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3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4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5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6.xml" ContentType="application/vnd.openxmlformats-officedocument.presentationml.notesSl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4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50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51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charts/chart52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53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54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charts/chart55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charts/chart56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charts/chart57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charts/chart58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charts/chart59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charts/chart60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charts/chart61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charts/chart62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charts/chart63.xml" ContentType="application/vnd.openxmlformats-officedocument.drawingml.chart+xml"/>
  <Override PartName="/ppt/charts/style63.xml" ContentType="application/vnd.ms-office.chartstyle+xml"/>
  <Override PartName="/ppt/charts/colors63.xml" ContentType="application/vnd.ms-office.chartcolorstyle+xml"/>
  <Override PartName="/ppt/charts/chart64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ppt/charts/chart65.xml" ContentType="application/vnd.openxmlformats-officedocument.drawingml.chart+xml"/>
  <Override PartName="/ppt/charts/style65.xml" ContentType="application/vnd.ms-office.chartstyle+xml"/>
  <Override PartName="/ppt/charts/colors65.xml" ContentType="application/vnd.ms-office.chartcolorstyle+xml"/>
  <Override PartName="/ppt/charts/chart66.xml" ContentType="application/vnd.openxmlformats-officedocument.drawingml.chart+xml"/>
  <Override PartName="/ppt/charts/style66.xml" ContentType="application/vnd.ms-office.chartstyle+xml"/>
  <Override PartName="/ppt/charts/colors66.xml" ContentType="application/vnd.ms-office.chartcolorstyle+xml"/>
  <Override PartName="/ppt/charts/chart67.xml" ContentType="application/vnd.openxmlformats-officedocument.drawingml.chart+xml"/>
  <Override PartName="/ppt/charts/style67.xml" ContentType="application/vnd.ms-office.chartstyle+xml"/>
  <Override PartName="/ppt/charts/colors67.xml" ContentType="application/vnd.ms-office.chartcolorstyle+xml"/>
  <Override PartName="/ppt/charts/chart68.xml" ContentType="application/vnd.openxmlformats-officedocument.drawingml.chart+xml"/>
  <Override PartName="/ppt/charts/style68.xml" ContentType="application/vnd.ms-office.chartstyle+xml"/>
  <Override PartName="/ppt/charts/colors68.xml" ContentType="application/vnd.ms-office.chartcolorstyle+xml"/>
  <Override PartName="/ppt/notesSlides/notesSlide7.xml" ContentType="application/vnd.openxmlformats-officedocument.presentationml.notesSlide+xml"/>
  <Override PartName="/ppt/charts/chart69.xml" ContentType="application/vnd.openxmlformats-officedocument.drawingml.chart+xml"/>
  <Override PartName="/ppt/charts/style69.xml" ContentType="application/vnd.ms-office.chartstyle+xml"/>
  <Override PartName="/ppt/charts/colors69.xml" ContentType="application/vnd.ms-office.chartcolorstyle+xml"/>
  <Override PartName="/ppt/charts/chart70.xml" ContentType="application/vnd.openxmlformats-officedocument.drawingml.chart+xml"/>
  <Override PartName="/ppt/charts/style70.xml" ContentType="application/vnd.ms-office.chartstyle+xml"/>
  <Override PartName="/ppt/charts/colors70.xml" ContentType="application/vnd.ms-office.chartcolorstyle+xml"/>
  <Override PartName="/ppt/charts/chart71.xml" ContentType="application/vnd.openxmlformats-officedocument.drawingml.chart+xml"/>
  <Override PartName="/ppt/charts/style71.xml" ContentType="application/vnd.ms-office.chartstyle+xml"/>
  <Override PartName="/ppt/charts/colors71.xml" ContentType="application/vnd.ms-office.chartcolorstyle+xml"/>
  <Override PartName="/ppt/charts/chart72.xml" ContentType="application/vnd.openxmlformats-officedocument.drawingml.chart+xml"/>
  <Override PartName="/ppt/charts/style72.xml" ContentType="application/vnd.ms-office.chartstyle+xml"/>
  <Override PartName="/ppt/charts/colors72.xml" ContentType="application/vnd.ms-office.chartcolorstyle+xml"/>
  <Override PartName="/ppt/charts/chart73.xml" ContentType="application/vnd.openxmlformats-officedocument.drawingml.chart+xml"/>
  <Override PartName="/ppt/charts/style73.xml" ContentType="application/vnd.ms-office.chartstyle+xml"/>
  <Override PartName="/ppt/charts/colors73.xml" ContentType="application/vnd.ms-office.chartcolorstyle+xml"/>
  <Override PartName="/ppt/charts/chart74.xml" ContentType="application/vnd.openxmlformats-officedocument.drawingml.chart+xml"/>
  <Override PartName="/ppt/charts/style74.xml" ContentType="application/vnd.ms-office.chartstyle+xml"/>
  <Override PartName="/ppt/charts/colors74.xml" ContentType="application/vnd.ms-office.chartcolorstyle+xml"/>
  <Override PartName="/ppt/charts/chart75.xml" ContentType="application/vnd.openxmlformats-officedocument.drawingml.chart+xml"/>
  <Override PartName="/ppt/charts/style75.xml" ContentType="application/vnd.ms-office.chartstyle+xml"/>
  <Override PartName="/ppt/charts/colors75.xml" ContentType="application/vnd.ms-office.chartcolorstyle+xml"/>
  <Override PartName="/ppt/notesSlides/notesSlide8.xml" ContentType="application/vnd.openxmlformats-officedocument.presentationml.notesSlide+xml"/>
  <Override PartName="/ppt/charts/chart76.xml" ContentType="application/vnd.openxmlformats-officedocument.drawingml.chart+xml"/>
  <Override PartName="/ppt/charts/style76.xml" ContentType="application/vnd.ms-office.chartstyle+xml"/>
  <Override PartName="/ppt/charts/colors76.xml" ContentType="application/vnd.ms-office.chartcolorstyle+xml"/>
  <Override PartName="/ppt/notesSlides/notesSlide9.xml" ContentType="application/vnd.openxmlformats-officedocument.presentationml.notesSlide+xml"/>
  <Override PartName="/ppt/charts/chart77.xml" ContentType="application/vnd.openxmlformats-officedocument.drawingml.chart+xml"/>
  <Override PartName="/ppt/charts/style77.xml" ContentType="application/vnd.ms-office.chartstyle+xml"/>
  <Override PartName="/ppt/charts/colors77.xml" ContentType="application/vnd.ms-office.chartcolorstyle+xml"/>
  <Override PartName="/ppt/charts/chart78.xml" ContentType="application/vnd.openxmlformats-officedocument.drawingml.chart+xml"/>
  <Override PartName="/ppt/charts/style78.xml" ContentType="application/vnd.ms-office.chartstyle+xml"/>
  <Override PartName="/ppt/charts/colors78.xml" ContentType="application/vnd.ms-office.chartcolorstyl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79.xml" ContentType="application/vnd.openxmlformats-officedocument.drawingml.chart+xml"/>
  <Override PartName="/ppt/charts/style79.xml" ContentType="application/vnd.ms-office.chartstyle+xml"/>
  <Override PartName="/ppt/charts/colors79.xml" ContentType="application/vnd.ms-office.chartcolorstyle+xml"/>
  <Override PartName="/ppt/charts/chart80.xml" ContentType="application/vnd.openxmlformats-officedocument.drawingml.chart+xml"/>
  <Override PartName="/ppt/charts/style80.xml" ContentType="application/vnd.ms-office.chartstyle+xml"/>
  <Override PartName="/ppt/charts/colors80.xml" ContentType="application/vnd.ms-office.chartcolorstyle+xml"/>
  <Override PartName="/ppt/charts/chart81.xml" ContentType="application/vnd.openxmlformats-officedocument.drawingml.chart+xml"/>
  <Override PartName="/ppt/charts/style81.xml" ContentType="application/vnd.ms-office.chartstyle+xml"/>
  <Override PartName="/ppt/charts/colors81.xml" ContentType="application/vnd.ms-office.chartcolorstyle+xml"/>
  <Override PartName="/ppt/charts/chart82.xml" ContentType="application/vnd.openxmlformats-officedocument.drawingml.chart+xml"/>
  <Override PartName="/ppt/charts/style82.xml" ContentType="application/vnd.ms-office.chartstyle+xml"/>
  <Override PartName="/ppt/charts/colors82.xml" ContentType="application/vnd.ms-office.chartcolorstyle+xml"/>
  <Override PartName="/ppt/charts/chart83.xml" ContentType="application/vnd.openxmlformats-officedocument.drawingml.chart+xml"/>
  <Override PartName="/ppt/charts/style83.xml" ContentType="application/vnd.ms-office.chartstyle+xml"/>
  <Override PartName="/ppt/charts/colors83.xml" ContentType="application/vnd.ms-office.chartcolorstyle+xml"/>
  <Override PartName="/ppt/charts/chart84.xml" ContentType="application/vnd.openxmlformats-officedocument.drawingml.chart+xml"/>
  <Override PartName="/ppt/charts/style84.xml" ContentType="application/vnd.ms-office.chartstyle+xml"/>
  <Override PartName="/ppt/charts/colors84.xml" ContentType="application/vnd.ms-office.chartcolorstyle+xml"/>
  <Override PartName="/ppt/charts/chart85.xml" ContentType="application/vnd.openxmlformats-officedocument.drawingml.chart+xml"/>
  <Override PartName="/ppt/charts/style85.xml" ContentType="application/vnd.ms-office.chartstyle+xml"/>
  <Override PartName="/ppt/charts/colors85.xml" ContentType="application/vnd.ms-office.chartcolorstyle+xml"/>
  <Override PartName="/ppt/charts/chart86.xml" ContentType="application/vnd.openxmlformats-officedocument.drawingml.chart+xml"/>
  <Override PartName="/ppt/charts/style86.xml" ContentType="application/vnd.ms-office.chartstyle+xml"/>
  <Override PartName="/ppt/charts/colors86.xml" ContentType="application/vnd.ms-office.chartcolorstyle+xml"/>
  <Override PartName="/ppt/charts/chart87.xml" ContentType="application/vnd.openxmlformats-officedocument.drawingml.chart+xml"/>
  <Override PartName="/ppt/charts/style87.xml" ContentType="application/vnd.ms-office.chartstyle+xml"/>
  <Override PartName="/ppt/charts/colors87.xml" ContentType="application/vnd.ms-office.chartcolorstyle+xml"/>
  <Override PartName="/ppt/charts/chart88.xml" ContentType="application/vnd.openxmlformats-officedocument.drawingml.chart+xml"/>
  <Override PartName="/ppt/charts/style88.xml" ContentType="application/vnd.ms-office.chartstyle+xml"/>
  <Override PartName="/ppt/charts/colors88.xml" ContentType="application/vnd.ms-office.chartcolorstyle+xml"/>
  <Override PartName="/ppt/charts/chart89.xml" ContentType="application/vnd.openxmlformats-officedocument.drawingml.chart+xml"/>
  <Override PartName="/ppt/charts/style89.xml" ContentType="application/vnd.ms-office.chartstyle+xml"/>
  <Override PartName="/ppt/charts/colors89.xml" ContentType="application/vnd.ms-office.chartcolorstyle+xml"/>
  <Override PartName="/ppt/charts/chart90.xml" ContentType="application/vnd.openxmlformats-officedocument.drawingml.chart+xml"/>
  <Override PartName="/ppt/charts/style90.xml" ContentType="application/vnd.ms-office.chartstyle+xml"/>
  <Override PartName="/ppt/charts/colors90.xml" ContentType="application/vnd.ms-office.chartcolorstyle+xml"/>
  <Override PartName="/ppt/charts/chart91.xml" ContentType="application/vnd.openxmlformats-officedocument.drawingml.chart+xml"/>
  <Override PartName="/ppt/charts/style91.xml" ContentType="application/vnd.ms-office.chartstyle+xml"/>
  <Override PartName="/ppt/charts/colors91.xml" ContentType="application/vnd.ms-office.chartcolorstyle+xml"/>
  <Override PartName="/ppt/charts/chart92.xml" ContentType="application/vnd.openxmlformats-officedocument.drawingml.chart+xml"/>
  <Override PartName="/ppt/charts/style92.xml" ContentType="application/vnd.ms-office.chartstyle+xml"/>
  <Override PartName="/ppt/charts/colors92.xml" ContentType="application/vnd.ms-office.chartcolorstyle+xml"/>
  <Override PartName="/ppt/charts/chart93.xml" ContentType="application/vnd.openxmlformats-officedocument.drawingml.chart+xml"/>
  <Override PartName="/ppt/charts/style93.xml" ContentType="application/vnd.ms-office.chartstyle+xml"/>
  <Override PartName="/ppt/charts/colors93.xml" ContentType="application/vnd.ms-office.chartcolorstyle+xml"/>
  <Override PartName="/ppt/charts/chart94.xml" ContentType="application/vnd.openxmlformats-officedocument.drawingml.chart+xml"/>
  <Override PartName="/ppt/charts/style94.xml" ContentType="application/vnd.ms-office.chartstyle+xml"/>
  <Override PartName="/ppt/charts/colors94.xml" ContentType="application/vnd.ms-office.chartcolorstyle+xml"/>
  <Override PartName="/ppt/charts/chart95.xml" ContentType="application/vnd.openxmlformats-officedocument.drawingml.chart+xml"/>
  <Override PartName="/ppt/charts/style95.xml" ContentType="application/vnd.ms-office.chartstyle+xml"/>
  <Override PartName="/ppt/charts/colors95.xml" ContentType="application/vnd.ms-office.chartcolorstyle+xml"/>
  <Override PartName="/ppt/charts/chart96.xml" ContentType="application/vnd.openxmlformats-officedocument.drawingml.chart+xml"/>
  <Override PartName="/ppt/charts/style96.xml" ContentType="application/vnd.ms-office.chartstyle+xml"/>
  <Override PartName="/ppt/charts/colors96.xml" ContentType="application/vnd.ms-office.chartcolorstyle+xml"/>
  <Override PartName="/ppt/charts/chart97.xml" ContentType="application/vnd.openxmlformats-officedocument.drawingml.chart+xml"/>
  <Override PartName="/ppt/charts/style97.xml" ContentType="application/vnd.ms-office.chartstyle+xml"/>
  <Override PartName="/ppt/charts/colors97.xml" ContentType="application/vnd.ms-office.chartcolorstyle+xml"/>
  <Override PartName="/ppt/charts/chart98.xml" ContentType="application/vnd.openxmlformats-officedocument.drawingml.chart+xml"/>
  <Override PartName="/ppt/charts/style98.xml" ContentType="application/vnd.ms-office.chartstyle+xml"/>
  <Override PartName="/ppt/charts/colors98.xml" ContentType="application/vnd.ms-office.chartcolorstyle+xml"/>
  <Override PartName="/ppt/charts/chart99.xml" ContentType="application/vnd.openxmlformats-officedocument.drawingml.chart+xml"/>
  <Override PartName="/ppt/charts/style99.xml" ContentType="application/vnd.ms-office.chartstyle+xml"/>
  <Override PartName="/ppt/charts/colors99.xml" ContentType="application/vnd.ms-office.chartcolorstyle+xml"/>
  <Override PartName="/ppt/charts/chart100.xml" ContentType="application/vnd.openxmlformats-officedocument.drawingml.chart+xml"/>
  <Override PartName="/ppt/charts/style100.xml" ContentType="application/vnd.ms-office.chartstyle+xml"/>
  <Override PartName="/ppt/charts/colors100.xml" ContentType="application/vnd.ms-office.chartcolorstyle+xml"/>
  <Override PartName="/ppt/charts/chart101.xml" ContentType="application/vnd.openxmlformats-officedocument.drawingml.chart+xml"/>
  <Override PartName="/ppt/charts/style101.xml" ContentType="application/vnd.ms-office.chartstyle+xml"/>
  <Override PartName="/ppt/charts/colors101.xml" ContentType="application/vnd.ms-office.chartcolorstyle+xml"/>
  <Override PartName="/ppt/charts/chart102.xml" ContentType="application/vnd.openxmlformats-officedocument.drawingml.chart+xml"/>
  <Override PartName="/ppt/charts/style102.xml" ContentType="application/vnd.ms-office.chartstyle+xml"/>
  <Override PartName="/ppt/charts/colors102.xml" ContentType="application/vnd.ms-office.chartcolorstyle+xml"/>
  <Override PartName="/ppt/charts/chart103.xml" ContentType="application/vnd.openxmlformats-officedocument.drawingml.chart+xml"/>
  <Override PartName="/ppt/charts/style103.xml" ContentType="application/vnd.ms-office.chartstyle+xml"/>
  <Override PartName="/ppt/charts/colors103.xml" ContentType="application/vnd.ms-office.chartcolorstyle+xml"/>
  <Override PartName="/ppt/charts/chart104.xml" ContentType="application/vnd.openxmlformats-officedocument.drawingml.chart+xml"/>
  <Override PartName="/ppt/charts/style104.xml" ContentType="application/vnd.ms-office.chartstyle+xml"/>
  <Override PartName="/ppt/charts/colors104.xml" ContentType="application/vnd.ms-office.chartcolorstyle+xml"/>
  <Override PartName="/ppt/charts/chart105.xml" ContentType="application/vnd.openxmlformats-officedocument.drawingml.chart+xml"/>
  <Override PartName="/ppt/charts/style105.xml" ContentType="application/vnd.ms-office.chartstyle+xml"/>
  <Override PartName="/ppt/charts/colors105.xml" ContentType="application/vnd.ms-office.chartcolorstyle+xml"/>
  <Override PartName="/ppt/charts/chart106.xml" ContentType="application/vnd.openxmlformats-officedocument.drawingml.chart+xml"/>
  <Override PartName="/ppt/charts/style106.xml" ContentType="application/vnd.ms-office.chartstyle+xml"/>
  <Override PartName="/ppt/charts/colors106.xml" ContentType="application/vnd.ms-office.chartcolorstyl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62" r:id="rId2"/>
  </p:sldMasterIdLst>
  <p:notesMasterIdLst>
    <p:notesMasterId r:id="rId67"/>
  </p:notesMasterIdLst>
  <p:handoutMasterIdLst>
    <p:handoutMasterId r:id="rId68"/>
  </p:handoutMasterIdLst>
  <p:sldIdLst>
    <p:sldId id="327" r:id="rId3"/>
    <p:sldId id="257" r:id="rId4"/>
    <p:sldId id="359" r:id="rId5"/>
    <p:sldId id="258" r:id="rId6"/>
    <p:sldId id="259" r:id="rId7"/>
    <p:sldId id="512" r:id="rId8"/>
    <p:sldId id="545" r:id="rId9"/>
    <p:sldId id="368" r:id="rId10"/>
    <p:sldId id="511" r:id="rId11"/>
    <p:sldId id="515" r:id="rId12"/>
    <p:sldId id="514" r:id="rId13"/>
    <p:sldId id="513" r:id="rId14"/>
    <p:sldId id="516" r:id="rId15"/>
    <p:sldId id="520" r:id="rId16"/>
    <p:sldId id="553" r:id="rId17"/>
    <p:sldId id="522" r:id="rId18"/>
    <p:sldId id="517" r:id="rId19"/>
    <p:sldId id="552" r:id="rId20"/>
    <p:sldId id="432" r:id="rId21"/>
    <p:sldId id="528" r:id="rId22"/>
    <p:sldId id="523" r:id="rId23"/>
    <p:sldId id="554" r:id="rId24"/>
    <p:sldId id="546" r:id="rId25"/>
    <p:sldId id="518" r:id="rId26"/>
    <p:sldId id="527" r:id="rId27"/>
    <p:sldId id="438" r:id="rId28"/>
    <p:sldId id="525" r:id="rId29"/>
    <p:sldId id="526" r:id="rId30"/>
    <p:sldId id="440" r:id="rId31"/>
    <p:sldId id="441" r:id="rId32"/>
    <p:sldId id="491" r:id="rId33"/>
    <p:sldId id="547" r:id="rId34"/>
    <p:sldId id="443" r:id="rId35"/>
    <p:sldId id="493" r:id="rId36"/>
    <p:sldId id="446" r:id="rId37"/>
    <p:sldId id="519" r:id="rId38"/>
    <p:sldId id="548" r:id="rId39"/>
    <p:sldId id="389" r:id="rId40"/>
    <p:sldId id="529" r:id="rId41"/>
    <p:sldId id="450" r:id="rId42"/>
    <p:sldId id="531" r:id="rId43"/>
    <p:sldId id="452" r:id="rId44"/>
    <p:sldId id="530" r:id="rId45"/>
    <p:sldId id="455" r:id="rId46"/>
    <p:sldId id="481" r:id="rId47"/>
    <p:sldId id="499" r:id="rId48"/>
    <p:sldId id="549" r:id="rId49"/>
    <p:sldId id="532" r:id="rId50"/>
    <p:sldId id="533" r:id="rId51"/>
    <p:sldId id="551" r:id="rId52"/>
    <p:sldId id="557" r:id="rId53"/>
    <p:sldId id="460" r:id="rId54"/>
    <p:sldId id="534" r:id="rId55"/>
    <p:sldId id="535" r:id="rId56"/>
    <p:sldId id="536" r:id="rId57"/>
    <p:sldId id="537" r:id="rId58"/>
    <p:sldId id="538" r:id="rId59"/>
    <p:sldId id="467" r:id="rId60"/>
    <p:sldId id="403" r:id="rId61"/>
    <p:sldId id="404" r:id="rId62"/>
    <p:sldId id="550" r:id="rId63"/>
    <p:sldId id="367" r:id="rId64"/>
    <p:sldId id="555" r:id="rId65"/>
    <p:sldId id="448" r:id="rId6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ítulo" id="{33008F65-457E-4C21-89D3-4069F2DEAFB5}">
          <p14:sldIdLst>
            <p14:sldId id="327"/>
            <p14:sldId id="257"/>
          </p14:sldIdLst>
        </p14:section>
        <p14:section name="Metodologia" id="{95A7801D-F94A-4FEC-97A6-143B09CFE87A}">
          <p14:sldIdLst>
            <p14:sldId id="359"/>
            <p14:sldId id="258"/>
            <p14:sldId id="259"/>
            <p14:sldId id="512"/>
          </p14:sldIdLst>
        </p14:section>
        <p14:section name="Bloco A" id="{B6789CEF-A48A-4473-B5D5-A79A4768E52F}">
          <p14:sldIdLst>
            <p14:sldId id="545"/>
            <p14:sldId id="368"/>
            <p14:sldId id="511"/>
            <p14:sldId id="515"/>
            <p14:sldId id="514"/>
            <p14:sldId id="513"/>
            <p14:sldId id="516"/>
            <p14:sldId id="520"/>
            <p14:sldId id="553"/>
            <p14:sldId id="522"/>
            <p14:sldId id="517"/>
            <p14:sldId id="552"/>
            <p14:sldId id="432"/>
            <p14:sldId id="528"/>
            <p14:sldId id="523"/>
            <p14:sldId id="554"/>
          </p14:sldIdLst>
        </p14:section>
        <p14:section name="Bloco B" id="{A1D80C0D-34EA-42A3-889B-58FFCE1938D6}">
          <p14:sldIdLst>
            <p14:sldId id="546"/>
            <p14:sldId id="518"/>
            <p14:sldId id="527"/>
            <p14:sldId id="438"/>
            <p14:sldId id="525"/>
            <p14:sldId id="526"/>
            <p14:sldId id="440"/>
            <p14:sldId id="441"/>
            <p14:sldId id="491"/>
          </p14:sldIdLst>
        </p14:section>
        <p14:section name="Bloco C" id="{AF2E9513-A828-4029-B611-698FBCE7B6D7}">
          <p14:sldIdLst>
            <p14:sldId id="547"/>
            <p14:sldId id="443"/>
            <p14:sldId id="493"/>
            <p14:sldId id="446"/>
            <p14:sldId id="519"/>
          </p14:sldIdLst>
        </p14:section>
        <p14:section name="Bloco D" id="{74948C92-5BD5-46DB-9FD8-A281D5E3311B}">
          <p14:sldIdLst>
            <p14:sldId id="548"/>
            <p14:sldId id="389"/>
            <p14:sldId id="529"/>
            <p14:sldId id="450"/>
            <p14:sldId id="531"/>
            <p14:sldId id="452"/>
            <p14:sldId id="530"/>
            <p14:sldId id="455"/>
            <p14:sldId id="481"/>
            <p14:sldId id="499"/>
          </p14:sldIdLst>
        </p14:section>
        <p14:section name="Bloco E" id="{33FA086E-F076-4AEA-99B8-6FF2D848A08F}">
          <p14:sldIdLst>
            <p14:sldId id="549"/>
            <p14:sldId id="532"/>
            <p14:sldId id="533"/>
            <p14:sldId id="551"/>
            <p14:sldId id="557"/>
            <p14:sldId id="460"/>
            <p14:sldId id="534"/>
            <p14:sldId id="535"/>
            <p14:sldId id="536"/>
            <p14:sldId id="537"/>
            <p14:sldId id="538"/>
            <p14:sldId id="467"/>
            <p14:sldId id="403"/>
            <p14:sldId id="404"/>
          </p14:sldIdLst>
        </p14:section>
        <p14:section name="Para não Esquecer" id="{165E9A8A-0ADA-4515-8CA2-DEB1CB1ACBF0}">
          <p14:sldIdLst>
            <p14:sldId id="550"/>
            <p14:sldId id="367"/>
            <p14:sldId id="555"/>
            <p14:sldId id="44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93" userDrawn="1">
          <p15:clr>
            <a:srgbClr val="A4A3A4"/>
          </p15:clr>
        </p15:guide>
        <p15:guide id="2" pos="17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79B"/>
    <a:srgbClr val="6D9EFF"/>
    <a:srgbClr val="42C0DB"/>
    <a:srgbClr val="EC4251"/>
    <a:srgbClr val="BF9000"/>
    <a:srgbClr val="FF91B0"/>
    <a:srgbClr val="FBE5D6"/>
    <a:srgbClr val="CC66FF"/>
    <a:srgbClr val="00CC99"/>
    <a:srgbClr val="FBCD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15" autoAdjust="0"/>
    <p:restoredTop sz="96370" autoAdjust="0"/>
  </p:normalViewPr>
  <p:slideViewPr>
    <p:cSldViewPr snapToGrid="0">
      <p:cViewPr varScale="1">
        <p:scale>
          <a:sx n="86" d="100"/>
          <a:sy n="86" d="100"/>
        </p:scale>
        <p:origin x="278" y="19"/>
      </p:cViewPr>
      <p:guideLst>
        <p:guide orient="horz" pos="1593"/>
        <p:guide pos="170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0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0.xlsx"/><Relationship Id="rId2" Type="http://schemas.microsoft.com/office/2011/relationships/chartColorStyle" Target="colors100.xml"/><Relationship Id="rId1" Type="http://schemas.microsoft.com/office/2011/relationships/chartStyle" Target="style100.xml"/></Relationships>
</file>

<file path=ppt/charts/_rels/chart10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1.xlsx"/><Relationship Id="rId2" Type="http://schemas.microsoft.com/office/2011/relationships/chartColorStyle" Target="colors101.xml"/><Relationship Id="rId1" Type="http://schemas.microsoft.com/office/2011/relationships/chartStyle" Target="style101.xml"/></Relationships>
</file>

<file path=ppt/charts/_rels/chart10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2.xlsx"/><Relationship Id="rId2" Type="http://schemas.microsoft.com/office/2011/relationships/chartColorStyle" Target="colors102.xml"/><Relationship Id="rId1" Type="http://schemas.microsoft.com/office/2011/relationships/chartStyle" Target="style102.xml"/></Relationships>
</file>

<file path=ppt/charts/_rels/chart10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3.xlsx"/><Relationship Id="rId2" Type="http://schemas.microsoft.com/office/2011/relationships/chartColorStyle" Target="colors103.xml"/><Relationship Id="rId1" Type="http://schemas.microsoft.com/office/2011/relationships/chartStyle" Target="style103.xml"/></Relationships>
</file>

<file path=ppt/charts/_rels/chart10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4.xlsx"/><Relationship Id="rId2" Type="http://schemas.microsoft.com/office/2011/relationships/chartColorStyle" Target="colors104.xml"/><Relationship Id="rId1" Type="http://schemas.microsoft.com/office/2011/relationships/chartStyle" Target="style104.xml"/></Relationships>
</file>

<file path=ppt/charts/_rels/chart10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5.xlsx"/><Relationship Id="rId2" Type="http://schemas.microsoft.com/office/2011/relationships/chartColorStyle" Target="colors105.xml"/><Relationship Id="rId1" Type="http://schemas.microsoft.com/office/2011/relationships/chartStyle" Target="style105.xml"/></Relationships>
</file>

<file path=ppt/charts/_rels/chart10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6.xlsx"/><Relationship Id="rId2" Type="http://schemas.microsoft.com/office/2011/relationships/chartColorStyle" Target="colors106.xml"/><Relationship Id="rId1" Type="http://schemas.microsoft.com/office/2011/relationships/chartStyle" Target="style106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0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4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5.xlsx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6.xlsx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microsoft.com/office/2011/relationships/chartColorStyle" Target="colors57.xml"/><Relationship Id="rId1" Type="http://schemas.microsoft.com/office/2011/relationships/chartStyle" Target="style57.xml"/><Relationship Id="rId4" Type="http://schemas.openxmlformats.org/officeDocument/2006/relationships/package" Target="../embeddings/Microsoft_Excel_Worksheet57.xlsx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8.xlsx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9.xlsx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0.xlsx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1.xlsx"/><Relationship Id="rId2" Type="http://schemas.microsoft.com/office/2011/relationships/chartColorStyle" Target="colors61.xml"/><Relationship Id="rId1" Type="http://schemas.microsoft.com/office/2011/relationships/chartStyle" Target="style61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2.xlsx"/><Relationship Id="rId2" Type="http://schemas.microsoft.com/office/2011/relationships/chartColorStyle" Target="colors62.xml"/><Relationship Id="rId1" Type="http://schemas.microsoft.com/office/2011/relationships/chartStyle" Target="style62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3.xlsx"/><Relationship Id="rId2" Type="http://schemas.microsoft.com/office/2011/relationships/chartColorStyle" Target="colors63.xml"/><Relationship Id="rId1" Type="http://schemas.microsoft.com/office/2011/relationships/chartStyle" Target="style63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4.xlsx"/><Relationship Id="rId2" Type="http://schemas.microsoft.com/office/2011/relationships/chartColorStyle" Target="colors64.xml"/><Relationship Id="rId1" Type="http://schemas.microsoft.com/office/2011/relationships/chartStyle" Target="style64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5.xlsx"/><Relationship Id="rId2" Type="http://schemas.microsoft.com/office/2011/relationships/chartColorStyle" Target="colors65.xml"/><Relationship Id="rId1" Type="http://schemas.microsoft.com/office/2011/relationships/chartStyle" Target="style65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6.xlsx"/><Relationship Id="rId2" Type="http://schemas.microsoft.com/office/2011/relationships/chartColorStyle" Target="colors66.xml"/><Relationship Id="rId1" Type="http://schemas.microsoft.com/office/2011/relationships/chartStyle" Target="style66.xm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microsoft.com/office/2011/relationships/chartColorStyle" Target="colors67.xml"/><Relationship Id="rId1" Type="http://schemas.microsoft.com/office/2011/relationships/chartStyle" Target="style67.xml"/><Relationship Id="rId4" Type="http://schemas.openxmlformats.org/officeDocument/2006/relationships/package" Target="../embeddings/Microsoft_Excel_Worksheet67.xlsx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microsoft.com/office/2011/relationships/chartColorStyle" Target="colors68.xml"/><Relationship Id="rId1" Type="http://schemas.microsoft.com/office/2011/relationships/chartStyle" Target="style68.xml"/><Relationship Id="rId4" Type="http://schemas.openxmlformats.org/officeDocument/2006/relationships/package" Target="../embeddings/Microsoft_Excel_Worksheet68.xlsx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microsoft.com/office/2011/relationships/chartColorStyle" Target="colors69.xml"/><Relationship Id="rId1" Type="http://schemas.microsoft.com/office/2011/relationships/chartStyle" Target="style69.xml"/><Relationship Id="rId5" Type="http://schemas.openxmlformats.org/officeDocument/2006/relationships/package" Target="../embeddings/Microsoft_Excel_Worksheet69.xlsx"/><Relationship Id="rId4" Type="http://schemas.openxmlformats.org/officeDocument/2006/relationships/image" Target="../media/image13.png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microsoft.com/office/2011/relationships/chartColorStyle" Target="colors70.xml"/><Relationship Id="rId1" Type="http://schemas.microsoft.com/office/2011/relationships/chartStyle" Target="style70.xml"/><Relationship Id="rId5" Type="http://schemas.openxmlformats.org/officeDocument/2006/relationships/package" Target="../embeddings/Microsoft_Excel_Worksheet70.xlsx"/><Relationship Id="rId4" Type="http://schemas.openxmlformats.org/officeDocument/2006/relationships/image" Target="../media/image13.png"/></Relationships>
</file>

<file path=ppt/charts/_rels/chart7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1.xlsx"/><Relationship Id="rId2" Type="http://schemas.microsoft.com/office/2011/relationships/chartColorStyle" Target="colors71.xml"/><Relationship Id="rId1" Type="http://schemas.microsoft.com/office/2011/relationships/chartStyle" Target="style71.xml"/></Relationships>
</file>

<file path=ppt/charts/_rels/char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microsoft.com/office/2011/relationships/chartColorStyle" Target="colors72.xml"/><Relationship Id="rId1" Type="http://schemas.microsoft.com/office/2011/relationships/chartStyle" Target="style72.xml"/><Relationship Id="rId6" Type="http://schemas.openxmlformats.org/officeDocument/2006/relationships/package" Target="../embeddings/Microsoft_Excel_Worksheet72.xlsx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charts/_rels/chart7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3.xlsx"/><Relationship Id="rId2" Type="http://schemas.microsoft.com/office/2011/relationships/chartColorStyle" Target="colors73.xml"/><Relationship Id="rId1" Type="http://schemas.microsoft.com/office/2011/relationships/chartStyle" Target="style73.xml"/></Relationships>
</file>

<file path=ppt/charts/_rels/chart7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4.xlsx"/><Relationship Id="rId2" Type="http://schemas.microsoft.com/office/2011/relationships/chartColorStyle" Target="colors74.xml"/><Relationship Id="rId1" Type="http://schemas.microsoft.com/office/2011/relationships/chartStyle" Target="style74.xml"/></Relationships>
</file>

<file path=ppt/charts/_rels/char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microsoft.com/office/2011/relationships/chartColorStyle" Target="colors75.xml"/><Relationship Id="rId1" Type="http://schemas.microsoft.com/office/2011/relationships/chartStyle" Target="style75.xml"/><Relationship Id="rId6" Type="http://schemas.openxmlformats.org/officeDocument/2006/relationships/package" Target="../embeddings/Microsoft_Excel_Worksheet75.xlsx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charts/_rels/chart7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6.xlsx"/><Relationship Id="rId2" Type="http://schemas.microsoft.com/office/2011/relationships/chartColorStyle" Target="colors76.xml"/><Relationship Id="rId1" Type="http://schemas.microsoft.com/office/2011/relationships/chartStyle" Target="style76.xml"/></Relationships>
</file>

<file path=ppt/charts/_rels/chart7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7.xlsx"/><Relationship Id="rId2" Type="http://schemas.microsoft.com/office/2011/relationships/chartColorStyle" Target="colors77.xml"/><Relationship Id="rId1" Type="http://schemas.microsoft.com/office/2011/relationships/chartStyle" Target="style77.xml"/></Relationships>
</file>

<file path=ppt/charts/_rels/char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microsoft.com/office/2011/relationships/chartColorStyle" Target="colors78.xml"/><Relationship Id="rId1" Type="http://schemas.microsoft.com/office/2011/relationships/chartStyle" Target="style78.xml"/><Relationship Id="rId4" Type="http://schemas.openxmlformats.org/officeDocument/2006/relationships/package" Target="../embeddings/Microsoft_Excel_Worksheet78.xlsx"/></Relationships>
</file>

<file path=ppt/charts/_rels/chart7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9.xlsx"/><Relationship Id="rId2" Type="http://schemas.microsoft.com/office/2011/relationships/chartColorStyle" Target="colors79.xml"/><Relationship Id="rId1" Type="http://schemas.microsoft.com/office/2011/relationships/chartStyle" Target="style79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8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0.xlsx"/><Relationship Id="rId2" Type="http://schemas.microsoft.com/office/2011/relationships/chartColorStyle" Target="colors80.xml"/><Relationship Id="rId1" Type="http://schemas.microsoft.com/office/2011/relationships/chartStyle" Target="style80.xml"/></Relationships>
</file>

<file path=ppt/charts/_rels/chart8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1.xlsx"/><Relationship Id="rId2" Type="http://schemas.microsoft.com/office/2011/relationships/chartColorStyle" Target="colors81.xml"/><Relationship Id="rId1" Type="http://schemas.microsoft.com/office/2011/relationships/chartStyle" Target="style81.xml"/></Relationships>
</file>

<file path=ppt/charts/_rels/chart8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2.xlsx"/><Relationship Id="rId2" Type="http://schemas.microsoft.com/office/2011/relationships/chartColorStyle" Target="colors82.xml"/><Relationship Id="rId1" Type="http://schemas.microsoft.com/office/2011/relationships/chartStyle" Target="style82.xml"/></Relationships>
</file>

<file path=ppt/charts/_rels/chart8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3.xlsx"/><Relationship Id="rId2" Type="http://schemas.microsoft.com/office/2011/relationships/chartColorStyle" Target="colors83.xml"/><Relationship Id="rId1" Type="http://schemas.microsoft.com/office/2011/relationships/chartStyle" Target="style83.xml"/></Relationships>
</file>

<file path=ppt/charts/_rels/chart8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4.xlsx"/><Relationship Id="rId2" Type="http://schemas.microsoft.com/office/2011/relationships/chartColorStyle" Target="colors84.xml"/><Relationship Id="rId1" Type="http://schemas.microsoft.com/office/2011/relationships/chartStyle" Target="style84.xml"/></Relationships>
</file>

<file path=ppt/charts/_rels/chart8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5.xlsx"/><Relationship Id="rId2" Type="http://schemas.microsoft.com/office/2011/relationships/chartColorStyle" Target="colors85.xml"/><Relationship Id="rId1" Type="http://schemas.microsoft.com/office/2011/relationships/chartStyle" Target="style85.xml"/></Relationships>
</file>

<file path=ppt/charts/_rels/chart8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6.xlsx"/><Relationship Id="rId2" Type="http://schemas.microsoft.com/office/2011/relationships/chartColorStyle" Target="colors86.xml"/><Relationship Id="rId1" Type="http://schemas.microsoft.com/office/2011/relationships/chartStyle" Target="style86.xml"/></Relationships>
</file>

<file path=ppt/charts/_rels/chart8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7.xlsx"/><Relationship Id="rId2" Type="http://schemas.microsoft.com/office/2011/relationships/chartColorStyle" Target="colors87.xml"/><Relationship Id="rId1" Type="http://schemas.microsoft.com/office/2011/relationships/chartStyle" Target="style87.xml"/></Relationships>
</file>

<file path=ppt/charts/_rels/chart8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8.xlsx"/><Relationship Id="rId2" Type="http://schemas.microsoft.com/office/2011/relationships/chartColorStyle" Target="colors88.xml"/><Relationship Id="rId1" Type="http://schemas.microsoft.com/office/2011/relationships/chartStyle" Target="style88.xml"/></Relationships>
</file>

<file path=ppt/charts/_rels/chart8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9.xlsx"/><Relationship Id="rId2" Type="http://schemas.microsoft.com/office/2011/relationships/chartColorStyle" Target="colors89.xml"/><Relationship Id="rId1" Type="http://schemas.microsoft.com/office/2011/relationships/chartStyle" Target="style89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9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0.xlsx"/><Relationship Id="rId2" Type="http://schemas.microsoft.com/office/2011/relationships/chartColorStyle" Target="colors90.xml"/><Relationship Id="rId1" Type="http://schemas.microsoft.com/office/2011/relationships/chartStyle" Target="style90.xml"/></Relationships>
</file>

<file path=ppt/charts/_rels/chart9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1.xlsx"/><Relationship Id="rId2" Type="http://schemas.microsoft.com/office/2011/relationships/chartColorStyle" Target="colors91.xml"/><Relationship Id="rId1" Type="http://schemas.microsoft.com/office/2011/relationships/chartStyle" Target="style91.xml"/></Relationships>
</file>

<file path=ppt/charts/_rels/chart9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2.xlsx"/><Relationship Id="rId2" Type="http://schemas.microsoft.com/office/2011/relationships/chartColorStyle" Target="colors92.xml"/><Relationship Id="rId1" Type="http://schemas.microsoft.com/office/2011/relationships/chartStyle" Target="style92.xml"/></Relationships>
</file>

<file path=ppt/charts/_rels/chart9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3.xlsx"/><Relationship Id="rId2" Type="http://schemas.microsoft.com/office/2011/relationships/chartColorStyle" Target="colors93.xml"/><Relationship Id="rId1" Type="http://schemas.microsoft.com/office/2011/relationships/chartStyle" Target="style93.xml"/></Relationships>
</file>

<file path=ppt/charts/_rels/chart9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4.xlsx"/><Relationship Id="rId2" Type="http://schemas.microsoft.com/office/2011/relationships/chartColorStyle" Target="colors94.xml"/><Relationship Id="rId1" Type="http://schemas.microsoft.com/office/2011/relationships/chartStyle" Target="style94.xml"/></Relationships>
</file>

<file path=ppt/charts/_rels/chart9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5.xlsx"/><Relationship Id="rId2" Type="http://schemas.microsoft.com/office/2011/relationships/chartColorStyle" Target="colors95.xml"/><Relationship Id="rId1" Type="http://schemas.microsoft.com/office/2011/relationships/chartStyle" Target="style95.xml"/></Relationships>
</file>

<file path=ppt/charts/_rels/chart9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6.xlsx"/><Relationship Id="rId2" Type="http://schemas.microsoft.com/office/2011/relationships/chartColorStyle" Target="colors96.xml"/><Relationship Id="rId1" Type="http://schemas.microsoft.com/office/2011/relationships/chartStyle" Target="style96.xml"/></Relationships>
</file>

<file path=ppt/charts/_rels/chart9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7.xlsx"/><Relationship Id="rId2" Type="http://schemas.microsoft.com/office/2011/relationships/chartColorStyle" Target="colors97.xml"/><Relationship Id="rId1" Type="http://schemas.microsoft.com/office/2011/relationships/chartStyle" Target="style97.xml"/></Relationships>
</file>

<file path=ppt/charts/_rels/chart9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8.xlsx"/><Relationship Id="rId2" Type="http://schemas.microsoft.com/office/2011/relationships/chartColorStyle" Target="colors98.xml"/><Relationship Id="rId1" Type="http://schemas.microsoft.com/office/2011/relationships/chartStyle" Target="style98.xml"/></Relationships>
</file>

<file path=ppt/charts/_rels/chart9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9.xlsx"/><Relationship Id="rId2" Type="http://schemas.microsoft.com/office/2011/relationships/chartColorStyle" Target="colors99.xml"/><Relationship Id="rId1" Type="http://schemas.microsoft.com/office/2011/relationships/chartStyle" Target="style9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21206956984179E-2"/>
          <c:y val="2.9985799137645337E-2"/>
          <c:w val="0.88620961601218318"/>
          <c:h val="0.9400284017247093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FBCD5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BA1F-4679-9CDE-CDB543B96DCD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BA1F-4679-9CDE-CDB543B96DCD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BA1F-4679-9CDE-CDB543B96DC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Plan1!$A$2:$A$8</c:f>
              <c:strCache>
                <c:ptCount val="7"/>
                <c:pt idx="0">
                  <c:v>até 24 anos</c:v>
                </c:pt>
                <c:pt idx="1">
                  <c:v>25 a 34 anos</c:v>
                </c:pt>
                <c:pt idx="2">
                  <c:v>35 a 44 anos</c:v>
                </c:pt>
                <c:pt idx="3">
                  <c:v>45 a 54 anos</c:v>
                </c:pt>
                <c:pt idx="4">
                  <c:v>55 a 59 anos</c:v>
                </c:pt>
                <c:pt idx="5">
                  <c:v>60 a 64 anos</c:v>
                </c:pt>
                <c:pt idx="6">
                  <c:v>65 ou mais</c:v>
                </c:pt>
              </c:strCache>
            </c:strRef>
          </c:cat>
          <c:val>
            <c:numRef>
              <c:f>Plan1!$B$2:$B$8</c:f>
              <c:numCache>
                <c:formatCode>###0%</c:formatCode>
                <c:ptCount val="7"/>
                <c:pt idx="0">
                  <c:v>7.6525850313872337E-2</c:v>
                </c:pt>
                <c:pt idx="1">
                  <c:v>0.41086153029111694</c:v>
                </c:pt>
                <c:pt idx="2">
                  <c:v>0.3183414427857239</c:v>
                </c:pt>
                <c:pt idx="3">
                  <c:v>0.15117104893022107</c:v>
                </c:pt>
                <c:pt idx="4">
                  <c:v>2.4E-2</c:v>
                </c:pt>
                <c:pt idx="5">
                  <c:v>1.5799839482046763E-2</c:v>
                </c:pt>
                <c:pt idx="6">
                  <c:v>1.9501492103825334E-3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A1F-4679-9CDE-CDB543B96D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8"/>
        <c:overlap val="69"/>
        <c:axId val="210186432"/>
        <c:axId val="210188392"/>
      </c:barChart>
      <c:catAx>
        <c:axId val="21018643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0188392"/>
        <c:crosses val="autoZero"/>
        <c:auto val="1"/>
        <c:lblAlgn val="ctr"/>
        <c:lblOffset val="100"/>
        <c:noMultiLvlLbl val="0"/>
      </c:catAx>
      <c:valAx>
        <c:axId val="210188392"/>
        <c:scaling>
          <c:orientation val="minMax"/>
          <c:max val="0.60000000000000009"/>
        </c:scaling>
        <c:delete val="1"/>
        <c:axPos val="t"/>
        <c:numFmt formatCode="###0%" sourceLinked="1"/>
        <c:majorTickMark val="out"/>
        <c:minorTickMark val="none"/>
        <c:tickLblPos val="nextTo"/>
        <c:crossAx val="21018643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62D9D5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59C-4D3D-8FD3-124AAEDBD7D4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59C-4D3D-8FD3-124AAEDBD7D4}"/>
              </c:ext>
            </c:extLst>
          </c:dPt>
          <c:cat>
            <c:strRef>
              <c:f>Plan1!$A$2:$A$3</c:f>
              <c:strCache>
                <c:ptCount val="2"/>
                <c:pt idx="0">
                  <c:v>empresário(a)</c:v>
                </c:pt>
                <c:pt idx="1">
                  <c:v>empregado(a)</c:v>
                </c:pt>
              </c:strCache>
            </c:strRef>
          </c:cat>
          <c:val>
            <c:numRef>
              <c:f>Plan1!$B$2:$B$3</c:f>
              <c:numCache>
                <c:formatCode>###0%</c:formatCode>
                <c:ptCount val="2"/>
                <c:pt idx="0">
                  <c:v>0.63</c:v>
                </c:pt>
                <c:pt idx="1">
                  <c:v>0.37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59C-4D3D-8FD3-124AAEDBD7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599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5C0-40FC-8582-74F7E061E918}"/>
              </c:ext>
            </c:extLst>
          </c:dPt>
          <c:dPt>
            <c:idx val="1"/>
            <c:invertIfNegative val="0"/>
            <c:bubble3D val="0"/>
            <c:spPr>
              <a:solidFill>
                <a:srgbClr val="5599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5C0-40FC-8582-74F7E061E918}"/>
              </c:ext>
            </c:extLst>
          </c:dPt>
          <c:dPt>
            <c:idx val="2"/>
            <c:invertIfNegative val="0"/>
            <c:bubble3D val="0"/>
            <c:spPr>
              <a:solidFill>
                <a:srgbClr val="5599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5C0-40FC-8582-74F7E061E918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5C0-40FC-8582-74F7E061E918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5C0-40FC-8582-74F7E061E918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5C0-40FC-8582-74F7E061E918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5C0-40FC-8582-74F7E061E918}"/>
              </c:ext>
            </c:extLst>
          </c:dPt>
          <c:dPt>
            <c:idx val="7"/>
            <c:invertIfNegative val="0"/>
            <c:bubble3D val="0"/>
            <c:spPr>
              <a:solidFill>
                <a:srgbClr val="98DB1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A5C0-40FC-8582-74F7E061E918}"/>
              </c:ext>
            </c:extLst>
          </c:dPt>
          <c:dPt>
            <c:idx val="8"/>
            <c:invertIfNegative val="0"/>
            <c:bubble3D val="0"/>
            <c:spPr>
              <a:solidFill>
                <a:srgbClr val="98DB1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A5C0-40FC-8582-74F7E061E918}"/>
              </c:ext>
            </c:extLst>
          </c:dPt>
          <c:dPt>
            <c:idx val="9"/>
            <c:invertIfNegative val="0"/>
            <c:bubble3D val="0"/>
            <c:spPr>
              <a:solidFill>
                <a:srgbClr val="98DB1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A5C0-40FC-8582-74F7E061E918}"/>
              </c:ext>
            </c:extLst>
          </c:dPt>
          <c:dPt>
            <c:idx val="10"/>
            <c:invertIfNegative val="0"/>
            <c:bubble3D val="0"/>
            <c:spPr>
              <a:solidFill>
                <a:srgbClr val="98DB1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A5C0-40FC-8582-74F7E061E918}"/>
              </c:ext>
            </c:extLst>
          </c:dPt>
          <c:dPt>
            <c:idx val="11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A5C0-40FC-8582-74F7E061E918}"/>
              </c:ext>
            </c:extLst>
          </c:dPt>
          <c:dPt>
            <c:idx val="12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A5C0-40FC-8582-74F7E061E918}"/>
              </c:ext>
            </c:extLst>
          </c:dPt>
          <c:dPt>
            <c:idx val="13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A5C0-40FC-8582-74F7E061E918}"/>
              </c:ext>
            </c:extLst>
          </c:dPt>
          <c:dPt>
            <c:idx val="14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A5C0-40FC-8582-74F7E061E918}"/>
              </c:ext>
            </c:extLst>
          </c:dPt>
          <c:dPt>
            <c:idx val="15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A5C0-40FC-8582-74F7E061E918}"/>
              </c:ext>
            </c:extLst>
          </c:dPt>
          <c:dPt>
            <c:idx val="16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A5C0-40FC-8582-74F7E061E918}"/>
              </c:ext>
            </c:extLst>
          </c:dPt>
          <c:dPt>
            <c:idx val="17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A5C0-40FC-8582-74F7E061E918}"/>
              </c:ext>
            </c:extLst>
          </c:dPt>
          <c:dPt>
            <c:idx val="18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A5C0-40FC-8582-74F7E061E918}"/>
              </c:ext>
            </c:extLst>
          </c:dPt>
          <c:dPt>
            <c:idx val="19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A5C0-40FC-8582-74F7E061E918}"/>
              </c:ext>
            </c:extLst>
          </c:dPt>
          <c:dPt>
            <c:idx val="20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A5C0-40FC-8582-74F7E061E918}"/>
              </c:ext>
            </c:extLst>
          </c:dPt>
          <c:dPt>
            <c:idx val="21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A5C0-40FC-8582-74F7E061E918}"/>
              </c:ext>
            </c:extLst>
          </c:dPt>
          <c:dPt>
            <c:idx val="22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A5C0-40FC-8582-74F7E061E918}"/>
              </c:ext>
            </c:extLst>
          </c:dPt>
          <c:dPt>
            <c:idx val="23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A5C0-40FC-8582-74F7E061E918}"/>
              </c:ext>
            </c:extLst>
          </c:dPt>
          <c:dPt>
            <c:idx val="24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A5C0-40FC-8582-74F7E061E918}"/>
              </c:ext>
            </c:extLst>
          </c:dPt>
          <c:dPt>
            <c:idx val="25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A5C0-40FC-8582-74F7E061E918}"/>
              </c:ext>
            </c:extLst>
          </c:dPt>
          <c:dPt>
            <c:idx val="26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A5C0-40FC-8582-74F7E061E91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60AA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Plan1!$A$2:$A$28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Plan1!$B$2:$B$28</c:f>
              <c:numCache>
                <c:formatCode>0</c:formatCode>
                <c:ptCount val="27"/>
                <c:pt idx="0">
                  <c:v>31.543624161073769</c:v>
                </c:pt>
                <c:pt idx="1">
                  <c:v>21.693121693121626</c:v>
                </c:pt>
                <c:pt idx="2">
                  <c:v>18.68686868686877</c:v>
                </c:pt>
                <c:pt idx="3">
                  <c:v>45.531914893616928</c:v>
                </c:pt>
                <c:pt idx="4">
                  <c:v>25.961538461538474</c:v>
                </c:pt>
                <c:pt idx="5">
                  <c:v>22.05882352941164</c:v>
                </c:pt>
                <c:pt idx="6">
                  <c:v>20.000000000000028</c:v>
                </c:pt>
                <c:pt idx="7">
                  <c:v>28.301886792452841</c:v>
                </c:pt>
                <c:pt idx="8">
                  <c:v>26.666666666666611</c:v>
                </c:pt>
                <c:pt idx="9">
                  <c:v>17.032967032966965</c:v>
                </c:pt>
                <c:pt idx="10">
                  <c:v>16.883116883116877</c:v>
                </c:pt>
                <c:pt idx="11">
                  <c:v>36.734693877551017</c:v>
                </c:pt>
                <c:pt idx="12">
                  <c:v>33.505154639175203</c:v>
                </c:pt>
                <c:pt idx="13">
                  <c:v>33.333333333333421</c:v>
                </c:pt>
                <c:pt idx="14">
                  <c:v>26.666666666666668</c:v>
                </c:pt>
                <c:pt idx="15">
                  <c:v>25.806451612903224</c:v>
                </c:pt>
                <c:pt idx="16">
                  <c:v>25.609756097561021</c:v>
                </c:pt>
                <c:pt idx="17">
                  <c:v>25.146198830409361</c:v>
                </c:pt>
                <c:pt idx="18">
                  <c:v>21.794871794871785</c:v>
                </c:pt>
                <c:pt idx="19">
                  <c:v>8.5106382978723367</c:v>
                </c:pt>
                <c:pt idx="20">
                  <c:v>45.238095238095241</c:v>
                </c:pt>
                <c:pt idx="21">
                  <c:v>33.333333333333329</c:v>
                </c:pt>
                <c:pt idx="22">
                  <c:v>29.629629629629612</c:v>
                </c:pt>
                <c:pt idx="23">
                  <c:v>27.564102564102537</c:v>
                </c:pt>
                <c:pt idx="24">
                  <c:v>27.118644067796598</c:v>
                </c:pt>
                <c:pt idx="25">
                  <c:v>23.809523809523817</c:v>
                </c:pt>
                <c:pt idx="26">
                  <c:v>17.24137931034484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6-A5C0-40FC-8582-74F7E061E9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4454608"/>
        <c:axId val="524455000"/>
      </c:barChart>
      <c:catAx>
        <c:axId val="5244546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24455000"/>
        <c:crosses val="autoZero"/>
        <c:auto val="1"/>
        <c:lblAlgn val="ctr"/>
        <c:lblOffset val="100"/>
        <c:noMultiLvlLbl val="0"/>
      </c:catAx>
      <c:valAx>
        <c:axId val="524455000"/>
        <c:scaling>
          <c:orientation val="minMax"/>
          <c:max val="50"/>
          <c:min val="0"/>
        </c:scaling>
        <c:delete val="1"/>
        <c:axPos val="l"/>
        <c:numFmt formatCode="0" sourceLinked="1"/>
        <c:majorTickMark val="out"/>
        <c:minorTickMark val="none"/>
        <c:tickLblPos val="nextTo"/>
        <c:crossAx val="524454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50FD-447B-A744-540CEA7C0C51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50FD-447B-A744-540CEA7C0C51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50FD-447B-A744-540CEA7C0C51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50FD-447B-A744-540CEA7C0C51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50FD-447B-A744-540CEA7C0C51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50FD-447B-A744-540CEA7C0C51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50FD-447B-A744-540CEA7C0C51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50FD-447B-A744-540CEA7C0C51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50FD-447B-A744-540CEA7C0C51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50FD-447B-A744-540CEA7C0C51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50FD-447B-A744-540CEA7C0C51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50FD-447B-A744-540CEA7C0C51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50FD-447B-A744-540CEA7C0C51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50FD-447B-A744-540CEA7C0C51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50FD-447B-A744-540CEA7C0C51}"/>
              </c:ext>
            </c:extLst>
          </c:dPt>
          <c:dPt>
            <c:idx val="1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50FD-447B-A744-540CEA7C0C51}"/>
              </c:ext>
            </c:extLst>
          </c:dPt>
          <c:dPt>
            <c:idx val="1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50FD-447B-A744-540CEA7C0C51}"/>
              </c:ext>
            </c:extLst>
          </c:dPt>
          <c:dPt>
            <c:idx val="1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50FD-447B-A744-540CEA7C0C51}"/>
              </c:ext>
            </c:extLst>
          </c:dPt>
          <c:dPt>
            <c:idx val="1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2-50FD-447B-A744-540CEA7C0C51}"/>
              </c:ext>
            </c:extLst>
          </c:dPt>
          <c:dPt>
            <c:idx val="1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50FD-447B-A744-540CEA7C0C51}"/>
              </c:ext>
            </c:extLst>
          </c:dPt>
          <c:dPt>
            <c:idx val="2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4-50FD-447B-A744-540CEA7C0C51}"/>
              </c:ext>
            </c:extLst>
          </c:dPt>
          <c:dPt>
            <c:idx val="2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50FD-447B-A744-540CEA7C0C51}"/>
              </c:ext>
            </c:extLst>
          </c:dPt>
          <c:dPt>
            <c:idx val="2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6-50FD-447B-A744-540CEA7C0C51}"/>
              </c:ext>
            </c:extLst>
          </c:dPt>
          <c:dPt>
            <c:idx val="2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50FD-447B-A744-540CEA7C0C51}"/>
              </c:ext>
            </c:extLst>
          </c:dPt>
          <c:dPt>
            <c:idx val="2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8-50FD-447B-A744-540CEA7C0C51}"/>
              </c:ext>
            </c:extLst>
          </c:dPt>
          <c:dPt>
            <c:idx val="2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9-50FD-447B-A744-540CEA7C0C51}"/>
              </c:ext>
            </c:extLst>
          </c:dPt>
          <c:dPt>
            <c:idx val="2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A-50FD-447B-A744-540CEA7C0C51}"/>
              </c:ext>
            </c:extLst>
          </c:dPt>
          <c:cat>
            <c:strRef>
              <c:f>Plan1!$A$2:$A$28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Plan1!$B$2:$B$28</c:f>
              <c:numCache>
                <c:formatCode>General</c:formatCode>
                <c:ptCount val="27"/>
                <c:pt idx="0">
                  <c:v>36</c:v>
                </c:pt>
                <c:pt idx="1">
                  <c:v>25</c:v>
                </c:pt>
                <c:pt idx="2">
                  <c:v>27</c:v>
                </c:pt>
                <c:pt idx="3">
                  <c:v>46</c:v>
                </c:pt>
                <c:pt idx="4">
                  <c:v>35</c:v>
                </c:pt>
                <c:pt idx="5">
                  <c:v>30</c:v>
                </c:pt>
                <c:pt idx="6">
                  <c:v>33</c:v>
                </c:pt>
                <c:pt idx="7">
                  <c:v>32</c:v>
                </c:pt>
                <c:pt idx="8">
                  <c:v>31</c:v>
                </c:pt>
                <c:pt idx="9">
                  <c:v>23</c:v>
                </c:pt>
                <c:pt idx="10">
                  <c:v>21</c:v>
                </c:pt>
                <c:pt idx="11">
                  <c:v>30</c:v>
                </c:pt>
                <c:pt idx="12">
                  <c:v>30</c:v>
                </c:pt>
                <c:pt idx="13">
                  <c:v>38</c:v>
                </c:pt>
                <c:pt idx="14">
                  <c:v>28</c:v>
                </c:pt>
                <c:pt idx="15">
                  <c:v>35</c:v>
                </c:pt>
                <c:pt idx="16">
                  <c:v>28</c:v>
                </c:pt>
                <c:pt idx="17">
                  <c:v>34</c:v>
                </c:pt>
                <c:pt idx="18">
                  <c:v>29</c:v>
                </c:pt>
                <c:pt idx="19">
                  <c:v>33</c:v>
                </c:pt>
                <c:pt idx="20">
                  <c:v>31</c:v>
                </c:pt>
                <c:pt idx="21">
                  <c:v>29</c:v>
                </c:pt>
                <c:pt idx="22">
                  <c:v>30</c:v>
                </c:pt>
                <c:pt idx="23">
                  <c:v>34</c:v>
                </c:pt>
                <c:pt idx="24">
                  <c:v>43</c:v>
                </c:pt>
                <c:pt idx="25">
                  <c:v>34</c:v>
                </c:pt>
                <c:pt idx="26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50FD-447B-A744-540CEA7C0C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-77"/>
        <c:axId val="524455784"/>
        <c:axId val="524456176"/>
      </c:barChart>
      <c:catAx>
        <c:axId val="5244557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24456176"/>
        <c:crosses val="autoZero"/>
        <c:auto val="1"/>
        <c:lblAlgn val="ctr"/>
        <c:lblOffset val="100"/>
        <c:noMultiLvlLbl val="0"/>
      </c:catAx>
      <c:valAx>
        <c:axId val="524456176"/>
        <c:scaling>
          <c:orientation val="minMax"/>
          <c:max val="5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5244557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826131529696989E-2"/>
          <c:y val="3.0043682697419468E-2"/>
          <c:w val="0.77360054333531669"/>
          <c:h val="0.9399126346051610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A79B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A2E-4BB8-869C-EAB39B4FB6D2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A2E-4BB8-869C-EAB39B4FB6D2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4A2E-4BB8-869C-EAB39B4FB6D2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4A2E-4BB8-869C-EAB39B4FB6D2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4A2E-4BB8-869C-EAB39B4FB6D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A79B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Plan1!$A$2:$A$13</c:f>
              <c:strCache>
                <c:ptCount val="12"/>
                <c:pt idx="0">
                  <c:v>marketing</c:v>
                </c:pt>
                <c:pt idx="1">
                  <c:v>planejamento estratégico</c:v>
                </c:pt>
                <c:pt idx="2">
                  <c:v>inovação</c:v>
                </c:pt>
                <c:pt idx="3">
                  <c:v>gestão financeira</c:v>
                </c:pt>
                <c:pt idx="4">
                  <c:v>negociação</c:v>
                </c:pt>
                <c:pt idx="5">
                  <c:v>liderança</c:v>
                </c:pt>
                <c:pt idx="6">
                  <c:v>gestão de pessoas</c:v>
                </c:pt>
                <c:pt idx="7">
                  <c:v>gestão da qualidade</c:v>
                </c:pt>
                <c:pt idx="8">
                  <c:v>orientação para o crédito</c:v>
                </c:pt>
                <c:pt idx="9">
                  <c:v>associativismo/ cultura da cooperação</c:v>
                </c:pt>
                <c:pt idx="10">
                  <c:v>franquias</c:v>
                </c:pt>
                <c:pt idx="11">
                  <c:v>gestão ambiental</c:v>
                </c:pt>
              </c:strCache>
            </c:strRef>
          </c:cat>
          <c:val>
            <c:numRef>
              <c:f>Plan1!$B$2:$B$13</c:f>
              <c:numCache>
                <c:formatCode>###0%</c:formatCode>
                <c:ptCount val="12"/>
                <c:pt idx="0">
                  <c:v>0.80903275277620335</c:v>
                </c:pt>
                <c:pt idx="1">
                  <c:v>0.78333457930328199</c:v>
                </c:pt>
                <c:pt idx="2">
                  <c:v>0.77792154037193351</c:v>
                </c:pt>
                <c:pt idx="3">
                  <c:v>0.77115996434977163</c:v>
                </c:pt>
                <c:pt idx="4">
                  <c:v>0.71708586919533024</c:v>
                </c:pt>
                <c:pt idx="5">
                  <c:v>0.68162165039647027</c:v>
                </c:pt>
                <c:pt idx="6">
                  <c:v>0.66547381608404588</c:v>
                </c:pt>
                <c:pt idx="7">
                  <c:v>0.63824045536922036</c:v>
                </c:pt>
                <c:pt idx="8">
                  <c:v>0.50946137310371298</c:v>
                </c:pt>
                <c:pt idx="9">
                  <c:v>0.49483597526031092</c:v>
                </c:pt>
                <c:pt idx="10">
                  <c:v>0.36364886164217552</c:v>
                </c:pt>
                <c:pt idx="11">
                  <c:v>0.28801436087417831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1AF-46A7-AE4D-531284930F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6"/>
        <c:axId val="524456960"/>
        <c:axId val="524457352"/>
      </c:barChart>
      <c:catAx>
        <c:axId val="52445696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524457352"/>
        <c:crosses val="autoZero"/>
        <c:auto val="1"/>
        <c:lblAlgn val="ctr"/>
        <c:lblOffset val="100"/>
        <c:noMultiLvlLbl val="0"/>
      </c:catAx>
      <c:valAx>
        <c:axId val="524457352"/>
        <c:scaling>
          <c:orientation val="minMax"/>
        </c:scaling>
        <c:delete val="1"/>
        <c:axPos val="t"/>
        <c:numFmt formatCode="###0%" sourceLinked="1"/>
        <c:majorTickMark val="out"/>
        <c:minorTickMark val="none"/>
        <c:tickLblPos val="nextTo"/>
        <c:crossAx val="524456960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826131529696989E-2"/>
          <c:y val="3.0043682697419468E-2"/>
          <c:w val="0.77360054333531669"/>
          <c:h val="0.9399126346051610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A2E-4BB8-869C-EAB39B4FB6D2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A2E-4BB8-869C-EAB39B4FB6D2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4A2E-4BB8-869C-EAB39B4FB6D2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4A2E-4BB8-869C-EAB39B4FB6D2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4A2E-4BB8-869C-EAB39B4FB6D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accent4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Plan1!$A$2:$A$13</c:f>
              <c:strCache>
                <c:ptCount val="12"/>
                <c:pt idx="0">
                  <c:v>marketing</c:v>
                </c:pt>
                <c:pt idx="1">
                  <c:v>planejamento estratégico</c:v>
                </c:pt>
                <c:pt idx="2">
                  <c:v>inovação</c:v>
                </c:pt>
                <c:pt idx="3">
                  <c:v>gestão financeira</c:v>
                </c:pt>
                <c:pt idx="4">
                  <c:v>negociação</c:v>
                </c:pt>
                <c:pt idx="5">
                  <c:v>liderança</c:v>
                </c:pt>
                <c:pt idx="6">
                  <c:v>gestão de pessoas</c:v>
                </c:pt>
                <c:pt idx="7">
                  <c:v>gestão da qualidade</c:v>
                </c:pt>
                <c:pt idx="8">
                  <c:v>orientação para o crédito</c:v>
                </c:pt>
                <c:pt idx="9">
                  <c:v>associativismo/ cultura da cooperação</c:v>
                </c:pt>
                <c:pt idx="10">
                  <c:v>franquias</c:v>
                </c:pt>
                <c:pt idx="11">
                  <c:v>gestão ambiental</c:v>
                </c:pt>
              </c:strCache>
            </c:strRef>
          </c:cat>
          <c:val>
            <c:numRef>
              <c:f>Plan1!$B$2:$B$13</c:f>
              <c:numCache>
                <c:formatCode>0%</c:formatCode>
                <c:ptCount val="12"/>
                <c:pt idx="0">
                  <c:v>0.72</c:v>
                </c:pt>
                <c:pt idx="1">
                  <c:v>0.76</c:v>
                </c:pt>
                <c:pt idx="2">
                  <c:v>0.8</c:v>
                </c:pt>
                <c:pt idx="3">
                  <c:v>0.77</c:v>
                </c:pt>
                <c:pt idx="4">
                  <c:v>0.71</c:v>
                </c:pt>
                <c:pt idx="5">
                  <c:v>0.65</c:v>
                </c:pt>
                <c:pt idx="6">
                  <c:v>0.63</c:v>
                </c:pt>
                <c:pt idx="7">
                  <c:v>0.66</c:v>
                </c:pt>
                <c:pt idx="8">
                  <c:v>0.54</c:v>
                </c:pt>
                <c:pt idx="9">
                  <c:v>0.52</c:v>
                </c:pt>
                <c:pt idx="10">
                  <c:v>0.32</c:v>
                </c:pt>
                <c:pt idx="11">
                  <c:v>0.33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1AF-46A7-AE4D-531284930F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6"/>
        <c:axId val="524458136"/>
        <c:axId val="524458528"/>
      </c:barChart>
      <c:catAx>
        <c:axId val="524458136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524458528"/>
        <c:crosses val="autoZero"/>
        <c:auto val="1"/>
        <c:lblAlgn val="ctr"/>
        <c:lblOffset val="100"/>
        <c:noMultiLvlLbl val="0"/>
      </c:catAx>
      <c:valAx>
        <c:axId val="52445852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524458136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034472311959755E-3"/>
          <c:y val="2.6000862395906633E-2"/>
          <c:w val="0.97603224742845718"/>
          <c:h val="0.9739990634558007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Planilha1!#REF!</c:f>
              <c:strCache>
                <c:ptCount val="1"/>
                <c:pt idx="0">
                  <c:v>#REF!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Planilha1!$A$2:$A$7</c:f>
              <c:strCache>
                <c:ptCount val="6"/>
                <c:pt idx="0">
                  <c:v>P40. Domínio do conteúdo</c:v>
                </c:pt>
                <c:pt idx="1">
                  <c:v>P41. Educação e postura ética</c:v>
                </c:pt>
                <c:pt idx="2">
                  <c:v>P42. Interação com a turma </c:v>
                </c:pt>
                <c:pt idx="3">
                  <c:v>P43. Facilidade de Comunicação/Linguagem utilizada</c:v>
                </c:pt>
                <c:pt idx="4">
                  <c:v>P44. Condução do curso de forma geral</c:v>
                </c:pt>
                <c:pt idx="5">
                  <c:v>P45. Condução do grupo </c:v>
                </c:pt>
              </c:strCache>
            </c:strRef>
          </c:cat>
          <c:val>
            <c:numRef>
              <c:f>Planilha1!#REF!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9B4-4219-B3E5-D63D5E544442}"/>
            </c:ext>
          </c:extLst>
        </c:ser>
        <c:ser>
          <c:idx val="1"/>
          <c:order val="1"/>
          <c:tx>
            <c:strRef>
              <c:f>Planilha1!$B$1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BE5D6">
                <a:alpha val="69804"/>
              </a:srgbClr>
            </a:solidFill>
            <a:ln w="12700"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0.12748462882827169"/>
                  <c:y val="-2.79541296943953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9B4-4219-B3E5-D63D5E54444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3471678149844515"/>
                  <c:y val="5.591046050136553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9B4-4219-B3E5-D63D5E54444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3471678149844515"/>
                  <c:y val="5.124864574432924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9B4-4219-B3E5-D63D5E54444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2386855249318504"/>
                  <c:y val="-2.79541296943943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9B4-4219-B3E5-D63D5E54444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4556501050370518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9B4-4219-B3E5-D63D5E54444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3471678149844515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C9B4-4219-B3E5-D63D5E54444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2F2F2">
                  <a:alpha val="69804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P40. Domínio do conteúdo</c:v>
                </c:pt>
                <c:pt idx="1">
                  <c:v>P41. Educação e postura ética</c:v>
                </c:pt>
                <c:pt idx="2">
                  <c:v>P42. Interação com a turma </c:v>
                </c:pt>
                <c:pt idx="3">
                  <c:v>P43. Facilidade de Comunicação/Linguagem utilizada</c:v>
                </c:pt>
                <c:pt idx="4">
                  <c:v>P44. Condução do curso de forma geral</c:v>
                </c:pt>
                <c:pt idx="5">
                  <c:v>P45. Condução do grupo </c:v>
                </c:pt>
              </c:strCache>
            </c:strRef>
          </c:cat>
          <c:val>
            <c:numRef>
              <c:f>Planilha1!$B$2:$B$7</c:f>
              <c:numCache>
                <c:formatCode>General</c:formatCode>
                <c:ptCount val="6"/>
                <c:pt idx="0">
                  <c:v>9.4</c:v>
                </c:pt>
                <c:pt idx="1">
                  <c:v>9.5</c:v>
                </c:pt>
                <c:pt idx="2">
                  <c:v>9.6</c:v>
                </c:pt>
                <c:pt idx="3">
                  <c:v>9.5</c:v>
                </c:pt>
                <c:pt idx="4">
                  <c:v>9.5</c:v>
                </c:pt>
                <c:pt idx="5">
                  <c:v>9.4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9B4-4219-B3E5-D63D5E544442}"/>
            </c:ext>
          </c:extLst>
        </c:ser>
        <c:ser>
          <c:idx val="2"/>
          <c:order val="2"/>
          <c:tx>
            <c:strRef>
              <c:f>Planilha1!#REF!</c:f>
              <c:strCache>
                <c:ptCount val="1"/>
                <c:pt idx="0">
                  <c:v>#REF!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Planilha1!$A$2:$A$7</c:f>
              <c:strCache>
                <c:ptCount val="6"/>
                <c:pt idx="0">
                  <c:v>P40. Domínio do conteúdo</c:v>
                </c:pt>
                <c:pt idx="1">
                  <c:v>P41. Educação e postura ética</c:v>
                </c:pt>
                <c:pt idx="2">
                  <c:v>P42. Interação com a turma </c:v>
                </c:pt>
                <c:pt idx="3">
                  <c:v>P43. Facilidade de Comunicação/Linguagem utilizada</c:v>
                </c:pt>
                <c:pt idx="4">
                  <c:v>P44. Condução do curso de forma geral</c:v>
                </c:pt>
                <c:pt idx="5">
                  <c:v>P45. Condução do grupo </c:v>
                </c:pt>
              </c:strCache>
            </c:strRef>
          </c:cat>
          <c:val>
            <c:numRef>
              <c:f>Planilha1!#REF!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9B4-4219-B3E5-D63D5E5444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4459312"/>
        <c:axId val="528231912"/>
      </c:barChart>
      <c:catAx>
        <c:axId val="52445931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28231912"/>
        <c:crosses val="autoZero"/>
        <c:auto val="1"/>
        <c:lblAlgn val="ctr"/>
        <c:lblOffset val="100"/>
        <c:noMultiLvlLbl val="0"/>
      </c:catAx>
      <c:valAx>
        <c:axId val="528231912"/>
        <c:scaling>
          <c:orientation val="minMax"/>
          <c:max val="12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52445931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711779789538781E-3"/>
          <c:y val="2.6000856148448697E-2"/>
          <c:w val="0.99772882202104607"/>
          <c:h val="0.9739990634558007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A79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A79B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P40. Domínio do conteúdo</c:v>
                </c:pt>
                <c:pt idx="1">
                  <c:v>P41. Educação e postura ética</c:v>
                </c:pt>
                <c:pt idx="2">
                  <c:v>P42. Interação com a turma </c:v>
                </c:pt>
                <c:pt idx="3">
                  <c:v>P43. Facilidade de Comunicação/Linguagem utilizada</c:v>
                </c:pt>
                <c:pt idx="4">
                  <c:v>P44. Condução do curso de forma geral</c:v>
                </c:pt>
                <c:pt idx="5">
                  <c:v>P45. Condução do grupo </c:v>
                </c:pt>
              </c:strCache>
            </c:strRef>
          </c:cat>
          <c:val>
            <c:numRef>
              <c:f>Planilha1!$B$2:$B$7</c:f>
              <c:numCache>
                <c:formatCode>#,##0.0</c:formatCode>
                <c:ptCount val="6"/>
                <c:pt idx="0">
                  <c:v>9.4800388324583338</c:v>
                </c:pt>
                <c:pt idx="1">
                  <c:v>9.5324802953494459</c:v>
                </c:pt>
                <c:pt idx="2">
                  <c:v>9.5810838139503183</c:v>
                </c:pt>
                <c:pt idx="3">
                  <c:v>9.5144075458490427</c:v>
                </c:pt>
                <c:pt idx="4">
                  <c:v>9.4503295100954379</c:v>
                </c:pt>
                <c:pt idx="5">
                  <c:v>9.3805726309573014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98B-47A4-B8F0-E0CC8FAB55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8232696"/>
        <c:axId val="528233088"/>
      </c:barChart>
      <c:catAx>
        <c:axId val="52823269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28233088"/>
        <c:crosses val="autoZero"/>
        <c:auto val="1"/>
        <c:lblAlgn val="ctr"/>
        <c:lblOffset val="100"/>
        <c:noMultiLvlLbl val="0"/>
      </c:catAx>
      <c:valAx>
        <c:axId val="528233088"/>
        <c:scaling>
          <c:orientation val="minMax"/>
          <c:max val="12"/>
          <c:min val="0"/>
        </c:scaling>
        <c:delete val="1"/>
        <c:axPos val="t"/>
        <c:numFmt formatCode="#,##0.0" sourceLinked="1"/>
        <c:majorTickMark val="out"/>
        <c:minorTickMark val="none"/>
        <c:tickLblPos val="nextTo"/>
        <c:crossAx val="52823269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CC99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1AF-46C5-A77C-1597D118BED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1AF-46C5-A77C-1597D118BED3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1AF-46C5-A77C-1597D118BED3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1AF-46C5-A77C-1597D118BED3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1AF-46C5-A77C-1597D118BED3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1AF-46C5-A77C-1597D118BED3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1AF-46C5-A77C-1597D118BED3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1AF-46C5-A77C-1597D118BED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Plan1!$A$2:$A$12</c:f>
              <c:numCache>
                <c:formatCode>General</c:formatCode>
                <c:ptCount val="11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  <c:pt idx="8">
                  <c:v>2</c:v>
                </c:pt>
                <c:pt idx="9">
                  <c:v>1</c:v>
                </c:pt>
                <c:pt idx="10">
                  <c:v>0</c:v>
                </c:pt>
              </c:numCache>
            </c:numRef>
          </c:cat>
          <c:val>
            <c:numRef>
              <c:f>Plan1!$B$2:$B$12</c:f>
              <c:numCache>
                <c:formatCode>0%</c:formatCode>
                <c:ptCount val="11"/>
                <c:pt idx="0">
                  <c:v>0.84187004810422483</c:v>
                </c:pt>
                <c:pt idx="1">
                  <c:v>5.7490921725117279E-2</c:v>
                </c:pt>
                <c:pt idx="2">
                  <c:v>4.5603115919150644E-2</c:v>
                </c:pt>
                <c:pt idx="3">
                  <c:v>2.6195548022216089E-2</c:v>
                </c:pt>
                <c:pt idx="4">
                  <c:v>7.2097631267937492E-3</c:v>
                </c:pt>
                <c:pt idx="5">
                  <c:v>9.7080453450492654E-3</c:v>
                </c:pt>
                <c:pt idx="6">
                  <c:v>3.1467987951858323E-4</c:v>
                </c:pt>
                <c:pt idx="7">
                  <c:v>3.8015006378977058E-3</c:v>
                </c:pt>
                <c:pt idx="8">
                  <c:v>7.3998993478061644E-4</c:v>
                </c:pt>
                <c:pt idx="10">
                  <c:v>7.0663873052490131E-3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51AF-46C5-A77C-1597D118BE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28234264"/>
        <c:axId val="528234656"/>
      </c:barChart>
      <c:catAx>
        <c:axId val="528234264"/>
        <c:scaling>
          <c:orientation val="maxMin"/>
        </c:scaling>
        <c:delete val="1"/>
        <c:axPos val="r"/>
        <c:numFmt formatCode="General" sourceLinked="1"/>
        <c:majorTickMark val="out"/>
        <c:minorTickMark val="none"/>
        <c:tickLblPos val="nextTo"/>
        <c:crossAx val="528234656"/>
        <c:crosses val="autoZero"/>
        <c:auto val="1"/>
        <c:lblAlgn val="ctr"/>
        <c:lblOffset val="100"/>
        <c:noMultiLvlLbl val="0"/>
      </c:catAx>
      <c:valAx>
        <c:axId val="528234656"/>
        <c:scaling>
          <c:orientation val="maxMin"/>
        </c:scaling>
        <c:delete val="1"/>
        <c:axPos val="t"/>
        <c:numFmt formatCode="0%" sourceLinked="1"/>
        <c:majorTickMark val="out"/>
        <c:minorTickMark val="none"/>
        <c:tickLblPos val="nextTo"/>
        <c:crossAx val="528234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42C0DB"/>
            </a:solidFill>
            <a:ln>
              <a:noFill/>
            </a:ln>
            <a:effectLst/>
          </c:spPr>
          <c:invertIfNegative val="0"/>
          <c:cat>
            <c:strRef>
              <c:f>Plan1!$A$2:$A$11</c:f>
              <c:strCache>
                <c:ptCount val="10"/>
                <c:pt idx="0">
                  <c:v>indicação</c:v>
                </c:pt>
                <c:pt idx="1">
                  <c:v>pela participação em outros projetos do Sebrae</c:v>
                </c:pt>
                <c:pt idx="2">
                  <c:v>alguém do Sebrae entrou em contato</c:v>
                </c:pt>
                <c:pt idx="3">
                  <c:v>visita aos pontos de atendimento/ unidades do Sebrae</c:v>
                </c:pt>
                <c:pt idx="4">
                  <c:v>site do Sebrae</c:v>
                </c:pt>
                <c:pt idx="5">
                  <c:v>internet</c:v>
                </c:pt>
                <c:pt idx="6">
                  <c:v>propaganda em TV | rádio ‎| jornal</c:v>
                </c:pt>
                <c:pt idx="7">
                  <c:v>participação em feiras ou eventos</c:v>
                </c:pt>
                <c:pt idx="8">
                  <c:v>liguei para o Sebrae</c:v>
                </c:pt>
                <c:pt idx="9">
                  <c:v>outros</c:v>
                </c:pt>
              </c:strCache>
            </c:strRef>
          </c:cat>
          <c:val>
            <c:numRef>
              <c:f>Plan1!$B$2:$B$11</c:f>
              <c:numCache>
                <c:formatCode>###0%</c:formatCode>
                <c:ptCount val="10"/>
                <c:pt idx="0">
                  <c:v>0.63113927797689173</c:v>
                </c:pt>
                <c:pt idx="1">
                  <c:v>0.11778991183847794</c:v>
                </c:pt>
                <c:pt idx="2">
                  <c:v>6.7490773175005334E-2</c:v>
                </c:pt>
                <c:pt idx="3">
                  <c:v>5.2610938579760645E-2</c:v>
                </c:pt>
                <c:pt idx="4">
                  <c:v>4.4999999999999998E-2</c:v>
                </c:pt>
                <c:pt idx="5">
                  <c:v>4.4314997072959252E-2</c:v>
                </c:pt>
                <c:pt idx="6">
                  <c:v>1.8238535594317273E-2</c:v>
                </c:pt>
                <c:pt idx="7">
                  <c:v>8.5593989959184113E-3</c:v>
                </c:pt>
                <c:pt idx="8">
                  <c:v>1.0243026583774369E-3</c:v>
                </c:pt>
                <c:pt idx="9">
                  <c:v>1.3992863080320335E-2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5E5-4856-A777-35BEA8E3BF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2349136"/>
        <c:axId val="492349528"/>
      </c:barChart>
      <c:catAx>
        <c:axId val="49234913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492349528"/>
        <c:crosses val="autoZero"/>
        <c:auto val="1"/>
        <c:lblAlgn val="ctr"/>
        <c:lblOffset val="100"/>
        <c:noMultiLvlLbl val="0"/>
      </c:catAx>
      <c:valAx>
        <c:axId val="492349528"/>
        <c:scaling>
          <c:orientation val="minMax"/>
        </c:scaling>
        <c:delete val="1"/>
        <c:axPos val="t"/>
        <c:numFmt formatCode="###0%" sourceLinked="1"/>
        <c:majorTickMark val="none"/>
        <c:minorTickMark val="none"/>
        <c:tickLblPos val="nextTo"/>
        <c:crossAx val="492349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42C0DB"/>
            </a:solidFill>
            <a:ln>
              <a:noFill/>
            </a:ln>
            <a:effectLst/>
          </c:spPr>
          <c:invertIfNegative val="0"/>
          <c:cat>
            <c:strRef>
              <c:f>Plan1!$A$2:$A$8</c:f>
              <c:strCache>
                <c:ptCount val="7"/>
                <c:pt idx="0">
                  <c:v>conhecer mais sobre empreendedorismo</c:v>
                </c:pt>
                <c:pt idx="1">
                  <c:v>melhorar meu negócio | empresa</c:v>
                </c:pt>
                <c:pt idx="2">
                  <c:v>ampliar visão de mercado</c:v>
                </c:pt>
                <c:pt idx="3">
                  <c:v>buscar conhecimento para abrir um negócio | empresa</c:v>
                </c:pt>
                <c:pt idx="4">
                  <c:v>capacitação | aprender | aprimorar | renovar conhecimentos | novas experiências | inovação | crescimento profissional</c:v>
                </c:pt>
                <c:pt idx="5">
                  <c:v>crescimento | aprimoramento | desenvolvimento pessoal</c:v>
                </c:pt>
                <c:pt idx="6">
                  <c:v>outros</c:v>
                </c:pt>
              </c:strCache>
            </c:strRef>
          </c:cat>
          <c:val>
            <c:numRef>
              <c:f>Plan1!$B$2:$B$8</c:f>
              <c:numCache>
                <c:formatCode>###0%</c:formatCode>
                <c:ptCount val="7"/>
                <c:pt idx="0">
                  <c:v>0.44047409813064575</c:v>
                </c:pt>
                <c:pt idx="1">
                  <c:v>0.26611437588615788</c:v>
                </c:pt>
                <c:pt idx="2">
                  <c:v>0.14949648227516452</c:v>
                </c:pt>
                <c:pt idx="3">
                  <c:v>0.13082297971272661</c:v>
                </c:pt>
                <c:pt idx="4">
                  <c:v>7.9761301213592567E-2</c:v>
                </c:pt>
                <c:pt idx="5">
                  <c:v>3.9021933370894497E-2</c:v>
                </c:pt>
                <c:pt idx="6">
                  <c:v>7.0000000000000007E-2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1AF-46A7-AE4D-531284930F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2350704"/>
        <c:axId val="494696832"/>
      </c:barChart>
      <c:catAx>
        <c:axId val="49235070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494696832"/>
        <c:crosses val="autoZero"/>
        <c:auto val="1"/>
        <c:lblAlgn val="ctr"/>
        <c:lblOffset val="100"/>
        <c:noMultiLvlLbl val="0"/>
      </c:catAx>
      <c:valAx>
        <c:axId val="494696832"/>
        <c:scaling>
          <c:orientation val="minMax"/>
        </c:scaling>
        <c:delete val="1"/>
        <c:axPos val="t"/>
        <c:numFmt formatCode="###0%" sourceLinked="1"/>
        <c:majorTickMark val="none"/>
        <c:minorTickMark val="none"/>
        <c:tickLblPos val="nextTo"/>
        <c:crossAx val="492350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BCD5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28-40AA-ADED-BB8390979888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828-40AA-ADED-BB8390979888}"/>
              </c:ext>
            </c:extLst>
          </c:dPt>
          <c:cat>
            <c:strRef>
              <c:f>Plan1!$A$2:$A$3</c:f>
              <c:strCache>
                <c:ptCount val="2"/>
                <c:pt idx="0">
                  <c:v>empresário(a)</c:v>
                </c:pt>
                <c:pt idx="1">
                  <c:v>empregado(a)</c:v>
                </c:pt>
              </c:strCache>
            </c:strRef>
          </c:cat>
          <c:val>
            <c:numRef>
              <c:f>Plan1!$B$2:$B$3</c:f>
              <c:numCache>
                <c:formatCode>###0%</c:formatCode>
                <c:ptCount val="2"/>
                <c:pt idx="0">
                  <c:v>9.0999999999999998E-2</c:v>
                </c:pt>
                <c:pt idx="1">
                  <c:v>8.9999999999999993E-3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828-40AA-ADED-BB83909798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42C0DB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A79B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93F-41AC-8B1B-896A95932520}"/>
              </c:ext>
            </c:extLst>
          </c:dPt>
          <c:dPt>
            <c:idx val="1"/>
            <c:invertIfNegative val="0"/>
            <c:bubble3D val="0"/>
            <c:spPr>
              <a:solidFill>
                <a:srgbClr val="00A79B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93F-41AC-8B1B-896A95932520}"/>
              </c:ext>
            </c:extLst>
          </c:dPt>
          <c:dPt>
            <c:idx val="2"/>
            <c:invertIfNegative val="0"/>
            <c:bubble3D val="0"/>
            <c:spPr>
              <a:solidFill>
                <a:srgbClr val="FBCD5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93F-41AC-8B1B-896A95932520}"/>
              </c:ext>
            </c:extLst>
          </c:dPt>
          <c:dPt>
            <c:idx val="3"/>
            <c:invertIfNegative val="0"/>
            <c:bubble3D val="0"/>
            <c:spPr>
              <a:solidFill>
                <a:srgbClr val="FBCD5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93F-41AC-8B1B-896A95932520}"/>
              </c:ext>
            </c:extLst>
          </c:dPt>
          <c:dPt>
            <c:idx val="4"/>
            <c:invertIfNegative val="0"/>
            <c:bubble3D val="0"/>
            <c:spPr>
              <a:solidFill>
                <a:srgbClr val="EC425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93F-41AC-8B1B-896A95932520}"/>
              </c:ext>
            </c:extLst>
          </c:dPt>
          <c:dPt>
            <c:idx val="5"/>
            <c:invertIfNegative val="0"/>
            <c:bubble3D val="0"/>
            <c:spPr>
              <a:solidFill>
                <a:srgbClr val="EC425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93F-41AC-8B1B-896A95932520}"/>
              </c:ext>
            </c:extLst>
          </c:dPt>
          <c:dPt>
            <c:idx val="6"/>
            <c:invertIfNegative val="0"/>
            <c:bubble3D val="0"/>
            <c:spPr>
              <a:solidFill>
                <a:srgbClr val="EC425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93F-41AC-8B1B-896A95932520}"/>
              </c:ext>
            </c:extLst>
          </c:dPt>
          <c:dPt>
            <c:idx val="7"/>
            <c:invertIfNegative val="0"/>
            <c:bubble3D val="0"/>
            <c:spPr>
              <a:solidFill>
                <a:srgbClr val="EC425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093F-41AC-8B1B-896A95932520}"/>
              </c:ext>
            </c:extLst>
          </c:dPt>
          <c:dPt>
            <c:idx val="8"/>
            <c:invertIfNegative val="0"/>
            <c:bubble3D val="0"/>
            <c:spPr>
              <a:solidFill>
                <a:srgbClr val="EC425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093F-41AC-8B1B-896A95932520}"/>
              </c:ext>
            </c:extLst>
          </c:dPt>
          <c:dPt>
            <c:idx val="9"/>
            <c:invertIfNegative val="0"/>
            <c:bubble3D val="0"/>
            <c:spPr>
              <a:solidFill>
                <a:srgbClr val="EC425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093F-41AC-8B1B-896A95932520}"/>
              </c:ext>
            </c:extLst>
          </c:dPt>
          <c:dPt>
            <c:idx val="10"/>
            <c:invertIfNegative val="0"/>
            <c:bubble3D val="0"/>
            <c:spPr>
              <a:solidFill>
                <a:srgbClr val="EC425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093F-41AC-8B1B-896A9593252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Plan1!$A$2:$A$12</c:f>
              <c:numCache>
                <c:formatCode>General</c:formatCode>
                <c:ptCount val="11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  <c:pt idx="8">
                  <c:v>2</c:v>
                </c:pt>
                <c:pt idx="9">
                  <c:v>1</c:v>
                </c:pt>
                <c:pt idx="10">
                  <c:v>0</c:v>
                </c:pt>
              </c:numCache>
            </c:numRef>
          </c:cat>
          <c:val>
            <c:numRef>
              <c:f>Plan1!$B$2:$B$12</c:f>
              <c:numCache>
                <c:formatCode>0%</c:formatCode>
                <c:ptCount val="11"/>
                <c:pt idx="0">
                  <c:v>0.52484128668934904</c:v>
                </c:pt>
                <c:pt idx="1">
                  <c:v>0.23545081883457583</c:v>
                </c:pt>
                <c:pt idx="2">
                  <c:v>0.14892860816830003</c:v>
                </c:pt>
                <c:pt idx="3">
                  <c:v>6.5000000000000002E-2</c:v>
                </c:pt>
                <c:pt idx="4">
                  <c:v>1.4217736993317171E-2</c:v>
                </c:pt>
                <c:pt idx="5">
                  <c:v>9.1043634263676416E-3</c:v>
                </c:pt>
                <c:pt idx="6">
                  <c:v>3.1047712943801627E-3</c:v>
                </c:pt>
                <c:pt idx="7">
                  <c:v>2.4633433771206214E-3</c:v>
                </c:pt>
                <c:pt idx="8">
                  <c:v>1.4589404368892604E-3</c:v>
                </c:pt>
                <c:pt idx="9">
                  <c:v>2.1724535753459589E-4</c:v>
                </c:pt>
                <c:pt idx="10">
                  <c:v>3.1404455308826971E-3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093F-41AC-8B1B-896A959325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4698008"/>
        <c:axId val="494698400"/>
      </c:barChart>
      <c:catAx>
        <c:axId val="494698008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94698400"/>
        <c:crosses val="autoZero"/>
        <c:auto val="1"/>
        <c:lblAlgn val="ctr"/>
        <c:lblOffset val="100"/>
        <c:noMultiLvlLbl val="0"/>
      </c:catAx>
      <c:valAx>
        <c:axId val="494698400"/>
        <c:scaling>
          <c:orientation val="minMax"/>
        </c:scaling>
        <c:delete val="1"/>
        <c:axPos val="r"/>
        <c:numFmt formatCode="0%" sourceLinked="1"/>
        <c:majorTickMark val="out"/>
        <c:minorTickMark val="none"/>
        <c:tickLblPos val="nextTo"/>
        <c:crossAx val="494698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ED7D3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28-40AA-ADED-BB8390979888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828-40AA-ADED-BB8390979888}"/>
              </c:ext>
            </c:extLst>
          </c:dPt>
          <c:cat>
            <c:strRef>
              <c:f>Plan1!$A$2:$A$3</c:f>
              <c:strCache>
                <c:ptCount val="2"/>
                <c:pt idx="0">
                  <c:v>empresário(a)</c:v>
                </c:pt>
                <c:pt idx="1">
                  <c:v>empregado(a)</c:v>
                </c:pt>
              </c:strCache>
            </c:strRef>
          </c:cat>
          <c:val>
            <c:numRef>
              <c:f>Plan1!$B$2:$B$3</c:f>
              <c:numCache>
                <c:formatCode>###0%</c:formatCode>
                <c:ptCount val="2"/>
                <c:pt idx="0">
                  <c:v>9.0999999999999998E-2</c:v>
                </c:pt>
                <c:pt idx="1">
                  <c:v>8.9999999999999993E-3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828-40AA-ADED-BB83909798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ED7D3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28-40AA-ADED-BB8390979888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828-40AA-ADED-BB8390979888}"/>
              </c:ext>
            </c:extLst>
          </c:dPt>
          <c:cat>
            <c:strRef>
              <c:f>Plan1!$A$2:$A$3</c:f>
              <c:strCache>
                <c:ptCount val="2"/>
                <c:pt idx="0">
                  <c:v>empresário(a)</c:v>
                </c:pt>
                <c:pt idx="1">
                  <c:v>empregado(a)</c:v>
                </c:pt>
              </c:strCache>
            </c:strRef>
          </c:cat>
          <c:val>
            <c:numRef>
              <c:f>Plan1!$B$2:$B$3</c:f>
              <c:numCache>
                <c:formatCode>###0%</c:formatCode>
                <c:ptCount val="2"/>
                <c:pt idx="0">
                  <c:v>9.0999999999999998E-2</c:v>
                </c:pt>
                <c:pt idx="1">
                  <c:v>8.9999999999999993E-3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828-40AA-ADED-BB83909798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351991076244074E-2"/>
          <c:y val="8.8573076773628537E-2"/>
          <c:w val="0.97329601784751185"/>
          <c:h val="0.841833791475663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54D3-4210-9D11-84220522493A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54D3-4210-9D11-84220522493A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54D3-4210-9D11-84220522493A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54D3-4210-9D11-84220522493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54D3-4210-9D11-84220522493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54D3-4210-9D11-84220522493A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54D3-4210-9D11-84220522493A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54D3-4210-9D11-84220522493A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54D3-4210-9D11-84220522493A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54D3-4210-9D11-84220522493A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54D3-4210-9D11-84220522493A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54D3-4210-9D11-84220522493A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9-54D3-4210-9D11-84220522493A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B-54D3-4210-9D11-84220522493A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D-54D3-4210-9D11-84220522493A}"/>
              </c:ext>
            </c:extLst>
          </c:dPt>
          <c:dPt>
            <c:idx val="1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F-54D3-4210-9D11-84220522493A}"/>
              </c:ext>
            </c:extLst>
          </c:dPt>
          <c:dPt>
            <c:idx val="1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1-54D3-4210-9D11-84220522493A}"/>
              </c:ext>
            </c:extLst>
          </c:dPt>
          <c:dPt>
            <c:idx val="1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3-54D3-4210-9D11-84220522493A}"/>
              </c:ext>
            </c:extLst>
          </c:dPt>
          <c:dPt>
            <c:idx val="1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5-54D3-4210-9D11-84220522493A}"/>
              </c:ext>
            </c:extLst>
          </c:dPt>
          <c:dPt>
            <c:idx val="1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7-54D3-4210-9D11-84220522493A}"/>
              </c:ext>
            </c:extLst>
          </c:dPt>
          <c:dPt>
            <c:idx val="2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9-54D3-4210-9D11-84220522493A}"/>
              </c:ext>
            </c:extLst>
          </c:dPt>
          <c:dPt>
            <c:idx val="2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B-54D3-4210-9D11-84220522493A}"/>
              </c:ext>
            </c:extLst>
          </c:dPt>
          <c:dPt>
            <c:idx val="2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D-54D3-4210-9D11-84220522493A}"/>
              </c:ext>
            </c:extLst>
          </c:dPt>
          <c:dPt>
            <c:idx val="2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F-54D3-4210-9D11-84220522493A}"/>
              </c:ext>
            </c:extLst>
          </c:dPt>
          <c:dPt>
            <c:idx val="2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1-54D3-4210-9D11-84220522493A}"/>
              </c:ext>
            </c:extLst>
          </c:dPt>
          <c:dPt>
            <c:idx val="2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3-54D3-4210-9D11-84220522493A}"/>
              </c:ext>
            </c:extLst>
          </c:dPt>
          <c:dPt>
            <c:idx val="2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5-54D3-4210-9D11-84220522493A}"/>
              </c:ext>
            </c:extLst>
          </c:dPt>
          <c:cat>
            <c:strRef>
              <c:f>Plan1!$A$2:$A$28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Plan1!$B$2:$B$28</c:f>
              <c:numCache>
                <c:formatCode>0.0</c:formatCode>
                <c:ptCount val="27"/>
                <c:pt idx="0">
                  <c:v>9.14054054054054</c:v>
                </c:pt>
                <c:pt idx="1">
                  <c:v>9.2555555555555546</c:v>
                </c:pt>
                <c:pt idx="2">
                  <c:v>8.9784946236559229</c:v>
                </c:pt>
                <c:pt idx="3">
                  <c:v>9.0450000000000088</c:v>
                </c:pt>
                <c:pt idx="4">
                  <c:v>9.0326086956521721</c:v>
                </c:pt>
                <c:pt idx="5">
                  <c:v>9.1446540880503164</c:v>
                </c:pt>
                <c:pt idx="6">
                  <c:v>9.1443298969072231</c:v>
                </c:pt>
                <c:pt idx="7">
                  <c:v>9.0933333333333355</c:v>
                </c:pt>
                <c:pt idx="8">
                  <c:v>8.8187499999999961</c:v>
                </c:pt>
                <c:pt idx="9">
                  <c:v>8.9454545454545435</c:v>
                </c:pt>
                <c:pt idx="10">
                  <c:v>9.15625</c:v>
                </c:pt>
                <c:pt idx="11">
                  <c:v>9.433734939759038</c:v>
                </c:pt>
                <c:pt idx="12">
                  <c:v>9.1249999999999982</c:v>
                </c:pt>
                <c:pt idx="13">
                  <c:v>9.25</c:v>
                </c:pt>
                <c:pt idx="14">
                  <c:v>9.1358024691358057</c:v>
                </c:pt>
                <c:pt idx="15">
                  <c:v>9.2647058823529438</c:v>
                </c:pt>
                <c:pt idx="16">
                  <c:v>9.248322147651006</c:v>
                </c:pt>
                <c:pt idx="17">
                  <c:v>9.2153846153846146</c:v>
                </c:pt>
                <c:pt idx="18">
                  <c:v>9.4511278195488764</c:v>
                </c:pt>
                <c:pt idx="19">
                  <c:v>9.1005917159763339</c:v>
                </c:pt>
                <c:pt idx="20">
                  <c:v>9.3030303030302992</c:v>
                </c:pt>
                <c:pt idx="21">
                  <c:v>9.1250000000000018</c:v>
                </c:pt>
                <c:pt idx="22">
                  <c:v>9.5036496350364956</c:v>
                </c:pt>
                <c:pt idx="23">
                  <c:v>9.51048951048951</c:v>
                </c:pt>
                <c:pt idx="24">
                  <c:v>9.0285714285714267</c:v>
                </c:pt>
                <c:pt idx="25">
                  <c:v>8.8275862068965534</c:v>
                </c:pt>
                <c:pt idx="26">
                  <c:v>8.8571428571428559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6-54D3-4210-9D11-8422052249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-77"/>
        <c:axId val="494699968"/>
        <c:axId val="494700360"/>
      </c:barChart>
      <c:catAx>
        <c:axId val="4946999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94700360"/>
        <c:crosses val="autoZero"/>
        <c:auto val="1"/>
        <c:lblAlgn val="ctr"/>
        <c:lblOffset val="100"/>
        <c:noMultiLvlLbl val="0"/>
      </c:catAx>
      <c:valAx>
        <c:axId val="494700360"/>
        <c:scaling>
          <c:orientation val="minMax"/>
          <c:max val="10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494699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599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A0E-4A8A-B839-C10BC238C5A7}"/>
              </c:ext>
            </c:extLst>
          </c:dPt>
          <c:dPt>
            <c:idx val="1"/>
            <c:invertIfNegative val="0"/>
            <c:bubble3D val="0"/>
            <c:spPr>
              <a:solidFill>
                <a:srgbClr val="5599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A0E-4A8A-B839-C10BC238C5A7}"/>
              </c:ext>
            </c:extLst>
          </c:dPt>
          <c:dPt>
            <c:idx val="2"/>
            <c:invertIfNegative val="0"/>
            <c:bubble3D val="0"/>
            <c:spPr>
              <a:solidFill>
                <a:srgbClr val="5599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A0E-4A8A-B839-C10BC238C5A7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A0E-4A8A-B839-C10BC238C5A7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A0E-4A8A-B839-C10BC238C5A7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A0E-4A8A-B839-C10BC238C5A7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A0E-4A8A-B839-C10BC238C5A7}"/>
              </c:ext>
            </c:extLst>
          </c:dPt>
          <c:dPt>
            <c:idx val="7"/>
            <c:invertIfNegative val="0"/>
            <c:bubble3D val="0"/>
            <c:spPr>
              <a:solidFill>
                <a:srgbClr val="98DB1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7A0E-4A8A-B839-C10BC238C5A7}"/>
              </c:ext>
            </c:extLst>
          </c:dPt>
          <c:dPt>
            <c:idx val="8"/>
            <c:invertIfNegative val="0"/>
            <c:bubble3D val="0"/>
            <c:spPr>
              <a:solidFill>
                <a:srgbClr val="98DB1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7A0E-4A8A-B839-C10BC238C5A7}"/>
              </c:ext>
            </c:extLst>
          </c:dPt>
          <c:dPt>
            <c:idx val="9"/>
            <c:invertIfNegative val="0"/>
            <c:bubble3D val="0"/>
            <c:spPr>
              <a:solidFill>
                <a:srgbClr val="98DB1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7A0E-4A8A-B839-C10BC238C5A7}"/>
              </c:ext>
            </c:extLst>
          </c:dPt>
          <c:dPt>
            <c:idx val="10"/>
            <c:invertIfNegative val="0"/>
            <c:bubble3D val="0"/>
            <c:spPr>
              <a:solidFill>
                <a:srgbClr val="98DB1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7A0E-4A8A-B839-C10BC238C5A7}"/>
              </c:ext>
            </c:extLst>
          </c:dPt>
          <c:dPt>
            <c:idx val="11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7A0E-4A8A-B839-C10BC238C5A7}"/>
              </c:ext>
            </c:extLst>
          </c:dPt>
          <c:dPt>
            <c:idx val="12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7A0E-4A8A-B839-C10BC238C5A7}"/>
              </c:ext>
            </c:extLst>
          </c:dPt>
          <c:dPt>
            <c:idx val="13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7A0E-4A8A-B839-C10BC238C5A7}"/>
              </c:ext>
            </c:extLst>
          </c:dPt>
          <c:dPt>
            <c:idx val="14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7A0E-4A8A-B839-C10BC238C5A7}"/>
              </c:ext>
            </c:extLst>
          </c:dPt>
          <c:dPt>
            <c:idx val="15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7A0E-4A8A-B839-C10BC238C5A7}"/>
              </c:ext>
            </c:extLst>
          </c:dPt>
          <c:dPt>
            <c:idx val="16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7A0E-4A8A-B839-C10BC238C5A7}"/>
              </c:ext>
            </c:extLst>
          </c:dPt>
          <c:dPt>
            <c:idx val="17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7A0E-4A8A-B839-C10BC238C5A7}"/>
              </c:ext>
            </c:extLst>
          </c:dPt>
          <c:dPt>
            <c:idx val="18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7A0E-4A8A-B839-C10BC238C5A7}"/>
              </c:ext>
            </c:extLst>
          </c:dPt>
          <c:dPt>
            <c:idx val="19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7A0E-4A8A-B839-C10BC238C5A7}"/>
              </c:ext>
            </c:extLst>
          </c:dPt>
          <c:dPt>
            <c:idx val="20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7A0E-4A8A-B839-C10BC238C5A7}"/>
              </c:ext>
            </c:extLst>
          </c:dPt>
          <c:dPt>
            <c:idx val="21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7A0E-4A8A-B839-C10BC238C5A7}"/>
              </c:ext>
            </c:extLst>
          </c:dPt>
          <c:dPt>
            <c:idx val="22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7A0E-4A8A-B839-C10BC238C5A7}"/>
              </c:ext>
            </c:extLst>
          </c:dPt>
          <c:dPt>
            <c:idx val="23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7A0E-4A8A-B839-C10BC238C5A7}"/>
              </c:ext>
            </c:extLst>
          </c:dPt>
          <c:dPt>
            <c:idx val="24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7A0E-4A8A-B839-C10BC238C5A7}"/>
              </c:ext>
            </c:extLst>
          </c:dPt>
          <c:dPt>
            <c:idx val="25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7A0E-4A8A-B839-C10BC238C5A7}"/>
              </c:ext>
            </c:extLst>
          </c:dPt>
          <c:dPt>
            <c:idx val="26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7A0E-4A8A-B839-C10BC238C5A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60AA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Plan1!$A$2:$A$28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Plan1!$B$2:$B$28</c:f>
              <c:numCache>
                <c:formatCode>0.0</c:formatCode>
                <c:ptCount val="27"/>
                <c:pt idx="0">
                  <c:v>9.1161616161616159</c:v>
                </c:pt>
                <c:pt idx="1">
                  <c:v>9.0805369127516791</c:v>
                </c:pt>
                <c:pt idx="2">
                  <c:v>8.9576719576719572</c:v>
                </c:pt>
                <c:pt idx="3">
                  <c:v>9.1276595744680922</c:v>
                </c:pt>
                <c:pt idx="4">
                  <c:v>9.0490196078431371</c:v>
                </c:pt>
                <c:pt idx="5">
                  <c:v>9.0083333333333293</c:v>
                </c:pt>
                <c:pt idx="6">
                  <c:v>8.9567307692307701</c:v>
                </c:pt>
                <c:pt idx="7">
                  <c:v>9.1038961038961048</c:v>
                </c:pt>
                <c:pt idx="8">
                  <c:v>9.0000000000000036</c:v>
                </c:pt>
                <c:pt idx="9">
                  <c:v>8.9622641509433958</c:v>
                </c:pt>
                <c:pt idx="10">
                  <c:v>8.93333333333333</c:v>
                </c:pt>
                <c:pt idx="11">
                  <c:v>9.4516129032258078</c:v>
                </c:pt>
                <c:pt idx="12">
                  <c:v>9.4502923976608226</c:v>
                </c:pt>
                <c:pt idx="13">
                  <c:v>9.4255319148936145</c:v>
                </c:pt>
                <c:pt idx="14">
                  <c:v>9.3958333333333321</c:v>
                </c:pt>
                <c:pt idx="15">
                  <c:v>9.371794871794874</c:v>
                </c:pt>
                <c:pt idx="16">
                  <c:v>9.1951219512195088</c:v>
                </c:pt>
                <c:pt idx="17">
                  <c:v>9.1507936507936503</c:v>
                </c:pt>
                <c:pt idx="18">
                  <c:v>9.1199999999999992</c:v>
                </c:pt>
                <c:pt idx="19">
                  <c:v>9.0974358974359024</c:v>
                </c:pt>
                <c:pt idx="20">
                  <c:v>9.6296296296296315</c:v>
                </c:pt>
                <c:pt idx="21">
                  <c:v>9.6190476190476151</c:v>
                </c:pt>
                <c:pt idx="22">
                  <c:v>9.4655172413793114</c:v>
                </c:pt>
                <c:pt idx="23">
                  <c:v>9.2115384615384563</c:v>
                </c:pt>
                <c:pt idx="24">
                  <c:v>9.1355932203389845</c:v>
                </c:pt>
                <c:pt idx="25">
                  <c:v>8.9999999999999982</c:v>
                </c:pt>
                <c:pt idx="26">
                  <c:v>8.1666666666666661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6-7A0E-4A8A-B839-C10BC238C5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9339848"/>
        <c:axId val="499340240"/>
      </c:barChart>
      <c:catAx>
        <c:axId val="4993398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99340240"/>
        <c:crosses val="autoZero"/>
        <c:auto val="1"/>
        <c:lblAlgn val="ctr"/>
        <c:lblOffset val="100"/>
        <c:noMultiLvlLbl val="0"/>
      </c:catAx>
      <c:valAx>
        <c:axId val="499340240"/>
        <c:scaling>
          <c:orientation val="minMax"/>
          <c:max val="10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499339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A79B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28-40AA-ADED-BB8390979888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828-40AA-ADED-BB8390979888}"/>
              </c:ext>
            </c:extLst>
          </c:dPt>
          <c:cat>
            <c:strRef>
              <c:f>Plan1!$A$2:$A$3</c:f>
              <c:strCache>
                <c:ptCount val="2"/>
                <c:pt idx="0">
                  <c:v>empresário(a)</c:v>
                </c:pt>
                <c:pt idx="1">
                  <c:v>empregado(a)</c:v>
                </c:pt>
              </c:strCache>
            </c:strRef>
          </c:cat>
          <c:val>
            <c:numRef>
              <c:f>Plan1!$B$2:$B$3</c:f>
              <c:numCache>
                <c:formatCode>###0%</c:formatCode>
                <c:ptCount val="2"/>
                <c:pt idx="0">
                  <c:v>9.0999999999999998E-2</c:v>
                </c:pt>
                <c:pt idx="1">
                  <c:v>8.9999999999999993E-3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828-40AA-ADED-BB83909798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21206956984179E-2"/>
          <c:y val="2.9985799137645337E-2"/>
          <c:w val="0.88620961601218318"/>
          <c:h val="0.9400284017247093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62D9D5"/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Plan1!$A$2:$A$8</c:f>
              <c:strCache>
                <c:ptCount val="7"/>
                <c:pt idx="0">
                  <c:v>ensino fund. incomp.</c:v>
                </c:pt>
                <c:pt idx="1">
                  <c:v>ensino fund. comp.</c:v>
                </c:pt>
                <c:pt idx="2">
                  <c:v>ensino médio incomp.</c:v>
                </c:pt>
                <c:pt idx="3">
                  <c:v>ensino médio comp.</c:v>
                </c:pt>
                <c:pt idx="4">
                  <c:v>ensino superior incomp.</c:v>
                </c:pt>
                <c:pt idx="5">
                  <c:v>ensino superior comp.</c:v>
                </c:pt>
                <c:pt idx="6">
                  <c:v>pós-graduação</c:v>
                </c:pt>
              </c:strCache>
            </c:strRef>
          </c:cat>
          <c:val>
            <c:numRef>
              <c:f>Plan1!$B$2:$B$8</c:f>
              <c:numCache>
                <c:formatCode>0%</c:formatCode>
                <c:ptCount val="7"/>
                <c:pt idx="0">
                  <c:v>4.2256581147544822E-3</c:v>
                </c:pt>
                <c:pt idx="1">
                  <c:v>4.8999999999999998E-3</c:v>
                </c:pt>
                <c:pt idx="2">
                  <c:v>6.5729478383115799E-3</c:v>
                </c:pt>
                <c:pt idx="3">
                  <c:v>0.1289514272692234</c:v>
                </c:pt>
                <c:pt idx="4">
                  <c:v>0.11934436613065841</c:v>
                </c:pt>
                <c:pt idx="5">
                  <c:v>0.42772749830051349</c:v>
                </c:pt>
                <c:pt idx="6">
                  <c:v>0.30730338295101067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A1F-4679-9CDE-CDB543B96D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8"/>
        <c:overlap val="39"/>
        <c:axId val="487735320"/>
        <c:axId val="487735712"/>
      </c:barChart>
      <c:catAx>
        <c:axId val="48773532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87735712"/>
        <c:crosses val="autoZero"/>
        <c:auto val="1"/>
        <c:lblAlgn val="ctr"/>
        <c:lblOffset val="100"/>
        <c:noMultiLvlLbl val="0"/>
      </c:catAx>
      <c:valAx>
        <c:axId val="487735712"/>
        <c:scaling>
          <c:orientation val="minMax"/>
          <c:max val="0.60000000000000009"/>
        </c:scaling>
        <c:delete val="1"/>
        <c:axPos val="t"/>
        <c:numFmt formatCode="0%" sourceLinked="1"/>
        <c:majorTickMark val="out"/>
        <c:minorTickMark val="none"/>
        <c:tickLblPos val="nextTo"/>
        <c:crossAx val="48773532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42C0DB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A79B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93F-41AC-8B1B-896A95932520}"/>
              </c:ext>
            </c:extLst>
          </c:dPt>
          <c:dPt>
            <c:idx val="1"/>
            <c:invertIfNegative val="0"/>
            <c:bubble3D val="0"/>
            <c:spPr>
              <a:solidFill>
                <a:srgbClr val="00A79B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93F-41AC-8B1B-896A95932520}"/>
              </c:ext>
            </c:extLst>
          </c:dPt>
          <c:dPt>
            <c:idx val="2"/>
            <c:invertIfNegative val="0"/>
            <c:bubble3D val="0"/>
            <c:spPr>
              <a:solidFill>
                <a:srgbClr val="FBCD5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93F-41AC-8B1B-896A95932520}"/>
              </c:ext>
            </c:extLst>
          </c:dPt>
          <c:dPt>
            <c:idx val="3"/>
            <c:invertIfNegative val="0"/>
            <c:bubble3D val="0"/>
            <c:spPr>
              <a:solidFill>
                <a:srgbClr val="FBCD5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93F-41AC-8B1B-896A95932520}"/>
              </c:ext>
            </c:extLst>
          </c:dPt>
          <c:dPt>
            <c:idx val="4"/>
            <c:invertIfNegative val="0"/>
            <c:bubble3D val="0"/>
            <c:spPr>
              <a:solidFill>
                <a:srgbClr val="EC425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93F-41AC-8B1B-896A95932520}"/>
              </c:ext>
            </c:extLst>
          </c:dPt>
          <c:dPt>
            <c:idx val="5"/>
            <c:invertIfNegative val="0"/>
            <c:bubble3D val="0"/>
            <c:spPr>
              <a:solidFill>
                <a:srgbClr val="EC425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93F-41AC-8B1B-896A95932520}"/>
              </c:ext>
            </c:extLst>
          </c:dPt>
          <c:dPt>
            <c:idx val="6"/>
            <c:invertIfNegative val="0"/>
            <c:bubble3D val="0"/>
            <c:spPr>
              <a:solidFill>
                <a:srgbClr val="EC425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93F-41AC-8B1B-896A95932520}"/>
              </c:ext>
            </c:extLst>
          </c:dPt>
          <c:dPt>
            <c:idx val="7"/>
            <c:invertIfNegative val="0"/>
            <c:bubble3D val="0"/>
            <c:spPr>
              <a:solidFill>
                <a:srgbClr val="EC425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093F-41AC-8B1B-896A95932520}"/>
              </c:ext>
            </c:extLst>
          </c:dPt>
          <c:dPt>
            <c:idx val="8"/>
            <c:invertIfNegative val="0"/>
            <c:bubble3D val="0"/>
            <c:spPr>
              <a:solidFill>
                <a:srgbClr val="EC425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093F-41AC-8B1B-896A95932520}"/>
              </c:ext>
            </c:extLst>
          </c:dPt>
          <c:dPt>
            <c:idx val="9"/>
            <c:invertIfNegative val="0"/>
            <c:bubble3D val="0"/>
            <c:spPr>
              <a:solidFill>
                <a:srgbClr val="EC425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093F-41AC-8B1B-896A95932520}"/>
              </c:ext>
            </c:extLst>
          </c:dPt>
          <c:dPt>
            <c:idx val="10"/>
            <c:invertIfNegative val="0"/>
            <c:bubble3D val="0"/>
            <c:spPr>
              <a:solidFill>
                <a:srgbClr val="EC425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093F-41AC-8B1B-896A9593252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Plan1!$A$2:$A$12</c:f>
              <c:numCache>
                <c:formatCode>General</c:formatCode>
                <c:ptCount val="11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  <c:pt idx="8">
                  <c:v>2</c:v>
                </c:pt>
                <c:pt idx="9">
                  <c:v>1</c:v>
                </c:pt>
                <c:pt idx="10">
                  <c:v>0</c:v>
                </c:pt>
              </c:numCache>
            </c:numRef>
          </c:cat>
          <c:val>
            <c:numRef>
              <c:f>Plan1!$B$2:$B$12</c:f>
              <c:numCache>
                <c:formatCode>0%</c:formatCode>
                <c:ptCount val="11"/>
                <c:pt idx="0">
                  <c:v>0.53383255109804251</c:v>
                </c:pt>
                <c:pt idx="1">
                  <c:v>0.22506227051078453</c:v>
                </c:pt>
                <c:pt idx="2">
                  <c:v>0.1438369905690994</c:v>
                </c:pt>
                <c:pt idx="3">
                  <c:v>5.4805046879546619E-2</c:v>
                </c:pt>
                <c:pt idx="4">
                  <c:v>1.899694405497579E-2</c:v>
                </c:pt>
                <c:pt idx="5">
                  <c:v>1.2318351547742957E-2</c:v>
                </c:pt>
                <c:pt idx="6">
                  <c:v>2.1613606289295601E-3</c:v>
                </c:pt>
                <c:pt idx="7">
                  <c:v>3.0087681070348222E-3</c:v>
                </c:pt>
                <c:pt idx="8">
                  <c:v>1.4865276430791081E-3</c:v>
                </c:pt>
                <c:pt idx="9">
                  <c:v>1.2298357141420674E-3</c:v>
                </c:pt>
                <c:pt idx="10">
                  <c:v>3.2613532466294871E-3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093F-41AC-8B1B-896A959325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02228136"/>
        <c:axId val="502228528"/>
      </c:barChart>
      <c:catAx>
        <c:axId val="502228136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02228528"/>
        <c:crosses val="autoZero"/>
        <c:auto val="1"/>
        <c:lblAlgn val="ctr"/>
        <c:lblOffset val="100"/>
        <c:noMultiLvlLbl val="0"/>
      </c:catAx>
      <c:valAx>
        <c:axId val="502228528"/>
        <c:scaling>
          <c:orientation val="minMax"/>
        </c:scaling>
        <c:delete val="1"/>
        <c:axPos val="r"/>
        <c:numFmt formatCode="0%" sourceLinked="1"/>
        <c:majorTickMark val="out"/>
        <c:minorTickMark val="none"/>
        <c:tickLblPos val="nextTo"/>
        <c:crossAx val="502228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ED7D3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28-40AA-ADED-BB8390979888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828-40AA-ADED-BB8390979888}"/>
              </c:ext>
            </c:extLst>
          </c:dPt>
          <c:cat>
            <c:strRef>
              <c:f>Plan1!$A$2:$A$3</c:f>
              <c:strCache>
                <c:ptCount val="2"/>
                <c:pt idx="0">
                  <c:v>empresário(a)</c:v>
                </c:pt>
                <c:pt idx="1">
                  <c:v>empregado(a)</c:v>
                </c:pt>
              </c:strCache>
            </c:strRef>
          </c:cat>
          <c:val>
            <c:numRef>
              <c:f>Plan1!$B$2:$B$3</c:f>
              <c:numCache>
                <c:formatCode>###0%</c:formatCode>
                <c:ptCount val="2"/>
                <c:pt idx="0">
                  <c:v>9.1999999999999998E-2</c:v>
                </c:pt>
                <c:pt idx="1">
                  <c:v>8.0000000000000002E-3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828-40AA-ADED-BB83909798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ED7D3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28-40AA-ADED-BB8390979888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828-40AA-ADED-BB8390979888}"/>
              </c:ext>
            </c:extLst>
          </c:dPt>
          <c:cat>
            <c:strRef>
              <c:f>Plan1!$A$2:$A$3</c:f>
              <c:strCache>
                <c:ptCount val="2"/>
                <c:pt idx="0">
                  <c:v>empresário(a)</c:v>
                </c:pt>
                <c:pt idx="1">
                  <c:v>empregado(a)</c:v>
                </c:pt>
              </c:strCache>
            </c:strRef>
          </c:cat>
          <c:val>
            <c:numRef>
              <c:f>Plan1!$B$2:$B$3</c:f>
              <c:numCache>
                <c:formatCode>###0%</c:formatCode>
                <c:ptCount val="2"/>
                <c:pt idx="0">
                  <c:v>9.0999999999999998E-2</c:v>
                </c:pt>
                <c:pt idx="1">
                  <c:v>8.9999999999999993E-3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828-40AA-ADED-BB83909798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599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724-47FA-9CEF-289A3501C2B9}"/>
              </c:ext>
            </c:extLst>
          </c:dPt>
          <c:dPt>
            <c:idx val="1"/>
            <c:invertIfNegative val="0"/>
            <c:bubble3D val="0"/>
            <c:spPr>
              <a:solidFill>
                <a:srgbClr val="5599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724-47FA-9CEF-289A3501C2B9}"/>
              </c:ext>
            </c:extLst>
          </c:dPt>
          <c:dPt>
            <c:idx val="2"/>
            <c:invertIfNegative val="0"/>
            <c:bubble3D val="0"/>
            <c:spPr>
              <a:solidFill>
                <a:srgbClr val="5599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724-47FA-9CEF-289A3501C2B9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724-47FA-9CEF-289A3501C2B9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724-47FA-9CEF-289A3501C2B9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724-47FA-9CEF-289A3501C2B9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724-47FA-9CEF-289A3501C2B9}"/>
              </c:ext>
            </c:extLst>
          </c:dPt>
          <c:dPt>
            <c:idx val="7"/>
            <c:invertIfNegative val="0"/>
            <c:bubble3D val="0"/>
            <c:spPr>
              <a:solidFill>
                <a:srgbClr val="98DB1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0724-47FA-9CEF-289A3501C2B9}"/>
              </c:ext>
            </c:extLst>
          </c:dPt>
          <c:dPt>
            <c:idx val="8"/>
            <c:invertIfNegative val="0"/>
            <c:bubble3D val="0"/>
            <c:spPr>
              <a:solidFill>
                <a:srgbClr val="98DB1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0724-47FA-9CEF-289A3501C2B9}"/>
              </c:ext>
            </c:extLst>
          </c:dPt>
          <c:dPt>
            <c:idx val="9"/>
            <c:invertIfNegative val="0"/>
            <c:bubble3D val="0"/>
            <c:spPr>
              <a:solidFill>
                <a:srgbClr val="98DB1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0724-47FA-9CEF-289A3501C2B9}"/>
              </c:ext>
            </c:extLst>
          </c:dPt>
          <c:dPt>
            <c:idx val="10"/>
            <c:invertIfNegative val="0"/>
            <c:bubble3D val="0"/>
            <c:spPr>
              <a:solidFill>
                <a:srgbClr val="98DB1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0724-47FA-9CEF-289A3501C2B9}"/>
              </c:ext>
            </c:extLst>
          </c:dPt>
          <c:dPt>
            <c:idx val="11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0724-47FA-9CEF-289A3501C2B9}"/>
              </c:ext>
            </c:extLst>
          </c:dPt>
          <c:dPt>
            <c:idx val="12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0724-47FA-9CEF-289A3501C2B9}"/>
              </c:ext>
            </c:extLst>
          </c:dPt>
          <c:dPt>
            <c:idx val="13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0724-47FA-9CEF-289A3501C2B9}"/>
              </c:ext>
            </c:extLst>
          </c:dPt>
          <c:dPt>
            <c:idx val="14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0724-47FA-9CEF-289A3501C2B9}"/>
              </c:ext>
            </c:extLst>
          </c:dPt>
          <c:dPt>
            <c:idx val="15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0724-47FA-9CEF-289A3501C2B9}"/>
              </c:ext>
            </c:extLst>
          </c:dPt>
          <c:dPt>
            <c:idx val="16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0724-47FA-9CEF-289A3501C2B9}"/>
              </c:ext>
            </c:extLst>
          </c:dPt>
          <c:dPt>
            <c:idx val="17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0724-47FA-9CEF-289A3501C2B9}"/>
              </c:ext>
            </c:extLst>
          </c:dPt>
          <c:dPt>
            <c:idx val="18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0724-47FA-9CEF-289A3501C2B9}"/>
              </c:ext>
            </c:extLst>
          </c:dPt>
          <c:dPt>
            <c:idx val="19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0724-47FA-9CEF-289A3501C2B9}"/>
              </c:ext>
            </c:extLst>
          </c:dPt>
          <c:dPt>
            <c:idx val="20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0724-47FA-9CEF-289A3501C2B9}"/>
              </c:ext>
            </c:extLst>
          </c:dPt>
          <c:dPt>
            <c:idx val="21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0724-47FA-9CEF-289A3501C2B9}"/>
              </c:ext>
            </c:extLst>
          </c:dPt>
          <c:dPt>
            <c:idx val="22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0724-47FA-9CEF-289A3501C2B9}"/>
              </c:ext>
            </c:extLst>
          </c:dPt>
          <c:dPt>
            <c:idx val="23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0724-47FA-9CEF-289A3501C2B9}"/>
              </c:ext>
            </c:extLst>
          </c:dPt>
          <c:dPt>
            <c:idx val="24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0724-47FA-9CEF-289A3501C2B9}"/>
              </c:ext>
            </c:extLst>
          </c:dPt>
          <c:dPt>
            <c:idx val="25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0724-47FA-9CEF-289A3501C2B9}"/>
              </c:ext>
            </c:extLst>
          </c:dPt>
          <c:dPt>
            <c:idx val="26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0724-47FA-9CEF-289A3501C2B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60AA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Plan1!$A$2:$A$28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Plan1!$B$2:$B$28</c:f>
              <c:numCache>
                <c:formatCode>0.0</c:formatCode>
                <c:ptCount val="27"/>
                <c:pt idx="0">
                  <c:v>9.0536912751677789</c:v>
                </c:pt>
                <c:pt idx="1">
                  <c:v>8.9848484848484826</c:v>
                </c:pt>
                <c:pt idx="2">
                  <c:v>8.9100529100529133</c:v>
                </c:pt>
                <c:pt idx="3">
                  <c:v>9.0808510638297886</c:v>
                </c:pt>
                <c:pt idx="4">
                  <c:v>9.0536585365853721</c:v>
                </c:pt>
                <c:pt idx="5">
                  <c:v>8.9666666666666703</c:v>
                </c:pt>
                <c:pt idx="6">
                  <c:v>8.9567307692307736</c:v>
                </c:pt>
                <c:pt idx="7">
                  <c:v>9.2207792207792227</c:v>
                </c:pt>
                <c:pt idx="8">
                  <c:v>8.9725274725274673</c:v>
                </c:pt>
                <c:pt idx="9">
                  <c:v>8.9056603773584886</c:v>
                </c:pt>
                <c:pt idx="10">
                  <c:v>8.8592592592592592</c:v>
                </c:pt>
                <c:pt idx="11">
                  <c:v>9.5483870967741957</c:v>
                </c:pt>
                <c:pt idx="12">
                  <c:v>9.5319148936170208</c:v>
                </c:pt>
                <c:pt idx="13">
                  <c:v>9.44444444444445</c:v>
                </c:pt>
                <c:pt idx="14">
                  <c:v>9.4285714285714306</c:v>
                </c:pt>
                <c:pt idx="15">
                  <c:v>9.4047619047619051</c:v>
                </c:pt>
                <c:pt idx="16">
                  <c:v>9.3205128205128212</c:v>
                </c:pt>
                <c:pt idx="17">
                  <c:v>9.1333333333333346</c:v>
                </c:pt>
                <c:pt idx="18">
                  <c:v>9.1128205128205213</c:v>
                </c:pt>
                <c:pt idx="19">
                  <c:v>9.0731707317073198</c:v>
                </c:pt>
                <c:pt idx="20">
                  <c:v>9.7619047619047628</c:v>
                </c:pt>
                <c:pt idx="21">
                  <c:v>9.5925925925925934</c:v>
                </c:pt>
                <c:pt idx="22">
                  <c:v>9.3717948717948776</c:v>
                </c:pt>
                <c:pt idx="23">
                  <c:v>9.3620689655172384</c:v>
                </c:pt>
                <c:pt idx="24">
                  <c:v>9.1428571428571459</c:v>
                </c:pt>
                <c:pt idx="25">
                  <c:v>8.9999999999999982</c:v>
                </c:pt>
                <c:pt idx="26">
                  <c:v>7.916666666666667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6-0724-47FA-9CEF-289A3501C2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4319560"/>
        <c:axId val="504319952"/>
      </c:barChart>
      <c:catAx>
        <c:axId val="5043195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04319952"/>
        <c:crosses val="autoZero"/>
        <c:auto val="1"/>
        <c:lblAlgn val="ctr"/>
        <c:lblOffset val="100"/>
        <c:noMultiLvlLbl val="0"/>
      </c:catAx>
      <c:valAx>
        <c:axId val="504319952"/>
        <c:scaling>
          <c:orientation val="minMax"/>
          <c:max val="10"/>
          <c:min val="6"/>
        </c:scaling>
        <c:delete val="1"/>
        <c:axPos val="l"/>
        <c:numFmt formatCode="0.0" sourceLinked="1"/>
        <c:majorTickMark val="out"/>
        <c:minorTickMark val="none"/>
        <c:tickLblPos val="nextTo"/>
        <c:crossAx val="504319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6C4-4517-9CE5-0BC7C476F2BB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C6C4-4517-9CE5-0BC7C476F2BB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C6C4-4517-9CE5-0BC7C476F2BB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C6C4-4517-9CE5-0BC7C476F2BB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C6C4-4517-9CE5-0BC7C476F2BB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C6C4-4517-9CE5-0BC7C476F2BB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C6C4-4517-9CE5-0BC7C476F2BB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C6C4-4517-9CE5-0BC7C476F2BB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C6C4-4517-9CE5-0BC7C476F2BB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C6C4-4517-9CE5-0BC7C476F2BB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C6C4-4517-9CE5-0BC7C476F2BB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C6C4-4517-9CE5-0BC7C476F2BB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9-C6C4-4517-9CE5-0BC7C476F2BB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B-C6C4-4517-9CE5-0BC7C476F2BB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D-C6C4-4517-9CE5-0BC7C476F2BB}"/>
              </c:ext>
            </c:extLst>
          </c:dPt>
          <c:dPt>
            <c:idx val="1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F-C6C4-4517-9CE5-0BC7C476F2BB}"/>
              </c:ext>
            </c:extLst>
          </c:dPt>
          <c:dPt>
            <c:idx val="1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1-C6C4-4517-9CE5-0BC7C476F2BB}"/>
              </c:ext>
            </c:extLst>
          </c:dPt>
          <c:dPt>
            <c:idx val="1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3-C6C4-4517-9CE5-0BC7C476F2BB}"/>
              </c:ext>
            </c:extLst>
          </c:dPt>
          <c:dPt>
            <c:idx val="1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5-C6C4-4517-9CE5-0BC7C476F2BB}"/>
              </c:ext>
            </c:extLst>
          </c:dPt>
          <c:dPt>
            <c:idx val="1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7-C6C4-4517-9CE5-0BC7C476F2BB}"/>
              </c:ext>
            </c:extLst>
          </c:dPt>
          <c:dPt>
            <c:idx val="2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9-C6C4-4517-9CE5-0BC7C476F2BB}"/>
              </c:ext>
            </c:extLst>
          </c:dPt>
          <c:dPt>
            <c:idx val="2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B-C6C4-4517-9CE5-0BC7C476F2BB}"/>
              </c:ext>
            </c:extLst>
          </c:dPt>
          <c:dPt>
            <c:idx val="2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D-C6C4-4517-9CE5-0BC7C476F2BB}"/>
              </c:ext>
            </c:extLst>
          </c:dPt>
          <c:dPt>
            <c:idx val="2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F-C6C4-4517-9CE5-0BC7C476F2BB}"/>
              </c:ext>
            </c:extLst>
          </c:dPt>
          <c:dPt>
            <c:idx val="2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1-C6C4-4517-9CE5-0BC7C476F2BB}"/>
              </c:ext>
            </c:extLst>
          </c:dPt>
          <c:dPt>
            <c:idx val="2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3-C6C4-4517-9CE5-0BC7C476F2BB}"/>
              </c:ext>
            </c:extLst>
          </c:dPt>
          <c:dPt>
            <c:idx val="2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5-C6C4-4517-9CE5-0BC7C476F2BB}"/>
              </c:ext>
            </c:extLst>
          </c:dPt>
          <c:cat>
            <c:strRef>
              <c:f>Plan1!$A$2:$A$28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Plan1!$B$2:$B$28</c:f>
              <c:numCache>
                <c:formatCode>0.0</c:formatCode>
                <c:ptCount val="27"/>
                <c:pt idx="0">
                  <c:v>9.2333333333333272</c:v>
                </c:pt>
                <c:pt idx="1">
                  <c:v>9.2540540540540572</c:v>
                </c:pt>
                <c:pt idx="2">
                  <c:v>8.8172043010752681</c:v>
                </c:pt>
                <c:pt idx="3">
                  <c:v>8.9999999999999911</c:v>
                </c:pt>
                <c:pt idx="4">
                  <c:v>9.0378378378378397</c:v>
                </c:pt>
                <c:pt idx="5">
                  <c:v>9.2704402515723245</c:v>
                </c:pt>
                <c:pt idx="6">
                  <c:v>9.1237113402061869</c:v>
                </c:pt>
                <c:pt idx="7">
                  <c:v>9.173333333333332</c:v>
                </c:pt>
                <c:pt idx="8">
                  <c:v>8.7562500000000032</c:v>
                </c:pt>
                <c:pt idx="9">
                  <c:v>9.018181818181823</c:v>
                </c:pt>
                <c:pt idx="10">
                  <c:v>9.1249999999999982</c:v>
                </c:pt>
                <c:pt idx="11">
                  <c:v>9.4939759036144551</c:v>
                </c:pt>
                <c:pt idx="12">
                  <c:v>9.3833333333333346</c:v>
                </c:pt>
                <c:pt idx="13">
                  <c:v>9.0187499999999989</c:v>
                </c:pt>
                <c:pt idx="14">
                  <c:v>9.2098765432098801</c:v>
                </c:pt>
                <c:pt idx="15">
                  <c:v>9.2538461538461529</c:v>
                </c:pt>
                <c:pt idx="16">
                  <c:v>9.2058823529411757</c:v>
                </c:pt>
                <c:pt idx="17">
                  <c:v>9.3909774436090245</c:v>
                </c:pt>
                <c:pt idx="18">
                  <c:v>9.1764705882352953</c:v>
                </c:pt>
                <c:pt idx="19">
                  <c:v>9.1933333333333387</c:v>
                </c:pt>
                <c:pt idx="20">
                  <c:v>8.9583333333333321</c:v>
                </c:pt>
                <c:pt idx="21">
                  <c:v>9.6060606060606073</c:v>
                </c:pt>
                <c:pt idx="22">
                  <c:v>9.5104895104895117</c:v>
                </c:pt>
                <c:pt idx="23">
                  <c:v>9.4817518248175165</c:v>
                </c:pt>
                <c:pt idx="24">
                  <c:v>8.8644067796610191</c:v>
                </c:pt>
                <c:pt idx="25">
                  <c:v>9.0000000000000018</c:v>
                </c:pt>
                <c:pt idx="26">
                  <c:v>8.7142857142857117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6-C6C4-4517-9CE5-0BC7C476F2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-77"/>
        <c:axId val="504320736"/>
        <c:axId val="504321128"/>
      </c:barChart>
      <c:catAx>
        <c:axId val="5043207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04321128"/>
        <c:crosses val="autoZero"/>
        <c:auto val="1"/>
        <c:lblAlgn val="ctr"/>
        <c:lblOffset val="100"/>
        <c:noMultiLvlLbl val="0"/>
      </c:catAx>
      <c:valAx>
        <c:axId val="504321128"/>
        <c:scaling>
          <c:orientation val="minMax"/>
          <c:max val="10"/>
          <c:min val="6"/>
        </c:scaling>
        <c:delete val="1"/>
        <c:axPos val="l"/>
        <c:numFmt formatCode="0.0" sourceLinked="1"/>
        <c:majorTickMark val="out"/>
        <c:minorTickMark val="none"/>
        <c:tickLblPos val="nextTo"/>
        <c:crossAx val="50432073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BCD5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0F0-4BDD-BF42-03A26B971E51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0F0-4BDD-BF42-03A26B971E51}"/>
              </c:ext>
            </c:extLst>
          </c:dPt>
          <c:cat>
            <c:strRef>
              <c:f>Plan1!$A$2:$A$3</c:f>
              <c:strCache>
                <c:ptCount val="2"/>
                <c:pt idx="0">
                  <c:v>empresário(a)</c:v>
                </c:pt>
                <c:pt idx="1">
                  <c:v>empregado(a)</c:v>
                </c:pt>
              </c:strCache>
            </c:strRef>
          </c:cat>
          <c:val>
            <c:numRef>
              <c:f>Plan1!$B$2:$B$3</c:f>
              <c:numCache>
                <c:formatCode>###0%</c:formatCode>
                <c:ptCount val="2"/>
                <c:pt idx="0">
                  <c:v>7.1999999999999995E-2</c:v>
                </c:pt>
                <c:pt idx="1">
                  <c:v>2.8000000000000001E-2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0F0-4BDD-BF42-03A26B971E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42C0DB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A79B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B16-4E35-950F-57F20734B761}"/>
              </c:ext>
            </c:extLst>
          </c:dPt>
          <c:dPt>
            <c:idx val="1"/>
            <c:invertIfNegative val="0"/>
            <c:bubble3D val="0"/>
            <c:spPr>
              <a:solidFill>
                <a:srgbClr val="00A79B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B16-4E35-950F-57F20734B761}"/>
              </c:ext>
            </c:extLst>
          </c:dPt>
          <c:dPt>
            <c:idx val="2"/>
            <c:invertIfNegative val="0"/>
            <c:bubble3D val="0"/>
            <c:spPr>
              <a:solidFill>
                <a:srgbClr val="FBCD5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B16-4E35-950F-57F20734B761}"/>
              </c:ext>
            </c:extLst>
          </c:dPt>
          <c:dPt>
            <c:idx val="3"/>
            <c:invertIfNegative val="0"/>
            <c:bubble3D val="0"/>
            <c:spPr>
              <a:solidFill>
                <a:srgbClr val="FBCD5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B16-4E35-950F-57F20734B761}"/>
              </c:ext>
            </c:extLst>
          </c:dPt>
          <c:dPt>
            <c:idx val="4"/>
            <c:invertIfNegative val="0"/>
            <c:bubble3D val="0"/>
            <c:spPr>
              <a:solidFill>
                <a:srgbClr val="EC425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B16-4E35-950F-57F20734B761}"/>
              </c:ext>
            </c:extLst>
          </c:dPt>
          <c:dPt>
            <c:idx val="5"/>
            <c:invertIfNegative val="0"/>
            <c:bubble3D val="0"/>
            <c:spPr>
              <a:solidFill>
                <a:srgbClr val="EC425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B16-4E35-950F-57F20734B761}"/>
              </c:ext>
            </c:extLst>
          </c:dPt>
          <c:dPt>
            <c:idx val="6"/>
            <c:invertIfNegative val="0"/>
            <c:bubble3D val="0"/>
            <c:spPr>
              <a:solidFill>
                <a:srgbClr val="EC425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B16-4E35-950F-57F20734B761}"/>
              </c:ext>
            </c:extLst>
          </c:dPt>
          <c:dPt>
            <c:idx val="7"/>
            <c:invertIfNegative val="0"/>
            <c:bubble3D val="0"/>
            <c:spPr>
              <a:solidFill>
                <a:srgbClr val="EC425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6B16-4E35-950F-57F20734B761}"/>
              </c:ext>
            </c:extLst>
          </c:dPt>
          <c:dPt>
            <c:idx val="8"/>
            <c:invertIfNegative val="0"/>
            <c:bubble3D val="0"/>
            <c:spPr>
              <a:solidFill>
                <a:srgbClr val="EC425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6B16-4E35-950F-57F20734B761}"/>
              </c:ext>
            </c:extLst>
          </c:dPt>
          <c:dPt>
            <c:idx val="9"/>
            <c:invertIfNegative val="0"/>
            <c:bubble3D val="0"/>
            <c:spPr>
              <a:solidFill>
                <a:srgbClr val="EC425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6B16-4E35-950F-57F20734B761}"/>
              </c:ext>
            </c:extLst>
          </c:dPt>
          <c:dPt>
            <c:idx val="10"/>
            <c:invertIfNegative val="0"/>
            <c:bubble3D val="0"/>
            <c:spPr>
              <a:solidFill>
                <a:srgbClr val="EC425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6B16-4E35-950F-57F20734B76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Plan1!$A$2:$A$12</c:f>
              <c:numCache>
                <c:formatCode>General</c:formatCode>
                <c:ptCount val="11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  <c:pt idx="8">
                  <c:v>2</c:v>
                </c:pt>
                <c:pt idx="9">
                  <c:v>1</c:v>
                </c:pt>
                <c:pt idx="10">
                  <c:v>0</c:v>
                </c:pt>
              </c:numCache>
            </c:numRef>
          </c:cat>
          <c:val>
            <c:numRef>
              <c:f>Plan1!$B$2:$B$12</c:f>
              <c:numCache>
                <c:formatCode>###0%</c:formatCode>
                <c:ptCount val="11"/>
                <c:pt idx="0">
                  <c:v>0.10150326596172939</c:v>
                </c:pt>
                <c:pt idx="1">
                  <c:v>8.5498297430273901E-2</c:v>
                </c:pt>
                <c:pt idx="2">
                  <c:v>0.28670594817541772</c:v>
                </c:pt>
                <c:pt idx="3">
                  <c:v>0.25441993042923472</c:v>
                </c:pt>
                <c:pt idx="4">
                  <c:v>0.12262067064879552</c:v>
                </c:pt>
                <c:pt idx="5">
                  <c:v>9.8307747626725048E-2</c:v>
                </c:pt>
                <c:pt idx="6">
                  <c:v>2.1343506822861305E-2</c:v>
                </c:pt>
                <c:pt idx="7">
                  <c:v>1.3857009186391734E-2</c:v>
                </c:pt>
                <c:pt idx="8">
                  <c:v>5.845238462797657E-3</c:v>
                </c:pt>
                <c:pt idx="9">
                  <c:v>1.5260980589347655E-3</c:v>
                </c:pt>
                <c:pt idx="10">
                  <c:v>8.3722871968476501E-3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6B16-4E35-950F-57F20734B7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9341416"/>
        <c:axId val="499341808"/>
      </c:barChart>
      <c:catAx>
        <c:axId val="499341416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99341808"/>
        <c:crosses val="autoZero"/>
        <c:auto val="1"/>
        <c:lblAlgn val="ctr"/>
        <c:lblOffset val="100"/>
        <c:noMultiLvlLbl val="0"/>
      </c:catAx>
      <c:valAx>
        <c:axId val="499341808"/>
        <c:scaling>
          <c:orientation val="minMax"/>
        </c:scaling>
        <c:delete val="1"/>
        <c:axPos val="r"/>
        <c:numFmt formatCode="###0%" sourceLinked="1"/>
        <c:majorTickMark val="out"/>
        <c:minorTickMark val="none"/>
        <c:tickLblPos val="nextTo"/>
        <c:crossAx val="499341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ED7D3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3DC-4652-9768-3164AE620099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3DC-4652-9768-3164AE620099}"/>
              </c:ext>
            </c:extLst>
          </c:dPt>
          <c:cat>
            <c:strRef>
              <c:f>Plan1!$A$2:$A$3</c:f>
              <c:strCache>
                <c:ptCount val="2"/>
                <c:pt idx="0">
                  <c:v>empresário(a)</c:v>
                </c:pt>
                <c:pt idx="1">
                  <c:v>empregado(a)</c:v>
                </c:pt>
              </c:strCache>
            </c:strRef>
          </c:cat>
          <c:val>
            <c:numRef>
              <c:f>Plan1!$B$2:$B$3</c:f>
              <c:numCache>
                <c:formatCode>###0%</c:formatCode>
                <c:ptCount val="2"/>
                <c:pt idx="0">
                  <c:v>7.2999999999999995E-2</c:v>
                </c:pt>
                <c:pt idx="1">
                  <c:v>2.7E-2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3DC-4652-9768-3164AE6200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B1FD-4E01-9F3F-2A698CD68652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B1FD-4E01-9F3F-2A698CD68652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B1FD-4E01-9F3F-2A698CD68652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B1FD-4E01-9F3F-2A698CD68652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B1FD-4E01-9F3F-2A698CD68652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B1FD-4E01-9F3F-2A698CD68652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B1FD-4E01-9F3F-2A698CD68652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B1FD-4E01-9F3F-2A698CD68652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B1FD-4E01-9F3F-2A698CD68652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B1FD-4E01-9F3F-2A698CD68652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B1FD-4E01-9F3F-2A698CD68652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B1FD-4E01-9F3F-2A698CD68652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9-B1FD-4E01-9F3F-2A698CD68652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B-B1FD-4E01-9F3F-2A698CD68652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D-B1FD-4E01-9F3F-2A698CD68652}"/>
              </c:ext>
            </c:extLst>
          </c:dPt>
          <c:dPt>
            <c:idx val="1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F-B1FD-4E01-9F3F-2A698CD68652}"/>
              </c:ext>
            </c:extLst>
          </c:dPt>
          <c:dPt>
            <c:idx val="1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1-B1FD-4E01-9F3F-2A698CD68652}"/>
              </c:ext>
            </c:extLst>
          </c:dPt>
          <c:dPt>
            <c:idx val="1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3-B1FD-4E01-9F3F-2A698CD68652}"/>
              </c:ext>
            </c:extLst>
          </c:dPt>
          <c:dPt>
            <c:idx val="1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5-B1FD-4E01-9F3F-2A698CD68652}"/>
              </c:ext>
            </c:extLst>
          </c:dPt>
          <c:dPt>
            <c:idx val="1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7-B1FD-4E01-9F3F-2A698CD68652}"/>
              </c:ext>
            </c:extLst>
          </c:dPt>
          <c:dPt>
            <c:idx val="2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9-B1FD-4E01-9F3F-2A698CD68652}"/>
              </c:ext>
            </c:extLst>
          </c:dPt>
          <c:dPt>
            <c:idx val="2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B-B1FD-4E01-9F3F-2A698CD68652}"/>
              </c:ext>
            </c:extLst>
          </c:dPt>
          <c:dPt>
            <c:idx val="2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D-B1FD-4E01-9F3F-2A698CD68652}"/>
              </c:ext>
            </c:extLst>
          </c:dPt>
          <c:dPt>
            <c:idx val="2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F-B1FD-4E01-9F3F-2A698CD68652}"/>
              </c:ext>
            </c:extLst>
          </c:dPt>
          <c:dPt>
            <c:idx val="2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1-B1FD-4E01-9F3F-2A698CD68652}"/>
              </c:ext>
            </c:extLst>
          </c:dPt>
          <c:dPt>
            <c:idx val="2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3-B1FD-4E01-9F3F-2A698CD68652}"/>
              </c:ext>
            </c:extLst>
          </c:dPt>
          <c:dPt>
            <c:idx val="2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5-B1FD-4E01-9F3F-2A698CD68652}"/>
              </c:ext>
            </c:extLst>
          </c:dPt>
          <c:cat>
            <c:strRef>
              <c:f>Plan1!$A$2:$A$28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Plan1!$B$2:$B$28</c:f>
              <c:numCache>
                <c:formatCode>0.0</c:formatCode>
                <c:ptCount val="27"/>
                <c:pt idx="0">
                  <c:v>7.2648648648648653</c:v>
                </c:pt>
                <c:pt idx="1">
                  <c:v>7.0268817204301079</c:v>
                </c:pt>
                <c:pt idx="2">
                  <c:v>7.2944444444444425</c:v>
                </c:pt>
                <c:pt idx="3">
                  <c:v>7.5911949685534568</c:v>
                </c:pt>
                <c:pt idx="4">
                  <c:v>7.1999999999999993</c:v>
                </c:pt>
                <c:pt idx="5">
                  <c:v>6.9449999999999976</c:v>
                </c:pt>
                <c:pt idx="6">
                  <c:v>7.1030927835051569</c:v>
                </c:pt>
                <c:pt idx="7">
                  <c:v>7.2066666666666679</c:v>
                </c:pt>
                <c:pt idx="8">
                  <c:v>6.7358490566037776</c:v>
                </c:pt>
                <c:pt idx="9">
                  <c:v>7.3090909090909104</c:v>
                </c:pt>
                <c:pt idx="10">
                  <c:v>7.1875000000000027</c:v>
                </c:pt>
                <c:pt idx="11">
                  <c:v>7.9333333333333345</c:v>
                </c:pt>
                <c:pt idx="12">
                  <c:v>7.7590361445783129</c:v>
                </c:pt>
                <c:pt idx="13">
                  <c:v>7.6372549019607838</c:v>
                </c:pt>
                <c:pt idx="14">
                  <c:v>7.5679012345679002</c:v>
                </c:pt>
                <c:pt idx="15">
                  <c:v>7.6842105263157912</c:v>
                </c:pt>
                <c:pt idx="16">
                  <c:v>7.3124999999999982</c:v>
                </c:pt>
                <c:pt idx="17">
                  <c:v>7.4961240310077519</c:v>
                </c:pt>
                <c:pt idx="18">
                  <c:v>7.0059523809523832</c:v>
                </c:pt>
                <c:pt idx="19">
                  <c:v>7.6148648648648649</c:v>
                </c:pt>
                <c:pt idx="20">
                  <c:v>8.1240875912408743</c:v>
                </c:pt>
                <c:pt idx="21">
                  <c:v>7.854166666666667</c:v>
                </c:pt>
                <c:pt idx="22">
                  <c:v>8.3030303030303028</c:v>
                </c:pt>
                <c:pt idx="23">
                  <c:v>7.1142857142857148</c:v>
                </c:pt>
                <c:pt idx="24">
                  <c:v>7.4237288135593227</c:v>
                </c:pt>
                <c:pt idx="25">
                  <c:v>7.7132867132867089</c:v>
                </c:pt>
                <c:pt idx="26">
                  <c:v>7.4285714285714288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6-B1FD-4E01-9F3F-2A698CD686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-77"/>
        <c:axId val="499342984"/>
        <c:axId val="499343376"/>
      </c:barChart>
      <c:catAx>
        <c:axId val="4993429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99343376"/>
        <c:crosses val="autoZero"/>
        <c:auto val="1"/>
        <c:lblAlgn val="ctr"/>
        <c:lblOffset val="100"/>
        <c:noMultiLvlLbl val="0"/>
      </c:catAx>
      <c:valAx>
        <c:axId val="499343376"/>
        <c:scaling>
          <c:orientation val="minMax"/>
          <c:max val="9"/>
          <c:min val="6"/>
        </c:scaling>
        <c:delete val="1"/>
        <c:axPos val="l"/>
        <c:numFmt formatCode="0.0" sourceLinked="1"/>
        <c:majorTickMark val="out"/>
        <c:minorTickMark val="none"/>
        <c:tickLblPos val="nextTo"/>
        <c:crossAx val="4993429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599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7D2-41D0-8C6F-F122D7BA611D}"/>
              </c:ext>
            </c:extLst>
          </c:dPt>
          <c:dPt>
            <c:idx val="1"/>
            <c:invertIfNegative val="0"/>
            <c:bubble3D val="0"/>
            <c:spPr>
              <a:solidFill>
                <a:srgbClr val="5599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7D2-41D0-8C6F-F122D7BA611D}"/>
              </c:ext>
            </c:extLst>
          </c:dPt>
          <c:dPt>
            <c:idx val="2"/>
            <c:invertIfNegative val="0"/>
            <c:bubble3D val="0"/>
            <c:spPr>
              <a:solidFill>
                <a:srgbClr val="5599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7D2-41D0-8C6F-F122D7BA611D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7D2-41D0-8C6F-F122D7BA611D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7D2-41D0-8C6F-F122D7BA611D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7D2-41D0-8C6F-F122D7BA611D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7D2-41D0-8C6F-F122D7BA611D}"/>
              </c:ext>
            </c:extLst>
          </c:dPt>
          <c:dPt>
            <c:idx val="7"/>
            <c:invertIfNegative val="0"/>
            <c:bubble3D val="0"/>
            <c:spPr>
              <a:solidFill>
                <a:srgbClr val="98DB1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07D2-41D0-8C6F-F122D7BA611D}"/>
              </c:ext>
            </c:extLst>
          </c:dPt>
          <c:dPt>
            <c:idx val="8"/>
            <c:invertIfNegative val="0"/>
            <c:bubble3D val="0"/>
            <c:spPr>
              <a:solidFill>
                <a:srgbClr val="98DB1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07D2-41D0-8C6F-F122D7BA611D}"/>
              </c:ext>
            </c:extLst>
          </c:dPt>
          <c:dPt>
            <c:idx val="9"/>
            <c:invertIfNegative val="0"/>
            <c:bubble3D val="0"/>
            <c:spPr>
              <a:solidFill>
                <a:srgbClr val="98DB1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07D2-41D0-8C6F-F122D7BA611D}"/>
              </c:ext>
            </c:extLst>
          </c:dPt>
          <c:dPt>
            <c:idx val="10"/>
            <c:invertIfNegative val="0"/>
            <c:bubble3D val="0"/>
            <c:spPr>
              <a:solidFill>
                <a:srgbClr val="98DB1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07D2-41D0-8C6F-F122D7BA611D}"/>
              </c:ext>
            </c:extLst>
          </c:dPt>
          <c:dPt>
            <c:idx val="11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07D2-41D0-8C6F-F122D7BA611D}"/>
              </c:ext>
            </c:extLst>
          </c:dPt>
          <c:dPt>
            <c:idx val="12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07D2-41D0-8C6F-F122D7BA611D}"/>
              </c:ext>
            </c:extLst>
          </c:dPt>
          <c:dPt>
            <c:idx val="13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07D2-41D0-8C6F-F122D7BA611D}"/>
              </c:ext>
            </c:extLst>
          </c:dPt>
          <c:dPt>
            <c:idx val="14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07D2-41D0-8C6F-F122D7BA611D}"/>
              </c:ext>
            </c:extLst>
          </c:dPt>
          <c:dPt>
            <c:idx val="15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07D2-41D0-8C6F-F122D7BA611D}"/>
              </c:ext>
            </c:extLst>
          </c:dPt>
          <c:dPt>
            <c:idx val="16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07D2-41D0-8C6F-F122D7BA611D}"/>
              </c:ext>
            </c:extLst>
          </c:dPt>
          <c:dPt>
            <c:idx val="17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07D2-41D0-8C6F-F122D7BA611D}"/>
              </c:ext>
            </c:extLst>
          </c:dPt>
          <c:dPt>
            <c:idx val="18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07D2-41D0-8C6F-F122D7BA611D}"/>
              </c:ext>
            </c:extLst>
          </c:dPt>
          <c:dPt>
            <c:idx val="19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07D2-41D0-8C6F-F122D7BA611D}"/>
              </c:ext>
            </c:extLst>
          </c:dPt>
          <c:dPt>
            <c:idx val="20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07D2-41D0-8C6F-F122D7BA611D}"/>
              </c:ext>
            </c:extLst>
          </c:dPt>
          <c:dPt>
            <c:idx val="21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07D2-41D0-8C6F-F122D7BA611D}"/>
              </c:ext>
            </c:extLst>
          </c:dPt>
          <c:dPt>
            <c:idx val="22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07D2-41D0-8C6F-F122D7BA611D}"/>
              </c:ext>
            </c:extLst>
          </c:dPt>
          <c:dPt>
            <c:idx val="23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07D2-41D0-8C6F-F122D7BA611D}"/>
              </c:ext>
            </c:extLst>
          </c:dPt>
          <c:dPt>
            <c:idx val="24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07D2-41D0-8C6F-F122D7BA611D}"/>
              </c:ext>
            </c:extLst>
          </c:dPt>
          <c:dPt>
            <c:idx val="25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07D2-41D0-8C6F-F122D7BA611D}"/>
              </c:ext>
            </c:extLst>
          </c:dPt>
          <c:dPt>
            <c:idx val="26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07D2-41D0-8C6F-F122D7BA611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60AA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Plan1!$A$2:$A$28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Plan1!$B$2:$B$28</c:f>
              <c:numCache>
                <c:formatCode>0.0</c:formatCode>
                <c:ptCount val="27"/>
                <c:pt idx="0">
                  <c:v>7.3131313131313131</c:v>
                </c:pt>
                <c:pt idx="1">
                  <c:v>7.2433862433862428</c:v>
                </c:pt>
                <c:pt idx="2">
                  <c:v>7.0067114093959741</c:v>
                </c:pt>
                <c:pt idx="3">
                  <c:v>7.3999999999999986</c:v>
                </c:pt>
                <c:pt idx="4">
                  <c:v>7.2794117647058849</c:v>
                </c:pt>
                <c:pt idx="5">
                  <c:v>7.1361702127659594</c:v>
                </c:pt>
                <c:pt idx="6">
                  <c:v>6.78743961352657</c:v>
                </c:pt>
                <c:pt idx="7">
                  <c:v>7.31168831168831</c:v>
                </c:pt>
                <c:pt idx="8">
                  <c:v>7.181318681318678</c:v>
                </c:pt>
                <c:pt idx="9">
                  <c:v>7.1132075471698126</c:v>
                </c:pt>
                <c:pt idx="10">
                  <c:v>6.8444444444444441</c:v>
                </c:pt>
                <c:pt idx="11">
                  <c:v>8.1276595744680851</c:v>
                </c:pt>
                <c:pt idx="12">
                  <c:v>7.9838709677419342</c:v>
                </c:pt>
                <c:pt idx="13">
                  <c:v>7.6282051282051269</c:v>
                </c:pt>
                <c:pt idx="14">
                  <c:v>7.5510204081632653</c:v>
                </c:pt>
                <c:pt idx="15">
                  <c:v>7.4666666666666686</c:v>
                </c:pt>
                <c:pt idx="16">
                  <c:v>7.4385964912280711</c:v>
                </c:pt>
                <c:pt idx="17">
                  <c:v>7.174603174603174</c:v>
                </c:pt>
                <c:pt idx="18">
                  <c:v>7.1641025641025653</c:v>
                </c:pt>
                <c:pt idx="19">
                  <c:v>7.0365853658536581</c:v>
                </c:pt>
                <c:pt idx="20">
                  <c:v>8.1379310344827598</c:v>
                </c:pt>
                <c:pt idx="21">
                  <c:v>7.9761904761904763</c:v>
                </c:pt>
                <c:pt idx="22">
                  <c:v>7.8148148148148149</c:v>
                </c:pt>
                <c:pt idx="23">
                  <c:v>7.7288135593220346</c:v>
                </c:pt>
                <c:pt idx="24">
                  <c:v>7.6984126984126968</c:v>
                </c:pt>
                <c:pt idx="25">
                  <c:v>7.5705128205128229</c:v>
                </c:pt>
                <c:pt idx="26">
                  <c:v>6.833333333333333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6-07D2-41D0-8C6F-F122D7BA61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2226568"/>
        <c:axId val="502226960"/>
      </c:barChart>
      <c:catAx>
        <c:axId val="5022265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02226960"/>
        <c:crosses val="autoZero"/>
        <c:auto val="1"/>
        <c:lblAlgn val="ctr"/>
        <c:lblOffset val="100"/>
        <c:noMultiLvlLbl val="0"/>
      </c:catAx>
      <c:valAx>
        <c:axId val="502226960"/>
        <c:scaling>
          <c:orientation val="minMax"/>
          <c:max val="9"/>
          <c:min val="6"/>
        </c:scaling>
        <c:delete val="1"/>
        <c:axPos val="l"/>
        <c:numFmt formatCode="0.0" sourceLinked="1"/>
        <c:majorTickMark val="out"/>
        <c:minorTickMark val="none"/>
        <c:tickLblPos val="nextTo"/>
        <c:crossAx val="502226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noFill/>
              <a:ln w="19050">
                <a:solidFill>
                  <a:srgbClr val="FF99CC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46D-440F-8F64-54867D5A3BB6}"/>
              </c:ext>
            </c:extLst>
          </c:dPt>
          <c:dPt>
            <c:idx val="1"/>
            <c:bubble3D val="0"/>
            <c:spPr>
              <a:solidFill>
                <a:srgbClr val="FF91B0"/>
              </a:solidFill>
              <a:ln w="19050">
                <a:solidFill>
                  <a:srgbClr val="FF99CC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46D-440F-8F64-54867D5A3BB6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62</c:v>
                </c:pt>
                <c:pt idx="1">
                  <c:v>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46D-440F-8F64-54867D5A3B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FC00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28-40AA-ADED-BB8390979888}"/>
              </c:ext>
            </c:extLst>
          </c:dPt>
          <c:dPt>
            <c:idx val="1"/>
            <c:bubble3D val="0"/>
            <c:spPr>
              <a:solidFill>
                <a:srgbClr val="00A79B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828-40AA-ADED-BB8390979888}"/>
              </c:ext>
            </c:extLst>
          </c:dPt>
          <c:dPt>
            <c:idx val="2"/>
            <c:bubble3D val="0"/>
            <c:spPr>
              <a:solidFill>
                <a:srgbClr val="EC425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085-4EC1-9116-038B9347B012}"/>
              </c:ext>
            </c:extLst>
          </c:dPt>
          <c:cat>
            <c:strRef>
              <c:f>Plan1!$A$2:$A$4</c:f>
              <c:strCache>
                <c:ptCount val="3"/>
                <c:pt idx="0">
                  <c:v>justo</c:v>
                </c:pt>
                <c:pt idx="1">
                  <c:v>barato</c:v>
                </c:pt>
                <c:pt idx="2">
                  <c:v>caro</c:v>
                </c:pt>
              </c:strCache>
            </c:strRef>
          </c:cat>
          <c:val>
            <c:numRef>
              <c:f>Plan1!$B$2:$B$4</c:f>
              <c:numCache>
                <c:formatCode>###0%</c:formatCode>
                <c:ptCount val="3"/>
                <c:pt idx="0">
                  <c:v>0.52</c:v>
                </c:pt>
                <c:pt idx="1">
                  <c:v>0.34</c:v>
                </c:pt>
                <c:pt idx="2" formatCode="0%">
                  <c:v>0.13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828-40AA-ADED-BB83909798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87500000000001E-2"/>
          <c:y val="3.1849856538853062E-2"/>
          <c:w val="0.75169882676121003"/>
          <c:h val="0.51562171779420585"/>
        </c:manualLayout>
      </c:layout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barato</c:v>
                </c:pt>
              </c:strCache>
            </c:strRef>
          </c:tx>
          <c:spPr>
            <a:ln w="53975" cap="rnd">
              <a:solidFill>
                <a:srgbClr val="62D9D5"/>
              </a:solidFill>
              <a:round/>
            </a:ln>
            <a:effectLst/>
          </c:spPr>
          <c:marker>
            <c:symbol val="none"/>
          </c:marker>
          <c:cat>
            <c:strRef>
              <c:f>Planilha1!$A$2:$A$4</c:f>
              <c:strCache>
                <c:ptCount val="3"/>
                <c:pt idx="0">
                  <c:v>P5 atendimento de suas expectativas</c:v>
                </c:pt>
                <c:pt idx="1">
                  <c:v>P6 pôr em prática no dia a dia os conhecimentos adquiridos no EMPRETEC? </c:v>
                </c:pt>
                <c:pt idx="2">
                  <c:v>P7 satisfação geral com o EMPRETEC</c:v>
                </c:pt>
              </c:strCache>
            </c:strRef>
          </c:cat>
          <c:val>
            <c:numRef>
              <c:f>Planilha1!$B$2:$B$4</c:f>
              <c:numCache>
                <c:formatCode>General</c:formatCode>
                <c:ptCount val="3"/>
                <c:pt idx="0">
                  <c:v>9.3000000000000007</c:v>
                </c:pt>
                <c:pt idx="1">
                  <c:v>7.3</c:v>
                </c:pt>
                <c:pt idx="2">
                  <c:v>9.3000000000000007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F1C6-408C-9534-D3F2A148F1D0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justo | adequado</c:v>
                </c:pt>
              </c:strCache>
            </c:strRef>
          </c:tx>
          <c:spPr>
            <a:ln w="539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Planilha1!$A$2:$A$4</c:f>
              <c:strCache>
                <c:ptCount val="3"/>
                <c:pt idx="0">
                  <c:v>P5 atendimento de suas expectativas</c:v>
                </c:pt>
                <c:pt idx="1">
                  <c:v>P6 pôr em prática no dia a dia os conhecimentos adquiridos no EMPRETEC? </c:v>
                </c:pt>
                <c:pt idx="2">
                  <c:v>P7 satisfação geral com o EMPRETEC</c:v>
                </c:pt>
              </c:strCache>
            </c:strRef>
          </c:cat>
          <c:val>
            <c:numRef>
              <c:f>Planilha1!$C$2:$C$4</c:f>
              <c:numCache>
                <c:formatCode>General</c:formatCode>
                <c:ptCount val="3"/>
                <c:pt idx="0">
                  <c:v>9.1999999999999993</c:v>
                </c:pt>
                <c:pt idx="1">
                  <c:v>7.3</c:v>
                </c:pt>
                <c:pt idx="2">
                  <c:v>9.1999999999999993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F1C6-408C-9534-D3F2A148F1D0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caro</c:v>
                </c:pt>
              </c:strCache>
            </c:strRef>
          </c:tx>
          <c:spPr>
            <a:ln w="539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Planilha1!$A$2:$A$4</c:f>
              <c:strCache>
                <c:ptCount val="3"/>
                <c:pt idx="0">
                  <c:v>P5 atendimento de suas expectativas</c:v>
                </c:pt>
                <c:pt idx="1">
                  <c:v>P6 pôr em prática no dia a dia os conhecimentos adquiridos no EMPRETEC? </c:v>
                </c:pt>
                <c:pt idx="2">
                  <c:v>P7 satisfação geral com o EMPRETEC</c:v>
                </c:pt>
              </c:strCache>
            </c:strRef>
          </c:cat>
          <c:val>
            <c:numRef>
              <c:f>Planilha1!$D$2:$D$4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6.6</c:v>
                </c:pt>
                <c:pt idx="2">
                  <c:v>8.1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F1C6-408C-9534-D3F2A148F1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4322304"/>
        <c:axId val="504322696"/>
      </c:lineChart>
      <c:catAx>
        <c:axId val="504322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04322696"/>
        <c:crosses val="autoZero"/>
        <c:auto val="1"/>
        <c:lblAlgn val="ctr"/>
        <c:lblOffset val="100"/>
        <c:noMultiLvlLbl val="0"/>
      </c:catAx>
      <c:valAx>
        <c:axId val="504322696"/>
        <c:scaling>
          <c:orientation val="minMax"/>
          <c:min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0432230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5212662396681507"/>
          <c:y val="2.0399257948676367E-3"/>
          <c:w val="0.24625897486288395"/>
          <c:h val="0.418286878976244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540308985856566E-2"/>
          <c:y val="3.4753889226393851E-2"/>
          <c:w val="0.94072452952753627"/>
          <c:h val="0.965246131695842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62D9D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menos de R$ 5 mil por mês</c:v>
                </c:pt>
                <c:pt idx="1">
                  <c:v>entre R$ 5 mil e R$ 30 mil por mês</c:v>
                </c:pt>
                <c:pt idx="2">
                  <c:v>entre R$ 30 mil e R$ 30 mil por mês</c:v>
                </c:pt>
                <c:pt idx="3">
                  <c:v>acima de R$ 300 mil por mês</c:v>
                </c:pt>
              </c:strCache>
            </c:strRef>
          </c:cat>
          <c:val>
            <c:numRef>
              <c:f>Planilha1!$B$2:$B$5</c:f>
              <c:numCache>
                <c:formatCode>0</c:formatCode>
                <c:ptCount val="4"/>
                <c:pt idx="0">
                  <c:v>27.126894772995197</c:v>
                </c:pt>
                <c:pt idx="1">
                  <c:v>29.371254515869644</c:v>
                </c:pt>
                <c:pt idx="2">
                  <c:v>34.172472917630465</c:v>
                </c:pt>
                <c:pt idx="3">
                  <c:v>38.295507595121705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72F-4326-AC54-F34CA8FF73C2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menos de R$ 5 mil por mês</c:v>
                </c:pt>
                <c:pt idx="1">
                  <c:v>entre R$ 5 mil e R$ 30 mil por mês</c:v>
                </c:pt>
                <c:pt idx="2">
                  <c:v>entre R$ 30 mil e R$ 30 mil por mês</c:v>
                </c:pt>
                <c:pt idx="3">
                  <c:v>acima de R$ 300 mil por mês</c:v>
                </c:pt>
              </c:strCache>
            </c:strRef>
          </c:cat>
          <c:val>
            <c:numRef>
              <c:f>Planilha1!$C$2:$C$5</c:f>
              <c:numCache>
                <c:formatCode>0</c:formatCode>
                <c:ptCount val="4"/>
                <c:pt idx="0">
                  <c:v>57.902509145196369</c:v>
                </c:pt>
                <c:pt idx="1">
                  <c:v>59.056510289741922</c:v>
                </c:pt>
                <c:pt idx="2">
                  <c:v>52.402367315048636</c:v>
                </c:pt>
                <c:pt idx="3">
                  <c:v>56.043209624181003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72F-4326-AC54-F34CA8FF73C2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rgbClr val="EC4251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6.5174232591656996E-4"/>
                  <c:y val="8.71690965951636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91B-4648-8176-3FFAB158DCB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menos de R$ 5 mil por mês</c:v>
                </c:pt>
                <c:pt idx="1">
                  <c:v>entre R$ 5 mil e R$ 30 mil por mês</c:v>
                </c:pt>
                <c:pt idx="2">
                  <c:v>entre R$ 30 mil e R$ 30 mil por mês</c:v>
                </c:pt>
                <c:pt idx="3">
                  <c:v>acima de R$ 300 mil por mês</c:v>
                </c:pt>
              </c:strCache>
            </c:strRef>
          </c:cat>
          <c:val>
            <c:numRef>
              <c:f>Planilha1!$D$2:$D$5</c:f>
              <c:numCache>
                <c:formatCode>0</c:formatCode>
                <c:ptCount val="4"/>
                <c:pt idx="0">
                  <c:v>14.970596081808511</c:v>
                </c:pt>
                <c:pt idx="1">
                  <c:v>11.572235194388352</c:v>
                </c:pt>
                <c:pt idx="2">
                  <c:v>13.425159767320649</c:v>
                </c:pt>
                <c:pt idx="3">
                  <c:v>5.661282780697328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72F-4326-AC54-F34CA8FF73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5098560"/>
        <c:axId val="505098952"/>
      </c:barChart>
      <c:catAx>
        <c:axId val="505098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60AA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05098952"/>
        <c:crosses val="autoZero"/>
        <c:auto val="1"/>
        <c:lblAlgn val="ctr"/>
        <c:lblOffset val="100"/>
        <c:noMultiLvlLbl val="0"/>
      </c:catAx>
      <c:valAx>
        <c:axId val="505098952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505098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62D9D5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62D9D5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Planilha1!$A$2:$A$28</c:f>
              <c:strCache>
                <c:ptCount val="27"/>
                <c:pt idx="0">
                  <c:v>PR</c:v>
                </c:pt>
                <c:pt idx="1">
                  <c:v>RS</c:v>
                </c:pt>
                <c:pt idx="2">
                  <c:v>SC</c:v>
                </c:pt>
                <c:pt idx="3">
                  <c:v>SP</c:v>
                </c:pt>
                <c:pt idx="4">
                  <c:v>RJ</c:v>
                </c:pt>
                <c:pt idx="5">
                  <c:v>MG</c:v>
                </c:pt>
                <c:pt idx="6">
                  <c:v>ES</c:v>
                </c:pt>
                <c:pt idx="7">
                  <c:v>MS</c:v>
                </c:pt>
                <c:pt idx="8">
                  <c:v>DF</c:v>
                </c:pt>
                <c:pt idx="9">
                  <c:v>MT</c:v>
                </c:pt>
                <c:pt idx="10">
                  <c:v>GO</c:v>
                </c:pt>
                <c:pt idx="11">
                  <c:v>PB</c:v>
                </c:pt>
                <c:pt idx="12">
                  <c:v>PE</c:v>
                </c:pt>
                <c:pt idx="13">
                  <c:v>MA</c:v>
                </c:pt>
                <c:pt idx="14">
                  <c:v>RN</c:v>
                </c:pt>
                <c:pt idx="15">
                  <c:v>BA</c:v>
                </c:pt>
                <c:pt idx="16">
                  <c:v>SE</c:v>
                </c:pt>
                <c:pt idx="17">
                  <c:v>CE</c:v>
                </c:pt>
                <c:pt idx="18">
                  <c:v>PI</c:v>
                </c:pt>
                <c:pt idx="19">
                  <c:v>AL</c:v>
                </c:pt>
                <c:pt idx="20">
                  <c:v>AC</c:v>
                </c:pt>
                <c:pt idx="21">
                  <c:v>RR</c:v>
                </c:pt>
                <c:pt idx="22">
                  <c:v>AP</c:v>
                </c:pt>
                <c:pt idx="23">
                  <c:v>RO</c:v>
                </c:pt>
                <c:pt idx="24">
                  <c:v>PA</c:v>
                </c:pt>
                <c:pt idx="25">
                  <c:v>TO</c:v>
                </c:pt>
                <c:pt idx="26">
                  <c:v>AM</c:v>
                </c:pt>
              </c:strCache>
            </c:strRef>
          </c:cat>
          <c:val>
            <c:numRef>
              <c:f>Planilha1!$B$2:$B$28</c:f>
              <c:numCache>
                <c:formatCode>0</c:formatCode>
                <c:ptCount val="27"/>
                <c:pt idx="0">
                  <c:v>31.081081081081031</c:v>
                </c:pt>
                <c:pt idx="1">
                  <c:v>25.824175824175743</c:v>
                </c:pt>
                <c:pt idx="2">
                  <c:v>25.388601036269542</c:v>
                </c:pt>
                <c:pt idx="3">
                  <c:v>32.340425531914775</c:v>
                </c:pt>
                <c:pt idx="4">
                  <c:v>25.773195876288526</c:v>
                </c:pt>
                <c:pt idx="5">
                  <c:v>25.603864734299531</c:v>
                </c:pt>
                <c:pt idx="6">
                  <c:v>21.666666666666696</c:v>
                </c:pt>
                <c:pt idx="7">
                  <c:v>40.384615384615394</c:v>
                </c:pt>
                <c:pt idx="8">
                  <c:v>29.142857142857025</c:v>
                </c:pt>
                <c:pt idx="9">
                  <c:v>24</c:v>
                </c:pt>
                <c:pt idx="10">
                  <c:v>20</c:v>
                </c:pt>
                <c:pt idx="11">
                  <c:v>43.548387096774192</c:v>
                </c:pt>
                <c:pt idx="12">
                  <c:v>34</c:v>
                </c:pt>
                <c:pt idx="13">
                  <c:v>31.111111111111107</c:v>
                </c:pt>
                <c:pt idx="14">
                  <c:v>28.800000000000075</c:v>
                </c:pt>
                <c:pt idx="15">
                  <c:v>23.560209424083755</c:v>
                </c:pt>
                <c:pt idx="16">
                  <c:v>20</c:v>
                </c:pt>
                <c:pt idx="17">
                  <c:v>18</c:v>
                </c:pt>
                <c:pt idx="18">
                  <c:v>17.948717948717938</c:v>
                </c:pt>
                <c:pt idx="19">
                  <c:v>17.777777777777775</c:v>
                </c:pt>
                <c:pt idx="20">
                  <c:v>42.307692307692285</c:v>
                </c:pt>
                <c:pt idx="21">
                  <c:v>40</c:v>
                </c:pt>
                <c:pt idx="22">
                  <c:v>38.095238095238102</c:v>
                </c:pt>
                <c:pt idx="23">
                  <c:v>32.258064516129039</c:v>
                </c:pt>
                <c:pt idx="24">
                  <c:v>30.136986301369838</c:v>
                </c:pt>
                <c:pt idx="25">
                  <c:v>27.586206896551712</c:v>
                </c:pt>
                <c:pt idx="26">
                  <c:v>23.636363636363651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132-4FA6-ABFB-02B5FD230DA4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Planilha1!$A$2:$A$28</c:f>
              <c:strCache>
                <c:ptCount val="27"/>
                <c:pt idx="0">
                  <c:v>PR</c:v>
                </c:pt>
                <c:pt idx="1">
                  <c:v>RS</c:v>
                </c:pt>
                <c:pt idx="2">
                  <c:v>SC</c:v>
                </c:pt>
                <c:pt idx="3">
                  <c:v>SP</c:v>
                </c:pt>
                <c:pt idx="4">
                  <c:v>RJ</c:v>
                </c:pt>
                <c:pt idx="5">
                  <c:v>MG</c:v>
                </c:pt>
                <c:pt idx="6">
                  <c:v>ES</c:v>
                </c:pt>
                <c:pt idx="7">
                  <c:v>MS</c:v>
                </c:pt>
                <c:pt idx="8">
                  <c:v>DF</c:v>
                </c:pt>
                <c:pt idx="9">
                  <c:v>MT</c:v>
                </c:pt>
                <c:pt idx="10">
                  <c:v>GO</c:v>
                </c:pt>
                <c:pt idx="11">
                  <c:v>PB</c:v>
                </c:pt>
                <c:pt idx="12">
                  <c:v>PE</c:v>
                </c:pt>
                <c:pt idx="13">
                  <c:v>MA</c:v>
                </c:pt>
                <c:pt idx="14">
                  <c:v>RN</c:v>
                </c:pt>
                <c:pt idx="15">
                  <c:v>BA</c:v>
                </c:pt>
                <c:pt idx="16">
                  <c:v>SE</c:v>
                </c:pt>
                <c:pt idx="17">
                  <c:v>CE</c:v>
                </c:pt>
                <c:pt idx="18">
                  <c:v>PI</c:v>
                </c:pt>
                <c:pt idx="19">
                  <c:v>AL</c:v>
                </c:pt>
                <c:pt idx="20">
                  <c:v>AC</c:v>
                </c:pt>
                <c:pt idx="21">
                  <c:v>RR</c:v>
                </c:pt>
                <c:pt idx="22">
                  <c:v>AP</c:v>
                </c:pt>
                <c:pt idx="23">
                  <c:v>RO</c:v>
                </c:pt>
                <c:pt idx="24">
                  <c:v>PA</c:v>
                </c:pt>
                <c:pt idx="25">
                  <c:v>TO</c:v>
                </c:pt>
                <c:pt idx="26">
                  <c:v>AM</c:v>
                </c:pt>
              </c:strCache>
            </c:strRef>
          </c:cat>
          <c:val>
            <c:numRef>
              <c:f>Planilha1!$C$2:$C$28</c:f>
              <c:numCache>
                <c:formatCode>0</c:formatCode>
                <c:ptCount val="27"/>
                <c:pt idx="0">
                  <c:v>58.108108108107992</c:v>
                </c:pt>
                <c:pt idx="1">
                  <c:v>58.241758241757992</c:v>
                </c:pt>
                <c:pt idx="2">
                  <c:v>58.549222797927548</c:v>
                </c:pt>
                <c:pt idx="3">
                  <c:v>56.595744680850991</c:v>
                </c:pt>
                <c:pt idx="4">
                  <c:v>61.855670103092599</c:v>
                </c:pt>
                <c:pt idx="5">
                  <c:v>57.971014492753625</c:v>
                </c:pt>
                <c:pt idx="6">
                  <c:v>61.666666666666679</c:v>
                </c:pt>
                <c:pt idx="7">
                  <c:v>46.153846153846168</c:v>
                </c:pt>
                <c:pt idx="8">
                  <c:v>55.999999999999929</c:v>
                </c:pt>
                <c:pt idx="9">
                  <c:v>56.000000000000007</c:v>
                </c:pt>
                <c:pt idx="10">
                  <c:v>61.538461538461441</c:v>
                </c:pt>
                <c:pt idx="11">
                  <c:v>48.387096774193552</c:v>
                </c:pt>
                <c:pt idx="12">
                  <c:v>61.904761904761905</c:v>
                </c:pt>
                <c:pt idx="13">
                  <c:v>60</c:v>
                </c:pt>
                <c:pt idx="14">
                  <c:v>52.800000000000139</c:v>
                </c:pt>
                <c:pt idx="15">
                  <c:v>60.209424083769605</c:v>
                </c:pt>
                <c:pt idx="16">
                  <c:v>56.000000000000007</c:v>
                </c:pt>
                <c:pt idx="17">
                  <c:v>61.728395061728428</c:v>
                </c:pt>
                <c:pt idx="18">
                  <c:v>70</c:v>
                </c:pt>
                <c:pt idx="19">
                  <c:v>66.666666666666657</c:v>
                </c:pt>
                <c:pt idx="20">
                  <c:v>42.307692307692285</c:v>
                </c:pt>
                <c:pt idx="21">
                  <c:v>60</c:v>
                </c:pt>
                <c:pt idx="22">
                  <c:v>57.142857142857139</c:v>
                </c:pt>
                <c:pt idx="23">
                  <c:v>51.612903225806463</c:v>
                </c:pt>
                <c:pt idx="24">
                  <c:v>60.273972602739711</c:v>
                </c:pt>
                <c:pt idx="25">
                  <c:v>56.896551724137922</c:v>
                </c:pt>
                <c:pt idx="26">
                  <c:v>61.818181818181827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132-4FA6-ABFB-02B5FD230DA4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rgbClr val="EC4251"/>
            </a:solidFill>
            <a:ln>
              <a:noFill/>
            </a:ln>
            <a:effectLst/>
          </c:spPr>
          <c:invertIfNegative val="0"/>
          <c:dLbls>
            <c:dLbl>
              <c:idx val="2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11E-47D8-AB68-95DB753EF99D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rgbClr val="EC425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Planilha1!$A$2:$A$28</c:f>
              <c:strCache>
                <c:ptCount val="27"/>
                <c:pt idx="0">
                  <c:v>PR</c:v>
                </c:pt>
                <c:pt idx="1">
                  <c:v>RS</c:v>
                </c:pt>
                <c:pt idx="2">
                  <c:v>SC</c:v>
                </c:pt>
                <c:pt idx="3">
                  <c:v>SP</c:v>
                </c:pt>
                <c:pt idx="4">
                  <c:v>RJ</c:v>
                </c:pt>
                <c:pt idx="5">
                  <c:v>MG</c:v>
                </c:pt>
                <c:pt idx="6">
                  <c:v>ES</c:v>
                </c:pt>
                <c:pt idx="7">
                  <c:v>MS</c:v>
                </c:pt>
                <c:pt idx="8">
                  <c:v>DF</c:v>
                </c:pt>
                <c:pt idx="9">
                  <c:v>MT</c:v>
                </c:pt>
                <c:pt idx="10">
                  <c:v>GO</c:v>
                </c:pt>
                <c:pt idx="11">
                  <c:v>PB</c:v>
                </c:pt>
                <c:pt idx="12">
                  <c:v>PE</c:v>
                </c:pt>
                <c:pt idx="13">
                  <c:v>MA</c:v>
                </c:pt>
                <c:pt idx="14">
                  <c:v>RN</c:v>
                </c:pt>
                <c:pt idx="15">
                  <c:v>BA</c:v>
                </c:pt>
                <c:pt idx="16">
                  <c:v>SE</c:v>
                </c:pt>
                <c:pt idx="17">
                  <c:v>CE</c:v>
                </c:pt>
                <c:pt idx="18">
                  <c:v>PI</c:v>
                </c:pt>
                <c:pt idx="19">
                  <c:v>AL</c:v>
                </c:pt>
                <c:pt idx="20">
                  <c:v>AC</c:v>
                </c:pt>
                <c:pt idx="21">
                  <c:v>RR</c:v>
                </c:pt>
                <c:pt idx="22">
                  <c:v>AP</c:v>
                </c:pt>
                <c:pt idx="23">
                  <c:v>RO</c:v>
                </c:pt>
                <c:pt idx="24">
                  <c:v>PA</c:v>
                </c:pt>
                <c:pt idx="25">
                  <c:v>TO</c:v>
                </c:pt>
                <c:pt idx="26">
                  <c:v>AM</c:v>
                </c:pt>
              </c:strCache>
            </c:strRef>
          </c:cat>
          <c:val>
            <c:numRef>
              <c:f>Planilha1!$D$2:$D$28</c:f>
              <c:numCache>
                <c:formatCode>0</c:formatCode>
                <c:ptCount val="27"/>
                <c:pt idx="0">
                  <c:v>10.810810810810803</c:v>
                </c:pt>
                <c:pt idx="1">
                  <c:v>15.934065934065902</c:v>
                </c:pt>
                <c:pt idx="2">
                  <c:v>16.06217616580318</c:v>
                </c:pt>
                <c:pt idx="3">
                  <c:v>11.063829787233988</c:v>
                </c:pt>
                <c:pt idx="4">
                  <c:v>12.371134020618491</c:v>
                </c:pt>
                <c:pt idx="5">
                  <c:v>16.425120772946876</c:v>
                </c:pt>
                <c:pt idx="6">
                  <c:v>16</c:v>
                </c:pt>
                <c:pt idx="7">
                  <c:v>14</c:v>
                </c:pt>
                <c:pt idx="8">
                  <c:v>14.857142857142799</c:v>
                </c:pt>
                <c:pt idx="9">
                  <c:v>20</c:v>
                </c:pt>
                <c:pt idx="10">
                  <c:v>18.461538461538421</c:v>
                </c:pt>
                <c:pt idx="11">
                  <c:v>8.064516129032258</c:v>
                </c:pt>
                <c:pt idx="12">
                  <c:v>3.5714285714285747</c:v>
                </c:pt>
                <c:pt idx="13">
                  <c:v>8.8888888888888857</c:v>
                </c:pt>
                <c:pt idx="14">
                  <c:v>18.400000000000048</c:v>
                </c:pt>
                <c:pt idx="15">
                  <c:v>16.23036649214658</c:v>
                </c:pt>
                <c:pt idx="16">
                  <c:v>24</c:v>
                </c:pt>
                <c:pt idx="17">
                  <c:v>19.753086419753117</c:v>
                </c:pt>
                <c:pt idx="18">
                  <c:v>11.538461538461533</c:v>
                </c:pt>
                <c:pt idx="19">
                  <c:v>15</c:v>
                </c:pt>
                <c:pt idx="20">
                  <c:v>16</c:v>
                </c:pt>
                <c:pt idx="21">
                  <c:v>0</c:v>
                </c:pt>
                <c:pt idx="22">
                  <c:v>4.7619047619047628</c:v>
                </c:pt>
                <c:pt idx="23">
                  <c:v>16.12903225806452</c:v>
                </c:pt>
                <c:pt idx="24">
                  <c:v>9.5890410958903924</c:v>
                </c:pt>
                <c:pt idx="25">
                  <c:v>15</c:v>
                </c:pt>
                <c:pt idx="26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132-4FA6-ABFB-02B5FD230D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05912184"/>
        <c:axId val="505912576"/>
      </c:barChart>
      <c:catAx>
        <c:axId val="505912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60AA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05912576"/>
        <c:crosses val="autoZero"/>
        <c:auto val="1"/>
        <c:lblAlgn val="ctr"/>
        <c:lblOffset val="100"/>
        <c:noMultiLvlLbl val="0"/>
      </c:catAx>
      <c:valAx>
        <c:axId val="505912576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505912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ED7D3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28-40AA-ADED-BB8390979888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828-40AA-ADED-BB8390979888}"/>
              </c:ext>
            </c:extLst>
          </c:dPt>
          <c:cat>
            <c:strRef>
              <c:f>Plan1!$A$2:$A$3</c:f>
              <c:strCache>
                <c:ptCount val="2"/>
                <c:pt idx="0">
                  <c:v>empresário(a)</c:v>
                </c:pt>
                <c:pt idx="1">
                  <c:v>empregado(a)</c:v>
                </c:pt>
              </c:strCache>
            </c:strRef>
          </c:cat>
          <c:val>
            <c:numRef>
              <c:f>Plan1!$B$2:$B$3</c:f>
              <c:numCache>
                <c:formatCode>###0%</c:formatCode>
                <c:ptCount val="2"/>
                <c:pt idx="0">
                  <c:v>0.85</c:v>
                </c:pt>
                <c:pt idx="1">
                  <c:v>0.15489648743908704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828-40AA-ADED-BB83909798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ED7D3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28-40AA-ADED-BB8390979888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828-40AA-ADED-BB8390979888}"/>
              </c:ext>
            </c:extLst>
          </c:dPt>
          <c:cat>
            <c:strRef>
              <c:f>Plan1!$A$2:$A$3</c:f>
              <c:strCache>
                <c:ptCount val="2"/>
                <c:pt idx="0">
                  <c:v>empresário(a)</c:v>
                </c:pt>
                <c:pt idx="1">
                  <c:v>empregado(a)</c:v>
                </c:pt>
              </c:strCache>
            </c:strRef>
          </c:cat>
          <c:val>
            <c:numRef>
              <c:f>Plan1!$B$2:$B$3</c:f>
              <c:numCache>
                <c:formatCode>###0%</c:formatCode>
                <c:ptCount val="2"/>
                <c:pt idx="0">
                  <c:v>0.87</c:v>
                </c:pt>
                <c:pt idx="1">
                  <c:v>0.13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828-40AA-ADED-BB83909798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A79B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28-40AA-ADED-BB8390979888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828-40AA-ADED-BB8390979888}"/>
              </c:ext>
            </c:extLst>
          </c:dPt>
          <c:cat>
            <c:strRef>
              <c:f>Plan1!$A$2:$A$3</c:f>
              <c:strCache>
                <c:ptCount val="2"/>
                <c:pt idx="0">
                  <c:v>empresário(a)</c:v>
                </c:pt>
                <c:pt idx="1">
                  <c:v>empregado(a)</c:v>
                </c:pt>
              </c:strCache>
            </c:strRef>
          </c:cat>
          <c:val>
            <c:numRef>
              <c:f>Plan1!$B$2:$B$3</c:f>
              <c:numCache>
                <c:formatCode>###0%</c:formatCode>
                <c:ptCount val="2"/>
                <c:pt idx="0">
                  <c:v>0.83</c:v>
                </c:pt>
                <c:pt idx="1">
                  <c:v>0.17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828-40AA-ADED-BB83909798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513226129409053E-2"/>
          <c:y val="0.21079250512902742"/>
          <c:w val="0.94097354774118191"/>
          <c:h val="0.573094198048924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A79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18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até 24 anos</c:v>
                </c:pt>
                <c:pt idx="1">
                  <c:v>25 a 34 anos</c:v>
                </c:pt>
                <c:pt idx="2">
                  <c:v>35 a 44 anos</c:v>
                </c:pt>
                <c:pt idx="3">
                  <c:v>45 a 54 anos</c:v>
                </c:pt>
                <c:pt idx="4">
                  <c:v>55 anos ou +</c:v>
                </c:pt>
              </c:strCache>
            </c:strRef>
          </c:cat>
          <c:val>
            <c:numRef>
              <c:f>Planilha1!$B$2:$B$6</c:f>
              <c:numCache>
                <c:formatCode>0%</c:formatCode>
                <c:ptCount val="5"/>
                <c:pt idx="0">
                  <c:v>0.89124797466797556</c:v>
                </c:pt>
                <c:pt idx="1">
                  <c:v>0.8627261968295783</c:v>
                </c:pt>
                <c:pt idx="2">
                  <c:v>0.79909263160840505</c:v>
                </c:pt>
                <c:pt idx="3">
                  <c:v>0.83337032965593982</c:v>
                </c:pt>
                <c:pt idx="4">
                  <c:v>0.65743436923527421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B3-4AFF-A181-FEB562A590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5914536"/>
        <c:axId val="505914928"/>
      </c:barChart>
      <c:catAx>
        <c:axId val="505914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05914928"/>
        <c:crosses val="autoZero"/>
        <c:auto val="1"/>
        <c:lblAlgn val="ctr"/>
        <c:lblOffset val="100"/>
        <c:noMultiLvlLbl val="0"/>
      </c:catAx>
      <c:valAx>
        <c:axId val="5059149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05914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351991076244074E-2"/>
          <c:y val="0.17744209928574067"/>
          <c:w val="0.97329601784751185"/>
          <c:h val="0.752848504566289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599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D7A-459D-96E8-05C03F4F05E2}"/>
              </c:ext>
            </c:extLst>
          </c:dPt>
          <c:dPt>
            <c:idx val="1"/>
            <c:invertIfNegative val="0"/>
            <c:bubble3D val="0"/>
            <c:spPr>
              <a:solidFill>
                <a:srgbClr val="5599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D7A-459D-96E8-05C03F4F05E2}"/>
              </c:ext>
            </c:extLst>
          </c:dPt>
          <c:dPt>
            <c:idx val="2"/>
            <c:invertIfNegative val="0"/>
            <c:bubble3D val="0"/>
            <c:spPr>
              <a:solidFill>
                <a:srgbClr val="5599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D7A-459D-96E8-05C03F4F05E2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D7A-459D-96E8-05C03F4F05E2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D7A-459D-96E8-05C03F4F05E2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D7A-459D-96E8-05C03F4F05E2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D7A-459D-96E8-05C03F4F05E2}"/>
              </c:ext>
            </c:extLst>
          </c:dPt>
          <c:dPt>
            <c:idx val="7"/>
            <c:invertIfNegative val="0"/>
            <c:bubble3D val="0"/>
            <c:spPr>
              <a:solidFill>
                <a:srgbClr val="98DB1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7D7A-459D-96E8-05C03F4F05E2}"/>
              </c:ext>
            </c:extLst>
          </c:dPt>
          <c:dPt>
            <c:idx val="8"/>
            <c:invertIfNegative val="0"/>
            <c:bubble3D val="0"/>
            <c:spPr>
              <a:solidFill>
                <a:srgbClr val="98DB1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7D7A-459D-96E8-05C03F4F05E2}"/>
              </c:ext>
            </c:extLst>
          </c:dPt>
          <c:dPt>
            <c:idx val="9"/>
            <c:invertIfNegative val="0"/>
            <c:bubble3D val="0"/>
            <c:spPr>
              <a:solidFill>
                <a:srgbClr val="98DB1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7D7A-459D-96E8-05C03F4F05E2}"/>
              </c:ext>
            </c:extLst>
          </c:dPt>
          <c:dPt>
            <c:idx val="10"/>
            <c:invertIfNegative val="0"/>
            <c:bubble3D val="0"/>
            <c:spPr>
              <a:solidFill>
                <a:srgbClr val="98DB1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7D7A-459D-96E8-05C03F4F05E2}"/>
              </c:ext>
            </c:extLst>
          </c:dPt>
          <c:dPt>
            <c:idx val="11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7D7A-459D-96E8-05C03F4F05E2}"/>
              </c:ext>
            </c:extLst>
          </c:dPt>
          <c:dPt>
            <c:idx val="12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7D7A-459D-96E8-05C03F4F05E2}"/>
              </c:ext>
            </c:extLst>
          </c:dPt>
          <c:dPt>
            <c:idx val="13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7D7A-459D-96E8-05C03F4F05E2}"/>
              </c:ext>
            </c:extLst>
          </c:dPt>
          <c:dPt>
            <c:idx val="14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7D7A-459D-96E8-05C03F4F05E2}"/>
              </c:ext>
            </c:extLst>
          </c:dPt>
          <c:dPt>
            <c:idx val="15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7D7A-459D-96E8-05C03F4F05E2}"/>
              </c:ext>
            </c:extLst>
          </c:dPt>
          <c:dPt>
            <c:idx val="16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7D7A-459D-96E8-05C03F4F05E2}"/>
              </c:ext>
            </c:extLst>
          </c:dPt>
          <c:dPt>
            <c:idx val="17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7D7A-459D-96E8-05C03F4F05E2}"/>
              </c:ext>
            </c:extLst>
          </c:dPt>
          <c:dPt>
            <c:idx val="18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7D7A-459D-96E8-05C03F4F05E2}"/>
              </c:ext>
            </c:extLst>
          </c:dPt>
          <c:dPt>
            <c:idx val="19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7D7A-459D-96E8-05C03F4F05E2}"/>
              </c:ext>
            </c:extLst>
          </c:dPt>
          <c:dPt>
            <c:idx val="20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7D7A-459D-96E8-05C03F4F05E2}"/>
              </c:ext>
            </c:extLst>
          </c:dPt>
          <c:dPt>
            <c:idx val="21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7D7A-459D-96E8-05C03F4F05E2}"/>
              </c:ext>
            </c:extLst>
          </c:dPt>
          <c:dPt>
            <c:idx val="22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7D7A-459D-96E8-05C03F4F05E2}"/>
              </c:ext>
            </c:extLst>
          </c:dPt>
          <c:dPt>
            <c:idx val="23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7D7A-459D-96E8-05C03F4F05E2}"/>
              </c:ext>
            </c:extLst>
          </c:dPt>
          <c:dPt>
            <c:idx val="24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7D7A-459D-96E8-05C03F4F05E2}"/>
              </c:ext>
            </c:extLst>
          </c:dPt>
          <c:dPt>
            <c:idx val="25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7D7A-459D-96E8-05C03F4F05E2}"/>
              </c:ext>
            </c:extLst>
          </c:dPt>
          <c:dPt>
            <c:idx val="26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7D7A-459D-96E8-05C03F4F05E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60AA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Plan1!$A$2:$A$28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Plan1!$B$2:$B$28</c:f>
              <c:numCache>
                <c:formatCode>0</c:formatCode>
                <c:ptCount val="27"/>
                <c:pt idx="0">
                  <c:v>86.842105263157904</c:v>
                </c:pt>
                <c:pt idx="1">
                  <c:v>85.333333333333343</c:v>
                </c:pt>
                <c:pt idx="2">
                  <c:v>83.076923076923109</c:v>
                </c:pt>
                <c:pt idx="3">
                  <c:v>85.454545454545467</c:v>
                </c:pt>
                <c:pt idx="4">
                  <c:v>84.444444444444457</c:v>
                </c:pt>
                <c:pt idx="5">
                  <c:v>74.117647058823536</c:v>
                </c:pt>
                <c:pt idx="6">
                  <c:v>64.814814814814838</c:v>
                </c:pt>
                <c:pt idx="7">
                  <c:v>90.909090909090907</c:v>
                </c:pt>
                <c:pt idx="8">
                  <c:v>83.333333333333343</c:v>
                </c:pt>
                <c:pt idx="9">
                  <c:v>77.27272727272728</c:v>
                </c:pt>
                <c:pt idx="10">
                  <c:v>77.215189873417629</c:v>
                </c:pt>
                <c:pt idx="11">
                  <c:v>100</c:v>
                </c:pt>
                <c:pt idx="12">
                  <c:v>95.238095238095227</c:v>
                </c:pt>
                <c:pt idx="13">
                  <c:v>87.179487179487182</c:v>
                </c:pt>
                <c:pt idx="14">
                  <c:v>86.36363636363636</c:v>
                </c:pt>
                <c:pt idx="15">
                  <c:v>85.714285714285722</c:v>
                </c:pt>
                <c:pt idx="16">
                  <c:v>84.21052631578948</c:v>
                </c:pt>
                <c:pt idx="17">
                  <c:v>82.352941176470623</c:v>
                </c:pt>
                <c:pt idx="18">
                  <c:v>79.591836734693885</c:v>
                </c:pt>
                <c:pt idx="19">
                  <c:v>79.104477611940354</c:v>
                </c:pt>
                <c:pt idx="20">
                  <c:v>96</c:v>
                </c:pt>
                <c:pt idx="21">
                  <c:v>95</c:v>
                </c:pt>
                <c:pt idx="22">
                  <c:v>94.73684210526315</c:v>
                </c:pt>
                <c:pt idx="23">
                  <c:v>92.307692307692307</c:v>
                </c:pt>
                <c:pt idx="24">
                  <c:v>89.473684210526301</c:v>
                </c:pt>
                <c:pt idx="25">
                  <c:v>79.310344827586221</c:v>
                </c:pt>
                <c:pt idx="26">
                  <c:v>57.142857142857139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6-7D7A-459D-96E8-05C03F4F05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5915712"/>
        <c:axId val="507596592"/>
      </c:barChart>
      <c:catAx>
        <c:axId val="5059157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07596592"/>
        <c:crosses val="autoZero"/>
        <c:auto val="1"/>
        <c:lblAlgn val="ctr"/>
        <c:lblOffset val="100"/>
        <c:noMultiLvlLbl val="0"/>
      </c:catAx>
      <c:valAx>
        <c:axId val="507596592"/>
        <c:scaling>
          <c:orientation val="minMax"/>
          <c:max val="100"/>
          <c:min val="0"/>
        </c:scaling>
        <c:delete val="1"/>
        <c:axPos val="l"/>
        <c:numFmt formatCode="0" sourceLinked="1"/>
        <c:majorTickMark val="out"/>
        <c:minorTickMark val="none"/>
        <c:tickLblPos val="nextTo"/>
        <c:crossAx val="505915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02C7-4049-B145-46939EB62FC2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02C7-4049-B145-46939EB62FC2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02C7-4049-B145-46939EB62FC2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02C7-4049-B145-46939EB62FC2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02C7-4049-B145-46939EB62FC2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02C7-4049-B145-46939EB62FC2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02C7-4049-B145-46939EB62FC2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02C7-4049-B145-46939EB62FC2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02C7-4049-B145-46939EB62FC2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02C7-4049-B145-46939EB62FC2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02C7-4049-B145-46939EB62FC2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02C7-4049-B145-46939EB62FC2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02C7-4049-B145-46939EB62FC2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02C7-4049-B145-46939EB62FC2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02C7-4049-B145-46939EB62FC2}"/>
              </c:ext>
            </c:extLst>
          </c:dPt>
          <c:dPt>
            <c:idx val="1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02C7-4049-B145-46939EB62FC2}"/>
              </c:ext>
            </c:extLst>
          </c:dPt>
          <c:dPt>
            <c:idx val="1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02C7-4049-B145-46939EB62FC2}"/>
              </c:ext>
            </c:extLst>
          </c:dPt>
          <c:dPt>
            <c:idx val="1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02C7-4049-B145-46939EB62FC2}"/>
              </c:ext>
            </c:extLst>
          </c:dPt>
          <c:dPt>
            <c:idx val="1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2-02C7-4049-B145-46939EB62FC2}"/>
              </c:ext>
            </c:extLst>
          </c:dPt>
          <c:dPt>
            <c:idx val="1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02C7-4049-B145-46939EB62FC2}"/>
              </c:ext>
            </c:extLst>
          </c:dPt>
          <c:dPt>
            <c:idx val="2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4-02C7-4049-B145-46939EB62FC2}"/>
              </c:ext>
            </c:extLst>
          </c:dPt>
          <c:dPt>
            <c:idx val="2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02C7-4049-B145-46939EB62FC2}"/>
              </c:ext>
            </c:extLst>
          </c:dPt>
          <c:dPt>
            <c:idx val="2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6-02C7-4049-B145-46939EB62FC2}"/>
              </c:ext>
            </c:extLst>
          </c:dPt>
          <c:dPt>
            <c:idx val="2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02C7-4049-B145-46939EB62FC2}"/>
              </c:ext>
            </c:extLst>
          </c:dPt>
          <c:dPt>
            <c:idx val="2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8-02C7-4049-B145-46939EB62FC2}"/>
              </c:ext>
            </c:extLst>
          </c:dPt>
          <c:dPt>
            <c:idx val="2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9-02C7-4049-B145-46939EB62FC2}"/>
              </c:ext>
            </c:extLst>
          </c:dPt>
          <c:dPt>
            <c:idx val="2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A-02C7-4049-B145-46939EB62FC2}"/>
              </c:ext>
            </c:extLst>
          </c:dPt>
          <c:cat>
            <c:strRef>
              <c:f>Plan1!$A$2:$A$28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Plan1!$B$2:$B$28</c:f>
              <c:numCache>
                <c:formatCode>General</c:formatCode>
                <c:ptCount val="27"/>
                <c:pt idx="0">
                  <c:v>89</c:v>
                </c:pt>
                <c:pt idx="1">
                  <c:v>76</c:v>
                </c:pt>
                <c:pt idx="2">
                  <c:v>95</c:v>
                </c:pt>
                <c:pt idx="3">
                  <c:v>72</c:v>
                </c:pt>
                <c:pt idx="4">
                  <c:v>90</c:v>
                </c:pt>
                <c:pt idx="5">
                  <c:v>71</c:v>
                </c:pt>
                <c:pt idx="6">
                  <c:v>84</c:v>
                </c:pt>
                <c:pt idx="7">
                  <c:v>95</c:v>
                </c:pt>
                <c:pt idx="8">
                  <c:v>90</c:v>
                </c:pt>
                <c:pt idx="9">
                  <c:v>93</c:v>
                </c:pt>
                <c:pt idx="10">
                  <c:v>65</c:v>
                </c:pt>
                <c:pt idx="11">
                  <c:v>96</c:v>
                </c:pt>
                <c:pt idx="12">
                  <c:v>94</c:v>
                </c:pt>
                <c:pt idx="13">
                  <c:v>72</c:v>
                </c:pt>
                <c:pt idx="14">
                  <c:v>95</c:v>
                </c:pt>
                <c:pt idx="15">
                  <c:v>93</c:v>
                </c:pt>
                <c:pt idx="16">
                  <c:v>94</c:v>
                </c:pt>
                <c:pt idx="17">
                  <c:v>87</c:v>
                </c:pt>
                <c:pt idx="18">
                  <c:v>87</c:v>
                </c:pt>
                <c:pt idx="19">
                  <c:v>84</c:v>
                </c:pt>
                <c:pt idx="20">
                  <c:v>96</c:v>
                </c:pt>
                <c:pt idx="21">
                  <c:v>90</c:v>
                </c:pt>
                <c:pt idx="22">
                  <c:v>94</c:v>
                </c:pt>
                <c:pt idx="23">
                  <c:v>100</c:v>
                </c:pt>
                <c:pt idx="24">
                  <c:v>96</c:v>
                </c:pt>
                <c:pt idx="25">
                  <c:v>90</c:v>
                </c:pt>
                <c:pt idx="26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02C7-4049-B145-46939EB62F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-77"/>
        <c:axId val="507597376"/>
        <c:axId val="507597768"/>
      </c:barChart>
      <c:catAx>
        <c:axId val="5075973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07597768"/>
        <c:crosses val="autoZero"/>
        <c:auto val="1"/>
        <c:lblAlgn val="ctr"/>
        <c:lblOffset val="100"/>
        <c:noMultiLvlLbl val="0"/>
      </c:catAx>
      <c:valAx>
        <c:axId val="507597768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50759737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66CCFF"/>
            </a:solidFill>
            <a:ln>
              <a:solidFill>
                <a:srgbClr val="62D9D5"/>
              </a:solidFill>
            </a:ln>
          </c:spPr>
          <c:dPt>
            <c:idx val="0"/>
            <c:bubble3D val="0"/>
            <c:spPr>
              <a:noFill/>
              <a:ln w="19050">
                <a:solidFill>
                  <a:srgbClr val="62D9D5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8AE-4A21-90D5-0EE0C92D8672}"/>
              </c:ext>
            </c:extLst>
          </c:dPt>
          <c:dPt>
            <c:idx val="1"/>
            <c:bubble3D val="0"/>
            <c:spPr>
              <a:solidFill>
                <a:srgbClr val="42C0DB"/>
              </a:solidFill>
              <a:ln w="19050">
                <a:solidFill>
                  <a:srgbClr val="62D9D5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8AE-4A21-90D5-0EE0C92D8672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48</c:v>
                </c:pt>
                <c:pt idx="1">
                  <c:v>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8AE-4A21-90D5-0EE0C92D86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A79B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28-40AA-ADED-BB8390979888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828-40AA-ADED-BB8390979888}"/>
              </c:ext>
            </c:extLst>
          </c:dPt>
          <c:cat>
            <c:strRef>
              <c:f>Plan1!$A$2:$A$3</c:f>
              <c:strCache>
                <c:ptCount val="2"/>
                <c:pt idx="0">
                  <c:v>empresário(a)</c:v>
                </c:pt>
                <c:pt idx="1">
                  <c:v>empregado(a)</c:v>
                </c:pt>
              </c:strCache>
            </c:strRef>
          </c:cat>
          <c:val>
            <c:numRef>
              <c:f>Plan1!$B$2:$B$3</c:f>
              <c:numCache>
                <c:formatCode>###0%</c:formatCode>
                <c:ptCount val="2"/>
                <c:pt idx="0">
                  <c:v>6.8000000000000005E-2</c:v>
                </c:pt>
                <c:pt idx="1">
                  <c:v>3.2000000000000001E-2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828-40AA-ADED-BB83909798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42C0DB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A79B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93F-41AC-8B1B-896A95932520}"/>
              </c:ext>
            </c:extLst>
          </c:dPt>
          <c:dPt>
            <c:idx val="1"/>
            <c:invertIfNegative val="0"/>
            <c:bubble3D val="0"/>
            <c:spPr>
              <a:solidFill>
                <a:srgbClr val="00A79B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93F-41AC-8B1B-896A95932520}"/>
              </c:ext>
            </c:extLst>
          </c:dPt>
          <c:dPt>
            <c:idx val="2"/>
            <c:invertIfNegative val="0"/>
            <c:bubble3D val="0"/>
            <c:spPr>
              <a:solidFill>
                <a:srgbClr val="FBCD5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93F-41AC-8B1B-896A95932520}"/>
              </c:ext>
            </c:extLst>
          </c:dPt>
          <c:dPt>
            <c:idx val="3"/>
            <c:invertIfNegative val="0"/>
            <c:bubble3D val="0"/>
            <c:spPr>
              <a:solidFill>
                <a:srgbClr val="FBCD5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93F-41AC-8B1B-896A95932520}"/>
              </c:ext>
            </c:extLst>
          </c:dPt>
          <c:dPt>
            <c:idx val="4"/>
            <c:invertIfNegative val="0"/>
            <c:bubble3D val="0"/>
            <c:spPr>
              <a:solidFill>
                <a:srgbClr val="EC425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93F-41AC-8B1B-896A95932520}"/>
              </c:ext>
            </c:extLst>
          </c:dPt>
          <c:dPt>
            <c:idx val="5"/>
            <c:invertIfNegative val="0"/>
            <c:bubble3D val="0"/>
            <c:spPr>
              <a:solidFill>
                <a:srgbClr val="EC425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93F-41AC-8B1B-896A95932520}"/>
              </c:ext>
            </c:extLst>
          </c:dPt>
          <c:dPt>
            <c:idx val="6"/>
            <c:invertIfNegative val="0"/>
            <c:bubble3D val="0"/>
            <c:spPr>
              <a:solidFill>
                <a:srgbClr val="EC425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93F-41AC-8B1B-896A95932520}"/>
              </c:ext>
            </c:extLst>
          </c:dPt>
          <c:dPt>
            <c:idx val="7"/>
            <c:invertIfNegative val="0"/>
            <c:bubble3D val="0"/>
            <c:spPr>
              <a:solidFill>
                <a:srgbClr val="EC425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093F-41AC-8B1B-896A95932520}"/>
              </c:ext>
            </c:extLst>
          </c:dPt>
          <c:dPt>
            <c:idx val="8"/>
            <c:invertIfNegative val="0"/>
            <c:bubble3D val="0"/>
            <c:spPr>
              <a:solidFill>
                <a:srgbClr val="EC425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093F-41AC-8B1B-896A95932520}"/>
              </c:ext>
            </c:extLst>
          </c:dPt>
          <c:dPt>
            <c:idx val="9"/>
            <c:invertIfNegative val="0"/>
            <c:bubble3D val="0"/>
            <c:spPr>
              <a:solidFill>
                <a:srgbClr val="EC425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093F-41AC-8B1B-896A95932520}"/>
              </c:ext>
            </c:extLst>
          </c:dPt>
          <c:dPt>
            <c:idx val="10"/>
            <c:invertIfNegative val="0"/>
            <c:bubble3D val="0"/>
            <c:spPr>
              <a:solidFill>
                <a:srgbClr val="EC425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093F-41AC-8B1B-896A9593252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Plan1!$A$2:$A$12</c:f>
              <c:numCache>
                <c:formatCode>General</c:formatCode>
                <c:ptCount val="11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  <c:pt idx="8">
                  <c:v>2</c:v>
                </c:pt>
                <c:pt idx="9">
                  <c:v>1</c:v>
                </c:pt>
                <c:pt idx="10">
                  <c:v>0</c:v>
                </c:pt>
              </c:numCache>
            </c:numRef>
          </c:cat>
          <c:val>
            <c:numRef>
              <c:f>Plan1!$B$2:$B$12</c:f>
              <c:numCache>
                <c:formatCode>###0%</c:formatCode>
                <c:ptCount val="11"/>
                <c:pt idx="0">
                  <c:v>0.19883707368200909</c:v>
                </c:pt>
                <c:pt idx="1">
                  <c:v>9.0787946010686765E-2</c:v>
                </c:pt>
                <c:pt idx="2">
                  <c:v>0.21895517083366312</c:v>
                </c:pt>
                <c:pt idx="3">
                  <c:v>0.1513173777792538</c:v>
                </c:pt>
                <c:pt idx="4">
                  <c:v>6.7610536489155756E-2</c:v>
                </c:pt>
                <c:pt idx="5">
                  <c:v>0.1240070056381327</c:v>
                </c:pt>
                <c:pt idx="6">
                  <c:v>2.6424158286811768E-2</c:v>
                </c:pt>
                <c:pt idx="7">
                  <c:v>1.2263458875482684E-2</c:v>
                </c:pt>
                <c:pt idx="8">
                  <c:v>8.6132957804107568E-3</c:v>
                </c:pt>
                <c:pt idx="9">
                  <c:v>1.1928198099752207E-3</c:v>
                </c:pt>
                <c:pt idx="10">
                  <c:v>9.9991156814416199E-2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093F-41AC-8B1B-896A959325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07598944"/>
        <c:axId val="507599336"/>
      </c:barChart>
      <c:catAx>
        <c:axId val="507598944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07599336"/>
        <c:crosses val="autoZero"/>
        <c:auto val="1"/>
        <c:lblAlgn val="ctr"/>
        <c:lblOffset val="100"/>
        <c:noMultiLvlLbl val="0"/>
      </c:catAx>
      <c:valAx>
        <c:axId val="507599336"/>
        <c:scaling>
          <c:orientation val="minMax"/>
        </c:scaling>
        <c:delete val="1"/>
        <c:axPos val="r"/>
        <c:numFmt formatCode="###0%" sourceLinked="1"/>
        <c:majorTickMark val="out"/>
        <c:minorTickMark val="none"/>
        <c:tickLblPos val="nextTo"/>
        <c:crossAx val="507598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ED7D3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28-40AA-ADED-BB8390979888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828-40AA-ADED-BB8390979888}"/>
              </c:ext>
            </c:extLst>
          </c:dPt>
          <c:cat>
            <c:strRef>
              <c:f>Plan1!$A$2:$A$3</c:f>
              <c:strCache>
                <c:ptCount val="2"/>
                <c:pt idx="0">
                  <c:v>empresário(a)</c:v>
                </c:pt>
                <c:pt idx="1">
                  <c:v>empregado(a)</c:v>
                </c:pt>
              </c:strCache>
            </c:strRef>
          </c:cat>
          <c:val>
            <c:numRef>
              <c:f>Plan1!$B$2:$B$3</c:f>
              <c:numCache>
                <c:formatCode>###0%</c:formatCode>
                <c:ptCount val="2"/>
                <c:pt idx="0">
                  <c:v>7.2999999999999995E-2</c:v>
                </c:pt>
                <c:pt idx="1">
                  <c:v>2.7E-2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828-40AA-ADED-BB83909798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ED7D3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28-40AA-ADED-BB8390979888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828-40AA-ADED-BB8390979888}"/>
              </c:ext>
            </c:extLst>
          </c:dPt>
          <c:cat>
            <c:strRef>
              <c:f>Plan1!$A$2:$A$3</c:f>
              <c:strCache>
                <c:ptCount val="2"/>
                <c:pt idx="0">
                  <c:v>empresário(a)</c:v>
                </c:pt>
                <c:pt idx="1">
                  <c:v>empregado(a)</c:v>
                </c:pt>
              </c:strCache>
            </c:strRef>
          </c:cat>
          <c:val>
            <c:numRef>
              <c:f>Plan1!$B$2:$B$3</c:f>
              <c:numCache>
                <c:formatCode>###0%</c:formatCode>
                <c:ptCount val="2"/>
                <c:pt idx="0">
                  <c:v>0.08</c:v>
                </c:pt>
                <c:pt idx="1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828-40AA-ADED-BB83909798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599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5C0-40FC-8582-74F7E061E918}"/>
              </c:ext>
            </c:extLst>
          </c:dPt>
          <c:dPt>
            <c:idx val="1"/>
            <c:invertIfNegative val="0"/>
            <c:bubble3D val="0"/>
            <c:spPr>
              <a:solidFill>
                <a:srgbClr val="5599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5C0-40FC-8582-74F7E061E918}"/>
              </c:ext>
            </c:extLst>
          </c:dPt>
          <c:dPt>
            <c:idx val="2"/>
            <c:invertIfNegative val="0"/>
            <c:bubble3D val="0"/>
            <c:spPr>
              <a:solidFill>
                <a:srgbClr val="5599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5C0-40FC-8582-74F7E061E918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5C0-40FC-8582-74F7E061E918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5C0-40FC-8582-74F7E061E918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5C0-40FC-8582-74F7E061E918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5C0-40FC-8582-74F7E061E918}"/>
              </c:ext>
            </c:extLst>
          </c:dPt>
          <c:dPt>
            <c:idx val="7"/>
            <c:invertIfNegative val="0"/>
            <c:bubble3D val="0"/>
            <c:spPr>
              <a:solidFill>
                <a:srgbClr val="98DB1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A5C0-40FC-8582-74F7E061E918}"/>
              </c:ext>
            </c:extLst>
          </c:dPt>
          <c:dPt>
            <c:idx val="8"/>
            <c:invertIfNegative val="0"/>
            <c:bubble3D val="0"/>
            <c:spPr>
              <a:solidFill>
                <a:srgbClr val="98DB1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A5C0-40FC-8582-74F7E061E918}"/>
              </c:ext>
            </c:extLst>
          </c:dPt>
          <c:dPt>
            <c:idx val="9"/>
            <c:invertIfNegative val="0"/>
            <c:bubble3D val="0"/>
            <c:spPr>
              <a:solidFill>
                <a:srgbClr val="98DB1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A5C0-40FC-8582-74F7E061E918}"/>
              </c:ext>
            </c:extLst>
          </c:dPt>
          <c:dPt>
            <c:idx val="10"/>
            <c:invertIfNegative val="0"/>
            <c:bubble3D val="0"/>
            <c:spPr>
              <a:solidFill>
                <a:srgbClr val="98DB1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A5C0-40FC-8582-74F7E061E918}"/>
              </c:ext>
            </c:extLst>
          </c:dPt>
          <c:dPt>
            <c:idx val="11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A5C0-40FC-8582-74F7E061E918}"/>
              </c:ext>
            </c:extLst>
          </c:dPt>
          <c:dPt>
            <c:idx val="12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A5C0-40FC-8582-74F7E061E918}"/>
              </c:ext>
            </c:extLst>
          </c:dPt>
          <c:dPt>
            <c:idx val="13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A5C0-40FC-8582-74F7E061E918}"/>
              </c:ext>
            </c:extLst>
          </c:dPt>
          <c:dPt>
            <c:idx val="14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A5C0-40FC-8582-74F7E061E918}"/>
              </c:ext>
            </c:extLst>
          </c:dPt>
          <c:dPt>
            <c:idx val="15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A5C0-40FC-8582-74F7E061E918}"/>
              </c:ext>
            </c:extLst>
          </c:dPt>
          <c:dPt>
            <c:idx val="16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A5C0-40FC-8582-74F7E061E918}"/>
              </c:ext>
            </c:extLst>
          </c:dPt>
          <c:dPt>
            <c:idx val="17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A5C0-40FC-8582-74F7E061E918}"/>
              </c:ext>
            </c:extLst>
          </c:dPt>
          <c:dPt>
            <c:idx val="18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A5C0-40FC-8582-74F7E061E918}"/>
              </c:ext>
            </c:extLst>
          </c:dPt>
          <c:dPt>
            <c:idx val="19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A5C0-40FC-8582-74F7E061E918}"/>
              </c:ext>
            </c:extLst>
          </c:dPt>
          <c:dPt>
            <c:idx val="20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A5C0-40FC-8582-74F7E061E918}"/>
              </c:ext>
            </c:extLst>
          </c:dPt>
          <c:dPt>
            <c:idx val="21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A5C0-40FC-8582-74F7E061E918}"/>
              </c:ext>
            </c:extLst>
          </c:dPt>
          <c:dPt>
            <c:idx val="22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A5C0-40FC-8582-74F7E061E918}"/>
              </c:ext>
            </c:extLst>
          </c:dPt>
          <c:dPt>
            <c:idx val="23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A5C0-40FC-8582-74F7E061E918}"/>
              </c:ext>
            </c:extLst>
          </c:dPt>
          <c:dPt>
            <c:idx val="24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A5C0-40FC-8582-74F7E061E918}"/>
              </c:ext>
            </c:extLst>
          </c:dPt>
          <c:dPt>
            <c:idx val="25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A5C0-40FC-8582-74F7E061E918}"/>
              </c:ext>
            </c:extLst>
          </c:dPt>
          <c:dPt>
            <c:idx val="26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A5C0-40FC-8582-74F7E061E91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60AA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Plan1!$A$2:$A$28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Plan1!$B$2:$B$28</c:f>
              <c:numCache>
                <c:formatCode>0.0</c:formatCode>
                <c:ptCount val="27"/>
                <c:pt idx="0">
                  <c:v>7.3</c:v>
                </c:pt>
                <c:pt idx="1">
                  <c:v>7.1153846153846159</c:v>
                </c:pt>
                <c:pt idx="2">
                  <c:v>6.7538461538461538</c:v>
                </c:pt>
                <c:pt idx="3">
                  <c:v>6.7543859649122808</c:v>
                </c:pt>
                <c:pt idx="4">
                  <c:v>6.3396226415094343</c:v>
                </c:pt>
                <c:pt idx="5">
                  <c:v>6.2727272727272725</c:v>
                </c:pt>
                <c:pt idx="6">
                  <c:v>6.1428571428571397</c:v>
                </c:pt>
                <c:pt idx="7">
                  <c:v>7.4090909090909101</c:v>
                </c:pt>
                <c:pt idx="8">
                  <c:v>7.1515151515151532</c:v>
                </c:pt>
                <c:pt idx="9">
                  <c:v>6.7441860465116266</c:v>
                </c:pt>
                <c:pt idx="10">
                  <c:v>5.8987341772151902</c:v>
                </c:pt>
                <c:pt idx="11">
                  <c:v>8.0909090909090917</c:v>
                </c:pt>
                <c:pt idx="12">
                  <c:v>8.0588235294117645</c:v>
                </c:pt>
                <c:pt idx="13">
                  <c:v>7.5319148936170208</c:v>
                </c:pt>
                <c:pt idx="14">
                  <c:v>7.4683544303797484</c:v>
                </c:pt>
                <c:pt idx="15">
                  <c:v>7.2857142857142856</c:v>
                </c:pt>
                <c:pt idx="16">
                  <c:v>7.1891891891891877</c:v>
                </c:pt>
                <c:pt idx="17">
                  <c:v>7.179104477611939</c:v>
                </c:pt>
                <c:pt idx="18">
                  <c:v>6.735294117647058</c:v>
                </c:pt>
                <c:pt idx="19">
                  <c:v>6.2222222222222232</c:v>
                </c:pt>
                <c:pt idx="20">
                  <c:v>7.8928571428571415</c:v>
                </c:pt>
                <c:pt idx="21">
                  <c:v>7.7142857142857144</c:v>
                </c:pt>
                <c:pt idx="22">
                  <c:v>7.5789473684210531</c:v>
                </c:pt>
                <c:pt idx="23">
                  <c:v>7.533333333333335</c:v>
                </c:pt>
                <c:pt idx="24">
                  <c:v>7.4814814814814827</c:v>
                </c:pt>
                <c:pt idx="25">
                  <c:v>7</c:v>
                </c:pt>
                <c:pt idx="26">
                  <c:v>6.5769230769230775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6-A5C0-40FC-8582-74F7E061E9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8404184"/>
        <c:axId val="508404576"/>
      </c:barChart>
      <c:catAx>
        <c:axId val="5084041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08404576"/>
        <c:crosses val="autoZero"/>
        <c:auto val="1"/>
        <c:lblAlgn val="ctr"/>
        <c:lblOffset val="100"/>
        <c:noMultiLvlLbl val="0"/>
      </c:catAx>
      <c:valAx>
        <c:axId val="508404576"/>
        <c:scaling>
          <c:orientation val="minMax"/>
          <c:max val="10"/>
          <c:min val="4"/>
        </c:scaling>
        <c:delete val="1"/>
        <c:axPos val="l"/>
        <c:numFmt formatCode="0.0" sourceLinked="1"/>
        <c:majorTickMark val="out"/>
        <c:minorTickMark val="none"/>
        <c:tickLblPos val="nextTo"/>
        <c:crossAx val="508404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B9B7-4183-997A-E875C2DDBB7F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B9B7-4183-997A-E875C2DDBB7F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B9B7-4183-997A-E875C2DDBB7F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B9B7-4183-997A-E875C2DDBB7F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B9B7-4183-997A-E875C2DDBB7F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B9B7-4183-997A-E875C2DDBB7F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B9B7-4183-997A-E875C2DDBB7F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B9B7-4183-997A-E875C2DDBB7F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B9B7-4183-997A-E875C2DDBB7F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B9B7-4183-997A-E875C2DDBB7F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B9B7-4183-997A-E875C2DDBB7F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B9B7-4183-997A-E875C2DDBB7F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B9B7-4183-997A-E875C2DDBB7F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B9B7-4183-997A-E875C2DDBB7F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B9B7-4183-997A-E875C2DDBB7F}"/>
              </c:ext>
            </c:extLst>
          </c:dPt>
          <c:dPt>
            <c:idx val="1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B9B7-4183-997A-E875C2DDBB7F}"/>
              </c:ext>
            </c:extLst>
          </c:dPt>
          <c:dPt>
            <c:idx val="1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B9B7-4183-997A-E875C2DDBB7F}"/>
              </c:ext>
            </c:extLst>
          </c:dPt>
          <c:dPt>
            <c:idx val="1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B9B7-4183-997A-E875C2DDBB7F}"/>
              </c:ext>
            </c:extLst>
          </c:dPt>
          <c:dPt>
            <c:idx val="1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2-B9B7-4183-997A-E875C2DDBB7F}"/>
              </c:ext>
            </c:extLst>
          </c:dPt>
          <c:dPt>
            <c:idx val="1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B9B7-4183-997A-E875C2DDBB7F}"/>
              </c:ext>
            </c:extLst>
          </c:dPt>
          <c:dPt>
            <c:idx val="2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4-B9B7-4183-997A-E875C2DDBB7F}"/>
              </c:ext>
            </c:extLst>
          </c:dPt>
          <c:dPt>
            <c:idx val="2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B9B7-4183-997A-E875C2DDBB7F}"/>
              </c:ext>
            </c:extLst>
          </c:dPt>
          <c:dPt>
            <c:idx val="2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6-B9B7-4183-997A-E875C2DDBB7F}"/>
              </c:ext>
            </c:extLst>
          </c:dPt>
          <c:dPt>
            <c:idx val="2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B9B7-4183-997A-E875C2DDBB7F}"/>
              </c:ext>
            </c:extLst>
          </c:dPt>
          <c:dPt>
            <c:idx val="2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8-B9B7-4183-997A-E875C2DDBB7F}"/>
              </c:ext>
            </c:extLst>
          </c:dPt>
          <c:dPt>
            <c:idx val="2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9-B9B7-4183-997A-E875C2DDBB7F}"/>
              </c:ext>
            </c:extLst>
          </c:dPt>
          <c:dPt>
            <c:idx val="2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A-B9B7-4183-997A-E875C2DDBB7F}"/>
              </c:ext>
            </c:extLst>
          </c:dPt>
          <c:cat>
            <c:strRef>
              <c:f>Plan1!$A$2:$A$28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Plan1!$B$2:$B$28</c:f>
              <c:numCache>
                <c:formatCode>General</c:formatCode>
                <c:ptCount val="27"/>
                <c:pt idx="0">
                  <c:v>7.4</c:v>
                </c:pt>
                <c:pt idx="1">
                  <c:v>7.5</c:v>
                </c:pt>
                <c:pt idx="2">
                  <c:v>7.8</c:v>
                </c:pt>
                <c:pt idx="3">
                  <c:v>8.3000000000000007</c:v>
                </c:pt>
                <c:pt idx="4">
                  <c:v>7.3</c:v>
                </c:pt>
                <c:pt idx="5">
                  <c:v>7.9</c:v>
                </c:pt>
                <c:pt idx="6">
                  <c:v>8.3000000000000007</c:v>
                </c:pt>
                <c:pt idx="7">
                  <c:v>8</c:v>
                </c:pt>
                <c:pt idx="8">
                  <c:v>8.4</c:v>
                </c:pt>
                <c:pt idx="9">
                  <c:v>8.1</c:v>
                </c:pt>
                <c:pt idx="10">
                  <c:v>6.2</c:v>
                </c:pt>
                <c:pt idx="11">
                  <c:v>8.5</c:v>
                </c:pt>
                <c:pt idx="12">
                  <c:v>9.3000000000000007</c:v>
                </c:pt>
                <c:pt idx="13">
                  <c:v>8.5</c:v>
                </c:pt>
                <c:pt idx="14">
                  <c:v>7.3</c:v>
                </c:pt>
                <c:pt idx="15">
                  <c:v>8.6999999999999993</c:v>
                </c:pt>
                <c:pt idx="16">
                  <c:v>7.9</c:v>
                </c:pt>
                <c:pt idx="17">
                  <c:v>7.4</c:v>
                </c:pt>
                <c:pt idx="18">
                  <c:v>7.9</c:v>
                </c:pt>
                <c:pt idx="19">
                  <c:v>8.6999999999999993</c:v>
                </c:pt>
                <c:pt idx="20">
                  <c:v>8.8000000000000007</c:v>
                </c:pt>
                <c:pt idx="21">
                  <c:v>9.3000000000000007</c:v>
                </c:pt>
                <c:pt idx="22">
                  <c:v>6.9</c:v>
                </c:pt>
                <c:pt idx="23">
                  <c:v>8.8000000000000007</c:v>
                </c:pt>
                <c:pt idx="24">
                  <c:v>8.6999999999999993</c:v>
                </c:pt>
                <c:pt idx="25">
                  <c:v>7.2</c:v>
                </c:pt>
                <c:pt idx="26">
                  <c:v>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B9B7-4183-997A-E875C2DDBB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-77"/>
        <c:axId val="508405360"/>
        <c:axId val="508405752"/>
      </c:barChart>
      <c:catAx>
        <c:axId val="5084053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08405752"/>
        <c:crosses val="autoZero"/>
        <c:auto val="1"/>
        <c:lblAlgn val="ctr"/>
        <c:lblOffset val="100"/>
        <c:noMultiLvlLbl val="0"/>
      </c:catAx>
      <c:valAx>
        <c:axId val="508405752"/>
        <c:scaling>
          <c:orientation val="minMax"/>
          <c:max val="10"/>
          <c:min val="4"/>
        </c:scaling>
        <c:delete val="1"/>
        <c:axPos val="l"/>
        <c:numFmt formatCode="General" sourceLinked="1"/>
        <c:majorTickMark val="out"/>
        <c:minorTickMark val="none"/>
        <c:tickLblPos val="nextTo"/>
        <c:crossAx val="50840536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42C0DB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A79B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D47-4804-B82A-0E058F45EB6C}"/>
              </c:ext>
            </c:extLst>
          </c:dPt>
          <c:dPt>
            <c:idx val="1"/>
            <c:invertIfNegative val="0"/>
            <c:bubble3D val="0"/>
            <c:spPr>
              <a:solidFill>
                <a:srgbClr val="00A79B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D47-4804-B82A-0E058F45EB6C}"/>
              </c:ext>
            </c:extLst>
          </c:dPt>
          <c:dPt>
            <c:idx val="2"/>
            <c:invertIfNegative val="0"/>
            <c:bubble3D val="0"/>
            <c:spPr>
              <a:solidFill>
                <a:srgbClr val="00A79B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D47-4804-B82A-0E058F45EB6C}"/>
              </c:ext>
            </c:extLst>
          </c:dPt>
          <c:dPt>
            <c:idx val="3"/>
            <c:invertIfNegative val="0"/>
            <c:bubble3D val="0"/>
            <c:spPr>
              <a:solidFill>
                <a:srgbClr val="00A79B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D47-4804-B82A-0E058F45EB6C}"/>
              </c:ext>
            </c:extLst>
          </c:dPt>
          <c:cat>
            <c:strRef>
              <c:f>Plan1!$A$2:$A$5</c:f>
              <c:strCache>
                <c:ptCount val="4"/>
                <c:pt idx="0">
                  <c:v>fundamental</c:v>
                </c:pt>
                <c:pt idx="1">
                  <c:v>médio</c:v>
                </c:pt>
                <c:pt idx="2">
                  <c:v>superior</c:v>
                </c:pt>
                <c:pt idx="3">
                  <c:v>pós graduado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7.7</c:v>
                </c:pt>
                <c:pt idx="1">
                  <c:v>7.8</c:v>
                </c:pt>
                <c:pt idx="2">
                  <c:v>7</c:v>
                </c:pt>
                <c:pt idx="3">
                  <c:v>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1AF-46A7-AE4D-531284930F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08406536"/>
        <c:axId val="508406928"/>
      </c:barChart>
      <c:catAx>
        <c:axId val="50840653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08406928"/>
        <c:crosses val="autoZero"/>
        <c:auto val="1"/>
        <c:lblAlgn val="ctr"/>
        <c:lblOffset val="100"/>
        <c:noMultiLvlLbl val="0"/>
      </c:catAx>
      <c:valAx>
        <c:axId val="508406928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508406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42C0DB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A79B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D47-4804-B82A-0E058F45EB6C}"/>
              </c:ext>
            </c:extLst>
          </c:dPt>
          <c:dPt>
            <c:idx val="1"/>
            <c:invertIfNegative val="0"/>
            <c:bubble3D val="0"/>
            <c:spPr>
              <a:solidFill>
                <a:srgbClr val="00A79B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D47-4804-B82A-0E058F45EB6C}"/>
              </c:ext>
            </c:extLst>
          </c:dPt>
          <c:dPt>
            <c:idx val="2"/>
            <c:invertIfNegative val="0"/>
            <c:bubble3D val="0"/>
            <c:spPr>
              <a:solidFill>
                <a:srgbClr val="00A79B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D47-4804-B82A-0E058F45EB6C}"/>
              </c:ext>
            </c:extLst>
          </c:dPt>
          <c:dPt>
            <c:idx val="3"/>
            <c:invertIfNegative val="0"/>
            <c:bubble3D val="0"/>
            <c:spPr>
              <a:solidFill>
                <a:srgbClr val="00A79B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D47-4804-B82A-0E058F45EB6C}"/>
              </c:ext>
            </c:extLst>
          </c:dPt>
          <c:dPt>
            <c:idx val="4"/>
            <c:invertIfNegative val="0"/>
            <c:bubble3D val="0"/>
            <c:spPr>
              <a:solidFill>
                <a:srgbClr val="EC425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D47-4804-B82A-0E058F45EB6C}"/>
              </c:ext>
            </c:extLst>
          </c:dPt>
          <c:dPt>
            <c:idx val="5"/>
            <c:invertIfNegative val="0"/>
            <c:bubble3D val="0"/>
            <c:spPr>
              <a:solidFill>
                <a:srgbClr val="FBCD5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D47-4804-B82A-0E058F45EB6C}"/>
              </c:ext>
            </c:extLst>
          </c:dPt>
          <c:cat>
            <c:strRef>
              <c:f>Plan1!$A$2:$A$7</c:f>
              <c:strCache>
                <c:ptCount val="6"/>
                <c:pt idx="0">
                  <c:v>Sim... neste ano de 2017</c:v>
                </c:pt>
                <c:pt idx="1">
                  <c:v>Sim... em até 2 anos</c:v>
                </c:pt>
                <c:pt idx="2">
                  <c:v>Sim... em prazo superior a 2 anos</c:v>
                </c:pt>
                <c:pt idx="3">
                  <c:v>Sim... em prazo ainda não definido</c:v>
                </c:pt>
                <c:pt idx="4">
                  <c:v>Não pretende abrir um negócio </c:v>
                </c:pt>
                <c:pt idx="5">
                  <c:v>em duvida se abre ou não um negócio</c:v>
                </c:pt>
              </c:strCache>
            </c:strRef>
          </c:cat>
          <c:val>
            <c:numRef>
              <c:f>Plan1!$B$2:$B$7</c:f>
              <c:numCache>
                <c:formatCode>0%</c:formatCode>
                <c:ptCount val="6"/>
                <c:pt idx="0">
                  <c:v>0.36</c:v>
                </c:pt>
                <c:pt idx="1">
                  <c:v>0.25</c:v>
                </c:pt>
                <c:pt idx="2">
                  <c:v>0.11</c:v>
                </c:pt>
                <c:pt idx="3">
                  <c:v>0.03</c:v>
                </c:pt>
                <c:pt idx="4">
                  <c:v>8.4500000000000006E-2</c:v>
                </c:pt>
                <c:pt idx="5">
                  <c:v>7.0000000000000007E-2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1AF-46A7-AE4D-531284930F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10258096"/>
        <c:axId val="510258488"/>
      </c:barChart>
      <c:catAx>
        <c:axId val="51025809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10258488"/>
        <c:crosses val="autoZero"/>
        <c:auto val="1"/>
        <c:lblAlgn val="ctr"/>
        <c:lblOffset val="100"/>
        <c:noMultiLvlLbl val="0"/>
      </c:catAx>
      <c:valAx>
        <c:axId val="51025848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510258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ED7D3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28-40AA-ADED-BB8390979888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828-40AA-ADED-BB8390979888}"/>
              </c:ext>
            </c:extLst>
          </c:dPt>
          <c:cat>
            <c:strRef>
              <c:f>Plan1!$A$2:$A$3</c:f>
              <c:strCache>
                <c:ptCount val="2"/>
                <c:pt idx="0">
                  <c:v>empresário(a)</c:v>
                </c:pt>
                <c:pt idx="1">
                  <c:v>empregado(a)</c:v>
                </c:pt>
              </c:strCache>
            </c:strRef>
          </c:cat>
          <c:val>
            <c:numRef>
              <c:f>Plan1!$B$2:$B$3</c:f>
              <c:numCache>
                <c:formatCode>###0%</c:formatCode>
                <c:ptCount val="2"/>
                <c:pt idx="0">
                  <c:v>0.75</c:v>
                </c:pt>
                <c:pt idx="1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828-40AA-ADED-BB83909798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ED7D3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28-40AA-ADED-BB8390979888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828-40AA-ADED-BB8390979888}"/>
              </c:ext>
            </c:extLst>
          </c:dPt>
          <c:cat>
            <c:strRef>
              <c:f>Plan1!$A$2:$A$3</c:f>
              <c:strCache>
                <c:ptCount val="2"/>
                <c:pt idx="0">
                  <c:v>empresário(a)</c:v>
                </c:pt>
                <c:pt idx="1">
                  <c:v>empregado(a)</c:v>
                </c:pt>
              </c:strCache>
            </c:strRef>
          </c:cat>
          <c:val>
            <c:numRef>
              <c:f>Plan1!$B$2:$B$3</c:f>
              <c:numCache>
                <c:formatCode>###0%</c:formatCode>
                <c:ptCount val="2"/>
                <c:pt idx="0">
                  <c:v>0.84</c:v>
                </c:pt>
                <c:pt idx="1">
                  <c:v>0.16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828-40AA-ADED-BB83909798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CFDE84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082-42FA-A757-C4100BC1A4F9}"/>
              </c:ext>
            </c:extLst>
          </c:dPt>
          <c:dPt>
            <c:idx val="1"/>
            <c:bubble3D val="0"/>
            <c:spPr>
              <a:solidFill>
                <a:srgbClr val="00A79B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082-42FA-A757-C4100BC1A4F9}"/>
              </c:ext>
            </c:extLst>
          </c:dPt>
          <c:dPt>
            <c:idx val="2"/>
            <c:bubble3D val="0"/>
            <c:spPr>
              <a:solidFill>
                <a:srgbClr val="3C396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082-42FA-A757-C4100BC1A4F9}"/>
              </c:ext>
            </c:extLst>
          </c:dPt>
          <c:dPt>
            <c:idx val="3"/>
            <c:bubble3D val="0"/>
            <c:spPr>
              <a:solidFill>
                <a:srgbClr val="FF794B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082-42FA-A757-C4100BC1A4F9}"/>
              </c:ext>
            </c:extLst>
          </c:dPt>
          <c:dPt>
            <c:idx val="4"/>
            <c:bubble3D val="0"/>
            <c:spPr>
              <a:solidFill>
                <a:srgbClr val="EC425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082-42FA-A757-C4100BC1A4F9}"/>
              </c:ext>
            </c:extLst>
          </c:dPt>
          <c:dPt>
            <c:idx val="5"/>
            <c:bubble3D val="0"/>
            <c:spPr>
              <a:solidFill>
                <a:srgbClr val="33CCFF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082-42FA-A757-C4100BC1A4F9}"/>
              </c:ext>
            </c:extLst>
          </c:dPt>
          <c:dPt>
            <c:idx val="6"/>
            <c:bubble3D val="0"/>
            <c:spPr>
              <a:solidFill>
                <a:srgbClr val="0066CC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082-42FA-A757-C4100BC1A4F9}"/>
              </c:ext>
            </c:extLst>
          </c:dPt>
          <c:cat>
            <c:strRef>
              <c:f>Plan1!$A$2:$A$8</c:f>
              <c:strCache>
                <c:ptCount val="7"/>
                <c:pt idx="0">
                  <c:v>empresário(a)</c:v>
                </c:pt>
                <c:pt idx="1">
                  <c:v>empregado(a)</c:v>
                </c:pt>
                <c:pt idx="2">
                  <c:v>autônomo(a)</c:v>
                </c:pt>
                <c:pt idx="3">
                  <c:v>desempregado(a)</c:v>
                </c:pt>
                <c:pt idx="4">
                  <c:v>servidor(a) público(a)</c:v>
                </c:pt>
                <c:pt idx="5">
                  <c:v>estudante</c:v>
                </c:pt>
                <c:pt idx="6">
                  <c:v>aposentado(a)</c:v>
                </c:pt>
              </c:strCache>
            </c:strRef>
          </c:cat>
          <c:val>
            <c:numRef>
              <c:f>Plan1!$B$2:$B$8</c:f>
              <c:numCache>
                <c:formatCode>###0%</c:formatCode>
                <c:ptCount val="7"/>
                <c:pt idx="0">
                  <c:v>0.56999999999999995</c:v>
                </c:pt>
                <c:pt idx="1">
                  <c:v>0.05</c:v>
                </c:pt>
                <c:pt idx="2">
                  <c:v>0.12</c:v>
                </c:pt>
                <c:pt idx="3">
                  <c:v>0.09</c:v>
                </c:pt>
                <c:pt idx="4">
                  <c:v>0.04</c:v>
                </c:pt>
                <c:pt idx="5">
                  <c:v>0.03</c:v>
                </c:pt>
                <c:pt idx="6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E082-42FA-A757-C4100BC1A4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A79B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28-40AA-ADED-BB8390979888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828-40AA-ADED-BB8390979888}"/>
              </c:ext>
            </c:extLst>
          </c:dPt>
          <c:cat>
            <c:strRef>
              <c:f>Plan1!$A$2:$A$3</c:f>
              <c:strCache>
                <c:ptCount val="2"/>
                <c:pt idx="0">
                  <c:v>empresário(a)</c:v>
                </c:pt>
                <c:pt idx="1">
                  <c:v>empregado(a)</c:v>
                </c:pt>
              </c:strCache>
            </c:strRef>
          </c:cat>
          <c:val>
            <c:numRef>
              <c:f>Plan1!$B$2:$B$3</c:f>
              <c:numCache>
                <c:formatCode>###0%</c:formatCode>
                <c:ptCount val="2"/>
                <c:pt idx="0">
                  <c:v>0.76</c:v>
                </c:pt>
                <c:pt idx="1">
                  <c:v>0.24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828-40AA-ADED-BB83909798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A79B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28-40AA-ADED-BB8390979888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828-40AA-ADED-BB8390979888}"/>
              </c:ext>
            </c:extLst>
          </c:dPt>
          <c:cat>
            <c:strRef>
              <c:f>Plan1!$A$2:$A$3</c:f>
              <c:strCache>
                <c:ptCount val="2"/>
                <c:pt idx="0">
                  <c:v>empresário(a)</c:v>
                </c:pt>
                <c:pt idx="1">
                  <c:v>empregado(a)</c:v>
                </c:pt>
              </c:strCache>
            </c:strRef>
          </c:cat>
          <c:val>
            <c:numRef>
              <c:f>Plan1!$B$2:$B$3</c:f>
              <c:numCache>
                <c:formatCode>###0%</c:formatCode>
                <c:ptCount val="2"/>
                <c:pt idx="0">
                  <c:v>0.89</c:v>
                </c:pt>
                <c:pt idx="1">
                  <c:v>0.11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828-40AA-ADED-BB83909798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ED7D3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28-40AA-ADED-BB8390979888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828-40AA-ADED-BB8390979888}"/>
              </c:ext>
            </c:extLst>
          </c:dPt>
          <c:cat>
            <c:strRef>
              <c:f>Plan1!$A$2:$A$3</c:f>
              <c:strCache>
                <c:ptCount val="2"/>
                <c:pt idx="0">
                  <c:v>empresário(a)</c:v>
                </c:pt>
                <c:pt idx="1">
                  <c:v>empregado(a)</c:v>
                </c:pt>
              </c:strCache>
            </c:strRef>
          </c:cat>
          <c:val>
            <c:numRef>
              <c:f>Plan1!$B$2:$B$3</c:f>
              <c:numCache>
                <c:formatCode>###0%</c:formatCode>
                <c:ptCount val="2"/>
                <c:pt idx="0">
                  <c:v>0.76</c:v>
                </c:pt>
                <c:pt idx="1">
                  <c:v>0.24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828-40AA-ADED-BB83909798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ED7D3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28-40AA-ADED-BB8390979888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828-40AA-ADED-BB8390979888}"/>
              </c:ext>
            </c:extLst>
          </c:dPt>
          <c:cat>
            <c:strRef>
              <c:f>Plan1!$A$2:$A$3</c:f>
              <c:strCache>
                <c:ptCount val="2"/>
                <c:pt idx="0">
                  <c:v>empresário(a)</c:v>
                </c:pt>
                <c:pt idx="1">
                  <c:v>empregado(a)</c:v>
                </c:pt>
              </c:strCache>
            </c:strRef>
          </c:cat>
          <c:val>
            <c:numRef>
              <c:f>Plan1!$B$2:$B$3</c:f>
              <c:numCache>
                <c:formatCode>###0%</c:formatCode>
                <c:ptCount val="2"/>
                <c:pt idx="0">
                  <c:v>0.76</c:v>
                </c:pt>
                <c:pt idx="1">
                  <c:v>0.24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828-40AA-ADED-BB83909798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A79B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28-40AA-ADED-BB8390979888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828-40AA-ADED-BB8390979888}"/>
              </c:ext>
            </c:extLst>
          </c:dPt>
          <c:cat>
            <c:strRef>
              <c:f>Plan1!$A$2:$A$3</c:f>
              <c:strCache>
                <c:ptCount val="2"/>
                <c:pt idx="0">
                  <c:v>empresário(a)</c:v>
                </c:pt>
                <c:pt idx="1">
                  <c:v>empregado(a)</c:v>
                </c:pt>
              </c:strCache>
            </c:strRef>
          </c:cat>
          <c:val>
            <c:numRef>
              <c:f>Plan1!$B$2:$B$3</c:f>
              <c:numCache>
                <c:formatCode>###0%</c:formatCode>
                <c:ptCount val="2"/>
                <c:pt idx="0">
                  <c:v>0.76</c:v>
                </c:pt>
                <c:pt idx="1">
                  <c:v>0.24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828-40AA-ADED-BB83909798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511089732871232E-2"/>
          <c:y val="0.22507715052441776"/>
          <c:w val="0.9509778205342575"/>
          <c:h val="0.484948358600439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5597966193645308E-2"/>
                  <c:y val="0.1054829754318884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3D1-48D8-BC4C-3349E19B32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6848426544193857E-3"/>
                  <c:y val="0.2206582177457067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3D1-48D8-BC4C-3349E19B32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684842654419345E-3"/>
                  <c:y val="8.72975763472898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3D1-48D8-BC4C-3349E19B32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913123539225902E-3"/>
                  <c:y val="8.12355860867217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3D1-48D8-BC4C-3349E19B32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0054527963258118E-2"/>
                  <c:y val="9.33592807593050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3D1-48D8-BC4C-3349E19B32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menos de 3 meses</c:v>
                </c:pt>
                <c:pt idx="1">
                  <c:v>de 3 a 6 meses</c:v>
                </c:pt>
                <c:pt idx="2">
                  <c:v>de 7 a 9 meses</c:v>
                </c:pt>
                <c:pt idx="3">
                  <c:v>de 10 a 12 meses</c:v>
                </c:pt>
                <c:pt idx="4">
                  <c:v>de 13 a 15 meses</c:v>
                </c:pt>
              </c:strCache>
            </c:strRef>
          </c:cat>
          <c:val>
            <c:numRef>
              <c:f>Planilha1!$B$2:$B$6</c:f>
              <c:numCache>
                <c:formatCode>###0%</c:formatCode>
                <c:ptCount val="5"/>
                <c:pt idx="0">
                  <c:v>0.18</c:v>
                </c:pt>
                <c:pt idx="1">
                  <c:v>0.37</c:v>
                </c:pt>
                <c:pt idx="2">
                  <c:v>0.15</c:v>
                </c:pt>
                <c:pt idx="3">
                  <c:v>0.14000000000000001</c:v>
                </c:pt>
                <c:pt idx="4">
                  <c:v>0.16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0A-44CD-B446-362C4A94E8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-27"/>
        <c:axId val="511255848"/>
        <c:axId val="511256240"/>
      </c:barChart>
      <c:catAx>
        <c:axId val="5112558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11256240"/>
        <c:crosses val="autoZero"/>
        <c:auto val="1"/>
        <c:lblAlgn val="ctr"/>
        <c:lblOffset val="100"/>
        <c:noMultiLvlLbl val="0"/>
      </c:catAx>
      <c:valAx>
        <c:axId val="511256240"/>
        <c:scaling>
          <c:orientation val="minMax"/>
          <c:max val="0.8"/>
        </c:scaling>
        <c:delete val="1"/>
        <c:axPos val="l"/>
        <c:numFmt formatCode="###0%" sourceLinked="1"/>
        <c:majorTickMark val="out"/>
        <c:minorTickMark val="none"/>
        <c:tickLblPos val="nextTo"/>
        <c:crossAx val="511255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511089732871232E-2"/>
          <c:y val="0.22507715052441776"/>
          <c:w val="0.9509778205342575"/>
          <c:h val="0.484948358600439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A79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400" b="1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menos de 3 meses</c:v>
                </c:pt>
                <c:pt idx="1">
                  <c:v>de 3 a 6 meses</c:v>
                </c:pt>
                <c:pt idx="2">
                  <c:v>de 7 a 9 meses</c:v>
                </c:pt>
                <c:pt idx="3">
                  <c:v>de 10 a 12 meses</c:v>
                </c:pt>
                <c:pt idx="4">
                  <c:v>de 13 a 15 meses</c:v>
                </c:pt>
              </c:strCache>
            </c:strRef>
          </c:cat>
          <c:val>
            <c:numRef>
              <c:f>Planilha1!$B$2:$B$6</c:f>
              <c:numCache>
                <c:formatCode>###0%</c:formatCode>
                <c:ptCount val="5"/>
                <c:pt idx="0">
                  <c:v>0.21068427562251066</c:v>
                </c:pt>
                <c:pt idx="1">
                  <c:v>0.49263573300198038</c:v>
                </c:pt>
                <c:pt idx="2">
                  <c:v>0.10967460351741401</c:v>
                </c:pt>
                <c:pt idx="3">
                  <c:v>7.3068251912161999E-2</c:v>
                </c:pt>
                <c:pt idx="4">
                  <c:v>0.115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712-47B6-884F-3ED320E871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2525008"/>
        <c:axId val="512525400"/>
      </c:barChart>
      <c:catAx>
        <c:axId val="512525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12525400"/>
        <c:crosses val="autoZero"/>
        <c:auto val="1"/>
        <c:lblAlgn val="ctr"/>
        <c:lblOffset val="100"/>
        <c:noMultiLvlLbl val="0"/>
      </c:catAx>
      <c:valAx>
        <c:axId val="512525400"/>
        <c:scaling>
          <c:orientation val="minMax"/>
          <c:max val="0.8"/>
        </c:scaling>
        <c:delete val="1"/>
        <c:axPos val="l"/>
        <c:numFmt formatCode="###0%" sourceLinked="1"/>
        <c:majorTickMark val="out"/>
        <c:minorTickMark val="none"/>
        <c:tickLblPos val="nextTo"/>
        <c:crossAx val="51252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"/>
          </c:pictureOptions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A2E-4BB8-869C-EAB39B4FB6D2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A2E-4BB8-869C-EAB39B4FB6D2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4A2E-4BB8-869C-EAB39B4FB6D2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4A2E-4BB8-869C-EAB39B4FB6D2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4A2E-4BB8-869C-EAB39B4FB6D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A79B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Plan1!$A$2:$A$6</c:f>
              <c:strCache>
                <c:ptCount val="5"/>
                <c:pt idx="0">
                  <c:v>0 funcionários | nenhum</c:v>
                </c:pt>
                <c:pt idx="1">
                  <c:v>1 empregado</c:v>
                </c:pt>
                <c:pt idx="2">
                  <c:v>2 a 5 empregados</c:v>
                </c:pt>
                <c:pt idx="3">
                  <c:v>6 a 10 empregados</c:v>
                </c:pt>
                <c:pt idx="4">
                  <c:v>mais de 10 empregados</c:v>
                </c:pt>
              </c:strCache>
            </c:strRef>
          </c:cat>
          <c:val>
            <c:numRef>
              <c:f>Plan1!$B$2:$B$6</c:f>
              <c:numCache>
                <c:formatCode>###0%</c:formatCode>
                <c:ptCount val="5"/>
                <c:pt idx="0">
                  <c:v>0.27239223901285076</c:v>
                </c:pt>
                <c:pt idx="1">
                  <c:v>0.19870317345107719</c:v>
                </c:pt>
                <c:pt idx="2">
                  <c:v>0.3700501935357895</c:v>
                </c:pt>
                <c:pt idx="3">
                  <c:v>0.11050056285705127</c:v>
                </c:pt>
                <c:pt idx="4">
                  <c:v>4.8353831143230427E-2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1AF-46A7-AE4D-531284930F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6"/>
        <c:axId val="512526184"/>
        <c:axId val="512526576"/>
      </c:barChart>
      <c:catAx>
        <c:axId val="51252618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12526576"/>
        <c:crosses val="autoZero"/>
        <c:auto val="1"/>
        <c:lblAlgn val="ctr"/>
        <c:lblOffset val="100"/>
        <c:noMultiLvlLbl val="0"/>
      </c:catAx>
      <c:valAx>
        <c:axId val="512526576"/>
        <c:scaling>
          <c:orientation val="minMax"/>
          <c:max val="0.65000000000000013"/>
        </c:scaling>
        <c:delete val="1"/>
        <c:axPos val="t"/>
        <c:numFmt formatCode="###0%" sourceLinked="1"/>
        <c:majorTickMark val="out"/>
        <c:minorTickMark val="none"/>
        <c:tickLblPos val="nextTo"/>
        <c:crossAx val="512526184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946-4A56-A330-5BF5B9231060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946-4A56-A330-5BF5B9231060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E946-4A56-A330-5BF5B9231060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E946-4A56-A330-5BF5B9231060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E946-4A56-A330-5BF5B923106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Plan1!$A$2:$A$6</c:f>
              <c:strCache>
                <c:ptCount val="5"/>
                <c:pt idx="0">
                  <c:v>0</c:v>
                </c:pt>
                <c:pt idx="1">
                  <c:v>1</c:v>
                </c:pt>
                <c:pt idx="2">
                  <c:v>2 a 5</c:v>
                </c:pt>
                <c:pt idx="3">
                  <c:v>6 a 10</c:v>
                </c:pt>
                <c:pt idx="4">
                  <c:v>mais de 10</c:v>
                </c:pt>
              </c:strCache>
            </c:strRef>
          </c:cat>
          <c:val>
            <c:numRef>
              <c:f>Plan1!$B$2:$B$6</c:f>
              <c:numCache>
                <c:formatCode>0%</c:formatCode>
                <c:ptCount val="5"/>
                <c:pt idx="0">
                  <c:v>0.32</c:v>
                </c:pt>
                <c:pt idx="1">
                  <c:v>0.17</c:v>
                </c:pt>
                <c:pt idx="2">
                  <c:v>0.36</c:v>
                </c:pt>
                <c:pt idx="3">
                  <c:v>0.08</c:v>
                </c:pt>
                <c:pt idx="4">
                  <c:v>7.0000000000000007E-2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1AF-46A7-AE4D-531284930F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axId val="512527360"/>
        <c:axId val="512527752"/>
      </c:barChart>
      <c:catAx>
        <c:axId val="51252736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12527752"/>
        <c:crosses val="autoZero"/>
        <c:auto val="1"/>
        <c:lblAlgn val="ctr"/>
        <c:lblOffset val="100"/>
        <c:noMultiLvlLbl val="0"/>
      </c:catAx>
      <c:valAx>
        <c:axId val="512527752"/>
        <c:scaling>
          <c:orientation val="minMax"/>
          <c:max val="0.65000000000000013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512527360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A79B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28-40AA-ADED-BB8390979888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828-40AA-ADED-BB8390979888}"/>
              </c:ext>
            </c:extLst>
          </c:dPt>
          <c:cat>
            <c:strRef>
              <c:f>Plan1!$A$2:$A$3</c:f>
              <c:strCache>
                <c:ptCount val="2"/>
                <c:pt idx="0">
                  <c:v>empresário(a)</c:v>
                </c:pt>
                <c:pt idx="1">
                  <c:v>empregado(a)</c:v>
                </c:pt>
              </c:strCache>
            </c:strRef>
          </c:cat>
          <c:val>
            <c:numRef>
              <c:f>Plan1!$B$2:$B$3</c:f>
              <c:numCache>
                <c:formatCode>###0%</c:formatCode>
                <c:ptCount val="2"/>
                <c:pt idx="0">
                  <c:v>0.65</c:v>
                </c:pt>
                <c:pt idx="1">
                  <c:v>0.35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828-40AA-ADED-BB83909798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CFDE84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525-47D8-B8A0-05AA9872AF5B}"/>
              </c:ext>
            </c:extLst>
          </c:dPt>
          <c:dPt>
            <c:idx val="1"/>
            <c:bubble3D val="0"/>
            <c:spPr>
              <a:solidFill>
                <a:srgbClr val="00A79B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525-47D8-B8A0-05AA9872AF5B}"/>
              </c:ext>
            </c:extLst>
          </c:dPt>
          <c:dPt>
            <c:idx val="2"/>
            <c:bubble3D val="0"/>
            <c:spPr>
              <a:solidFill>
                <a:srgbClr val="3C396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525-47D8-B8A0-05AA9872AF5B}"/>
              </c:ext>
            </c:extLst>
          </c:dPt>
          <c:dPt>
            <c:idx val="3"/>
            <c:bubble3D val="0"/>
            <c:spPr>
              <a:solidFill>
                <a:srgbClr val="FF794B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525-47D8-B8A0-05AA9872AF5B}"/>
              </c:ext>
            </c:extLst>
          </c:dPt>
          <c:dPt>
            <c:idx val="4"/>
            <c:bubble3D val="0"/>
            <c:spPr>
              <a:solidFill>
                <a:srgbClr val="EC425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525-47D8-B8A0-05AA9872AF5B}"/>
              </c:ext>
            </c:extLst>
          </c:dPt>
          <c:dPt>
            <c:idx val="5"/>
            <c:bubble3D val="0"/>
            <c:spPr>
              <a:solidFill>
                <a:srgbClr val="33CCFF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525-47D8-B8A0-05AA9872AF5B}"/>
              </c:ext>
            </c:extLst>
          </c:dPt>
          <c:dPt>
            <c:idx val="6"/>
            <c:bubble3D val="0"/>
            <c:spPr>
              <a:solidFill>
                <a:srgbClr val="0066CC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525-47D8-B8A0-05AA9872AF5B}"/>
              </c:ext>
            </c:extLst>
          </c:dPt>
          <c:cat>
            <c:strRef>
              <c:f>Plan1!$A$2:$A$8</c:f>
              <c:strCache>
                <c:ptCount val="7"/>
                <c:pt idx="0">
                  <c:v>empresário(a)</c:v>
                </c:pt>
                <c:pt idx="1">
                  <c:v>empregado(a)</c:v>
                </c:pt>
                <c:pt idx="2">
                  <c:v>autônomo(a)</c:v>
                </c:pt>
                <c:pt idx="3">
                  <c:v>desempregado(a)</c:v>
                </c:pt>
                <c:pt idx="4">
                  <c:v>servidor(a) público(a)</c:v>
                </c:pt>
                <c:pt idx="5">
                  <c:v>estudante</c:v>
                </c:pt>
                <c:pt idx="6">
                  <c:v>aposentado(a)</c:v>
                </c:pt>
              </c:strCache>
            </c:strRef>
          </c:cat>
          <c:val>
            <c:numRef>
              <c:f>Plan1!$B$2:$B$8</c:f>
              <c:numCache>
                <c:formatCode>0%</c:formatCode>
                <c:ptCount val="7"/>
                <c:pt idx="0">
                  <c:v>0.65</c:v>
                </c:pt>
                <c:pt idx="1">
                  <c:v>0.13</c:v>
                </c:pt>
                <c:pt idx="2">
                  <c:v>0.12</c:v>
                </c:pt>
                <c:pt idx="3">
                  <c:v>0.05</c:v>
                </c:pt>
                <c:pt idx="4">
                  <c:v>0.03</c:v>
                </c:pt>
                <c:pt idx="5">
                  <c:v>0.02</c:v>
                </c:pt>
                <c:pt idx="6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A525-47D8-B8A0-05AA9872AF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A79B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28-40AA-ADED-BB8390979888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828-40AA-ADED-BB8390979888}"/>
              </c:ext>
            </c:extLst>
          </c:dPt>
          <c:cat>
            <c:strRef>
              <c:f>Plan1!$A$2:$A$3</c:f>
              <c:strCache>
                <c:ptCount val="2"/>
                <c:pt idx="0">
                  <c:v>empresário(a)</c:v>
                </c:pt>
                <c:pt idx="1">
                  <c:v>empregado(a)</c:v>
                </c:pt>
              </c:strCache>
            </c:strRef>
          </c:cat>
          <c:val>
            <c:numRef>
              <c:f>Plan1!$B$2:$B$3</c:f>
              <c:numCache>
                <c:formatCode>###0%</c:formatCode>
                <c:ptCount val="2"/>
                <c:pt idx="0">
                  <c:v>0.65</c:v>
                </c:pt>
                <c:pt idx="1">
                  <c:v>0.35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828-40AA-ADED-BB83909798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A79B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28-40AA-ADED-BB8390979888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828-40AA-ADED-BB8390979888}"/>
              </c:ext>
            </c:extLst>
          </c:dPt>
          <c:cat>
            <c:strRef>
              <c:f>Plan1!$A$2:$A$3</c:f>
              <c:strCache>
                <c:ptCount val="2"/>
                <c:pt idx="0">
                  <c:v>empresário(a)</c:v>
                </c:pt>
                <c:pt idx="1">
                  <c:v>empregado(a)</c:v>
                </c:pt>
              </c:strCache>
            </c:strRef>
          </c:cat>
          <c:val>
            <c:numRef>
              <c:f>Plan1!$B$2:$B$3</c:f>
              <c:numCache>
                <c:formatCode>###0%</c:formatCode>
                <c:ptCount val="2"/>
                <c:pt idx="0">
                  <c:v>0.65</c:v>
                </c:pt>
                <c:pt idx="1">
                  <c:v>0.35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828-40AA-ADED-BB83909798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A79B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28-40AA-ADED-BB8390979888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828-40AA-ADED-BB8390979888}"/>
              </c:ext>
            </c:extLst>
          </c:dPt>
          <c:cat>
            <c:strRef>
              <c:f>Plan1!$A$2:$A$3</c:f>
              <c:strCache>
                <c:ptCount val="2"/>
                <c:pt idx="0">
                  <c:v>empresário(a)</c:v>
                </c:pt>
                <c:pt idx="1">
                  <c:v>empregado(a)</c:v>
                </c:pt>
              </c:strCache>
            </c:strRef>
          </c:cat>
          <c:val>
            <c:numRef>
              <c:f>Plan1!$B$2:$B$3</c:f>
              <c:numCache>
                <c:formatCode>###0%</c:formatCode>
                <c:ptCount val="2"/>
                <c:pt idx="0">
                  <c:v>0.65</c:v>
                </c:pt>
                <c:pt idx="1">
                  <c:v>0.35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828-40AA-ADED-BB83909798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946-4A56-A330-5BF5B9231060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946-4A56-A330-5BF5B9231060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E946-4A56-A330-5BF5B9231060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E946-4A56-A330-5BF5B9231060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E946-4A56-A330-5BF5B923106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Plan1!$A$2:$A$6</c:f>
              <c:strCache>
                <c:ptCount val="5"/>
                <c:pt idx="0">
                  <c:v>Até 2 anos</c:v>
                </c:pt>
                <c:pt idx="1">
                  <c:v>de 3 a 5 anos </c:v>
                </c:pt>
                <c:pt idx="2">
                  <c:v>de 6 a 10 anos</c:v>
                </c:pt>
                <c:pt idx="3">
                  <c:v>de 11 a 12 anos</c:v>
                </c:pt>
                <c:pt idx="4">
                  <c:v>acima de 18 anos</c:v>
                </c:pt>
              </c:strCache>
            </c:strRef>
          </c:cat>
          <c:val>
            <c:numRef>
              <c:f>Plan1!$B$2:$B$6</c:f>
              <c:numCache>
                <c:formatCode>0%</c:formatCode>
                <c:ptCount val="5"/>
                <c:pt idx="0">
                  <c:v>0.18</c:v>
                </c:pt>
                <c:pt idx="1">
                  <c:v>0.25</c:v>
                </c:pt>
                <c:pt idx="2">
                  <c:v>0.24</c:v>
                </c:pt>
                <c:pt idx="3">
                  <c:v>0.17</c:v>
                </c:pt>
                <c:pt idx="4">
                  <c:v>0.16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1AF-46A7-AE4D-531284930F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axId val="512530496"/>
        <c:axId val="512530888"/>
      </c:barChart>
      <c:catAx>
        <c:axId val="51253049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12530888"/>
        <c:crosses val="autoZero"/>
        <c:auto val="1"/>
        <c:lblAlgn val="ctr"/>
        <c:lblOffset val="100"/>
        <c:noMultiLvlLbl val="0"/>
      </c:catAx>
      <c:valAx>
        <c:axId val="512530888"/>
        <c:scaling>
          <c:orientation val="minMax"/>
          <c:max val="0.65000000000000013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512530496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A79B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A2E-4BB8-869C-EAB39B4FB6D2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A2E-4BB8-869C-EAB39B4FB6D2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4A2E-4BB8-869C-EAB39B4FB6D2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4A2E-4BB8-869C-EAB39B4FB6D2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4A2E-4BB8-869C-EAB39B4FB6D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A79B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Plan1!$A$2:$A$6</c:f>
              <c:strCache>
                <c:ptCount val="5"/>
                <c:pt idx="0">
                  <c:v>0 funcionários | nenhum</c:v>
                </c:pt>
                <c:pt idx="1">
                  <c:v>1 empregado</c:v>
                </c:pt>
                <c:pt idx="2">
                  <c:v>2 a 5 empregados</c:v>
                </c:pt>
                <c:pt idx="3">
                  <c:v>6 a 10 empregados</c:v>
                </c:pt>
                <c:pt idx="4">
                  <c:v>mais de 10 empregados</c:v>
                </c:pt>
              </c:strCache>
            </c:strRef>
          </c:cat>
          <c:val>
            <c:numRef>
              <c:f>Plan1!$B$2:$B$6</c:f>
              <c:numCache>
                <c:formatCode>###0%</c:formatCode>
                <c:ptCount val="5"/>
                <c:pt idx="0">
                  <c:v>0.22810248572513145</c:v>
                </c:pt>
                <c:pt idx="1">
                  <c:v>0.23499999999999999</c:v>
                </c:pt>
                <c:pt idx="2">
                  <c:v>0.22198449449689373</c:v>
                </c:pt>
                <c:pt idx="3">
                  <c:v>0.14114208173242435</c:v>
                </c:pt>
                <c:pt idx="4">
                  <c:v>0.17398865296602056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1AF-46A7-AE4D-531284930F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6"/>
        <c:axId val="512531672"/>
        <c:axId val="512532064"/>
      </c:barChart>
      <c:catAx>
        <c:axId val="51253167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12532064"/>
        <c:crosses val="autoZero"/>
        <c:auto val="1"/>
        <c:lblAlgn val="ctr"/>
        <c:lblOffset val="100"/>
        <c:noMultiLvlLbl val="0"/>
      </c:catAx>
      <c:valAx>
        <c:axId val="512532064"/>
        <c:scaling>
          <c:orientation val="minMax"/>
          <c:max val="0.65000000000000013"/>
        </c:scaling>
        <c:delete val="1"/>
        <c:axPos val="t"/>
        <c:numFmt formatCode="###0%" sourceLinked="1"/>
        <c:majorTickMark val="out"/>
        <c:minorTickMark val="none"/>
        <c:tickLblPos val="nextTo"/>
        <c:crossAx val="512531672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946-4A56-A330-5BF5B9231060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946-4A56-A330-5BF5B9231060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E946-4A56-A330-5BF5B9231060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E946-4A56-A330-5BF5B9231060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E946-4A56-A330-5BF5B923106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Plan1!$A$2:$A$6</c:f>
              <c:strCache>
                <c:ptCount val="5"/>
                <c:pt idx="0">
                  <c:v>0</c:v>
                </c:pt>
                <c:pt idx="1">
                  <c:v>1a5</c:v>
                </c:pt>
                <c:pt idx="2">
                  <c:v>6 a 10</c:v>
                </c:pt>
                <c:pt idx="3">
                  <c:v>11 a 20</c:v>
                </c:pt>
                <c:pt idx="4">
                  <c:v>mais de 20</c:v>
                </c:pt>
              </c:strCache>
            </c:strRef>
          </c:cat>
          <c:val>
            <c:numRef>
              <c:f>Plan1!$B$2:$B$6</c:f>
              <c:numCache>
                <c:formatCode>0%</c:formatCode>
                <c:ptCount val="5"/>
                <c:pt idx="0">
                  <c:v>0.1245</c:v>
                </c:pt>
                <c:pt idx="1">
                  <c:v>0.43</c:v>
                </c:pt>
                <c:pt idx="2">
                  <c:v>0.21</c:v>
                </c:pt>
                <c:pt idx="3">
                  <c:v>0.16</c:v>
                </c:pt>
                <c:pt idx="4">
                  <c:v>0.08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1AF-46A7-AE4D-531284930F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axId val="514662352"/>
        <c:axId val="514662744"/>
      </c:barChart>
      <c:catAx>
        <c:axId val="51466235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14662744"/>
        <c:crosses val="autoZero"/>
        <c:auto val="1"/>
        <c:lblAlgn val="ctr"/>
        <c:lblOffset val="100"/>
        <c:noMultiLvlLbl val="0"/>
      </c:catAx>
      <c:valAx>
        <c:axId val="514662744"/>
        <c:scaling>
          <c:orientation val="minMax"/>
          <c:max val="0.65000000000000013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514662352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946-4A56-A330-5BF5B9231060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946-4A56-A330-5BF5B9231060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E946-4A56-A330-5BF5B9231060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E946-4A56-A330-5BF5B9231060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E946-4A56-A330-5BF5B923106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Plan1!$A$2:$A$6</c:f>
              <c:strCache>
                <c:ptCount val="5"/>
                <c:pt idx="0">
                  <c:v>0</c:v>
                </c:pt>
                <c:pt idx="1">
                  <c:v>1a5</c:v>
                </c:pt>
                <c:pt idx="2">
                  <c:v>6 a 10</c:v>
                </c:pt>
                <c:pt idx="3">
                  <c:v>11 a 20</c:v>
                </c:pt>
                <c:pt idx="4">
                  <c:v>mais de 20</c:v>
                </c:pt>
              </c:strCache>
            </c:strRef>
          </c:cat>
          <c:val>
            <c:numRef>
              <c:f>Plan1!$B$2:$B$6</c:f>
              <c:numCache>
                <c:formatCode>0%</c:formatCode>
                <c:ptCount val="5"/>
                <c:pt idx="0">
                  <c:v>0.15</c:v>
                </c:pt>
                <c:pt idx="1">
                  <c:v>0.44</c:v>
                </c:pt>
                <c:pt idx="2">
                  <c:v>0.19</c:v>
                </c:pt>
                <c:pt idx="3">
                  <c:v>0.13</c:v>
                </c:pt>
                <c:pt idx="4">
                  <c:v>0.08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1AF-46A7-AE4D-531284930F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axId val="514663528"/>
        <c:axId val="514663920"/>
      </c:barChart>
      <c:catAx>
        <c:axId val="51466352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14663920"/>
        <c:crosses val="autoZero"/>
        <c:auto val="1"/>
        <c:lblAlgn val="ctr"/>
        <c:lblOffset val="100"/>
        <c:noMultiLvlLbl val="0"/>
      </c:catAx>
      <c:valAx>
        <c:axId val="514663920"/>
        <c:scaling>
          <c:orientation val="minMax"/>
          <c:max val="0.65000000000000013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5146635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"/>
          </c:pictureOptions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A2E-4BB8-869C-EAB39B4FB6D2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A2E-4BB8-869C-EAB39B4FB6D2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4A2E-4BB8-869C-EAB39B4FB6D2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4A2E-4BB8-869C-EAB39B4FB6D2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4A2E-4BB8-869C-EAB39B4FB6D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A79B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Plan1!$A$2:$A$6</c:f>
              <c:strCache>
                <c:ptCount val="5"/>
                <c:pt idx="0">
                  <c:v>0</c:v>
                </c:pt>
                <c:pt idx="1">
                  <c:v>1a5</c:v>
                </c:pt>
                <c:pt idx="2">
                  <c:v>6 a 10</c:v>
                </c:pt>
                <c:pt idx="3">
                  <c:v>11 a 20</c:v>
                </c:pt>
                <c:pt idx="4">
                  <c:v>mais de 20</c:v>
                </c:pt>
              </c:strCache>
            </c:strRef>
          </c:cat>
          <c:val>
            <c:numRef>
              <c:f>Plan1!$B$2:$B$6</c:f>
              <c:numCache>
                <c:formatCode>###0%</c:formatCode>
                <c:ptCount val="5"/>
                <c:pt idx="0">
                  <c:v>0.15</c:v>
                </c:pt>
                <c:pt idx="1">
                  <c:v>0.44</c:v>
                </c:pt>
                <c:pt idx="2">
                  <c:v>0.17</c:v>
                </c:pt>
                <c:pt idx="3">
                  <c:v>0.14000000000000001</c:v>
                </c:pt>
                <c:pt idx="4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1AF-46A7-AE4D-531284930F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6"/>
        <c:axId val="514664704"/>
        <c:axId val="514665096"/>
      </c:barChart>
      <c:catAx>
        <c:axId val="51466470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14665096"/>
        <c:crosses val="autoZero"/>
        <c:auto val="1"/>
        <c:lblAlgn val="ctr"/>
        <c:lblOffset val="100"/>
        <c:noMultiLvlLbl val="0"/>
      </c:catAx>
      <c:valAx>
        <c:axId val="514665096"/>
        <c:scaling>
          <c:orientation val="minMax"/>
          <c:max val="0.65000000000000013"/>
        </c:scaling>
        <c:delete val="1"/>
        <c:axPos val="t"/>
        <c:numFmt formatCode="###0%" sourceLinked="1"/>
        <c:majorTickMark val="out"/>
        <c:minorTickMark val="none"/>
        <c:tickLblPos val="nextTo"/>
        <c:crossAx val="514664704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"/>
          </c:pictureOptions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A2E-4BB8-869C-EAB39B4FB6D2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A2E-4BB8-869C-EAB39B4FB6D2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4A2E-4BB8-869C-EAB39B4FB6D2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4A2E-4BB8-869C-EAB39B4FB6D2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4A2E-4BB8-869C-EAB39B4FB6D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A79B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Plan1!$A$2:$A$6</c:f>
              <c:strCache>
                <c:ptCount val="5"/>
                <c:pt idx="0">
                  <c:v>0</c:v>
                </c:pt>
                <c:pt idx="1">
                  <c:v>1a5</c:v>
                </c:pt>
                <c:pt idx="2">
                  <c:v>6 a 10</c:v>
                </c:pt>
                <c:pt idx="3">
                  <c:v>11 a 20</c:v>
                </c:pt>
                <c:pt idx="4">
                  <c:v>mais de 20</c:v>
                </c:pt>
              </c:strCache>
            </c:strRef>
          </c:cat>
          <c:val>
            <c:numRef>
              <c:f>Plan1!$B$2:$B$6</c:f>
              <c:numCache>
                <c:formatCode>###0%</c:formatCode>
                <c:ptCount val="5"/>
                <c:pt idx="0">
                  <c:v>0.11</c:v>
                </c:pt>
                <c:pt idx="1">
                  <c:v>0.44500000000000001</c:v>
                </c:pt>
                <c:pt idx="2">
                  <c:v>0.2</c:v>
                </c:pt>
                <c:pt idx="3">
                  <c:v>0.14000000000000001</c:v>
                </c:pt>
                <c:pt idx="4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1AF-46A7-AE4D-531284930F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6"/>
        <c:axId val="514665880"/>
        <c:axId val="515494000"/>
      </c:barChart>
      <c:catAx>
        <c:axId val="51466588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15494000"/>
        <c:crosses val="autoZero"/>
        <c:auto val="1"/>
        <c:lblAlgn val="ctr"/>
        <c:lblOffset val="100"/>
        <c:noMultiLvlLbl val="0"/>
      </c:catAx>
      <c:valAx>
        <c:axId val="515494000"/>
        <c:scaling>
          <c:orientation val="minMax"/>
          <c:max val="0.65000000000000013"/>
        </c:scaling>
        <c:delete val="1"/>
        <c:axPos val="t"/>
        <c:numFmt formatCode="###0%" sourceLinked="1"/>
        <c:majorTickMark val="out"/>
        <c:minorTickMark val="none"/>
        <c:tickLblPos val="nextTo"/>
        <c:crossAx val="514665880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"/>
          </c:pictureOptions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A2E-4BB8-869C-EAB39B4FB6D2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A2E-4BB8-869C-EAB39B4FB6D2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4A2E-4BB8-869C-EAB39B4FB6D2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4A2E-4BB8-869C-EAB39B4FB6D2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4A2E-4BB8-869C-EAB39B4FB6D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A79B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Plan1!$A$2:$A$6</c:f>
              <c:strCache>
                <c:ptCount val="5"/>
                <c:pt idx="0">
                  <c:v>0</c:v>
                </c:pt>
                <c:pt idx="1">
                  <c:v>1a5</c:v>
                </c:pt>
                <c:pt idx="2">
                  <c:v>6 a 10</c:v>
                </c:pt>
                <c:pt idx="3">
                  <c:v>11 a 20</c:v>
                </c:pt>
                <c:pt idx="4">
                  <c:v>mais de 20</c:v>
                </c:pt>
              </c:strCache>
            </c:strRef>
          </c:cat>
          <c:val>
            <c:numRef>
              <c:f>Plan1!$B$2:$B$6</c:f>
              <c:numCache>
                <c:formatCode>0.0</c:formatCode>
                <c:ptCount val="5"/>
                <c:pt idx="0">
                  <c:v>2.1365938261336952</c:v>
                </c:pt>
                <c:pt idx="1">
                  <c:v>5.5197653409538452</c:v>
                </c:pt>
                <c:pt idx="2">
                  <c:v>9.9536803516400862</c:v>
                </c:pt>
                <c:pt idx="3">
                  <c:v>12.022048368359158</c:v>
                </c:pt>
                <c:pt idx="4">
                  <c:v>22.526885579826711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1AF-46A7-AE4D-531284930F91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Série 2</c:v>
                </c:pt>
              </c:strCache>
            </c:strRef>
          </c:tx>
          <c:spPr>
            <a:blipFill>
              <a:blip xmlns:r="http://schemas.openxmlformats.org/officeDocument/2006/relationships" r:embed="rId4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"/>
          </c:pictureOptions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EC425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Plan1!$A$2:$A$6</c:f>
              <c:strCache>
                <c:ptCount val="5"/>
                <c:pt idx="0">
                  <c:v>0</c:v>
                </c:pt>
                <c:pt idx="1">
                  <c:v>1a5</c:v>
                </c:pt>
                <c:pt idx="2">
                  <c:v>6 a 10</c:v>
                </c:pt>
                <c:pt idx="3">
                  <c:v>11 a 20</c:v>
                </c:pt>
                <c:pt idx="4">
                  <c:v>mais de 20</c:v>
                </c:pt>
              </c:strCache>
            </c:strRef>
          </c:cat>
          <c:val>
            <c:numRef>
              <c:f>Plan1!$C$2:$C$6</c:f>
              <c:numCache>
                <c:formatCode>0.0</c:formatCode>
                <c:ptCount val="5"/>
                <c:pt idx="0">
                  <c:v>3.1284517731964208</c:v>
                </c:pt>
                <c:pt idx="1">
                  <c:v>6.152858239894913</c:v>
                </c:pt>
                <c:pt idx="2">
                  <c:v>10.479952799651203</c:v>
                </c:pt>
                <c:pt idx="3">
                  <c:v>12.098097763099851</c:v>
                </c:pt>
                <c:pt idx="4">
                  <c:v>22.175325612480258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997B-463B-A871-EB8EFE0C56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6"/>
        <c:overlap val="-48"/>
        <c:axId val="515494784"/>
        <c:axId val="515495176"/>
      </c:barChart>
      <c:catAx>
        <c:axId val="51549478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15495176"/>
        <c:crosses val="autoZero"/>
        <c:auto val="1"/>
        <c:lblAlgn val="ctr"/>
        <c:lblOffset val="100"/>
        <c:noMultiLvlLbl val="0"/>
      </c:catAx>
      <c:valAx>
        <c:axId val="515495176"/>
        <c:scaling>
          <c:orientation val="minMax"/>
          <c:max val="30"/>
          <c:min val="0"/>
        </c:scaling>
        <c:delete val="1"/>
        <c:axPos val="t"/>
        <c:numFmt formatCode="0.0" sourceLinked="1"/>
        <c:majorTickMark val="out"/>
        <c:minorTickMark val="none"/>
        <c:tickLblPos val="nextTo"/>
        <c:crossAx val="515494784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5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CFDE84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37F-4555-B07C-5A6FC248B17B}"/>
              </c:ext>
            </c:extLst>
          </c:dPt>
          <c:dPt>
            <c:idx val="1"/>
            <c:bubble3D val="0"/>
            <c:spPr>
              <a:solidFill>
                <a:srgbClr val="00A79B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37F-4555-B07C-5A6FC248B17B}"/>
              </c:ext>
            </c:extLst>
          </c:dPt>
          <c:dPt>
            <c:idx val="2"/>
            <c:bubble3D val="0"/>
            <c:spPr>
              <a:solidFill>
                <a:srgbClr val="3C396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37F-4555-B07C-5A6FC248B17B}"/>
              </c:ext>
            </c:extLst>
          </c:dPt>
          <c:dPt>
            <c:idx val="3"/>
            <c:bubble3D val="0"/>
            <c:spPr>
              <a:solidFill>
                <a:srgbClr val="FF794B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37F-4555-B07C-5A6FC248B17B}"/>
              </c:ext>
            </c:extLst>
          </c:dPt>
          <c:dPt>
            <c:idx val="4"/>
            <c:bubble3D val="0"/>
            <c:spPr>
              <a:solidFill>
                <a:srgbClr val="EC425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37F-4555-B07C-5A6FC248B17B}"/>
              </c:ext>
            </c:extLst>
          </c:dPt>
          <c:dPt>
            <c:idx val="5"/>
            <c:bubble3D val="0"/>
            <c:spPr>
              <a:solidFill>
                <a:srgbClr val="33CCFF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37F-4555-B07C-5A6FC248B17B}"/>
              </c:ext>
            </c:extLst>
          </c:dPt>
          <c:dPt>
            <c:idx val="6"/>
            <c:bubble3D val="0"/>
            <c:spPr>
              <a:solidFill>
                <a:srgbClr val="0066CC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37F-4555-B07C-5A6FC248B17B}"/>
              </c:ext>
            </c:extLst>
          </c:dPt>
          <c:cat>
            <c:strRef>
              <c:f>Plan1!$A$2:$A$8</c:f>
              <c:strCache>
                <c:ptCount val="7"/>
                <c:pt idx="0">
                  <c:v>empresário(a)</c:v>
                </c:pt>
                <c:pt idx="1">
                  <c:v>empregado(a)</c:v>
                </c:pt>
                <c:pt idx="2">
                  <c:v>autônomo(a)</c:v>
                </c:pt>
                <c:pt idx="3">
                  <c:v>desempregado(a)</c:v>
                </c:pt>
                <c:pt idx="4">
                  <c:v>servidor(a) público(a)</c:v>
                </c:pt>
                <c:pt idx="5">
                  <c:v>estudante</c:v>
                </c:pt>
                <c:pt idx="6">
                  <c:v>aposentado(a)</c:v>
                </c:pt>
              </c:strCache>
            </c:strRef>
          </c:cat>
          <c:val>
            <c:numRef>
              <c:f>Plan1!$B$2:$B$8</c:f>
              <c:numCache>
                <c:formatCode>###0%</c:formatCode>
                <c:ptCount val="7"/>
                <c:pt idx="0">
                  <c:v>0.57060304407237372</c:v>
                </c:pt>
                <c:pt idx="1">
                  <c:v>0.15164719104759278</c:v>
                </c:pt>
                <c:pt idx="2">
                  <c:v>0.1193079831145675</c:v>
                </c:pt>
                <c:pt idx="3">
                  <c:v>8.7353418287444667E-2</c:v>
                </c:pt>
                <c:pt idx="4">
                  <c:v>3.5122894450861898E-2</c:v>
                </c:pt>
                <c:pt idx="5">
                  <c:v>2.9083539304700968E-2</c:v>
                </c:pt>
                <c:pt idx="6">
                  <c:v>6.8819297224643342E-3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637F-4555-B07C-5A6FC248B1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"/>
          </c:pictureOptions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/>
            </c:spPr>
            <c:pictureOptions>
              <c:pictureFormat val="stack"/>
            </c:pictureOptions>
            <c:extLst xmlns:c16r2="http://schemas.microsoft.com/office/drawing/2015/06/chart">
              <c:ext xmlns:c16="http://schemas.microsoft.com/office/drawing/2014/chart" uri="{C3380CC4-5D6E-409C-BE32-E72D297353CC}">
                <c16:uniqueId val="{00000001-4A2E-4BB8-869C-EAB39B4FB6D2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/>
            </c:spPr>
            <c:pictureOptions>
              <c:pictureFormat val="stack"/>
            </c:pictureOptions>
            <c:extLst xmlns:c16r2="http://schemas.microsoft.com/office/drawing/2015/06/chart">
              <c:ext xmlns:c16="http://schemas.microsoft.com/office/drawing/2014/chart" uri="{C3380CC4-5D6E-409C-BE32-E72D297353CC}">
                <c16:uniqueId val="{00000003-4A2E-4BB8-869C-EAB39B4FB6D2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/>
            </c:spPr>
            <c:pictureOptions>
              <c:pictureFormat val="stack"/>
            </c:pictureOptions>
            <c:extLst xmlns:c16r2="http://schemas.microsoft.com/office/drawing/2015/06/chart">
              <c:ext xmlns:c16="http://schemas.microsoft.com/office/drawing/2014/chart" uri="{C3380CC4-5D6E-409C-BE32-E72D297353CC}">
                <c16:uniqueId val="{00000005-4A2E-4BB8-869C-EAB39B4FB6D2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/>
            </c:spPr>
            <c:pictureOptions>
              <c:pictureFormat val="stack"/>
            </c:pictureOptions>
            <c:extLst xmlns:c16r2="http://schemas.microsoft.com/office/drawing/2015/06/chart">
              <c:ext xmlns:c16="http://schemas.microsoft.com/office/drawing/2014/chart" uri="{C3380CC4-5D6E-409C-BE32-E72D297353CC}">
                <c16:uniqueId val="{00000007-4A2E-4BB8-869C-EAB39B4FB6D2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4A2E-4BB8-869C-EAB39B4FB6D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A79B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Plan1!$A$2:$A$5</c:f>
              <c:numCache>
                <c:formatCode>General</c:formatCode>
                <c:ptCount val="4"/>
              </c:numCache>
            </c:numRef>
          </c:cat>
          <c:val>
            <c:numRef>
              <c:f>Plan1!$B$2:$B$5</c:f>
              <c:numCache>
                <c:formatCode>0.0</c:formatCode>
                <c:ptCount val="4"/>
                <c:pt idx="0">
                  <c:v>1.0067323881579795</c:v>
                </c:pt>
                <c:pt idx="1">
                  <c:v>3.1819187470354859</c:v>
                </c:pt>
                <c:pt idx="2">
                  <c:v>11.34290035707393</c:v>
                </c:pt>
                <c:pt idx="3">
                  <c:v>40.872172943756311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1AF-46A7-AE4D-531284930F91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Série 2</c:v>
                </c:pt>
              </c:strCache>
            </c:strRef>
          </c:tx>
          <c:spPr>
            <a:blipFill>
              <a:blip xmlns:r="http://schemas.openxmlformats.org/officeDocument/2006/relationships" r:embed="rId4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"/>
          </c:pictureOptions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EC425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Plan1!$A$2:$A$5</c:f>
              <c:numCache>
                <c:formatCode>General</c:formatCode>
                <c:ptCount val="4"/>
              </c:numCache>
            </c:numRef>
          </c:cat>
          <c:val>
            <c:numRef>
              <c:f>Plan1!$C$2:$C$5</c:f>
              <c:numCache>
                <c:formatCode>0.0</c:formatCode>
                <c:ptCount val="4"/>
                <c:pt idx="0">
                  <c:v>1.1663988582849822</c:v>
                </c:pt>
                <c:pt idx="1">
                  <c:v>3.4925513784188458</c:v>
                </c:pt>
                <c:pt idx="2">
                  <c:v>11.856766598325896</c:v>
                </c:pt>
                <c:pt idx="3">
                  <c:v>41.789030624618803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997B-463B-A871-EB8EFE0C56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6"/>
        <c:overlap val="-48"/>
        <c:axId val="515495960"/>
        <c:axId val="515496352"/>
      </c:barChart>
      <c:catAx>
        <c:axId val="51549596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15496352"/>
        <c:crosses val="autoZero"/>
        <c:auto val="1"/>
        <c:lblAlgn val="ctr"/>
        <c:lblOffset val="100"/>
        <c:noMultiLvlLbl val="0"/>
      </c:catAx>
      <c:valAx>
        <c:axId val="515496352"/>
        <c:scaling>
          <c:orientation val="minMax"/>
          <c:max val="50"/>
          <c:min val="0"/>
        </c:scaling>
        <c:delete val="1"/>
        <c:axPos val="t"/>
        <c:numFmt formatCode="0.0" sourceLinked="1"/>
        <c:majorTickMark val="out"/>
        <c:minorTickMark val="none"/>
        <c:tickLblPos val="nextTo"/>
        <c:crossAx val="51549596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5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F8CBAD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A2E-4BB8-869C-EAB39B4FB6D2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A2E-4BB8-869C-EAB39B4FB6D2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4A2E-4BB8-869C-EAB39B4FB6D2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4A2E-4BB8-869C-EAB39B4FB6D2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4A2E-4BB8-869C-EAB39B4FB6D2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4150-4044-AA59-5B6ECD718857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4150-4044-AA59-5B6ECD71885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4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Plan1!$A$2:$A$11</c:f>
              <c:strCache>
                <c:ptCount val="8"/>
                <c:pt idx="0">
                  <c:v> houve prejuízo</c:v>
                </c:pt>
                <c:pt idx="1">
                  <c:v>ficou igual</c:v>
                </c:pt>
                <c:pt idx="2">
                  <c:v>entre 1% e 10%</c:v>
                </c:pt>
                <c:pt idx="3">
                  <c:v>entre 11% e 20%</c:v>
                </c:pt>
                <c:pt idx="4">
                  <c:v>entre 21% e 30%</c:v>
                </c:pt>
                <c:pt idx="5">
                  <c:v>entre 31% e 40%</c:v>
                </c:pt>
                <c:pt idx="6">
                  <c:v>entre 41% e 50%</c:v>
                </c:pt>
                <c:pt idx="7">
                  <c:v>mais de 50%</c:v>
                </c:pt>
              </c:strCache>
            </c:strRef>
          </c:cat>
          <c:val>
            <c:numRef>
              <c:f>Plan1!$B$2:$B$11</c:f>
              <c:numCache>
                <c:formatCode>###0%</c:formatCode>
                <c:ptCount val="10"/>
                <c:pt idx="0">
                  <c:v>0.04</c:v>
                </c:pt>
                <c:pt idx="1">
                  <c:v>0.13</c:v>
                </c:pt>
                <c:pt idx="2">
                  <c:v>0.08</c:v>
                </c:pt>
                <c:pt idx="3">
                  <c:v>0.1</c:v>
                </c:pt>
                <c:pt idx="4">
                  <c:v>0.13</c:v>
                </c:pt>
                <c:pt idx="5">
                  <c:v>0.05</c:v>
                </c:pt>
                <c:pt idx="6">
                  <c:v>0.03</c:v>
                </c:pt>
                <c:pt idx="7">
                  <c:v>7.0000000000000007E-2</c:v>
                </c:pt>
                <c:pt idx="8" formatCode="0%">
                  <c:v>0.3</c:v>
                </c:pt>
                <c:pt idx="9" formatCode="0%">
                  <c:v>7.0000000000000007E-2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1AF-46A7-AE4D-531284930F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6"/>
        <c:axId val="515497528"/>
        <c:axId val="515497920"/>
      </c:barChart>
      <c:catAx>
        <c:axId val="51549752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15497920"/>
        <c:crosses val="autoZero"/>
        <c:auto val="1"/>
        <c:lblAlgn val="ctr"/>
        <c:lblOffset val="100"/>
        <c:noMultiLvlLbl val="0"/>
      </c:catAx>
      <c:valAx>
        <c:axId val="515497920"/>
        <c:scaling>
          <c:orientation val="minMax"/>
          <c:max val="0.65000000000000013"/>
        </c:scaling>
        <c:delete val="1"/>
        <c:axPos val="t"/>
        <c:numFmt formatCode="###0%" sourceLinked="1"/>
        <c:majorTickMark val="out"/>
        <c:minorTickMark val="none"/>
        <c:tickLblPos val="nextTo"/>
        <c:crossAx val="5154975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A79B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/>
            </c:spPr>
            <c:pictureOptions>
              <c:pictureFormat val="stack"/>
            </c:pictureOptions>
            <c:extLst xmlns:c16r2="http://schemas.microsoft.com/office/drawing/2015/06/chart">
              <c:ext xmlns:c16="http://schemas.microsoft.com/office/drawing/2014/chart" uri="{C3380CC4-5D6E-409C-BE32-E72D297353CC}">
                <c16:uniqueId val="{00000001-4A2E-4BB8-869C-EAB39B4FB6D2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/>
            </c:spPr>
            <c:pictureOptions>
              <c:pictureFormat val="stack"/>
            </c:pictureOptions>
            <c:extLst xmlns:c16r2="http://schemas.microsoft.com/office/drawing/2015/06/chart">
              <c:ext xmlns:c16="http://schemas.microsoft.com/office/drawing/2014/chart" uri="{C3380CC4-5D6E-409C-BE32-E72D297353CC}">
                <c16:uniqueId val="{00000003-4A2E-4BB8-869C-EAB39B4FB6D2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/>
            </c:spPr>
            <c:pictureOptions>
              <c:pictureFormat val="stack"/>
            </c:pictureOptions>
            <c:extLst xmlns:c16r2="http://schemas.microsoft.com/office/drawing/2015/06/chart">
              <c:ext xmlns:c16="http://schemas.microsoft.com/office/drawing/2014/chart" uri="{C3380CC4-5D6E-409C-BE32-E72D297353CC}">
                <c16:uniqueId val="{00000005-4A2E-4BB8-869C-EAB39B4FB6D2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/>
            </c:spPr>
            <c:pictureOptions>
              <c:pictureFormat val="stack"/>
            </c:pictureOptions>
            <c:extLst xmlns:c16r2="http://schemas.microsoft.com/office/drawing/2015/06/chart">
              <c:ext xmlns:c16="http://schemas.microsoft.com/office/drawing/2014/chart" uri="{C3380CC4-5D6E-409C-BE32-E72D297353CC}">
                <c16:uniqueId val="{00000007-4A2E-4BB8-869C-EAB39B4FB6D2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/>
            </c:spPr>
            <c:pictureOptions>
              <c:pictureFormat val="stack"/>
            </c:pictureOptions>
            <c:extLst xmlns:c16r2="http://schemas.microsoft.com/office/drawing/2015/06/chart">
              <c:ext xmlns:c16="http://schemas.microsoft.com/office/drawing/2014/chart" uri="{C3380CC4-5D6E-409C-BE32-E72D297353CC}">
                <c16:uniqueId val="{00000009-4A2E-4BB8-869C-EAB39B4FB6D2}"/>
              </c:ext>
            </c:extLst>
          </c:dPt>
          <c:dPt>
            <c:idx val="5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/>
            </c:spPr>
            <c:pictureOptions>
              <c:pictureFormat val="stack"/>
            </c:pictureOptions>
            <c:extLst xmlns:c16r2="http://schemas.microsoft.com/office/drawing/2015/06/chart">
              <c:ext xmlns:c16="http://schemas.microsoft.com/office/drawing/2014/chart" uri="{C3380CC4-5D6E-409C-BE32-E72D297353CC}">
                <c16:uniqueId val="{0000000B-312D-4E71-B768-58717871AB31}"/>
              </c:ext>
            </c:extLst>
          </c:dPt>
          <c:dPt>
            <c:idx val="8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/>
            </c:spPr>
            <c:pictureOptions>
              <c:pictureFormat val="stack"/>
            </c:pictureOptions>
            <c:extLst xmlns:c16r2="http://schemas.microsoft.com/office/drawing/2015/06/chart">
              <c:ext xmlns:c16="http://schemas.microsoft.com/office/drawing/2014/chart" uri="{C3380CC4-5D6E-409C-BE32-E72D297353CC}">
                <c16:uniqueId val="{0000000D-312D-4E71-B768-58717871AB31}"/>
              </c:ext>
            </c:extLst>
          </c:dPt>
          <c:dPt>
            <c:idx val="9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/>
            </c:spPr>
            <c:pictureOptions>
              <c:pictureFormat val="stack"/>
            </c:pictureOptions>
            <c:extLst xmlns:c16r2="http://schemas.microsoft.com/office/drawing/2015/06/chart">
              <c:ext xmlns:c16="http://schemas.microsoft.com/office/drawing/2014/chart" uri="{C3380CC4-5D6E-409C-BE32-E72D297353CC}">
                <c16:uniqueId val="{0000000F-312D-4E71-B768-58717871AB3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A79B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Plan1!$A$2:$A$11</c:f>
              <c:strCache>
                <c:ptCount val="10"/>
                <c:pt idx="0">
                  <c:v>entre 1% e 5%</c:v>
                </c:pt>
                <c:pt idx="1">
                  <c:v>entre 6% e 10%</c:v>
                </c:pt>
                <c:pt idx="2">
                  <c:v>entre 11% e 15%</c:v>
                </c:pt>
                <c:pt idx="3">
                  <c:v>entre 16% e 20%</c:v>
                </c:pt>
                <c:pt idx="4">
                  <c:v>entre 21% e 30%</c:v>
                </c:pt>
                <c:pt idx="5">
                  <c:v>entre 31% e 40%</c:v>
                </c:pt>
                <c:pt idx="6">
                  <c:v>entre 41% e 50%</c:v>
                </c:pt>
                <c:pt idx="7">
                  <c:v>mais de 50%</c:v>
                </c:pt>
                <c:pt idx="8">
                  <c:v>ficou igual</c:v>
                </c:pt>
                <c:pt idx="9">
                  <c:v>houve prejuízo</c:v>
                </c:pt>
              </c:strCache>
            </c:strRef>
          </c:cat>
          <c:val>
            <c:numRef>
              <c:f>Plan1!$B$2:$B$11</c:f>
              <c:numCache>
                <c:formatCode>###0%</c:formatCode>
                <c:ptCount val="10"/>
                <c:pt idx="0">
                  <c:v>0.16748942158604618</c:v>
                </c:pt>
                <c:pt idx="1">
                  <c:v>0.163417745552247</c:v>
                </c:pt>
                <c:pt idx="2">
                  <c:v>0.12829276822525393</c:v>
                </c:pt>
                <c:pt idx="3">
                  <c:v>4.1976221598245787E-2</c:v>
                </c:pt>
                <c:pt idx="4">
                  <c:v>4.6711580449603697E-2</c:v>
                </c:pt>
                <c:pt idx="5">
                  <c:v>7.1963551676027415E-2</c:v>
                </c:pt>
                <c:pt idx="8">
                  <c:v>0.33767286850986983</c:v>
                </c:pt>
                <c:pt idx="9">
                  <c:v>4.2475842402706993E-2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1AF-46A7-AE4D-531284930F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6"/>
        <c:axId val="515498704"/>
        <c:axId val="515499096"/>
      </c:barChart>
      <c:catAx>
        <c:axId val="51549870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15499096"/>
        <c:crosses val="autoZero"/>
        <c:auto val="1"/>
        <c:lblAlgn val="ctr"/>
        <c:lblOffset val="100"/>
        <c:noMultiLvlLbl val="0"/>
      </c:catAx>
      <c:valAx>
        <c:axId val="515499096"/>
        <c:scaling>
          <c:orientation val="minMax"/>
          <c:max val="0.65000000000000013"/>
        </c:scaling>
        <c:delete val="1"/>
        <c:axPos val="t"/>
        <c:numFmt formatCode="###0%" sourceLinked="1"/>
        <c:majorTickMark val="out"/>
        <c:minorTickMark val="none"/>
        <c:tickLblPos val="nextTo"/>
        <c:crossAx val="515498704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6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2015</c:v>
                </c:pt>
              </c:strCache>
            </c:strRef>
          </c:tx>
          <c:dPt>
            <c:idx val="0"/>
            <c:bubble3D val="0"/>
            <c:spPr>
              <a:solidFill>
                <a:srgbClr val="00A79B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66F-402C-88F4-F480FC1B54E0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66F-402C-88F4-F480FC1B54E0}"/>
              </c:ext>
            </c:extLst>
          </c:dPt>
          <c:dPt>
            <c:idx val="2"/>
            <c:bubble3D val="0"/>
            <c:spPr>
              <a:solidFill>
                <a:srgbClr val="EC425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66F-402C-88F4-F480FC1B54E0}"/>
              </c:ext>
            </c:extLst>
          </c:dPt>
          <c:cat>
            <c:strRef>
              <c:f>Plan1!$A$2:$A$4</c:f>
              <c:strCache>
                <c:ptCount val="3"/>
                <c:pt idx="0">
                  <c:v>1º Tri</c:v>
                </c:pt>
                <c:pt idx="1">
                  <c:v>2º Tri</c:v>
                </c:pt>
                <c:pt idx="2">
                  <c:v>3º Tri</c:v>
                </c:pt>
              </c:strCache>
            </c:strRef>
          </c:cat>
          <c:val>
            <c:numRef>
              <c:f>Plan1!$B$2:$B$4</c:f>
              <c:numCache>
                <c:formatCode>General</c:formatCode>
                <c:ptCount val="3"/>
                <c:pt idx="0">
                  <c:v>62</c:v>
                </c:pt>
                <c:pt idx="1">
                  <c:v>34</c:v>
                </c:pt>
                <c:pt idx="2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66F-402C-88F4-F480FC1B54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30"/>
        <c:holeSize val="76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F8CBAD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791B-48D0-B7E8-37A20E055CD5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791B-48D0-B7E8-37A20E055CD5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791B-48D0-B7E8-37A20E055CD5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791B-48D0-B7E8-37A20E055CD5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791B-48D0-B7E8-37A20E055CD5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791B-48D0-B7E8-37A20E055CD5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791B-48D0-B7E8-37A20E055C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4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Plan1!$A$2:$A$11</c:f>
              <c:strCache>
                <c:ptCount val="10"/>
                <c:pt idx="0">
                  <c:v>entre 1% e 5%</c:v>
                </c:pt>
                <c:pt idx="1">
                  <c:v>entre 6% e 10%</c:v>
                </c:pt>
                <c:pt idx="2">
                  <c:v>entre 11% e 15%</c:v>
                </c:pt>
                <c:pt idx="3">
                  <c:v>entre 16% e 20%</c:v>
                </c:pt>
                <c:pt idx="4">
                  <c:v>entre 21% e 30%</c:v>
                </c:pt>
                <c:pt idx="5">
                  <c:v>entre 31% e 40%</c:v>
                </c:pt>
                <c:pt idx="6">
                  <c:v>entre 41% e 50%</c:v>
                </c:pt>
                <c:pt idx="7">
                  <c:v>mais de 50%</c:v>
                </c:pt>
                <c:pt idx="8">
                  <c:v>ficou igual</c:v>
                </c:pt>
                <c:pt idx="9">
                  <c:v>houve prejuízo</c:v>
                </c:pt>
              </c:strCache>
            </c:strRef>
          </c:cat>
          <c:val>
            <c:numRef>
              <c:f>Plan1!$B$2:$B$11</c:f>
              <c:numCache>
                <c:formatCode>###0%</c:formatCode>
                <c:ptCount val="10"/>
                <c:pt idx="0">
                  <c:v>0.09</c:v>
                </c:pt>
                <c:pt idx="1">
                  <c:v>0.15</c:v>
                </c:pt>
                <c:pt idx="2">
                  <c:v>7.0000000000000007E-2</c:v>
                </c:pt>
                <c:pt idx="3">
                  <c:v>0.125</c:v>
                </c:pt>
                <c:pt idx="4">
                  <c:v>0.1</c:v>
                </c:pt>
                <c:pt idx="5">
                  <c:v>0.04</c:v>
                </c:pt>
                <c:pt idx="6">
                  <c:v>0.04</c:v>
                </c:pt>
                <c:pt idx="7">
                  <c:v>0.05</c:v>
                </c:pt>
                <c:pt idx="8" formatCode="0%">
                  <c:v>0.28000000000000003</c:v>
                </c:pt>
                <c:pt idx="9" formatCode="0%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791B-48D0-B7E8-37A20E055C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6"/>
        <c:axId val="515501056"/>
        <c:axId val="515501448"/>
      </c:barChart>
      <c:catAx>
        <c:axId val="51550105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15501448"/>
        <c:crosses val="autoZero"/>
        <c:auto val="1"/>
        <c:lblAlgn val="ctr"/>
        <c:lblOffset val="100"/>
        <c:noMultiLvlLbl val="0"/>
      </c:catAx>
      <c:valAx>
        <c:axId val="515501448"/>
        <c:scaling>
          <c:orientation val="minMax"/>
          <c:max val="0.65000000000000013"/>
        </c:scaling>
        <c:delete val="1"/>
        <c:axPos val="t"/>
        <c:numFmt formatCode="###0%" sourceLinked="1"/>
        <c:majorTickMark val="out"/>
        <c:minorTickMark val="none"/>
        <c:tickLblPos val="nextTo"/>
        <c:crossAx val="515501056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A79B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/>
            </c:spPr>
            <c:pictureOptions>
              <c:pictureFormat val="stack"/>
            </c:pictureOptions>
            <c:extLst xmlns:c16r2="http://schemas.microsoft.com/office/drawing/2015/06/chart">
              <c:ext xmlns:c16="http://schemas.microsoft.com/office/drawing/2014/chart" uri="{C3380CC4-5D6E-409C-BE32-E72D297353CC}">
                <c16:uniqueId val="{00000001-338C-4CA5-8696-21E20DE08D25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/>
            </c:spPr>
            <c:pictureOptions>
              <c:pictureFormat val="stack"/>
            </c:pictureOptions>
            <c:extLst xmlns:c16r2="http://schemas.microsoft.com/office/drawing/2015/06/chart">
              <c:ext xmlns:c16="http://schemas.microsoft.com/office/drawing/2014/chart" uri="{C3380CC4-5D6E-409C-BE32-E72D297353CC}">
                <c16:uniqueId val="{00000003-338C-4CA5-8696-21E20DE08D25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/>
            </c:spPr>
            <c:pictureOptions>
              <c:pictureFormat val="stack"/>
            </c:pictureOptions>
            <c:extLst xmlns:c16r2="http://schemas.microsoft.com/office/drawing/2015/06/chart">
              <c:ext xmlns:c16="http://schemas.microsoft.com/office/drawing/2014/chart" uri="{C3380CC4-5D6E-409C-BE32-E72D297353CC}">
                <c16:uniqueId val="{00000005-338C-4CA5-8696-21E20DE08D25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/>
            </c:spPr>
            <c:pictureOptions>
              <c:pictureFormat val="stack"/>
            </c:pictureOptions>
            <c:extLst xmlns:c16r2="http://schemas.microsoft.com/office/drawing/2015/06/chart">
              <c:ext xmlns:c16="http://schemas.microsoft.com/office/drawing/2014/chart" uri="{C3380CC4-5D6E-409C-BE32-E72D297353CC}">
                <c16:uniqueId val="{00000007-338C-4CA5-8696-21E20DE08D25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/>
            </c:spPr>
            <c:pictureOptions>
              <c:pictureFormat val="stack"/>
            </c:pictureOptions>
            <c:extLst xmlns:c16r2="http://schemas.microsoft.com/office/drawing/2015/06/chart">
              <c:ext xmlns:c16="http://schemas.microsoft.com/office/drawing/2014/chart" uri="{C3380CC4-5D6E-409C-BE32-E72D297353CC}">
                <c16:uniqueId val="{00000009-338C-4CA5-8696-21E20DE08D25}"/>
              </c:ext>
            </c:extLst>
          </c:dPt>
          <c:dPt>
            <c:idx val="5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/>
            </c:spPr>
            <c:pictureOptions>
              <c:pictureFormat val="stack"/>
            </c:pictureOptions>
            <c:extLst xmlns:c16r2="http://schemas.microsoft.com/office/drawing/2015/06/chart">
              <c:ext xmlns:c16="http://schemas.microsoft.com/office/drawing/2014/chart" uri="{C3380CC4-5D6E-409C-BE32-E72D297353CC}">
                <c16:uniqueId val="{0000000B-B2AA-4F31-A8BE-544BF5D41C58}"/>
              </c:ext>
            </c:extLst>
          </c:dPt>
          <c:dPt>
            <c:idx val="8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/>
            </c:spPr>
            <c:pictureOptions>
              <c:pictureFormat val="stack"/>
            </c:pictureOptions>
            <c:extLst xmlns:c16r2="http://schemas.microsoft.com/office/drawing/2015/06/chart">
              <c:ext xmlns:c16="http://schemas.microsoft.com/office/drawing/2014/chart" uri="{C3380CC4-5D6E-409C-BE32-E72D297353CC}">
                <c16:uniqueId val="{0000000B-338C-4CA5-8696-21E20DE08D25}"/>
              </c:ext>
            </c:extLst>
          </c:dPt>
          <c:dPt>
            <c:idx val="9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/>
            </c:spPr>
            <c:pictureOptions>
              <c:pictureFormat val="stack"/>
            </c:pictureOptions>
            <c:extLst xmlns:c16r2="http://schemas.microsoft.com/office/drawing/2015/06/chart">
              <c:ext xmlns:c16="http://schemas.microsoft.com/office/drawing/2014/chart" uri="{C3380CC4-5D6E-409C-BE32-E72D297353CC}">
                <c16:uniqueId val="{0000000D-338C-4CA5-8696-21E20DE08D2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A79B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Plan1!$A$2:$A$11</c:f>
              <c:strCache>
                <c:ptCount val="8"/>
                <c:pt idx="0">
                  <c:v>houve prejuízo</c:v>
                </c:pt>
                <c:pt idx="1">
                  <c:v>ficou igual</c:v>
                </c:pt>
                <c:pt idx="2">
                  <c:v>entre 1% e 5%</c:v>
                </c:pt>
                <c:pt idx="3">
                  <c:v>entre 6% e 10%</c:v>
                </c:pt>
                <c:pt idx="4">
                  <c:v>entre 11% e 15%</c:v>
                </c:pt>
                <c:pt idx="5">
                  <c:v>entre 16% e 20%</c:v>
                </c:pt>
                <c:pt idx="6">
                  <c:v>entre 21% e 30%</c:v>
                </c:pt>
                <c:pt idx="7">
                  <c:v>entre 31% e 40%</c:v>
                </c:pt>
              </c:strCache>
            </c:strRef>
          </c:cat>
          <c:val>
            <c:numRef>
              <c:f>Plan1!$B$2:$B$11</c:f>
              <c:numCache>
                <c:formatCode>###0%</c:formatCode>
                <c:ptCount val="10"/>
                <c:pt idx="0">
                  <c:v>0.25</c:v>
                </c:pt>
                <c:pt idx="1">
                  <c:v>0.185</c:v>
                </c:pt>
                <c:pt idx="2">
                  <c:v>0.1</c:v>
                </c:pt>
                <c:pt idx="3">
                  <c:v>0.04</c:v>
                </c:pt>
                <c:pt idx="4">
                  <c:v>0.03</c:v>
                </c:pt>
                <c:pt idx="5">
                  <c:v>0.06</c:v>
                </c:pt>
                <c:pt idx="8">
                  <c:v>0.3</c:v>
                </c:pt>
                <c:pt idx="9">
                  <c:v>0.03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338C-4CA5-8696-21E20DE08D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6"/>
        <c:axId val="210185648"/>
        <c:axId val="517501648"/>
      </c:barChart>
      <c:catAx>
        <c:axId val="21018564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17501648"/>
        <c:crosses val="autoZero"/>
        <c:auto val="1"/>
        <c:lblAlgn val="ctr"/>
        <c:lblOffset val="100"/>
        <c:noMultiLvlLbl val="0"/>
      </c:catAx>
      <c:valAx>
        <c:axId val="517501648"/>
        <c:scaling>
          <c:orientation val="minMax"/>
          <c:max val="0.65000000000000013"/>
        </c:scaling>
        <c:delete val="1"/>
        <c:axPos val="t"/>
        <c:numFmt formatCode="###0%" sourceLinked="1"/>
        <c:majorTickMark val="out"/>
        <c:minorTickMark val="none"/>
        <c:tickLblPos val="nextTo"/>
        <c:crossAx val="21018564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6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2015</c:v>
                </c:pt>
              </c:strCache>
            </c:strRef>
          </c:tx>
          <c:dPt>
            <c:idx val="0"/>
            <c:bubble3D val="0"/>
            <c:spPr>
              <a:solidFill>
                <a:srgbClr val="00A79B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924-4673-B247-7675B66F760D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924-4673-B247-7675B66F760D}"/>
              </c:ext>
            </c:extLst>
          </c:dPt>
          <c:dPt>
            <c:idx val="2"/>
            <c:bubble3D val="0"/>
            <c:spPr>
              <a:solidFill>
                <a:srgbClr val="EC425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924-4673-B247-7675B66F760D}"/>
              </c:ext>
            </c:extLst>
          </c:dPt>
          <c:cat>
            <c:strRef>
              <c:f>Plan1!$A$2:$A$4</c:f>
              <c:strCache>
                <c:ptCount val="3"/>
                <c:pt idx="0">
                  <c:v>1º Tri</c:v>
                </c:pt>
                <c:pt idx="1">
                  <c:v>2º Tri</c:v>
                </c:pt>
                <c:pt idx="2">
                  <c:v>3º Tri</c:v>
                </c:pt>
              </c:strCache>
            </c:strRef>
          </c:cat>
          <c:val>
            <c:numRef>
              <c:f>Plan1!$B$2:$B$4</c:f>
              <c:numCache>
                <c:formatCode>General</c:formatCode>
                <c:ptCount val="3"/>
                <c:pt idx="0">
                  <c:v>67</c:v>
                </c:pt>
                <c:pt idx="1">
                  <c:v>30</c:v>
                </c:pt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924-4673-B247-7675B66F76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10"/>
        <c:holeSize val="76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946-4A56-A330-5BF5B9231060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946-4A56-A330-5BF5B9231060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E946-4A56-A330-5BF5B9231060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E946-4A56-A330-5BF5B923106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Plan1!$A$2:$A$5</c:f>
              <c:strCache>
                <c:ptCount val="4"/>
                <c:pt idx="0">
                  <c:v>menos de R$ 5 mil</c:v>
                </c:pt>
                <c:pt idx="1">
                  <c:v>entre R$ 5 mil e</c:v>
                </c:pt>
                <c:pt idx="2">
                  <c:v>R$ 30mil pôr mês</c:v>
                </c:pt>
                <c:pt idx="3">
                  <c:v>entre R$ 30 mil e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0.09</c:v>
                </c:pt>
                <c:pt idx="1">
                  <c:v>0.39</c:v>
                </c:pt>
                <c:pt idx="2">
                  <c:v>0.47</c:v>
                </c:pt>
                <c:pt idx="3">
                  <c:v>0.06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1AF-46A7-AE4D-531284930F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axId val="517502824"/>
        <c:axId val="517503216"/>
      </c:barChart>
      <c:catAx>
        <c:axId val="51750282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17503216"/>
        <c:crosses val="autoZero"/>
        <c:auto val="1"/>
        <c:lblAlgn val="ctr"/>
        <c:lblOffset val="100"/>
        <c:noMultiLvlLbl val="0"/>
      </c:catAx>
      <c:valAx>
        <c:axId val="517503216"/>
        <c:scaling>
          <c:orientation val="minMax"/>
          <c:max val="0.65000000000000013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517502824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"/>
          </c:pictureOptions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A2E-4BB8-869C-EAB39B4FB6D2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A2E-4BB8-869C-EAB39B4FB6D2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4A2E-4BB8-869C-EAB39B4FB6D2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4A2E-4BB8-869C-EAB39B4FB6D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A79B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Plan1!$A$2:$A$5</c:f>
              <c:strCache>
                <c:ptCount val="4"/>
                <c:pt idx="0">
                  <c:v>menos de R$ 5 mil</c:v>
                </c:pt>
                <c:pt idx="1">
                  <c:v>entre R$ 5 mil e</c:v>
                </c:pt>
                <c:pt idx="2">
                  <c:v>R$ 30mil pôr mês</c:v>
                </c:pt>
                <c:pt idx="3">
                  <c:v>entre R$ 30 mil e</c:v>
                </c:pt>
              </c:strCache>
            </c:strRef>
          </c:cat>
          <c:val>
            <c:numRef>
              <c:f>Plan1!$B$2:$B$5</c:f>
              <c:numCache>
                <c:formatCode>###0%</c:formatCode>
                <c:ptCount val="4"/>
                <c:pt idx="0">
                  <c:v>0.1</c:v>
                </c:pt>
                <c:pt idx="1">
                  <c:v>0.36</c:v>
                </c:pt>
                <c:pt idx="2">
                  <c:v>0.47</c:v>
                </c:pt>
                <c:pt idx="3">
                  <c:v>7.0000000000000007E-2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1AF-46A7-AE4D-531284930F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6"/>
        <c:axId val="517504000"/>
        <c:axId val="517504392"/>
      </c:barChart>
      <c:catAx>
        <c:axId val="51750400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17504392"/>
        <c:crosses val="autoZero"/>
        <c:auto val="1"/>
        <c:lblAlgn val="ctr"/>
        <c:lblOffset val="100"/>
        <c:noMultiLvlLbl val="0"/>
      </c:catAx>
      <c:valAx>
        <c:axId val="517504392"/>
        <c:scaling>
          <c:orientation val="minMax"/>
          <c:max val="0.65000000000000013"/>
        </c:scaling>
        <c:delete val="1"/>
        <c:axPos val="t"/>
        <c:numFmt formatCode="###0%" sourceLinked="1"/>
        <c:majorTickMark val="out"/>
        <c:minorTickMark val="none"/>
        <c:tickLblPos val="nextTo"/>
        <c:crossAx val="517504000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A79B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28-40AA-ADED-BB8390979888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828-40AA-ADED-BB8390979888}"/>
              </c:ext>
            </c:extLst>
          </c:dPt>
          <c:cat>
            <c:strRef>
              <c:f>Plan1!$A$2:$A$3</c:f>
              <c:strCache>
                <c:ptCount val="2"/>
                <c:pt idx="0">
                  <c:v>empresário(a)</c:v>
                </c:pt>
                <c:pt idx="1">
                  <c:v>empregado(a)</c:v>
                </c:pt>
              </c:strCache>
            </c:strRef>
          </c:cat>
          <c:val>
            <c:numRef>
              <c:f>Plan1!$B$2:$B$3</c:f>
              <c:numCache>
                <c:formatCode>###0%</c:formatCode>
                <c:ptCount val="2"/>
                <c:pt idx="0">
                  <c:v>9.1999999999999998E-2</c:v>
                </c:pt>
                <c:pt idx="1">
                  <c:v>8.0000000000000002E-3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828-40AA-ADED-BB83909798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62D9D5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739-4783-855F-8B72C1D40F07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739-4783-855F-8B72C1D40F07}"/>
              </c:ext>
            </c:extLst>
          </c:dPt>
          <c:cat>
            <c:strRef>
              <c:f>Plan1!$A$2:$A$3</c:f>
              <c:strCache>
                <c:ptCount val="2"/>
                <c:pt idx="0">
                  <c:v>empresário(a)</c:v>
                </c:pt>
                <c:pt idx="1">
                  <c:v>empregado(a)</c:v>
                </c:pt>
              </c:strCache>
            </c:strRef>
          </c:cat>
          <c:val>
            <c:numRef>
              <c:f>Plan1!$B$2:$B$3</c:f>
              <c:numCache>
                <c:formatCode>###0%</c:formatCode>
                <c:ptCount val="2"/>
                <c:pt idx="0">
                  <c:v>0.12</c:v>
                </c:pt>
                <c:pt idx="1">
                  <c:v>0.88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739-4783-855F-8B72C1D40F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498886414253896E-2"/>
          <c:y val="0.14324475769303302"/>
          <c:w val="0.95100222717149219"/>
          <c:h val="0.628127134572471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42C0DB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A79B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93F-41AC-8B1B-896A95932520}"/>
              </c:ext>
            </c:extLst>
          </c:dPt>
          <c:dPt>
            <c:idx val="1"/>
            <c:invertIfNegative val="0"/>
            <c:bubble3D val="0"/>
            <c:spPr>
              <a:solidFill>
                <a:srgbClr val="00A79B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93F-41AC-8B1B-896A95932520}"/>
              </c:ext>
            </c:extLst>
          </c:dPt>
          <c:dPt>
            <c:idx val="2"/>
            <c:invertIfNegative val="0"/>
            <c:bubble3D val="0"/>
            <c:spPr>
              <a:solidFill>
                <a:srgbClr val="FBCD5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93F-41AC-8B1B-896A95932520}"/>
              </c:ext>
            </c:extLst>
          </c:dPt>
          <c:dPt>
            <c:idx val="3"/>
            <c:invertIfNegative val="0"/>
            <c:bubble3D val="0"/>
            <c:spPr>
              <a:solidFill>
                <a:srgbClr val="FBCD5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93F-41AC-8B1B-896A95932520}"/>
              </c:ext>
            </c:extLst>
          </c:dPt>
          <c:dPt>
            <c:idx val="4"/>
            <c:invertIfNegative val="0"/>
            <c:bubble3D val="0"/>
            <c:spPr>
              <a:solidFill>
                <a:srgbClr val="EC425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93F-41AC-8B1B-896A95932520}"/>
              </c:ext>
            </c:extLst>
          </c:dPt>
          <c:dPt>
            <c:idx val="5"/>
            <c:invertIfNegative val="0"/>
            <c:bubble3D val="0"/>
            <c:spPr>
              <a:solidFill>
                <a:srgbClr val="EC425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93F-41AC-8B1B-896A95932520}"/>
              </c:ext>
            </c:extLst>
          </c:dPt>
          <c:dPt>
            <c:idx val="6"/>
            <c:invertIfNegative val="0"/>
            <c:bubble3D val="0"/>
            <c:spPr>
              <a:solidFill>
                <a:srgbClr val="EC425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93F-41AC-8B1B-896A95932520}"/>
              </c:ext>
            </c:extLst>
          </c:dPt>
          <c:dPt>
            <c:idx val="7"/>
            <c:invertIfNegative val="0"/>
            <c:bubble3D val="0"/>
            <c:spPr>
              <a:solidFill>
                <a:srgbClr val="EC425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093F-41AC-8B1B-896A95932520}"/>
              </c:ext>
            </c:extLst>
          </c:dPt>
          <c:dPt>
            <c:idx val="8"/>
            <c:invertIfNegative val="0"/>
            <c:bubble3D val="0"/>
            <c:spPr>
              <a:solidFill>
                <a:srgbClr val="EC425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093F-41AC-8B1B-896A95932520}"/>
              </c:ext>
            </c:extLst>
          </c:dPt>
          <c:dPt>
            <c:idx val="9"/>
            <c:invertIfNegative val="0"/>
            <c:bubble3D val="0"/>
            <c:spPr>
              <a:solidFill>
                <a:srgbClr val="EC425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093F-41AC-8B1B-896A95932520}"/>
              </c:ext>
            </c:extLst>
          </c:dPt>
          <c:dPt>
            <c:idx val="10"/>
            <c:invertIfNegative val="0"/>
            <c:bubble3D val="0"/>
            <c:spPr>
              <a:solidFill>
                <a:srgbClr val="EC425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093F-41AC-8B1B-896A95932520}"/>
              </c:ext>
            </c:extLst>
          </c:dPt>
          <c:dLbls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dirty="0"/>
                      <a:t>--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093F-41AC-8B1B-896A9593252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Plan1!$A$2:$A$12</c:f>
              <c:numCache>
                <c:formatCode>General</c:formatCode>
                <c:ptCount val="11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  <c:pt idx="8">
                  <c:v>2</c:v>
                </c:pt>
                <c:pt idx="9">
                  <c:v>1</c:v>
                </c:pt>
                <c:pt idx="10">
                  <c:v>0</c:v>
                </c:pt>
              </c:numCache>
            </c:numRef>
          </c:cat>
          <c:val>
            <c:numRef>
              <c:f>Plan1!$B$2:$B$12</c:f>
              <c:numCache>
                <c:formatCode>0%</c:formatCode>
                <c:ptCount val="11"/>
                <c:pt idx="0">
                  <c:v>0.56823965836972545</c:v>
                </c:pt>
                <c:pt idx="1">
                  <c:v>0.21294875597069679</c:v>
                </c:pt>
                <c:pt idx="2">
                  <c:v>0.13982613708883881</c:v>
                </c:pt>
                <c:pt idx="3">
                  <c:v>4.8018660845369376E-2</c:v>
                </c:pt>
                <c:pt idx="4">
                  <c:v>1.4947037937153452E-2</c:v>
                </c:pt>
                <c:pt idx="5">
                  <c:v>7.179037995977227E-3</c:v>
                </c:pt>
                <c:pt idx="6">
                  <c:v>1.8669562984469342E-3</c:v>
                </c:pt>
                <c:pt idx="7">
                  <c:v>2.5154274959093407E-3</c:v>
                </c:pt>
                <c:pt idx="8">
                  <c:v>3.385092123887175E-3</c:v>
                </c:pt>
                <c:pt idx="9">
                  <c:v>0</c:v>
                </c:pt>
                <c:pt idx="10">
                  <c:v>1.0732358740013135E-3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093F-41AC-8B1B-896A959325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17505568"/>
        <c:axId val="517505960"/>
      </c:barChart>
      <c:catAx>
        <c:axId val="517505568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17505960"/>
        <c:crosses val="autoZero"/>
        <c:auto val="1"/>
        <c:lblAlgn val="ctr"/>
        <c:lblOffset val="100"/>
        <c:noMultiLvlLbl val="0"/>
      </c:catAx>
      <c:valAx>
        <c:axId val="517505960"/>
        <c:scaling>
          <c:orientation val="minMax"/>
        </c:scaling>
        <c:delete val="1"/>
        <c:axPos val="r"/>
        <c:numFmt formatCode="0%" sourceLinked="1"/>
        <c:majorTickMark val="out"/>
        <c:minorTickMark val="none"/>
        <c:tickLblPos val="nextTo"/>
        <c:crossAx val="517505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ED7D3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28-40AA-ADED-BB8390979888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828-40AA-ADED-BB8390979888}"/>
              </c:ext>
            </c:extLst>
          </c:dPt>
          <c:cat>
            <c:strRef>
              <c:f>Plan1!$A$2:$A$3</c:f>
              <c:strCache>
                <c:ptCount val="2"/>
                <c:pt idx="0">
                  <c:v>empresário(a)</c:v>
                </c:pt>
                <c:pt idx="1">
                  <c:v>empregado(a)</c:v>
                </c:pt>
              </c:strCache>
            </c:strRef>
          </c:cat>
          <c:val>
            <c:numRef>
              <c:f>Plan1!$B$2:$B$3</c:f>
              <c:numCache>
                <c:formatCode>###0%</c:formatCode>
                <c:ptCount val="2"/>
                <c:pt idx="0">
                  <c:v>9.1999999999999998E-2</c:v>
                </c:pt>
                <c:pt idx="1">
                  <c:v>8.0000000000000002E-3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828-40AA-ADED-BB83909798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122008124069938E-2"/>
          <c:y val="0.30050750782853325"/>
          <c:w val="0.92975598375186008"/>
          <c:h val="0.433507854730479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A79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até 24 anos</c:v>
                </c:pt>
                <c:pt idx="1">
                  <c:v>25 a 34 anos</c:v>
                </c:pt>
                <c:pt idx="2">
                  <c:v>35 a 44 anos</c:v>
                </c:pt>
                <c:pt idx="3">
                  <c:v>45 a 54 anos</c:v>
                </c:pt>
                <c:pt idx="4">
                  <c:v>55 anos ou +</c:v>
                </c:pt>
              </c:strCache>
            </c:strRef>
          </c:cat>
          <c:val>
            <c:numRef>
              <c:f>Planilha1!$B$2:$B$6</c:f>
              <c:numCache>
                <c:formatCode>0.0</c:formatCode>
                <c:ptCount val="5"/>
                <c:pt idx="0">
                  <c:v>9.4259885803564476</c:v>
                </c:pt>
                <c:pt idx="1">
                  <c:v>9.2843912521741139</c:v>
                </c:pt>
                <c:pt idx="2">
                  <c:v>9.1840570565594053</c:v>
                </c:pt>
                <c:pt idx="3">
                  <c:v>8.9655568288921117</c:v>
                </c:pt>
                <c:pt idx="4">
                  <c:v>8.9968466123190005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456-47BE-8A52-A42E1A9CD8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7507136"/>
        <c:axId val="517507528"/>
      </c:barChart>
      <c:catAx>
        <c:axId val="517507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17507528"/>
        <c:crosses val="autoZero"/>
        <c:auto val="1"/>
        <c:lblAlgn val="ctr"/>
        <c:lblOffset val="100"/>
        <c:noMultiLvlLbl val="0"/>
      </c:catAx>
      <c:valAx>
        <c:axId val="517507528"/>
        <c:scaling>
          <c:orientation val="minMax"/>
          <c:min val="7"/>
        </c:scaling>
        <c:delete val="1"/>
        <c:axPos val="l"/>
        <c:numFmt formatCode="0.0" sourceLinked="1"/>
        <c:majorTickMark val="none"/>
        <c:minorTickMark val="none"/>
        <c:tickLblPos val="nextTo"/>
        <c:crossAx val="517507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BBBB-498B-AD8E-F8D49CAF4189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BBBB-498B-AD8E-F8D49CAF4189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BBBB-498B-AD8E-F8D49CAF4189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BBBB-498B-AD8E-F8D49CAF4189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BBBB-498B-AD8E-F8D49CAF4189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BBBB-498B-AD8E-F8D49CAF4189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BBBB-498B-AD8E-F8D49CAF4189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BBBB-498B-AD8E-F8D49CAF4189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BBBB-498B-AD8E-F8D49CAF4189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BBBB-498B-AD8E-F8D49CAF4189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BBBB-498B-AD8E-F8D49CAF4189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BBBB-498B-AD8E-F8D49CAF4189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BBBB-498B-AD8E-F8D49CAF4189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BBBB-498B-AD8E-F8D49CAF4189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BBBB-498B-AD8E-F8D49CAF4189}"/>
              </c:ext>
            </c:extLst>
          </c:dPt>
          <c:dPt>
            <c:idx val="1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BBBB-498B-AD8E-F8D49CAF4189}"/>
              </c:ext>
            </c:extLst>
          </c:dPt>
          <c:dPt>
            <c:idx val="1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BBBB-498B-AD8E-F8D49CAF4189}"/>
              </c:ext>
            </c:extLst>
          </c:dPt>
          <c:dPt>
            <c:idx val="1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BBBB-498B-AD8E-F8D49CAF4189}"/>
              </c:ext>
            </c:extLst>
          </c:dPt>
          <c:dPt>
            <c:idx val="1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2-BBBB-498B-AD8E-F8D49CAF4189}"/>
              </c:ext>
            </c:extLst>
          </c:dPt>
          <c:dPt>
            <c:idx val="1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BBBB-498B-AD8E-F8D49CAF4189}"/>
              </c:ext>
            </c:extLst>
          </c:dPt>
          <c:dPt>
            <c:idx val="2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4-BBBB-498B-AD8E-F8D49CAF4189}"/>
              </c:ext>
            </c:extLst>
          </c:dPt>
          <c:dPt>
            <c:idx val="2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BBBB-498B-AD8E-F8D49CAF4189}"/>
              </c:ext>
            </c:extLst>
          </c:dPt>
          <c:dPt>
            <c:idx val="2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6-BBBB-498B-AD8E-F8D49CAF4189}"/>
              </c:ext>
            </c:extLst>
          </c:dPt>
          <c:dPt>
            <c:idx val="2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BBBB-498B-AD8E-F8D49CAF4189}"/>
              </c:ext>
            </c:extLst>
          </c:dPt>
          <c:dPt>
            <c:idx val="2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8-BBBB-498B-AD8E-F8D49CAF4189}"/>
              </c:ext>
            </c:extLst>
          </c:dPt>
          <c:dPt>
            <c:idx val="2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9-BBBB-498B-AD8E-F8D49CAF4189}"/>
              </c:ext>
            </c:extLst>
          </c:dPt>
          <c:dPt>
            <c:idx val="2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A-BBBB-498B-AD8E-F8D49CAF4189}"/>
              </c:ext>
            </c:extLst>
          </c:dPt>
          <c:cat>
            <c:strRef>
              <c:f>Plan1!$A$2:$A$28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Plan1!$B$2:$B$28</c:f>
              <c:numCache>
                <c:formatCode>General</c:formatCode>
                <c:ptCount val="27"/>
                <c:pt idx="0">
                  <c:v>9.3000000000000007</c:v>
                </c:pt>
                <c:pt idx="1">
                  <c:v>9.3000000000000007</c:v>
                </c:pt>
                <c:pt idx="2">
                  <c:v>8.9</c:v>
                </c:pt>
                <c:pt idx="3">
                  <c:v>9.1</c:v>
                </c:pt>
                <c:pt idx="4">
                  <c:v>9.3000000000000007</c:v>
                </c:pt>
                <c:pt idx="5">
                  <c:v>9.1</c:v>
                </c:pt>
                <c:pt idx="6">
                  <c:v>9.3000000000000007</c:v>
                </c:pt>
                <c:pt idx="7">
                  <c:v>9.1999999999999993</c:v>
                </c:pt>
                <c:pt idx="8">
                  <c:v>9</c:v>
                </c:pt>
                <c:pt idx="9">
                  <c:v>9.1999999999999993</c:v>
                </c:pt>
                <c:pt idx="10">
                  <c:v>8.9</c:v>
                </c:pt>
                <c:pt idx="11">
                  <c:v>9.3000000000000007</c:v>
                </c:pt>
                <c:pt idx="12">
                  <c:v>9.4</c:v>
                </c:pt>
                <c:pt idx="13">
                  <c:v>9.1999999999999993</c:v>
                </c:pt>
                <c:pt idx="14">
                  <c:v>9.1</c:v>
                </c:pt>
                <c:pt idx="15">
                  <c:v>9.5</c:v>
                </c:pt>
                <c:pt idx="16">
                  <c:v>9.1999999999999993</c:v>
                </c:pt>
                <c:pt idx="17">
                  <c:v>9.1999999999999993</c:v>
                </c:pt>
                <c:pt idx="18">
                  <c:v>9.4</c:v>
                </c:pt>
                <c:pt idx="19">
                  <c:v>9.5</c:v>
                </c:pt>
                <c:pt idx="20">
                  <c:v>9.3000000000000007</c:v>
                </c:pt>
                <c:pt idx="21">
                  <c:v>9.6</c:v>
                </c:pt>
                <c:pt idx="22">
                  <c:v>9.6</c:v>
                </c:pt>
                <c:pt idx="23">
                  <c:v>9.5</c:v>
                </c:pt>
                <c:pt idx="24">
                  <c:v>9.1</c:v>
                </c:pt>
                <c:pt idx="25">
                  <c:v>9.1999999999999993</c:v>
                </c:pt>
                <c:pt idx="26">
                  <c:v>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BBBB-498B-AD8E-F8D49CAF41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-77"/>
        <c:axId val="517508312"/>
        <c:axId val="517508704"/>
      </c:barChart>
      <c:catAx>
        <c:axId val="5175083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17508704"/>
        <c:crosses val="autoZero"/>
        <c:auto val="1"/>
        <c:lblAlgn val="ctr"/>
        <c:lblOffset val="100"/>
        <c:noMultiLvlLbl val="0"/>
      </c:catAx>
      <c:valAx>
        <c:axId val="517508704"/>
        <c:scaling>
          <c:orientation val="minMax"/>
          <c:max val="10"/>
          <c:min val="6"/>
        </c:scaling>
        <c:delete val="1"/>
        <c:axPos val="l"/>
        <c:numFmt formatCode="General" sourceLinked="1"/>
        <c:majorTickMark val="out"/>
        <c:minorTickMark val="none"/>
        <c:tickLblPos val="nextTo"/>
        <c:crossAx val="51750831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599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5C0-40FC-8582-74F7E061E918}"/>
              </c:ext>
            </c:extLst>
          </c:dPt>
          <c:dPt>
            <c:idx val="1"/>
            <c:invertIfNegative val="0"/>
            <c:bubble3D val="0"/>
            <c:spPr>
              <a:solidFill>
                <a:srgbClr val="5599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5C0-40FC-8582-74F7E061E918}"/>
              </c:ext>
            </c:extLst>
          </c:dPt>
          <c:dPt>
            <c:idx val="2"/>
            <c:invertIfNegative val="0"/>
            <c:bubble3D val="0"/>
            <c:spPr>
              <a:solidFill>
                <a:srgbClr val="5599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5C0-40FC-8582-74F7E061E918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5C0-40FC-8582-74F7E061E918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5C0-40FC-8582-74F7E061E918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5C0-40FC-8582-74F7E061E918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5C0-40FC-8582-74F7E061E918}"/>
              </c:ext>
            </c:extLst>
          </c:dPt>
          <c:dPt>
            <c:idx val="7"/>
            <c:invertIfNegative val="0"/>
            <c:bubble3D val="0"/>
            <c:spPr>
              <a:solidFill>
                <a:srgbClr val="98DB1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A5C0-40FC-8582-74F7E061E918}"/>
              </c:ext>
            </c:extLst>
          </c:dPt>
          <c:dPt>
            <c:idx val="8"/>
            <c:invertIfNegative val="0"/>
            <c:bubble3D val="0"/>
            <c:spPr>
              <a:solidFill>
                <a:srgbClr val="98DB1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A5C0-40FC-8582-74F7E061E918}"/>
              </c:ext>
            </c:extLst>
          </c:dPt>
          <c:dPt>
            <c:idx val="9"/>
            <c:invertIfNegative val="0"/>
            <c:bubble3D val="0"/>
            <c:spPr>
              <a:solidFill>
                <a:srgbClr val="98DB1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A5C0-40FC-8582-74F7E061E918}"/>
              </c:ext>
            </c:extLst>
          </c:dPt>
          <c:dPt>
            <c:idx val="10"/>
            <c:invertIfNegative val="0"/>
            <c:bubble3D val="0"/>
            <c:spPr>
              <a:solidFill>
                <a:srgbClr val="98DB1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A5C0-40FC-8582-74F7E061E918}"/>
              </c:ext>
            </c:extLst>
          </c:dPt>
          <c:dPt>
            <c:idx val="11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A5C0-40FC-8582-74F7E061E918}"/>
              </c:ext>
            </c:extLst>
          </c:dPt>
          <c:dPt>
            <c:idx val="12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A5C0-40FC-8582-74F7E061E918}"/>
              </c:ext>
            </c:extLst>
          </c:dPt>
          <c:dPt>
            <c:idx val="13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A5C0-40FC-8582-74F7E061E918}"/>
              </c:ext>
            </c:extLst>
          </c:dPt>
          <c:dPt>
            <c:idx val="14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A5C0-40FC-8582-74F7E061E918}"/>
              </c:ext>
            </c:extLst>
          </c:dPt>
          <c:dPt>
            <c:idx val="15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A5C0-40FC-8582-74F7E061E918}"/>
              </c:ext>
            </c:extLst>
          </c:dPt>
          <c:dPt>
            <c:idx val="16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A5C0-40FC-8582-74F7E061E918}"/>
              </c:ext>
            </c:extLst>
          </c:dPt>
          <c:dPt>
            <c:idx val="17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A5C0-40FC-8582-74F7E061E918}"/>
              </c:ext>
            </c:extLst>
          </c:dPt>
          <c:dPt>
            <c:idx val="18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A5C0-40FC-8582-74F7E061E918}"/>
              </c:ext>
            </c:extLst>
          </c:dPt>
          <c:dPt>
            <c:idx val="19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A5C0-40FC-8582-74F7E061E918}"/>
              </c:ext>
            </c:extLst>
          </c:dPt>
          <c:dPt>
            <c:idx val="20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A5C0-40FC-8582-74F7E061E918}"/>
              </c:ext>
            </c:extLst>
          </c:dPt>
          <c:dPt>
            <c:idx val="21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A5C0-40FC-8582-74F7E061E918}"/>
              </c:ext>
            </c:extLst>
          </c:dPt>
          <c:dPt>
            <c:idx val="22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A5C0-40FC-8582-74F7E061E918}"/>
              </c:ext>
            </c:extLst>
          </c:dPt>
          <c:dPt>
            <c:idx val="23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A5C0-40FC-8582-74F7E061E918}"/>
              </c:ext>
            </c:extLst>
          </c:dPt>
          <c:dPt>
            <c:idx val="24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A5C0-40FC-8582-74F7E061E918}"/>
              </c:ext>
            </c:extLst>
          </c:dPt>
          <c:dPt>
            <c:idx val="25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A5C0-40FC-8582-74F7E061E918}"/>
              </c:ext>
            </c:extLst>
          </c:dPt>
          <c:dPt>
            <c:idx val="26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A5C0-40FC-8582-74F7E061E91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60AA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Plan1!$A$2:$A$28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Plan1!$B$2:$B$28</c:f>
              <c:numCache>
                <c:formatCode>0.0</c:formatCode>
                <c:ptCount val="27"/>
                <c:pt idx="0">
                  <c:v>9.1744966442952975</c:v>
                </c:pt>
                <c:pt idx="1">
                  <c:v>9.0909090909090953</c:v>
                </c:pt>
                <c:pt idx="2">
                  <c:v>9.0476190476190403</c:v>
                </c:pt>
                <c:pt idx="3">
                  <c:v>9.2536585365853643</c:v>
                </c:pt>
                <c:pt idx="4">
                  <c:v>9.1833333333333336</c:v>
                </c:pt>
                <c:pt idx="5">
                  <c:v>9.1276595744680797</c:v>
                </c:pt>
                <c:pt idx="6">
                  <c:v>9.0817307692307772</c:v>
                </c:pt>
                <c:pt idx="7">
                  <c:v>9.2857142857142847</c:v>
                </c:pt>
                <c:pt idx="8">
                  <c:v>9.1698113207547127</c:v>
                </c:pt>
                <c:pt idx="9">
                  <c:v>9.0740740740740762</c:v>
                </c:pt>
                <c:pt idx="10">
                  <c:v>9.054945054945053</c:v>
                </c:pt>
                <c:pt idx="11">
                  <c:v>9.6538461538461569</c:v>
                </c:pt>
                <c:pt idx="12">
                  <c:v>9.6451612903225836</c:v>
                </c:pt>
                <c:pt idx="13">
                  <c:v>9.4841269841269877</c:v>
                </c:pt>
                <c:pt idx="14">
                  <c:v>9.4327485380116975</c:v>
                </c:pt>
                <c:pt idx="15">
                  <c:v>9.4255319148936163</c:v>
                </c:pt>
                <c:pt idx="16">
                  <c:v>9.4081632653061273</c:v>
                </c:pt>
                <c:pt idx="17">
                  <c:v>9.2615384615384624</c:v>
                </c:pt>
                <c:pt idx="18">
                  <c:v>9.2560975609756113</c:v>
                </c:pt>
                <c:pt idx="19">
                  <c:v>9.2399999999999984</c:v>
                </c:pt>
                <c:pt idx="20">
                  <c:v>9.7142857142857153</c:v>
                </c:pt>
                <c:pt idx="21">
                  <c:v>9.518518518518519</c:v>
                </c:pt>
                <c:pt idx="22">
                  <c:v>9.5064102564102519</c:v>
                </c:pt>
                <c:pt idx="23">
                  <c:v>9.4482758620689644</c:v>
                </c:pt>
                <c:pt idx="24">
                  <c:v>9.3968253968253954</c:v>
                </c:pt>
                <c:pt idx="25">
                  <c:v>9.101694915254237</c:v>
                </c:pt>
                <c:pt idx="26">
                  <c:v>8.5833333333333339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6-A5C0-40FC-8582-74F7E061E9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9693128"/>
        <c:axId val="519693520"/>
      </c:barChart>
      <c:catAx>
        <c:axId val="5196931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19693520"/>
        <c:crosses val="autoZero"/>
        <c:auto val="1"/>
        <c:lblAlgn val="ctr"/>
        <c:lblOffset val="100"/>
        <c:noMultiLvlLbl val="0"/>
      </c:catAx>
      <c:valAx>
        <c:axId val="519693520"/>
        <c:scaling>
          <c:orientation val="minMax"/>
          <c:max val="10"/>
          <c:min val="6"/>
        </c:scaling>
        <c:delete val="1"/>
        <c:axPos val="l"/>
        <c:numFmt formatCode="0.0" sourceLinked="1"/>
        <c:majorTickMark val="out"/>
        <c:minorTickMark val="none"/>
        <c:tickLblPos val="nextTo"/>
        <c:crossAx val="519693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424290785483148E-2"/>
          <c:y val="5.6822899191262391E-2"/>
          <c:w val="0.82258477494763926"/>
          <c:h val="0.9431771008087375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contribuiu muito</c:v>
                </c:pt>
              </c:strCache>
            </c:strRef>
          </c:tx>
          <c:spPr>
            <a:solidFill>
              <a:srgbClr val="00A79B"/>
            </a:solidFill>
            <a:ln w="1905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4502879032975573E-2"/>
                  <c:y val="-3.766148719788039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BADF-4933-9603-05543F85D05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8401332783144651E-2"/>
                  <c:y val="-3.526512478161781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BADF-4933-9603-05543F85D05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3027282681875789E-3"/>
                  <c:y val="-3.52651247816177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BADF-4933-9603-05543F85D05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9565346237080473E-2"/>
                  <c:y val="-3.820388518008584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BADF-4933-9603-05543F85D05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4922330212717068E-2"/>
                  <c:y val="-4.114264557855398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BADF-4933-9603-05543F85D05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1424685211949972E-2"/>
                  <c:y val="-3.820388518008584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BADF-4933-9603-05543F85D05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5621705085299102E-2"/>
                  <c:y val="-3.14560747879811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A79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BADF-4933-9603-05543F85D05A}"/>
                </c:ext>
                <c:ext xmlns:c15="http://schemas.microsoft.com/office/drawing/2012/chart" uri="{CE6537A1-D6FC-4f65-9D91-7224C49458BB}">
                  <c15:layout>
                    <c:manualLayout>
                      <c:w val="8.8973643484712303E-2"/>
                      <c:h val="4.1142645578553988E-2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-1.0654768952261808E-2"/>
                  <c:y val="-3.940206638821721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BADF-4933-9603-05543F85D05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A79B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Plan1!$A$2:$A$10</c:f>
              <c:strCache>
                <c:ptCount val="8"/>
                <c:pt idx="0">
                  <c:v>Inovo na forma de trabalho com produtos, serviços e processos.</c:v>
                </c:pt>
                <c:pt idx="1">
                  <c:v>Desenvolvo parcerias/rede de contatos.</c:v>
                </c:pt>
                <c:pt idx="2">
                  <c:v>Aprimoro o conhecimento sobre produtos, serviços e processos.</c:v>
                </c:pt>
                <c:pt idx="3">
                  <c:v>Tento identificar novas oportunidades.</c:v>
                </c:pt>
                <c:pt idx="4">
                  <c:v>Faço ações ligadas ao relacionamento e satisfação do cliente.</c:v>
                </c:pt>
                <c:pt idx="5">
                  <c:v>Gerencio e capacito os recursos humanos.</c:v>
                </c:pt>
                <c:pt idx="6">
                  <c:v>Avalio e monitoro os resultados.</c:v>
                </c:pt>
                <c:pt idx="7">
                  <c:v>Preparo ou atualizo metas, planos e projetos.</c:v>
                </c:pt>
              </c:strCache>
            </c:strRef>
          </c:cat>
          <c:val>
            <c:numRef>
              <c:f>Plan1!$B$2:$B$10</c:f>
              <c:numCache>
                <c:formatCode>0%</c:formatCode>
                <c:ptCount val="9"/>
                <c:pt idx="0">
                  <c:v>0.54564813480200336</c:v>
                </c:pt>
                <c:pt idx="1">
                  <c:v>0.70757643013280525</c:v>
                </c:pt>
                <c:pt idx="2">
                  <c:v>0.64406621244617057</c:v>
                </c:pt>
                <c:pt idx="3">
                  <c:v>0.72478847371888067</c:v>
                </c:pt>
                <c:pt idx="4">
                  <c:v>0.69066394821266242</c:v>
                </c:pt>
                <c:pt idx="5">
                  <c:v>0.68194647818308751</c:v>
                </c:pt>
                <c:pt idx="6">
                  <c:v>0.70916173878346356</c:v>
                </c:pt>
                <c:pt idx="7">
                  <c:v>0.84445964303253074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CB-468E-B1F2-FF2954226E65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contribuiu em parte</c:v>
                </c:pt>
              </c:strCache>
            </c:strRef>
          </c:tx>
          <c:spPr>
            <a:solidFill>
              <a:schemeClr val="accent4"/>
            </a:solidFill>
            <a:ln w="1905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4.0086135417326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E44-46AC-9E77-2C464D8B1F3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5768332305689136E-3"/>
                  <c:y val="-4.0086033151344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4BA-4733-973F-E2BCF018D99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8589444101895858E-3"/>
                  <c:y val="-3.70025865390708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4BA-4733-973F-E2BCF018D99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1473610254740427E-3"/>
                  <c:y val="-3.70025865390708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4BA-4733-973F-E2BCF018D99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3.39190376608149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4BA-4733-973F-E2BCF018D99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8.5768332305688616E-3"/>
                  <c:y val="-3.39190376608149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4BA-4733-973F-E2BCF018D99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1435777640758552E-2"/>
                  <c:y val="-4.0086135417326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4BA-4733-973F-E2BCF018D99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4.2884166152844048E-3"/>
                  <c:y val="-3.7002586539070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4BA-4733-973F-E2BCF018D99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4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Plan1!$A$2:$A$10</c:f>
              <c:strCache>
                <c:ptCount val="8"/>
                <c:pt idx="0">
                  <c:v>Inovo na forma de trabalho com produtos, serviços e processos.</c:v>
                </c:pt>
                <c:pt idx="1">
                  <c:v>Desenvolvo parcerias/rede de contatos.</c:v>
                </c:pt>
                <c:pt idx="2">
                  <c:v>Aprimoro o conhecimento sobre produtos, serviços e processos.</c:v>
                </c:pt>
                <c:pt idx="3">
                  <c:v>Tento identificar novas oportunidades.</c:v>
                </c:pt>
                <c:pt idx="4">
                  <c:v>Faço ações ligadas ao relacionamento e satisfação do cliente.</c:v>
                </c:pt>
                <c:pt idx="5">
                  <c:v>Gerencio e capacito os recursos humanos.</c:v>
                </c:pt>
                <c:pt idx="6">
                  <c:v>Avalio e monitoro os resultados.</c:v>
                </c:pt>
                <c:pt idx="7">
                  <c:v>Preparo ou atualizo metas, planos e projetos.</c:v>
                </c:pt>
              </c:strCache>
            </c:strRef>
          </c:cat>
          <c:val>
            <c:numRef>
              <c:f>Plan1!$C$2:$C$10</c:f>
              <c:numCache>
                <c:formatCode>0%</c:formatCode>
                <c:ptCount val="9"/>
                <c:pt idx="0">
                  <c:v>0.37852653673073255</c:v>
                </c:pt>
                <c:pt idx="1">
                  <c:v>0.24506126856039437</c:v>
                </c:pt>
                <c:pt idx="2">
                  <c:v>0.30391152561755208</c:v>
                </c:pt>
                <c:pt idx="3">
                  <c:v>0.22633592909549555</c:v>
                </c:pt>
                <c:pt idx="4">
                  <c:v>0.25230030990141455</c:v>
                </c:pt>
                <c:pt idx="5">
                  <c:v>0.26849410724598605</c:v>
                </c:pt>
                <c:pt idx="6">
                  <c:v>0.22880158043524607</c:v>
                </c:pt>
                <c:pt idx="7">
                  <c:v>0.1379178307778951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1CB-468E-B1F2-FF2954226E65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não contribuiu em nada</c:v>
                </c:pt>
              </c:strCache>
            </c:strRef>
          </c:tx>
          <c:spPr>
            <a:solidFill>
              <a:srgbClr val="F25872"/>
            </a:solidFill>
            <a:ln w="1905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3.391903766081497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54BA-4733-973F-E2BCF018D99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3.700258653907089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54BA-4733-973F-E2BCF018D99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0482675073938364E-16"/>
                  <c:y val="-4.008613541732677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54BA-4733-973F-E2BCF018D99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8589444101896379E-3"/>
                  <c:y val="-3.700258653907086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54BA-4733-973F-E2BCF018D99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3.08354887825590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54BA-4733-973F-E2BCF018D99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2884166152844568E-3"/>
                  <c:y val="-3.391903766081507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54BA-4733-973F-E2BCF018D99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3.700258653907086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54BA-4733-973F-E2BCF018D99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-3.700258653907098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54BA-4733-973F-E2BCF018D99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2587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Plan1!$A$2:$A$10</c:f>
              <c:strCache>
                <c:ptCount val="8"/>
                <c:pt idx="0">
                  <c:v>Inovo na forma de trabalho com produtos, serviços e processos.</c:v>
                </c:pt>
                <c:pt idx="1">
                  <c:v>Desenvolvo parcerias/rede de contatos.</c:v>
                </c:pt>
                <c:pt idx="2">
                  <c:v>Aprimoro o conhecimento sobre produtos, serviços e processos.</c:v>
                </c:pt>
                <c:pt idx="3">
                  <c:v>Tento identificar novas oportunidades.</c:v>
                </c:pt>
                <c:pt idx="4">
                  <c:v>Faço ações ligadas ao relacionamento e satisfação do cliente.</c:v>
                </c:pt>
                <c:pt idx="5">
                  <c:v>Gerencio e capacito os recursos humanos.</c:v>
                </c:pt>
                <c:pt idx="6">
                  <c:v>Avalio e monitoro os resultados.</c:v>
                </c:pt>
                <c:pt idx="7">
                  <c:v>Preparo ou atualizo metas, planos e projetos.</c:v>
                </c:pt>
              </c:strCache>
            </c:strRef>
          </c:cat>
          <c:val>
            <c:numRef>
              <c:f>Plan1!$D$2:$D$10</c:f>
              <c:numCache>
                <c:formatCode>0%</c:formatCode>
                <c:ptCount val="9"/>
                <c:pt idx="0">
                  <c:v>7.582532846727047E-2</c:v>
                </c:pt>
                <c:pt idx="1">
                  <c:v>4.7362301306807603E-2</c:v>
                </c:pt>
                <c:pt idx="2">
                  <c:v>5.2022261936283155E-2</c:v>
                </c:pt>
                <c:pt idx="3">
                  <c:v>4.8875597185630573E-2</c:v>
                </c:pt>
                <c:pt idx="4">
                  <c:v>5.7035741885929914E-2</c:v>
                </c:pt>
                <c:pt idx="5">
                  <c:v>4.9559414570931958E-2</c:v>
                </c:pt>
                <c:pt idx="6">
                  <c:v>6.203668078129667E-2</c:v>
                </c:pt>
                <c:pt idx="7">
                  <c:v>1.7622526189573356E-2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1CB-468E-B1F2-FF2954226E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100"/>
        <c:axId val="519694696"/>
        <c:axId val="519694304"/>
      </c:barChart>
      <c:valAx>
        <c:axId val="51969430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519694696"/>
        <c:crosses val="autoZero"/>
        <c:crossBetween val="between"/>
      </c:valAx>
      <c:catAx>
        <c:axId val="5196946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196943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A79B"/>
            </a:solidFill>
            <a:ln>
              <a:noFill/>
            </a:ln>
            <a:effectLst/>
          </c:spPr>
          <c:invertIfNegative val="0"/>
          <c:cat>
            <c:strRef>
              <c:f>Plan1!$A$2:$A$9</c:f>
              <c:strCache>
                <c:ptCount val="8"/>
                <c:pt idx="0">
                  <c:v>preparo ou atualização de metas, planos e projetos</c:v>
                </c:pt>
                <c:pt idx="1">
                  <c:v>visão de mercado (sobre seus clientes, fornecedores e concorrentes)</c:v>
                </c:pt>
                <c:pt idx="2">
                  <c:v>avaliação e monitoramento de resultados</c:v>
                </c:pt>
                <c:pt idx="3">
                  <c:v>relacionamento e satisfação do cliente</c:v>
                </c:pt>
                <c:pt idx="4">
                  <c:v>identificação de novas oportunidades</c:v>
                </c:pt>
                <c:pt idx="5">
                  <c:v>aprimoramento da qualidade de produtos, serviços e processos</c:v>
                </c:pt>
                <c:pt idx="6">
                  <c:v>desenvolvimento de parcerias/rede de contatos</c:v>
                </c:pt>
                <c:pt idx="7">
                  <c:v>inovação de produtos, serviços e processos</c:v>
                </c:pt>
              </c:strCache>
            </c:strRef>
          </c:cat>
          <c:val>
            <c:numRef>
              <c:f>Plan1!$B$2:$B$9</c:f>
              <c:numCache>
                <c:formatCode>0%</c:formatCode>
                <c:ptCount val="8"/>
                <c:pt idx="0">
                  <c:v>0.55000000000000004</c:v>
                </c:pt>
                <c:pt idx="1">
                  <c:v>0.71</c:v>
                </c:pt>
                <c:pt idx="2">
                  <c:v>0.64</c:v>
                </c:pt>
                <c:pt idx="3">
                  <c:v>0.72</c:v>
                </c:pt>
                <c:pt idx="4">
                  <c:v>0.69</c:v>
                </c:pt>
                <c:pt idx="5">
                  <c:v>0.68</c:v>
                </c:pt>
                <c:pt idx="6">
                  <c:v>0.71</c:v>
                </c:pt>
                <c:pt idx="7">
                  <c:v>0.84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D2-4BD1-8CAD-07C81DF851F0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62D9D5"/>
            </a:solidFill>
            <a:ln>
              <a:noFill/>
            </a:ln>
            <a:effectLst/>
          </c:spPr>
          <c:invertIfNegative val="0"/>
          <c:cat>
            <c:strRef>
              <c:f>Plan1!$A$2:$A$9</c:f>
              <c:strCache>
                <c:ptCount val="8"/>
                <c:pt idx="0">
                  <c:v>preparo ou atualização de metas, planos e projetos</c:v>
                </c:pt>
                <c:pt idx="1">
                  <c:v>visão de mercado (sobre seus clientes, fornecedores e concorrentes)</c:v>
                </c:pt>
                <c:pt idx="2">
                  <c:v>avaliação e monitoramento de resultados</c:v>
                </c:pt>
                <c:pt idx="3">
                  <c:v>relacionamento e satisfação do cliente</c:v>
                </c:pt>
                <c:pt idx="4">
                  <c:v>identificação de novas oportunidades</c:v>
                </c:pt>
                <c:pt idx="5">
                  <c:v>aprimoramento da qualidade de produtos, serviços e processos</c:v>
                </c:pt>
                <c:pt idx="6">
                  <c:v>desenvolvimento de parcerias/rede de contatos</c:v>
                </c:pt>
                <c:pt idx="7">
                  <c:v>inovação de produtos, serviços e processos</c:v>
                </c:pt>
              </c:strCache>
            </c:strRef>
          </c:cat>
          <c:val>
            <c:numRef>
              <c:f>Plan1!$C$2:$C$9</c:f>
              <c:numCache>
                <c:formatCode>0%</c:formatCode>
                <c:ptCount val="8"/>
                <c:pt idx="0">
                  <c:v>0.59</c:v>
                </c:pt>
                <c:pt idx="1">
                  <c:v>0.73</c:v>
                </c:pt>
                <c:pt idx="2">
                  <c:v>0.68</c:v>
                </c:pt>
                <c:pt idx="3">
                  <c:v>0.77</c:v>
                </c:pt>
                <c:pt idx="4">
                  <c:v>0.72</c:v>
                </c:pt>
                <c:pt idx="5">
                  <c:v>0.7</c:v>
                </c:pt>
                <c:pt idx="6">
                  <c:v>0.72</c:v>
                </c:pt>
                <c:pt idx="7">
                  <c:v>0.83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AD2-4BD1-8CAD-07C81DF851F0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Plan1!$A$2:$A$9</c:f>
              <c:strCache>
                <c:ptCount val="8"/>
                <c:pt idx="0">
                  <c:v>preparo ou atualização de metas, planos e projetos</c:v>
                </c:pt>
                <c:pt idx="1">
                  <c:v>visão de mercado (sobre seus clientes, fornecedores e concorrentes)</c:v>
                </c:pt>
                <c:pt idx="2">
                  <c:v>avaliação e monitoramento de resultados</c:v>
                </c:pt>
                <c:pt idx="3">
                  <c:v>relacionamento e satisfação do cliente</c:v>
                </c:pt>
                <c:pt idx="4">
                  <c:v>identificação de novas oportunidades</c:v>
                </c:pt>
                <c:pt idx="5">
                  <c:v>aprimoramento da qualidade de produtos, serviços e processos</c:v>
                </c:pt>
                <c:pt idx="6">
                  <c:v>desenvolvimento de parcerias/rede de contatos</c:v>
                </c:pt>
                <c:pt idx="7">
                  <c:v>inovação de produtos, serviços e processos</c:v>
                </c:pt>
              </c:strCache>
            </c:strRef>
          </c:cat>
          <c:val>
            <c:numRef>
              <c:f>Plan1!$D$2:$D$9</c:f>
              <c:numCache>
                <c:formatCode>0%</c:formatCode>
                <c:ptCount val="8"/>
                <c:pt idx="0">
                  <c:v>0.72</c:v>
                </c:pt>
                <c:pt idx="1">
                  <c:v>0.81</c:v>
                </c:pt>
                <c:pt idx="2">
                  <c:v>0.81</c:v>
                </c:pt>
                <c:pt idx="3">
                  <c:v>0.85</c:v>
                </c:pt>
                <c:pt idx="4">
                  <c:v>0.82</c:v>
                </c:pt>
                <c:pt idx="5">
                  <c:v>0.84</c:v>
                </c:pt>
                <c:pt idx="6">
                  <c:v>0.83</c:v>
                </c:pt>
                <c:pt idx="7">
                  <c:v>0.92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AD2-4BD1-8CAD-07C81DF851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-20"/>
        <c:axId val="519695872"/>
        <c:axId val="519696264"/>
      </c:barChart>
      <c:catAx>
        <c:axId val="5196958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19696264"/>
        <c:crosses val="autoZero"/>
        <c:auto val="1"/>
        <c:lblAlgn val="ctr"/>
        <c:lblOffset val="100"/>
        <c:noMultiLvlLbl val="0"/>
      </c:catAx>
      <c:valAx>
        <c:axId val="51969626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519695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A79B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28-40AA-ADED-BB8390979888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828-40AA-ADED-BB8390979888}"/>
              </c:ext>
            </c:extLst>
          </c:dPt>
          <c:cat>
            <c:strRef>
              <c:f>Plan1!$A$2:$A$3</c:f>
              <c:strCache>
                <c:ptCount val="2"/>
                <c:pt idx="0">
                  <c:v>empresário(a)</c:v>
                </c:pt>
                <c:pt idx="1">
                  <c:v>empregado(a)</c:v>
                </c:pt>
              </c:strCache>
            </c:strRef>
          </c:cat>
          <c:val>
            <c:numRef>
              <c:f>Plan1!$B$2:$B$3</c:f>
              <c:numCache>
                <c:formatCode>###0%</c:formatCode>
                <c:ptCount val="2"/>
                <c:pt idx="0">
                  <c:v>0.34</c:v>
                </c:pt>
                <c:pt idx="1">
                  <c:v>0.66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828-40AA-ADED-BB83909798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ED7D3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28-40AA-ADED-BB8390979888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828-40AA-ADED-BB8390979888}"/>
              </c:ext>
            </c:extLst>
          </c:dPt>
          <c:cat>
            <c:strRef>
              <c:f>Plan1!$A$2:$A$3</c:f>
              <c:strCache>
                <c:ptCount val="2"/>
                <c:pt idx="0">
                  <c:v>empresário(a)</c:v>
                </c:pt>
                <c:pt idx="1">
                  <c:v>empregado(a)</c:v>
                </c:pt>
              </c:strCache>
            </c:strRef>
          </c:cat>
          <c:val>
            <c:numRef>
              <c:f>Plan1!$B$2:$B$3</c:f>
              <c:numCache>
                <c:formatCode>###0%</c:formatCode>
                <c:ptCount val="2"/>
                <c:pt idx="0">
                  <c:v>0.27</c:v>
                </c:pt>
                <c:pt idx="1">
                  <c:v>0.73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828-40AA-ADED-BB83909798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ED7D3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28-40AA-ADED-BB8390979888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828-40AA-ADED-BB8390979888}"/>
              </c:ext>
            </c:extLst>
          </c:dPt>
          <c:cat>
            <c:strRef>
              <c:f>Plan1!$A$2:$A$3</c:f>
              <c:strCache>
                <c:ptCount val="2"/>
                <c:pt idx="0">
                  <c:v>empresário(a)</c:v>
                </c:pt>
                <c:pt idx="1">
                  <c:v>empregado(a)</c:v>
                </c:pt>
              </c:strCache>
            </c:strRef>
          </c:cat>
          <c:val>
            <c:numRef>
              <c:f>Plan1!$B$2:$B$3</c:f>
              <c:numCache>
                <c:formatCode>###0%</c:formatCode>
                <c:ptCount val="2"/>
                <c:pt idx="0">
                  <c:v>0.34</c:v>
                </c:pt>
                <c:pt idx="1">
                  <c:v>0.66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828-40AA-ADED-BB83909798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62D9D5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451-4708-AC0A-61154483CAA5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451-4708-AC0A-61154483CAA5}"/>
              </c:ext>
            </c:extLst>
          </c:dPt>
          <c:cat>
            <c:strRef>
              <c:f>Plan1!$A$2:$A$3</c:f>
              <c:strCache>
                <c:ptCount val="2"/>
                <c:pt idx="0">
                  <c:v>empresário(a)</c:v>
                </c:pt>
                <c:pt idx="1">
                  <c:v>empregado(a)</c:v>
                </c:pt>
              </c:strCache>
            </c:strRef>
          </c:cat>
          <c:val>
            <c:numRef>
              <c:f>Plan1!$B$2:$B$3</c:f>
              <c:numCache>
                <c:formatCode>###0%</c:formatCode>
                <c:ptCount val="2"/>
                <c:pt idx="0">
                  <c:v>7.0000000000000007E-2</c:v>
                </c:pt>
                <c:pt idx="1">
                  <c:v>0.93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451-4708-AC0A-61154483CA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599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5C0-40FC-8582-74F7E061E918}"/>
              </c:ext>
            </c:extLst>
          </c:dPt>
          <c:dPt>
            <c:idx val="1"/>
            <c:invertIfNegative val="0"/>
            <c:bubble3D val="0"/>
            <c:spPr>
              <a:solidFill>
                <a:srgbClr val="5599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5C0-40FC-8582-74F7E061E918}"/>
              </c:ext>
            </c:extLst>
          </c:dPt>
          <c:dPt>
            <c:idx val="2"/>
            <c:invertIfNegative val="0"/>
            <c:bubble3D val="0"/>
            <c:spPr>
              <a:solidFill>
                <a:srgbClr val="5599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5C0-40FC-8582-74F7E061E918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5C0-40FC-8582-74F7E061E918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5C0-40FC-8582-74F7E061E918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5C0-40FC-8582-74F7E061E918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5C0-40FC-8582-74F7E061E918}"/>
              </c:ext>
            </c:extLst>
          </c:dPt>
          <c:dPt>
            <c:idx val="7"/>
            <c:invertIfNegative val="0"/>
            <c:bubble3D val="0"/>
            <c:spPr>
              <a:solidFill>
                <a:srgbClr val="98DB1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A5C0-40FC-8582-74F7E061E918}"/>
              </c:ext>
            </c:extLst>
          </c:dPt>
          <c:dPt>
            <c:idx val="8"/>
            <c:invertIfNegative val="0"/>
            <c:bubble3D val="0"/>
            <c:spPr>
              <a:solidFill>
                <a:srgbClr val="98DB1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A5C0-40FC-8582-74F7E061E918}"/>
              </c:ext>
            </c:extLst>
          </c:dPt>
          <c:dPt>
            <c:idx val="9"/>
            <c:invertIfNegative val="0"/>
            <c:bubble3D val="0"/>
            <c:spPr>
              <a:solidFill>
                <a:srgbClr val="98DB1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A5C0-40FC-8582-74F7E061E918}"/>
              </c:ext>
            </c:extLst>
          </c:dPt>
          <c:dPt>
            <c:idx val="10"/>
            <c:invertIfNegative val="0"/>
            <c:bubble3D val="0"/>
            <c:spPr>
              <a:solidFill>
                <a:srgbClr val="98DB1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A5C0-40FC-8582-74F7E061E918}"/>
              </c:ext>
            </c:extLst>
          </c:dPt>
          <c:dPt>
            <c:idx val="11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A5C0-40FC-8582-74F7E061E918}"/>
              </c:ext>
            </c:extLst>
          </c:dPt>
          <c:dPt>
            <c:idx val="12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A5C0-40FC-8582-74F7E061E918}"/>
              </c:ext>
            </c:extLst>
          </c:dPt>
          <c:dPt>
            <c:idx val="13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A5C0-40FC-8582-74F7E061E918}"/>
              </c:ext>
            </c:extLst>
          </c:dPt>
          <c:dPt>
            <c:idx val="14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A5C0-40FC-8582-74F7E061E918}"/>
              </c:ext>
            </c:extLst>
          </c:dPt>
          <c:dPt>
            <c:idx val="15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A5C0-40FC-8582-74F7E061E918}"/>
              </c:ext>
            </c:extLst>
          </c:dPt>
          <c:dPt>
            <c:idx val="16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A5C0-40FC-8582-74F7E061E918}"/>
              </c:ext>
            </c:extLst>
          </c:dPt>
          <c:dPt>
            <c:idx val="17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A5C0-40FC-8582-74F7E061E918}"/>
              </c:ext>
            </c:extLst>
          </c:dPt>
          <c:dPt>
            <c:idx val="18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A5C0-40FC-8582-74F7E061E918}"/>
              </c:ext>
            </c:extLst>
          </c:dPt>
          <c:dPt>
            <c:idx val="19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A5C0-40FC-8582-74F7E061E918}"/>
              </c:ext>
            </c:extLst>
          </c:dPt>
          <c:dPt>
            <c:idx val="20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A5C0-40FC-8582-74F7E061E918}"/>
              </c:ext>
            </c:extLst>
          </c:dPt>
          <c:dPt>
            <c:idx val="21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A5C0-40FC-8582-74F7E061E918}"/>
              </c:ext>
            </c:extLst>
          </c:dPt>
          <c:dPt>
            <c:idx val="22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A5C0-40FC-8582-74F7E061E918}"/>
              </c:ext>
            </c:extLst>
          </c:dPt>
          <c:dPt>
            <c:idx val="23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A5C0-40FC-8582-74F7E061E918}"/>
              </c:ext>
            </c:extLst>
          </c:dPt>
          <c:dPt>
            <c:idx val="24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A5C0-40FC-8582-74F7E061E918}"/>
              </c:ext>
            </c:extLst>
          </c:dPt>
          <c:dPt>
            <c:idx val="25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A5C0-40FC-8582-74F7E061E918}"/>
              </c:ext>
            </c:extLst>
          </c:dPt>
          <c:dPt>
            <c:idx val="26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A5C0-40FC-8582-74F7E061E91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60AA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Plan1!$A$2:$A$28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Plan1!$B$2:$B$28</c:f>
              <c:numCache>
                <c:formatCode>0</c:formatCode>
                <c:ptCount val="27"/>
                <c:pt idx="0">
                  <c:v>32.967032967033113</c:v>
                </c:pt>
                <c:pt idx="1">
                  <c:v>31.325301204819194</c:v>
                </c:pt>
                <c:pt idx="2">
                  <c:v>29.323308270676684</c:v>
                </c:pt>
                <c:pt idx="3">
                  <c:v>41.981132075471592</c:v>
                </c:pt>
                <c:pt idx="4">
                  <c:v>31.05263157894721</c:v>
                </c:pt>
                <c:pt idx="5">
                  <c:v>28.49462365591399</c:v>
                </c:pt>
                <c:pt idx="6">
                  <c:v>24.528301886792484</c:v>
                </c:pt>
                <c:pt idx="7">
                  <c:v>38.636363636363654</c:v>
                </c:pt>
                <c:pt idx="8">
                  <c:v>37.837837837837832</c:v>
                </c:pt>
                <c:pt idx="9">
                  <c:v>29.599999999999916</c:v>
                </c:pt>
                <c:pt idx="10">
                  <c:v>15.094339622641453</c:v>
                </c:pt>
                <c:pt idx="11">
                  <c:v>54.761904761904759</c:v>
                </c:pt>
                <c:pt idx="12">
                  <c:v>40.217391304347714</c:v>
                </c:pt>
                <c:pt idx="13">
                  <c:v>35.9375</c:v>
                </c:pt>
                <c:pt idx="14">
                  <c:v>35.135135135135137</c:v>
                </c:pt>
                <c:pt idx="15">
                  <c:v>26.66666666666671</c:v>
                </c:pt>
                <c:pt idx="16">
                  <c:v>26.666666666666668</c:v>
                </c:pt>
                <c:pt idx="17">
                  <c:v>23.684210526315834</c:v>
                </c:pt>
                <c:pt idx="18">
                  <c:v>22.151898734177223</c:v>
                </c:pt>
                <c:pt idx="19">
                  <c:v>15.384615384615385</c:v>
                </c:pt>
                <c:pt idx="20">
                  <c:v>52.542372881355924</c:v>
                </c:pt>
                <c:pt idx="21">
                  <c:v>43.636363636363647</c:v>
                </c:pt>
                <c:pt idx="22">
                  <c:v>42.5</c:v>
                </c:pt>
                <c:pt idx="23">
                  <c:v>42.307692307692285</c:v>
                </c:pt>
                <c:pt idx="24">
                  <c:v>38.596491228070171</c:v>
                </c:pt>
                <c:pt idx="25">
                  <c:v>25</c:v>
                </c:pt>
                <c:pt idx="26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6-A5C0-40FC-8582-74F7E061E9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9698616"/>
        <c:axId val="519699008"/>
      </c:barChart>
      <c:catAx>
        <c:axId val="5196986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19699008"/>
        <c:crosses val="autoZero"/>
        <c:auto val="1"/>
        <c:lblAlgn val="ctr"/>
        <c:lblOffset val="100"/>
        <c:noMultiLvlLbl val="0"/>
      </c:catAx>
      <c:valAx>
        <c:axId val="519699008"/>
        <c:scaling>
          <c:orientation val="minMax"/>
          <c:max val="70"/>
          <c:min val="0"/>
        </c:scaling>
        <c:delete val="1"/>
        <c:axPos val="l"/>
        <c:numFmt formatCode="0" sourceLinked="1"/>
        <c:majorTickMark val="out"/>
        <c:minorTickMark val="none"/>
        <c:tickLblPos val="nextTo"/>
        <c:crossAx val="519698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0E0-473E-BC0E-EF29E32154B3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0E0-473E-BC0E-EF29E32154B3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0E0-473E-BC0E-EF29E32154B3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0E0-473E-BC0E-EF29E32154B3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40E0-473E-BC0E-EF29E32154B3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40E0-473E-BC0E-EF29E32154B3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40E0-473E-BC0E-EF29E32154B3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40E0-473E-BC0E-EF29E32154B3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40E0-473E-BC0E-EF29E32154B3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40E0-473E-BC0E-EF29E32154B3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40E0-473E-BC0E-EF29E32154B3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40E0-473E-BC0E-EF29E32154B3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40E0-473E-BC0E-EF29E32154B3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40E0-473E-BC0E-EF29E32154B3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40E0-473E-BC0E-EF29E32154B3}"/>
              </c:ext>
            </c:extLst>
          </c:dPt>
          <c:dPt>
            <c:idx val="1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40E0-473E-BC0E-EF29E32154B3}"/>
              </c:ext>
            </c:extLst>
          </c:dPt>
          <c:dPt>
            <c:idx val="1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40E0-473E-BC0E-EF29E32154B3}"/>
              </c:ext>
            </c:extLst>
          </c:dPt>
          <c:dPt>
            <c:idx val="1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40E0-473E-BC0E-EF29E32154B3}"/>
              </c:ext>
            </c:extLst>
          </c:dPt>
          <c:dPt>
            <c:idx val="1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2-40E0-473E-BC0E-EF29E32154B3}"/>
              </c:ext>
            </c:extLst>
          </c:dPt>
          <c:dPt>
            <c:idx val="1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40E0-473E-BC0E-EF29E32154B3}"/>
              </c:ext>
            </c:extLst>
          </c:dPt>
          <c:dPt>
            <c:idx val="2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4-40E0-473E-BC0E-EF29E32154B3}"/>
              </c:ext>
            </c:extLst>
          </c:dPt>
          <c:dPt>
            <c:idx val="2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40E0-473E-BC0E-EF29E32154B3}"/>
              </c:ext>
            </c:extLst>
          </c:dPt>
          <c:dPt>
            <c:idx val="2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6-40E0-473E-BC0E-EF29E32154B3}"/>
              </c:ext>
            </c:extLst>
          </c:dPt>
          <c:dPt>
            <c:idx val="2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40E0-473E-BC0E-EF29E32154B3}"/>
              </c:ext>
            </c:extLst>
          </c:dPt>
          <c:dPt>
            <c:idx val="2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8-40E0-473E-BC0E-EF29E32154B3}"/>
              </c:ext>
            </c:extLst>
          </c:dPt>
          <c:dPt>
            <c:idx val="2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9-40E0-473E-BC0E-EF29E32154B3}"/>
              </c:ext>
            </c:extLst>
          </c:dPt>
          <c:dPt>
            <c:idx val="2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A-40E0-473E-BC0E-EF29E32154B3}"/>
              </c:ext>
            </c:extLst>
          </c:dPt>
          <c:cat>
            <c:strRef>
              <c:f>Plan1!$A$2:$A$28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Plan1!$B$2:$B$28</c:f>
              <c:numCache>
                <c:formatCode>General</c:formatCode>
                <c:ptCount val="27"/>
                <c:pt idx="0">
                  <c:v>40</c:v>
                </c:pt>
                <c:pt idx="1">
                  <c:v>29</c:v>
                </c:pt>
                <c:pt idx="2">
                  <c:v>27</c:v>
                </c:pt>
                <c:pt idx="3">
                  <c:v>42</c:v>
                </c:pt>
                <c:pt idx="4">
                  <c:v>27</c:v>
                </c:pt>
                <c:pt idx="5">
                  <c:v>32</c:v>
                </c:pt>
                <c:pt idx="6">
                  <c:v>23</c:v>
                </c:pt>
                <c:pt idx="7">
                  <c:v>55</c:v>
                </c:pt>
                <c:pt idx="8">
                  <c:v>35</c:v>
                </c:pt>
                <c:pt idx="9">
                  <c:v>31</c:v>
                </c:pt>
                <c:pt idx="10">
                  <c:v>23</c:v>
                </c:pt>
                <c:pt idx="11">
                  <c:v>49</c:v>
                </c:pt>
                <c:pt idx="12">
                  <c:v>30</c:v>
                </c:pt>
                <c:pt idx="13">
                  <c:v>31</c:v>
                </c:pt>
                <c:pt idx="14">
                  <c:v>37</c:v>
                </c:pt>
                <c:pt idx="15">
                  <c:v>30</c:v>
                </c:pt>
                <c:pt idx="16">
                  <c:v>48</c:v>
                </c:pt>
                <c:pt idx="17">
                  <c:v>31</c:v>
                </c:pt>
                <c:pt idx="18">
                  <c:v>21</c:v>
                </c:pt>
                <c:pt idx="19">
                  <c:v>36</c:v>
                </c:pt>
                <c:pt idx="20">
                  <c:v>29</c:v>
                </c:pt>
                <c:pt idx="21">
                  <c:v>30</c:v>
                </c:pt>
                <c:pt idx="22">
                  <c:v>35</c:v>
                </c:pt>
                <c:pt idx="23">
                  <c:v>28</c:v>
                </c:pt>
                <c:pt idx="24">
                  <c:v>36</c:v>
                </c:pt>
                <c:pt idx="25">
                  <c:v>28</c:v>
                </c:pt>
                <c:pt idx="26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40E0-473E-BC0E-EF29E32154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-77"/>
        <c:axId val="519699792"/>
        <c:axId val="519700184"/>
      </c:barChart>
      <c:catAx>
        <c:axId val="5196997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19700184"/>
        <c:crosses val="autoZero"/>
        <c:auto val="1"/>
        <c:lblAlgn val="ctr"/>
        <c:lblOffset val="100"/>
        <c:noMultiLvlLbl val="0"/>
      </c:catAx>
      <c:valAx>
        <c:axId val="519700184"/>
        <c:scaling>
          <c:orientation val="minMax"/>
          <c:max val="7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51969979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A79B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28-40AA-ADED-BB8390979888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828-40AA-ADED-BB8390979888}"/>
              </c:ext>
            </c:extLst>
          </c:dPt>
          <c:cat>
            <c:strRef>
              <c:f>Plan1!$A$2:$A$3</c:f>
              <c:strCache>
                <c:ptCount val="2"/>
                <c:pt idx="0">
                  <c:v>empresário(a)</c:v>
                </c:pt>
                <c:pt idx="1">
                  <c:v>empregado(a)</c:v>
                </c:pt>
              </c:strCache>
            </c:strRef>
          </c:cat>
          <c:val>
            <c:numRef>
              <c:f>Plan1!$B$2:$B$3</c:f>
              <c:numCache>
                <c:formatCode>###0%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828-40AA-ADED-BB83909798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ED7D3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28-40AA-ADED-BB8390979888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828-40AA-ADED-BB8390979888}"/>
              </c:ext>
            </c:extLst>
          </c:dPt>
          <c:cat>
            <c:strRef>
              <c:f>Plan1!$A$2:$A$3</c:f>
              <c:strCache>
                <c:ptCount val="2"/>
                <c:pt idx="0">
                  <c:v>empresário(a)</c:v>
                </c:pt>
                <c:pt idx="1">
                  <c:v>empregado(a)</c:v>
                </c:pt>
              </c:strCache>
            </c:strRef>
          </c:cat>
          <c:val>
            <c:numRef>
              <c:f>Plan1!$B$2:$B$3</c:f>
              <c:numCache>
                <c:formatCode>###0%</c:formatCode>
                <c:ptCount val="2"/>
                <c:pt idx="0">
                  <c:v>0.04</c:v>
                </c:pt>
                <c:pt idx="1">
                  <c:v>0.06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828-40AA-ADED-BB83909798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ED7D3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28-40AA-ADED-BB8390979888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828-40AA-ADED-BB8390979888}"/>
              </c:ext>
            </c:extLst>
          </c:dPt>
          <c:cat>
            <c:strRef>
              <c:f>Plan1!$A$2:$A$3</c:f>
              <c:strCache>
                <c:ptCount val="2"/>
                <c:pt idx="0">
                  <c:v>empresário(a)</c:v>
                </c:pt>
                <c:pt idx="1">
                  <c:v>empregado(a)</c:v>
                </c:pt>
              </c:strCache>
            </c:strRef>
          </c:cat>
          <c:val>
            <c:numRef>
              <c:f>Plan1!$B$2:$B$3</c:f>
              <c:numCache>
                <c:formatCode>###0%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828-40AA-ADED-BB83909798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599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5C0-40FC-8582-74F7E061E918}"/>
              </c:ext>
            </c:extLst>
          </c:dPt>
          <c:dPt>
            <c:idx val="1"/>
            <c:invertIfNegative val="0"/>
            <c:bubble3D val="0"/>
            <c:spPr>
              <a:solidFill>
                <a:srgbClr val="5599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5C0-40FC-8582-74F7E061E918}"/>
              </c:ext>
            </c:extLst>
          </c:dPt>
          <c:dPt>
            <c:idx val="2"/>
            <c:invertIfNegative val="0"/>
            <c:bubble3D val="0"/>
            <c:spPr>
              <a:solidFill>
                <a:srgbClr val="5599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5C0-40FC-8582-74F7E061E918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5C0-40FC-8582-74F7E061E918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5C0-40FC-8582-74F7E061E918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5C0-40FC-8582-74F7E061E918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5C0-40FC-8582-74F7E061E918}"/>
              </c:ext>
            </c:extLst>
          </c:dPt>
          <c:dPt>
            <c:idx val="7"/>
            <c:invertIfNegative val="0"/>
            <c:bubble3D val="0"/>
            <c:spPr>
              <a:solidFill>
                <a:srgbClr val="98DB1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A5C0-40FC-8582-74F7E061E918}"/>
              </c:ext>
            </c:extLst>
          </c:dPt>
          <c:dPt>
            <c:idx val="8"/>
            <c:invertIfNegative val="0"/>
            <c:bubble3D val="0"/>
            <c:spPr>
              <a:solidFill>
                <a:srgbClr val="98DB1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A5C0-40FC-8582-74F7E061E918}"/>
              </c:ext>
            </c:extLst>
          </c:dPt>
          <c:dPt>
            <c:idx val="9"/>
            <c:invertIfNegative val="0"/>
            <c:bubble3D val="0"/>
            <c:spPr>
              <a:solidFill>
                <a:srgbClr val="98DB1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A5C0-40FC-8582-74F7E061E918}"/>
              </c:ext>
            </c:extLst>
          </c:dPt>
          <c:dPt>
            <c:idx val="10"/>
            <c:invertIfNegative val="0"/>
            <c:bubble3D val="0"/>
            <c:spPr>
              <a:solidFill>
                <a:srgbClr val="98DB1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A5C0-40FC-8582-74F7E061E918}"/>
              </c:ext>
            </c:extLst>
          </c:dPt>
          <c:dPt>
            <c:idx val="11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A5C0-40FC-8582-74F7E061E918}"/>
              </c:ext>
            </c:extLst>
          </c:dPt>
          <c:dPt>
            <c:idx val="12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A5C0-40FC-8582-74F7E061E918}"/>
              </c:ext>
            </c:extLst>
          </c:dPt>
          <c:dPt>
            <c:idx val="13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A5C0-40FC-8582-74F7E061E918}"/>
              </c:ext>
            </c:extLst>
          </c:dPt>
          <c:dPt>
            <c:idx val="14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A5C0-40FC-8582-74F7E061E918}"/>
              </c:ext>
            </c:extLst>
          </c:dPt>
          <c:dPt>
            <c:idx val="15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A5C0-40FC-8582-74F7E061E918}"/>
              </c:ext>
            </c:extLst>
          </c:dPt>
          <c:dPt>
            <c:idx val="16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A5C0-40FC-8582-74F7E061E918}"/>
              </c:ext>
            </c:extLst>
          </c:dPt>
          <c:dPt>
            <c:idx val="17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A5C0-40FC-8582-74F7E061E918}"/>
              </c:ext>
            </c:extLst>
          </c:dPt>
          <c:dPt>
            <c:idx val="18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A5C0-40FC-8582-74F7E061E918}"/>
              </c:ext>
            </c:extLst>
          </c:dPt>
          <c:dPt>
            <c:idx val="19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A5C0-40FC-8582-74F7E061E918}"/>
              </c:ext>
            </c:extLst>
          </c:dPt>
          <c:dPt>
            <c:idx val="20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A5C0-40FC-8582-74F7E061E918}"/>
              </c:ext>
            </c:extLst>
          </c:dPt>
          <c:dPt>
            <c:idx val="21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A5C0-40FC-8582-74F7E061E918}"/>
              </c:ext>
            </c:extLst>
          </c:dPt>
          <c:dPt>
            <c:idx val="22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A5C0-40FC-8582-74F7E061E918}"/>
              </c:ext>
            </c:extLst>
          </c:dPt>
          <c:dPt>
            <c:idx val="23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A5C0-40FC-8582-74F7E061E918}"/>
              </c:ext>
            </c:extLst>
          </c:dPt>
          <c:dPt>
            <c:idx val="24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A5C0-40FC-8582-74F7E061E918}"/>
              </c:ext>
            </c:extLst>
          </c:dPt>
          <c:dPt>
            <c:idx val="25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A5C0-40FC-8582-74F7E061E918}"/>
              </c:ext>
            </c:extLst>
          </c:dPt>
          <c:dPt>
            <c:idx val="26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A5C0-40FC-8582-74F7E061E91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60AA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Plan1!$A$2:$A$28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Plan1!$B$2:$B$28</c:f>
              <c:numCache>
                <c:formatCode>0</c:formatCode>
                <c:ptCount val="27"/>
                <c:pt idx="0">
                  <c:v>64.42953020134216</c:v>
                </c:pt>
                <c:pt idx="1">
                  <c:v>54.255319148935932</c:v>
                </c:pt>
                <c:pt idx="2">
                  <c:v>49.489795918367449</c:v>
                </c:pt>
                <c:pt idx="3">
                  <c:v>67.094017094017033</c:v>
                </c:pt>
                <c:pt idx="4">
                  <c:v>64.251207729468604</c:v>
                </c:pt>
                <c:pt idx="5">
                  <c:v>46.666666666666686</c:v>
                </c:pt>
                <c:pt idx="6">
                  <c:v>45.853658536585122</c:v>
                </c:pt>
                <c:pt idx="7">
                  <c:v>76.923076923076934</c:v>
                </c:pt>
                <c:pt idx="8">
                  <c:v>59.259259259259188</c:v>
                </c:pt>
                <c:pt idx="9">
                  <c:v>56.578947368421048</c:v>
                </c:pt>
                <c:pt idx="10">
                  <c:v>45.555555555555472</c:v>
                </c:pt>
                <c:pt idx="11">
                  <c:v>70.833333333333329</c:v>
                </c:pt>
                <c:pt idx="12">
                  <c:v>67.741935483870961</c:v>
                </c:pt>
                <c:pt idx="13">
                  <c:v>67.525773195876312</c:v>
                </c:pt>
                <c:pt idx="14">
                  <c:v>62.698412698412866</c:v>
                </c:pt>
                <c:pt idx="15">
                  <c:v>60.256410256410184</c:v>
                </c:pt>
                <c:pt idx="16">
                  <c:v>59.75609756097564</c:v>
                </c:pt>
                <c:pt idx="17">
                  <c:v>57.396449704142015</c:v>
                </c:pt>
                <c:pt idx="18">
                  <c:v>53.191489361702104</c:v>
                </c:pt>
                <c:pt idx="19">
                  <c:v>50</c:v>
                </c:pt>
                <c:pt idx="20">
                  <c:v>75.609756097560975</c:v>
                </c:pt>
                <c:pt idx="21">
                  <c:v>68.965517241379303</c:v>
                </c:pt>
                <c:pt idx="22">
                  <c:v>64.516129032258078</c:v>
                </c:pt>
                <c:pt idx="23">
                  <c:v>62.962962962962933</c:v>
                </c:pt>
                <c:pt idx="24">
                  <c:v>61.538461538461519</c:v>
                </c:pt>
                <c:pt idx="25">
                  <c:v>50.000000000000014</c:v>
                </c:pt>
                <c:pt idx="26">
                  <c:v>33.333333333333329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6-A5C0-40FC-8582-74F7E061E9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8290056"/>
        <c:axId val="518290448"/>
      </c:barChart>
      <c:catAx>
        <c:axId val="5182900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18290448"/>
        <c:crosses val="autoZero"/>
        <c:auto val="1"/>
        <c:lblAlgn val="ctr"/>
        <c:lblOffset val="100"/>
        <c:noMultiLvlLbl val="0"/>
      </c:catAx>
      <c:valAx>
        <c:axId val="518290448"/>
        <c:scaling>
          <c:orientation val="minMax"/>
          <c:max val="100"/>
          <c:min val="0"/>
        </c:scaling>
        <c:delete val="1"/>
        <c:axPos val="l"/>
        <c:numFmt formatCode="0" sourceLinked="1"/>
        <c:majorTickMark val="out"/>
        <c:minorTickMark val="none"/>
        <c:tickLblPos val="nextTo"/>
        <c:crossAx val="518290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1A77-46B0-8AEF-D8C9FF834B44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1A77-46B0-8AEF-D8C9FF834B44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1A77-46B0-8AEF-D8C9FF834B44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1A77-46B0-8AEF-D8C9FF834B44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1A77-46B0-8AEF-D8C9FF834B44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1A77-46B0-8AEF-D8C9FF834B44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1A77-46B0-8AEF-D8C9FF834B44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1A77-46B0-8AEF-D8C9FF834B44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1A77-46B0-8AEF-D8C9FF834B44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1A77-46B0-8AEF-D8C9FF834B44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1A77-46B0-8AEF-D8C9FF834B44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1A77-46B0-8AEF-D8C9FF834B44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1A77-46B0-8AEF-D8C9FF834B44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1A77-46B0-8AEF-D8C9FF834B44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1A77-46B0-8AEF-D8C9FF834B44}"/>
              </c:ext>
            </c:extLst>
          </c:dPt>
          <c:dPt>
            <c:idx val="1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1A77-46B0-8AEF-D8C9FF834B44}"/>
              </c:ext>
            </c:extLst>
          </c:dPt>
          <c:dPt>
            <c:idx val="1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1A77-46B0-8AEF-D8C9FF834B44}"/>
              </c:ext>
            </c:extLst>
          </c:dPt>
          <c:dPt>
            <c:idx val="1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1A77-46B0-8AEF-D8C9FF834B44}"/>
              </c:ext>
            </c:extLst>
          </c:dPt>
          <c:dPt>
            <c:idx val="1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2-1A77-46B0-8AEF-D8C9FF834B44}"/>
              </c:ext>
            </c:extLst>
          </c:dPt>
          <c:dPt>
            <c:idx val="1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1A77-46B0-8AEF-D8C9FF834B44}"/>
              </c:ext>
            </c:extLst>
          </c:dPt>
          <c:dPt>
            <c:idx val="2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4-1A77-46B0-8AEF-D8C9FF834B44}"/>
              </c:ext>
            </c:extLst>
          </c:dPt>
          <c:dPt>
            <c:idx val="2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1A77-46B0-8AEF-D8C9FF834B44}"/>
              </c:ext>
            </c:extLst>
          </c:dPt>
          <c:dPt>
            <c:idx val="2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6-1A77-46B0-8AEF-D8C9FF834B44}"/>
              </c:ext>
            </c:extLst>
          </c:dPt>
          <c:dPt>
            <c:idx val="2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1A77-46B0-8AEF-D8C9FF834B44}"/>
              </c:ext>
            </c:extLst>
          </c:dPt>
          <c:dPt>
            <c:idx val="2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8-1A77-46B0-8AEF-D8C9FF834B44}"/>
              </c:ext>
            </c:extLst>
          </c:dPt>
          <c:dPt>
            <c:idx val="2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9-1A77-46B0-8AEF-D8C9FF834B44}"/>
              </c:ext>
            </c:extLst>
          </c:dPt>
          <c:dPt>
            <c:idx val="2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A-1A77-46B0-8AEF-D8C9FF834B44}"/>
              </c:ext>
            </c:extLst>
          </c:dPt>
          <c:cat>
            <c:strRef>
              <c:f>Plan1!$A$2:$A$28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Plan1!$B$2:$B$28</c:f>
              <c:numCache>
                <c:formatCode>General</c:formatCode>
                <c:ptCount val="27"/>
                <c:pt idx="0">
                  <c:v>72</c:v>
                </c:pt>
                <c:pt idx="1">
                  <c:v>60</c:v>
                </c:pt>
                <c:pt idx="2">
                  <c:v>52</c:v>
                </c:pt>
                <c:pt idx="3">
                  <c:v>63</c:v>
                </c:pt>
                <c:pt idx="4">
                  <c:v>63</c:v>
                </c:pt>
                <c:pt idx="5">
                  <c:v>54</c:v>
                </c:pt>
                <c:pt idx="6">
                  <c:v>47</c:v>
                </c:pt>
                <c:pt idx="7">
                  <c:v>60</c:v>
                </c:pt>
                <c:pt idx="8">
                  <c:v>61</c:v>
                </c:pt>
                <c:pt idx="9">
                  <c:v>52</c:v>
                </c:pt>
                <c:pt idx="10">
                  <c:v>47</c:v>
                </c:pt>
                <c:pt idx="11">
                  <c:v>74</c:v>
                </c:pt>
                <c:pt idx="12">
                  <c:v>70</c:v>
                </c:pt>
                <c:pt idx="13">
                  <c:v>66</c:v>
                </c:pt>
                <c:pt idx="14">
                  <c:v>75</c:v>
                </c:pt>
                <c:pt idx="15">
                  <c:v>61</c:v>
                </c:pt>
                <c:pt idx="16">
                  <c:v>64</c:v>
                </c:pt>
                <c:pt idx="17">
                  <c:v>70</c:v>
                </c:pt>
                <c:pt idx="18">
                  <c:v>63</c:v>
                </c:pt>
                <c:pt idx="19">
                  <c:v>65</c:v>
                </c:pt>
                <c:pt idx="20">
                  <c:v>69</c:v>
                </c:pt>
                <c:pt idx="21">
                  <c:v>71</c:v>
                </c:pt>
                <c:pt idx="22">
                  <c:v>68</c:v>
                </c:pt>
                <c:pt idx="23">
                  <c:v>55</c:v>
                </c:pt>
                <c:pt idx="24">
                  <c:v>50</c:v>
                </c:pt>
                <c:pt idx="25">
                  <c:v>49</c:v>
                </c:pt>
                <c:pt idx="26">
                  <c:v>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1A77-46B0-8AEF-D8C9FF834B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-77"/>
        <c:axId val="518291232"/>
        <c:axId val="524451864"/>
      </c:barChart>
      <c:catAx>
        <c:axId val="5182912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24451864"/>
        <c:crosses val="autoZero"/>
        <c:auto val="1"/>
        <c:lblAlgn val="ctr"/>
        <c:lblOffset val="100"/>
        <c:noMultiLvlLbl val="0"/>
      </c:catAx>
      <c:valAx>
        <c:axId val="524451864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51829123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A79B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28-40AA-ADED-BB8390979888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828-40AA-ADED-BB8390979888}"/>
              </c:ext>
            </c:extLst>
          </c:dPt>
          <c:cat>
            <c:strRef>
              <c:f>Plan1!$A$2:$A$3</c:f>
              <c:strCache>
                <c:ptCount val="2"/>
                <c:pt idx="0">
                  <c:v>empresário(a)</c:v>
                </c:pt>
                <c:pt idx="1">
                  <c:v>empregado(a)</c:v>
                </c:pt>
              </c:strCache>
            </c:strRef>
          </c:cat>
          <c:val>
            <c:numRef>
              <c:f>Plan1!$B$2:$B$3</c:f>
              <c:numCache>
                <c:formatCode>###0%</c:formatCode>
                <c:ptCount val="2"/>
                <c:pt idx="0">
                  <c:v>0.31</c:v>
                </c:pt>
                <c:pt idx="1">
                  <c:v>0.69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828-40AA-ADED-BB83909798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ED7D3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28-40AA-ADED-BB8390979888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828-40AA-ADED-BB8390979888}"/>
              </c:ext>
            </c:extLst>
          </c:dPt>
          <c:cat>
            <c:strRef>
              <c:f>Plan1!$A$2:$A$3</c:f>
              <c:strCache>
                <c:ptCount val="2"/>
                <c:pt idx="0">
                  <c:v>empresário(a)</c:v>
                </c:pt>
                <c:pt idx="1">
                  <c:v>empregado(a)</c:v>
                </c:pt>
              </c:strCache>
            </c:strRef>
          </c:cat>
          <c:val>
            <c:numRef>
              <c:f>Plan1!$B$2:$B$3</c:f>
              <c:numCache>
                <c:formatCode>###0%</c:formatCode>
                <c:ptCount val="2"/>
                <c:pt idx="0">
                  <c:v>0.34</c:v>
                </c:pt>
                <c:pt idx="1">
                  <c:v>0.66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828-40AA-ADED-BB83909798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ED7D3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28-40AA-ADED-BB8390979888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828-40AA-ADED-BB8390979888}"/>
              </c:ext>
            </c:extLst>
          </c:dPt>
          <c:cat>
            <c:strRef>
              <c:f>Plan1!$A$2:$A$3</c:f>
              <c:strCache>
                <c:ptCount val="2"/>
                <c:pt idx="0">
                  <c:v>empresário(a)</c:v>
                </c:pt>
                <c:pt idx="1">
                  <c:v>empregado(a)</c:v>
                </c:pt>
              </c:strCache>
            </c:strRef>
          </c:cat>
          <c:val>
            <c:numRef>
              <c:f>Plan1!$B$2:$B$3</c:f>
              <c:numCache>
                <c:formatCode>###0%</c:formatCode>
                <c:ptCount val="2"/>
                <c:pt idx="0">
                  <c:v>0.34</c:v>
                </c:pt>
                <c:pt idx="1">
                  <c:v>0.66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828-40AA-ADED-BB83909798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2572C-A749-4292-8521-A46E61D9355E}" type="datetimeFigureOut">
              <a:rPr lang="pt-BR" smtClean="0"/>
              <a:t>14/03/2017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62063-2F0F-44EA-80F7-EDE00DBF13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1148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F5987-3EB9-4957-8B19-4D126D418C40}" type="datetimeFigureOut">
              <a:rPr lang="pt-BR" smtClean="0"/>
              <a:t>14/03/2017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90D92-773F-4180-BE15-94329D14B7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4466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B9FF6-AAEC-40AC-B162-FA42720E8875}" type="slidenum">
              <a:rPr lang="pt-BR" smtClean="0">
                <a:solidFill>
                  <a:prstClr val="black"/>
                </a:solidFill>
              </a:rPr>
              <a:pPr/>
              <a:t>1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8654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90D92-773F-4180-BE15-94329D14B71D}" type="slidenum">
              <a:rPr lang="pt-BR" smtClean="0"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1075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B9FF6-AAEC-40AC-B162-FA42720E8875}" type="slidenum">
              <a:rPr lang="pt-BR" smtClean="0">
                <a:solidFill>
                  <a:prstClr val="black"/>
                </a:solidFill>
              </a:rPr>
              <a:pPr/>
              <a:t>64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61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90D92-773F-4180-BE15-94329D14B71D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3564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90D92-773F-4180-BE15-94329D14B71D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6270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90D92-773F-4180-BE15-94329D14B71D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2832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90D92-773F-4180-BE15-94329D14B71D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0102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90D92-773F-4180-BE15-94329D14B71D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4267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90D92-773F-4180-BE15-94329D14B71D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5818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90D92-773F-4180-BE15-94329D14B71D}" type="slidenum">
              <a:rPr lang="pt-BR" smtClean="0"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8824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90D92-773F-4180-BE15-94329D14B71D}" type="slidenum">
              <a:rPr lang="pt-BR" smtClean="0"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2935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242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5347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600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389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13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943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550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44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223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592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574"/>
          <a:stretch>
            <a:fillRect/>
          </a:stretch>
        </p:blipFill>
        <p:spPr bwMode="auto">
          <a:xfrm>
            <a:off x="10935730" y="113881"/>
            <a:ext cx="1072147" cy="51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 userDrawn="1"/>
        </p:nvSpPr>
        <p:spPr>
          <a:xfrm>
            <a:off x="-12700" y="6374301"/>
            <a:ext cx="12204700" cy="49095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8" name="Grupo 15"/>
          <p:cNvGrpSpPr/>
          <p:nvPr userDrawn="1"/>
        </p:nvGrpSpPr>
        <p:grpSpPr>
          <a:xfrm rot="10800000">
            <a:off x="11601056" y="6418287"/>
            <a:ext cx="590944" cy="287583"/>
            <a:chOff x="2040731" y="1479549"/>
            <a:chExt cx="267494" cy="130176"/>
          </a:xfrm>
          <a:solidFill>
            <a:schemeClr val="accent1">
              <a:lumMod val="50000"/>
            </a:schemeClr>
          </a:solidFill>
        </p:grpSpPr>
        <p:sp>
          <p:nvSpPr>
            <p:cNvPr id="10" name="Fluxograma: Atraso 9"/>
            <p:cNvSpPr/>
            <p:nvPr userDrawn="1"/>
          </p:nvSpPr>
          <p:spPr>
            <a:xfrm>
              <a:off x="2178050" y="1479550"/>
              <a:ext cx="130175" cy="130175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12" name="Retângulo 11"/>
            <p:cNvSpPr/>
            <p:nvPr userDrawn="1"/>
          </p:nvSpPr>
          <p:spPr>
            <a:xfrm>
              <a:off x="2040731" y="1479549"/>
              <a:ext cx="166688" cy="1301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  <p:sp>
        <p:nvSpPr>
          <p:cNvPr id="13" name="CaixaDeTexto 12"/>
          <p:cNvSpPr txBox="1"/>
          <p:nvPr userDrawn="1"/>
        </p:nvSpPr>
        <p:spPr>
          <a:xfrm>
            <a:off x="11664977" y="6367045"/>
            <a:ext cx="88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E7CFAA70-A94E-495A-BC8E-6833D5B759EB}" type="slidenum">
              <a:rPr lang="pt-BR" b="1" smtClean="0">
                <a:solidFill>
                  <a:schemeClr val="bg1"/>
                </a:solidFill>
              </a:rPr>
              <a:pPr algn="l"/>
              <a:t>‹nº›</a:t>
            </a:fld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59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97" r:id="rId7"/>
    <p:sldLayoutId id="2147483712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 userDrawn="1"/>
        </p:nvSpPr>
        <p:spPr>
          <a:xfrm>
            <a:off x="0" y="1062469"/>
            <a:ext cx="12192000" cy="457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6" name="Grupo 15"/>
          <p:cNvGrpSpPr/>
          <p:nvPr userDrawn="1"/>
        </p:nvGrpSpPr>
        <p:grpSpPr>
          <a:xfrm rot="10800000">
            <a:off x="11601056" y="6418287"/>
            <a:ext cx="590944" cy="287583"/>
            <a:chOff x="2040731" y="1479549"/>
            <a:chExt cx="267494" cy="130176"/>
          </a:xfrm>
          <a:solidFill>
            <a:schemeClr val="accent1">
              <a:lumMod val="50000"/>
            </a:schemeClr>
          </a:solidFill>
        </p:grpSpPr>
        <p:sp>
          <p:nvSpPr>
            <p:cNvPr id="14" name="Fluxograma: Atraso 13"/>
            <p:cNvSpPr/>
            <p:nvPr userDrawn="1"/>
          </p:nvSpPr>
          <p:spPr>
            <a:xfrm>
              <a:off x="2178050" y="1479550"/>
              <a:ext cx="130175" cy="130175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15" name="Retângulo 14"/>
            <p:cNvSpPr/>
            <p:nvPr userDrawn="1"/>
          </p:nvSpPr>
          <p:spPr>
            <a:xfrm>
              <a:off x="2040731" y="1479549"/>
              <a:ext cx="166688" cy="1301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  <p:sp>
        <p:nvSpPr>
          <p:cNvPr id="12" name="CaixaDeTexto 11"/>
          <p:cNvSpPr txBox="1"/>
          <p:nvPr userDrawn="1"/>
        </p:nvSpPr>
        <p:spPr>
          <a:xfrm>
            <a:off x="11664977" y="6367045"/>
            <a:ext cx="88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E7CFAA70-A94E-495A-BC8E-6833D5B759EB}" type="slidenum">
              <a:rPr lang="pt-BR" b="1" smtClean="0">
                <a:solidFill>
                  <a:schemeClr val="bg1"/>
                </a:solidFill>
              </a:rPr>
              <a:pPr algn="l"/>
              <a:t>‹nº›</a:t>
            </a:fld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430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5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7.xml"/><Relationship Id="rId4" Type="http://schemas.openxmlformats.org/officeDocument/2006/relationships/chart" Target="../charts/chart3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43.xml"/><Relationship Id="rId4" Type="http://schemas.openxmlformats.org/officeDocument/2006/relationships/chart" Target="../charts/chart4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5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0.xml"/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62.xml"/><Relationship Id="rId4" Type="http://schemas.openxmlformats.org/officeDocument/2006/relationships/chart" Target="../charts/chart6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5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4.xml"/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6.xml"/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68.xml"/><Relationship Id="rId4" Type="http://schemas.openxmlformats.org/officeDocument/2006/relationships/chart" Target="../charts/chart6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2.xml"/><Relationship Id="rId2" Type="http://schemas.openxmlformats.org/officeDocument/2006/relationships/chart" Target="../charts/chart71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3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5.xml"/><Relationship Id="rId2" Type="http://schemas.openxmlformats.org/officeDocument/2006/relationships/chart" Target="../charts/chart74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78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5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82.xml"/><Relationship Id="rId5" Type="http://schemas.openxmlformats.org/officeDocument/2006/relationships/chart" Target="../charts/chart81.xml"/><Relationship Id="rId4" Type="http://schemas.openxmlformats.org/officeDocument/2006/relationships/chart" Target="../charts/chart8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4.xml"/><Relationship Id="rId2" Type="http://schemas.openxmlformats.org/officeDocument/2006/relationships/chart" Target="../charts/chart8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slideLayout" Target="../slideLayouts/slideLayout9.xml"/><Relationship Id="rId7" Type="http://schemas.openxmlformats.org/officeDocument/2006/relationships/chart" Target="../charts/chart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5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6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8.xml"/><Relationship Id="rId2" Type="http://schemas.openxmlformats.org/officeDocument/2006/relationships/chart" Target="../charts/chart87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8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1.xml"/><Relationship Id="rId2" Type="http://schemas.openxmlformats.org/officeDocument/2006/relationships/chart" Target="../charts/chart90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3.xml"/><Relationship Id="rId2" Type="http://schemas.openxmlformats.org/officeDocument/2006/relationships/chart" Target="../charts/chart9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9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6.xml"/><Relationship Id="rId2" Type="http://schemas.openxmlformats.org/officeDocument/2006/relationships/chart" Target="../charts/chart95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8.xml"/><Relationship Id="rId2" Type="http://schemas.openxmlformats.org/officeDocument/2006/relationships/chart" Target="../charts/chart97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9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1.xml"/><Relationship Id="rId2" Type="http://schemas.openxmlformats.org/officeDocument/2006/relationships/chart" Target="../charts/chart100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3.xml"/><Relationship Id="rId2" Type="http://schemas.openxmlformats.org/officeDocument/2006/relationships/chart" Target="../charts/chart102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5.xml"/><Relationship Id="rId2" Type="http://schemas.openxmlformats.org/officeDocument/2006/relationships/chart" Target="../charts/chart10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tags" Target="../tags/tag7.xml"/><Relationship Id="rId7" Type="http://schemas.openxmlformats.org/officeDocument/2006/relationships/image" Target="../media/image8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10.xml"/><Relationship Id="rId4" Type="http://schemas.openxmlformats.org/officeDocument/2006/relationships/tags" Target="../tags/tag8.xml"/><Relationship Id="rId9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6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5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5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7897">
            <a:off x="6124320" y="2405290"/>
            <a:ext cx="5750950" cy="406520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33273"/>
            <a:ext cx="4180115" cy="377531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64226"/>
            <a:ext cx="7416800" cy="1309440"/>
          </a:xfrm>
          <a:prstGeom prst="rect">
            <a:avLst/>
          </a:prstGeom>
        </p:spPr>
      </p:pic>
      <p:sp>
        <p:nvSpPr>
          <p:cNvPr id="11" name="CaixaDeTexto 17"/>
          <p:cNvSpPr txBox="1"/>
          <p:nvPr/>
        </p:nvSpPr>
        <p:spPr>
          <a:xfrm>
            <a:off x="478104" y="1618781"/>
            <a:ext cx="68080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pt-BR" sz="3600" b="1" dirty="0"/>
              <a:t>PESQUISA DE SATISFAÇÃO - EMPRETEC</a:t>
            </a:r>
          </a:p>
        </p:txBody>
      </p:sp>
      <p:sp>
        <p:nvSpPr>
          <p:cNvPr id="12" name="CaixaDeTexto 17"/>
          <p:cNvSpPr txBox="1"/>
          <p:nvPr/>
        </p:nvSpPr>
        <p:spPr>
          <a:xfrm>
            <a:off x="-1173927" y="3418757"/>
            <a:ext cx="5354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/>
              <a:t>FEVEREIRO 2017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7025">
            <a:off x="9624642" y="-16229"/>
            <a:ext cx="2737313" cy="152161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675" y="480456"/>
            <a:ext cx="1545339" cy="43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71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aixaDeTexto 19"/>
          <p:cNvSpPr txBox="1"/>
          <p:nvPr/>
        </p:nvSpPr>
        <p:spPr>
          <a:xfrm>
            <a:off x="758934" y="161424"/>
            <a:ext cx="76357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3600" b="0" i="1" dirty="0">
                <a:solidFill>
                  <a:srgbClr val="4A5463"/>
                </a:solidFill>
                <a:effectLst/>
                <a:latin typeface="+mn-lt"/>
              </a:rPr>
              <a:t>forma como tomou conhecimento do Seminário </a:t>
            </a:r>
            <a:r>
              <a:rPr lang="pt-BR" sz="3600" b="0" i="1" dirty="0" err="1">
                <a:solidFill>
                  <a:srgbClr val="4A5463"/>
                </a:solidFill>
                <a:effectLst/>
                <a:latin typeface="+mn-lt"/>
              </a:rPr>
              <a:t>Empretec</a:t>
            </a:r>
            <a:endParaRPr lang="pt-BR" sz="3600" b="0" i="1" dirty="0">
              <a:solidFill>
                <a:srgbClr val="4A5463"/>
              </a:solidFill>
              <a:effectLst/>
              <a:latin typeface="+mn-lt"/>
            </a:endParaRPr>
          </a:p>
        </p:txBody>
      </p:sp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3669942868"/>
              </p:ext>
            </p:extLst>
          </p:nvPr>
        </p:nvGraphicFramePr>
        <p:xfrm>
          <a:off x="2782340" y="3208340"/>
          <a:ext cx="2250302" cy="2147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tângulo 3"/>
          <p:cNvSpPr/>
          <p:nvPr/>
        </p:nvSpPr>
        <p:spPr>
          <a:xfrm>
            <a:off x="603526" y="2212967"/>
            <a:ext cx="211882" cy="3304836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595450" y="6465547"/>
            <a:ext cx="5919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rgbClr val="FF91B0"/>
                </a:solidFill>
              </a:rPr>
              <a:t>P3. </a:t>
            </a:r>
            <a:r>
              <a:rPr lang="pt-BR" sz="1100" b="1" dirty="0">
                <a:solidFill>
                  <a:schemeClr val="bg1"/>
                </a:solidFill>
              </a:rPr>
              <a:t>Como o(a) Sr.(a) tomou conhecimento do Seminário EMPRETEC? </a:t>
            </a:r>
            <a:r>
              <a:rPr lang="pt-BR" sz="1100" dirty="0">
                <a:solidFill>
                  <a:srgbClr val="62D9D5"/>
                </a:solidFill>
              </a:rPr>
              <a:t>(ESPONTÂNEA– RU)</a:t>
            </a:r>
          </a:p>
        </p:txBody>
      </p:sp>
      <p:sp>
        <p:nvSpPr>
          <p:cNvPr id="22" name="CaixaDeTexto 19"/>
          <p:cNvSpPr txBox="1"/>
          <p:nvPr/>
        </p:nvSpPr>
        <p:spPr>
          <a:xfrm>
            <a:off x="2407285" y="2525470"/>
            <a:ext cx="3066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ctr"/>
            <a:r>
              <a:rPr lang="pt-BR" sz="2000" i="1" dirty="0">
                <a:solidFill>
                  <a:srgbClr val="002060"/>
                </a:solidFill>
                <a:effectLst/>
                <a:latin typeface="+mn-lt"/>
              </a:rPr>
              <a:t>pela participação em outros projetos do Sebrae</a:t>
            </a:r>
          </a:p>
        </p:txBody>
      </p:sp>
      <p:sp>
        <p:nvSpPr>
          <p:cNvPr id="27" name="CaixaDeTexto 19"/>
          <p:cNvSpPr txBox="1"/>
          <p:nvPr/>
        </p:nvSpPr>
        <p:spPr>
          <a:xfrm>
            <a:off x="3192726" y="3731560"/>
            <a:ext cx="1574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ctr"/>
            <a:r>
              <a:rPr lang="pt-BR" sz="6000" b="0" i="1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12</a:t>
            </a:r>
            <a:r>
              <a:rPr lang="pt-BR" sz="3200" b="0" i="1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%</a:t>
            </a:r>
          </a:p>
        </p:txBody>
      </p:sp>
      <p:graphicFrame>
        <p:nvGraphicFramePr>
          <p:cNvPr id="29" name="Gráfico 28"/>
          <p:cNvGraphicFramePr/>
          <p:nvPr>
            <p:extLst>
              <p:ext uri="{D42A27DB-BD31-4B8C-83A1-F6EECF244321}">
                <p14:modId xmlns:p14="http://schemas.microsoft.com/office/powerpoint/2010/main" val="4030729155"/>
              </p:ext>
            </p:extLst>
          </p:nvPr>
        </p:nvGraphicFramePr>
        <p:xfrm>
          <a:off x="5523354" y="3208340"/>
          <a:ext cx="2250302" cy="2147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" name="CaixaDeTexto 19"/>
          <p:cNvSpPr txBox="1"/>
          <p:nvPr/>
        </p:nvSpPr>
        <p:spPr>
          <a:xfrm>
            <a:off x="5389575" y="2525470"/>
            <a:ext cx="2517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ctr"/>
            <a:r>
              <a:rPr lang="pt-BR" sz="2000" i="1" dirty="0">
                <a:solidFill>
                  <a:srgbClr val="002060"/>
                </a:solidFill>
                <a:effectLst/>
                <a:latin typeface="+mn-lt"/>
              </a:rPr>
              <a:t> alguém do Sebrae entrou em contato</a:t>
            </a:r>
            <a:endParaRPr lang="pt-BR" sz="1200" b="0" i="1" dirty="0">
              <a:solidFill>
                <a:schemeClr val="accent1">
                  <a:lumMod val="50000"/>
                </a:schemeClr>
              </a:solidFill>
              <a:effectLst/>
              <a:latin typeface="+mn-lt"/>
            </a:endParaRPr>
          </a:p>
        </p:txBody>
      </p:sp>
      <p:sp>
        <p:nvSpPr>
          <p:cNvPr id="37" name="CaixaDeTexto 19"/>
          <p:cNvSpPr txBox="1"/>
          <p:nvPr/>
        </p:nvSpPr>
        <p:spPr>
          <a:xfrm>
            <a:off x="5462062" y="3731560"/>
            <a:ext cx="25178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ctr"/>
            <a:r>
              <a:rPr lang="pt-BR" sz="6000" b="0" i="1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7</a:t>
            </a:r>
            <a:r>
              <a:rPr lang="pt-BR" sz="3200" b="0" i="1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%</a:t>
            </a:r>
            <a:endParaRPr lang="pt-BR" sz="3200" i="1" dirty="0">
              <a:solidFill>
                <a:schemeClr val="accent1">
                  <a:lumMod val="50000"/>
                </a:schemeClr>
              </a:solidFill>
              <a:effectLst/>
              <a:latin typeface="+mn-lt"/>
            </a:endParaRPr>
          </a:p>
        </p:txBody>
      </p:sp>
      <p:graphicFrame>
        <p:nvGraphicFramePr>
          <p:cNvPr id="42" name="Gráfico 41"/>
          <p:cNvGraphicFramePr/>
          <p:nvPr>
            <p:extLst>
              <p:ext uri="{D42A27DB-BD31-4B8C-83A1-F6EECF244321}">
                <p14:modId xmlns:p14="http://schemas.microsoft.com/office/powerpoint/2010/main" val="1514819181"/>
              </p:ext>
            </p:extLst>
          </p:nvPr>
        </p:nvGraphicFramePr>
        <p:xfrm>
          <a:off x="357744" y="3194203"/>
          <a:ext cx="2250302" cy="2147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3" name="CaixaDeTexto 19"/>
          <p:cNvSpPr txBox="1"/>
          <p:nvPr/>
        </p:nvSpPr>
        <p:spPr>
          <a:xfrm>
            <a:off x="223965" y="2525470"/>
            <a:ext cx="2517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ctr"/>
            <a:r>
              <a:rPr lang="pt-BR" sz="2800" i="1" dirty="0">
                <a:solidFill>
                  <a:srgbClr val="002060"/>
                </a:solidFill>
                <a:effectLst/>
                <a:latin typeface="+mn-lt"/>
              </a:rPr>
              <a:t> indicação</a:t>
            </a:r>
          </a:p>
        </p:txBody>
      </p:sp>
      <p:sp>
        <p:nvSpPr>
          <p:cNvPr id="44" name="CaixaDeTexto 19"/>
          <p:cNvSpPr txBox="1"/>
          <p:nvPr/>
        </p:nvSpPr>
        <p:spPr>
          <a:xfrm>
            <a:off x="296452" y="3717423"/>
            <a:ext cx="25178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ctr"/>
            <a:r>
              <a:rPr lang="pt-BR" sz="6000" b="0" i="1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63</a:t>
            </a:r>
            <a:r>
              <a:rPr lang="pt-BR" sz="3200" b="0" i="1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%</a:t>
            </a:r>
            <a:endParaRPr lang="pt-BR" sz="3200" i="1" dirty="0">
              <a:solidFill>
                <a:schemeClr val="accent1">
                  <a:lumMod val="50000"/>
                </a:schemeClr>
              </a:solidFill>
              <a:effectLst/>
              <a:latin typeface="+mn-lt"/>
            </a:endParaRPr>
          </a:p>
        </p:txBody>
      </p:sp>
      <p:grpSp>
        <p:nvGrpSpPr>
          <p:cNvPr id="48" name="Group 17"/>
          <p:cNvGrpSpPr>
            <a:grpSpLocks noChangeAspect="1"/>
          </p:cNvGrpSpPr>
          <p:nvPr/>
        </p:nvGrpSpPr>
        <p:grpSpPr bwMode="auto">
          <a:xfrm>
            <a:off x="1106162" y="1696044"/>
            <a:ext cx="827201" cy="798488"/>
            <a:chOff x="5699" y="906"/>
            <a:chExt cx="605" cy="584"/>
          </a:xfrm>
          <a:solidFill>
            <a:srgbClr val="EC4251"/>
          </a:solidFill>
        </p:grpSpPr>
        <p:sp>
          <p:nvSpPr>
            <p:cNvPr id="52" name="Freeform 20"/>
            <p:cNvSpPr>
              <a:spLocks/>
            </p:cNvSpPr>
            <p:nvPr/>
          </p:nvSpPr>
          <p:spPr bwMode="auto">
            <a:xfrm>
              <a:off x="6154" y="1339"/>
              <a:ext cx="91" cy="91"/>
            </a:xfrm>
            <a:custGeom>
              <a:avLst/>
              <a:gdLst>
                <a:gd name="T0" fmla="*/ 91 w 91"/>
                <a:gd name="T1" fmla="*/ 36 h 91"/>
                <a:gd name="T2" fmla="*/ 54 w 91"/>
                <a:gd name="T3" fmla="*/ 36 h 91"/>
                <a:gd name="T4" fmla="*/ 54 w 91"/>
                <a:gd name="T5" fmla="*/ 0 h 91"/>
                <a:gd name="T6" fmla="*/ 36 w 91"/>
                <a:gd name="T7" fmla="*/ 0 h 91"/>
                <a:gd name="T8" fmla="*/ 36 w 91"/>
                <a:gd name="T9" fmla="*/ 36 h 91"/>
                <a:gd name="T10" fmla="*/ 0 w 91"/>
                <a:gd name="T11" fmla="*/ 36 h 91"/>
                <a:gd name="T12" fmla="*/ 0 w 91"/>
                <a:gd name="T13" fmla="*/ 55 h 91"/>
                <a:gd name="T14" fmla="*/ 36 w 91"/>
                <a:gd name="T15" fmla="*/ 55 h 91"/>
                <a:gd name="T16" fmla="*/ 36 w 91"/>
                <a:gd name="T17" fmla="*/ 91 h 91"/>
                <a:gd name="T18" fmla="*/ 54 w 91"/>
                <a:gd name="T19" fmla="*/ 91 h 91"/>
                <a:gd name="T20" fmla="*/ 54 w 91"/>
                <a:gd name="T21" fmla="*/ 55 h 91"/>
                <a:gd name="T22" fmla="*/ 91 w 91"/>
                <a:gd name="T23" fmla="*/ 55 h 91"/>
                <a:gd name="T24" fmla="*/ 91 w 91"/>
                <a:gd name="T25" fmla="*/ 3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91">
                  <a:moveTo>
                    <a:pt x="91" y="36"/>
                  </a:moveTo>
                  <a:lnTo>
                    <a:pt x="54" y="36"/>
                  </a:lnTo>
                  <a:lnTo>
                    <a:pt x="54" y="0"/>
                  </a:lnTo>
                  <a:lnTo>
                    <a:pt x="36" y="0"/>
                  </a:lnTo>
                  <a:lnTo>
                    <a:pt x="36" y="36"/>
                  </a:lnTo>
                  <a:lnTo>
                    <a:pt x="0" y="36"/>
                  </a:lnTo>
                  <a:lnTo>
                    <a:pt x="0" y="55"/>
                  </a:lnTo>
                  <a:lnTo>
                    <a:pt x="36" y="55"/>
                  </a:lnTo>
                  <a:lnTo>
                    <a:pt x="36" y="91"/>
                  </a:lnTo>
                  <a:lnTo>
                    <a:pt x="54" y="91"/>
                  </a:lnTo>
                  <a:lnTo>
                    <a:pt x="54" y="55"/>
                  </a:lnTo>
                  <a:lnTo>
                    <a:pt x="91" y="55"/>
                  </a:lnTo>
                  <a:lnTo>
                    <a:pt x="91" y="36"/>
                  </a:lnTo>
                  <a:close/>
                </a:path>
              </a:pathLst>
            </a:custGeom>
            <a:solidFill>
              <a:srgbClr val="42C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3" name="Freeform 21"/>
            <p:cNvSpPr>
              <a:spLocks/>
            </p:cNvSpPr>
            <p:nvPr/>
          </p:nvSpPr>
          <p:spPr bwMode="auto">
            <a:xfrm>
              <a:off x="5699" y="906"/>
              <a:ext cx="273" cy="418"/>
            </a:xfrm>
            <a:custGeom>
              <a:avLst/>
              <a:gdLst>
                <a:gd name="T0" fmla="*/ 248 w 511"/>
                <a:gd name="T1" fmla="*/ 362 h 784"/>
                <a:gd name="T2" fmla="*/ 198 w 511"/>
                <a:gd name="T3" fmla="*/ 207 h 784"/>
                <a:gd name="T4" fmla="*/ 243 w 511"/>
                <a:gd name="T5" fmla="*/ 80 h 784"/>
                <a:gd name="T6" fmla="*/ 350 w 511"/>
                <a:gd name="T7" fmla="*/ 34 h 784"/>
                <a:gd name="T8" fmla="*/ 480 w 511"/>
                <a:gd name="T9" fmla="*/ 113 h 784"/>
                <a:gd name="T10" fmla="*/ 511 w 511"/>
                <a:gd name="T11" fmla="*/ 97 h 784"/>
                <a:gd name="T12" fmla="*/ 350 w 511"/>
                <a:gd name="T13" fmla="*/ 0 h 784"/>
                <a:gd name="T14" fmla="*/ 218 w 511"/>
                <a:gd name="T15" fmla="*/ 57 h 784"/>
                <a:gd name="T16" fmla="*/ 163 w 511"/>
                <a:gd name="T17" fmla="*/ 207 h 784"/>
                <a:gd name="T18" fmla="*/ 221 w 511"/>
                <a:gd name="T19" fmla="*/ 383 h 784"/>
                <a:gd name="T20" fmla="*/ 218 w 511"/>
                <a:gd name="T21" fmla="*/ 455 h 784"/>
                <a:gd name="T22" fmla="*/ 141 w 511"/>
                <a:gd name="T23" fmla="*/ 498 h 784"/>
                <a:gd name="T24" fmla="*/ 0 w 511"/>
                <a:gd name="T25" fmla="*/ 667 h 784"/>
                <a:gd name="T26" fmla="*/ 0 w 511"/>
                <a:gd name="T27" fmla="*/ 784 h 784"/>
                <a:gd name="T28" fmla="*/ 213 w 511"/>
                <a:gd name="T29" fmla="*/ 784 h 784"/>
                <a:gd name="T30" fmla="*/ 213 w 511"/>
                <a:gd name="T31" fmla="*/ 750 h 784"/>
                <a:gd name="T32" fmla="*/ 35 w 511"/>
                <a:gd name="T33" fmla="*/ 750 h 784"/>
                <a:gd name="T34" fmla="*/ 35 w 511"/>
                <a:gd name="T35" fmla="*/ 667 h 784"/>
                <a:gd name="T36" fmla="*/ 147 w 511"/>
                <a:gd name="T37" fmla="*/ 532 h 784"/>
                <a:gd name="T38" fmla="*/ 243 w 511"/>
                <a:gd name="T39" fmla="*/ 478 h 784"/>
                <a:gd name="T40" fmla="*/ 248 w 511"/>
                <a:gd name="T41" fmla="*/ 362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1" h="784">
                  <a:moveTo>
                    <a:pt x="248" y="362"/>
                  </a:moveTo>
                  <a:cubicBezTo>
                    <a:pt x="217" y="320"/>
                    <a:pt x="198" y="262"/>
                    <a:pt x="198" y="207"/>
                  </a:cubicBezTo>
                  <a:cubicBezTo>
                    <a:pt x="198" y="156"/>
                    <a:pt x="214" y="112"/>
                    <a:pt x="243" y="80"/>
                  </a:cubicBezTo>
                  <a:cubicBezTo>
                    <a:pt x="270" y="51"/>
                    <a:pt x="308" y="34"/>
                    <a:pt x="350" y="34"/>
                  </a:cubicBezTo>
                  <a:cubicBezTo>
                    <a:pt x="406" y="34"/>
                    <a:pt x="454" y="63"/>
                    <a:pt x="480" y="113"/>
                  </a:cubicBezTo>
                  <a:cubicBezTo>
                    <a:pt x="511" y="97"/>
                    <a:pt x="511" y="97"/>
                    <a:pt x="511" y="97"/>
                  </a:cubicBezTo>
                  <a:cubicBezTo>
                    <a:pt x="479" y="36"/>
                    <a:pt x="419" y="0"/>
                    <a:pt x="350" y="0"/>
                  </a:cubicBezTo>
                  <a:cubicBezTo>
                    <a:pt x="299" y="0"/>
                    <a:pt x="252" y="20"/>
                    <a:pt x="218" y="57"/>
                  </a:cubicBezTo>
                  <a:cubicBezTo>
                    <a:pt x="182" y="95"/>
                    <a:pt x="163" y="147"/>
                    <a:pt x="163" y="207"/>
                  </a:cubicBezTo>
                  <a:cubicBezTo>
                    <a:pt x="163" y="270"/>
                    <a:pt x="184" y="335"/>
                    <a:pt x="221" y="383"/>
                  </a:cubicBezTo>
                  <a:cubicBezTo>
                    <a:pt x="237" y="405"/>
                    <a:pt x="236" y="435"/>
                    <a:pt x="218" y="455"/>
                  </a:cubicBezTo>
                  <a:cubicBezTo>
                    <a:pt x="197" y="478"/>
                    <a:pt x="171" y="493"/>
                    <a:pt x="141" y="498"/>
                  </a:cubicBezTo>
                  <a:cubicBezTo>
                    <a:pt x="59" y="514"/>
                    <a:pt x="0" y="585"/>
                    <a:pt x="0" y="667"/>
                  </a:cubicBezTo>
                  <a:cubicBezTo>
                    <a:pt x="0" y="784"/>
                    <a:pt x="0" y="784"/>
                    <a:pt x="0" y="784"/>
                  </a:cubicBezTo>
                  <a:cubicBezTo>
                    <a:pt x="213" y="784"/>
                    <a:pt x="213" y="784"/>
                    <a:pt x="213" y="784"/>
                  </a:cubicBezTo>
                  <a:cubicBezTo>
                    <a:pt x="213" y="750"/>
                    <a:pt x="213" y="750"/>
                    <a:pt x="213" y="750"/>
                  </a:cubicBezTo>
                  <a:cubicBezTo>
                    <a:pt x="35" y="750"/>
                    <a:pt x="35" y="750"/>
                    <a:pt x="35" y="750"/>
                  </a:cubicBezTo>
                  <a:cubicBezTo>
                    <a:pt x="35" y="667"/>
                    <a:pt x="35" y="667"/>
                    <a:pt x="35" y="667"/>
                  </a:cubicBezTo>
                  <a:cubicBezTo>
                    <a:pt x="35" y="601"/>
                    <a:pt x="82" y="545"/>
                    <a:pt x="147" y="532"/>
                  </a:cubicBezTo>
                  <a:cubicBezTo>
                    <a:pt x="185" y="525"/>
                    <a:pt x="218" y="507"/>
                    <a:pt x="243" y="478"/>
                  </a:cubicBezTo>
                  <a:cubicBezTo>
                    <a:pt x="273" y="446"/>
                    <a:pt x="275" y="397"/>
                    <a:pt x="248" y="362"/>
                  </a:cubicBezTo>
                  <a:close/>
                </a:path>
              </a:pathLst>
            </a:custGeom>
            <a:solidFill>
              <a:srgbClr val="42C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4" name="Rectangle 22"/>
            <p:cNvSpPr>
              <a:spLocks noChangeArrowheads="1"/>
            </p:cNvSpPr>
            <p:nvPr/>
          </p:nvSpPr>
          <p:spPr bwMode="auto">
            <a:xfrm>
              <a:off x="5957" y="1382"/>
              <a:ext cx="121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5" name="Freeform 23"/>
            <p:cNvSpPr>
              <a:spLocks/>
            </p:cNvSpPr>
            <p:nvPr/>
          </p:nvSpPr>
          <p:spPr bwMode="auto">
            <a:xfrm>
              <a:off x="5838" y="982"/>
              <a:ext cx="333" cy="418"/>
            </a:xfrm>
            <a:custGeom>
              <a:avLst/>
              <a:gdLst>
                <a:gd name="T0" fmla="*/ 603 w 623"/>
                <a:gd name="T1" fmla="*/ 553 h 785"/>
                <a:gd name="T2" fmla="*/ 623 w 623"/>
                <a:gd name="T3" fmla="*/ 524 h 785"/>
                <a:gd name="T4" fmla="*/ 559 w 623"/>
                <a:gd name="T5" fmla="*/ 499 h 785"/>
                <a:gd name="T6" fmla="*/ 482 w 623"/>
                <a:gd name="T7" fmla="*/ 456 h 785"/>
                <a:gd name="T8" fmla="*/ 480 w 623"/>
                <a:gd name="T9" fmla="*/ 383 h 785"/>
                <a:gd name="T10" fmla="*/ 537 w 623"/>
                <a:gd name="T11" fmla="*/ 208 h 785"/>
                <a:gd name="T12" fmla="*/ 483 w 623"/>
                <a:gd name="T13" fmla="*/ 57 h 785"/>
                <a:gd name="T14" fmla="*/ 350 w 623"/>
                <a:gd name="T15" fmla="*/ 0 h 785"/>
                <a:gd name="T16" fmla="*/ 218 w 623"/>
                <a:gd name="T17" fmla="*/ 57 h 785"/>
                <a:gd name="T18" fmla="*/ 163 w 623"/>
                <a:gd name="T19" fmla="*/ 208 h 785"/>
                <a:gd name="T20" fmla="*/ 220 w 623"/>
                <a:gd name="T21" fmla="*/ 383 h 785"/>
                <a:gd name="T22" fmla="*/ 218 w 623"/>
                <a:gd name="T23" fmla="*/ 456 h 785"/>
                <a:gd name="T24" fmla="*/ 142 w 623"/>
                <a:gd name="T25" fmla="*/ 499 h 785"/>
                <a:gd name="T26" fmla="*/ 141 w 623"/>
                <a:gd name="T27" fmla="*/ 499 h 785"/>
                <a:gd name="T28" fmla="*/ 0 w 623"/>
                <a:gd name="T29" fmla="*/ 668 h 785"/>
                <a:gd name="T30" fmla="*/ 0 w 623"/>
                <a:gd name="T31" fmla="*/ 785 h 785"/>
                <a:gd name="T32" fmla="*/ 106 w 623"/>
                <a:gd name="T33" fmla="*/ 785 h 785"/>
                <a:gd name="T34" fmla="*/ 106 w 623"/>
                <a:gd name="T35" fmla="*/ 750 h 785"/>
                <a:gd name="T36" fmla="*/ 35 w 623"/>
                <a:gd name="T37" fmla="*/ 750 h 785"/>
                <a:gd name="T38" fmla="*/ 35 w 623"/>
                <a:gd name="T39" fmla="*/ 668 h 785"/>
                <a:gd name="T40" fmla="*/ 146 w 623"/>
                <a:gd name="T41" fmla="*/ 533 h 785"/>
                <a:gd name="T42" fmla="*/ 147 w 623"/>
                <a:gd name="T43" fmla="*/ 533 h 785"/>
                <a:gd name="T44" fmla="*/ 243 w 623"/>
                <a:gd name="T45" fmla="*/ 479 h 785"/>
                <a:gd name="T46" fmla="*/ 248 w 623"/>
                <a:gd name="T47" fmla="*/ 363 h 785"/>
                <a:gd name="T48" fmla="*/ 198 w 623"/>
                <a:gd name="T49" fmla="*/ 208 h 785"/>
                <a:gd name="T50" fmla="*/ 243 w 623"/>
                <a:gd name="T51" fmla="*/ 81 h 785"/>
                <a:gd name="T52" fmla="*/ 350 w 623"/>
                <a:gd name="T53" fmla="*/ 35 h 785"/>
                <a:gd name="T54" fmla="*/ 457 w 623"/>
                <a:gd name="T55" fmla="*/ 81 h 785"/>
                <a:gd name="T56" fmla="*/ 502 w 623"/>
                <a:gd name="T57" fmla="*/ 208 h 785"/>
                <a:gd name="T58" fmla="*/ 452 w 623"/>
                <a:gd name="T59" fmla="*/ 363 h 785"/>
                <a:gd name="T60" fmla="*/ 457 w 623"/>
                <a:gd name="T61" fmla="*/ 479 h 785"/>
                <a:gd name="T62" fmla="*/ 553 w 623"/>
                <a:gd name="T63" fmla="*/ 533 h 785"/>
                <a:gd name="T64" fmla="*/ 603 w 623"/>
                <a:gd name="T65" fmla="*/ 553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23" h="785">
                  <a:moveTo>
                    <a:pt x="603" y="553"/>
                  </a:moveTo>
                  <a:cubicBezTo>
                    <a:pt x="623" y="524"/>
                    <a:pt x="623" y="524"/>
                    <a:pt x="623" y="524"/>
                  </a:cubicBezTo>
                  <a:cubicBezTo>
                    <a:pt x="603" y="512"/>
                    <a:pt x="582" y="503"/>
                    <a:pt x="559" y="499"/>
                  </a:cubicBezTo>
                  <a:cubicBezTo>
                    <a:pt x="529" y="493"/>
                    <a:pt x="503" y="478"/>
                    <a:pt x="482" y="456"/>
                  </a:cubicBezTo>
                  <a:cubicBezTo>
                    <a:pt x="464" y="436"/>
                    <a:pt x="463" y="405"/>
                    <a:pt x="480" y="383"/>
                  </a:cubicBezTo>
                  <a:cubicBezTo>
                    <a:pt x="516" y="335"/>
                    <a:pt x="537" y="271"/>
                    <a:pt x="537" y="208"/>
                  </a:cubicBezTo>
                  <a:cubicBezTo>
                    <a:pt x="537" y="147"/>
                    <a:pt x="518" y="95"/>
                    <a:pt x="483" y="57"/>
                  </a:cubicBezTo>
                  <a:cubicBezTo>
                    <a:pt x="449" y="20"/>
                    <a:pt x="401" y="0"/>
                    <a:pt x="350" y="0"/>
                  </a:cubicBezTo>
                  <a:cubicBezTo>
                    <a:pt x="299" y="0"/>
                    <a:pt x="252" y="20"/>
                    <a:pt x="218" y="57"/>
                  </a:cubicBezTo>
                  <a:cubicBezTo>
                    <a:pt x="182" y="95"/>
                    <a:pt x="163" y="147"/>
                    <a:pt x="163" y="208"/>
                  </a:cubicBezTo>
                  <a:cubicBezTo>
                    <a:pt x="163" y="271"/>
                    <a:pt x="184" y="335"/>
                    <a:pt x="220" y="383"/>
                  </a:cubicBezTo>
                  <a:cubicBezTo>
                    <a:pt x="237" y="405"/>
                    <a:pt x="236" y="436"/>
                    <a:pt x="218" y="456"/>
                  </a:cubicBezTo>
                  <a:cubicBezTo>
                    <a:pt x="198" y="478"/>
                    <a:pt x="171" y="493"/>
                    <a:pt x="142" y="499"/>
                  </a:cubicBezTo>
                  <a:cubicBezTo>
                    <a:pt x="141" y="499"/>
                    <a:pt x="141" y="499"/>
                    <a:pt x="141" y="499"/>
                  </a:cubicBezTo>
                  <a:cubicBezTo>
                    <a:pt x="59" y="514"/>
                    <a:pt x="0" y="585"/>
                    <a:pt x="0" y="668"/>
                  </a:cubicBezTo>
                  <a:cubicBezTo>
                    <a:pt x="0" y="785"/>
                    <a:pt x="0" y="785"/>
                    <a:pt x="0" y="785"/>
                  </a:cubicBezTo>
                  <a:cubicBezTo>
                    <a:pt x="106" y="785"/>
                    <a:pt x="106" y="785"/>
                    <a:pt x="106" y="785"/>
                  </a:cubicBezTo>
                  <a:cubicBezTo>
                    <a:pt x="106" y="750"/>
                    <a:pt x="106" y="750"/>
                    <a:pt x="106" y="750"/>
                  </a:cubicBezTo>
                  <a:cubicBezTo>
                    <a:pt x="35" y="750"/>
                    <a:pt x="35" y="750"/>
                    <a:pt x="35" y="750"/>
                  </a:cubicBezTo>
                  <a:cubicBezTo>
                    <a:pt x="35" y="668"/>
                    <a:pt x="35" y="668"/>
                    <a:pt x="35" y="668"/>
                  </a:cubicBezTo>
                  <a:cubicBezTo>
                    <a:pt x="35" y="602"/>
                    <a:pt x="81" y="546"/>
                    <a:pt x="146" y="533"/>
                  </a:cubicBezTo>
                  <a:cubicBezTo>
                    <a:pt x="147" y="533"/>
                    <a:pt x="147" y="533"/>
                    <a:pt x="147" y="533"/>
                  </a:cubicBezTo>
                  <a:cubicBezTo>
                    <a:pt x="185" y="526"/>
                    <a:pt x="218" y="507"/>
                    <a:pt x="243" y="479"/>
                  </a:cubicBezTo>
                  <a:cubicBezTo>
                    <a:pt x="273" y="447"/>
                    <a:pt x="275" y="398"/>
                    <a:pt x="248" y="363"/>
                  </a:cubicBezTo>
                  <a:cubicBezTo>
                    <a:pt x="217" y="321"/>
                    <a:pt x="198" y="263"/>
                    <a:pt x="198" y="208"/>
                  </a:cubicBezTo>
                  <a:cubicBezTo>
                    <a:pt x="198" y="156"/>
                    <a:pt x="214" y="112"/>
                    <a:pt x="243" y="81"/>
                  </a:cubicBezTo>
                  <a:cubicBezTo>
                    <a:pt x="270" y="51"/>
                    <a:pt x="308" y="35"/>
                    <a:pt x="350" y="35"/>
                  </a:cubicBezTo>
                  <a:cubicBezTo>
                    <a:pt x="392" y="35"/>
                    <a:pt x="430" y="51"/>
                    <a:pt x="457" y="81"/>
                  </a:cubicBezTo>
                  <a:cubicBezTo>
                    <a:pt x="487" y="112"/>
                    <a:pt x="502" y="156"/>
                    <a:pt x="502" y="208"/>
                  </a:cubicBezTo>
                  <a:cubicBezTo>
                    <a:pt x="502" y="263"/>
                    <a:pt x="483" y="321"/>
                    <a:pt x="452" y="363"/>
                  </a:cubicBezTo>
                  <a:cubicBezTo>
                    <a:pt x="426" y="398"/>
                    <a:pt x="428" y="447"/>
                    <a:pt x="457" y="479"/>
                  </a:cubicBezTo>
                  <a:cubicBezTo>
                    <a:pt x="482" y="507"/>
                    <a:pt x="516" y="526"/>
                    <a:pt x="553" y="533"/>
                  </a:cubicBezTo>
                  <a:cubicBezTo>
                    <a:pt x="571" y="536"/>
                    <a:pt x="588" y="543"/>
                    <a:pt x="603" y="5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6" name="Freeform 24"/>
            <p:cNvSpPr>
              <a:spLocks noEditPoints="1"/>
            </p:cNvSpPr>
            <p:nvPr/>
          </p:nvSpPr>
          <p:spPr bwMode="auto">
            <a:xfrm>
              <a:off x="6094" y="1280"/>
              <a:ext cx="210" cy="210"/>
            </a:xfrm>
            <a:custGeom>
              <a:avLst/>
              <a:gdLst>
                <a:gd name="T0" fmla="*/ 197 w 394"/>
                <a:gd name="T1" fmla="*/ 0 h 393"/>
                <a:gd name="T2" fmla="*/ 0 w 394"/>
                <a:gd name="T3" fmla="*/ 196 h 393"/>
                <a:gd name="T4" fmla="*/ 197 w 394"/>
                <a:gd name="T5" fmla="*/ 393 h 393"/>
                <a:gd name="T6" fmla="*/ 394 w 394"/>
                <a:gd name="T7" fmla="*/ 196 h 393"/>
                <a:gd name="T8" fmla="*/ 197 w 394"/>
                <a:gd name="T9" fmla="*/ 0 h 393"/>
                <a:gd name="T10" fmla="*/ 197 w 394"/>
                <a:gd name="T11" fmla="*/ 359 h 393"/>
                <a:gd name="T12" fmla="*/ 35 w 394"/>
                <a:gd name="T13" fmla="*/ 196 h 393"/>
                <a:gd name="T14" fmla="*/ 197 w 394"/>
                <a:gd name="T15" fmla="*/ 34 h 393"/>
                <a:gd name="T16" fmla="*/ 359 w 394"/>
                <a:gd name="T17" fmla="*/ 196 h 393"/>
                <a:gd name="T18" fmla="*/ 197 w 394"/>
                <a:gd name="T19" fmla="*/ 359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4" h="393">
                  <a:moveTo>
                    <a:pt x="197" y="0"/>
                  </a:moveTo>
                  <a:cubicBezTo>
                    <a:pt x="88" y="0"/>
                    <a:pt x="0" y="88"/>
                    <a:pt x="0" y="196"/>
                  </a:cubicBezTo>
                  <a:cubicBezTo>
                    <a:pt x="0" y="305"/>
                    <a:pt x="88" y="393"/>
                    <a:pt x="197" y="393"/>
                  </a:cubicBezTo>
                  <a:cubicBezTo>
                    <a:pt x="306" y="393"/>
                    <a:pt x="394" y="305"/>
                    <a:pt x="394" y="196"/>
                  </a:cubicBezTo>
                  <a:cubicBezTo>
                    <a:pt x="394" y="88"/>
                    <a:pt x="306" y="0"/>
                    <a:pt x="197" y="0"/>
                  </a:cubicBezTo>
                  <a:close/>
                  <a:moveTo>
                    <a:pt x="197" y="359"/>
                  </a:moveTo>
                  <a:cubicBezTo>
                    <a:pt x="107" y="359"/>
                    <a:pt x="35" y="286"/>
                    <a:pt x="35" y="196"/>
                  </a:cubicBezTo>
                  <a:cubicBezTo>
                    <a:pt x="35" y="107"/>
                    <a:pt x="107" y="34"/>
                    <a:pt x="197" y="34"/>
                  </a:cubicBezTo>
                  <a:cubicBezTo>
                    <a:pt x="286" y="34"/>
                    <a:pt x="359" y="107"/>
                    <a:pt x="359" y="196"/>
                  </a:cubicBezTo>
                  <a:cubicBezTo>
                    <a:pt x="359" y="286"/>
                    <a:pt x="286" y="359"/>
                    <a:pt x="197" y="3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7" name="Rectangle 25"/>
            <p:cNvSpPr>
              <a:spLocks noChangeArrowheads="1"/>
            </p:cNvSpPr>
            <p:nvPr/>
          </p:nvSpPr>
          <p:spPr bwMode="auto">
            <a:xfrm>
              <a:off x="5916" y="1382"/>
              <a:ext cx="19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aphicFrame>
        <p:nvGraphicFramePr>
          <p:cNvPr id="49" name="Tabela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971346"/>
              </p:ext>
            </p:extLst>
          </p:nvPr>
        </p:nvGraphicFramePr>
        <p:xfrm>
          <a:off x="859278" y="5283574"/>
          <a:ext cx="1069698" cy="634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8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48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1795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2015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7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2014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0" name="Tabela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08454"/>
              </p:ext>
            </p:extLst>
          </p:nvPr>
        </p:nvGraphicFramePr>
        <p:xfrm>
          <a:off x="6359372" y="5283574"/>
          <a:ext cx="534849" cy="634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8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1795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70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1" name="Tabela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794690"/>
              </p:ext>
            </p:extLst>
          </p:nvPr>
        </p:nvGraphicFramePr>
        <p:xfrm>
          <a:off x="3691879" y="5283574"/>
          <a:ext cx="534849" cy="634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8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1795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70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65" name="historico"/>
          <p:cNvGrpSpPr/>
          <p:nvPr/>
        </p:nvGrpSpPr>
        <p:grpSpPr>
          <a:xfrm>
            <a:off x="10260322" y="1397183"/>
            <a:ext cx="1346440" cy="450171"/>
            <a:chOff x="9469590" y="1309591"/>
            <a:chExt cx="1346440" cy="450171"/>
          </a:xfrm>
        </p:grpSpPr>
        <p:grpSp>
          <p:nvGrpSpPr>
            <p:cNvPr id="66" name="Group 4"/>
            <p:cNvGrpSpPr>
              <a:grpSpLocks noChangeAspect="1"/>
            </p:cNvGrpSpPr>
            <p:nvPr/>
          </p:nvGrpSpPr>
          <p:grpSpPr bwMode="auto">
            <a:xfrm>
              <a:off x="9469590" y="1309591"/>
              <a:ext cx="463483" cy="450171"/>
              <a:chOff x="5704" y="821"/>
              <a:chExt cx="383" cy="372"/>
            </a:xfrm>
            <a:solidFill>
              <a:srgbClr val="00A79B"/>
            </a:solidFill>
          </p:grpSpPr>
          <p:sp>
            <p:nvSpPr>
              <p:cNvPr id="68" name="Freeform 5"/>
              <p:cNvSpPr>
                <a:spLocks noEditPoints="1"/>
              </p:cNvSpPr>
              <p:nvPr/>
            </p:nvSpPr>
            <p:spPr bwMode="auto">
              <a:xfrm>
                <a:off x="5743" y="936"/>
                <a:ext cx="63" cy="63"/>
              </a:xfrm>
              <a:custGeom>
                <a:avLst/>
                <a:gdLst>
                  <a:gd name="T0" fmla="*/ 306 w 338"/>
                  <a:gd name="T1" fmla="*/ 0 h 337"/>
                  <a:gd name="T2" fmla="*/ 32 w 338"/>
                  <a:gd name="T3" fmla="*/ 0 h 337"/>
                  <a:gd name="T4" fmla="*/ 0 w 338"/>
                  <a:gd name="T5" fmla="*/ 32 h 337"/>
                  <a:gd name="T6" fmla="*/ 0 w 338"/>
                  <a:gd name="T7" fmla="*/ 305 h 337"/>
                  <a:gd name="T8" fmla="*/ 32 w 338"/>
                  <a:gd name="T9" fmla="*/ 337 h 337"/>
                  <a:gd name="T10" fmla="*/ 306 w 338"/>
                  <a:gd name="T11" fmla="*/ 337 h 337"/>
                  <a:gd name="T12" fmla="*/ 338 w 338"/>
                  <a:gd name="T13" fmla="*/ 305 h 337"/>
                  <a:gd name="T14" fmla="*/ 338 w 338"/>
                  <a:gd name="T15" fmla="*/ 32 h 337"/>
                  <a:gd name="T16" fmla="*/ 306 w 338"/>
                  <a:gd name="T17" fmla="*/ 0 h 337"/>
                  <a:gd name="T18" fmla="*/ 274 w 338"/>
                  <a:gd name="T19" fmla="*/ 273 h 337"/>
                  <a:gd name="T20" fmla="*/ 64 w 338"/>
                  <a:gd name="T21" fmla="*/ 273 h 337"/>
                  <a:gd name="T22" fmla="*/ 64 w 338"/>
                  <a:gd name="T23" fmla="*/ 64 h 337"/>
                  <a:gd name="T24" fmla="*/ 274 w 338"/>
                  <a:gd name="T25" fmla="*/ 64 h 337"/>
                  <a:gd name="T26" fmla="*/ 274 w 338"/>
                  <a:gd name="T27" fmla="*/ 273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38" h="337">
                    <a:moveTo>
                      <a:pt x="306" y="0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15" y="0"/>
                      <a:pt x="0" y="14"/>
                      <a:pt x="0" y="32"/>
                    </a:cubicBezTo>
                    <a:cubicBezTo>
                      <a:pt x="0" y="305"/>
                      <a:pt x="0" y="305"/>
                      <a:pt x="0" y="305"/>
                    </a:cubicBezTo>
                    <a:cubicBezTo>
                      <a:pt x="0" y="323"/>
                      <a:pt x="15" y="337"/>
                      <a:pt x="32" y="337"/>
                    </a:cubicBezTo>
                    <a:cubicBezTo>
                      <a:pt x="306" y="337"/>
                      <a:pt x="306" y="337"/>
                      <a:pt x="306" y="337"/>
                    </a:cubicBezTo>
                    <a:cubicBezTo>
                      <a:pt x="324" y="337"/>
                      <a:pt x="338" y="323"/>
                      <a:pt x="338" y="305"/>
                    </a:cubicBezTo>
                    <a:cubicBezTo>
                      <a:pt x="338" y="32"/>
                      <a:pt x="338" y="32"/>
                      <a:pt x="338" y="32"/>
                    </a:cubicBezTo>
                    <a:cubicBezTo>
                      <a:pt x="338" y="14"/>
                      <a:pt x="324" y="0"/>
                      <a:pt x="306" y="0"/>
                    </a:cubicBezTo>
                    <a:close/>
                    <a:moveTo>
                      <a:pt x="274" y="273"/>
                    </a:moveTo>
                    <a:cubicBezTo>
                      <a:pt x="64" y="273"/>
                      <a:pt x="64" y="273"/>
                      <a:pt x="64" y="273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274" y="64"/>
                      <a:pt x="274" y="64"/>
                      <a:pt x="274" y="64"/>
                    </a:cubicBezTo>
                    <a:lnTo>
                      <a:pt x="274" y="2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1" name="Freeform 6"/>
              <p:cNvSpPr>
                <a:spLocks noEditPoints="1"/>
              </p:cNvSpPr>
              <p:nvPr/>
            </p:nvSpPr>
            <p:spPr bwMode="auto">
              <a:xfrm>
                <a:off x="5819" y="936"/>
                <a:ext cx="63" cy="63"/>
              </a:xfrm>
              <a:custGeom>
                <a:avLst/>
                <a:gdLst>
                  <a:gd name="T0" fmla="*/ 305 w 337"/>
                  <a:gd name="T1" fmla="*/ 0 h 337"/>
                  <a:gd name="T2" fmla="*/ 32 w 337"/>
                  <a:gd name="T3" fmla="*/ 0 h 337"/>
                  <a:gd name="T4" fmla="*/ 0 w 337"/>
                  <a:gd name="T5" fmla="*/ 32 h 337"/>
                  <a:gd name="T6" fmla="*/ 0 w 337"/>
                  <a:gd name="T7" fmla="*/ 305 h 337"/>
                  <a:gd name="T8" fmla="*/ 32 w 337"/>
                  <a:gd name="T9" fmla="*/ 337 h 337"/>
                  <a:gd name="T10" fmla="*/ 305 w 337"/>
                  <a:gd name="T11" fmla="*/ 337 h 337"/>
                  <a:gd name="T12" fmla="*/ 337 w 337"/>
                  <a:gd name="T13" fmla="*/ 305 h 337"/>
                  <a:gd name="T14" fmla="*/ 337 w 337"/>
                  <a:gd name="T15" fmla="*/ 32 h 337"/>
                  <a:gd name="T16" fmla="*/ 305 w 337"/>
                  <a:gd name="T17" fmla="*/ 0 h 337"/>
                  <a:gd name="T18" fmla="*/ 273 w 337"/>
                  <a:gd name="T19" fmla="*/ 273 h 337"/>
                  <a:gd name="T20" fmla="*/ 64 w 337"/>
                  <a:gd name="T21" fmla="*/ 273 h 337"/>
                  <a:gd name="T22" fmla="*/ 64 w 337"/>
                  <a:gd name="T23" fmla="*/ 64 h 337"/>
                  <a:gd name="T24" fmla="*/ 273 w 337"/>
                  <a:gd name="T25" fmla="*/ 64 h 337"/>
                  <a:gd name="T26" fmla="*/ 273 w 337"/>
                  <a:gd name="T27" fmla="*/ 273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37" h="337">
                    <a:moveTo>
                      <a:pt x="305" y="0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14" y="0"/>
                      <a:pt x="0" y="14"/>
                      <a:pt x="0" y="32"/>
                    </a:cubicBezTo>
                    <a:cubicBezTo>
                      <a:pt x="0" y="305"/>
                      <a:pt x="0" y="305"/>
                      <a:pt x="0" y="305"/>
                    </a:cubicBezTo>
                    <a:cubicBezTo>
                      <a:pt x="0" y="323"/>
                      <a:pt x="14" y="337"/>
                      <a:pt x="32" y="337"/>
                    </a:cubicBezTo>
                    <a:cubicBezTo>
                      <a:pt x="305" y="337"/>
                      <a:pt x="305" y="337"/>
                      <a:pt x="305" y="337"/>
                    </a:cubicBezTo>
                    <a:cubicBezTo>
                      <a:pt x="323" y="337"/>
                      <a:pt x="337" y="323"/>
                      <a:pt x="337" y="305"/>
                    </a:cubicBezTo>
                    <a:cubicBezTo>
                      <a:pt x="337" y="32"/>
                      <a:pt x="337" y="32"/>
                      <a:pt x="337" y="32"/>
                    </a:cubicBezTo>
                    <a:cubicBezTo>
                      <a:pt x="337" y="14"/>
                      <a:pt x="323" y="0"/>
                      <a:pt x="305" y="0"/>
                    </a:cubicBezTo>
                    <a:close/>
                    <a:moveTo>
                      <a:pt x="273" y="273"/>
                    </a:moveTo>
                    <a:cubicBezTo>
                      <a:pt x="64" y="273"/>
                      <a:pt x="64" y="273"/>
                      <a:pt x="64" y="273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273" y="64"/>
                      <a:pt x="273" y="64"/>
                      <a:pt x="273" y="64"/>
                    </a:cubicBezTo>
                    <a:cubicBezTo>
                      <a:pt x="273" y="273"/>
                      <a:pt x="273" y="273"/>
                      <a:pt x="273" y="2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2" name="Freeform 7"/>
              <p:cNvSpPr>
                <a:spLocks noEditPoints="1"/>
              </p:cNvSpPr>
              <p:nvPr/>
            </p:nvSpPr>
            <p:spPr bwMode="auto">
              <a:xfrm>
                <a:off x="5743" y="1013"/>
                <a:ext cx="63" cy="63"/>
              </a:xfrm>
              <a:custGeom>
                <a:avLst/>
                <a:gdLst>
                  <a:gd name="T0" fmla="*/ 306 w 338"/>
                  <a:gd name="T1" fmla="*/ 0 h 338"/>
                  <a:gd name="T2" fmla="*/ 32 w 338"/>
                  <a:gd name="T3" fmla="*/ 0 h 338"/>
                  <a:gd name="T4" fmla="*/ 0 w 338"/>
                  <a:gd name="T5" fmla="*/ 32 h 338"/>
                  <a:gd name="T6" fmla="*/ 0 w 338"/>
                  <a:gd name="T7" fmla="*/ 306 h 338"/>
                  <a:gd name="T8" fmla="*/ 32 w 338"/>
                  <a:gd name="T9" fmla="*/ 338 h 338"/>
                  <a:gd name="T10" fmla="*/ 306 w 338"/>
                  <a:gd name="T11" fmla="*/ 338 h 338"/>
                  <a:gd name="T12" fmla="*/ 338 w 338"/>
                  <a:gd name="T13" fmla="*/ 306 h 338"/>
                  <a:gd name="T14" fmla="*/ 338 w 338"/>
                  <a:gd name="T15" fmla="*/ 32 h 338"/>
                  <a:gd name="T16" fmla="*/ 306 w 338"/>
                  <a:gd name="T17" fmla="*/ 0 h 338"/>
                  <a:gd name="T18" fmla="*/ 274 w 338"/>
                  <a:gd name="T19" fmla="*/ 274 h 338"/>
                  <a:gd name="T20" fmla="*/ 64 w 338"/>
                  <a:gd name="T21" fmla="*/ 274 h 338"/>
                  <a:gd name="T22" fmla="*/ 64 w 338"/>
                  <a:gd name="T23" fmla="*/ 64 h 338"/>
                  <a:gd name="T24" fmla="*/ 274 w 338"/>
                  <a:gd name="T25" fmla="*/ 64 h 338"/>
                  <a:gd name="T26" fmla="*/ 274 w 338"/>
                  <a:gd name="T27" fmla="*/ 274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38" h="338">
                    <a:moveTo>
                      <a:pt x="306" y="0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15" y="0"/>
                      <a:pt x="0" y="14"/>
                      <a:pt x="0" y="32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23"/>
                      <a:pt x="15" y="338"/>
                      <a:pt x="32" y="338"/>
                    </a:cubicBezTo>
                    <a:cubicBezTo>
                      <a:pt x="306" y="338"/>
                      <a:pt x="306" y="338"/>
                      <a:pt x="306" y="338"/>
                    </a:cubicBezTo>
                    <a:cubicBezTo>
                      <a:pt x="324" y="338"/>
                      <a:pt x="338" y="323"/>
                      <a:pt x="338" y="306"/>
                    </a:cubicBezTo>
                    <a:cubicBezTo>
                      <a:pt x="338" y="32"/>
                      <a:pt x="338" y="32"/>
                      <a:pt x="338" y="32"/>
                    </a:cubicBezTo>
                    <a:cubicBezTo>
                      <a:pt x="338" y="14"/>
                      <a:pt x="324" y="0"/>
                      <a:pt x="306" y="0"/>
                    </a:cubicBezTo>
                    <a:close/>
                    <a:moveTo>
                      <a:pt x="274" y="274"/>
                    </a:moveTo>
                    <a:cubicBezTo>
                      <a:pt x="64" y="274"/>
                      <a:pt x="64" y="274"/>
                      <a:pt x="64" y="274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274" y="64"/>
                      <a:pt x="274" y="64"/>
                      <a:pt x="274" y="64"/>
                    </a:cubicBezTo>
                    <a:lnTo>
                      <a:pt x="274" y="2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3" name="Freeform 8"/>
              <p:cNvSpPr>
                <a:spLocks noEditPoints="1"/>
              </p:cNvSpPr>
              <p:nvPr/>
            </p:nvSpPr>
            <p:spPr bwMode="auto">
              <a:xfrm>
                <a:off x="5704" y="821"/>
                <a:ext cx="383" cy="372"/>
              </a:xfrm>
              <a:custGeom>
                <a:avLst/>
                <a:gdLst>
                  <a:gd name="T0" fmla="*/ 1569 w 2048"/>
                  <a:gd name="T1" fmla="*/ 237 h 1990"/>
                  <a:gd name="T2" fmla="*/ 1398 w 2048"/>
                  <a:gd name="T3" fmla="*/ 205 h 1990"/>
                  <a:gd name="T4" fmla="*/ 1366 w 2048"/>
                  <a:gd name="T5" fmla="*/ 0 h 1990"/>
                  <a:gd name="T6" fmla="*/ 1197 w 2048"/>
                  <a:gd name="T7" fmla="*/ 32 h 1990"/>
                  <a:gd name="T8" fmla="*/ 885 w 2048"/>
                  <a:gd name="T9" fmla="*/ 205 h 1990"/>
                  <a:gd name="T10" fmla="*/ 853 w 2048"/>
                  <a:gd name="T11" fmla="*/ 0 h 1990"/>
                  <a:gd name="T12" fmla="*/ 684 w 2048"/>
                  <a:gd name="T13" fmla="*/ 32 h 1990"/>
                  <a:gd name="T14" fmla="*/ 372 w 2048"/>
                  <a:gd name="T15" fmla="*/ 205 h 1990"/>
                  <a:gd name="T16" fmla="*/ 340 w 2048"/>
                  <a:gd name="T17" fmla="*/ 0 h 1990"/>
                  <a:gd name="T18" fmla="*/ 171 w 2048"/>
                  <a:gd name="T19" fmla="*/ 32 h 1990"/>
                  <a:gd name="T20" fmla="*/ 32 w 2048"/>
                  <a:gd name="T21" fmla="*/ 205 h 1990"/>
                  <a:gd name="T22" fmla="*/ 0 w 2048"/>
                  <a:gd name="T23" fmla="*/ 1468 h 1990"/>
                  <a:gd name="T24" fmla="*/ 896 w 2048"/>
                  <a:gd name="T25" fmla="*/ 1501 h 1990"/>
                  <a:gd name="T26" fmla="*/ 1469 w 2048"/>
                  <a:gd name="T27" fmla="*/ 1990 h 1990"/>
                  <a:gd name="T28" fmla="*/ 1569 w 2048"/>
                  <a:gd name="T29" fmla="*/ 840 h 1990"/>
                  <a:gd name="T30" fmla="*/ 1261 w 2048"/>
                  <a:gd name="T31" fmla="*/ 64 h 1990"/>
                  <a:gd name="T32" fmla="*/ 1334 w 2048"/>
                  <a:gd name="T33" fmla="*/ 237 h 1990"/>
                  <a:gd name="T34" fmla="*/ 1261 w 2048"/>
                  <a:gd name="T35" fmla="*/ 410 h 1990"/>
                  <a:gd name="T36" fmla="*/ 748 w 2048"/>
                  <a:gd name="T37" fmla="*/ 237 h 1990"/>
                  <a:gd name="T38" fmla="*/ 821 w 2048"/>
                  <a:gd name="T39" fmla="*/ 64 h 1990"/>
                  <a:gd name="T40" fmla="*/ 821 w 2048"/>
                  <a:gd name="T41" fmla="*/ 410 h 1990"/>
                  <a:gd name="T42" fmla="*/ 748 w 2048"/>
                  <a:gd name="T43" fmla="*/ 237 h 1990"/>
                  <a:gd name="T44" fmla="*/ 235 w 2048"/>
                  <a:gd name="T45" fmla="*/ 64 h 1990"/>
                  <a:gd name="T46" fmla="*/ 308 w 2048"/>
                  <a:gd name="T47" fmla="*/ 237 h 1990"/>
                  <a:gd name="T48" fmla="*/ 235 w 2048"/>
                  <a:gd name="T49" fmla="*/ 410 h 1990"/>
                  <a:gd name="T50" fmla="*/ 921 w 2048"/>
                  <a:gd name="T51" fmla="*/ 1026 h 1990"/>
                  <a:gd name="T52" fmla="*/ 616 w 2048"/>
                  <a:gd name="T53" fmla="*/ 1058 h 1990"/>
                  <a:gd name="T54" fmla="*/ 648 w 2048"/>
                  <a:gd name="T55" fmla="*/ 1364 h 1990"/>
                  <a:gd name="T56" fmla="*/ 889 w 2048"/>
                  <a:gd name="T57" fmla="*/ 1411 h 1990"/>
                  <a:gd name="T58" fmla="*/ 64 w 2048"/>
                  <a:gd name="T59" fmla="*/ 1436 h 1990"/>
                  <a:gd name="T60" fmla="*/ 171 w 2048"/>
                  <a:gd name="T61" fmla="*/ 269 h 1990"/>
                  <a:gd name="T62" fmla="*/ 203 w 2048"/>
                  <a:gd name="T63" fmla="*/ 474 h 1990"/>
                  <a:gd name="T64" fmla="*/ 372 w 2048"/>
                  <a:gd name="T65" fmla="*/ 442 h 1990"/>
                  <a:gd name="T66" fmla="*/ 684 w 2048"/>
                  <a:gd name="T67" fmla="*/ 269 h 1990"/>
                  <a:gd name="T68" fmla="*/ 716 w 2048"/>
                  <a:gd name="T69" fmla="*/ 474 h 1990"/>
                  <a:gd name="T70" fmla="*/ 885 w 2048"/>
                  <a:gd name="T71" fmla="*/ 442 h 1990"/>
                  <a:gd name="T72" fmla="*/ 1197 w 2048"/>
                  <a:gd name="T73" fmla="*/ 269 h 1990"/>
                  <a:gd name="T74" fmla="*/ 1229 w 2048"/>
                  <a:gd name="T75" fmla="*/ 474 h 1990"/>
                  <a:gd name="T76" fmla="*/ 1398 w 2048"/>
                  <a:gd name="T77" fmla="*/ 442 h 1990"/>
                  <a:gd name="T78" fmla="*/ 1505 w 2048"/>
                  <a:gd name="T79" fmla="*/ 269 h 1990"/>
                  <a:gd name="T80" fmla="*/ 1469 w 2048"/>
                  <a:gd name="T81" fmla="*/ 831 h 1990"/>
                  <a:gd name="T82" fmla="*/ 1364 w 2048"/>
                  <a:gd name="T83" fmla="*/ 648 h 1990"/>
                  <a:gd name="T84" fmla="*/ 1058 w 2048"/>
                  <a:gd name="T85" fmla="*/ 616 h 1990"/>
                  <a:gd name="T86" fmla="*/ 1026 w 2048"/>
                  <a:gd name="T87" fmla="*/ 921 h 1990"/>
                  <a:gd name="T88" fmla="*/ 1113 w 2048"/>
                  <a:gd name="T89" fmla="*/ 953 h 1990"/>
                  <a:gd name="T90" fmla="*/ 953 w 2048"/>
                  <a:gd name="T91" fmla="*/ 1146 h 1990"/>
                  <a:gd name="T92" fmla="*/ 921 w 2048"/>
                  <a:gd name="T93" fmla="*/ 1026 h 1990"/>
                  <a:gd name="T94" fmla="*/ 889 w 2048"/>
                  <a:gd name="T95" fmla="*/ 1300 h 1990"/>
                  <a:gd name="T96" fmla="*/ 680 w 2048"/>
                  <a:gd name="T97" fmla="*/ 1090 h 1990"/>
                  <a:gd name="T98" fmla="*/ 1300 w 2048"/>
                  <a:gd name="T99" fmla="*/ 680 h 1990"/>
                  <a:gd name="T100" fmla="*/ 1217 w 2048"/>
                  <a:gd name="T101" fmla="*/ 889 h 1990"/>
                  <a:gd name="T102" fmla="*/ 1090 w 2048"/>
                  <a:gd name="T103" fmla="*/ 680 h 1990"/>
                  <a:gd name="T104" fmla="*/ 1469 w 2048"/>
                  <a:gd name="T105" fmla="*/ 1926 h 1990"/>
                  <a:gd name="T106" fmla="*/ 956 w 2048"/>
                  <a:gd name="T107" fmla="*/ 1465 h 1990"/>
                  <a:gd name="T108" fmla="*/ 1238 w 2048"/>
                  <a:gd name="T109" fmla="*/ 950 h 1990"/>
                  <a:gd name="T110" fmla="*/ 1340 w 2048"/>
                  <a:gd name="T111" fmla="*/ 912 h 1990"/>
                  <a:gd name="T112" fmla="*/ 1469 w 2048"/>
                  <a:gd name="T113" fmla="*/ 896 h 1990"/>
                  <a:gd name="T114" fmla="*/ 1533 w 2048"/>
                  <a:gd name="T115" fmla="*/ 900 h 1990"/>
                  <a:gd name="T116" fmla="*/ 1469 w 2048"/>
                  <a:gd name="T117" fmla="*/ 1926 h 19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048" h="1990">
                    <a:moveTo>
                      <a:pt x="1569" y="840"/>
                    </a:moveTo>
                    <a:cubicBezTo>
                      <a:pt x="1569" y="237"/>
                      <a:pt x="1569" y="237"/>
                      <a:pt x="1569" y="237"/>
                    </a:cubicBezTo>
                    <a:cubicBezTo>
                      <a:pt x="1569" y="219"/>
                      <a:pt x="1555" y="205"/>
                      <a:pt x="1537" y="205"/>
                    </a:cubicBezTo>
                    <a:cubicBezTo>
                      <a:pt x="1398" y="205"/>
                      <a:pt x="1398" y="205"/>
                      <a:pt x="1398" y="205"/>
                    </a:cubicBezTo>
                    <a:cubicBezTo>
                      <a:pt x="1398" y="32"/>
                      <a:pt x="1398" y="32"/>
                      <a:pt x="1398" y="32"/>
                    </a:cubicBezTo>
                    <a:cubicBezTo>
                      <a:pt x="1398" y="14"/>
                      <a:pt x="1384" y="0"/>
                      <a:pt x="1366" y="0"/>
                    </a:cubicBezTo>
                    <a:cubicBezTo>
                      <a:pt x="1229" y="0"/>
                      <a:pt x="1229" y="0"/>
                      <a:pt x="1229" y="0"/>
                    </a:cubicBezTo>
                    <a:cubicBezTo>
                      <a:pt x="1212" y="0"/>
                      <a:pt x="1197" y="14"/>
                      <a:pt x="1197" y="32"/>
                    </a:cubicBezTo>
                    <a:cubicBezTo>
                      <a:pt x="1197" y="205"/>
                      <a:pt x="1197" y="205"/>
                      <a:pt x="1197" y="205"/>
                    </a:cubicBezTo>
                    <a:cubicBezTo>
                      <a:pt x="885" y="205"/>
                      <a:pt x="885" y="205"/>
                      <a:pt x="885" y="205"/>
                    </a:cubicBezTo>
                    <a:cubicBezTo>
                      <a:pt x="885" y="32"/>
                      <a:pt x="885" y="32"/>
                      <a:pt x="885" y="32"/>
                    </a:cubicBezTo>
                    <a:cubicBezTo>
                      <a:pt x="885" y="14"/>
                      <a:pt x="871" y="0"/>
                      <a:pt x="853" y="0"/>
                    </a:cubicBezTo>
                    <a:cubicBezTo>
                      <a:pt x="716" y="0"/>
                      <a:pt x="716" y="0"/>
                      <a:pt x="716" y="0"/>
                    </a:cubicBezTo>
                    <a:cubicBezTo>
                      <a:pt x="698" y="0"/>
                      <a:pt x="684" y="14"/>
                      <a:pt x="684" y="32"/>
                    </a:cubicBezTo>
                    <a:cubicBezTo>
                      <a:pt x="684" y="205"/>
                      <a:pt x="684" y="205"/>
                      <a:pt x="684" y="205"/>
                    </a:cubicBezTo>
                    <a:cubicBezTo>
                      <a:pt x="372" y="205"/>
                      <a:pt x="372" y="205"/>
                      <a:pt x="372" y="205"/>
                    </a:cubicBezTo>
                    <a:cubicBezTo>
                      <a:pt x="372" y="32"/>
                      <a:pt x="372" y="32"/>
                      <a:pt x="372" y="32"/>
                    </a:cubicBezTo>
                    <a:cubicBezTo>
                      <a:pt x="372" y="14"/>
                      <a:pt x="358" y="0"/>
                      <a:pt x="340" y="0"/>
                    </a:cubicBezTo>
                    <a:cubicBezTo>
                      <a:pt x="203" y="0"/>
                      <a:pt x="203" y="0"/>
                      <a:pt x="203" y="0"/>
                    </a:cubicBezTo>
                    <a:cubicBezTo>
                      <a:pt x="185" y="0"/>
                      <a:pt x="171" y="14"/>
                      <a:pt x="171" y="32"/>
                    </a:cubicBezTo>
                    <a:cubicBezTo>
                      <a:pt x="171" y="205"/>
                      <a:pt x="171" y="205"/>
                      <a:pt x="171" y="205"/>
                    </a:cubicBezTo>
                    <a:cubicBezTo>
                      <a:pt x="32" y="205"/>
                      <a:pt x="32" y="205"/>
                      <a:pt x="32" y="205"/>
                    </a:cubicBezTo>
                    <a:cubicBezTo>
                      <a:pt x="14" y="205"/>
                      <a:pt x="0" y="219"/>
                      <a:pt x="0" y="237"/>
                    </a:cubicBezTo>
                    <a:cubicBezTo>
                      <a:pt x="0" y="1468"/>
                      <a:pt x="0" y="1468"/>
                      <a:pt x="0" y="1468"/>
                    </a:cubicBezTo>
                    <a:cubicBezTo>
                      <a:pt x="0" y="1486"/>
                      <a:pt x="14" y="1501"/>
                      <a:pt x="32" y="1501"/>
                    </a:cubicBezTo>
                    <a:cubicBezTo>
                      <a:pt x="896" y="1501"/>
                      <a:pt x="896" y="1501"/>
                      <a:pt x="896" y="1501"/>
                    </a:cubicBezTo>
                    <a:cubicBezTo>
                      <a:pt x="917" y="1631"/>
                      <a:pt x="981" y="1751"/>
                      <a:pt x="1080" y="1840"/>
                    </a:cubicBezTo>
                    <a:cubicBezTo>
                      <a:pt x="1186" y="1937"/>
                      <a:pt x="1325" y="1990"/>
                      <a:pt x="1469" y="1990"/>
                    </a:cubicBezTo>
                    <a:cubicBezTo>
                      <a:pt x="1788" y="1990"/>
                      <a:pt x="2048" y="1730"/>
                      <a:pt x="2048" y="1411"/>
                    </a:cubicBezTo>
                    <a:cubicBezTo>
                      <a:pt x="2048" y="1129"/>
                      <a:pt x="1844" y="888"/>
                      <a:pt x="1569" y="840"/>
                    </a:cubicBezTo>
                    <a:close/>
                    <a:moveTo>
                      <a:pt x="1261" y="237"/>
                    </a:moveTo>
                    <a:cubicBezTo>
                      <a:pt x="1261" y="64"/>
                      <a:pt x="1261" y="64"/>
                      <a:pt x="1261" y="64"/>
                    </a:cubicBezTo>
                    <a:cubicBezTo>
                      <a:pt x="1334" y="64"/>
                      <a:pt x="1334" y="64"/>
                      <a:pt x="1334" y="64"/>
                    </a:cubicBezTo>
                    <a:cubicBezTo>
                      <a:pt x="1334" y="237"/>
                      <a:pt x="1334" y="237"/>
                      <a:pt x="1334" y="237"/>
                    </a:cubicBezTo>
                    <a:cubicBezTo>
                      <a:pt x="1334" y="410"/>
                      <a:pt x="1334" y="410"/>
                      <a:pt x="1334" y="410"/>
                    </a:cubicBezTo>
                    <a:cubicBezTo>
                      <a:pt x="1261" y="410"/>
                      <a:pt x="1261" y="410"/>
                      <a:pt x="1261" y="410"/>
                    </a:cubicBezTo>
                    <a:lnTo>
                      <a:pt x="1261" y="237"/>
                    </a:lnTo>
                    <a:close/>
                    <a:moveTo>
                      <a:pt x="748" y="237"/>
                    </a:moveTo>
                    <a:cubicBezTo>
                      <a:pt x="748" y="64"/>
                      <a:pt x="748" y="64"/>
                      <a:pt x="748" y="64"/>
                    </a:cubicBezTo>
                    <a:cubicBezTo>
                      <a:pt x="821" y="64"/>
                      <a:pt x="821" y="64"/>
                      <a:pt x="821" y="64"/>
                    </a:cubicBezTo>
                    <a:cubicBezTo>
                      <a:pt x="821" y="237"/>
                      <a:pt x="821" y="237"/>
                      <a:pt x="821" y="237"/>
                    </a:cubicBezTo>
                    <a:cubicBezTo>
                      <a:pt x="821" y="410"/>
                      <a:pt x="821" y="410"/>
                      <a:pt x="821" y="410"/>
                    </a:cubicBezTo>
                    <a:cubicBezTo>
                      <a:pt x="748" y="410"/>
                      <a:pt x="748" y="410"/>
                      <a:pt x="748" y="410"/>
                    </a:cubicBezTo>
                    <a:lnTo>
                      <a:pt x="748" y="237"/>
                    </a:lnTo>
                    <a:close/>
                    <a:moveTo>
                      <a:pt x="235" y="237"/>
                    </a:moveTo>
                    <a:cubicBezTo>
                      <a:pt x="235" y="64"/>
                      <a:pt x="235" y="64"/>
                      <a:pt x="235" y="64"/>
                    </a:cubicBezTo>
                    <a:cubicBezTo>
                      <a:pt x="308" y="64"/>
                      <a:pt x="308" y="64"/>
                      <a:pt x="308" y="64"/>
                    </a:cubicBezTo>
                    <a:cubicBezTo>
                      <a:pt x="308" y="237"/>
                      <a:pt x="308" y="237"/>
                      <a:pt x="308" y="237"/>
                    </a:cubicBezTo>
                    <a:cubicBezTo>
                      <a:pt x="308" y="410"/>
                      <a:pt x="308" y="410"/>
                      <a:pt x="308" y="410"/>
                    </a:cubicBezTo>
                    <a:cubicBezTo>
                      <a:pt x="235" y="410"/>
                      <a:pt x="235" y="410"/>
                      <a:pt x="235" y="410"/>
                    </a:cubicBezTo>
                    <a:lnTo>
                      <a:pt x="235" y="237"/>
                    </a:lnTo>
                    <a:close/>
                    <a:moveTo>
                      <a:pt x="921" y="1026"/>
                    </a:moveTo>
                    <a:cubicBezTo>
                      <a:pt x="648" y="1026"/>
                      <a:pt x="648" y="1026"/>
                      <a:pt x="648" y="1026"/>
                    </a:cubicBezTo>
                    <a:cubicBezTo>
                      <a:pt x="630" y="1026"/>
                      <a:pt x="616" y="1040"/>
                      <a:pt x="616" y="1058"/>
                    </a:cubicBezTo>
                    <a:cubicBezTo>
                      <a:pt x="616" y="1332"/>
                      <a:pt x="616" y="1332"/>
                      <a:pt x="616" y="1332"/>
                    </a:cubicBezTo>
                    <a:cubicBezTo>
                      <a:pt x="616" y="1349"/>
                      <a:pt x="630" y="1364"/>
                      <a:pt x="648" y="1364"/>
                    </a:cubicBezTo>
                    <a:cubicBezTo>
                      <a:pt x="891" y="1364"/>
                      <a:pt x="891" y="1364"/>
                      <a:pt x="891" y="1364"/>
                    </a:cubicBezTo>
                    <a:cubicBezTo>
                      <a:pt x="890" y="1379"/>
                      <a:pt x="889" y="1395"/>
                      <a:pt x="889" y="1411"/>
                    </a:cubicBezTo>
                    <a:cubicBezTo>
                      <a:pt x="889" y="1419"/>
                      <a:pt x="890" y="1428"/>
                      <a:pt x="890" y="1436"/>
                    </a:cubicBezTo>
                    <a:cubicBezTo>
                      <a:pt x="64" y="1436"/>
                      <a:pt x="64" y="1436"/>
                      <a:pt x="64" y="1436"/>
                    </a:cubicBezTo>
                    <a:cubicBezTo>
                      <a:pt x="64" y="269"/>
                      <a:pt x="64" y="269"/>
                      <a:pt x="64" y="269"/>
                    </a:cubicBezTo>
                    <a:cubicBezTo>
                      <a:pt x="171" y="269"/>
                      <a:pt x="171" y="269"/>
                      <a:pt x="171" y="269"/>
                    </a:cubicBezTo>
                    <a:cubicBezTo>
                      <a:pt x="171" y="442"/>
                      <a:pt x="171" y="442"/>
                      <a:pt x="171" y="442"/>
                    </a:cubicBezTo>
                    <a:cubicBezTo>
                      <a:pt x="171" y="460"/>
                      <a:pt x="185" y="474"/>
                      <a:pt x="203" y="474"/>
                    </a:cubicBezTo>
                    <a:cubicBezTo>
                      <a:pt x="340" y="474"/>
                      <a:pt x="340" y="474"/>
                      <a:pt x="340" y="474"/>
                    </a:cubicBezTo>
                    <a:cubicBezTo>
                      <a:pt x="358" y="474"/>
                      <a:pt x="372" y="460"/>
                      <a:pt x="372" y="442"/>
                    </a:cubicBezTo>
                    <a:cubicBezTo>
                      <a:pt x="372" y="269"/>
                      <a:pt x="372" y="269"/>
                      <a:pt x="372" y="269"/>
                    </a:cubicBezTo>
                    <a:cubicBezTo>
                      <a:pt x="684" y="269"/>
                      <a:pt x="684" y="269"/>
                      <a:pt x="684" y="269"/>
                    </a:cubicBezTo>
                    <a:cubicBezTo>
                      <a:pt x="684" y="442"/>
                      <a:pt x="684" y="442"/>
                      <a:pt x="684" y="442"/>
                    </a:cubicBezTo>
                    <a:cubicBezTo>
                      <a:pt x="684" y="460"/>
                      <a:pt x="698" y="474"/>
                      <a:pt x="716" y="474"/>
                    </a:cubicBezTo>
                    <a:cubicBezTo>
                      <a:pt x="853" y="474"/>
                      <a:pt x="853" y="474"/>
                      <a:pt x="853" y="474"/>
                    </a:cubicBezTo>
                    <a:cubicBezTo>
                      <a:pt x="871" y="474"/>
                      <a:pt x="885" y="460"/>
                      <a:pt x="885" y="442"/>
                    </a:cubicBezTo>
                    <a:cubicBezTo>
                      <a:pt x="885" y="269"/>
                      <a:pt x="885" y="269"/>
                      <a:pt x="885" y="269"/>
                    </a:cubicBezTo>
                    <a:cubicBezTo>
                      <a:pt x="1197" y="269"/>
                      <a:pt x="1197" y="269"/>
                      <a:pt x="1197" y="269"/>
                    </a:cubicBezTo>
                    <a:cubicBezTo>
                      <a:pt x="1197" y="442"/>
                      <a:pt x="1197" y="442"/>
                      <a:pt x="1197" y="442"/>
                    </a:cubicBezTo>
                    <a:cubicBezTo>
                      <a:pt x="1197" y="460"/>
                      <a:pt x="1212" y="474"/>
                      <a:pt x="1229" y="474"/>
                    </a:cubicBezTo>
                    <a:cubicBezTo>
                      <a:pt x="1366" y="474"/>
                      <a:pt x="1366" y="474"/>
                      <a:pt x="1366" y="474"/>
                    </a:cubicBezTo>
                    <a:cubicBezTo>
                      <a:pt x="1384" y="474"/>
                      <a:pt x="1398" y="460"/>
                      <a:pt x="1398" y="442"/>
                    </a:cubicBezTo>
                    <a:cubicBezTo>
                      <a:pt x="1398" y="269"/>
                      <a:pt x="1398" y="269"/>
                      <a:pt x="1398" y="269"/>
                    </a:cubicBezTo>
                    <a:cubicBezTo>
                      <a:pt x="1505" y="269"/>
                      <a:pt x="1505" y="269"/>
                      <a:pt x="1505" y="269"/>
                    </a:cubicBezTo>
                    <a:cubicBezTo>
                      <a:pt x="1505" y="833"/>
                      <a:pt x="1505" y="833"/>
                      <a:pt x="1505" y="833"/>
                    </a:cubicBezTo>
                    <a:cubicBezTo>
                      <a:pt x="1493" y="832"/>
                      <a:pt x="1481" y="831"/>
                      <a:pt x="1469" y="831"/>
                    </a:cubicBezTo>
                    <a:cubicBezTo>
                      <a:pt x="1433" y="831"/>
                      <a:pt x="1398" y="835"/>
                      <a:pt x="1364" y="841"/>
                    </a:cubicBezTo>
                    <a:cubicBezTo>
                      <a:pt x="1364" y="648"/>
                      <a:pt x="1364" y="648"/>
                      <a:pt x="1364" y="648"/>
                    </a:cubicBezTo>
                    <a:cubicBezTo>
                      <a:pt x="1364" y="630"/>
                      <a:pt x="1350" y="616"/>
                      <a:pt x="1332" y="616"/>
                    </a:cubicBezTo>
                    <a:cubicBezTo>
                      <a:pt x="1058" y="616"/>
                      <a:pt x="1058" y="616"/>
                      <a:pt x="1058" y="616"/>
                    </a:cubicBezTo>
                    <a:cubicBezTo>
                      <a:pt x="1040" y="616"/>
                      <a:pt x="1026" y="630"/>
                      <a:pt x="1026" y="648"/>
                    </a:cubicBezTo>
                    <a:cubicBezTo>
                      <a:pt x="1026" y="921"/>
                      <a:pt x="1026" y="921"/>
                      <a:pt x="1026" y="921"/>
                    </a:cubicBezTo>
                    <a:cubicBezTo>
                      <a:pt x="1026" y="939"/>
                      <a:pt x="1040" y="953"/>
                      <a:pt x="1058" y="953"/>
                    </a:cubicBezTo>
                    <a:cubicBezTo>
                      <a:pt x="1113" y="953"/>
                      <a:pt x="1113" y="953"/>
                      <a:pt x="1113" y="953"/>
                    </a:cubicBezTo>
                    <a:cubicBezTo>
                      <a:pt x="1060" y="995"/>
                      <a:pt x="1014" y="1045"/>
                      <a:pt x="978" y="1102"/>
                    </a:cubicBezTo>
                    <a:cubicBezTo>
                      <a:pt x="969" y="1116"/>
                      <a:pt x="961" y="1131"/>
                      <a:pt x="953" y="1146"/>
                    </a:cubicBezTo>
                    <a:cubicBezTo>
                      <a:pt x="953" y="1058"/>
                      <a:pt x="953" y="1058"/>
                      <a:pt x="953" y="1058"/>
                    </a:cubicBezTo>
                    <a:cubicBezTo>
                      <a:pt x="953" y="1040"/>
                      <a:pt x="939" y="1026"/>
                      <a:pt x="921" y="1026"/>
                    </a:cubicBezTo>
                    <a:close/>
                    <a:moveTo>
                      <a:pt x="889" y="1090"/>
                    </a:moveTo>
                    <a:cubicBezTo>
                      <a:pt x="889" y="1300"/>
                      <a:pt x="889" y="1300"/>
                      <a:pt x="889" y="1300"/>
                    </a:cubicBezTo>
                    <a:cubicBezTo>
                      <a:pt x="680" y="1300"/>
                      <a:pt x="680" y="1300"/>
                      <a:pt x="680" y="1300"/>
                    </a:cubicBezTo>
                    <a:cubicBezTo>
                      <a:pt x="680" y="1090"/>
                      <a:pt x="680" y="1090"/>
                      <a:pt x="680" y="1090"/>
                    </a:cubicBezTo>
                    <a:lnTo>
                      <a:pt x="889" y="1090"/>
                    </a:lnTo>
                    <a:close/>
                    <a:moveTo>
                      <a:pt x="1300" y="680"/>
                    </a:moveTo>
                    <a:cubicBezTo>
                      <a:pt x="1300" y="857"/>
                      <a:pt x="1300" y="857"/>
                      <a:pt x="1300" y="857"/>
                    </a:cubicBezTo>
                    <a:cubicBezTo>
                      <a:pt x="1271" y="865"/>
                      <a:pt x="1244" y="876"/>
                      <a:pt x="1217" y="889"/>
                    </a:cubicBezTo>
                    <a:cubicBezTo>
                      <a:pt x="1090" y="889"/>
                      <a:pt x="1090" y="889"/>
                      <a:pt x="1090" y="889"/>
                    </a:cubicBezTo>
                    <a:cubicBezTo>
                      <a:pt x="1090" y="680"/>
                      <a:pt x="1090" y="680"/>
                      <a:pt x="1090" y="680"/>
                    </a:cubicBezTo>
                    <a:lnTo>
                      <a:pt x="1300" y="680"/>
                    </a:lnTo>
                    <a:close/>
                    <a:moveTo>
                      <a:pt x="1469" y="1926"/>
                    </a:moveTo>
                    <a:cubicBezTo>
                      <a:pt x="1204" y="1926"/>
                      <a:pt x="984" y="1728"/>
                      <a:pt x="956" y="1465"/>
                    </a:cubicBezTo>
                    <a:cubicBezTo>
                      <a:pt x="956" y="1465"/>
                      <a:pt x="956" y="1465"/>
                      <a:pt x="956" y="1465"/>
                    </a:cubicBezTo>
                    <a:cubicBezTo>
                      <a:pt x="954" y="1447"/>
                      <a:pt x="953" y="1429"/>
                      <a:pt x="953" y="1411"/>
                    </a:cubicBezTo>
                    <a:cubicBezTo>
                      <a:pt x="953" y="1215"/>
                      <a:pt x="1063" y="1038"/>
                      <a:pt x="1238" y="950"/>
                    </a:cubicBezTo>
                    <a:cubicBezTo>
                      <a:pt x="1238" y="950"/>
                      <a:pt x="1238" y="950"/>
                      <a:pt x="1238" y="950"/>
                    </a:cubicBezTo>
                    <a:cubicBezTo>
                      <a:pt x="1271" y="934"/>
                      <a:pt x="1305" y="921"/>
                      <a:pt x="1340" y="912"/>
                    </a:cubicBezTo>
                    <a:cubicBezTo>
                      <a:pt x="1340" y="912"/>
                      <a:pt x="1340" y="912"/>
                      <a:pt x="1340" y="912"/>
                    </a:cubicBezTo>
                    <a:cubicBezTo>
                      <a:pt x="1382" y="901"/>
                      <a:pt x="1425" y="896"/>
                      <a:pt x="1469" y="896"/>
                    </a:cubicBezTo>
                    <a:cubicBezTo>
                      <a:pt x="1490" y="896"/>
                      <a:pt x="1512" y="897"/>
                      <a:pt x="1533" y="900"/>
                    </a:cubicBezTo>
                    <a:cubicBezTo>
                      <a:pt x="1533" y="900"/>
                      <a:pt x="1533" y="900"/>
                      <a:pt x="1533" y="900"/>
                    </a:cubicBezTo>
                    <a:cubicBezTo>
                      <a:pt x="1790" y="932"/>
                      <a:pt x="1984" y="1151"/>
                      <a:pt x="1984" y="1411"/>
                    </a:cubicBezTo>
                    <a:cubicBezTo>
                      <a:pt x="1984" y="1695"/>
                      <a:pt x="1753" y="1926"/>
                      <a:pt x="1469" y="19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4" name="Freeform 9"/>
              <p:cNvSpPr>
                <a:spLocks/>
              </p:cNvSpPr>
              <p:nvPr/>
            </p:nvSpPr>
            <p:spPr bwMode="auto">
              <a:xfrm>
                <a:off x="6049" y="1050"/>
                <a:ext cx="18" cy="41"/>
              </a:xfrm>
              <a:custGeom>
                <a:avLst/>
                <a:gdLst>
                  <a:gd name="T0" fmla="*/ 67 w 94"/>
                  <a:gd name="T1" fmla="*/ 25 h 216"/>
                  <a:gd name="T2" fmla="*/ 26 w 94"/>
                  <a:gd name="T3" fmla="*/ 6 h 216"/>
                  <a:gd name="T4" fmla="*/ 6 w 94"/>
                  <a:gd name="T5" fmla="*/ 47 h 216"/>
                  <a:gd name="T6" fmla="*/ 30 w 94"/>
                  <a:gd name="T7" fmla="*/ 184 h 216"/>
                  <a:gd name="T8" fmla="*/ 62 w 94"/>
                  <a:gd name="T9" fmla="*/ 216 h 216"/>
                  <a:gd name="T10" fmla="*/ 94 w 94"/>
                  <a:gd name="T11" fmla="*/ 184 h 216"/>
                  <a:gd name="T12" fmla="*/ 67 w 94"/>
                  <a:gd name="T13" fmla="*/ 25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16">
                    <a:moveTo>
                      <a:pt x="67" y="25"/>
                    </a:moveTo>
                    <a:cubicBezTo>
                      <a:pt x="61" y="9"/>
                      <a:pt x="42" y="0"/>
                      <a:pt x="26" y="6"/>
                    </a:cubicBezTo>
                    <a:cubicBezTo>
                      <a:pt x="9" y="12"/>
                      <a:pt x="0" y="30"/>
                      <a:pt x="6" y="47"/>
                    </a:cubicBezTo>
                    <a:cubicBezTo>
                      <a:pt x="22" y="91"/>
                      <a:pt x="30" y="137"/>
                      <a:pt x="30" y="184"/>
                    </a:cubicBezTo>
                    <a:cubicBezTo>
                      <a:pt x="30" y="202"/>
                      <a:pt x="44" y="216"/>
                      <a:pt x="62" y="216"/>
                    </a:cubicBezTo>
                    <a:cubicBezTo>
                      <a:pt x="80" y="216"/>
                      <a:pt x="94" y="202"/>
                      <a:pt x="94" y="184"/>
                    </a:cubicBezTo>
                    <a:cubicBezTo>
                      <a:pt x="94" y="130"/>
                      <a:pt x="85" y="76"/>
                      <a:pt x="67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5" name="Freeform 10"/>
              <p:cNvSpPr>
                <a:spLocks/>
              </p:cNvSpPr>
              <p:nvPr/>
            </p:nvSpPr>
            <p:spPr bwMode="auto">
              <a:xfrm>
                <a:off x="5994" y="999"/>
                <a:ext cx="59" cy="45"/>
              </a:xfrm>
              <a:custGeom>
                <a:avLst/>
                <a:gdLst>
                  <a:gd name="T0" fmla="*/ 304 w 314"/>
                  <a:gd name="T1" fmla="*/ 191 h 242"/>
                  <a:gd name="T2" fmla="*/ 44 w 314"/>
                  <a:gd name="T3" fmla="*/ 5 h 242"/>
                  <a:gd name="T4" fmla="*/ 4 w 314"/>
                  <a:gd name="T5" fmla="*/ 27 h 242"/>
                  <a:gd name="T6" fmla="*/ 27 w 314"/>
                  <a:gd name="T7" fmla="*/ 67 h 242"/>
                  <a:gd name="T8" fmla="*/ 252 w 314"/>
                  <a:gd name="T9" fmla="*/ 228 h 242"/>
                  <a:gd name="T10" fmla="*/ 278 w 314"/>
                  <a:gd name="T11" fmla="*/ 242 h 242"/>
                  <a:gd name="T12" fmla="*/ 296 w 314"/>
                  <a:gd name="T13" fmla="*/ 236 h 242"/>
                  <a:gd name="T14" fmla="*/ 304 w 314"/>
                  <a:gd name="T15" fmla="*/ 191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4" h="242">
                    <a:moveTo>
                      <a:pt x="304" y="191"/>
                    </a:moveTo>
                    <a:cubicBezTo>
                      <a:pt x="242" y="101"/>
                      <a:pt x="149" y="35"/>
                      <a:pt x="44" y="5"/>
                    </a:cubicBezTo>
                    <a:cubicBezTo>
                      <a:pt x="27" y="0"/>
                      <a:pt x="9" y="10"/>
                      <a:pt x="4" y="27"/>
                    </a:cubicBezTo>
                    <a:cubicBezTo>
                      <a:pt x="0" y="44"/>
                      <a:pt x="10" y="62"/>
                      <a:pt x="27" y="67"/>
                    </a:cubicBezTo>
                    <a:cubicBezTo>
                      <a:pt x="117" y="93"/>
                      <a:pt x="197" y="150"/>
                      <a:pt x="252" y="228"/>
                    </a:cubicBezTo>
                    <a:cubicBezTo>
                      <a:pt x="258" y="237"/>
                      <a:pt x="268" y="242"/>
                      <a:pt x="278" y="242"/>
                    </a:cubicBezTo>
                    <a:cubicBezTo>
                      <a:pt x="284" y="242"/>
                      <a:pt x="291" y="240"/>
                      <a:pt x="296" y="236"/>
                    </a:cubicBezTo>
                    <a:cubicBezTo>
                      <a:pt x="311" y="226"/>
                      <a:pt x="314" y="206"/>
                      <a:pt x="304" y="1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6" name="Freeform 11"/>
              <p:cNvSpPr>
                <a:spLocks noEditPoints="1"/>
              </p:cNvSpPr>
              <p:nvPr/>
            </p:nvSpPr>
            <p:spPr bwMode="auto">
              <a:xfrm>
                <a:off x="5911" y="1017"/>
                <a:ext cx="136" cy="136"/>
              </a:xfrm>
              <a:custGeom>
                <a:avLst/>
                <a:gdLst>
                  <a:gd name="T0" fmla="*/ 364 w 727"/>
                  <a:gd name="T1" fmla="*/ 0 h 727"/>
                  <a:gd name="T2" fmla="*/ 0 w 727"/>
                  <a:gd name="T3" fmla="*/ 364 h 727"/>
                  <a:gd name="T4" fmla="*/ 364 w 727"/>
                  <a:gd name="T5" fmla="*/ 727 h 727"/>
                  <a:gd name="T6" fmla="*/ 727 w 727"/>
                  <a:gd name="T7" fmla="*/ 364 h 727"/>
                  <a:gd name="T8" fmla="*/ 364 w 727"/>
                  <a:gd name="T9" fmla="*/ 0 h 727"/>
                  <a:gd name="T10" fmla="*/ 364 w 727"/>
                  <a:gd name="T11" fmla="*/ 663 h 727"/>
                  <a:gd name="T12" fmla="*/ 64 w 727"/>
                  <a:gd name="T13" fmla="*/ 364 h 727"/>
                  <a:gd name="T14" fmla="*/ 364 w 727"/>
                  <a:gd name="T15" fmla="*/ 65 h 727"/>
                  <a:gd name="T16" fmla="*/ 663 w 727"/>
                  <a:gd name="T17" fmla="*/ 364 h 727"/>
                  <a:gd name="T18" fmla="*/ 364 w 727"/>
                  <a:gd name="T19" fmla="*/ 663 h 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27" h="727">
                    <a:moveTo>
                      <a:pt x="364" y="0"/>
                    </a:moveTo>
                    <a:cubicBezTo>
                      <a:pt x="163" y="0"/>
                      <a:pt x="0" y="163"/>
                      <a:pt x="0" y="364"/>
                    </a:cubicBezTo>
                    <a:cubicBezTo>
                      <a:pt x="0" y="564"/>
                      <a:pt x="163" y="727"/>
                      <a:pt x="364" y="727"/>
                    </a:cubicBezTo>
                    <a:cubicBezTo>
                      <a:pt x="564" y="727"/>
                      <a:pt x="727" y="564"/>
                      <a:pt x="727" y="364"/>
                    </a:cubicBezTo>
                    <a:cubicBezTo>
                      <a:pt x="727" y="163"/>
                      <a:pt x="564" y="0"/>
                      <a:pt x="364" y="0"/>
                    </a:cubicBezTo>
                    <a:close/>
                    <a:moveTo>
                      <a:pt x="364" y="663"/>
                    </a:moveTo>
                    <a:cubicBezTo>
                      <a:pt x="199" y="663"/>
                      <a:pt x="64" y="529"/>
                      <a:pt x="64" y="364"/>
                    </a:cubicBezTo>
                    <a:cubicBezTo>
                      <a:pt x="64" y="199"/>
                      <a:pt x="199" y="65"/>
                      <a:pt x="364" y="65"/>
                    </a:cubicBezTo>
                    <a:cubicBezTo>
                      <a:pt x="529" y="65"/>
                      <a:pt x="663" y="199"/>
                      <a:pt x="663" y="364"/>
                    </a:cubicBezTo>
                    <a:cubicBezTo>
                      <a:pt x="663" y="529"/>
                      <a:pt x="529" y="663"/>
                      <a:pt x="364" y="6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7" name="Freeform 12"/>
              <p:cNvSpPr>
                <a:spLocks/>
              </p:cNvSpPr>
              <p:nvPr/>
            </p:nvSpPr>
            <p:spPr bwMode="auto">
              <a:xfrm>
                <a:off x="5973" y="1048"/>
                <a:ext cx="47" cy="47"/>
              </a:xfrm>
              <a:custGeom>
                <a:avLst/>
                <a:gdLst>
                  <a:gd name="T0" fmla="*/ 220 w 252"/>
                  <a:gd name="T1" fmla="*/ 188 h 252"/>
                  <a:gd name="T2" fmla="*/ 64 w 252"/>
                  <a:gd name="T3" fmla="*/ 188 h 252"/>
                  <a:gd name="T4" fmla="*/ 64 w 252"/>
                  <a:gd name="T5" fmla="*/ 32 h 252"/>
                  <a:gd name="T6" fmla="*/ 32 w 252"/>
                  <a:gd name="T7" fmla="*/ 0 h 252"/>
                  <a:gd name="T8" fmla="*/ 0 w 252"/>
                  <a:gd name="T9" fmla="*/ 32 h 252"/>
                  <a:gd name="T10" fmla="*/ 0 w 252"/>
                  <a:gd name="T11" fmla="*/ 220 h 252"/>
                  <a:gd name="T12" fmla="*/ 32 w 252"/>
                  <a:gd name="T13" fmla="*/ 252 h 252"/>
                  <a:gd name="T14" fmla="*/ 220 w 252"/>
                  <a:gd name="T15" fmla="*/ 252 h 252"/>
                  <a:gd name="T16" fmla="*/ 252 w 252"/>
                  <a:gd name="T17" fmla="*/ 220 h 252"/>
                  <a:gd name="T18" fmla="*/ 220 w 252"/>
                  <a:gd name="T19" fmla="*/ 188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2" h="252">
                    <a:moveTo>
                      <a:pt x="220" y="188"/>
                    </a:moveTo>
                    <a:cubicBezTo>
                      <a:pt x="64" y="188"/>
                      <a:pt x="64" y="188"/>
                      <a:pt x="64" y="188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14"/>
                      <a:pt x="49" y="0"/>
                      <a:pt x="32" y="0"/>
                    </a:cubicBezTo>
                    <a:cubicBezTo>
                      <a:pt x="14" y="0"/>
                      <a:pt x="0" y="14"/>
                      <a:pt x="0" y="32"/>
                    </a:cubicBezTo>
                    <a:cubicBezTo>
                      <a:pt x="0" y="220"/>
                      <a:pt x="0" y="220"/>
                      <a:pt x="0" y="220"/>
                    </a:cubicBezTo>
                    <a:cubicBezTo>
                      <a:pt x="0" y="238"/>
                      <a:pt x="14" y="252"/>
                      <a:pt x="32" y="252"/>
                    </a:cubicBezTo>
                    <a:cubicBezTo>
                      <a:pt x="220" y="252"/>
                      <a:pt x="220" y="252"/>
                      <a:pt x="220" y="252"/>
                    </a:cubicBezTo>
                    <a:cubicBezTo>
                      <a:pt x="237" y="252"/>
                      <a:pt x="252" y="238"/>
                      <a:pt x="252" y="220"/>
                    </a:cubicBezTo>
                    <a:cubicBezTo>
                      <a:pt x="252" y="203"/>
                      <a:pt x="238" y="188"/>
                      <a:pt x="220" y="1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67" name="CaixaDeTexto 19"/>
            <p:cNvSpPr txBox="1"/>
            <p:nvPr/>
          </p:nvSpPr>
          <p:spPr>
            <a:xfrm>
              <a:off x="9934912" y="1361753"/>
              <a:ext cx="8811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algn="r">
                <a:defRPr sz="5400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defRPr>
              </a:lvl1pPr>
              <a:lvl2pPr lvl="1" algn="r">
                <a:defRPr sz="3600">
                  <a:solidFill>
                    <a:schemeClr val="bg1"/>
                  </a:solidFill>
                </a:defRPr>
              </a:lvl2pPr>
            </a:lstStyle>
            <a:p>
              <a:pPr algn="l"/>
              <a:r>
                <a:rPr lang="pt-BR" sz="1400" i="1" dirty="0">
                  <a:solidFill>
                    <a:srgbClr val="4A5463"/>
                  </a:solidFill>
                  <a:effectLst/>
                  <a:latin typeface="+mn-lt"/>
                </a:rPr>
                <a:t>histórico</a:t>
              </a:r>
            </a:p>
          </p:txBody>
        </p:sp>
      </p:grpSp>
      <p:sp>
        <p:nvSpPr>
          <p:cNvPr id="64" name="Forma livre 63"/>
          <p:cNvSpPr/>
          <p:nvPr/>
        </p:nvSpPr>
        <p:spPr>
          <a:xfrm>
            <a:off x="-167954" y="161424"/>
            <a:ext cx="968768" cy="172857"/>
          </a:xfrm>
          <a:custGeom>
            <a:avLst/>
            <a:gdLst>
              <a:gd name="connsiteX0" fmla="*/ 0 w 4785186"/>
              <a:gd name="connsiteY0" fmla="*/ 0 h 853819"/>
              <a:gd name="connsiteX1" fmla="*/ 4785186 w 4785186"/>
              <a:gd name="connsiteY1" fmla="*/ 0 h 853819"/>
              <a:gd name="connsiteX2" fmla="*/ 4310842 w 4785186"/>
              <a:gd name="connsiteY2" fmla="*/ 853819 h 853819"/>
              <a:gd name="connsiteX3" fmla="*/ 0 w 4785186"/>
              <a:gd name="connsiteY3" fmla="*/ 853819 h 85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5186" h="853819">
                <a:moveTo>
                  <a:pt x="0" y="0"/>
                </a:moveTo>
                <a:lnTo>
                  <a:pt x="4785186" y="0"/>
                </a:lnTo>
                <a:lnTo>
                  <a:pt x="4310842" y="853819"/>
                </a:lnTo>
                <a:lnTo>
                  <a:pt x="0" y="853819"/>
                </a:lnTo>
                <a:close/>
              </a:path>
            </a:pathLst>
          </a:custGeom>
          <a:solidFill>
            <a:srgbClr val="BCA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3" name="CaixaDeTexto 82"/>
          <p:cNvSpPr txBox="1"/>
          <p:nvPr/>
        </p:nvSpPr>
        <p:spPr>
          <a:xfrm>
            <a:off x="456175" y="6063910"/>
            <a:ext cx="7184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900" dirty="0"/>
              <a:t>base: 3.040</a:t>
            </a:r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6486525" y="1685925"/>
            <a:ext cx="639763" cy="673100"/>
            <a:chOff x="4086" y="1062"/>
            <a:chExt cx="403" cy="424"/>
          </a:xfrm>
          <a:solidFill>
            <a:srgbClr val="EE5A67"/>
          </a:solidFill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4357" y="1094"/>
              <a:ext cx="97" cy="14"/>
            </a:xfrm>
            <a:custGeom>
              <a:avLst/>
              <a:gdLst>
                <a:gd name="T0" fmla="*/ 435 w 469"/>
                <a:gd name="T1" fmla="*/ 0 h 69"/>
                <a:gd name="T2" fmla="*/ 34 w 469"/>
                <a:gd name="T3" fmla="*/ 0 h 69"/>
                <a:gd name="T4" fmla="*/ 0 w 469"/>
                <a:gd name="T5" fmla="*/ 34 h 69"/>
                <a:gd name="T6" fmla="*/ 34 w 469"/>
                <a:gd name="T7" fmla="*/ 69 h 69"/>
                <a:gd name="T8" fmla="*/ 435 w 469"/>
                <a:gd name="T9" fmla="*/ 69 h 69"/>
                <a:gd name="T10" fmla="*/ 469 w 469"/>
                <a:gd name="T11" fmla="*/ 34 h 69"/>
                <a:gd name="T12" fmla="*/ 435 w 469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9" h="69">
                  <a:moveTo>
                    <a:pt x="435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53"/>
                    <a:pt x="15" y="69"/>
                    <a:pt x="34" y="69"/>
                  </a:cubicBezTo>
                  <a:cubicBezTo>
                    <a:pt x="435" y="69"/>
                    <a:pt x="435" y="69"/>
                    <a:pt x="435" y="69"/>
                  </a:cubicBezTo>
                  <a:cubicBezTo>
                    <a:pt x="454" y="69"/>
                    <a:pt x="469" y="53"/>
                    <a:pt x="469" y="34"/>
                  </a:cubicBezTo>
                  <a:cubicBezTo>
                    <a:pt x="469" y="15"/>
                    <a:pt x="454" y="0"/>
                    <a:pt x="43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4393" y="1159"/>
              <a:ext cx="61" cy="14"/>
            </a:xfrm>
            <a:custGeom>
              <a:avLst/>
              <a:gdLst>
                <a:gd name="T0" fmla="*/ 263 w 297"/>
                <a:gd name="T1" fmla="*/ 0 h 69"/>
                <a:gd name="T2" fmla="*/ 34 w 297"/>
                <a:gd name="T3" fmla="*/ 0 h 69"/>
                <a:gd name="T4" fmla="*/ 0 w 297"/>
                <a:gd name="T5" fmla="*/ 35 h 69"/>
                <a:gd name="T6" fmla="*/ 34 w 297"/>
                <a:gd name="T7" fmla="*/ 69 h 69"/>
                <a:gd name="T8" fmla="*/ 263 w 297"/>
                <a:gd name="T9" fmla="*/ 69 h 69"/>
                <a:gd name="T10" fmla="*/ 297 w 297"/>
                <a:gd name="T11" fmla="*/ 35 h 69"/>
                <a:gd name="T12" fmla="*/ 263 w 297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7" h="69">
                  <a:moveTo>
                    <a:pt x="263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54"/>
                    <a:pt x="15" y="69"/>
                    <a:pt x="34" y="69"/>
                  </a:cubicBezTo>
                  <a:cubicBezTo>
                    <a:pt x="263" y="69"/>
                    <a:pt x="263" y="69"/>
                    <a:pt x="263" y="69"/>
                  </a:cubicBezTo>
                  <a:cubicBezTo>
                    <a:pt x="282" y="69"/>
                    <a:pt x="297" y="54"/>
                    <a:pt x="297" y="35"/>
                  </a:cubicBezTo>
                  <a:cubicBezTo>
                    <a:pt x="297" y="15"/>
                    <a:pt x="282" y="0"/>
                    <a:pt x="26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4357" y="1159"/>
              <a:ext cx="25" cy="14"/>
            </a:xfrm>
            <a:custGeom>
              <a:avLst/>
              <a:gdLst>
                <a:gd name="T0" fmla="*/ 89 w 123"/>
                <a:gd name="T1" fmla="*/ 0 h 69"/>
                <a:gd name="T2" fmla="*/ 34 w 123"/>
                <a:gd name="T3" fmla="*/ 0 h 69"/>
                <a:gd name="T4" fmla="*/ 0 w 123"/>
                <a:gd name="T5" fmla="*/ 35 h 69"/>
                <a:gd name="T6" fmla="*/ 34 w 123"/>
                <a:gd name="T7" fmla="*/ 69 h 69"/>
                <a:gd name="T8" fmla="*/ 89 w 123"/>
                <a:gd name="T9" fmla="*/ 69 h 69"/>
                <a:gd name="T10" fmla="*/ 123 w 123"/>
                <a:gd name="T11" fmla="*/ 35 h 69"/>
                <a:gd name="T12" fmla="*/ 89 w 123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69">
                  <a:moveTo>
                    <a:pt x="89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54"/>
                    <a:pt x="15" y="69"/>
                    <a:pt x="34" y="69"/>
                  </a:cubicBezTo>
                  <a:cubicBezTo>
                    <a:pt x="89" y="69"/>
                    <a:pt x="89" y="69"/>
                    <a:pt x="89" y="69"/>
                  </a:cubicBezTo>
                  <a:cubicBezTo>
                    <a:pt x="108" y="69"/>
                    <a:pt x="123" y="54"/>
                    <a:pt x="123" y="35"/>
                  </a:cubicBezTo>
                  <a:cubicBezTo>
                    <a:pt x="123" y="15"/>
                    <a:pt x="108" y="0"/>
                    <a:pt x="8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4432" y="1126"/>
              <a:ext cx="22" cy="14"/>
            </a:xfrm>
            <a:custGeom>
              <a:avLst/>
              <a:gdLst>
                <a:gd name="T0" fmla="*/ 70 w 104"/>
                <a:gd name="T1" fmla="*/ 0 h 69"/>
                <a:gd name="T2" fmla="*/ 34 w 104"/>
                <a:gd name="T3" fmla="*/ 0 h 69"/>
                <a:gd name="T4" fmla="*/ 0 w 104"/>
                <a:gd name="T5" fmla="*/ 35 h 69"/>
                <a:gd name="T6" fmla="*/ 34 w 104"/>
                <a:gd name="T7" fmla="*/ 69 h 69"/>
                <a:gd name="T8" fmla="*/ 70 w 104"/>
                <a:gd name="T9" fmla="*/ 69 h 69"/>
                <a:gd name="T10" fmla="*/ 104 w 104"/>
                <a:gd name="T11" fmla="*/ 35 h 69"/>
                <a:gd name="T12" fmla="*/ 70 w 104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69">
                  <a:moveTo>
                    <a:pt x="70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6"/>
                    <a:pt x="0" y="35"/>
                  </a:cubicBezTo>
                  <a:cubicBezTo>
                    <a:pt x="0" y="54"/>
                    <a:pt x="15" y="69"/>
                    <a:pt x="34" y="69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89" y="69"/>
                    <a:pt x="104" y="54"/>
                    <a:pt x="104" y="35"/>
                  </a:cubicBezTo>
                  <a:cubicBezTo>
                    <a:pt x="104" y="16"/>
                    <a:pt x="89" y="0"/>
                    <a:pt x="7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4357" y="1126"/>
              <a:ext cx="63" cy="14"/>
            </a:xfrm>
            <a:custGeom>
              <a:avLst/>
              <a:gdLst>
                <a:gd name="T0" fmla="*/ 270 w 305"/>
                <a:gd name="T1" fmla="*/ 0 h 69"/>
                <a:gd name="T2" fmla="*/ 34 w 305"/>
                <a:gd name="T3" fmla="*/ 0 h 69"/>
                <a:gd name="T4" fmla="*/ 0 w 305"/>
                <a:gd name="T5" fmla="*/ 35 h 69"/>
                <a:gd name="T6" fmla="*/ 34 w 305"/>
                <a:gd name="T7" fmla="*/ 69 h 69"/>
                <a:gd name="T8" fmla="*/ 270 w 305"/>
                <a:gd name="T9" fmla="*/ 69 h 69"/>
                <a:gd name="T10" fmla="*/ 305 w 305"/>
                <a:gd name="T11" fmla="*/ 35 h 69"/>
                <a:gd name="T12" fmla="*/ 270 w 305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5" h="69">
                  <a:moveTo>
                    <a:pt x="270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6"/>
                    <a:pt x="0" y="35"/>
                  </a:cubicBezTo>
                  <a:cubicBezTo>
                    <a:pt x="0" y="54"/>
                    <a:pt x="15" y="69"/>
                    <a:pt x="34" y="69"/>
                  </a:cubicBezTo>
                  <a:cubicBezTo>
                    <a:pt x="270" y="69"/>
                    <a:pt x="270" y="69"/>
                    <a:pt x="270" y="69"/>
                  </a:cubicBezTo>
                  <a:cubicBezTo>
                    <a:pt x="289" y="69"/>
                    <a:pt x="305" y="54"/>
                    <a:pt x="305" y="35"/>
                  </a:cubicBezTo>
                  <a:cubicBezTo>
                    <a:pt x="305" y="16"/>
                    <a:pt x="289" y="0"/>
                    <a:pt x="27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" name="Freeform 10"/>
            <p:cNvSpPr>
              <a:spLocks noEditPoints="1"/>
            </p:cNvSpPr>
            <p:nvPr/>
          </p:nvSpPr>
          <p:spPr bwMode="auto">
            <a:xfrm>
              <a:off x="4322" y="1062"/>
              <a:ext cx="167" cy="166"/>
            </a:xfrm>
            <a:custGeom>
              <a:avLst/>
              <a:gdLst>
                <a:gd name="T0" fmla="*/ 662 w 807"/>
                <a:gd name="T1" fmla="*/ 0 h 803"/>
                <a:gd name="T2" fmla="*/ 146 w 807"/>
                <a:gd name="T3" fmla="*/ 0 h 803"/>
                <a:gd name="T4" fmla="*/ 0 w 807"/>
                <a:gd name="T5" fmla="*/ 146 h 803"/>
                <a:gd name="T6" fmla="*/ 0 w 807"/>
                <a:gd name="T7" fmla="*/ 532 h 803"/>
                <a:gd name="T8" fmla="*/ 146 w 807"/>
                <a:gd name="T9" fmla="*/ 678 h 803"/>
                <a:gd name="T10" fmla="*/ 214 w 807"/>
                <a:gd name="T11" fmla="*/ 678 h 803"/>
                <a:gd name="T12" fmla="*/ 210 w 807"/>
                <a:gd name="T13" fmla="*/ 767 h 803"/>
                <a:gd name="T14" fmla="*/ 228 w 807"/>
                <a:gd name="T15" fmla="*/ 798 h 803"/>
                <a:gd name="T16" fmla="*/ 245 w 807"/>
                <a:gd name="T17" fmla="*/ 803 h 803"/>
                <a:gd name="T18" fmla="*/ 264 w 807"/>
                <a:gd name="T19" fmla="*/ 797 h 803"/>
                <a:gd name="T20" fmla="*/ 448 w 807"/>
                <a:gd name="T21" fmla="*/ 678 h 803"/>
                <a:gd name="T22" fmla="*/ 662 w 807"/>
                <a:gd name="T23" fmla="*/ 678 h 803"/>
                <a:gd name="T24" fmla="*/ 807 w 807"/>
                <a:gd name="T25" fmla="*/ 532 h 803"/>
                <a:gd name="T26" fmla="*/ 807 w 807"/>
                <a:gd name="T27" fmla="*/ 146 h 803"/>
                <a:gd name="T28" fmla="*/ 662 w 807"/>
                <a:gd name="T29" fmla="*/ 0 h 803"/>
                <a:gd name="T30" fmla="*/ 738 w 807"/>
                <a:gd name="T31" fmla="*/ 532 h 803"/>
                <a:gd name="T32" fmla="*/ 662 w 807"/>
                <a:gd name="T33" fmla="*/ 609 h 803"/>
                <a:gd name="T34" fmla="*/ 438 w 807"/>
                <a:gd name="T35" fmla="*/ 609 h 803"/>
                <a:gd name="T36" fmla="*/ 419 w 807"/>
                <a:gd name="T37" fmla="*/ 614 h 803"/>
                <a:gd name="T38" fmla="*/ 282 w 807"/>
                <a:gd name="T39" fmla="*/ 703 h 803"/>
                <a:gd name="T40" fmla="*/ 285 w 807"/>
                <a:gd name="T41" fmla="*/ 645 h 803"/>
                <a:gd name="T42" fmla="*/ 275 w 807"/>
                <a:gd name="T43" fmla="*/ 620 h 803"/>
                <a:gd name="T44" fmla="*/ 250 w 807"/>
                <a:gd name="T45" fmla="*/ 609 h 803"/>
                <a:gd name="T46" fmla="*/ 146 w 807"/>
                <a:gd name="T47" fmla="*/ 609 h 803"/>
                <a:gd name="T48" fmla="*/ 69 w 807"/>
                <a:gd name="T49" fmla="*/ 532 h 803"/>
                <a:gd name="T50" fmla="*/ 69 w 807"/>
                <a:gd name="T51" fmla="*/ 146 h 803"/>
                <a:gd name="T52" fmla="*/ 146 w 807"/>
                <a:gd name="T53" fmla="*/ 69 h 803"/>
                <a:gd name="T54" fmla="*/ 662 w 807"/>
                <a:gd name="T55" fmla="*/ 69 h 803"/>
                <a:gd name="T56" fmla="*/ 738 w 807"/>
                <a:gd name="T57" fmla="*/ 146 h 803"/>
                <a:gd name="T58" fmla="*/ 738 w 807"/>
                <a:gd name="T59" fmla="*/ 532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07" h="803">
                  <a:moveTo>
                    <a:pt x="662" y="0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65" y="0"/>
                    <a:pt x="0" y="65"/>
                    <a:pt x="0" y="146"/>
                  </a:cubicBezTo>
                  <a:cubicBezTo>
                    <a:pt x="0" y="532"/>
                    <a:pt x="0" y="532"/>
                    <a:pt x="0" y="532"/>
                  </a:cubicBezTo>
                  <a:cubicBezTo>
                    <a:pt x="0" y="613"/>
                    <a:pt x="65" y="678"/>
                    <a:pt x="146" y="678"/>
                  </a:cubicBezTo>
                  <a:cubicBezTo>
                    <a:pt x="214" y="678"/>
                    <a:pt x="214" y="678"/>
                    <a:pt x="214" y="678"/>
                  </a:cubicBezTo>
                  <a:cubicBezTo>
                    <a:pt x="210" y="767"/>
                    <a:pt x="210" y="767"/>
                    <a:pt x="210" y="767"/>
                  </a:cubicBezTo>
                  <a:cubicBezTo>
                    <a:pt x="210" y="780"/>
                    <a:pt x="216" y="792"/>
                    <a:pt x="228" y="798"/>
                  </a:cubicBezTo>
                  <a:cubicBezTo>
                    <a:pt x="233" y="801"/>
                    <a:pt x="239" y="803"/>
                    <a:pt x="245" y="803"/>
                  </a:cubicBezTo>
                  <a:cubicBezTo>
                    <a:pt x="251" y="803"/>
                    <a:pt x="258" y="801"/>
                    <a:pt x="264" y="797"/>
                  </a:cubicBezTo>
                  <a:cubicBezTo>
                    <a:pt x="448" y="678"/>
                    <a:pt x="448" y="678"/>
                    <a:pt x="448" y="678"/>
                  </a:cubicBezTo>
                  <a:cubicBezTo>
                    <a:pt x="662" y="678"/>
                    <a:pt x="662" y="678"/>
                    <a:pt x="662" y="678"/>
                  </a:cubicBezTo>
                  <a:cubicBezTo>
                    <a:pt x="742" y="678"/>
                    <a:pt x="807" y="613"/>
                    <a:pt x="807" y="532"/>
                  </a:cubicBezTo>
                  <a:cubicBezTo>
                    <a:pt x="807" y="146"/>
                    <a:pt x="807" y="146"/>
                    <a:pt x="807" y="146"/>
                  </a:cubicBezTo>
                  <a:cubicBezTo>
                    <a:pt x="807" y="65"/>
                    <a:pt x="742" y="0"/>
                    <a:pt x="662" y="0"/>
                  </a:cubicBezTo>
                  <a:close/>
                  <a:moveTo>
                    <a:pt x="738" y="532"/>
                  </a:moveTo>
                  <a:cubicBezTo>
                    <a:pt x="738" y="575"/>
                    <a:pt x="704" y="609"/>
                    <a:pt x="662" y="609"/>
                  </a:cubicBezTo>
                  <a:cubicBezTo>
                    <a:pt x="438" y="609"/>
                    <a:pt x="438" y="609"/>
                    <a:pt x="438" y="609"/>
                  </a:cubicBezTo>
                  <a:cubicBezTo>
                    <a:pt x="431" y="609"/>
                    <a:pt x="425" y="611"/>
                    <a:pt x="419" y="614"/>
                  </a:cubicBezTo>
                  <a:cubicBezTo>
                    <a:pt x="282" y="703"/>
                    <a:pt x="282" y="703"/>
                    <a:pt x="282" y="703"/>
                  </a:cubicBezTo>
                  <a:cubicBezTo>
                    <a:pt x="285" y="645"/>
                    <a:pt x="285" y="645"/>
                    <a:pt x="285" y="645"/>
                  </a:cubicBezTo>
                  <a:cubicBezTo>
                    <a:pt x="285" y="635"/>
                    <a:pt x="282" y="626"/>
                    <a:pt x="275" y="620"/>
                  </a:cubicBezTo>
                  <a:cubicBezTo>
                    <a:pt x="269" y="613"/>
                    <a:pt x="260" y="609"/>
                    <a:pt x="250" y="609"/>
                  </a:cubicBezTo>
                  <a:cubicBezTo>
                    <a:pt x="146" y="609"/>
                    <a:pt x="146" y="609"/>
                    <a:pt x="146" y="609"/>
                  </a:cubicBezTo>
                  <a:cubicBezTo>
                    <a:pt x="103" y="609"/>
                    <a:pt x="69" y="575"/>
                    <a:pt x="69" y="532"/>
                  </a:cubicBezTo>
                  <a:cubicBezTo>
                    <a:pt x="69" y="146"/>
                    <a:pt x="69" y="146"/>
                    <a:pt x="69" y="146"/>
                  </a:cubicBezTo>
                  <a:cubicBezTo>
                    <a:pt x="69" y="103"/>
                    <a:pt x="103" y="69"/>
                    <a:pt x="146" y="69"/>
                  </a:cubicBezTo>
                  <a:cubicBezTo>
                    <a:pt x="662" y="69"/>
                    <a:pt x="662" y="69"/>
                    <a:pt x="662" y="69"/>
                  </a:cubicBezTo>
                  <a:cubicBezTo>
                    <a:pt x="704" y="69"/>
                    <a:pt x="738" y="103"/>
                    <a:pt x="738" y="146"/>
                  </a:cubicBezTo>
                  <a:cubicBezTo>
                    <a:pt x="738" y="532"/>
                    <a:pt x="738" y="532"/>
                    <a:pt x="738" y="532"/>
                  </a:cubicBezTo>
                  <a:close/>
                </a:path>
              </a:pathLst>
            </a:custGeom>
            <a:solidFill>
              <a:srgbClr val="62D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" name="Freeform 11"/>
            <p:cNvSpPr>
              <a:spLocks noEditPoints="1"/>
            </p:cNvSpPr>
            <p:nvPr/>
          </p:nvSpPr>
          <p:spPr bwMode="auto">
            <a:xfrm>
              <a:off x="4086" y="1137"/>
              <a:ext cx="246" cy="349"/>
            </a:xfrm>
            <a:custGeom>
              <a:avLst/>
              <a:gdLst>
                <a:gd name="T0" fmla="*/ 997 w 1189"/>
                <a:gd name="T1" fmla="*/ 1037 h 1685"/>
                <a:gd name="T2" fmla="*/ 1169 w 1189"/>
                <a:gd name="T3" fmla="*/ 486 h 1685"/>
                <a:gd name="T4" fmla="*/ 19 w 1189"/>
                <a:gd name="T5" fmla="*/ 486 h 1685"/>
                <a:gd name="T6" fmla="*/ 151 w 1189"/>
                <a:gd name="T7" fmla="*/ 901 h 1685"/>
                <a:gd name="T8" fmla="*/ 0 w 1189"/>
                <a:gd name="T9" fmla="*/ 1438 h 1685"/>
                <a:gd name="T10" fmla="*/ 1154 w 1189"/>
                <a:gd name="T11" fmla="*/ 1685 h 1685"/>
                <a:gd name="T12" fmla="*/ 1096 w 1189"/>
                <a:gd name="T13" fmla="*/ 1203 h 1685"/>
                <a:gd name="T14" fmla="*/ 797 w 1189"/>
                <a:gd name="T15" fmla="*/ 383 h 1685"/>
                <a:gd name="T16" fmla="*/ 404 w 1189"/>
                <a:gd name="T17" fmla="*/ 654 h 1685"/>
                <a:gd name="T18" fmla="*/ 527 w 1189"/>
                <a:gd name="T19" fmla="*/ 191 h 1685"/>
                <a:gd name="T20" fmla="*/ 970 w 1189"/>
                <a:gd name="T21" fmla="*/ 594 h 1685"/>
                <a:gd name="T22" fmla="*/ 1070 w 1189"/>
                <a:gd name="T23" fmla="*/ 906 h 1685"/>
                <a:gd name="T24" fmla="*/ 1100 w 1189"/>
                <a:gd name="T25" fmla="*/ 807 h 1685"/>
                <a:gd name="T26" fmla="*/ 1070 w 1189"/>
                <a:gd name="T27" fmla="*/ 837 h 1685"/>
                <a:gd name="T28" fmla="*/ 1070 w 1189"/>
                <a:gd name="T29" fmla="*/ 606 h 1685"/>
                <a:gd name="T30" fmla="*/ 149 w 1189"/>
                <a:gd name="T31" fmla="*/ 807 h 1685"/>
                <a:gd name="T32" fmla="*/ 88 w 1189"/>
                <a:gd name="T33" fmla="*/ 807 h 1685"/>
                <a:gd name="T34" fmla="*/ 149 w 1189"/>
                <a:gd name="T35" fmla="*/ 636 h 1685"/>
                <a:gd name="T36" fmla="*/ 149 w 1189"/>
                <a:gd name="T37" fmla="*/ 542 h 1685"/>
                <a:gd name="T38" fmla="*/ 88 w 1189"/>
                <a:gd name="T39" fmla="*/ 486 h 1685"/>
                <a:gd name="T40" fmla="*/ 1100 w 1189"/>
                <a:gd name="T41" fmla="*/ 486 h 1685"/>
                <a:gd name="T42" fmla="*/ 1039 w 1189"/>
                <a:gd name="T43" fmla="*/ 542 h 1685"/>
                <a:gd name="T44" fmla="*/ 527 w 1189"/>
                <a:gd name="T45" fmla="*/ 122 h 1685"/>
                <a:gd name="T46" fmla="*/ 218 w 1189"/>
                <a:gd name="T47" fmla="*/ 807 h 1685"/>
                <a:gd name="T48" fmla="*/ 664 w 1189"/>
                <a:gd name="T49" fmla="*/ 643 h 1685"/>
                <a:gd name="T50" fmla="*/ 970 w 1189"/>
                <a:gd name="T51" fmla="*/ 872 h 1685"/>
                <a:gd name="T52" fmla="*/ 685 w 1189"/>
                <a:gd name="T53" fmla="*/ 1003 h 1685"/>
                <a:gd name="T54" fmla="*/ 850 w 1189"/>
                <a:gd name="T55" fmla="*/ 1098 h 1685"/>
                <a:gd name="T56" fmla="*/ 635 w 1189"/>
                <a:gd name="T57" fmla="*/ 1180 h 1685"/>
                <a:gd name="T58" fmla="*/ 339 w 1189"/>
                <a:gd name="T59" fmla="*/ 1098 h 1685"/>
                <a:gd name="T60" fmla="*/ 629 w 1189"/>
                <a:gd name="T61" fmla="*/ 1280 h 1685"/>
                <a:gd name="T62" fmla="*/ 769 w 1189"/>
                <a:gd name="T63" fmla="*/ 1207 h 1685"/>
                <a:gd name="T64" fmla="*/ 560 w 1189"/>
                <a:gd name="T65" fmla="*/ 1280 h 1685"/>
                <a:gd name="T66" fmla="*/ 531 w 1189"/>
                <a:gd name="T67" fmla="*/ 1245 h 1685"/>
                <a:gd name="T68" fmla="*/ 69 w 1189"/>
                <a:gd name="T69" fmla="*/ 1616 h 1685"/>
                <a:gd name="T70" fmla="*/ 353 w 1189"/>
                <a:gd name="T71" fmla="*/ 1184 h 1685"/>
                <a:gd name="T72" fmla="*/ 345 w 1189"/>
                <a:gd name="T73" fmla="*/ 1469 h 1685"/>
                <a:gd name="T74" fmla="*/ 560 w 1189"/>
                <a:gd name="T75" fmla="*/ 1538 h 1685"/>
                <a:gd name="T76" fmla="*/ 594 w 1189"/>
                <a:gd name="T77" fmla="*/ 1340 h 1685"/>
                <a:gd name="T78" fmla="*/ 506 w 1189"/>
                <a:gd name="T79" fmla="*/ 1387 h 1685"/>
                <a:gd name="T80" fmla="*/ 629 w 1189"/>
                <a:gd name="T81" fmla="*/ 1538 h 1685"/>
                <a:gd name="T82" fmla="*/ 844 w 1189"/>
                <a:gd name="T83" fmla="*/ 1469 h 1685"/>
                <a:gd name="T84" fmla="*/ 835 w 1189"/>
                <a:gd name="T85" fmla="*/ 1184 h 1685"/>
                <a:gd name="T86" fmla="*/ 1120 w 1189"/>
                <a:gd name="T87" fmla="*/ 1616 h 1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89" h="1685">
                  <a:moveTo>
                    <a:pt x="1096" y="1203"/>
                  </a:moveTo>
                  <a:cubicBezTo>
                    <a:pt x="1054" y="1158"/>
                    <a:pt x="1002" y="1125"/>
                    <a:pt x="945" y="1107"/>
                  </a:cubicBezTo>
                  <a:cubicBezTo>
                    <a:pt x="965" y="1086"/>
                    <a:pt x="982" y="1063"/>
                    <a:pt x="997" y="1037"/>
                  </a:cubicBezTo>
                  <a:cubicBezTo>
                    <a:pt x="1013" y="1037"/>
                    <a:pt x="1013" y="1037"/>
                    <a:pt x="1013" y="1037"/>
                  </a:cubicBezTo>
                  <a:cubicBezTo>
                    <a:pt x="1099" y="1037"/>
                    <a:pt x="1169" y="967"/>
                    <a:pt x="1169" y="880"/>
                  </a:cubicBezTo>
                  <a:cubicBezTo>
                    <a:pt x="1169" y="486"/>
                    <a:pt x="1169" y="486"/>
                    <a:pt x="1169" y="486"/>
                  </a:cubicBezTo>
                  <a:cubicBezTo>
                    <a:pt x="1169" y="218"/>
                    <a:pt x="952" y="0"/>
                    <a:pt x="684" y="0"/>
                  </a:cubicBezTo>
                  <a:cubicBezTo>
                    <a:pt x="505" y="0"/>
                    <a:pt x="505" y="0"/>
                    <a:pt x="505" y="0"/>
                  </a:cubicBezTo>
                  <a:cubicBezTo>
                    <a:pt x="237" y="0"/>
                    <a:pt x="19" y="218"/>
                    <a:pt x="19" y="486"/>
                  </a:cubicBezTo>
                  <a:cubicBezTo>
                    <a:pt x="19" y="807"/>
                    <a:pt x="19" y="807"/>
                    <a:pt x="19" y="807"/>
                  </a:cubicBezTo>
                  <a:cubicBezTo>
                    <a:pt x="19" y="862"/>
                    <a:pt x="64" y="906"/>
                    <a:pt x="119" y="906"/>
                  </a:cubicBezTo>
                  <a:cubicBezTo>
                    <a:pt x="130" y="906"/>
                    <a:pt x="140" y="904"/>
                    <a:pt x="151" y="901"/>
                  </a:cubicBezTo>
                  <a:cubicBezTo>
                    <a:pt x="157" y="979"/>
                    <a:pt x="190" y="1052"/>
                    <a:pt x="244" y="1107"/>
                  </a:cubicBezTo>
                  <a:cubicBezTo>
                    <a:pt x="186" y="1125"/>
                    <a:pt x="134" y="1158"/>
                    <a:pt x="92" y="1203"/>
                  </a:cubicBezTo>
                  <a:cubicBezTo>
                    <a:pt x="33" y="1267"/>
                    <a:pt x="0" y="1351"/>
                    <a:pt x="0" y="1438"/>
                  </a:cubicBezTo>
                  <a:cubicBezTo>
                    <a:pt x="0" y="1650"/>
                    <a:pt x="0" y="1650"/>
                    <a:pt x="0" y="1650"/>
                  </a:cubicBezTo>
                  <a:cubicBezTo>
                    <a:pt x="0" y="1670"/>
                    <a:pt x="15" y="1685"/>
                    <a:pt x="34" y="1685"/>
                  </a:cubicBezTo>
                  <a:cubicBezTo>
                    <a:pt x="1154" y="1685"/>
                    <a:pt x="1154" y="1685"/>
                    <a:pt x="1154" y="1685"/>
                  </a:cubicBezTo>
                  <a:cubicBezTo>
                    <a:pt x="1173" y="1685"/>
                    <a:pt x="1189" y="1670"/>
                    <a:pt x="1189" y="1650"/>
                  </a:cubicBezTo>
                  <a:cubicBezTo>
                    <a:pt x="1189" y="1438"/>
                    <a:pt x="1189" y="1438"/>
                    <a:pt x="1189" y="1438"/>
                  </a:cubicBezTo>
                  <a:cubicBezTo>
                    <a:pt x="1189" y="1351"/>
                    <a:pt x="1156" y="1267"/>
                    <a:pt x="1096" y="1203"/>
                  </a:cubicBezTo>
                  <a:close/>
                  <a:moveTo>
                    <a:pt x="970" y="594"/>
                  </a:moveTo>
                  <a:cubicBezTo>
                    <a:pt x="830" y="397"/>
                    <a:pt x="830" y="397"/>
                    <a:pt x="830" y="397"/>
                  </a:cubicBezTo>
                  <a:cubicBezTo>
                    <a:pt x="822" y="387"/>
                    <a:pt x="810" y="381"/>
                    <a:pt x="797" y="383"/>
                  </a:cubicBezTo>
                  <a:cubicBezTo>
                    <a:pt x="785" y="384"/>
                    <a:pt x="774" y="393"/>
                    <a:pt x="769" y="404"/>
                  </a:cubicBezTo>
                  <a:cubicBezTo>
                    <a:pt x="741" y="478"/>
                    <a:pt x="691" y="541"/>
                    <a:pt x="625" y="586"/>
                  </a:cubicBezTo>
                  <a:cubicBezTo>
                    <a:pt x="560" y="631"/>
                    <a:pt x="483" y="654"/>
                    <a:pt x="404" y="654"/>
                  </a:cubicBezTo>
                  <a:cubicBezTo>
                    <a:pt x="218" y="654"/>
                    <a:pt x="218" y="654"/>
                    <a:pt x="218" y="654"/>
                  </a:cubicBezTo>
                  <a:cubicBezTo>
                    <a:pt x="218" y="500"/>
                    <a:pt x="218" y="500"/>
                    <a:pt x="218" y="500"/>
                  </a:cubicBezTo>
                  <a:cubicBezTo>
                    <a:pt x="218" y="330"/>
                    <a:pt x="357" y="191"/>
                    <a:pt x="527" y="191"/>
                  </a:cubicBezTo>
                  <a:cubicBezTo>
                    <a:pt x="662" y="191"/>
                    <a:pt x="662" y="191"/>
                    <a:pt x="662" y="191"/>
                  </a:cubicBezTo>
                  <a:cubicBezTo>
                    <a:pt x="832" y="191"/>
                    <a:pt x="970" y="330"/>
                    <a:pt x="970" y="500"/>
                  </a:cubicBezTo>
                  <a:cubicBezTo>
                    <a:pt x="970" y="594"/>
                    <a:pt x="970" y="594"/>
                    <a:pt x="970" y="594"/>
                  </a:cubicBezTo>
                  <a:close/>
                  <a:moveTo>
                    <a:pt x="1026" y="967"/>
                  </a:moveTo>
                  <a:cubicBezTo>
                    <a:pt x="1032" y="945"/>
                    <a:pt x="1036" y="923"/>
                    <a:pt x="1038" y="901"/>
                  </a:cubicBezTo>
                  <a:cubicBezTo>
                    <a:pt x="1048" y="904"/>
                    <a:pt x="1059" y="906"/>
                    <a:pt x="1070" y="906"/>
                  </a:cubicBezTo>
                  <a:cubicBezTo>
                    <a:pt x="1079" y="906"/>
                    <a:pt x="1089" y="905"/>
                    <a:pt x="1098" y="902"/>
                  </a:cubicBezTo>
                  <a:cubicBezTo>
                    <a:pt x="1089" y="936"/>
                    <a:pt x="1061" y="962"/>
                    <a:pt x="1026" y="967"/>
                  </a:cubicBezTo>
                  <a:close/>
                  <a:moveTo>
                    <a:pt x="1100" y="807"/>
                  </a:moveTo>
                  <a:cubicBezTo>
                    <a:pt x="1100" y="808"/>
                    <a:pt x="1100" y="810"/>
                    <a:pt x="1100" y="812"/>
                  </a:cubicBezTo>
                  <a:cubicBezTo>
                    <a:pt x="1099" y="818"/>
                    <a:pt x="1096" y="824"/>
                    <a:pt x="1092" y="828"/>
                  </a:cubicBezTo>
                  <a:cubicBezTo>
                    <a:pt x="1086" y="834"/>
                    <a:pt x="1078" y="837"/>
                    <a:pt x="1070" y="837"/>
                  </a:cubicBezTo>
                  <a:cubicBezTo>
                    <a:pt x="1053" y="837"/>
                    <a:pt x="1039" y="824"/>
                    <a:pt x="1039" y="807"/>
                  </a:cubicBezTo>
                  <a:cubicBezTo>
                    <a:pt x="1039" y="636"/>
                    <a:pt x="1039" y="636"/>
                    <a:pt x="1039" y="636"/>
                  </a:cubicBezTo>
                  <a:cubicBezTo>
                    <a:pt x="1039" y="620"/>
                    <a:pt x="1053" y="606"/>
                    <a:pt x="1070" y="606"/>
                  </a:cubicBezTo>
                  <a:cubicBezTo>
                    <a:pt x="1087" y="606"/>
                    <a:pt x="1100" y="620"/>
                    <a:pt x="1100" y="636"/>
                  </a:cubicBezTo>
                  <a:lnTo>
                    <a:pt x="1100" y="807"/>
                  </a:lnTo>
                  <a:close/>
                  <a:moveTo>
                    <a:pt x="149" y="807"/>
                  </a:moveTo>
                  <a:cubicBezTo>
                    <a:pt x="149" y="815"/>
                    <a:pt x="146" y="823"/>
                    <a:pt x="140" y="828"/>
                  </a:cubicBezTo>
                  <a:cubicBezTo>
                    <a:pt x="135" y="834"/>
                    <a:pt x="127" y="837"/>
                    <a:pt x="119" y="837"/>
                  </a:cubicBezTo>
                  <a:cubicBezTo>
                    <a:pt x="102" y="837"/>
                    <a:pt x="88" y="824"/>
                    <a:pt x="88" y="807"/>
                  </a:cubicBezTo>
                  <a:cubicBezTo>
                    <a:pt x="88" y="636"/>
                    <a:pt x="88" y="636"/>
                    <a:pt x="88" y="636"/>
                  </a:cubicBezTo>
                  <a:cubicBezTo>
                    <a:pt x="88" y="620"/>
                    <a:pt x="102" y="606"/>
                    <a:pt x="119" y="606"/>
                  </a:cubicBezTo>
                  <a:cubicBezTo>
                    <a:pt x="136" y="606"/>
                    <a:pt x="149" y="620"/>
                    <a:pt x="149" y="636"/>
                  </a:cubicBezTo>
                  <a:lnTo>
                    <a:pt x="149" y="807"/>
                  </a:lnTo>
                  <a:close/>
                  <a:moveTo>
                    <a:pt x="149" y="500"/>
                  </a:moveTo>
                  <a:cubicBezTo>
                    <a:pt x="149" y="542"/>
                    <a:pt x="149" y="542"/>
                    <a:pt x="149" y="542"/>
                  </a:cubicBezTo>
                  <a:cubicBezTo>
                    <a:pt x="140" y="539"/>
                    <a:pt x="129" y="537"/>
                    <a:pt x="119" y="537"/>
                  </a:cubicBezTo>
                  <a:cubicBezTo>
                    <a:pt x="108" y="537"/>
                    <a:pt x="98" y="539"/>
                    <a:pt x="88" y="542"/>
                  </a:cubicBezTo>
                  <a:cubicBezTo>
                    <a:pt x="88" y="486"/>
                    <a:pt x="88" y="486"/>
                    <a:pt x="88" y="486"/>
                  </a:cubicBezTo>
                  <a:cubicBezTo>
                    <a:pt x="88" y="256"/>
                    <a:pt x="275" y="69"/>
                    <a:pt x="505" y="69"/>
                  </a:cubicBezTo>
                  <a:cubicBezTo>
                    <a:pt x="684" y="69"/>
                    <a:pt x="684" y="69"/>
                    <a:pt x="684" y="69"/>
                  </a:cubicBezTo>
                  <a:cubicBezTo>
                    <a:pt x="913" y="69"/>
                    <a:pt x="1100" y="256"/>
                    <a:pt x="1100" y="486"/>
                  </a:cubicBezTo>
                  <a:cubicBezTo>
                    <a:pt x="1100" y="542"/>
                    <a:pt x="1100" y="542"/>
                    <a:pt x="1100" y="542"/>
                  </a:cubicBezTo>
                  <a:cubicBezTo>
                    <a:pt x="1091" y="539"/>
                    <a:pt x="1081" y="537"/>
                    <a:pt x="1070" y="537"/>
                  </a:cubicBezTo>
                  <a:cubicBezTo>
                    <a:pt x="1059" y="537"/>
                    <a:pt x="1049" y="539"/>
                    <a:pt x="1039" y="542"/>
                  </a:cubicBezTo>
                  <a:cubicBezTo>
                    <a:pt x="1039" y="500"/>
                    <a:pt x="1039" y="500"/>
                    <a:pt x="1039" y="500"/>
                  </a:cubicBezTo>
                  <a:cubicBezTo>
                    <a:pt x="1039" y="292"/>
                    <a:pt x="870" y="122"/>
                    <a:pt x="662" y="122"/>
                  </a:cubicBezTo>
                  <a:cubicBezTo>
                    <a:pt x="527" y="122"/>
                    <a:pt x="527" y="122"/>
                    <a:pt x="527" y="122"/>
                  </a:cubicBezTo>
                  <a:cubicBezTo>
                    <a:pt x="319" y="122"/>
                    <a:pt x="149" y="292"/>
                    <a:pt x="149" y="500"/>
                  </a:cubicBezTo>
                  <a:close/>
                  <a:moveTo>
                    <a:pt x="218" y="872"/>
                  </a:moveTo>
                  <a:cubicBezTo>
                    <a:pt x="218" y="807"/>
                    <a:pt x="218" y="807"/>
                    <a:pt x="218" y="807"/>
                  </a:cubicBezTo>
                  <a:cubicBezTo>
                    <a:pt x="218" y="723"/>
                    <a:pt x="218" y="723"/>
                    <a:pt x="218" y="723"/>
                  </a:cubicBezTo>
                  <a:cubicBezTo>
                    <a:pt x="404" y="723"/>
                    <a:pt x="404" y="723"/>
                    <a:pt x="404" y="723"/>
                  </a:cubicBezTo>
                  <a:cubicBezTo>
                    <a:pt x="497" y="723"/>
                    <a:pt x="587" y="695"/>
                    <a:pt x="664" y="643"/>
                  </a:cubicBezTo>
                  <a:cubicBezTo>
                    <a:pt x="724" y="602"/>
                    <a:pt x="773" y="548"/>
                    <a:pt x="808" y="485"/>
                  </a:cubicBezTo>
                  <a:cubicBezTo>
                    <a:pt x="970" y="712"/>
                    <a:pt x="970" y="712"/>
                    <a:pt x="970" y="712"/>
                  </a:cubicBezTo>
                  <a:cubicBezTo>
                    <a:pt x="970" y="872"/>
                    <a:pt x="970" y="872"/>
                    <a:pt x="970" y="872"/>
                  </a:cubicBezTo>
                  <a:cubicBezTo>
                    <a:pt x="970" y="905"/>
                    <a:pt x="964" y="937"/>
                    <a:pt x="953" y="968"/>
                  </a:cubicBezTo>
                  <a:cubicBezTo>
                    <a:pt x="720" y="968"/>
                    <a:pt x="720" y="968"/>
                    <a:pt x="720" y="968"/>
                  </a:cubicBezTo>
                  <a:cubicBezTo>
                    <a:pt x="701" y="968"/>
                    <a:pt x="685" y="983"/>
                    <a:pt x="685" y="1003"/>
                  </a:cubicBezTo>
                  <a:cubicBezTo>
                    <a:pt x="685" y="1022"/>
                    <a:pt x="701" y="1037"/>
                    <a:pt x="720" y="1037"/>
                  </a:cubicBezTo>
                  <a:cubicBezTo>
                    <a:pt x="914" y="1037"/>
                    <a:pt x="914" y="1037"/>
                    <a:pt x="914" y="1037"/>
                  </a:cubicBezTo>
                  <a:cubicBezTo>
                    <a:pt x="896" y="1060"/>
                    <a:pt x="874" y="1081"/>
                    <a:pt x="850" y="1098"/>
                  </a:cubicBezTo>
                  <a:cubicBezTo>
                    <a:pt x="830" y="1111"/>
                    <a:pt x="809" y="1121"/>
                    <a:pt x="786" y="1129"/>
                  </a:cubicBezTo>
                  <a:cubicBezTo>
                    <a:pt x="786" y="1129"/>
                    <a:pt x="786" y="1129"/>
                    <a:pt x="785" y="1129"/>
                  </a:cubicBezTo>
                  <a:cubicBezTo>
                    <a:pt x="635" y="1180"/>
                    <a:pt x="635" y="1180"/>
                    <a:pt x="635" y="1180"/>
                  </a:cubicBezTo>
                  <a:cubicBezTo>
                    <a:pt x="609" y="1188"/>
                    <a:pt x="580" y="1188"/>
                    <a:pt x="553" y="1180"/>
                  </a:cubicBezTo>
                  <a:cubicBezTo>
                    <a:pt x="403" y="1129"/>
                    <a:pt x="403" y="1129"/>
                    <a:pt x="403" y="1129"/>
                  </a:cubicBezTo>
                  <a:cubicBezTo>
                    <a:pt x="380" y="1121"/>
                    <a:pt x="359" y="1111"/>
                    <a:pt x="339" y="1098"/>
                  </a:cubicBezTo>
                  <a:cubicBezTo>
                    <a:pt x="263" y="1047"/>
                    <a:pt x="218" y="963"/>
                    <a:pt x="218" y="872"/>
                  </a:cubicBezTo>
                  <a:close/>
                  <a:moveTo>
                    <a:pt x="798" y="1371"/>
                  </a:moveTo>
                  <a:cubicBezTo>
                    <a:pt x="629" y="1280"/>
                    <a:pt x="629" y="1280"/>
                    <a:pt x="629" y="1280"/>
                  </a:cubicBezTo>
                  <a:cubicBezTo>
                    <a:pt x="629" y="1252"/>
                    <a:pt x="629" y="1252"/>
                    <a:pt x="629" y="1252"/>
                  </a:cubicBezTo>
                  <a:cubicBezTo>
                    <a:pt x="639" y="1251"/>
                    <a:pt x="648" y="1248"/>
                    <a:pt x="657" y="1245"/>
                  </a:cubicBezTo>
                  <a:cubicBezTo>
                    <a:pt x="769" y="1207"/>
                    <a:pt x="769" y="1207"/>
                    <a:pt x="769" y="1207"/>
                  </a:cubicBezTo>
                  <a:lnTo>
                    <a:pt x="798" y="1371"/>
                  </a:lnTo>
                  <a:close/>
                  <a:moveTo>
                    <a:pt x="560" y="1252"/>
                  </a:moveTo>
                  <a:cubicBezTo>
                    <a:pt x="560" y="1280"/>
                    <a:pt x="560" y="1280"/>
                    <a:pt x="560" y="1280"/>
                  </a:cubicBezTo>
                  <a:cubicBezTo>
                    <a:pt x="391" y="1371"/>
                    <a:pt x="391" y="1371"/>
                    <a:pt x="391" y="1371"/>
                  </a:cubicBezTo>
                  <a:cubicBezTo>
                    <a:pt x="419" y="1207"/>
                    <a:pt x="419" y="1207"/>
                    <a:pt x="419" y="1207"/>
                  </a:cubicBezTo>
                  <a:cubicBezTo>
                    <a:pt x="531" y="1245"/>
                    <a:pt x="531" y="1245"/>
                    <a:pt x="531" y="1245"/>
                  </a:cubicBezTo>
                  <a:cubicBezTo>
                    <a:pt x="541" y="1248"/>
                    <a:pt x="550" y="1251"/>
                    <a:pt x="560" y="1252"/>
                  </a:cubicBezTo>
                  <a:close/>
                  <a:moveTo>
                    <a:pt x="560" y="1616"/>
                  </a:moveTo>
                  <a:cubicBezTo>
                    <a:pt x="69" y="1616"/>
                    <a:pt x="69" y="1616"/>
                    <a:pt x="69" y="1616"/>
                  </a:cubicBezTo>
                  <a:cubicBezTo>
                    <a:pt x="69" y="1438"/>
                    <a:pt x="69" y="1438"/>
                    <a:pt x="69" y="1438"/>
                  </a:cubicBezTo>
                  <a:cubicBezTo>
                    <a:pt x="69" y="1298"/>
                    <a:pt x="175" y="1179"/>
                    <a:pt x="313" y="1163"/>
                  </a:cubicBezTo>
                  <a:cubicBezTo>
                    <a:pt x="326" y="1171"/>
                    <a:pt x="339" y="1178"/>
                    <a:pt x="353" y="1184"/>
                  </a:cubicBezTo>
                  <a:cubicBezTo>
                    <a:pt x="311" y="1429"/>
                    <a:pt x="311" y="1429"/>
                    <a:pt x="311" y="1429"/>
                  </a:cubicBezTo>
                  <a:cubicBezTo>
                    <a:pt x="309" y="1442"/>
                    <a:pt x="314" y="1455"/>
                    <a:pt x="325" y="1463"/>
                  </a:cubicBezTo>
                  <a:cubicBezTo>
                    <a:pt x="331" y="1467"/>
                    <a:pt x="338" y="1469"/>
                    <a:pt x="345" y="1469"/>
                  </a:cubicBezTo>
                  <a:cubicBezTo>
                    <a:pt x="350" y="1469"/>
                    <a:pt x="356" y="1468"/>
                    <a:pt x="361" y="1465"/>
                  </a:cubicBezTo>
                  <a:cubicBezTo>
                    <a:pt x="443" y="1421"/>
                    <a:pt x="443" y="1421"/>
                    <a:pt x="443" y="1421"/>
                  </a:cubicBezTo>
                  <a:cubicBezTo>
                    <a:pt x="560" y="1538"/>
                    <a:pt x="560" y="1538"/>
                    <a:pt x="560" y="1538"/>
                  </a:cubicBezTo>
                  <a:cubicBezTo>
                    <a:pt x="560" y="1616"/>
                    <a:pt x="560" y="1616"/>
                    <a:pt x="560" y="1616"/>
                  </a:cubicBezTo>
                  <a:close/>
                  <a:moveTo>
                    <a:pt x="506" y="1387"/>
                  </a:moveTo>
                  <a:cubicBezTo>
                    <a:pt x="594" y="1340"/>
                    <a:pt x="594" y="1340"/>
                    <a:pt x="594" y="1340"/>
                  </a:cubicBezTo>
                  <a:cubicBezTo>
                    <a:pt x="682" y="1387"/>
                    <a:pt x="682" y="1387"/>
                    <a:pt x="682" y="1387"/>
                  </a:cubicBezTo>
                  <a:cubicBezTo>
                    <a:pt x="594" y="1475"/>
                    <a:pt x="594" y="1475"/>
                    <a:pt x="594" y="1475"/>
                  </a:cubicBezTo>
                  <a:lnTo>
                    <a:pt x="506" y="1387"/>
                  </a:lnTo>
                  <a:close/>
                  <a:moveTo>
                    <a:pt x="1120" y="1616"/>
                  </a:moveTo>
                  <a:cubicBezTo>
                    <a:pt x="629" y="1616"/>
                    <a:pt x="629" y="1616"/>
                    <a:pt x="629" y="1616"/>
                  </a:cubicBezTo>
                  <a:cubicBezTo>
                    <a:pt x="629" y="1538"/>
                    <a:pt x="629" y="1538"/>
                    <a:pt x="629" y="1538"/>
                  </a:cubicBezTo>
                  <a:cubicBezTo>
                    <a:pt x="746" y="1421"/>
                    <a:pt x="746" y="1421"/>
                    <a:pt x="746" y="1421"/>
                  </a:cubicBezTo>
                  <a:cubicBezTo>
                    <a:pt x="827" y="1465"/>
                    <a:pt x="827" y="1465"/>
                    <a:pt x="827" y="1465"/>
                  </a:cubicBezTo>
                  <a:cubicBezTo>
                    <a:pt x="833" y="1468"/>
                    <a:pt x="838" y="1469"/>
                    <a:pt x="844" y="1469"/>
                  </a:cubicBezTo>
                  <a:cubicBezTo>
                    <a:pt x="851" y="1469"/>
                    <a:pt x="858" y="1467"/>
                    <a:pt x="864" y="1463"/>
                  </a:cubicBezTo>
                  <a:cubicBezTo>
                    <a:pt x="875" y="1455"/>
                    <a:pt x="880" y="1442"/>
                    <a:pt x="878" y="1429"/>
                  </a:cubicBezTo>
                  <a:cubicBezTo>
                    <a:pt x="835" y="1184"/>
                    <a:pt x="835" y="1184"/>
                    <a:pt x="835" y="1184"/>
                  </a:cubicBezTo>
                  <a:cubicBezTo>
                    <a:pt x="849" y="1178"/>
                    <a:pt x="863" y="1171"/>
                    <a:pt x="876" y="1163"/>
                  </a:cubicBezTo>
                  <a:cubicBezTo>
                    <a:pt x="1013" y="1179"/>
                    <a:pt x="1120" y="1298"/>
                    <a:pt x="1120" y="1438"/>
                  </a:cubicBezTo>
                  <a:lnTo>
                    <a:pt x="1120" y="16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32" name="Group 14"/>
          <p:cNvGrpSpPr>
            <a:grpSpLocks noChangeAspect="1"/>
          </p:cNvGrpSpPr>
          <p:nvPr/>
        </p:nvGrpSpPr>
        <p:grpSpPr bwMode="auto">
          <a:xfrm>
            <a:off x="3672771" y="1743083"/>
            <a:ext cx="678101" cy="677847"/>
            <a:chOff x="2495" y="820"/>
            <a:chExt cx="2686" cy="2685"/>
          </a:xfrm>
        </p:grpSpPr>
        <p:sp>
          <p:nvSpPr>
            <p:cNvPr id="34" name="Freeform 15"/>
            <p:cNvSpPr>
              <a:spLocks noEditPoints="1"/>
            </p:cNvSpPr>
            <p:nvPr/>
          </p:nvSpPr>
          <p:spPr bwMode="auto">
            <a:xfrm>
              <a:off x="4392" y="1262"/>
              <a:ext cx="789" cy="1919"/>
            </a:xfrm>
            <a:custGeom>
              <a:avLst/>
              <a:gdLst>
                <a:gd name="T0" fmla="*/ 261 w 333"/>
                <a:gd name="T1" fmla="*/ 553 h 810"/>
                <a:gd name="T2" fmla="*/ 274 w 333"/>
                <a:gd name="T3" fmla="*/ 439 h 810"/>
                <a:gd name="T4" fmla="*/ 32 w 333"/>
                <a:gd name="T5" fmla="*/ 6 h 810"/>
                <a:gd name="T6" fmla="*/ 5 w 333"/>
                <a:gd name="T7" fmla="*/ 12 h 810"/>
                <a:gd name="T8" fmla="*/ 12 w 333"/>
                <a:gd name="T9" fmla="*/ 39 h 810"/>
                <a:gd name="T10" fmla="*/ 235 w 333"/>
                <a:gd name="T11" fmla="*/ 439 h 810"/>
                <a:gd name="T12" fmla="*/ 224 w 333"/>
                <a:gd name="T13" fmla="*/ 539 h 810"/>
                <a:gd name="T14" fmla="*/ 196 w 333"/>
                <a:gd name="T15" fmla="*/ 536 h 810"/>
                <a:gd name="T16" fmla="*/ 59 w 333"/>
                <a:gd name="T17" fmla="*/ 673 h 810"/>
                <a:gd name="T18" fmla="*/ 196 w 333"/>
                <a:gd name="T19" fmla="*/ 810 h 810"/>
                <a:gd name="T20" fmla="*/ 333 w 333"/>
                <a:gd name="T21" fmla="*/ 673 h 810"/>
                <a:gd name="T22" fmla="*/ 261 w 333"/>
                <a:gd name="T23" fmla="*/ 553 h 810"/>
                <a:gd name="T24" fmla="*/ 196 w 333"/>
                <a:gd name="T25" fmla="*/ 771 h 810"/>
                <a:gd name="T26" fmla="*/ 98 w 333"/>
                <a:gd name="T27" fmla="*/ 673 h 810"/>
                <a:gd name="T28" fmla="*/ 196 w 333"/>
                <a:gd name="T29" fmla="*/ 575 h 810"/>
                <a:gd name="T30" fmla="*/ 294 w 333"/>
                <a:gd name="T31" fmla="*/ 673 h 810"/>
                <a:gd name="T32" fmla="*/ 196 w 333"/>
                <a:gd name="T33" fmla="*/ 771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3" h="810">
                  <a:moveTo>
                    <a:pt x="261" y="553"/>
                  </a:moveTo>
                  <a:cubicBezTo>
                    <a:pt x="270" y="515"/>
                    <a:pt x="274" y="477"/>
                    <a:pt x="274" y="439"/>
                  </a:cubicBezTo>
                  <a:cubicBezTo>
                    <a:pt x="274" y="261"/>
                    <a:pt x="184" y="99"/>
                    <a:pt x="32" y="6"/>
                  </a:cubicBezTo>
                  <a:cubicBezTo>
                    <a:pt x="23" y="0"/>
                    <a:pt x="11" y="3"/>
                    <a:pt x="5" y="12"/>
                  </a:cubicBezTo>
                  <a:cubicBezTo>
                    <a:pt x="0" y="21"/>
                    <a:pt x="2" y="33"/>
                    <a:pt x="12" y="39"/>
                  </a:cubicBezTo>
                  <a:cubicBezTo>
                    <a:pt x="152" y="125"/>
                    <a:pt x="235" y="275"/>
                    <a:pt x="235" y="439"/>
                  </a:cubicBezTo>
                  <a:cubicBezTo>
                    <a:pt x="235" y="472"/>
                    <a:pt x="231" y="506"/>
                    <a:pt x="224" y="539"/>
                  </a:cubicBezTo>
                  <a:cubicBezTo>
                    <a:pt x="215" y="537"/>
                    <a:pt x="206" y="536"/>
                    <a:pt x="196" y="536"/>
                  </a:cubicBezTo>
                  <a:cubicBezTo>
                    <a:pt x="121" y="536"/>
                    <a:pt x="59" y="598"/>
                    <a:pt x="59" y="673"/>
                  </a:cubicBezTo>
                  <a:cubicBezTo>
                    <a:pt x="59" y="749"/>
                    <a:pt x="121" y="810"/>
                    <a:pt x="196" y="810"/>
                  </a:cubicBezTo>
                  <a:cubicBezTo>
                    <a:pt x="272" y="810"/>
                    <a:pt x="333" y="749"/>
                    <a:pt x="333" y="673"/>
                  </a:cubicBezTo>
                  <a:cubicBezTo>
                    <a:pt x="333" y="621"/>
                    <a:pt x="304" y="576"/>
                    <a:pt x="261" y="553"/>
                  </a:cubicBezTo>
                  <a:close/>
                  <a:moveTo>
                    <a:pt x="196" y="771"/>
                  </a:moveTo>
                  <a:cubicBezTo>
                    <a:pt x="142" y="771"/>
                    <a:pt x="98" y="727"/>
                    <a:pt x="98" y="673"/>
                  </a:cubicBezTo>
                  <a:cubicBezTo>
                    <a:pt x="98" y="619"/>
                    <a:pt x="142" y="575"/>
                    <a:pt x="196" y="575"/>
                  </a:cubicBezTo>
                  <a:cubicBezTo>
                    <a:pt x="250" y="575"/>
                    <a:pt x="294" y="619"/>
                    <a:pt x="294" y="673"/>
                  </a:cubicBezTo>
                  <a:cubicBezTo>
                    <a:pt x="294" y="727"/>
                    <a:pt x="250" y="771"/>
                    <a:pt x="196" y="771"/>
                  </a:cubicBezTo>
                  <a:close/>
                </a:path>
              </a:pathLst>
            </a:custGeom>
            <a:solidFill>
              <a:srgbClr val="EE5A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5" name="Freeform 16"/>
            <p:cNvSpPr>
              <a:spLocks noEditPoints="1"/>
            </p:cNvSpPr>
            <p:nvPr/>
          </p:nvSpPr>
          <p:spPr bwMode="auto">
            <a:xfrm>
              <a:off x="2495" y="2532"/>
              <a:ext cx="1838" cy="973"/>
            </a:xfrm>
            <a:custGeom>
              <a:avLst/>
              <a:gdLst>
                <a:gd name="T0" fmla="*/ 746 w 776"/>
                <a:gd name="T1" fmla="*/ 336 h 411"/>
                <a:gd name="T2" fmla="*/ 567 w 776"/>
                <a:gd name="T3" fmla="*/ 372 h 411"/>
                <a:gd name="T4" fmla="*/ 234 w 776"/>
                <a:gd name="T5" fmla="*/ 233 h 411"/>
                <a:gd name="T6" fmla="*/ 274 w 776"/>
                <a:gd name="T7" fmla="*/ 137 h 411"/>
                <a:gd name="T8" fmla="*/ 137 w 776"/>
                <a:gd name="T9" fmla="*/ 0 h 411"/>
                <a:gd name="T10" fmla="*/ 0 w 776"/>
                <a:gd name="T11" fmla="*/ 137 h 411"/>
                <a:gd name="T12" fmla="*/ 137 w 776"/>
                <a:gd name="T13" fmla="*/ 274 h 411"/>
                <a:gd name="T14" fmla="*/ 203 w 776"/>
                <a:gd name="T15" fmla="*/ 257 h 411"/>
                <a:gd name="T16" fmla="*/ 567 w 776"/>
                <a:gd name="T17" fmla="*/ 411 h 411"/>
                <a:gd name="T18" fmla="*/ 761 w 776"/>
                <a:gd name="T19" fmla="*/ 372 h 411"/>
                <a:gd name="T20" fmla="*/ 772 w 776"/>
                <a:gd name="T21" fmla="*/ 347 h 411"/>
                <a:gd name="T22" fmla="*/ 746 w 776"/>
                <a:gd name="T23" fmla="*/ 336 h 411"/>
                <a:gd name="T24" fmla="*/ 39 w 776"/>
                <a:gd name="T25" fmla="*/ 137 h 411"/>
                <a:gd name="T26" fmla="*/ 137 w 776"/>
                <a:gd name="T27" fmla="*/ 39 h 411"/>
                <a:gd name="T28" fmla="*/ 235 w 776"/>
                <a:gd name="T29" fmla="*/ 137 h 411"/>
                <a:gd name="T30" fmla="*/ 137 w 776"/>
                <a:gd name="T31" fmla="*/ 235 h 411"/>
                <a:gd name="T32" fmla="*/ 39 w 776"/>
                <a:gd name="T33" fmla="*/ 137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6" h="411">
                  <a:moveTo>
                    <a:pt x="746" y="336"/>
                  </a:moveTo>
                  <a:cubicBezTo>
                    <a:pt x="689" y="360"/>
                    <a:pt x="629" y="372"/>
                    <a:pt x="567" y="372"/>
                  </a:cubicBezTo>
                  <a:cubicBezTo>
                    <a:pt x="442" y="372"/>
                    <a:pt x="322" y="321"/>
                    <a:pt x="234" y="233"/>
                  </a:cubicBezTo>
                  <a:cubicBezTo>
                    <a:pt x="259" y="208"/>
                    <a:pt x="274" y="175"/>
                    <a:pt x="274" y="137"/>
                  </a:cubicBezTo>
                  <a:cubicBezTo>
                    <a:pt x="274" y="62"/>
                    <a:pt x="212" y="0"/>
                    <a:pt x="137" y="0"/>
                  </a:cubicBezTo>
                  <a:cubicBezTo>
                    <a:pt x="61" y="0"/>
                    <a:pt x="0" y="62"/>
                    <a:pt x="0" y="137"/>
                  </a:cubicBezTo>
                  <a:cubicBezTo>
                    <a:pt x="0" y="213"/>
                    <a:pt x="61" y="274"/>
                    <a:pt x="137" y="274"/>
                  </a:cubicBezTo>
                  <a:cubicBezTo>
                    <a:pt x="161" y="274"/>
                    <a:pt x="183" y="268"/>
                    <a:pt x="203" y="257"/>
                  </a:cubicBezTo>
                  <a:cubicBezTo>
                    <a:pt x="298" y="355"/>
                    <a:pt x="430" y="411"/>
                    <a:pt x="567" y="411"/>
                  </a:cubicBezTo>
                  <a:cubicBezTo>
                    <a:pt x="634" y="411"/>
                    <a:pt x="700" y="398"/>
                    <a:pt x="761" y="372"/>
                  </a:cubicBezTo>
                  <a:cubicBezTo>
                    <a:pt x="771" y="368"/>
                    <a:pt x="776" y="357"/>
                    <a:pt x="772" y="347"/>
                  </a:cubicBezTo>
                  <a:cubicBezTo>
                    <a:pt x="768" y="337"/>
                    <a:pt x="756" y="332"/>
                    <a:pt x="746" y="336"/>
                  </a:cubicBezTo>
                  <a:close/>
                  <a:moveTo>
                    <a:pt x="39" y="137"/>
                  </a:moveTo>
                  <a:cubicBezTo>
                    <a:pt x="39" y="83"/>
                    <a:pt x="83" y="39"/>
                    <a:pt x="137" y="39"/>
                  </a:cubicBezTo>
                  <a:cubicBezTo>
                    <a:pt x="191" y="39"/>
                    <a:pt x="235" y="83"/>
                    <a:pt x="235" y="137"/>
                  </a:cubicBezTo>
                  <a:cubicBezTo>
                    <a:pt x="235" y="191"/>
                    <a:pt x="191" y="235"/>
                    <a:pt x="137" y="235"/>
                  </a:cubicBezTo>
                  <a:cubicBezTo>
                    <a:pt x="83" y="235"/>
                    <a:pt x="39" y="191"/>
                    <a:pt x="39" y="137"/>
                  </a:cubicBezTo>
                  <a:close/>
                </a:path>
              </a:pathLst>
            </a:custGeom>
            <a:solidFill>
              <a:srgbClr val="62D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6" name="Freeform 17"/>
            <p:cNvSpPr>
              <a:spLocks noEditPoints="1"/>
            </p:cNvSpPr>
            <p:nvPr/>
          </p:nvSpPr>
          <p:spPr bwMode="auto">
            <a:xfrm>
              <a:off x="2634" y="820"/>
              <a:ext cx="1528" cy="1444"/>
            </a:xfrm>
            <a:custGeom>
              <a:avLst/>
              <a:gdLst>
                <a:gd name="T0" fmla="*/ 19 w 645"/>
                <a:gd name="T1" fmla="*/ 610 h 610"/>
                <a:gd name="T2" fmla="*/ 21 w 645"/>
                <a:gd name="T3" fmla="*/ 610 h 610"/>
                <a:gd name="T4" fmla="*/ 40 w 645"/>
                <a:gd name="T5" fmla="*/ 592 h 610"/>
                <a:gd name="T6" fmla="*/ 377 w 645"/>
                <a:gd name="T7" fmla="*/ 175 h 610"/>
                <a:gd name="T8" fmla="*/ 508 w 645"/>
                <a:gd name="T9" fmla="*/ 274 h 610"/>
                <a:gd name="T10" fmla="*/ 645 w 645"/>
                <a:gd name="T11" fmla="*/ 137 h 610"/>
                <a:gd name="T12" fmla="*/ 508 w 645"/>
                <a:gd name="T13" fmla="*/ 0 h 610"/>
                <a:gd name="T14" fmla="*/ 371 w 645"/>
                <a:gd name="T15" fmla="*/ 136 h 610"/>
                <a:gd name="T16" fmla="*/ 1 w 645"/>
                <a:gd name="T17" fmla="*/ 589 h 610"/>
                <a:gd name="T18" fmla="*/ 19 w 645"/>
                <a:gd name="T19" fmla="*/ 610 h 610"/>
                <a:gd name="T20" fmla="*/ 508 w 645"/>
                <a:gd name="T21" fmla="*/ 39 h 610"/>
                <a:gd name="T22" fmla="*/ 606 w 645"/>
                <a:gd name="T23" fmla="*/ 137 h 610"/>
                <a:gd name="T24" fmla="*/ 508 w 645"/>
                <a:gd name="T25" fmla="*/ 235 h 610"/>
                <a:gd name="T26" fmla="*/ 410 w 645"/>
                <a:gd name="T27" fmla="*/ 137 h 610"/>
                <a:gd name="T28" fmla="*/ 508 w 645"/>
                <a:gd name="T29" fmla="*/ 39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5" h="610">
                  <a:moveTo>
                    <a:pt x="19" y="610"/>
                  </a:moveTo>
                  <a:cubicBezTo>
                    <a:pt x="20" y="610"/>
                    <a:pt x="20" y="610"/>
                    <a:pt x="21" y="610"/>
                  </a:cubicBezTo>
                  <a:cubicBezTo>
                    <a:pt x="31" y="610"/>
                    <a:pt x="39" y="602"/>
                    <a:pt x="40" y="592"/>
                  </a:cubicBezTo>
                  <a:cubicBezTo>
                    <a:pt x="54" y="395"/>
                    <a:pt x="188" y="230"/>
                    <a:pt x="377" y="175"/>
                  </a:cubicBezTo>
                  <a:cubicBezTo>
                    <a:pt x="393" y="232"/>
                    <a:pt x="446" y="274"/>
                    <a:pt x="508" y="274"/>
                  </a:cubicBezTo>
                  <a:cubicBezTo>
                    <a:pt x="583" y="274"/>
                    <a:pt x="645" y="212"/>
                    <a:pt x="645" y="137"/>
                  </a:cubicBezTo>
                  <a:cubicBezTo>
                    <a:pt x="645" y="61"/>
                    <a:pt x="583" y="0"/>
                    <a:pt x="508" y="0"/>
                  </a:cubicBezTo>
                  <a:cubicBezTo>
                    <a:pt x="433" y="0"/>
                    <a:pt x="371" y="61"/>
                    <a:pt x="371" y="136"/>
                  </a:cubicBezTo>
                  <a:cubicBezTo>
                    <a:pt x="164" y="194"/>
                    <a:pt x="16" y="374"/>
                    <a:pt x="1" y="589"/>
                  </a:cubicBezTo>
                  <a:cubicBezTo>
                    <a:pt x="0" y="600"/>
                    <a:pt x="9" y="610"/>
                    <a:pt x="19" y="610"/>
                  </a:cubicBezTo>
                  <a:close/>
                  <a:moveTo>
                    <a:pt x="508" y="39"/>
                  </a:moveTo>
                  <a:cubicBezTo>
                    <a:pt x="562" y="39"/>
                    <a:pt x="606" y="83"/>
                    <a:pt x="606" y="137"/>
                  </a:cubicBezTo>
                  <a:cubicBezTo>
                    <a:pt x="606" y="191"/>
                    <a:pt x="562" y="235"/>
                    <a:pt x="508" y="235"/>
                  </a:cubicBezTo>
                  <a:cubicBezTo>
                    <a:pt x="454" y="235"/>
                    <a:pt x="410" y="191"/>
                    <a:pt x="410" y="137"/>
                  </a:cubicBezTo>
                  <a:cubicBezTo>
                    <a:pt x="410" y="83"/>
                    <a:pt x="454" y="39"/>
                    <a:pt x="508" y="39"/>
                  </a:cubicBezTo>
                  <a:close/>
                </a:path>
              </a:pathLst>
            </a:custGeom>
            <a:solidFill>
              <a:srgbClr val="62D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80" name="CaixaDeTexto 5"/>
          <p:cNvSpPr txBox="1"/>
          <p:nvPr/>
        </p:nvSpPr>
        <p:spPr>
          <a:xfrm>
            <a:off x="8345483" y="2304776"/>
            <a:ext cx="3542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o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boca a boca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 foi o principal canal de divulgação, com um percentual bem superior a todas as demais formas </a:t>
            </a:r>
            <a:r>
              <a:rPr lang="pt-BR" sz="1200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(P3)</a:t>
            </a:r>
          </a:p>
        </p:txBody>
      </p:sp>
      <p:sp>
        <p:nvSpPr>
          <p:cNvPr id="81" name="CaixaDeTexto 5"/>
          <p:cNvSpPr txBox="1"/>
          <p:nvPr/>
        </p:nvSpPr>
        <p:spPr>
          <a:xfrm>
            <a:off x="8384363" y="3963354"/>
            <a:ext cx="35425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além disso esse canal mantém uma tendência de crescimento, ano após ano, o que reforça a boa receptividade e a qualidade do produto</a:t>
            </a:r>
            <a:r>
              <a:rPr lang="pt-BR" sz="1200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)</a:t>
            </a:r>
          </a:p>
        </p:txBody>
      </p:sp>
      <p:grpSp>
        <p:nvGrpSpPr>
          <p:cNvPr id="58" name="+ informações"/>
          <p:cNvGrpSpPr/>
          <p:nvPr/>
        </p:nvGrpSpPr>
        <p:grpSpPr>
          <a:xfrm>
            <a:off x="9006962" y="5717661"/>
            <a:ext cx="1402473" cy="346249"/>
            <a:chOff x="7300120" y="5125288"/>
            <a:chExt cx="1748287" cy="431624"/>
          </a:xfrm>
        </p:grpSpPr>
        <p:sp>
          <p:nvSpPr>
            <p:cNvPr id="59" name="Forma livre 52"/>
            <p:cNvSpPr/>
            <p:nvPr/>
          </p:nvSpPr>
          <p:spPr>
            <a:xfrm>
              <a:off x="7529599" y="5255921"/>
              <a:ext cx="1340560" cy="203648"/>
            </a:xfrm>
            <a:custGeom>
              <a:avLst/>
              <a:gdLst>
                <a:gd name="connsiteX0" fmla="*/ 0 w 1340560"/>
                <a:gd name="connsiteY0" fmla="*/ 0 h 203648"/>
                <a:gd name="connsiteX1" fmla="*/ 1238736 w 1340560"/>
                <a:gd name="connsiteY1" fmla="*/ 0 h 203648"/>
                <a:gd name="connsiteX2" fmla="*/ 1340560 w 1340560"/>
                <a:gd name="connsiteY2" fmla="*/ 101824 h 203648"/>
                <a:gd name="connsiteX3" fmla="*/ 1340559 w 1340560"/>
                <a:gd name="connsiteY3" fmla="*/ 101824 h 203648"/>
                <a:gd name="connsiteX4" fmla="*/ 1238735 w 1340560"/>
                <a:gd name="connsiteY4" fmla="*/ 203648 h 203648"/>
                <a:gd name="connsiteX5" fmla="*/ 1958 w 1340560"/>
                <a:gd name="connsiteY5" fmla="*/ 203647 h 203648"/>
                <a:gd name="connsiteX6" fmla="*/ 28837 w 1340560"/>
                <a:gd name="connsiteY6" fmla="*/ 163780 h 203648"/>
                <a:gd name="connsiteX7" fmla="*/ 41052 w 1340560"/>
                <a:gd name="connsiteY7" fmla="*/ 103276 h 203648"/>
                <a:gd name="connsiteX8" fmla="*/ 28837 w 1340560"/>
                <a:gd name="connsiteY8" fmla="*/ 42772 h 20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0560" h="203648">
                  <a:moveTo>
                    <a:pt x="0" y="0"/>
                  </a:moveTo>
                  <a:lnTo>
                    <a:pt x="1238736" y="0"/>
                  </a:lnTo>
                  <a:cubicBezTo>
                    <a:pt x="1294972" y="0"/>
                    <a:pt x="1340560" y="45588"/>
                    <a:pt x="1340560" y="101824"/>
                  </a:cubicBezTo>
                  <a:lnTo>
                    <a:pt x="1340559" y="101824"/>
                  </a:lnTo>
                  <a:cubicBezTo>
                    <a:pt x="1340559" y="158060"/>
                    <a:pt x="1294971" y="203648"/>
                    <a:pt x="1238735" y="203648"/>
                  </a:cubicBezTo>
                  <a:lnTo>
                    <a:pt x="1958" y="203647"/>
                  </a:lnTo>
                  <a:lnTo>
                    <a:pt x="28837" y="163780"/>
                  </a:lnTo>
                  <a:cubicBezTo>
                    <a:pt x="36703" y="145184"/>
                    <a:pt x="41052" y="124738"/>
                    <a:pt x="41052" y="103276"/>
                  </a:cubicBezTo>
                  <a:cubicBezTo>
                    <a:pt x="41052" y="81815"/>
                    <a:pt x="36703" y="61369"/>
                    <a:pt x="28837" y="42772"/>
                  </a:cubicBezTo>
                  <a:close/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60" name="CaixaDeTexto 5"/>
            <p:cNvSpPr txBox="1"/>
            <p:nvPr/>
          </p:nvSpPr>
          <p:spPr>
            <a:xfrm>
              <a:off x="7543455" y="5125288"/>
              <a:ext cx="1504952" cy="43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2060"/>
                </a:buClr>
                <a:buSzPct val="120000"/>
              </a:pPr>
              <a:r>
                <a:rPr lang="pt-BR" sz="1100" b="1" dirty="0">
                  <a:solidFill>
                    <a:srgbClr val="1B75BB"/>
                  </a:solidFill>
                  <a:ea typeface="Verdana" pitchFamily="34" charset="0"/>
                  <a:cs typeface="Arial" charset="0"/>
                </a:rPr>
                <a:t>+ informações</a:t>
              </a:r>
            </a:p>
          </p:txBody>
        </p:sp>
        <p:grpSp>
          <p:nvGrpSpPr>
            <p:cNvPr id="61" name="Group 4"/>
            <p:cNvGrpSpPr>
              <a:grpSpLocks noChangeAspect="1"/>
            </p:cNvGrpSpPr>
            <p:nvPr/>
          </p:nvGrpSpPr>
          <p:grpSpPr bwMode="auto">
            <a:xfrm>
              <a:off x="7300120" y="5219409"/>
              <a:ext cx="276672" cy="276672"/>
              <a:chOff x="4549" y="2890"/>
              <a:chExt cx="599" cy="599"/>
            </a:xfrm>
            <a:solidFill>
              <a:schemeClr val="accent2"/>
            </a:solidFill>
          </p:grpSpPr>
          <p:sp>
            <p:nvSpPr>
              <p:cNvPr id="62" name="Freeform 5"/>
              <p:cNvSpPr>
                <a:spLocks noEditPoints="1"/>
              </p:cNvSpPr>
              <p:nvPr/>
            </p:nvSpPr>
            <p:spPr bwMode="auto">
              <a:xfrm>
                <a:off x="4549" y="2890"/>
                <a:ext cx="599" cy="599"/>
              </a:xfrm>
              <a:custGeom>
                <a:avLst/>
                <a:gdLst>
                  <a:gd name="T0" fmla="*/ 1398 w 1638"/>
                  <a:gd name="T1" fmla="*/ 240 h 1638"/>
                  <a:gd name="T2" fmla="*/ 819 w 1638"/>
                  <a:gd name="T3" fmla="*/ 0 h 1638"/>
                  <a:gd name="T4" fmla="*/ 240 w 1638"/>
                  <a:gd name="T5" fmla="*/ 240 h 1638"/>
                  <a:gd name="T6" fmla="*/ 0 w 1638"/>
                  <a:gd name="T7" fmla="*/ 819 h 1638"/>
                  <a:gd name="T8" fmla="*/ 240 w 1638"/>
                  <a:gd name="T9" fmla="*/ 1398 h 1638"/>
                  <a:gd name="T10" fmla="*/ 819 w 1638"/>
                  <a:gd name="T11" fmla="*/ 1638 h 1638"/>
                  <a:gd name="T12" fmla="*/ 1398 w 1638"/>
                  <a:gd name="T13" fmla="*/ 1398 h 1638"/>
                  <a:gd name="T14" fmla="*/ 1638 w 1638"/>
                  <a:gd name="T15" fmla="*/ 819 h 1638"/>
                  <a:gd name="T16" fmla="*/ 1398 w 1638"/>
                  <a:gd name="T17" fmla="*/ 240 h 1638"/>
                  <a:gd name="T18" fmla="*/ 819 w 1638"/>
                  <a:gd name="T19" fmla="*/ 1574 h 1638"/>
                  <a:gd name="T20" fmla="*/ 64 w 1638"/>
                  <a:gd name="T21" fmla="*/ 819 h 1638"/>
                  <a:gd name="T22" fmla="*/ 819 w 1638"/>
                  <a:gd name="T23" fmla="*/ 64 h 1638"/>
                  <a:gd name="T24" fmla="*/ 1574 w 1638"/>
                  <a:gd name="T25" fmla="*/ 819 h 1638"/>
                  <a:gd name="T26" fmla="*/ 819 w 1638"/>
                  <a:gd name="T27" fmla="*/ 1574 h 1638"/>
                  <a:gd name="T28" fmla="*/ 819 w 1638"/>
                  <a:gd name="T29" fmla="*/ 1574 h 1638"/>
                  <a:gd name="T30" fmla="*/ 819 w 1638"/>
                  <a:gd name="T31" fmla="*/ 1574 h 1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38" h="1638">
                    <a:moveTo>
                      <a:pt x="1398" y="240"/>
                    </a:moveTo>
                    <a:cubicBezTo>
                      <a:pt x="1244" y="85"/>
                      <a:pt x="1038" y="0"/>
                      <a:pt x="819" y="0"/>
                    </a:cubicBezTo>
                    <a:cubicBezTo>
                      <a:pt x="600" y="0"/>
                      <a:pt x="395" y="85"/>
                      <a:pt x="240" y="240"/>
                    </a:cubicBezTo>
                    <a:cubicBezTo>
                      <a:pt x="85" y="395"/>
                      <a:pt x="0" y="600"/>
                      <a:pt x="0" y="819"/>
                    </a:cubicBezTo>
                    <a:cubicBezTo>
                      <a:pt x="0" y="1038"/>
                      <a:pt x="85" y="1244"/>
                      <a:pt x="240" y="1398"/>
                    </a:cubicBezTo>
                    <a:cubicBezTo>
                      <a:pt x="395" y="1553"/>
                      <a:pt x="600" y="1638"/>
                      <a:pt x="819" y="1638"/>
                    </a:cubicBezTo>
                    <a:cubicBezTo>
                      <a:pt x="1038" y="1638"/>
                      <a:pt x="1244" y="1553"/>
                      <a:pt x="1398" y="1398"/>
                    </a:cubicBezTo>
                    <a:cubicBezTo>
                      <a:pt x="1553" y="1244"/>
                      <a:pt x="1638" y="1038"/>
                      <a:pt x="1638" y="819"/>
                    </a:cubicBezTo>
                    <a:cubicBezTo>
                      <a:pt x="1638" y="600"/>
                      <a:pt x="1553" y="395"/>
                      <a:pt x="1398" y="240"/>
                    </a:cubicBezTo>
                    <a:close/>
                    <a:moveTo>
                      <a:pt x="819" y="1574"/>
                    </a:moveTo>
                    <a:cubicBezTo>
                      <a:pt x="403" y="1574"/>
                      <a:pt x="64" y="1236"/>
                      <a:pt x="64" y="819"/>
                    </a:cubicBezTo>
                    <a:cubicBezTo>
                      <a:pt x="64" y="403"/>
                      <a:pt x="403" y="64"/>
                      <a:pt x="819" y="64"/>
                    </a:cubicBezTo>
                    <a:cubicBezTo>
                      <a:pt x="1236" y="64"/>
                      <a:pt x="1574" y="403"/>
                      <a:pt x="1574" y="819"/>
                    </a:cubicBezTo>
                    <a:cubicBezTo>
                      <a:pt x="1574" y="1236"/>
                      <a:pt x="1236" y="1574"/>
                      <a:pt x="819" y="1574"/>
                    </a:cubicBezTo>
                    <a:close/>
                    <a:moveTo>
                      <a:pt x="819" y="1574"/>
                    </a:moveTo>
                    <a:cubicBezTo>
                      <a:pt x="819" y="1574"/>
                      <a:pt x="819" y="1574"/>
                      <a:pt x="819" y="15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63" name="Freeform 6"/>
              <p:cNvSpPr>
                <a:spLocks noEditPoints="1"/>
              </p:cNvSpPr>
              <p:nvPr/>
            </p:nvSpPr>
            <p:spPr bwMode="auto">
              <a:xfrm>
                <a:off x="4808" y="3083"/>
                <a:ext cx="81" cy="331"/>
              </a:xfrm>
              <a:custGeom>
                <a:avLst/>
                <a:gdLst>
                  <a:gd name="T0" fmla="*/ 110 w 221"/>
                  <a:gd name="T1" fmla="*/ 0 h 905"/>
                  <a:gd name="T2" fmla="*/ 0 w 221"/>
                  <a:gd name="T3" fmla="*/ 110 h 905"/>
                  <a:gd name="T4" fmla="*/ 0 w 221"/>
                  <a:gd name="T5" fmla="*/ 794 h 905"/>
                  <a:gd name="T6" fmla="*/ 110 w 221"/>
                  <a:gd name="T7" fmla="*/ 905 h 905"/>
                  <a:gd name="T8" fmla="*/ 221 w 221"/>
                  <a:gd name="T9" fmla="*/ 794 h 905"/>
                  <a:gd name="T10" fmla="*/ 221 w 221"/>
                  <a:gd name="T11" fmla="*/ 110 h 905"/>
                  <a:gd name="T12" fmla="*/ 110 w 221"/>
                  <a:gd name="T13" fmla="*/ 0 h 905"/>
                  <a:gd name="T14" fmla="*/ 157 w 221"/>
                  <a:gd name="T15" fmla="*/ 794 h 905"/>
                  <a:gd name="T16" fmla="*/ 110 w 221"/>
                  <a:gd name="T17" fmla="*/ 841 h 905"/>
                  <a:gd name="T18" fmla="*/ 64 w 221"/>
                  <a:gd name="T19" fmla="*/ 794 h 905"/>
                  <a:gd name="T20" fmla="*/ 64 w 221"/>
                  <a:gd name="T21" fmla="*/ 110 h 905"/>
                  <a:gd name="T22" fmla="*/ 110 w 221"/>
                  <a:gd name="T23" fmla="*/ 64 h 905"/>
                  <a:gd name="T24" fmla="*/ 157 w 221"/>
                  <a:gd name="T25" fmla="*/ 110 h 905"/>
                  <a:gd name="T26" fmla="*/ 157 w 221"/>
                  <a:gd name="T27" fmla="*/ 794 h 905"/>
                  <a:gd name="T28" fmla="*/ 157 w 221"/>
                  <a:gd name="T29" fmla="*/ 794 h 905"/>
                  <a:gd name="T30" fmla="*/ 157 w 221"/>
                  <a:gd name="T31" fmla="*/ 794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905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794"/>
                      <a:pt x="0" y="794"/>
                      <a:pt x="0" y="794"/>
                    </a:cubicBezTo>
                    <a:cubicBezTo>
                      <a:pt x="0" y="855"/>
                      <a:pt x="49" y="905"/>
                      <a:pt x="110" y="905"/>
                    </a:cubicBezTo>
                    <a:cubicBezTo>
                      <a:pt x="171" y="905"/>
                      <a:pt x="221" y="855"/>
                      <a:pt x="221" y="794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794"/>
                    </a:moveTo>
                    <a:cubicBezTo>
                      <a:pt x="157" y="820"/>
                      <a:pt x="136" y="841"/>
                      <a:pt x="110" y="841"/>
                    </a:cubicBezTo>
                    <a:cubicBezTo>
                      <a:pt x="85" y="841"/>
                      <a:pt x="64" y="820"/>
                      <a:pt x="64" y="794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4"/>
                      <a:pt x="85" y="64"/>
                      <a:pt x="110" y="64"/>
                    </a:cubicBezTo>
                    <a:cubicBezTo>
                      <a:pt x="136" y="64"/>
                      <a:pt x="157" y="84"/>
                      <a:pt x="157" y="110"/>
                    </a:cubicBezTo>
                    <a:lnTo>
                      <a:pt x="157" y="794"/>
                    </a:lnTo>
                    <a:close/>
                    <a:moveTo>
                      <a:pt x="157" y="794"/>
                    </a:moveTo>
                    <a:cubicBezTo>
                      <a:pt x="157" y="794"/>
                      <a:pt x="157" y="794"/>
                      <a:pt x="157" y="79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69" name="Freeform 7"/>
              <p:cNvSpPr>
                <a:spLocks noEditPoints="1"/>
              </p:cNvSpPr>
              <p:nvPr/>
            </p:nvSpPr>
            <p:spPr bwMode="auto">
              <a:xfrm>
                <a:off x="4808" y="2965"/>
                <a:ext cx="81" cy="96"/>
              </a:xfrm>
              <a:custGeom>
                <a:avLst/>
                <a:gdLst>
                  <a:gd name="T0" fmla="*/ 110 w 221"/>
                  <a:gd name="T1" fmla="*/ 0 h 263"/>
                  <a:gd name="T2" fmla="*/ 0 w 221"/>
                  <a:gd name="T3" fmla="*/ 110 h 263"/>
                  <a:gd name="T4" fmla="*/ 0 w 221"/>
                  <a:gd name="T5" fmla="*/ 153 h 263"/>
                  <a:gd name="T6" fmla="*/ 110 w 221"/>
                  <a:gd name="T7" fmla="*/ 263 h 263"/>
                  <a:gd name="T8" fmla="*/ 221 w 221"/>
                  <a:gd name="T9" fmla="*/ 153 h 263"/>
                  <a:gd name="T10" fmla="*/ 221 w 221"/>
                  <a:gd name="T11" fmla="*/ 110 h 263"/>
                  <a:gd name="T12" fmla="*/ 110 w 221"/>
                  <a:gd name="T13" fmla="*/ 0 h 263"/>
                  <a:gd name="T14" fmla="*/ 157 w 221"/>
                  <a:gd name="T15" fmla="*/ 153 h 263"/>
                  <a:gd name="T16" fmla="*/ 110 w 221"/>
                  <a:gd name="T17" fmla="*/ 199 h 263"/>
                  <a:gd name="T18" fmla="*/ 64 w 221"/>
                  <a:gd name="T19" fmla="*/ 153 h 263"/>
                  <a:gd name="T20" fmla="*/ 64 w 221"/>
                  <a:gd name="T21" fmla="*/ 110 h 263"/>
                  <a:gd name="T22" fmla="*/ 110 w 221"/>
                  <a:gd name="T23" fmla="*/ 64 h 263"/>
                  <a:gd name="T24" fmla="*/ 157 w 221"/>
                  <a:gd name="T25" fmla="*/ 110 h 263"/>
                  <a:gd name="T26" fmla="*/ 157 w 221"/>
                  <a:gd name="T27" fmla="*/ 153 h 263"/>
                  <a:gd name="T28" fmla="*/ 157 w 221"/>
                  <a:gd name="T29" fmla="*/ 153 h 263"/>
                  <a:gd name="T30" fmla="*/ 157 w 221"/>
                  <a:gd name="T31" fmla="*/ 15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263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214"/>
                      <a:pt x="49" y="263"/>
                      <a:pt x="110" y="263"/>
                    </a:cubicBezTo>
                    <a:cubicBezTo>
                      <a:pt x="171" y="263"/>
                      <a:pt x="221" y="214"/>
                      <a:pt x="221" y="153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153"/>
                    </a:moveTo>
                    <a:cubicBezTo>
                      <a:pt x="157" y="179"/>
                      <a:pt x="136" y="199"/>
                      <a:pt x="110" y="199"/>
                    </a:cubicBezTo>
                    <a:cubicBezTo>
                      <a:pt x="85" y="199"/>
                      <a:pt x="64" y="179"/>
                      <a:pt x="64" y="153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5"/>
                      <a:pt x="85" y="64"/>
                      <a:pt x="110" y="64"/>
                    </a:cubicBezTo>
                    <a:cubicBezTo>
                      <a:pt x="136" y="64"/>
                      <a:pt x="157" y="85"/>
                      <a:pt x="157" y="110"/>
                    </a:cubicBezTo>
                    <a:lnTo>
                      <a:pt x="157" y="153"/>
                    </a:lnTo>
                    <a:close/>
                    <a:moveTo>
                      <a:pt x="157" y="153"/>
                    </a:moveTo>
                    <a:cubicBezTo>
                      <a:pt x="157" y="153"/>
                      <a:pt x="157" y="153"/>
                      <a:pt x="157" y="1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70" name="Freeform 8"/>
              <p:cNvSpPr>
                <a:spLocks noEditPoints="1"/>
              </p:cNvSpPr>
              <p:nvPr/>
            </p:nvSpPr>
            <p:spPr bwMode="auto">
              <a:xfrm>
                <a:off x="4681" y="2942"/>
                <a:ext cx="116" cy="70"/>
              </a:xfrm>
              <a:custGeom>
                <a:avLst/>
                <a:gdLst>
                  <a:gd name="T0" fmla="*/ 271 w 315"/>
                  <a:gd name="T1" fmla="*/ 5 h 193"/>
                  <a:gd name="T2" fmla="*/ 16 w 315"/>
                  <a:gd name="T3" fmla="*/ 136 h 193"/>
                  <a:gd name="T4" fmla="*/ 11 w 315"/>
                  <a:gd name="T5" fmla="*/ 181 h 193"/>
                  <a:gd name="T6" fmla="*/ 36 w 315"/>
                  <a:gd name="T7" fmla="*/ 193 h 193"/>
                  <a:gd name="T8" fmla="*/ 56 w 315"/>
                  <a:gd name="T9" fmla="*/ 186 h 193"/>
                  <a:gd name="T10" fmla="*/ 288 w 315"/>
                  <a:gd name="T11" fmla="*/ 66 h 193"/>
                  <a:gd name="T12" fmla="*/ 310 w 315"/>
                  <a:gd name="T13" fmla="*/ 27 h 193"/>
                  <a:gd name="T14" fmla="*/ 271 w 315"/>
                  <a:gd name="T15" fmla="*/ 5 h 193"/>
                  <a:gd name="T16" fmla="*/ 271 w 315"/>
                  <a:gd name="T17" fmla="*/ 5 h 193"/>
                  <a:gd name="T18" fmla="*/ 271 w 315"/>
                  <a:gd name="T19" fmla="*/ 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5" h="193">
                    <a:moveTo>
                      <a:pt x="271" y="5"/>
                    </a:moveTo>
                    <a:cubicBezTo>
                      <a:pt x="177" y="30"/>
                      <a:pt x="91" y="75"/>
                      <a:pt x="16" y="136"/>
                    </a:cubicBezTo>
                    <a:cubicBezTo>
                      <a:pt x="2" y="147"/>
                      <a:pt x="0" y="168"/>
                      <a:pt x="11" y="181"/>
                    </a:cubicBezTo>
                    <a:cubicBezTo>
                      <a:pt x="17" y="189"/>
                      <a:pt x="27" y="193"/>
                      <a:pt x="36" y="193"/>
                    </a:cubicBezTo>
                    <a:cubicBezTo>
                      <a:pt x="43" y="193"/>
                      <a:pt x="50" y="191"/>
                      <a:pt x="56" y="186"/>
                    </a:cubicBezTo>
                    <a:cubicBezTo>
                      <a:pt x="125" y="130"/>
                      <a:pt x="203" y="90"/>
                      <a:pt x="288" y="66"/>
                    </a:cubicBezTo>
                    <a:cubicBezTo>
                      <a:pt x="305" y="62"/>
                      <a:pt x="315" y="44"/>
                      <a:pt x="310" y="27"/>
                    </a:cubicBezTo>
                    <a:cubicBezTo>
                      <a:pt x="305" y="10"/>
                      <a:pt x="288" y="0"/>
                      <a:pt x="271" y="5"/>
                    </a:cubicBezTo>
                    <a:close/>
                    <a:moveTo>
                      <a:pt x="271" y="5"/>
                    </a:moveTo>
                    <a:cubicBezTo>
                      <a:pt x="271" y="5"/>
                      <a:pt x="271" y="5"/>
                      <a:pt x="271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78" name="Freeform 9"/>
              <p:cNvSpPr>
                <a:spLocks noEditPoints="1"/>
              </p:cNvSpPr>
              <p:nvPr/>
            </p:nvSpPr>
            <p:spPr bwMode="auto">
              <a:xfrm>
                <a:off x="4593" y="3039"/>
                <a:ext cx="174" cy="386"/>
              </a:xfrm>
              <a:custGeom>
                <a:avLst/>
                <a:gdLst>
                  <a:gd name="T0" fmla="*/ 453 w 476"/>
                  <a:gd name="T1" fmla="*/ 996 h 1057"/>
                  <a:gd name="T2" fmla="*/ 64 w 476"/>
                  <a:gd name="T3" fmla="*/ 411 h 1057"/>
                  <a:gd name="T4" fmla="*/ 173 w 476"/>
                  <a:gd name="T5" fmla="*/ 55 h 1057"/>
                  <a:gd name="T6" fmla="*/ 165 w 476"/>
                  <a:gd name="T7" fmla="*/ 10 h 1057"/>
                  <a:gd name="T8" fmla="*/ 120 w 476"/>
                  <a:gd name="T9" fmla="*/ 19 h 1057"/>
                  <a:gd name="T10" fmla="*/ 0 w 476"/>
                  <a:gd name="T11" fmla="*/ 411 h 1057"/>
                  <a:gd name="T12" fmla="*/ 428 w 476"/>
                  <a:gd name="T13" fmla="*/ 1055 h 1057"/>
                  <a:gd name="T14" fmla="*/ 440 w 476"/>
                  <a:gd name="T15" fmla="*/ 1057 h 1057"/>
                  <a:gd name="T16" fmla="*/ 470 w 476"/>
                  <a:gd name="T17" fmla="*/ 1038 h 1057"/>
                  <a:gd name="T18" fmla="*/ 453 w 476"/>
                  <a:gd name="T19" fmla="*/ 996 h 1057"/>
                  <a:gd name="T20" fmla="*/ 453 w 476"/>
                  <a:gd name="T21" fmla="*/ 996 h 1057"/>
                  <a:gd name="T22" fmla="*/ 453 w 476"/>
                  <a:gd name="T23" fmla="*/ 996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6" h="1057">
                    <a:moveTo>
                      <a:pt x="453" y="996"/>
                    </a:moveTo>
                    <a:cubicBezTo>
                      <a:pt x="216" y="897"/>
                      <a:pt x="64" y="667"/>
                      <a:pt x="64" y="411"/>
                    </a:cubicBezTo>
                    <a:cubicBezTo>
                      <a:pt x="64" y="283"/>
                      <a:pt x="102" y="160"/>
                      <a:pt x="173" y="55"/>
                    </a:cubicBezTo>
                    <a:cubicBezTo>
                      <a:pt x="183" y="40"/>
                      <a:pt x="179" y="20"/>
                      <a:pt x="165" y="10"/>
                    </a:cubicBezTo>
                    <a:cubicBezTo>
                      <a:pt x="150" y="0"/>
                      <a:pt x="130" y="4"/>
                      <a:pt x="120" y="19"/>
                    </a:cubicBezTo>
                    <a:cubicBezTo>
                      <a:pt x="41" y="135"/>
                      <a:pt x="0" y="270"/>
                      <a:pt x="0" y="411"/>
                    </a:cubicBezTo>
                    <a:cubicBezTo>
                      <a:pt x="0" y="693"/>
                      <a:pt x="168" y="946"/>
                      <a:pt x="428" y="1055"/>
                    </a:cubicBezTo>
                    <a:cubicBezTo>
                      <a:pt x="432" y="1057"/>
                      <a:pt x="436" y="1057"/>
                      <a:pt x="440" y="1057"/>
                    </a:cubicBezTo>
                    <a:cubicBezTo>
                      <a:pt x="453" y="1057"/>
                      <a:pt x="465" y="1050"/>
                      <a:pt x="470" y="1038"/>
                    </a:cubicBezTo>
                    <a:cubicBezTo>
                      <a:pt x="476" y="1021"/>
                      <a:pt x="469" y="1003"/>
                      <a:pt x="453" y="996"/>
                    </a:cubicBezTo>
                    <a:close/>
                    <a:moveTo>
                      <a:pt x="453" y="996"/>
                    </a:moveTo>
                    <a:cubicBezTo>
                      <a:pt x="453" y="996"/>
                      <a:pt x="453" y="996"/>
                      <a:pt x="453" y="9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4734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8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8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mp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1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8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300"/>
                            </p:stCondLst>
                            <p:childTnLst>
                              <p:par>
                                <p:cTn id="28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8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8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300"/>
                            </p:stCondLst>
                            <p:childTnLst>
                              <p:par>
                                <p:cTn id="37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mp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1" dur="1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6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100"/>
                            </p:stCondLst>
                            <p:childTnLst>
                              <p:par>
                                <p:cTn id="47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8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8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100"/>
                            </p:stCondLst>
                            <p:childTnLst>
                              <p:par>
                                <p:cTn id="56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mp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1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4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9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28" grpId="0"/>
      <p:bldGraphic spid="14" grpId="0">
        <p:bldAsOne/>
      </p:bldGraphic>
      <p:bldGraphic spid="14" grpId="1">
        <p:bldAsOne/>
      </p:bldGraphic>
      <p:bldP spid="22" grpId="0"/>
      <p:bldP spid="27" grpId="0"/>
      <p:bldGraphic spid="29" grpId="0">
        <p:bldAsOne/>
      </p:bldGraphic>
      <p:bldGraphic spid="29" grpId="1">
        <p:bldAsOne/>
      </p:bldGraphic>
      <p:bldP spid="30" grpId="0"/>
      <p:bldP spid="37" grpId="0"/>
      <p:bldGraphic spid="42" grpId="0">
        <p:bldAsOne/>
      </p:bldGraphic>
      <p:bldGraphic spid="42" grpId="1">
        <p:bldAsOne/>
      </p:bldGraphic>
      <p:bldP spid="43" grpId="0"/>
      <p:bldP spid="44" grpId="0"/>
      <p:bldP spid="83" grpId="0"/>
      <p:bldP spid="83" grpId="1"/>
      <p:bldP spid="80" grpId="0"/>
      <p:bldP spid="8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e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711413"/>
              </p:ext>
            </p:extLst>
          </p:nvPr>
        </p:nvGraphicFramePr>
        <p:xfrm>
          <a:off x="475531" y="1642937"/>
          <a:ext cx="3829830" cy="4305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57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40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01204"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indicação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0959"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pela participação em outros projetos do Sebrae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2541"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alguém do Sebrae entrou em contato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0959"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visita aos pontos de atendimento/ unidades do Sebrae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2541"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site do Sebrae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1204"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internet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1204"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propaganda em TV | rádio ‎| jornal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2541"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participação em feiras ou eventos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1204"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liguei para o Sebrae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1204"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outros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2716292733"/>
              </p:ext>
            </p:extLst>
          </p:nvPr>
        </p:nvGraphicFramePr>
        <p:xfrm>
          <a:off x="4305361" y="1517409"/>
          <a:ext cx="2070039" cy="4629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ângulo 3"/>
          <p:cNvSpPr/>
          <p:nvPr/>
        </p:nvSpPr>
        <p:spPr>
          <a:xfrm>
            <a:off x="5619298" y="2343110"/>
            <a:ext cx="211882" cy="3304836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595450" y="6465547"/>
            <a:ext cx="5919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rgbClr val="FF91B0"/>
                </a:solidFill>
              </a:rPr>
              <a:t>P3. </a:t>
            </a:r>
            <a:r>
              <a:rPr lang="pt-BR" sz="1100" b="1" dirty="0">
                <a:solidFill>
                  <a:schemeClr val="bg1"/>
                </a:solidFill>
              </a:rPr>
              <a:t>Como o(a) Sr.(a) tomou conhecimento do Seminário EMPRETEC? </a:t>
            </a:r>
            <a:r>
              <a:rPr lang="pt-BR" sz="1100" dirty="0">
                <a:solidFill>
                  <a:srgbClr val="62D9D5"/>
                </a:solidFill>
              </a:rPr>
              <a:t>(ESPONTÂNEA– RU)</a:t>
            </a:r>
          </a:p>
        </p:txBody>
      </p:sp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687986"/>
              </p:ext>
            </p:extLst>
          </p:nvPr>
        </p:nvGraphicFramePr>
        <p:xfrm>
          <a:off x="5814221" y="1267886"/>
          <a:ext cx="1062626" cy="4680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3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13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1116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2015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2014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116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116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377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116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377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116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1116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6377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1116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---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--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1116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22" name="historico"/>
          <p:cNvGrpSpPr/>
          <p:nvPr/>
        </p:nvGrpSpPr>
        <p:grpSpPr>
          <a:xfrm>
            <a:off x="10260322" y="1397183"/>
            <a:ext cx="1346440" cy="450171"/>
            <a:chOff x="9469590" y="1309591"/>
            <a:chExt cx="1346440" cy="450171"/>
          </a:xfrm>
        </p:grpSpPr>
        <p:grpSp>
          <p:nvGrpSpPr>
            <p:cNvPr id="23" name="Group 4"/>
            <p:cNvGrpSpPr>
              <a:grpSpLocks noChangeAspect="1"/>
            </p:cNvGrpSpPr>
            <p:nvPr/>
          </p:nvGrpSpPr>
          <p:grpSpPr bwMode="auto">
            <a:xfrm>
              <a:off x="9469590" y="1309591"/>
              <a:ext cx="463483" cy="450171"/>
              <a:chOff x="5704" y="821"/>
              <a:chExt cx="383" cy="372"/>
            </a:xfrm>
            <a:solidFill>
              <a:srgbClr val="00A79B"/>
            </a:solidFill>
          </p:grpSpPr>
          <p:sp>
            <p:nvSpPr>
              <p:cNvPr id="25" name="Freeform 5"/>
              <p:cNvSpPr>
                <a:spLocks noEditPoints="1"/>
              </p:cNvSpPr>
              <p:nvPr/>
            </p:nvSpPr>
            <p:spPr bwMode="auto">
              <a:xfrm>
                <a:off x="5743" y="936"/>
                <a:ext cx="63" cy="63"/>
              </a:xfrm>
              <a:custGeom>
                <a:avLst/>
                <a:gdLst>
                  <a:gd name="T0" fmla="*/ 306 w 338"/>
                  <a:gd name="T1" fmla="*/ 0 h 337"/>
                  <a:gd name="T2" fmla="*/ 32 w 338"/>
                  <a:gd name="T3" fmla="*/ 0 h 337"/>
                  <a:gd name="T4" fmla="*/ 0 w 338"/>
                  <a:gd name="T5" fmla="*/ 32 h 337"/>
                  <a:gd name="T6" fmla="*/ 0 w 338"/>
                  <a:gd name="T7" fmla="*/ 305 h 337"/>
                  <a:gd name="T8" fmla="*/ 32 w 338"/>
                  <a:gd name="T9" fmla="*/ 337 h 337"/>
                  <a:gd name="T10" fmla="*/ 306 w 338"/>
                  <a:gd name="T11" fmla="*/ 337 h 337"/>
                  <a:gd name="T12" fmla="*/ 338 w 338"/>
                  <a:gd name="T13" fmla="*/ 305 h 337"/>
                  <a:gd name="T14" fmla="*/ 338 w 338"/>
                  <a:gd name="T15" fmla="*/ 32 h 337"/>
                  <a:gd name="T16" fmla="*/ 306 w 338"/>
                  <a:gd name="T17" fmla="*/ 0 h 337"/>
                  <a:gd name="T18" fmla="*/ 274 w 338"/>
                  <a:gd name="T19" fmla="*/ 273 h 337"/>
                  <a:gd name="T20" fmla="*/ 64 w 338"/>
                  <a:gd name="T21" fmla="*/ 273 h 337"/>
                  <a:gd name="T22" fmla="*/ 64 w 338"/>
                  <a:gd name="T23" fmla="*/ 64 h 337"/>
                  <a:gd name="T24" fmla="*/ 274 w 338"/>
                  <a:gd name="T25" fmla="*/ 64 h 337"/>
                  <a:gd name="T26" fmla="*/ 274 w 338"/>
                  <a:gd name="T27" fmla="*/ 273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38" h="337">
                    <a:moveTo>
                      <a:pt x="306" y="0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15" y="0"/>
                      <a:pt x="0" y="14"/>
                      <a:pt x="0" y="32"/>
                    </a:cubicBezTo>
                    <a:cubicBezTo>
                      <a:pt x="0" y="305"/>
                      <a:pt x="0" y="305"/>
                      <a:pt x="0" y="305"/>
                    </a:cubicBezTo>
                    <a:cubicBezTo>
                      <a:pt x="0" y="323"/>
                      <a:pt x="15" y="337"/>
                      <a:pt x="32" y="337"/>
                    </a:cubicBezTo>
                    <a:cubicBezTo>
                      <a:pt x="306" y="337"/>
                      <a:pt x="306" y="337"/>
                      <a:pt x="306" y="337"/>
                    </a:cubicBezTo>
                    <a:cubicBezTo>
                      <a:pt x="324" y="337"/>
                      <a:pt x="338" y="323"/>
                      <a:pt x="338" y="305"/>
                    </a:cubicBezTo>
                    <a:cubicBezTo>
                      <a:pt x="338" y="32"/>
                      <a:pt x="338" y="32"/>
                      <a:pt x="338" y="32"/>
                    </a:cubicBezTo>
                    <a:cubicBezTo>
                      <a:pt x="338" y="14"/>
                      <a:pt x="324" y="0"/>
                      <a:pt x="306" y="0"/>
                    </a:cubicBezTo>
                    <a:close/>
                    <a:moveTo>
                      <a:pt x="274" y="273"/>
                    </a:moveTo>
                    <a:cubicBezTo>
                      <a:pt x="64" y="273"/>
                      <a:pt x="64" y="273"/>
                      <a:pt x="64" y="273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274" y="64"/>
                      <a:pt x="274" y="64"/>
                      <a:pt x="274" y="64"/>
                    </a:cubicBezTo>
                    <a:lnTo>
                      <a:pt x="274" y="2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6" name="Freeform 6"/>
              <p:cNvSpPr>
                <a:spLocks noEditPoints="1"/>
              </p:cNvSpPr>
              <p:nvPr/>
            </p:nvSpPr>
            <p:spPr bwMode="auto">
              <a:xfrm>
                <a:off x="5819" y="936"/>
                <a:ext cx="63" cy="63"/>
              </a:xfrm>
              <a:custGeom>
                <a:avLst/>
                <a:gdLst>
                  <a:gd name="T0" fmla="*/ 305 w 337"/>
                  <a:gd name="T1" fmla="*/ 0 h 337"/>
                  <a:gd name="T2" fmla="*/ 32 w 337"/>
                  <a:gd name="T3" fmla="*/ 0 h 337"/>
                  <a:gd name="T4" fmla="*/ 0 w 337"/>
                  <a:gd name="T5" fmla="*/ 32 h 337"/>
                  <a:gd name="T6" fmla="*/ 0 w 337"/>
                  <a:gd name="T7" fmla="*/ 305 h 337"/>
                  <a:gd name="T8" fmla="*/ 32 w 337"/>
                  <a:gd name="T9" fmla="*/ 337 h 337"/>
                  <a:gd name="T10" fmla="*/ 305 w 337"/>
                  <a:gd name="T11" fmla="*/ 337 h 337"/>
                  <a:gd name="T12" fmla="*/ 337 w 337"/>
                  <a:gd name="T13" fmla="*/ 305 h 337"/>
                  <a:gd name="T14" fmla="*/ 337 w 337"/>
                  <a:gd name="T15" fmla="*/ 32 h 337"/>
                  <a:gd name="T16" fmla="*/ 305 w 337"/>
                  <a:gd name="T17" fmla="*/ 0 h 337"/>
                  <a:gd name="T18" fmla="*/ 273 w 337"/>
                  <a:gd name="T19" fmla="*/ 273 h 337"/>
                  <a:gd name="T20" fmla="*/ 64 w 337"/>
                  <a:gd name="T21" fmla="*/ 273 h 337"/>
                  <a:gd name="T22" fmla="*/ 64 w 337"/>
                  <a:gd name="T23" fmla="*/ 64 h 337"/>
                  <a:gd name="T24" fmla="*/ 273 w 337"/>
                  <a:gd name="T25" fmla="*/ 64 h 337"/>
                  <a:gd name="T26" fmla="*/ 273 w 337"/>
                  <a:gd name="T27" fmla="*/ 273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37" h="337">
                    <a:moveTo>
                      <a:pt x="305" y="0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14" y="0"/>
                      <a:pt x="0" y="14"/>
                      <a:pt x="0" y="32"/>
                    </a:cubicBezTo>
                    <a:cubicBezTo>
                      <a:pt x="0" y="305"/>
                      <a:pt x="0" y="305"/>
                      <a:pt x="0" y="305"/>
                    </a:cubicBezTo>
                    <a:cubicBezTo>
                      <a:pt x="0" y="323"/>
                      <a:pt x="14" y="337"/>
                      <a:pt x="32" y="337"/>
                    </a:cubicBezTo>
                    <a:cubicBezTo>
                      <a:pt x="305" y="337"/>
                      <a:pt x="305" y="337"/>
                      <a:pt x="305" y="337"/>
                    </a:cubicBezTo>
                    <a:cubicBezTo>
                      <a:pt x="323" y="337"/>
                      <a:pt x="337" y="323"/>
                      <a:pt x="337" y="305"/>
                    </a:cubicBezTo>
                    <a:cubicBezTo>
                      <a:pt x="337" y="32"/>
                      <a:pt x="337" y="32"/>
                      <a:pt x="337" y="32"/>
                    </a:cubicBezTo>
                    <a:cubicBezTo>
                      <a:pt x="337" y="14"/>
                      <a:pt x="323" y="0"/>
                      <a:pt x="305" y="0"/>
                    </a:cubicBezTo>
                    <a:close/>
                    <a:moveTo>
                      <a:pt x="273" y="273"/>
                    </a:moveTo>
                    <a:cubicBezTo>
                      <a:pt x="64" y="273"/>
                      <a:pt x="64" y="273"/>
                      <a:pt x="64" y="273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273" y="64"/>
                      <a:pt x="273" y="64"/>
                      <a:pt x="273" y="64"/>
                    </a:cubicBezTo>
                    <a:cubicBezTo>
                      <a:pt x="273" y="273"/>
                      <a:pt x="273" y="273"/>
                      <a:pt x="273" y="2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" name="Freeform 7"/>
              <p:cNvSpPr>
                <a:spLocks noEditPoints="1"/>
              </p:cNvSpPr>
              <p:nvPr/>
            </p:nvSpPr>
            <p:spPr bwMode="auto">
              <a:xfrm>
                <a:off x="5743" y="1013"/>
                <a:ext cx="63" cy="63"/>
              </a:xfrm>
              <a:custGeom>
                <a:avLst/>
                <a:gdLst>
                  <a:gd name="T0" fmla="*/ 306 w 338"/>
                  <a:gd name="T1" fmla="*/ 0 h 338"/>
                  <a:gd name="T2" fmla="*/ 32 w 338"/>
                  <a:gd name="T3" fmla="*/ 0 h 338"/>
                  <a:gd name="T4" fmla="*/ 0 w 338"/>
                  <a:gd name="T5" fmla="*/ 32 h 338"/>
                  <a:gd name="T6" fmla="*/ 0 w 338"/>
                  <a:gd name="T7" fmla="*/ 306 h 338"/>
                  <a:gd name="T8" fmla="*/ 32 w 338"/>
                  <a:gd name="T9" fmla="*/ 338 h 338"/>
                  <a:gd name="T10" fmla="*/ 306 w 338"/>
                  <a:gd name="T11" fmla="*/ 338 h 338"/>
                  <a:gd name="T12" fmla="*/ 338 w 338"/>
                  <a:gd name="T13" fmla="*/ 306 h 338"/>
                  <a:gd name="T14" fmla="*/ 338 w 338"/>
                  <a:gd name="T15" fmla="*/ 32 h 338"/>
                  <a:gd name="T16" fmla="*/ 306 w 338"/>
                  <a:gd name="T17" fmla="*/ 0 h 338"/>
                  <a:gd name="T18" fmla="*/ 274 w 338"/>
                  <a:gd name="T19" fmla="*/ 274 h 338"/>
                  <a:gd name="T20" fmla="*/ 64 w 338"/>
                  <a:gd name="T21" fmla="*/ 274 h 338"/>
                  <a:gd name="T22" fmla="*/ 64 w 338"/>
                  <a:gd name="T23" fmla="*/ 64 h 338"/>
                  <a:gd name="T24" fmla="*/ 274 w 338"/>
                  <a:gd name="T25" fmla="*/ 64 h 338"/>
                  <a:gd name="T26" fmla="*/ 274 w 338"/>
                  <a:gd name="T27" fmla="*/ 274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38" h="338">
                    <a:moveTo>
                      <a:pt x="306" y="0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15" y="0"/>
                      <a:pt x="0" y="14"/>
                      <a:pt x="0" y="32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23"/>
                      <a:pt x="15" y="338"/>
                      <a:pt x="32" y="338"/>
                    </a:cubicBezTo>
                    <a:cubicBezTo>
                      <a:pt x="306" y="338"/>
                      <a:pt x="306" y="338"/>
                      <a:pt x="306" y="338"/>
                    </a:cubicBezTo>
                    <a:cubicBezTo>
                      <a:pt x="324" y="338"/>
                      <a:pt x="338" y="323"/>
                      <a:pt x="338" y="306"/>
                    </a:cubicBezTo>
                    <a:cubicBezTo>
                      <a:pt x="338" y="32"/>
                      <a:pt x="338" y="32"/>
                      <a:pt x="338" y="32"/>
                    </a:cubicBezTo>
                    <a:cubicBezTo>
                      <a:pt x="338" y="14"/>
                      <a:pt x="324" y="0"/>
                      <a:pt x="306" y="0"/>
                    </a:cubicBezTo>
                    <a:close/>
                    <a:moveTo>
                      <a:pt x="274" y="274"/>
                    </a:moveTo>
                    <a:cubicBezTo>
                      <a:pt x="64" y="274"/>
                      <a:pt x="64" y="274"/>
                      <a:pt x="64" y="274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274" y="64"/>
                      <a:pt x="274" y="64"/>
                      <a:pt x="274" y="64"/>
                    </a:cubicBezTo>
                    <a:lnTo>
                      <a:pt x="274" y="2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" name="Freeform 8"/>
              <p:cNvSpPr>
                <a:spLocks noEditPoints="1"/>
              </p:cNvSpPr>
              <p:nvPr/>
            </p:nvSpPr>
            <p:spPr bwMode="auto">
              <a:xfrm>
                <a:off x="5704" y="821"/>
                <a:ext cx="383" cy="372"/>
              </a:xfrm>
              <a:custGeom>
                <a:avLst/>
                <a:gdLst>
                  <a:gd name="T0" fmla="*/ 1569 w 2048"/>
                  <a:gd name="T1" fmla="*/ 237 h 1990"/>
                  <a:gd name="T2" fmla="*/ 1398 w 2048"/>
                  <a:gd name="T3" fmla="*/ 205 h 1990"/>
                  <a:gd name="T4" fmla="*/ 1366 w 2048"/>
                  <a:gd name="T5" fmla="*/ 0 h 1990"/>
                  <a:gd name="T6" fmla="*/ 1197 w 2048"/>
                  <a:gd name="T7" fmla="*/ 32 h 1990"/>
                  <a:gd name="T8" fmla="*/ 885 w 2048"/>
                  <a:gd name="T9" fmla="*/ 205 h 1990"/>
                  <a:gd name="T10" fmla="*/ 853 w 2048"/>
                  <a:gd name="T11" fmla="*/ 0 h 1990"/>
                  <a:gd name="T12" fmla="*/ 684 w 2048"/>
                  <a:gd name="T13" fmla="*/ 32 h 1990"/>
                  <a:gd name="T14" fmla="*/ 372 w 2048"/>
                  <a:gd name="T15" fmla="*/ 205 h 1990"/>
                  <a:gd name="T16" fmla="*/ 340 w 2048"/>
                  <a:gd name="T17" fmla="*/ 0 h 1990"/>
                  <a:gd name="T18" fmla="*/ 171 w 2048"/>
                  <a:gd name="T19" fmla="*/ 32 h 1990"/>
                  <a:gd name="T20" fmla="*/ 32 w 2048"/>
                  <a:gd name="T21" fmla="*/ 205 h 1990"/>
                  <a:gd name="T22" fmla="*/ 0 w 2048"/>
                  <a:gd name="T23" fmla="*/ 1468 h 1990"/>
                  <a:gd name="T24" fmla="*/ 896 w 2048"/>
                  <a:gd name="T25" fmla="*/ 1501 h 1990"/>
                  <a:gd name="T26" fmla="*/ 1469 w 2048"/>
                  <a:gd name="T27" fmla="*/ 1990 h 1990"/>
                  <a:gd name="T28" fmla="*/ 1569 w 2048"/>
                  <a:gd name="T29" fmla="*/ 840 h 1990"/>
                  <a:gd name="T30" fmla="*/ 1261 w 2048"/>
                  <a:gd name="T31" fmla="*/ 64 h 1990"/>
                  <a:gd name="T32" fmla="*/ 1334 w 2048"/>
                  <a:gd name="T33" fmla="*/ 237 h 1990"/>
                  <a:gd name="T34" fmla="*/ 1261 w 2048"/>
                  <a:gd name="T35" fmla="*/ 410 h 1990"/>
                  <a:gd name="T36" fmla="*/ 748 w 2048"/>
                  <a:gd name="T37" fmla="*/ 237 h 1990"/>
                  <a:gd name="T38" fmla="*/ 821 w 2048"/>
                  <a:gd name="T39" fmla="*/ 64 h 1990"/>
                  <a:gd name="T40" fmla="*/ 821 w 2048"/>
                  <a:gd name="T41" fmla="*/ 410 h 1990"/>
                  <a:gd name="T42" fmla="*/ 748 w 2048"/>
                  <a:gd name="T43" fmla="*/ 237 h 1990"/>
                  <a:gd name="T44" fmla="*/ 235 w 2048"/>
                  <a:gd name="T45" fmla="*/ 64 h 1990"/>
                  <a:gd name="T46" fmla="*/ 308 w 2048"/>
                  <a:gd name="T47" fmla="*/ 237 h 1990"/>
                  <a:gd name="T48" fmla="*/ 235 w 2048"/>
                  <a:gd name="T49" fmla="*/ 410 h 1990"/>
                  <a:gd name="T50" fmla="*/ 921 w 2048"/>
                  <a:gd name="T51" fmla="*/ 1026 h 1990"/>
                  <a:gd name="T52" fmla="*/ 616 w 2048"/>
                  <a:gd name="T53" fmla="*/ 1058 h 1990"/>
                  <a:gd name="T54" fmla="*/ 648 w 2048"/>
                  <a:gd name="T55" fmla="*/ 1364 h 1990"/>
                  <a:gd name="T56" fmla="*/ 889 w 2048"/>
                  <a:gd name="T57" fmla="*/ 1411 h 1990"/>
                  <a:gd name="T58" fmla="*/ 64 w 2048"/>
                  <a:gd name="T59" fmla="*/ 1436 h 1990"/>
                  <a:gd name="T60" fmla="*/ 171 w 2048"/>
                  <a:gd name="T61" fmla="*/ 269 h 1990"/>
                  <a:gd name="T62" fmla="*/ 203 w 2048"/>
                  <a:gd name="T63" fmla="*/ 474 h 1990"/>
                  <a:gd name="T64" fmla="*/ 372 w 2048"/>
                  <a:gd name="T65" fmla="*/ 442 h 1990"/>
                  <a:gd name="T66" fmla="*/ 684 w 2048"/>
                  <a:gd name="T67" fmla="*/ 269 h 1990"/>
                  <a:gd name="T68" fmla="*/ 716 w 2048"/>
                  <a:gd name="T69" fmla="*/ 474 h 1990"/>
                  <a:gd name="T70" fmla="*/ 885 w 2048"/>
                  <a:gd name="T71" fmla="*/ 442 h 1990"/>
                  <a:gd name="T72" fmla="*/ 1197 w 2048"/>
                  <a:gd name="T73" fmla="*/ 269 h 1990"/>
                  <a:gd name="T74" fmla="*/ 1229 w 2048"/>
                  <a:gd name="T75" fmla="*/ 474 h 1990"/>
                  <a:gd name="T76" fmla="*/ 1398 w 2048"/>
                  <a:gd name="T77" fmla="*/ 442 h 1990"/>
                  <a:gd name="T78" fmla="*/ 1505 w 2048"/>
                  <a:gd name="T79" fmla="*/ 269 h 1990"/>
                  <a:gd name="T80" fmla="*/ 1469 w 2048"/>
                  <a:gd name="T81" fmla="*/ 831 h 1990"/>
                  <a:gd name="T82" fmla="*/ 1364 w 2048"/>
                  <a:gd name="T83" fmla="*/ 648 h 1990"/>
                  <a:gd name="T84" fmla="*/ 1058 w 2048"/>
                  <a:gd name="T85" fmla="*/ 616 h 1990"/>
                  <a:gd name="T86" fmla="*/ 1026 w 2048"/>
                  <a:gd name="T87" fmla="*/ 921 h 1990"/>
                  <a:gd name="T88" fmla="*/ 1113 w 2048"/>
                  <a:gd name="T89" fmla="*/ 953 h 1990"/>
                  <a:gd name="T90" fmla="*/ 953 w 2048"/>
                  <a:gd name="T91" fmla="*/ 1146 h 1990"/>
                  <a:gd name="T92" fmla="*/ 921 w 2048"/>
                  <a:gd name="T93" fmla="*/ 1026 h 1990"/>
                  <a:gd name="T94" fmla="*/ 889 w 2048"/>
                  <a:gd name="T95" fmla="*/ 1300 h 1990"/>
                  <a:gd name="T96" fmla="*/ 680 w 2048"/>
                  <a:gd name="T97" fmla="*/ 1090 h 1990"/>
                  <a:gd name="T98" fmla="*/ 1300 w 2048"/>
                  <a:gd name="T99" fmla="*/ 680 h 1990"/>
                  <a:gd name="T100" fmla="*/ 1217 w 2048"/>
                  <a:gd name="T101" fmla="*/ 889 h 1990"/>
                  <a:gd name="T102" fmla="*/ 1090 w 2048"/>
                  <a:gd name="T103" fmla="*/ 680 h 1990"/>
                  <a:gd name="T104" fmla="*/ 1469 w 2048"/>
                  <a:gd name="T105" fmla="*/ 1926 h 1990"/>
                  <a:gd name="T106" fmla="*/ 956 w 2048"/>
                  <a:gd name="T107" fmla="*/ 1465 h 1990"/>
                  <a:gd name="T108" fmla="*/ 1238 w 2048"/>
                  <a:gd name="T109" fmla="*/ 950 h 1990"/>
                  <a:gd name="T110" fmla="*/ 1340 w 2048"/>
                  <a:gd name="T111" fmla="*/ 912 h 1990"/>
                  <a:gd name="T112" fmla="*/ 1469 w 2048"/>
                  <a:gd name="T113" fmla="*/ 896 h 1990"/>
                  <a:gd name="T114" fmla="*/ 1533 w 2048"/>
                  <a:gd name="T115" fmla="*/ 900 h 1990"/>
                  <a:gd name="T116" fmla="*/ 1469 w 2048"/>
                  <a:gd name="T117" fmla="*/ 1926 h 19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048" h="1990">
                    <a:moveTo>
                      <a:pt x="1569" y="840"/>
                    </a:moveTo>
                    <a:cubicBezTo>
                      <a:pt x="1569" y="237"/>
                      <a:pt x="1569" y="237"/>
                      <a:pt x="1569" y="237"/>
                    </a:cubicBezTo>
                    <a:cubicBezTo>
                      <a:pt x="1569" y="219"/>
                      <a:pt x="1555" y="205"/>
                      <a:pt x="1537" y="205"/>
                    </a:cubicBezTo>
                    <a:cubicBezTo>
                      <a:pt x="1398" y="205"/>
                      <a:pt x="1398" y="205"/>
                      <a:pt x="1398" y="205"/>
                    </a:cubicBezTo>
                    <a:cubicBezTo>
                      <a:pt x="1398" y="32"/>
                      <a:pt x="1398" y="32"/>
                      <a:pt x="1398" y="32"/>
                    </a:cubicBezTo>
                    <a:cubicBezTo>
                      <a:pt x="1398" y="14"/>
                      <a:pt x="1384" y="0"/>
                      <a:pt x="1366" y="0"/>
                    </a:cubicBezTo>
                    <a:cubicBezTo>
                      <a:pt x="1229" y="0"/>
                      <a:pt x="1229" y="0"/>
                      <a:pt x="1229" y="0"/>
                    </a:cubicBezTo>
                    <a:cubicBezTo>
                      <a:pt x="1212" y="0"/>
                      <a:pt x="1197" y="14"/>
                      <a:pt x="1197" y="32"/>
                    </a:cubicBezTo>
                    <a:cubicBezTo>
                      <a:pt x="1197" y="205"/>
                      <a:pt x="1197" y="205"/>
                      <a:pt x="1197" y="205"/>
                    </a:cubicBezTo>
                    <a:cubicBezTo>
                      <a:pt x="885" y="205"/>
                      <a:pt x="885" y="205"/>
                      <a:pt x="885" y="205"/>
                    </a:cubicBezTo>
                    <a:cubicBezTo>
                      <a:pt x="885" y="32"/>
                      <a:pt x="885" y="32"/>
                      <a:pt x="885" y="32"/>
                    </a:cubicBezTo>
                    <a:cubicBezTo>
                      <a:pt x="885" y="14"/>
                      <a:pt x="871" y="0"/>
                      <a:pt x="853" y="0"/>
                    </a:cubicBezTo>
                    <a:cubicBezTo>
                      <a:pt x="716" y="0"/>
                      <a:pt x="716" y="0"/>
                      <a:pt x="716" y="0"/>
                    </a:cubicBezTo>
                    <a:cubicBezTo>
                      <a:pt x="698" y="0"/>
                      <a:pt x="684" y="14"/>
                      <a:pt x="684" y="32"/>
                    </a:cubicBezTo>
                    <a:cubicBezTo>
                      <a:pt x="684" y="205"/>
                      <a:pt x="684" y="205"/>
                      <a:pt x="684" y="205"/>
                    </a:cubicBezTo>
                    <a:cubicBezTo>
                      <a:pt x="372" y="205"/>
                      <a:pt x="372" y="205"/>
                      <a:pt x="372" y="205"/>
                    </a:cubicBezTo>
                    <a:cubicBezTo>
                      <a:pt x="372" y="32"/>
                      <a:pt x="372" y="32"/>
                      <a:pt x="372" y="32"/>
                    </a:cubicBezTo>
                    <a:cubicBezTo>
                      <a:pt x="372" y="14"/>
                      <a:pt x="358" y="0"/>
                      <a:pt x="340" y="0"/>
                    </a:cubicBezTo>
                    <a:cubicBezTo>
                      <a:pt x="203" y="0"/>
                      <a:pt x="203" y="0"/>
                      <a:pt x="203" y="0"/>
                    </a:cubicBezTo>
                    <a:cubicBezTo>
                      <a:pt x="185" y="0"/>
                      <a:pt x="171" y="14"/>
                      <a:pt x="171" y="32"/>
                    </a:cubicBezTo>
                    <a:cubicBezTo>
                      <a:pt x="171" y="205"/>
                      <a:pt x="171" y="205"/>
                      <a:pt x="171" y="205"/>
                    </a:cubicBezTo>
                    <a:cubicBezTo>
                      <a:pt x="32" y="205"/>
                      <a:pt x="32" y="205"/>
                      <a:pt x="32" y="205"/>
                    </a:cubicBezTo>
                    <a:cubicBezTo>
                      <a:pt x="14" y="205"/>
                      <a:pt x="0" y="219"/>
                      <a:pt x="0" y="237"/>
                    </a:cubicBezTo>
                    <a:cubicBezTo>
                      <a:pt x="0" y="1468"/>
                      <a:pt x="0" y="1468"/>
                      <a:pt x="0" y="1468"/>
                    </a:cubicBezTo>
                    <a:cubicBezTo>
                      <a:pt x="0" y="1486"/>
                      <a:pt x="14" y="1501"/>
                      <a:pt x="32" y="1501"/>
                    </a:cubicBezTo>
                    <a:cubicBezTo>
                      <a:pt x="896" y="1501"/>
                      <a:pt x="896" y="1501"/>
                      <a:pt x="896" y="1501"/>
                    </a:cubicBezTo>
                    <a:cubicBezTo>
                      <a:pt x="917" y="1631"/>
                      <a:pt x="981" y="1751"/>
                      <a:pt x="1080" y="1840"/>
                    </a:cubicBezTo>
                    <a:cubicBezTo>
                      <a:pt x="1186" y="1937"/>
                      <a:pt x="1325" y="1990"/>
                      <a:pt x="1469" y="1990"/>
                    </a:cubicBezTo>
                    <a:cubicBezTo>
                      <a:pt x="1788" y="1990"/>
                      <a:pt x="2048" y="1730"/>
                      <a:pt x="2048" y="1411"/>
                    </a:cubicBezTo>
                    <a:cubicBezTo>
                      <a:pt x="2048" y="1129"/>
                      <a:pt x="1844" y="888"/>
                      <a:pt x="1569" y="840"/>
                    </a:cubicBezTo>
                    <a:close/>
                    <a:moveTo>
                      <a:pt x="1261" y="237"/>
                    </a:moveTo>
                    <a:cubicBezTo>
                      <a:pt x="1261" y="64"/>
                      <a:pt x="1261" y="64"/>
                      <a:pt x="1261" y="64"/>
                    </a:cubicBezTo>
                    <a:cubicBezTo>
                      <a:pt x="1334" y="64"/>
                      <a:pt x="1334" y="64"/>
                      <a:pt x="1334" y="64"/>
                    </a:cubicBezTo>
                    <a:cubicBezTo>
                      <a:pt x="1334" y="237"/>
                      <a:pt x="1334" y="237"/>
                      <a:pt x="1334" y="237"/>
                    </a:cubicBezTo>
                    <a:cubicBezTo>
                      <a:pt x="1334" y="410"/>
                      <a:pt x="1334" y="410"/>
                      <a:pt x="1334" y="410"/>
                    </a:cubicBezTo>
                    <a:cubicBezTo>
                      <a:pt x="1261" y="410"/>
                      <a:pt x="1261" y="410"/>
                      <a:pt x="1261" y="410"/>
                    </a:cubicBezTo>
                    <a:lnTo>
                      <a:pt x="1261" y="237"/>
                    </a:lnTo>
                    <a:close/>
                    <a:moveTo>
                      <a:pt x="748" y="237"/>
                    </a:moveTo>
                    <a:cubicBezTo>
                      <a:pt x="748" y="64"/>
                      <a:pt x="748" y="64"/>
                      <a:pt x="748" y="64"/>
                    </a:cubicBezTo>
                    <a:cubicBezTo>
                      <a:pt x="821" y="64"/>
                      <a:pt x="821" y="64"/>
                      <a:pt x="821" y="64"/>
                    </a:cubicBezTo>
                    <a:cubicBezTo>
                      <a:pt x="821" y="237"/>
                      <a:pt x="821" y="237"/>
                      <a:pt x="821" y="237"/>
                    </a:cubicBezTo>
                    <a:cubicBezTo>
                      <a:pt x="821" y="410"/>
                      <a:pt x="821" y="410"/>
                      <a:pt x="821" y="410"/>
                    </a:cubicBezTo>
                    <a:cubicBezTo>
                      <a:pt x="748" y="410"/>
                      <a:pt x="748" y="410"/>
                      <a:pt x="748" y="410"/>
                    </a:cubicBezTo>
                    <a:lnTo>
                      <a:pt x="748" y="237"/>
                    </a:lnTo>
                    <a:close/>
                    <a:moveTo>
                      <a:pt x="235" y="237"/>
                    </a:moveTo>
                    <a:cubicBezTo>
                      <a:pt x="235" y="64"/>
                      <a:pt x="235" y="64"/>
                      <a:pt x="235" y="64"/>
                    </a:cubicBezTo>
                    <a:cubicBezTo>
                      <a:pt x="308" y="64"/>
                      <a:pt x="308" y="64"/>
                      <a:pt x="308" y="64"/>
                    </a:cubicBezTo>
                    <a:cubicBezTo>
                      <a:pt x="308" y="237"/>
                      <a:pt x="308" y="237"/>
                      <a:pt x="308" y="237"/>
                    </a:cubicBezTo>
                    <a:cubicBezTo>
                      <a:pt x="308" y="410"/>
                      <a:pt x="308" y="410"/>
                      <a:pt x="308" y="410"/>
                    </a:cubicBezTo>
                    <a:cubicBezTo>
                      <a:pt x="235" y="410"/>
                      <a:pt x="235" y="410"/>
                      <a:pt x="235" y="410"/>
                    </a:cubicBezTo>
                    <a:lnTo>
                      <a:pt x="235" y="237"/>
                    </a:lnTo>
                    <a:close/>
                    <a:moveTo>
                      <a:pt x="921" y="1026"/>
                    </a:moveTo>
                    <a:cubicBezTo>
                      <a:pt x="648" y="1026"/>
                      <a:pt x="648" y="1026"/>
                      <a:pt x="648" y="1026"/>
                    </a:cubicBezTo>
                    <a:cubicBezTo>
                      <a:pt x="630" y="1026"/>
                      <a:pt x="616" y="1040"/>
                      <a:pt x="616" y="1058"/>
                    </a:cubicBezTo>
                    <a:cubicBezTo>
                      <a:pt x="616" y="1332"/>
                      <a:pt x="616" y="1332"/>
                      <a:pt x="616" y="1332"/>
                    </a:cubicBezTo>
                    <a:cubicBezTo>
                      <a:pt x="616" y="1349"/>
                      <a:pt x="630" y="1364"/>
                      <a:pt x="648" y="1364"/>
                    </a:cubicBezTo>
                    <a:cubicBezTo>
                      <a:pt x="891" y="1364"/>
                      <a:pt x="891" y="1364"/>
                      <a:pt x="891" y="1364"/>
                    </a:cubicBezTo>
                    <a:cubicBezTo>
                      <a:pt x="890" y="1379"/>
                      <a:pt x="889" y="1395"/>
                      <a:pt x="889" y="1411"/>
                    </a:cubicBezTo>
                    <a:cubicBezTo>
                      <a:pt x="889" y="1419"/>
                      <a:pt x="890" y="1428"/>
                      <a:pt x="890" y="1436"/>
                    </a:cubicBezTo>
                    <a:cubicBezTo>
                      <a:pt x="64" y="1436"/>
                      <a:pt x="64" y="1436"/>
                      <a:pt x="64" y="1436"/>
                    </a:cubicBezTo>
                    <a:cubicBezTo>
                      <a:pt x="64" y="269"/>
                      <a:pt x="64" y="269"/>
                      <a:pt x="64" y="269"/>
                    </a:cubicBezTo>
                    <a:cubicBezTo>
                      <a:pt x="171" y="269"/>
                      <a:pt x="171" y="269"/>
                      <a:pt x="171" y="269"/>
                    </a:cubicBezTo>
                    <a:cubicBezTo>
                      <a:pt x="171" y="442"/>
                      <a:pt x="171" y="442"/>
                      <a:pt x="171" y="442"/>
                    </a:cubicBezTo>
                    <a:cubicBezTo>
                      <a:pt x="171" y="460"/>
                      <a:pt x="185" y="474"/>
                      <a:pt x="203" y="474"/>
                    </a:cubicBezTo>
                    <a:cubicBezTo>
                      <a:pt x="340" y="474"/>
                      <a:pt x="340" y="474"/>
                      <a:pt x="340" y="474"/>
                    </a:cubicBezTo>
                    <a:cubicBezTo>
                      <a:pt x="358" y="474"/>
                      <a:pt x="372" y="460"/>
                      <a:pt x="372" y="442"/>
                    </a:cubicBezTo>
                    <a:cubicBezTo>
                      <a:pt x="372" y="269"/>
                      <a:pt x="372" y="269"/>
                      <a:pt x="372" y="269"/>
                    </a:cubicBezTo>
                    <a:cubicBezTo>
                      <a:pt x="684" y="269"/>
                      <a:pt x="684" y="269"/>
                      <a:pt x="684" y="269"/>
                    </a:cubicBezTo>
                    <a:cubicBezTo>
                      <a:pt x="684" y="442"/>
                      <a:pt x="684" y="442"/>
                      <a:pt x="684" y="442"/>
                    </a:cubicBezTo>
                    <a:cubicBezTo>
                      <a:pt x="684" y="460"/>
                      <a:pt x="698" y="474"/>
                      <a:pt x="716" y="474"/>
                    </a:cubicBezTo>
                    <a:cubicBezTo>
                      <a:pt x="853" y="474"/>
                      <a:pt x="853" y="474"/>
                      <a:pt x="853" y="474"/>
                    </a:cubicBezTo>
                    <a:cubicBezTo>
                      <a:pt x="871" y="474"/>
                      <a:pt x="885" y="460"/>
                      <a:pt x="885" y="442"/>
                    </a:cubicBezTo>
                    <a:cubicBezTo>
                      <a:pt x="885" y="269"/>
                      <a:pt x="885" y="269"/>
                      <a:pt x="885" y="269"/>
                    </a:cubicBezTo>
                    <a:cubicBezTo>
                      <a:pt x="1197" y="269"/>
                      <a:pt x="1197" y="269"/>
                      <a:pt x="1197" y="269"/>
                    </a:cubicBezTo>
                    <a:cubicBezTo>
                      <a:pt x="1197" y="442"/>
                      <a:pt x="1197" y="442"/>
                      <a:pt x="1197" y="442"/>
                    </a:cubicBezTo>
                    <a:cubicBezTo>
                      <a:pt x="1197" y="460"/>
                      <a:pt x="1212" y="474"/>
                      <a:pt x="1229" y="474"/>
                    </a:cubicBezTo>
                    <a:cubicBezTo>
                      <a:pt x="1366" y="474"/>
                      <a:pt x="1366" y="474"/>
                      <a:pt x="1366" y="474"/>
                    </a:cubicBezTo>
                    <a:cubicBezTo>
                      <a:pt x="1384" y="474"/>
                      <a:pt x="1398" y="460"/>
                      <a:pt x="1398" y="442"/>
                    </a:cubicBezTo>
                    <a:cubicBezTo>
                      <a:pt x="1398" y="269"/>
                      <a:pt x="1398" y="269"/>
                      <a:pt x="1398" y="269"/>
                    </a:cubicBezTo>
                    <a:cubicBezTo>
                      <a:pt x="1505" y="269"/>
                      <a:pt x="1505" y="269"/>
                      <a:pt x="1505" y="269"/>
                    </a:cubicBezTo>
                    <a:cubicBezTo>
                      <a:pt x="1505" y="833"/>
                      <a:pt x="1505" y="833"/>
                      <a:pt x="1505" y="833"/>
                    </a:cubicBezTo>
                    <a:cubicBezTo>
                      <a:pt x="1493" y="832"/>
                      <a:pt x="1481" y="831"/>
                      <a:pt x="1469" y="831"/>
                    </a:cubicBezTo>
                    <a:cubicBezTo>
                      <a:pt x="1433" y="831"/>
                      <a:pt x="1398" y="835"/>
                      <a:pt x="1364" y="841"/>
                    </a:cubicBezTo>
                    <a:cubicBezTo>
                      <a:pt x="1364" y="648"/>
                      <a:pt x="1364" y="648"/>
                      <a:pt x="1364" y="648"/>
                    </a:cubicBezTo>
                    <a:cubicBezTo>
                      <a:pt x="1364" y="630"/>
                      <a:pt x="1350" y="616"/>
                      <a:pt x="1332" y="616"/>
                    </a:cubicBezTo>
                    <a:cubicBezTo>
                      <a:pt x="1058" y="616"/>
                      <a:pt x="1058" y="616"/>
                      <a:pt x="1058" y="616"/>
                    </a:cubicBezTo>
                    <a:cubicBezTo>
                      <a:pt x="1040" y="616"/>
                      <a:pt x="1026" y="630"/>
                      <a:pt x="1026" y="648"/>
                    </a:cubicBezTo>
                    <a:cubicBezTo>
                      <a:pt x="1026" y="921"/>
                      <a:pt x="1026" y="921"/>
                      <a:pt x="1026" y="921"/>
                    </a:cubicBezTo>
                    <a:cubicBezTo>
                      <a:pt x="1026" y="939"/>
                      <a:pt x="1040" y="953"/>
                      <a:pt x="1058" y="953"/>
                    </a:cubicBezTo>
                    <a:cubicBezTo>
                      <a:pt x="1113" y="953"/>
                      <a:pt x="1113" y="953"/>
                      <a:pt x="1113" y="953"/>
                    </a:cubicBezTo>
                    <a:cubicBezTo>
                      <a:pt x="1060" y="995"/>
                      <a:pt x="1014" y="1045"/>
                      <a:pt x="978" y="1102"/>
                    </a:cubicBezTo>
                    <a:cubicBezTo>
                      <a:pt x="969" y="1116"/>
                      <a:pt x="961" y="1131"/>
                      <a:pt x="953" y="1146"/>
                    </a:cubicBezTo>
                    <a:cubicBezTo>
                      <a:pt x="953" y="1058"/>
                      <a:pt x="953" y="1058"/>
                      <a:pt x="953" y="1058"/>
                    </a:cubicBezTo>
                    <a:cubicBezTo>
                      <a:pt x="953" y="1040"/>
                      <a:pt x="939" y="1026"/>
                      <a:pt x="921" y="1026"/>
                    </a:cubicBezTo>
                    <a:close/>
                    <a:moveTo>
                      <a:pt x="889" y="1090"/>
                    </a:moveTo>
                    <a:cubicBezTo>
                      <a:pt x="889" y="1300"/>
                      <a:pt x="889" y="1300"/>
                      <a:pt x="889" y="1300"/>
                    </a:cubicBezTo>
                    <a:cubicBezTo>
                      <a:pt x="680" y="1300"/>
                      <a:pt x="680" y="1300"/>
                      <a:pt x="680" y="1300"/>
                    </a:cubicBezTo>
                    <a:cubicBezTo>
                      <a:pt x="680" y="1090"/>
                      <a:pt x="680" y="1090"/>
                      <a:pt x="680" y="1090"/>
                    </a:cubicBezTo>
                    <a:lnTo>
                      <a:pt x="889" y="1090"/>
                    </a:lnTo>
                    <a:close/>
                    <a:moveTo>
                      <a:pt x="1300" y="680"/>
                    </a:moveTo>
                    <a:cubicBezTo>
                      <a:pt x="1300" y="857"/>
                      <a:pt x="1300" y="857"/>
                      <a:pt x="1300" y="857"/>
                    </a:cubicBezTo>
                    <a:cubicBezTo>
                      <a:pt x="1271" y="865"/>
                      <a:pt x="1244" y="876"/>
                      <a:pt x="1217" y="889"/>
                    </a:cubicBezTo>
                    <a:cubicBezTo>
                      <a:pt x="1090" y="889"/>
                      <a:pt x="1090" y="889"/>
                      <a:pt x="1090" y="889"/>
                    </a:cubicBezTo>
                    <a:cubicBezTo>
                      <a:pt x="1090" y="680"/>
                      <a:pt x="1090" y="680"/>
                      <a:pt x="1090" y="680"/>
                    </a:cubicBezTo>
                    <a:lnTo>
                      <a:pt x="1300" y="680"/>
                    </a:lnTo>
                    <a:close/>
                    <a:moveTo>
                      <a:pt x="1469" y="1926"/>
                    </a:moveTo>
                    <a:cubicBezTo>
                      <a:pt x="1204" y="1926"/>
                      <a:pt x="984" y="1728"/>
                      <a:pt x="956" y="1465"/>
                    </a:cubicBezTo>
                    <a:cubicBezTo>
                      <a:pt x="956" y="1465"/>
                      <a:pt x="956" y="1465"/>
                      <a:pt x="956" y="1465"/>
                    </a:cubicBezTo>
                    <a:cubicBezTo>
                      <a:pt x="954" y="1447"/>
                      <a:pt x="953" y="1429"/>
                      <a:pt x="953" y="1411"/>
                    </a:cubicBezTo>
                    <a:cubicBezTo>
                      <a:pt x="953" y="1215"/>
                      <a:pt x="1063" y="1038"/>
                      <a:pt x="1238" y="950"/>
                    </a:cubicBezTo>
                    <a:cubicBezTo>
                      <a:pt x="1238" y="950"/>
                      <a:pt x="1238" y="950"/>
                      <a:pt x="1238" y="950"/>
                    </a:cubicBezTo>
                    <a:cubicBezTo>
                      <a:pt x="1271" y="934"/>
                      <a:pt x="1305" y="921"/>
                      <a:pt x="1340" y="912"/>
                    </a:cubicBezTo>
                    <a:cubicBezTo>
                      <a:pt x="1340" y="912"/>
                      <a:pt x="1340" y="912"/>
                      <a:pt x="1340" y="912"/>
                    </a:cubicBezTo>
                    <a:cubicBezTo>
                      <a:pt x="1382" y="901"/>
                      <a:pt x="1425" y="896"/>
                      <a:pt x="1469" y="896"/>
                    </a:cubicBezTo>
                    <a:cubicBezTo>
                      <a:pt x="1490" y="896"/>
                      <a:pt x="1512" y="897"/>
                      <a:pt x="1533" y="900"/>
                    </a:cubicBezTo>
                    <a:cubicBezTo>
                      <a:pt x="1533" y="900"/>
                      <a:pt x="1533" y="900"/>
                      <a:pt x="1533" y="900"/>
                    </a:cubicBezTo>
                    <a:cubicBezTo>
                      <a:pt x="1790" y="932"/>
                      <a:pt x="1984" y="1151"/>
                      <a:pt x="1984" y="1411"/>
                    </a:cubicBezTo>
                    <a:cubicBezTo>
                      <a:pt x="1984" y="1695"/>
                      <a:pt x="1753" y="1926"/>
                      <a:pt x="1469" y="19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0" name="Freeform 9"/>
              <p:cNvSpPr>
                <a:spLocks/>
              </p:cNvSpPr>
              <p:nvPr/>
            </p:nvSpPr>
            <p:spPr bwMode="auto">
              <a:xfrm>
                <a:off x="6049" y="1050"/>
                <a:ext cx="18" cy="41"/>
              </a:xfrm>
              <a:custGeom>
                <a:avLst/>
                <a:gdLst>
                  <a:gd name="T0" fmla="*/ 67 w 94"/>
                  <a:gd name="T1" fmla="*/ 25 h 216"/>
                  <a:gd name="T2" fmla="*/ 26 w 94"/>
                  <a:gd name="T3" fmla="*/ 6 h 216"/>
                  <a:gd name="T4" fmla="*/ 6 w 94"/>
                  <a:gd name="T5" fmla="*/ 47 h 216"/>
                  <a:gd name="T6" fmla="*/ 30 w 94"/>
                  <a:gd name="T7" fmla="*/ 184 h 216"/>
                  <a:gd name="T8" fmla="*/ 62 w 94"/>
                  <a:gd name="T9" fmla="*/ 216 h 216"/>
                  <a:gd name="T10" fmla="*/ 94 w 94"/>
                  <a:gd name="T11" fmla="*/ 184 h 216"/>
                  <a:gd name="T12" fmla="*/ 67 w 94"/>
                  <a:gd name="T13" fmla="*/ 25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16">
                    <a:moveTo>
                      <a:pt x="67" y="25"/>
                    </a:moveTo>
                    <a:cubicBezTo>
                      <a:pt x="61" y="9"/>
                      <a:pt x="42" y="0"/>
                      <a:pt x="26" y="6"/>
                    </a:cubicBezTo>
                    <a:cubicBezTo>
                      <a:pt x="9" y="12"/>
                      <a:pt x="0" y="30"/>
                      <a:pt x="6" y="47"/>
                    </a:cubicBezTo>
                    <a:cubicBezTo>
                      <a:pt x="22" y="91"/>
                      <a:pt x="30" y="137"/>
                      <a:pt x="30" y="184"/>
                    </a:cubicBezTo>
                    <a:cubicBezTo>
                      <a:pt x="30" y="202"/>
                      <a:pt x="44" y="216"/>
                      <a:pt x="62" y="216"/>
                    </a:cubicBezTo>
                    <a:cubicBezTo>
                      <a:pt x="80" y="216"/>
                      <a:pt x="94" y="202"/>
                      <a:pt x="94" y="184"/>
                    </a:cubicBezTo>
                    <a:cubicBezTo>
                      <a:pt x="94" y="130"/>
                      <a:pt x="85" y="76"/>
                      <a:pt x="67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1" name="Freeform 10"/>
              <p:cNvSpPr>
                <a:spLocks/>
              </p:cNvSpPr>
              <p:nvPr/>
            </p:nvSpPr>
            <p:spPr bwMode="auto">
              <a:xfrm>
                <a:off x="5994" y="999"/>
                <a:ext cx="59" cy="45"/>
              </a:xfrm>
              <a:custGeom>
                <a:avLst/>
                <a:gdLst>
                  <a:gd name="T0" fmla="*/ 304 w 314"/>
                  <a:gd name="T1" fmla="*/ 191 h 242"/>
                  <a:gd name="T2" fmla="*/ 44 w 314"/>
                  <a:gd name="T3" fmla="*/ 5 h 242"/>
                  <a:gd name="T4" fmla="*/ 4 w 314"/>
                  <a:gd name="T5" fmla="*/ 27 h 242"/>
                  <a:gd name="T6" fmla="*/ 27 w 314"/>
                  <a:gd name="T7" fmla="*/ 67 h 242"/>
                  <a:gd name="T8" fmla="*/ 252 w 314"/>
                  <a:gd name="T9" fmla="*/ 228 h 242"/>
                  <a:gd name="T10" fmla="*/ 278 w 314"/>
                  <a:gd name="T11" fmla="*/ 242 h 242"/>
                  <a:gd name="T12" fmla="*/ 296 w 314"/>
                  <a:gd name="T13" fmla="*/ 236 h 242"/>
                  <a:gd name="T14" fmla="*/ 304 w 314"/>
                  <a:gd name="T15" fmla="*/ 191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4" h="242">
                    <a:moveTo>
                      <a:pt x="304" y="191"/>
                    </a:moveTo>
                    <a:cubicBezTo>
                      <a:pt x="242" y="101"/>
                      <a:pt x="149" y="35"/>
                      <a:pt x="44" y="5"/>
                    </a:cubicBezTo>
                    <a:cubicBezTo>
                      <a:pt x="27" y="0"/>
                      <a:pt x="9" y="10"/>
                      <a:pt x="4" y="27"/>
                    </a:cubicBezTo>
                    <a:cubicBezTo>
                      <a:pt x="0" y="44"/>
                      <a:pt x="10" y="62"/>
                      <a:pt x="27" y="67"/>
                    </a:cubicBezTo>
                    <a:cubicBezTo>
                      <a:pt x="117" y="93"/>
                      <a:pt x="197" y="150"/>
                      <a:pt x="252" y="228"/>
                    </a:cubicBezTo>
                    <a:cubicBezTo>
                      <a:pt x="258" y="237"/>
                      <a:pt x="268" y="242"/>
                      <a:pt x="278" y="242"/>
                    </a:cubicBezTo>
                    <a:cubicBezTo>
                      <a:pt x="284" y="242"/>
                      <a:pt x="291" y="240"/>
                      <a:pt x="296" y="236"/>
                    </a:cubicBezTo>
                    <a:cubicBezTo>
                      <a:pt x="311" y="226"/>
                      <a:pt x="314" y="206"/>
                      <a:pt x="304" y="1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2" name="Freeform 11"/>
              <p:cNvSpPr>
                <a:spLocks noEditPoints="1"/>
              </p:cNvSpPr>
              <p:nvPr/>
            </p:nvSpPr>
            <p:spPr bwMode="auto">
              <a:xfrm>
                <a:off x="5911" y="1017"/>
                <a:ext cx="136" cy="136"/>
              </a:xfrm>
              <a:custGeom>
                <a:avLst/>
                <a:gdLst>
                  <a:gd name="T0" fmla="*/ 364 w 727"/>
                  <a:gd name="T1" fmla="*/ 0 h 727"/>
                  <a:gd name="T2" fmla="*/ 0 w 727"/>
                  <a:gd name="T3" fmla="*/ 364 h 727"/>
                  <a:gd name="T4" fmla="*/ 364 w 727"/>
                  <a:gd name="T5" fmla="*/ 727 h 727"/>
                  <a:gd name="T6" fmla="*/ 727 w 727"/>
                  <a:gd name="T7" fmla="*/ 364 h 727"/>
                  <a:gd name="T8" fmla="*/ 364 w 727"/>
                  <a:gd name="T9" fmla="*/ 0 h 727"/>
                  <a:gd name="T10" fmla="*/ 364 w 727"/>
                  <a:gd name="T11" fmla="*/ 663 h 727"/>
                  <a:gd name="T12" fmla="*/ 64 w 727"/>
                  <a:gd name="T13" fmla="*/ 364 h 727"/>
                  <a:gd name="T14" fmla="*/ 364 w 727"/>
                  <a:gd name="T15" fmla="*/ 65 h 727"/>
                  <a:gd name="T16" fmla="*/ 663 w 727"/>
                  <a:gd name="T17" fmla="*/ 364 h 727"/>
                  <a:gd name="T18" fmla="*/ 364 w 727"/>
                  <a:gd name="T19" fmla="*/ 663 h 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27" h="727">
                    <a:moveTo>
                      <a:pt x="364" y="0"/>
                    </a:moveTo>
                    <a:cubicBezTo>
                      <a:pt x="163" y="0"/>
                      <a:pt x="0" y="163"/>
                      <a:pt x="0" y="364"/>
                    </a:cubicBezTo>
                    <a:cubicBezTo>
                      <a:pt x="0" y="564"/>
                      <a:pt x="163" y="727"/>
                      <a:pt x="364" y="727"/>
                    </a:cubicBezTo>
                    <a:cubicBezTo>
                      <a:pt x="564" y="727"/>
                      <a:pt x="727" y="564"/>
                      <a:pt x="727" y="364"/>
                    </a:cubicBezTo>
                    <a:cubicBezTo>
                      <a:pt x="727" y="163"/>
                      <a:pt x="564" y="0"/>
                      <a:pt x="364" y="0"/>
                    </a:cubicBezTo>
                    <a:close/>
                    <a:moveTo>
                      <a:pt x="364" y="663"/>
                    </a:moveTo>
                    <a:cubicBezTo>
                      <a:pt x="199" y="663"/>
                      <a:pt x="64" y="529"/>
                      <a:pt x="64" y="364"/>
                    </a:cubicBezTo>
                    <a:cubicBezTo>
                      <a:pt x="64" y="199"/>
                      <a:pt x="199" y="65"/>
                      <a:pt x="364" y="65"/>
                    </a:cubicBezTo>
                    <a:cubicBezTo>
                      <a:pt x="529" y="65"/>
                      <a:pt x="663" y="199"/>
                      <a:pt x="663" y="364"/>
                    </a:cubicBezTo>
                    <a:cubicBezTo>
                      <a:pt x="663" y="529"/>
                      <a:pt x="529" y="663"/>
                      <a:pt x="364" y="6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3" name="Freeform 12"/>
              <p:cNvSpPr>
                <a:spLocks/>
              </p:cNvSpPr>
              <p:nvPr/>
            </p:nvSpPr>
            <p:spPr bwMode="auto">
              <a:xfrm>
                <a:off x="5973" y="1048"/>
                <a:ext cx="47" cy="47"/>
              </a:xfrm>
              <a:custGeom>
                <a:avLst/>
                <a:gdLst>
                  <a:gd name="T0" fmla="*/ 220 w 252"/>
                  <a:gd name="T1" fmla="*/ 188 h 252"/>
                  <a:gd name="T2" fmla="*/ 64 w 252"/>
                  <a:gd name="T3" fmla="*/ 188 h 252"/>
                  <a:gd name="T4" fmla="*/ 64 w 252"/>
                  <a:gd name="T5" fmla="*/ 32 h 252"/>
                  <a:gd name="T6" fmla="*/ 32 w 252"/>
                  <a:gd name="T7" fmla="*/ 0 h 252"/>
                  <a:gd name="T8" fmla="*/ 0 w 252"/>
                  <a:gd name="T9" fmla="*/ 32 h 252"/>
                  <a:gd name="T10" fmla="*/ 0 w 252"/>
                  <a:gd name="T11" fmla="*/ 220 h 252"/>
                  <a:gd name="T12" fmla="*/ 32 w 252"/>
                  <a:gd name="T13" fmla="*/ 252 h 252"/>
                  <a:gd name="T14" fmla="*/ 220 w 252"/>
                  <a:gd name="T15" fmla="*/ 252 h 252"/>
                  <a:gd name="T16" fmla="*/ 252 w 252"/>
                  <a:gd name="T17" fmla="*/ 220 h 252"/>
                  <a:gd name="T18" fmla="*/ 220 w 252"/>
                  <a:gd name="T19" fmla="*/ 188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2" h="252">
                    <a:moveTo>
                      <a:pt x="220" y="188"/>
                    </a:moveTo>
                    <a:cubicBezTo>
                      <a:pt x="64" y="188"/>
                      <a:pt x="64" y="188"/>
                      <a:pt x="64" y="188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14"/>
                      <a:pt x="49" y="0"/>
                      <a:pt x="32" y="0"/>
                    </a:cubicBezTo>
                    <a:cubicBezTo>
                      <a:pt x="14" y="0"/>
                      <a:pt x="0" y="14"/>
                      <a:pt x="0" y="32"/>
                    </a:cubicBezTo>
                    <a:cubicBezTo>
                      <a:pt x="0" y="220"/>
                      <a:pt x="0" y="220"/>
                      <a:pt x="0" y="220"/>
                    </a:cubicBezTo>
                    <a:cubicBezTo>
                      <a:pt x="0" y="238"/>
                      <a:pt x="14" y="252"/>
                      <a:pt x="32" y="252"/>
                    </a:cubicBezTo>
                    <a:cubicBezTo>
                      <a:pt x="220" y="252"/>
                      <a:pt x="220" y="252"/>
                      <a:pt x="220" y="252"/>
                    </a:cubicBezTo>
                    <a:cubicBezTo>
                      <a:pt x="237" y="252"/>
                      <a:pt x="252" y="238"/>
                      <a:pt x="252" y="220"/>
                    </a:cubicBezTo>
                    <a:cubicBezTo>
                      <a:pt x="252" y="203"/>
                      <a:pt x="238" y="188"/>
                      <a:pt x="220" y="1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24" name="CaixaDeTexto 19"/>
            <p:cNvSpPr txBox="1"/>
            <p:nvPr/>
          </p:nvSpPr>
          <p:spPr>
            <a:xfrm>
              <a:off x="9934912" y="1361753"/>
              <a:ext cx="8811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algn="r">
                <a:defRPr sz="5400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defRPr>
              </a:lvl1pPr>
              <a:lvl2pPr lvl="1" algn="r">
                <a:defRPr sz="3600">
                  <a:solidFill>
                    <a:schemeClr val="bg1"/>
                  </a:solidFill>
                </a:defRPr>
              </a:lvl2pPr>
            </a:lstStyle>
            <a:p>
              <a:pPr algn="l"/>
              <a:r>
                <a:rPr lang="pt-BR" sz="1400" i="1" dirty="0">
                  <a:solidFill>
                    <a:srgbClr val="4A5463"/>
                  </a:solidFill>
                  <a:effectLst/>
                  <a:latin typeface="+mn-lt"/>
                </a:rPr>
                <a:t>histórico</a:t>
              </a:r>
            </a:p>
          </p:txBody>
        </p:sp>
      </p:grpSp>
      <p:sp>
        <p:nvSpPr>
          <p:cNvPr id="28" name="Forma livre 27"/>
          <p:cNvSpPr/>
          <p:nvPr/>
        </p:nvSpPr>
        <p:spPr>
          <a:xfrm>
            <a:off x="-167954" y="161424"/>
            <a:ext cx="968768" cy="172857"/>
          </a:xfrm>
          <a:custGeom>
            <a:avLst/>
            <a:gdLst>
              <a:gd name="connsiteX0" fmla="*/ 0 w 4785186"/>
              <a:gd name="connsiteY0" fmla="*/ 0 h 853819"/>
              <a:gd name="connsiteX1" fmla="*/ 4785186 w 4785186"/>
              <a:gd name="connsiteY1" fmla="*/ 0 h 853819"/>
              <a:gd name="connsiteX2" fmla="*/ 4310842 w 4785186"/>
              <a:gd name="connsiteY2" fmla="*/ 853819 h 853819"/>
              <a:gd name="connsiteX3" fmla="*/ 0 w 4785186"/>
              <a:gd name="connsiteY3" fmla="*/ 853819 h 85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5186" h="853819">
                <a:moveTo>
                  <a:pt x="0" y="0"/>
                </a:moveTo>
                <a:lnTo>
                  <a:pt x="4785186" y="0"/>
                </a:lnTo>
                <a:lnTo>
                  <a:pt x="4310842" y="853819"/>
                </a:lnTo>
                <a:lnTo>
                  <a:pt x="0" y="853819"/>
                </a:lnTo>
                <a:close/>
              </a:path>
            </a:pathLst>
          </a:custGeom>
          <a:solidFill>
            <a:srgbClr val="BCA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CaixaDeTexto 36"/>
          <p:cNvSpPr txBox="1"/>
          <p:nvPr/>
        </p:nvSpPr>
        <p:spPr>
          <a:xfrm>
            <a:off x="-1489" y="6063910"/>
            <a:ext cx="7184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900" dirty="0"/>
              <a:t>base: 3.040</a:t>
            </a:r>
          </a:p>
        </p:txBody>
      </p:sp>
      <p:sp>
        <p:nvSpPr>
          <p:cNvPr id="40" name="CaixaDeTexto 19"/>
          <p:cNvSpPr txBox="1"/>
          <p:nvPr/>
        </p:nvSpPr>
        <p:spPr>
          <a:xfrm>
            <a:off x="758934" y="161424"/>
            <a:ext cx="76357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3600" b="0" i="1" dirty="0">
                <a:solidFill>
                  <a:srgbClr val="4A5463"/>
                </a:solidFill>
                <a:effectLst/>
                <a:latin typeface="+mn-lt"/>
              </a:rPr>
              <a:t>forma como tomou conhecimento do Seminário </a:t>
            </a:r>
            <a:r>
              <a:rPr lang="pt-BR" sz="3600" b="0" i="1" dirty="0" err="1">
                <a:solidFill>
                  <a:srgbClr val="4A5463"/>
                </a:solidFill>
                <a:effectLst/>
                <a:latin typeface="+mn-lt"/>
              </a:rPr>
              <a:t>Empretec</a:t>
            </a:r>
            <a:endParaRPr lang="pt-BR" sz="3600" b="0" i="1" dirty="0">
              <a:solidFill>
                <a:srgbClr val="4A5463"/>
              </a:solidFill>
              <a:effectLst/>
              <a:latin typeface="+mn-lt"/>
            </a:endParaRPr>
          </a:p>
        </p:txBody>
      </p:sp>
      <p:sp>
        <p:nvSpPr>
          <p:cNvPr id="41" name="CaixaDeTexto 5"/>
          <p:cNvSpPr txBox="1"/>
          <p:nvPr/>
        </p:nvSpPr>
        <p:spPr>
          <a:xfrm>
            <a:off x="7846875" y="2287992"/>
            <a:ext cx="37598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a ‘indicação’ se destaca fortemente frente aos demais canais, ainda que a ‘participação em outros projetos do Sebrae’ também venha crescendo </a:t>
            </a:r>
            <a:endParaRPr lang="pt-BR" sz="1200" dirty="0">
              <a:solidFill>
                <a:schemeClr val="tx2">
                  <a:lumMod val="75000"/>
                </a:schemeClr>
              </a:solidFill>
              <a:ea typeface="Verdana" pitchFamily="34" charset="0"/>
              <a:cs typeface="Arial" charset="0"/>
            </a:endParaRPr>
          </a:p>
        </p:txBody>
      </p:sp>
      <p:sp>
        <p:nvSpPr>
          <p:cNvPr id="42" name="CaixaDeTexto 5"/>
          <p:cNvSpPr txBox="1"/>
          <p:nvPr/>
        </p:nvSpPr>
        <p:spPr>
          <a:xfrm>
            <a:off x="7904380" y="4271559"/>
            <a:ext cx="37598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todas as demais formas como os participantes tomaram conhecimento do </a:t>
            </a:r>
            <a:r>
              <a:rPr lang="pt-BR" dirty="0" err="1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Empretec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 mantiveram patamares similares aos apurados nos anos anteriores</a:t>
            </a:r>
            <a:endParaRPr lang="pt-BR" sz="1200" dirty="0">
              <a:solidFill>
                <a:schemeClr val="tx2">
                  <a:lumMod val="75000"/>
                </a:schemeClr>
              </a:solidFill>
              <a:ea typeface="Verdana" pitchFamily="34" charset="0"/>
              <a:cs typeface="Arial" charset="0"/>
            </a:endParaRPr>
          </a:p>
        </p:txBody>
      </p:sp>
      <p:grpSp>
        <p:nvGrpSpPr>
          <p:cNvPr id="34" name="+ informações"/>
          <p:cNvGrpSpPr/>
          <p:nvPr/>
        </p:nvGrpSpPr>
        <p:grpSpPr>
          <a:xfrm>
            <a:off x="8997015" y="5833077"/>
            <a:ext cx="1402473" cy="346249"/>
            <a:chOff x="7300120" y="5125288"/>
            <a:chExt cx="1748287" cy="431624"/>
          </a:xfrm>
        </p:grpSpPr>
        <p:sp>
          <p:nvSpPr>
            <p:cNvPr id="35" name="Forma livre 52"/>
            <p:cNvSpPr/>
            <p:nvPr/>
          </p:nvSpPr>
          <p:spPr>
            <a:xfrm>
              <a:off x="7529599" y="5255921"/>
              <a:ext cx="1340560" cy="203648"/>
            </a:xfrm>
            <a:custGeom>
              <a:avLst/>
              <a:gdLst>
                <a:gd name="connsiteX0" fmla="*/ 0 w 1340560"/>
                <a:gd name="connsiteY0" fmla="*/ 0 h 203648"/>
                <a:gd name="connsiteX1" fmla="*/ 1238736 w 1340560"/>
                <a:gd name="connsiteY1" fmla="*/ 0 h 203648"/>
                <a:gd name="connsiteX2" fmla="*/ 1340560 w 1340560"/>
                <a:gd name="connsiteY2" fmla="*/ 101824 h 203648"/>
                <a:gd name="connsiteX3" fmla="*/ 1340559 w 1340560"/>
                <a:gd name="connsiteY3" fmla="*/ 101824 h 203648"/>
                <a:gd name="connsiteX4" fmla="*/ 1238735 w 1340560"/>
                <a:gd name="connsiteY4" fmla="*/ 203648 h 203648"/>
                <a:gd name="connsiteX5" fmla="*/ 1958 w 1340560"/>
                <a:gd name="connsiteY5" fmla="*/ 203647 h 203648"/>
                <a:gd name="connsiteX6" fmla="*/ 28837 w 1340560"/>
                <a:gd name="connsiteY6" fmla="*/ 163780 h 203648"/>
                <a:gd name="connsiteX7" fmla="*/ 41052 w 1340560"/>
                <a:gd name="connsiteY7" fmla="*/ 103276 h 203648"/>
                <a:gd name="connsiteX8" fmla="*/ 28837 w 1340560"/>
                <a:gd name="connsiteY8" fmla="*/ 42772 h 20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0560" h="203648">
                  <a:moveTo>
                    <a:pt x="0" y="0"/>
                  </a:moveTo>
                  <a:lnTo>
                    <a:pt x="1238736" y="0"/>
                  </a:lnTo>
                  <a:cubicBezTo>
                    <a:pt x="1294972" y="0"/>
                    <a:pt x="1340560" y="45588"/>
                    <a:pt x="1340560" y="101824"/>
                  </a:cubicBezTo>
                  <a:lnTo>
                    <a:pt x="1340559" y="101824"/>
                  </a:lnTo>
                  <a:cubicBezTo>
                    <a:pt x="1340559" y="158060"/>
                    <a:pt x="1294971" y="203648"/>
                    <a:pt x="1238735" y="203648"/>
                  </a:cubicBezTo>
                  <a:lnTo>
                    <a:pt x="1958" y="203647"/>
                  </a:lnTo>
                  <a:lnTo>
                    <a:pt x="28837" y="163780"/>
                  </a:lnTo>
                  <a:cubicBezTo>
                    <a:pt x="36703" y="145184"/>
                    <a:pt x="41052" y="124738"/>
                    <a:pt x="41052" y="103276"/>
                  </a:cubicBezTo>
                  <a:cubicBezTo>
                    <a:pt x="41052" y="81815"/>
                    <a:pt x="36703" y="61369"/>
                    <a:pt x="28837" y="42772"/>
                  </a:cubicBezTo>
                  <a:close/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6" name="CaixaDeTexto 5"/>
            <p:cNvSpPr txBox="1"/>
            <p:nvPr/>
          </p:nvSpPr>
          <p:spPr>
            <a:xfrm>
              <a:off x="7543455" y="5125288"/>
              <a:ext cx="1504952" cy="43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2060"/>
                </a:buClr>
                <a:buSzPct val="120000"/>
              </a:pPr>
              <a:r>
                <a:rPr lang="pt-BR" sz="1100" b="1" dirty="0">
                  <a:solidFill>
                    <a:srgbClr val="1B75BB"/>
                  </a:solidFill>
                  <a:ea typeface="Verdana" pitchFamily="34" charset="0"/>
                  <a:cs typeface="Arial" charset="0"/>
                </a:rPr>
                <a:t>+ informações</a:t>
              </a:r>
            </a:p>
          </p:txBody>
        </p:sp>
        <p:grpSp>
          <p:nvGrpSpPr>
            <p:cNvPr id="38" name="Group 4"/>
            <p:cNvGrpSpPr>
              <a:grpSpLocks noChangeAspect="1"/>
            </p:cNvGrpSpPr>
            <p:nvPr/>
          </p:nvGrpSpPr>
          <p:grpSpPr bwMode="auto">
            <a:xfrm>
              <a:off x="7300120" y="5219409"/>
              <a:ext cx="276672" cy="276672"/>
              <a:chOff x="4549" y="2890"/>
              <a:chExt cx="599" cy="599"/>
            </a:xfrm>
            <a:solidFill>
              <a:schemeClr val="accent2"/>
            </a:solidFill>
          </p:grpSpPr>
          <p:sp>
            <p:nvSpPr>
              <p:cNvPr id="39" name="Freeform 5"/>
              <p:cNvSpPr>
                <a:spLocks noEditPoints="1"/>
              </p:cNvSpPr>
              <p:nvPr/>
            </p:nvSpPr>
            <p:spPr bwMode="auto">
              <a:xfrm>
                <a:off x="4549" y="2890"/>
                <a:ext cx="599" cy="599"/>
              </a:xfrm>
              <a:custGeom>
                <a:avLst/>
                <a:gdLst>
                  <a:gd name="T0" fmla="*/ 1398 w 1638"/>
                  <a:gd name="T1" fmla="*/ 240 h 1638"/>
                  <a:gd name="T2" fmla="*/ 819 w 1638"/>
                  <a:gd name="T3" fmla="*/ 0 h 1638"/>
                  <a:gd name="T4" fmla="*/ 240 w 1638"/>
                  <a:gd name="T5" fmla="*/ 240 h 1638"/>
                  <a:gd name="T6" fmla="*/ 0 w 1638"/>
                  <a:gd name="T7" fmla="*/ 819 h 1638"/>
                  <a:gd name="T8" fmla="*/ 240 w 1638"/>
                  <a:gd name="T9" fmla="*/ 1398 h 1638"/>
                  <a:gd name="T10" fmla="*/ 819 w 1638"/>
                  <a:gd name="T11" fmla="*/ 1638 h 1638"/>
                  <a:gd name="T12" fmla="*/ 1398 w 1638"/>
                  <a:gd name="T13" fmla="*/ 1398 h 1638"/>
                  <a:gd name="T14" fmla="*/ 1638 w 1638"/>
                  <a:gd name="T15" fmla="*/ 819 h 1638"/>
                  <a:gd name="T16" fmla="*/ 1398 w 1638"/>
                  <a:gd name="T17" fmla="*/ 240 h 1638"/>
                  <a:gd name="T18" fmla="*/ 819 w 1638"/>
                  <a:gd name="T19" fmla="*/ 1574 h 1638"/>
                  <a:gd name="T20" fmla="*/ 64 w 1638"/>
                  <a:gd name="T21" fmla="*/ 819 h 1638"/>
                  <a:gd name="T22" fmla="*/ 819 w 1638"/>
                  <a:gd name="T23" fmla="*/ 64 h 1638"/>
                  <a:gd name="T24" fmla="*/ 1574 w 1638"/>
                  <a:gd name="T25" fmla="*/ 819 h 1638"/>
                  <a:gd name="T26" fmla="*/ 819 w 1638"/>
                  <a:gd name="T27" fmla="*/ 1574 h 1638"/>
                  <a:gd name="T28" fmla="*/ 819 w 1638"/>
                  <a:gd name="T29" fmla="*/ 1574 h 1638"/>
                  <a:gd name="T30" fmla="*/ 819 w 1638"/>
                  <a:gd name="T31" fmla="*/ 1574 h 1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38" h="1638">
                    <a:moveTo>
                      <a:pt x="1398" y="240"/>
                    </a:moveTo>
                    <a:cubicBezTo>
                      <a:pt x="1244" y="85"/>
                      <a:pt x="1038" y="0"/>
                      <a:pt x="819" y="0"/>
                    </a:cubicBezTo>
                    <a:cubicBezTo>
                      <a:pt x="600" y="0"/>
                      <a:pt x="395" y="85"/>
                      <a:pt x="240" y="240"/>
                    </a:cubicBezTo>
                    <a:cubicBezTo>
                      <a:pt x="85" y="395"/>
                      <a:pt x="0" y="600"/>
                      <a:pt x="0" y="819"/>
                    </a:cubicBezTo>
                    <a:cubicBezTo>
                      <a:pt x="0" y="1038"/>
                      <a:pt x="85" y="1244"/>
                      <a:pt x="240" y="1398"/>
                    </a:cubicBezTo>
                    <a:cubicBezTo>
                      <a:pt x="395" y="1553"/>
                      <a:pt x="600" y="1638"/>
                      <a:pt x="819" y="1638"/>
                    </a:cubicBezTo>
                    <a:cubicBezTo>
                      <a:pt x="1038" y="1638"/>
                      <a:pt x="1244" y="1553"/>
                      <a:pt x="1398" y="1398"/>
                    </a:cubicBezTo>
                    <a:cubicBezTo>
                      <a:pt x="1553" y="1244"/>
                      <a:pt x="1638" y="1038"/>
                      <a:pt x="1638" y="819"/>
                    </a:cubicBezTo>
                    <a:cubicBezTo>
                      <a:pt x="1638" y="600"/>
                      <a:pt x="1553" y="395"/>
                      <a:pt x="1398" y="240"/>
                    </a:cubicBezTo>
                    <a:close/>
                    <a:moveTo>
                      <a:pt x="819" y="1574"/>
                    </a:moveTo>
                    <a:cubicBezTo>
                      <a:pt x="403" y="1574"/>
                      <a:pt x="64" y="1236"/>
                      <a:pt x="64" y="819"/>
                    </a:cubicBezTo>
                    <a:cubicBezTo>
                      <a:pt x="64" y="403"/>
                      <a:pt x="403" y="64"/>
                      <a:pt x="819" y="64"/>
                    </a:cubicBezTo>
                    <a:cubicBezTo>
                      <a:pt x="1236" y="64"/>
                      <a:pt x="1574" y="403"/>
                      <a:pt x="1574" y="819"/>
                    </a:cubicBezTo>
                    <a:cubicBezTo>
                      <a:pt x="1574" y="1236"/>
                      <a:pt x="1236" y="1574"/>
                      <a:pt x="819" y="1574"/>
                    </a:cubicBezTo>
                    <a:close/>
                    <a:moveTo>
                      <a:pt x="819" y="1574"/>
                    </a:moveTo>
                    <a:cubicBezTo>
                      <a:pt x="819" y="1574"/>
                      <a:pt x="819" y="1574"/>
                      <a:pt x="819" y="15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3" name="Freeform 6"/>
              <p:cNvSpPr>
                <a:spLocks noEditPoints="1"/>
              </p:cNvSpPr>
              <p:nvPr/>
            </p:nvSpPr>
            <p:spPr bwMode="auto">
              <a:xfrm>
                <a:off x="4808" y="3083"/>
                <a:ext cx="81" cy="331"/>
              </a:xfrm>
              <a:custGeom>
                <a:avLst/>
                <a:gdLst>
                  <a:gd name="T0" fmla="*/ 110 w 221"/>
                  <a:gd name="T1" fmla="*/ 0 h 905"/>
                  <a:gd name="T2" fmla="*/ 0 w 221"/>
                  <a:gd name="T3" fmla="*/ 110 h 905"/>
                  <a:gd name="T4" fmla="*/ 0 w 221"/>
                  <a:gd name="T5" fmla="*/ 794 h 905"/>
                  <a:gd name="T6" fmla="*/ 110 w 221"/>
                  <a:gd name="T7" fmla="*/ 905 h 905"/>
                  <a:gd name="T8" fmla="*/ 221 w 221"/>
                  <a:gd name="T9" fmla="*/ 794 h 905"/>
                  <a:gd name="T10" fmla="*/ 221 w 221"/>
                  <a:gd name="T11" fmla="*/ 110 h 905"/>
                  <a:gd name="T12" fmla="*/ 110 w 221"/>
                  <a:gd name="T13" fmla="*/ 0 h 905"/>
                  <a:gd name="T14" fmla="*/ 157 w 221"/>
                  <a:gd name="T15" fmla="*/ 794 h 905"/>
                  <a:gd name="T16" fmla="*/ 110 w 221"/>
                  <a:gd name="T17" fmla="*/ 841 h 905"/>
                  <a:gd name="T18" fmla="*/ 64 w 221"/>
                  <a:gd name="T19" fmla="*/ 794 h 905"/>
                  <a:gd name="T20" fmla="*/ 64 w 221"/>
                  <a:gd name="T21" fmla="*/ 110 h 905"/>
                  <a:gd name="T22" fmla="*/ 110 w 221"/>
                  <a:gd name="T23" fmla="*/ 64 h 905"/>
                  <a:gd name="T24" fmla="*/ 157 w 221"/>
                  <a:gd name="T25" fmla="*/ 110 h 905"/>
                  <a:gd name="T26" fmla="*/ 157 w 221"/>
                  <a:gd name="T27" fmla="*/ 794 h 905"/>
                  <a:gd name="T28" fmla="*/ 157 w 221"/>
                  <a:gd name="T29" fmla="*/ 794 h 905"/>
                  <a:gd name="T30" fmla="*/ 157 w 221"/>
                  <a:gd name="T31" fmla="*/ 794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905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794"/>
                      <a:pt x="0" y="794"/>
                      <a:pt x="0" y="794"/>
                    </a:cubicBezTo>
                    <a:cubicBezTo>
                      <a:pt x="0" y="855"/>
                      <a:pt x="49" y="905"/>
                      <a:pt x="110" y="905"/>
                    </a:cubicBezTo>
                    <a:cubicBezTo>
                      <a:pt x="171" y="905"/>
                      <a:pt x="221" y="855"/>
                      <a:pt x="221" y="794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794"/>
                    </a:moveTo>
                    <a:cubicBezTo>
                      <a:pt x="157" y="820"/>
                      <a:pt x="136" y="841"/>
                      <a:pt x="110" y="841"/>
                    </a:cubicBezTo>
                    <a:cubicBezTo>
                      <a:pt x="85" y="841"/>
                      <a:pt x="64" y="820"/>
                      <a:pt x="64" y="794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4"/>
                      <a:pt x="85" y="64"/>
                      <a:pt x="110" y="64"/>
                    </a:cubicBezTo>
                    <a:cubicBezTo>
                      <a:pt x="136" y="64"/>
                      <a:pt x="157" y="84"/>
                      <a:pt x="157" y="110"/>
                    </a:cubicBezTo>
                    <a:lnTo>
                      <a:pt x="157" y="794"/>
                    </a:lnTo>
                    <a:close/>
                    <a:moveTo>
                      <a:pt x="157" y="794"/>
                    </a:moveTo>
                    <a:cubicBezTo>
                      <a:pt x="157" y="794"/>
                      <a:pt x="157" y="794"/>
                      <a:pt x="157" y="79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4" name="Freeform 7"/>
              <p:cNvSpPr>
                <a:spLocks noEditPoints="1"/>
              </p:cNvSpPr>
              <p:nvPr/>
            </p:nvSpPr>
            <p:spPr bwMode="auto">
              <a:xfrm>
                <a:off x="4808" y="2965"/>
                <a:ext cx="81" cy="96"/>
              </a:xfrm>
              <a:custGeom>
                <a:avLst/>
                <a:gdLst>
                  <a:gd name="T0" fmla="*/ 110 w 221"/>
                  <a:gd name="T1" fmla="*/ 0 h 263"/>
                  <a:gd name="T2" fmla="*/ 0 w 221"/>
                  <a:gd name="T3" fmla="*/ 110 h 263"/>
                  <a:gd name="T4" fmla="*/ 0 w 221"/>
                  <a:gd name="T5" fmla="*/ 153 h 263"/>
                  <a:gd name="T6" fmla="*/ 110 w 221"/>
                  <a:gd name="T7" fmla="*/ 263 h 263"/>
                  <a:gd name="T8" fmla="*/ 221 w 221"/>
                  <a:gd name="T9" fmla="*/ 153 h 263"/>
                  <a:gd name="T10" fmla="*/ 221 w 221"/>
                  <a:gd name="T11" fmla="*/ 110 h 263"/>
                  <a:gd name="T12" fmla="*/ 110 w 221"/>
                  <a:gd name="T13" fmla="*/ 0 h 263"/>
                  <a:gd name="T14" fmla="*/ 157 w 221"/>
                  <a:gd name="T15" fmla="*/ 153 h 263"/>
                  <a:gd name="T16" fmla="*/ 110 w 221"/>
                  <a:gd name="T17" fmla="*/ 199 h 263"/>
                  <a:gd name="T18" fmla="*/ 64 w 221"/>
                  <a:gd name="T19" fmla="*/ 153 h 263"/>
                  <a:gd name="T20" fmla="*/ 64 w 221"/>
                  <a:gd name="T21" fmla="*/ 110 h 263"/>
                  <a:gd name="T22" fmla="*/ 110 w 221"/>
                  <a:gd name="T23" fmla="*/ 64 h 263"/>
                  <a:gd name="T24" fmla="*/ 157 w 221"/>
                  <a:gd name="T25" fmla="*/ 110 h 263"/>
                  <a:gd name="T26" fmla="*/ 157 w 221"/>
                  <a:gd name="T27" fmla="*/ 153 h 263"/>
                  <a:gd name="T28" fmla="*/ 157 w 221"/>
                  <a:gd name="T29" fmla="*/ 153 h 263"/>
                  <a:gd name="T30" fmla="*/ 157 w 221"/>
                  <a:gd name="T31" fmla="*/ 15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263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214"/>
                      <a:pt x="49" y="263"/>
                      <a:pt x="110" y="263"/>
                    </a:cubicBezTo>
                    <a:cubicBezTo>
                      <a:pt x="171" y="263"/>
                      <a:pt x="221" y="214"/>
                      <a:pt x="221" y="153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153"/>
                    </a:moveTo>
                    <a:cubicBezTo>
                      <a:pt x="157" y="179"/>
                      <a:pt x="136" y="199"/>
                      <a:pt x="110" y="199"/>
                    </a:cubicBezTo>
                    <a:cubicBezTo>
                      <a:pt x="85" y="199"/>
                      <a:pt x="64" y="179"/>
                      <a:pt x="64" y="153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5"/>
                      <a:pt x="85" y="64"/>
                      <a:pt x="110" y="64"/>
                    </a:cubicBezTo>
                    <a:cubicBezTo>
                      <a:pt x="136" y="64"/>
                      <a:pt x="157" y="85"/>
                      <a:pt x="157" y="110"/>
                    </a:cubicBezTo>
                    <a:lnTo>
                      <a:pt x="157" y="153"/>
                    </a:lnTo>
                    <a:close/>
                    <a:moveTo>
                      <a:pt x="157" y="153"/>
                    </a:moveTo>
                    <a:cubicBezTo>
                      <a:pt x="157" y="153"/>
                      <a:pt x="157" y="153"/>
                      <a:pt x="157" y="1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5" name="Freeform 8"/>
              <p:cNvSpPr>
                <a:spLocks noEditPoints="1"/>
              </p:cNvSpPr>
              <p:nvPr/>
            </p:nvSpPr>
            <p:spPr bwMode="auto">
              <a:xfrm>
                <a:off x="4681" y="2942"/>
                <a:ext cx="116" cy="70"/>
              </a:xfrm>
              <a:custGeom>
                <a:avLst/>
                <a:gdLst>
                  <a:gd name="T0" fmla="*/ 271 w 315"/>
                  <a:gd name="T1" fmla="*/ 5 h 193"/>
                  <a:gd name="T2" fmla="*/ 16 w 315"/>
                  <a:gd name="T3" fmla="*/ 136 h 193"/>
                  <a:gd name="T4" fmla="*/ 11 w 315"/>
                  <a:gd name="T5" fmla="*/ 181 h 193"/>
                  <a:gd name="T6" fmla="*/ 36 w 315"/>
                  <a:gd name="T7" fmla="*/ 193 h 193"/>
                  <a:gd name="T8" fmla="*/ 56 w 315"/>
                  <a:gd name="T9" fmla="*/ 186 h 193"/>
                  <a:gd name="T10" fmla="*/ 288 w 315"/>
                  <a:gd name="T11" fmla="*/ 66 h 193"/>
                  <a:gd name="T12" fmla="*/ 310 w 315"/>
                  <a:gd name="T13" fmla="*/ 27 h 193"/>
                  <a:gd name="T14" fmla="*/ 271 w 315"/>
                  <a:gd name="T15" fmla="*/ 5 h 193"/>
                  <a:gd name="T16" fmla="*/ 271 w 315"/>
                  <a:gd name="T17" fmla="*/ 5 h 193"/>
                  <a:gd name="T18" fmla="*/ 271 w 315"/>
                  <a:gd name="T19" fmla="*/ 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5" h="193">
                    <a:moveTo>
                      <a:pt x="271" y="5"/>
                    </a:moveTo>
                    <a:cubicBezTo>
                      <a:pt x="177" y="30"/>
                      <a:pt x="91" y="75"/>
                      <a:pt x="16" y="136"/>
                    </a:cubicBezTo>
                    <a:cubicBezTo>
                      <a:pt x="2" y="147"/>
                      <a:pt x="0" y="168"/>
                      <a:pt x="11" y="181"/>
                    </a:cubicBezTo>
                    <a:cubicBezTo>
                      <a:pt x="17" y="189"/>
                      <a:pt x="27" y="193"/>
                      <a:pt x="36" y="193"/>
                    </a:cubicBezTo>
                    <a:cubicBezTo>
                      <a:pt x="43" y="193"/>
                      <a:pt x="50" y="191"/>
                      <a:pt x="56" y="186"/>
                    </a:cubicBezTo>
                    <a:cubicBezTo>
                      <a:pt x="125" y="130"/>
                      <a:pt x="203" y="90"/>
                      <a:pt x="288" y="66"/>
                    </a:cubicBezTo>
                    <a:cubicBezTo>
                      <a:pt x="305" y="62"/>
                      <a:pt x="315" y="44"/>
                      <a:pt x="310" y="27"/>
                    </a:cubicBezTo>
                    <a:cubicBezTo>
                      <a:pt x="305" y="10"/>
                      <a:pt x="288" y="0"/>
                      <a:pt x="271" y="5"/>
                    </a:cubicBezTo>
                    <a:close/>
                    <a:moveTo>
                      <a:pt x="271" y="5"/>
                    </a:moveTo>
                    <a:cubicBezTo>
                      <a:pt x="271" y="5"/>
                      <a:pt x="271" y="5"/>
                      <a:pt x="271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6" name="Freeform 9"/>
              <p:cNvSpPr>
                <a:spLocks noEditPoints="1"/>
              </p:cNvSpPr>
              <p:nvPr/>
            </p:nvSpPr>
            <p:spPr bwMode="auto">
              <a:xfrm>
                <a:off x="4593" y="3039"/>
                <a:ext cx="174" cy="386"/>
              </a:xfrm>
              <a:custGeom>
                <a:avLst/>
                <a:gdLst>
                  <a:gd name="T0" fmla="*/ 453 w 476"/>
                  <a:gd name="T1" fmla="*/ 996 h 1057"/>
                  <a:gd name="T2" fmla="*/ 64 w 476"/>
                  <a:gd name="T3" fmla="*/ 411 h 1057"/>
                  <a:gd name="T4" fmla="*/ 173 w 476"/>
                  <a:gd name="T5" fmla="*/ 55 h 1057"/>
                  <a:gd name="T6" fmla="*/ 165 w 476"/>
                  <a:gd name="T7" fmla="*/ 10 h 1057"/>
                  <a:gd name="T8" fmla="*/ 120 w 476"/>
                  <a:gd name="T9" fmla="*/ 19 h 1057"/>
                  <a:gd name="T10" fmla="*/ 0 w 476"/>
                  <a:gd name="T11" fmla="*/ 411 h 1057"/>
                  <a:gd name="T12" fmla="*/ 428 w 476"/>
                  <a:gd name="T13" fmla="*/ 1055 h 1057"/>
                  <a:gd name="T14" fmla="*/ 440 w 476"/>
                  <a:gd name="T15" fmla="*/ 1057 h 1057"/>
                  <a:gd name="T16" fmla="*/ 470 w 476"/>
                  <a:gd name="T17" fmla="*/ 1038 h 1057"/>
                  <a:gd name="T18" fmla="*/ 453 w 476"/>
                  <a:gd name="T19" fmla="*/ 996 h 1057"/>
                  <a:gd name="T20" fmla="*/ 453 w 476"/>
                  <a:gd name="T21" fmla="*/ 996 h 1057"/>
                  <a:gd name="T22" fmla="*/ 453 w 476"/>
                  <a:gd name="T23" fmla="*/ 996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6" h="1057">
                    <a:moveTo>
                      <a:pt x="453" y="996"/>
                    </a:moveTo>
                    <a:cubicBezTo>
                      <a:pt x="216" y="897"/>
                      <a:pt x="64" y="667"/>
                      <a:pt x="64" y="411"/>
                    </a:cubicBezTo>
                    <a:cubicBezTo>
                      <a:pt x="64" y="283"/>
                      <a:pt x="102" y="160"/>
                      <a:pt x="173" y="55"/>
                    </a:cubicBezTo>
                    <a:cubicBezTo>
                      <a:pt x="183" y="40"/>
                      <a:pt x="179" y="20"/>
                      <a:pt x="165" y="10"/>
                    </a:cubicBezTo>
                    <a:cubicBezTo>
                      <a:pt x="150" y="0"/>
                      <a:pt x="130" y="4"/>
                      <a:pt x="120" y="19"/>
                    </a:cubicBezTo>
                    <a:cubicBezTo>
                      <a:pt x="41" y="135"/>
                      <a:pt x="0" y="270"/>
                      <a:pt x="0" y="411"/>
                    </a:cubicBezTo>
                    <a:cubicBezTo>
                      <a:pt x="0" y="693"/>
                      <a:pt x="168" y="946"/>
                      <a:pt x="428" y="1055"/>
                    </a:cubicBezTo>
                    <a:cubicBezTo>
                      <a:pt x="432" y="1057"/>
                      <a:pt x="436" y="1057"/>
                      <a:pt x="440" y="1057"/>
                    </a:cubicBezTo>
                    <a:cubicBezTo>
                      <a:pt x="453" y="1057"/>
                      <a:pt x="465" y="1050"/>
                      <a:pt x="470" y="1038"/>
                    </a:cubicBezTo>
                    <a:cubicBezTo>
                      <a:pt x="476" y="1021"/>
                      <a:pt x="469" y="1003"/>
                      <a:pt x="453" y="996"/>
                    </a:cubicBezTo>
                    <a:close/>
                    <a:moveTo>
                      <a:pt x="453" y="996"/>
                    </a:moveTo>
                    <a:cubicBezTo>
                      <a:pt x="453" y="996"/>
                      <a:pt x="453" y="996"/>
                      <a:pt x="453" y="9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977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8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37" grpId="0"/>
      <p:bldP spid="37" grpId="1"/>
      <p:bldP spid="40" grpId="0"/>
      <p:bldP spid="41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" name="Tabela 1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887621"/>
              </p:ext>
            </p:extLst>
          </p:nvPr>
        </p:nvGraphicFramePr>
        <p:xfrm>
          <a:off x="1098617" y="1436643"/>
          <a:ext cx="3525097" cy="4748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50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78322">
                <a:tc>
                  <a:txBody>
                    <a:bodyPr/>
                    <a:lstStyle/>
                    <a:p>
                      <a:pPr algn="r" fontAlgn="t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720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78322">
                <a:tc>
                  <a:txBody>
                    <a:bodyPr/>
                    <a:lstStyle/>
                    <a:p>
                      <a:pPr algn="r" fontAlgn="t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720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78322">
                <a:tc>
                  <a:txBody>
                    <a:bodyPr/>
                    <a:lstStyle/>
                    <a:p>
                      <a:pPr algn="r" fontAlgn="t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720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78322">
                <a:tc>
                  <a:txBody>
                    <a:bodyPr/>
                    <a:lstStyle/>
                    <a:p>
                      <a:pPr algn="r" fontAlgn="t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720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78322">
                <a:tc>
                  <a:txBody>
                    <a:bodyPr/>
                    <a:lstStyle/>
                    <a:p>
                      <a:pPr algn="r" fontAlgn="t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720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78322">
                <a:tc>
                  <a:txBody>
                    <a:bodyPr/>
                    <a:lstStyle/>
                    <a:p>
                      <a:pPr algn="r" fontAlgn="t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720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78322">
                <a:tc>
                  <a:txBody>
                    <a:bodyPr/>
                    <a:lstStyle/>
                    <a:p>
                      <a:pPr algn="r" fontAlgn="t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720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CaixaDeTexto 5"/>
          <p:cNvSpPr txBox="1"/>
          <p:nvPr/>
        </p:nvSpPr>
        <p:spPr>
          <a:xfrm>
            <a:off x="9218961" y="2487271"/>
            <a:ext cx="26428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as quatro expectativas mais presentes, ainda que com consideráveis variações percentuais, permanecem as mesmas nas últimas três rodadas </a:t>
            </a:r>
            <a:r>
              <a:rPr lang="pt-BR" sz="1200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(P4)</a:t>
            </a:r>
          </a:p>
        </p:txBody>
      </p:sp>
      <p:sp>
        <p:nvSpPr>
          <p:cNvPr id="28" name="CaixaDeTexto 19"/>
          <p:cNvSpPr txBox="1"/>
          <p:nvPr/>
        </p:nvSpPr>
        <p:spPr>
          <a:xfrm>
            <a:off x="758934" y="161424"/>
            <a:ext cx="46442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3600" b="0" i="1" dirty="0">
                <a:solidFill>
                  <a:srgbClr val="4A5463"/>
                </a:solidFill>
                <a:effectLst/>
                <a:latin typeface="+mn-lt"/>
              </a:rPr>
              <a:t>expectativa com o </a:t>
            </a:r>
            <a:r>
              <a:rPr lang="pt-BR" sz="3600" b="0" i="1" dirty="0" err="1">
                <a:solidFill>
                  <a:srgbClr val="4A5463"/>
                </a:solidFill>
                <a:effectLst/>
                <a:latin typeface="+mn-lt"/>
              </a:rPr>
              <a:t>Empretec</a:t>
            </a:r>
            <a:endParaRPr lang="pt-BR" sz="3600" b="0" i="1" dirty="0">
              <a:solidFill>
                <a:srgbClr val="4A5463"/>
              </a:solidFill>
              <a:effectLst/>
              <a:latin typeface="+mn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916567" y="2343110"/>
            <a:ext cx="211882" cy="3304836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595450" y="6414747"/>
            <a:ext cx="77484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rgbClr val="FF91B0"/>
                </a:solidFill>
              </a:rPr>
              <a:t>P4. </a:t>
            </a:r>
            <a:r>
              <a:rPr lang="pt-BR" sz="1100" b="1" dirty="0">
                <a:solidFill>
                  <a:schemeClr val="bg1"/>
                </a:solidFill>
              </a:rPr>
              <a:t>Quando o(a) Sr.(a) decidiu participar do EMPRETEC, qual era a sua expectativa?  </a:t>
            </a:r>
            <a:r>
              <a:rPr lang="pt-BR" sz="1100" dirty="0">
                <a:solidFill>
                  <a:srgbClr val="62D9D5"/>
                </a:solidFill>
              </a:rPr>
              <a:t>(ESPONTÂNEA– RM)</a:t>
            </a:r>
          </a:p>
        </p:txBody>
      </p:sp>
      <p:sp>
        <p:nvSpPr>
          <p:cNvPr id="22" name="CaixaDeTexto 19"/>
          <p:cNvSpPr txBox="1"/>
          <p:nvPr/>
        </p:nvSpPr>
        <p:spPr>
          <a:xfrm>
            <a:off x="1477966" y="2301596"/>
            <a:ext cx="229016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1700" b="0" i="1" dirty="0">
                <a:solidFill>
                  <a:srgbClr val="002060"/>
                </a:solidFill>
                <a:effectLst/>
                <a:latin typeface="+mn-lt"/>
              </a:rPr>
              <a:t>melhorar meu negócio</a:t>
            </a:r>
            <a:endParaRPr lang="pt-BR" sz="1700" i="1" dirty="0">
              <a:solidFill>
                <a:srgbClr val="002060"/>
              </a:solidFill>
              <a:effectLst/>
              <a:latin typeface="+mn-lt"/>
            </a:endParaRPr>
          </a:p>
        </p:txBody>
      </p:sp>
      <p:grpSp>
        <p:nvGrpSpPr>
          <p:cNvPr id="103" name="Group 38"/>
          <p:cNvGrpSpPr>
            <a:grpSpLocks noChangeAspect="1"/>
          </p:cNvGrpSpPr>
          <p:nvPr/>
        </p:nvGrpSpPr>
        <p:grpSpPr bwMode="auto">
          <a:xfrm>
            <a:off x="882743" y="2235212"/>
            <a:ext cx="440702" cy="430764"/>
            <a:chOff x="2485" y="840"/>
            <a:chExt cx="2705" cy="2644"/>
          </a:xfrm>
          <a:solidFill>
            <a:srgbClr val="FBCD52"/>
          </a:solidFill>
        </p:grpSpPr>
        <p:sp>
          <p:nvSpPr>
            <p:cNvPr id="105" name="Freeform 39"/>
            <p:cNvSpPr>
              <a:spLocks/>
            </p:cNvSpPr>
            <p:nvPr/>
          </p:nvSpPr>
          <p:spPr bwMode="auto">
            <a:xfrm>
              <a:off x="4908" y="2371"/>
              <a:ext cx="282" cy="190"/>
            </a:xfrm>
            <a:custGeom>
              <a:avLst/>
              <a:gdLst>
                <a:gd name="T0" fmla="*/ 94 w 119"/>
                <a:gd name="T1" fmla="*/ 22 h 80"/>
                <a:gd name="T2" fmla="*/ 113 w 119"/>
                <a:gd name="T3" fmla="*/ 60 h 80"/>
                <a:gd name="T4" fmla="*/ 85 w 119"/>
                <a:gd name="T5" fmla="*/ 80 h 80"/>
                <a:gd name="T6" fmla="*/ 76 w 119"/>
                <a:gd name="T7" fmla="*/ 79 h 80"/>
                <a:gd name="T8" fmla="*/ 24 w 119"/>
                <a:gd name="T9" fmla="*/ 62 h 80"/>
                <a:gd name="T10" fmla="*/ 5 w 119"/>
                <a:gd name="T11" fmla="*/ 25 h 80"/>
                <a:gd name="T12" fmla="*/ 43 w 119"/>
                <a:gd name="T13" fmla="*/ 5 h 80"/>
                <a:gd name="T14" fmla="*/ 94 w 119"/>
                <a:gd name="T15" fmla="*/ 2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9" h="80">
                  <a:moveTo>
                    <a:pt x="94" y="22"/>
                  </a:moveTo>
                  <a:cubicBezTo>
                    <a:pt x="110" y="27"/>
                    <a:pt x="119" y="44"/>
                    <a:pt x="113" y="60"/>
                  </a:cubicBezTo>
                  <a:cubicBezTo>
                    <a:pt x="109" y="72"/>
                    <a:pt x="98" y="80"/>
                    <a:pt x="85" y="80"/>
                  </a:cubicBezTo>
                  <a:cubicBezTo>
                    <a:pt x="82" y="80"/>
                    <a:pt x="79" y="80"/>
                    <a:pt x="76" y="79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9" y="57"/>
                    <a:pt x="0" y="40"/>
                    <a:pt x="5" y="25"/>
                  </a:cubicBezTo>
                  <a:cubicBezTo>
                    <a:pt x="10" y="9"/>
                    <a:pt x="27" y="0"/>
                    <a:pt x="43" y="5"/>
                  </a:cubicBezTo>
                  <a:lnTo>
                    <a:pt x="94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6" name="Freeform 40"/>
            <p:cNvSpPr>
              <a:spLocks noEditPoints="1"/>
            </p:cNvSpPr>
            <p:nvPr/>
          </p:nvSpPr>
          <p:spPr bwMode="auto">
            <a:xfrm>
              <a:off x="2637" y="840"/>
              <a:ext cx="2401" cy="2287"/>
            </a:xfrm>
            <a:custGeom>
              <a:avLst/>
              <a:gdLst>
                <a:gd name="T0" fmla="*/ 1005 w 1014"/>
                <a:gd name="T1" fmla="*/ 361 h 965"/>
                <a:gd name="T2" fmla="*/ 986 w 1014"/>
                <a:gd name="T3" fmla="*/ 438 h 965"/>
                <a:gd name="T4" fmla="*/ 806 w 1014"/>
                <a:gd name="T5" fmla="*/ 613 h 965"/>
                <a:gd name="T6" fmla="*/ 802 w 1014"/>
                <a:gd name="T7" fmla="*/ 626 h 965"/>
                <a:gd name="T8" fmla="*/ 844 w 1014"/>
                <a:gd name="T9" fmla="*/ 873 h 965"/>
                <a:gd name="T10" fmla="*/ 815 w 1014"/>
                <a:gd name="T11" fmla="*/ 946 h 965"/>
                <a:gd name="T12" fmla="*/ 771 w 1014"/>
                <a:gd name="T13" fmla="*/ 961 h 965"/>
                <a:gd name="T14" fmla="*/ 736 w 1014"/>
                <a:gd name="T15" fmla="*/ 952 h 965"/>
                <a:gd name="T16" fmla="*/ 514 w 1014"/>
                <a:gd name="T17" fmla="*/ 835 h 965"/>
                <a:gd name="T18" fmla="*/ 500 w 1014"/>
                <a:gd name="T19" fmla="*/ 835 h 965"/>
                <a:gd name="T20" fmla="*/ 278 w 1014"/>
                <a:gd name="T21" fmla="*/ 952 h 965"/>
                <a:gd name="T22" fmla="*/ 199 w 1014"/>
                <a:gd name="T23" fmla="*/ 946 h 965"/>
                <a:gd name="T24" fmla="*/ 170 w 1014"/>
                <a:gd name="T25" fmla="*/ 873 h 965"/>
                <a:gd name="T26" fmla="*/ 212 w 1014"/>
                <a:gd name="T27" fmla="*/ 626 h 965"/>
                <a:gd name="T28" fmla="*/ 208 w 1014"/>
                <a:gd name="T29" fmla="*/ 613 h 965"/>
                <a:gd name="T30" fmla="*/ 28 w 1014"/>
                <a:gd name="T31" fmla="*/ 438 h 965"/>
                <a:gd name="T32" fmla="*/ 9 w 1014"/>
                <a:gd name="T33" fmla="*/ 361 h 965"/>
                <a:gd name="T34" fmla="*/ 70 w 1014"/>
                <a:gd name="T35" fmla="*/ 310 h 965"/>
                <a:gd name="T36" fmla="*/ 318 w 1014"/>
                <a:gd name="T37" fmla="*/ 274 h 965"/>
                <a:gd name="T38" fmla="*/ 329 w 1014"/>
                <a:gd name="T39" fmla="*/ 266 h 965"/>
                <a:gd name="T40" fmla="*/ 440 w 1014"/>
                <a:gd name="T41" fmla="*/ 41 h 965"/>
                <a:gd name="T42" fmla="*/ 507 w 1014"/>
                <a:gd name="T43" fmla="*/ 0 h 965"/>
                <a:gd name="T44" fmla="*/ 574 w 1014"/>
                <a:gd name="T45" fmla="*/ 41 h 965"/>
                <a:gd name="T46" fmla="*/ 685 w 1014"/>
                <a:gd name="T47" fmla="*/ 266 h 965"/>
                <a:gd name="T48" fmla="*/ 696 w 1014"/>
                <a:gd name="T49" fmla="*/ 274 h 965"/>
                <a:gd name="T50" fmla="*/ 944 w 1014"/>
                <a:gd name="T51" fmla="*/ 310 h 965"/>
                <a:gd name="T52" fmla="*/ 1005 w 1014"/>
                <a:gd name="T53" fmla="*/ 361 h 965"/>
                <a:gd name="T54" fmla="*/ 944 w 1014"/>
                <a:gd name="T55" fmla="*/ 395 h 965"/>
                <a:gd name="T56" fmla="*/ 948 w 1014"/>
                <a:gd name="T57" fmla="*/ 380 h 965"/>
                <a:gd name="T58" fmla="*/ 936 w 1014"/>
                <a:gd name="T59" fmla="*/ 369 h 965"/>
                <a:gd name="T60" fmla="*/ 688 w 1014"/>
                <a:gd name="T61" fmla="*/ 333 h 965"/>
                <a:gd name="T62" fmla="*/ 631 w 1014"/>
                <a:gd name="T63" fmla="*/ 292 h 965"/>
                <a:gd name="T64" fmla="*/ 520 w 1014"/>
                <a:gd name="T65" fmla="*/ 68 h 965"/>
                <a:gd name="T66" fmla="*/ 513 w 1014"/>
                <a:gd name="T67" fmla="*/ 61 h 965"/>
                <a:gd name="T68" fmla="*/ 507 w 1014"/>
                <a:gd name="T69" fmla="*/ 59 h 965"/>
                <a:gd name="T70" fmla="*/ 494 w 1014"/>
                <a:gd name="T71" fmla="*/ 68 h 965"/>
                <a:gd name="T72" fmla="*/ 383 w 1014"/>
                <a:gd name="T73" fmla="*/ 292 h 965"/>
                <a:gd name="T74" fmla="*/ 326 w 1014"/>
                <a:gd name="T75" fmla="*/ 333 h 965"/>
                <a:gd name="T76" fmla="*/ 78 w 1014"/>
                <a:gd name="T77" fmla="*/ 369 h 965"/>
                <a:gd name="T78" fmla="*/ 66 w 1014"/>
                <a:gd name="T79" fmla="*/ 380 h 965"/>
                <a:gd name="T80" fmla="*/ 70 w 1014"/>
                <a:gd name="T81" fmla="*/ 395 h 965"/>
                <a:gd name="T82" fmla="*/ 249 w 1014"/>
                <a:gd name="T83" fmla="*/ 570 h 965"/>
                <a:gd name="T84" fmla="*/ 271 w 1014"/>
                <a:gd name="T85" fmla="*/ 636 h 965"/>
                <a:gd name="T86" fmla="*/ 229 w 1014"/>
                <a:gd name="T87" fmla="*/ 883 h 965"/>
                <a:gd name="T88" fmla="*/ 235 w 1014"/>
                <a:gd name="T89" fmla="*/ 898 h 965"/>
                <a:gd name="T90" fmla="*/ 250 w 1014"/>
                <a:gd name="T91" fmla="*/ 899 h 965"/>
                <a:gd name="T92" fmla="*/ 472 w 1014"/>
                <a:gd name="T93" fmla="*/ 782 h 965"/>
                <a:gd name="T94" fmla="*/ 507 w 1014"/>
                <a:gd name="T95" fmla="*/ 774 h 965"/>
                <a:gd name="T96" fmla="*/ 542 w 1014"/>
                <a:gd name="T97" fmla="*/ 782 h 965"/>
                <a:gd name="T98" fmla="*/ 764 w 1014"/>
                <a:gd name="T99" fmla="*/ 899 h 965"/>
                <a:gd name="T100" fmla="*/ 779 w 1014"/>
                <a:gd name="T101" fmla="*/ 898 h 965"/>
                <a:gd name="T102" fmla="*/ 785 w 1014"/>
                <a:gd name="T103" fmla="*/ 883 h 965"/>
                <a:gd name="T104" fmla="*/ 743 w 1014"/>
                <a:gd name="T105" fmla="*/ 636 h 965"/>
                <a:gd name="T106" fmla="*/ 765 w 1014"/>
                <a:gd name="T107" fmla="*/ 570 h 965"/>
                <a:gd name="T108" fmla="*/ 944 w 1014"/>
                <a:gd name="T109" fmla="*/ 395 h 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14" h="965">
                  <a:moveTo>
                    <a:pt x="1005" y="361"/>
                  </a:moveTo>
                  <a:cubicBezTo>
                    <a:pt x="1014" y="388"/>
                    <a:pt x="1006" y="418"/>
                    <a:pt x="986" y="438"/>
                  </a:cubicBezTo>
                  <a:cubicBezTo>
                    <a:pt x="806" y="613"/>
                    <a:pt x="806" y="613"/>
                    <a:pt x="806" y="613"/>
                  </a:cubicBezTo>
                  <a:cubicBezTo>
                    <a:pt x="803" y="616"/>
                    <a:pt x="801" y="621"/>
                    <a:pt x="802" y="626"/>
                  </a:cubicBezTo>
                  <a:cubicBezTo>
                    <a:pt x="844" y="873"/>
                    <a:pt x="844" y="873"/>
                    <a:pt x="844" y="873"/>
                  </a:cubicBezTo>
                  <a:cubicBezTo>
                    <a:pt x="849" y="901"/>
                    <a:pt x="838" y="929"/>
                    <a:pt x="815" y="946"/>
                  </a:cubicBezTo>
                  <a:cubicBezTo>
                    <a:pt x="802" y="956"/>
                    <a:pt x="786" y="961"/>
                    <a:pt x="771" y="961"/>
                  </a:cubicBezTo>
                  <a:cubicBezTo>
                    <a:pt x="759" y="961"/>
                    <a:pt x="747" y="958"/>
                    <a:pt x="736" y="952"/>
                  </a:cubicBezTo>
                  <a:cubicBezTo>
                    <a:pt x="514" y="835"/>
                    <a:pt x="514" y="835"/>
                    <a:pt x="514" y="835"/>
                  </a:cubicBezTo>
                  <a:cubicBezTo>
                    <a:pt x="510" y="833"/>
                    <a:pt x="504" y="833"/>
                    <a:pt x="500" y="835"/>
                  </a:cubicBezTo>
                  <a:cubicBezTo>
                    <a:pt x="278" y="952"/>
                    <a:pt x="278" y="952"/>
                    <a:pt x="278" y="952"/>
                  </a:cubicBezTo>
                  <a:cubicBezTo>
                    <a:pt x="253" y="965"/>
                    <a:pt x="223" y="963"/>
                    <a:pt x="199" y="946"/>
                  </a:cubicBezTo>
                  <a:cubicBezTo>
                    <a:pt x="176" y="929"/>
                    <a:pt x="165" y="901"/>
                    <a:pt x="170" y="873"/>
                  </a:cubicBezTo>
                  <a:cubicBezTo>
                    <a:pt x="212" y="626"/>
                    <a:pt x="212" y="626"/>
                    <a:pt x="212" y="626"/>
                  </a:cubicBezTo>
                  <a:cubicBezTo>
                    <a:pt x="213" y="621"/>
                    <a:pt x="211" y="616"/>
                    <a:pt x="208" y="613"/>
                  </a:cubicBezTo>
                  <a:cubicBezTo>
                    <a:pt x="28" y="438"/>
                    <a:pt x="28" y="438"/>
                    <a:pt x="28" y="438"/>
                  </a:cubicBezTo>
                  <a:cubicBezTo>
                    <a:pt x="8" y="418"/>
                    <a:pt x="0" y="388"/>
                    <a:pt x="9" y="361"/>
                  </a:cubicBezTo>
                  <a:cubicBezTo>
                    <a:pt x="18" y="334"/>
                    <a:pt x="41" y="314"/>
                    <a:pt x="70" y="310"/>
                  </a:cubicBezTo>
                  <a:cubicBezTo>
                    <a:pt x="318" y="274"/>
                    <a:pt x="318" y="274"/>
                    <a:pt x="318" y="274"/>
                  </a:cubicBezTo>
                  <a:cubicBezTo>
                    <a:pt x="323" y="273"/>
                    <a:pt x="327" y="270"/>
                    <a:pt x="329" y="266"/>
                  </a:cubicBezTo>
                  <a:cubicBezTo>
                    <a:pt x="440" y="41"/>
                    <a:pt x="440" y="41"/>
                    <a:pt x="440" y="41"/>
                  </a:cubicBezTo>
                  <a:cubicBezTo>
                    <a:pt x="453" y="15"/>
                    <a:pt x="478" y="0"/>
                    <a:pt x="507" y="0"/>
                  </a:cubicBezTo>
                  <a:cubicBezTo>
                    <a:pt x="536" y="0"/>
                    <a:pt x="561" y="15"/>
                    <a:pt x="574" y="41"/>
                  </a:cubicBezTo>
                  <a:cubicBezTo>
                    <a:pt x="685" y="266"/>
                    <a:pt x="685" y="266"/>
                    <a:pt x="685" y="266"/>
                  </a:cubicBezTo>
                  <a:cubicBezTo>
                    <a:pt x="687" y="270"/>
                    <a:pt x="691" y="273"/>
                    <a:pt x="696" y="274"/>
                  </a:cubicBezTo>
                  <a:cubicBezTo>
                    <a:pt x="944" y="310"/>
                    <a:pt x="944" y="310"/>
                    <a:pt x="944" y="310"/>
                  </a:cubicBezTo>
                  <a:cubicBezTo>
                    <a:pt x="973" y="314"/>
                    <a:pt x="996" y="334"/>
                    <a:pt x="1005" y="361"/>
                  </a:cubicBezTo>
                  <a:close/>
                  <a:moveTo>
                    <a:pt x="944" y="395"/>
                  </a:moveTo>
                  <a:cubicBezTo>
                    <a:pt x="950" y="389"/>
                    <a:pt x="949" y="382"/>
                    <a:pt x="948" y="380"/>
                  </a:cubicBezTo>
                  <a:cubicBezTo>
                    <a:pt x="947" y="377"/>
                    <a:pt x="944" y="371"/>
                    <a:pt x="936" y="369"/>
                  </a:cubicBezTo>
                  <a:cubicBezTo>
                    <a:pt x="688" y="333"/>
                    <a:pt x="688" y="333"/>
                    <a:pt x="688" y="333"/>
                  </a:cubicBezTo>
                  <a:cubicBezTo>
                    <a:pt x="663" y="330"/>
                    <a:pt x="642" y="315"/>
                    <a:pt x="631" y="292"/>
                  </a:cubicBezTo>
                  <a:cubicBezTo>
                    <a:pt x="520" y="68"/>
                    <a:pt x="520" y="68"/>
                    <a:pt x="520" y="68"/>
                  </a:cubicBezTo>
                  <a:cubicBezTo>
                    <a:pt x="519" y="64"/>
                    <a:pt x="516" y="62"/>
                    <a:pt x="513" y="61"/>
                  </a:cubicBezTo>
                  <a:cubicBezTo>
                    <a:pt x="511" y="60"/>
                    <a:pt x="508" y="59"/>
                    <a:pt x="507" y="59"/>
                  </a:cubicBezTo>
                  <a:cubicBezTo>
                    <a:pt x="504" y="59"/>
                    <a:pt x="497" y="60"/>
                    <a:pt x="494" y="68"/>
                  </a:cubicBezTo>
                  <a:cubicBezTo>
                    <a:pt x="383" y="292"/>
                    <a:pt x="383" y="292"/>
                    <a:pt x="383" y="292"/>
                  </a:cubicBezTo>
                  <a:cubicBezTo>
                    <a:pt x="372" y="315"/>
                    <a:pt x="351" y="330"/>
                    <a:pt x="326" y="333"/>
                  </a:cubicBezTo>
                  <a:cubicBezTo>
                    <a:pt x="78" y="369"/>
                    <a:pt x="78" y="369"/>
                    <a:pt x="78" y="369"/>
                  </a:cubicBezTo>
                  <a:cubicBezTo>
                    <a:pt x="70" y="371"/>
                    <a:pt x="67" y="377"/>
                    <a:pt x="66" y="380"/>
                  </a:cubicBezTo>
                  <a:cubicBezTo>
                    <a:pt x="65" y="382"/>
                    <a:pt x="64" y="389"/>
                    <a:pt x="70" y="395"/>
                  </a:cubicBezTo>
                  <a:cubicBezTo>
                    <a:pt x="249" y="570"/>
                    <a:pt x="249" y="570"/>
                    <a:pt x="249" y="570"/>
                  </a:cubicBezTo>
                  <a:cubicBezTo>
                    <a:pt x="267" y="587"/>
                    <a:pt x="275" y="612"/>
                    <a:pt x="271" y="636"/>
                  </a:cubicBezTo>
                  <a:cubicBezTo>
                    <a:pt x="229" y="883"/>
                    <a:pt x="229" y="883"/>
                    <a:pt x="229" y="883"/>
                  </a:cubicBezTo>
                  <a:cubicBezTo>
                    <a:pt x="227" y="891"/>
                    <a:pt x="232" y="896"/>
                    <a:pt x="235" y="898"/>
                  </a:cubicBezTo>
                  <a:cubicBezTo>
                    <a:pt x="237" y="899"/>
                    <a:pt x="243" y="903"/>
                    <a:pt x="250" y="899"/>
                  </a:cubicBezTo>
                  <a:cubicBezTo>
                    <a:pt x="472" y="782"/>
                    <a:pt x="472" y="782"/>
                    <a:pt x="472" y="782"/>
                  </a:cubicBezTo>
                  <a:cubicBezTo>
                    <a:pt x="483" y="777"/>
                    <a:pt x="495" y="774"/>
                    <a:pt x="507" y="774"/>
                  </a:cubicBezTo>
                  <a:cubicBezTo>
                    <a:pt x="519" y="774"/>
                    <a:pt x="531" y="777"/>
                    <a:pt x="542" y="782"/>
                  </a:cubicBezTo>
                  <a:cubicBezTo>
                    <a:pt x="764" y="899"/>
                    <a:pt x="764" y="899"/>
                    <a:pt x="764" y="899"/>
                  </a:cubicBezTo>
                  <a:cubicBezTo>
                    <a:pt x="771" y="903"/>
                    <a:pt x="777" y="899"/>
                    <a:pt x="779" y="898"/>
                  </a:cubicBezTo>
                  <a:cubicBezTo>
                    <a:pt x="782" y="896"/>
                    <a:pt x="787" y="891"/>
                    <a:pt x="785" y="883"/>
                  </a:cubicBezTo>
                  <a:cubicBezTo>
                    <a:pt x="743" y="636"/>
                    <a:pt x="743" y="636"/>
                    <a:pt x="743" y="636"/>
                  </a:cubicBezTo>
                  <a:cubicBezTo>
                    <a:pt x="739" y="612"/>
                    <a:pt x="747" y="587"/>
                    <a:pt x="765" y="570"/>
                  </a:cubicBezTo>
                  <a:lnTo>
                    <a:pt x="944" y="3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7" name="Freeform 41"/>
            <p:cNvSpPr>
              <a:spLocks/>
            </p:cNvSpPr>
            <p:nvPr/>
          </p:nvSpPr>
          <p:spPr bwMode="auto">
            <a:xfrm>
              <a:off x="2788" y="980"/>
              <a:ext cx="2099" cy="2000"/>
            </a:xfrm>
            <a:custGeom>
              <a:avLst/>
              <a:gdLst>
                <a:gd name="T0" fmla="*/ 884 w 886"/>
                <a:gd name="T1" fmla="*/ 321 h 844"/>
                <a:gd name="T2" fmla="*/ 880 w 886"/>
                <a:gd name="T3" fmla="*/ 336 h 844"/>
                <a:gd name="T4" fmla="*/ 701 w 886"/>
                <a:gd name="T5" fmla="*/ 511 h 844"/>
                <a:gd name="T6" fmla="*/ 679 w 886"/>
                <a:gd name="T7" fmla="*/ 577 h 844"/>
                <a:gd name="T8" fmla="*/ 721 w 886"/>
                <a:gd name="T9" fmla="*/ 824 h 844"/>
                <a:gd name="T10" fmla="*/ 715 w 886"/>
                <a:gd name="T11" fmla="*/ 839 h 844"/>
                <a:gd name="T12" fmla="*/ 700 w 886"/>
                <a:gd name="T13" fmla="*/ 840 h 844"/>
                <a:gd name="T14" fmla="*/ 478 w 886"/>
                <a:gd name="T15" fmla="*/ 723 h 844"/>
                <a:gd name="T16" fmla="*/ 443 w 886"/>
                <a:gd name="T17" fmla="*/ 715 h 844"/>
                <a:gd name="T18" fmla="*/ 408 w 886"/>
                <a:gd name="T19" fmla="*/ 723 h 844"/>
                <a:gd name="T20" fmla="*/ 186 w 886"/>
                <a:gd name="T21" fmla="*/ 840 h 844"/>
                <a:gd name="T22" fmla="*/ 171 w 886"/>
                <a:gd name="T23" fmla="*/ 839 h 844"/>
                <a:gd name="T24" fmla="*/ 165 w 886"/>
                <a:gd name="T25" fmla="*/ 824 h 844"/>
                <a:gd name="T26" fmla="*/ 207 w 886"/>
                <a:gd name="T27" fmla="*/ 577 h 844"/>
                <a:gd name="T28" fmla="*/ 185 w 886"/>
                <a:gd name="T29" fmla="*/ 511 h 844"/>
                <a:gd name="T30" fmla="*/ 6 w 886"/>
                <a:gd name="T31" fmla="*/ 336 h 844"/>
                <a:gd name="T32" fmla="*/ 2 w 886"/>
                <a:gd name="T33" fmla="*/ 321 h 844"/>
                <a:gd name="T34" fmla="*/ 14 w 886"/>
                <a:gd name="T35" fmla="*/ 310 h 844"/>
                <a:gd name="T36" fmla="*/ 262 w 886"/>
                <a:gd name="T37" fmla="*/ 274 h 844"/>
                <a:gd name="T38" fmla="*/ 319 w 886"/>
                <a:gd name="T39" fmla="*/ 233 h 844"/>
                <a:gd name="T40" fmla="*/ 430 w 886"/>
                <a:gd name="T41" fmla="*/ 9 h 844"/>
                <a:gd name="T42" fmla="*/ 443 w 886"/>
                <a:gd name="T43" fmla="*/ 0 h 844"/>
                <a:gd name="T44" fmla="*/ 449 w 886"/>
                <a:gd name="T45" fmla="*/ 2 h 844"/>
                <a:gd name="T46" fmla="*/ 456 w 886"/>
                <a:gd name="T47" fmla="*/ 9 h 844"/>
                <a:gd name="T48" fmla="*/ 567 w 886"/>
                <a:gd name="T49" fmla="*/ 233 h 844"/>
                <a:gd name="T50" fmla="*/ 624 w 886"/>
                <a:gd name="T51" fmla="*/ 274 h 844"/>
                <a:gd name="T52" fmla="*/ 872 w 886"/>
                <a:gd name="T53" fmla="*/ 310 h 844"/>
                <a:gd name="T54" fmla="*/ 884 w 886"/>
                <a:gd name="T55" fmla="*/ 321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6" h="844">
                  <a:moveTo>
                    <a:pt x="884" y="321"/>
                  </a:moveTo>
                  <a:cubicBezTo>
                    <a:pt x="885" y="323"/>
                    <a:pt x="886" y="330"/>
                    <a:pt x="880" y="336"/>
                  </a:cubicBezTo>
                  <a:cubicBezTo>
                    <a:pt x="701" y="511"/>
                    <a:pt x="701" y="511"/>
                    <a:pt x="701" y="511"/>
                  </a:cubicBezTo>
                  <a:cubicBezTo>
                    <a:pt x="683" y="528"/>
                    <a:pt x="675" y="553"/>
                    <a:pt x="679" y="577"/>
                  </a:cubicBezTo>
                  <a:cubicBezTo>
                    <a:pt x="721" y="824"/>
                    <a:pt x="721" y="824"/>
                    <a:pt x="721" y="824"/>
                  </a:cubicBezTo>
                  <a:cubicBezTo>
                    <a:pt x="723" y="832"/>
                    <a:pt x="718" y="837"/>
                    <a:pt x="715" y="839"/>
                  </a:cubicBezTo>
                  <a:cubicBezTo>
                    <a:pt x="713" y="840"/>
                    <a:pt x="707" y="844"/>
                    <a:pt x="700" y="840"/>
                  </a:cubicBezTo>
                  <a:cubicBezTo>
                    <a:pt x="478" y="723"/>
                    <a:pt x="478" y="723"/>
                    <a:pt x="478" y="723"/>
                  </a:cubicBezTo>
                  <a:cubicBezTo>
                    <a:pt x="467" y="718"/>
                    <a:pt x="455" y="715"/>
                    <a:pt x="443" y="715"/>
                  </a:cubicBezTo>
                  <a:cubicBezTo>
                    <a:pt x="431" y="715"/>
                    <a:pt x="419" y="718"/>
                    <a:pt x="408" y="723"/>
                  </a:cubicBezTo>
                  <a:cubicBezTo>
                    <a:pt x="186" y="840"/>
                    <a:pt x="186" y="840"/>
                    <a:pt x="186" y="840"/>
                  </a:cubicBezTo>
                  <a:cubicBezTo>
                    <a:pt x="179" y="844"/>
                    <a:pt x="173" y="840"/>
                    <a:pt x="171" y="839"/>
                  </a:cubicBezTo>
                  <a:cubicBezTo>
                    <a:pt x="168" y="837"/>
                    <a:pt x="163" y="832"/>
                    <a:pt x="165" y="824"/>
                  </a:cubicBezTo>
                  <a:cubicBezTo>
                    <a:pt x="207" y="577"/>
                    <a:pt x="207" y="577"/>
                    <a:pt x="207" y="577"/>
                  </a:cubicBezTo>
                  <a:cubicBezTo>
                    <a:pt x="211" y="553"/>
                    <a:pt x="203" y="528"/>
                    <a:pt x="185" y="511"/>
                  </a:cubicBezTo>
                  <a:cubicBezTo>
                    <a:pt x="6" y="336"/>
                    <a:pt x="6" y="336"/>
                    <a:pt x="6" y="336"/>
                  </a:cubicBezTo>
                  <a:cubicBezTo>
                    <a:pt x="0" y="330"/>
                    <a:pt x="1" y="323"/>
                    <a:pt x="2" y="321"/>
                  </a:cubicBezTo>
                  <a:cubicBezTo>
                    <a:pt x="3" y="318"/>
                    <a:pt x="6" y="312"/>
                    <a:pt x="14" y="310"/>
                  </a:cubicBezTo>
                  <a:cubicBezTo>
                    <a:pt x="262" y="274"/>
                    <a:pt x="262" y="274"/>
                    <a:pt x="262" y="274"/>
                  </a:cubicBezTo>
                  <a:cubicBezTo>
                    <a:pt x="287" y="271"/>
                    <a:pt x="308" y="256"/>
                    <a:pt x="319" y="233"/>
                  </a:cubicBezTo>
                  <a:cubicBezTo>
                    <a:pt x="430" y="9"/>
                    <a:pt x="430" y="9"/>
                    <a:pt x="430" y="9"/>
                  </a:cubicBezTo>
                  <a:cubicBezTo>
                    <a:pt x="433" y="1"/>
                    <a:pt x="440" y="0"/>
                    <a:pt x="443" y="0"/>
                  </a:cubicBezTo>
                  <a:cubicBezTo>
                    <a:pt x="444" y="0"/>
                    <a:pt x="447" y="1"/>
                    <a:pt x="449" y="2"/>
                  </a:cubicBezTo>
                  <a:cubicBezTo>
                    <a:pt x="452" y="3"/>
                    <a:pt x="455" y="5"/>
                    <a:pt x="456" y="9"/>
                  </a:cubicBezTo>
                  <a:cubicBezTo>
                    <a:pt x="567" y="233"/>
                    <a:pt x="567" y="233"/>
                    <a:pt x="567" y="233"/>
                  </a:cubicBezTo>
                  <a:cubicBezTo>
                    <a:pt x="578" y="256"/>
                    <a:pt x="599" y="271"/>
                    <a:pt x="624" y="274"/>
                  </a:cubicBezTo>
                  <a:cubicBezTo>
                    <a:pt x="872" y="310"/>
                    <a:pt x="872" y="310"/>
                    <a:pt x="872" y="310"/>
                  </a:cubicBezTo>
                  <a:cubicBezTo>
                    <a:pt x="880" y="312"/>
                    <a:pt x="883" y="318"/>
                    <a:pt x="884" y="321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8" name="Freeform 42"/>
            <p:cNvSpPr>
              <a:spLocks/>
            </p:cNvSpPr>
            <p:nvPr/>
          </p:nvSpPr>
          <p:spPr bwMode="auto">
            <a:xfrm>
              <a:off x="4468" y="914"/>
              <a:ext cx="236" cy="256"/>
            </a:xfrm>
            <a:custGeom>
              <a:avLst/>
              <a:gdLst>
                <a:gd name="T0" fmla="*/ 83 w 100"/>
                <a:gd name="T1" fmla="*/ 10 h 108"/>
                <a:gd name="T2" fmla="*/ 90 w 100"/>
                <a:gd name="T3" fmla="*/ 52 h 108"/>
                <a:gd name="T4" fmla="*/ 58 w 100"/>
                <a:gd name="T5" fmla="*/ 96 h 108"/>
                <a:gd name="T6" fmla="*/ 34 w 100"/>
                <a:gd name="T7" fmla="*/ 108 h 108"/>
                <a:gd name="T8" fmla="*/ 16 w 100"/>
                <a:gd name="T9" fmla="*/ 102 h 108"/>
                <a:gd name="T10" fmla="*/ 10 w 100"/>
                <a:gd name="T11" fmla="*/ 60 h 108"/>
                <a:gd name="T12" fmla="*/ 42 w 100"/>
                <a:gd name="T13" fmla="*/ 17 h 108"/>
                <a:gd name="T14" fmla="*/ 83 w 100"/>
                <a:gd name="T15" fmla="*/ 1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08">
                  <a:moveTo>
                    <a:pt x="83" y="10"/>
                  </a:moveTo>
                  <a:cubicBezTo>
                    <a:pt x="97" y="20"/>
                    <a:pt x="100" y="39"/>
                    <a:pt x="90" y="52"/>
                  </a:cubicBezTo>
                  <a:cubicBezTo>
                    <a:pt x="58" y="96"/>
                    <a:pt x="58" y="96"/>
                    <a:pt x="58" y="96"/>
                  </a:cubicBezTo>
                  <a:cubicBezTo>
                    <a:pt x="52" y="104"/>
                    <a:pt x="43" y="108"/>
                    <a:pt x="34" y="108"/>
                  </a:cubicBezTo>
                  <a:cubicBezTo>
                    <a:pt x="28" y="108"/>
                    <a:pt x="22" y="106"/>
                    <a:pt x="16" y="102"/>
                  </a:cubicBezTo>
                  <a:cubicBezTo>
                    <a:pt x="3" y="93"/>
                    <a:pt x="0" y="74"/>
                    <a:pt x="10" y="60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1" y="3"/>
                    <a:pt x="70" y="0"/>
                    <a:pt x="8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9" name="Freeform 43"/>
            <p:cNvSpPr>
              <a:spLocks/>
            </p:cNvSpPr>
            <p:nvPr/>
          </p:nvSpPr>
          <p:spPr bwMode="auto">
            <a:xfrm>
              <a:off x="3767" y="3217"/>
              <a:ext cx="142" cy="267"/>
            </a:xfrm>
            <a:custGeom>
              <a:avLst/>
              <a:gdLst>
                <a:gd name="T0" fmla="*/ 60 w 60"/>
                <a:gd name="T1" fmla="*/ 30 h 113"/>
                <a:gd name="T2" fmla="*/ 60 w 60"/>
                <a:gd name="T3" fmla="*/ 84 h 113"/>
                <a:gd name="T4" fmla="*/ 30 w 60"/>
                <a:gd name="T5" fmla="*/ 113 h 113"/>
                <a:gd name="T6" fmla="*/ 0 w 60"/>
                <a:gd name="T7" fmla="*/ 84 h 113"/>
                <a:gd name="T8" fmla="*/ 0 w 60"/>
                <a:gd name="T9" fmla="*/ 30 h 113"/>
                <a:gd name="T10" fmla="*/ 30 w 60"/>
                <a:gd name="T11" fmla="*/ 0 h 113"/>
                <a:gd name="T12" fmla="*/ 60 w 60"/>
                <a:gd name="T13" fmla="*/ 3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13">
                  <a:moveTo>
                    <a:pt x="60" y="30"/>
                  </a:moveTo>
                  <a:cubicBezTo>
                    <a:pt x="60" y="84"/>
                    <a:pt x="60" y="84"/>
                    <a:pt x="60" y="84"/>
                  </a:cubicBezTo>
                  <a:cubicBezTo>
                    <a:pt x="60" y="100"/>
                    <a:pt x="47" y="113"/>
                    <a:pt x="30" y="113"/>
                  </a:cubicBezTo>
                  <a:cubicBezTo>
                    <a:pt x="13" y="113"/>
                    <a:pt x="0" y="100"/>
                    <a:pt x="0" y="8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1" name="Freeform 44"/>
            <p:cNvSpPr>
              <a:spLocks/>
            </p:cNvSpPr>
            <p:nvPr/>
          </p:nvSpPr>
          <p:spPr bwMode="auto">
            <a:xfrm>
              <a:off x="2971" y="914"/>
              <a:ext cx="237" cy="256"/>
            </a:xfrm>
            <a:custGeom>
              <a:avLst/>
              <a:gdLst>
                <a:gd name="T0" fmla="*/ 90 w 100"/>
                <a:gd name="T1" fmla="*/ 60 h 108"/>
                <a:gd name="T2" fmla="*/ 83 w 100"/>
                <a:gd name="T3" fmla="*/ 102 h 108"/>
                <a:gd name="T4" fmla="*/ 66 w 100"/>
                <a:gd name="T5" fmla="*/ 108 h 108"/>
                <a:gd name="T6" fmla="*/ 42 w 100"/>
                <a:gd name="T7" fmla="*/ 95 h 108"/>
                <a:gd name="T8" fmla="*/ 10 w 100"/>
                <a:gd name="T9" fmla="*/ 52 h 108"/>
                <a:gd name="T10" fmla="*/ 16 w 100"/>
                <a:gd name="T11" fmla="*/ 10 h 108"/>
                <a:gd name="T12" fmla="*/ 58 w 100"/>
                <a:gd name="T13" fmla="*/ 17 h 108"/>
                <a:gd name="T14" fmla="*/ 90 w 100"/>
                <a:gd name="T15" fmla="*/ 6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08">
                  <a:moveTo>
                    <a:pt x="90" y="60"/>
                  </a:moveTo>
                  <a:cubicBezTo>
                    <a:pt x="100" y="74"/>
                    <a:pt x="97" y="92"/>
                    <a:pt x="83" y="102"/>
                  </a:cubicBezTo>
                  <a:cubicBezTo>
                    <a:pt x="78" y="106"/>
                    <a:pt x="72" y="108"/>
                    <a:pt x="66" y="108"/>
                  </a:cubicBezTo>
                  <a:cubicBezTo>
                    <a:pt x="57" y="108"/>
                    <a:pt x="47" y="104"/>
                    <a:pt x="42" y="95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0" y="38"/>
                    <a:pt x="3" y="20"/>
                    <a:pt x="16" y="10"/>
                  </a:cubicBezTo>
                  <a:cubicBezTo>
                    <a:pt x="30" y="0"/>
                    <a:pt x="49" y="3"/>
                    <a:pt x="58" y="17"/>
                  </a:cubicBezTo>
                  <a:lnTo>
                    <a:pt x="9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2" name="Freeform 45"/>
            <p:cNvSpPr>
              <a:spLocks/>
            </p:cNvSpPr>
            <p:nvPr/>
          </p:nvSpPr>
          <p:spPr bwMode="auto">
            <a:xfrm>
              <a:off x="2485" y="2371"/>
              <a:ext cx="282" cy="190"/>
            </a:xfrm>
            <a:custGeom>
              <a:avLst/>
              <a:gdLst>
                <a:gd name="T0" fmla="*/ 114 w 119"/>
                <a:gd name="T1" fmla="*/ 25 h 80"/>
                <a:gd name="T2" fmla="*/ 95 w 119"/>
                <a:gd name="T3" fmla="*/ 62 h 80"/>
                <a:gd name="T4" fmla="*/ 43 w 119"/>
                <a:gd name="T5" fmla="*/ 79 h 80"/>
                <a:gd name="T6" fmla="*/ 34 w 119"/>
                <a:gd name="T7" fmla="*/ 80 h 80"/>
                <a:gd name="T8" fmla="*/ 6 w 119"/>
                <a:gd name="T9" fmla="*/ 60 h 80"/>
                <a:gd name="T10" fmla="*/ 25 w 119"/>
                <a:gd name="T11" fmla="*/ 22 h 80"/>
                <a:gd name="T12" fmla="*/ 76 w 119"/>
                <a:gd name="T13" fmla="*/ 5 h 80"/>
                <a:gd name="T14" fmla="*/ 114 w 119"/>
                <a:gd name="T15" fmla="*/ 2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9" h="80">
                  <a:moveTo>
                    <a:pt x="114" y="25"/>
                  </a:moveTo>
                  <a:cubicBezTo>
                    <a:pt x="119" y="40"/>
                    <a:pt x="110" y="57"/>
                    <a:pt x="95" y="62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40" y="80"/>
                    <a:pt x="37" y="80"/>
                    <a:pt x="34" y="80"/>
                  </a:cubicBezTo>
                  <a:cubicBezTo>
                    <a:pt x="21" y="80"/>
                    <a:pt x="10" y="72"/>
                    <a:pt x="6" y="60"/>
                  </a:cubicBezTo>
                  <a:cubicBezTo>
                    <a:pt x="0" y="44"/>
                    <a:pt x="9" y="27"/>
                    <a:pt x="25" y="22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92" y="0"/>
                    <a:pt x="109" y="9"/>
                    <a:pt x="114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83" name="CaixaDeTexto 19"/>
          <p:cNvSpPr txBox="1"/>
          <p:nvPr/>
        </p:nvSpPr>
        <p:spPr>
          <a:xfrm>
            <a:off x="1477966" y="3538404"/>
            <a:ext cx="31663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1700" b="0" i="1" dirty="0">
                <a:solidFill>
                  <a:srgbClr val="002060"/>
                </a:solidFill>
                <a:effectLst/>
                <a:latin typeface="+mn-lt"/>
              </a:rPr>
              <a:t>buscar conhecimento para abrir um negócio/empresa</a:t>
            </a:r>
            <a:endParaRPr lang="pt-BR" sz="1700" i="1" dirty="0"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92" name="CaixaDeTexto 19"/>
          <p:cNvSpPr txBox="1"/>
          <p:nvPr/>
        </p:nvSpPr>
        <p:spPr>
          <a:xfrm>
            <a:off x="1477966" y="1495911"/>
            <a:ext cx="31663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1700" b="0" i="1" dirty="0">
                <a:solidFill>
                  <a:srgbClr val="002060"/>
                </a:solidFill>
                <a:effectLst/>
                <a:latin typeface="+mn-lt"/>
              </a:rPr>
              <a:t>conhecer mais sobre empreendedorismo</a:t>
            </a:r>
            <a:endParaRPr lang="pt-BR" sz="1700" i="1" dirty="0"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93" name="CaixaDeTexto 19"/>
          <p:cNvSpPr txBox="1"/>
          <p:nvPr/>
        </p:nvSpPr>
        <p:spPr>
          <a:xfrm>
            <a:off x="1477966" y="3031888"/>
            <a:ext cx="277587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1700" b="0" i="1" dirty="0">
                <a:solidFill>
                  <a:srgbClr val="002060"/>
                </a:solidFill>
                <a:effectLst/>
                <a:latin typeface="+mn-lt"/>
              </a:rPr>
              <a:t>ampliar visão de mercado</a:t>
            </a:r>
            <a:endParaRPr lang="pt-BR" sz="1700" i="1" dirty="0"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94" name="CaixaDeTexto 19"/>
          <p:cNvSpPr txBox="1"/>
          <p:nvPr/>
        </p:nvSpPr>
        <p:spPr>
          <a:xfrm>
            <a:off x="1477966" y="4177791"/>
            <a:ext cx="37975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1700" b="0" i="1" dirty="0">
                <a:solidFill>
                  <a:srgbClr val="002060"/>
                </a:solidFill>
                <a:effectLst/>
                <a:latin typeface="+mn-lt"/>
              </a:rPr>
              <a:t>capacitação | aprendizado | inovação | crescimento profissional</a:t>
            </a:r>
            <a:endParaRPr lang="pt-BR" sz="1700" i="1" dirty="0">
              <a:solidFill>
                <a:srgbClr val="002060"/>
              </a:solidFill>
              <a:effectLst/>
              <a:latin typeface="+mn-lt"/>
            </a:endParaRPr>
          </a:p>
        </p:txBody>
      </p:sp>
      <p:grpSp>
        <p:nvGrpSpPr>
          <p:cNvPr id="122" name="Group 55"/>
          <p:cNvGrpSpPr>
            <a:grpSpLocks noChangeAspect="1"/>
          </p:cNvGrpSpPr>
          <p:nvPr/>
        </p:nvGrpSpPr>
        <p:grpSpPr bwMode="auto">
          <a:xfrm>
            <a:off x="929774" y="1458502"/>
            <a:ext cx="567203" cy="589969"/>
            <a:chOff x="1496" y="-290"/>
            <a:chExt cx="4684" cy="4872"/>
          </a:xfrm>
          <a:solidFill>
            <a:srgbClr val="EC4251"/>
          </a:solidFill>
        </p:grpSpPr>
        <p:sp>
          <p:nvSpPr>
            <p:cNvPr id="124" name="Freeform 56"/>
            <p:cNvSpPr>
              <a:spLocks noEditPoints="1"/>
            </p:cNvSpPr>
            <p:nvPr/>
          </p:nvSpPr>
          <p:spPr bwMode="auto">
            <a:xfrm>
              <a:off x="1496" y="384"/>
              <a:ext cx="2902" cy="4198"/>
            </a:xfrm>
            <a:custGeom>
              <a:avLst/>
              <a:gdLst>
                <a:gd name="T0" fmla="*/ 948 w 1227"/>
                <a:gd name="T1" fmla="*/ 1177 h 1774"/>
                <a:gd name="T2" fmla="*/ 817 w 1227"/>
                <a:gd name="T3" fmla="*/ 1080 h 1774"/>
                <a:gd name="T4" fmla="*/ 960 w 1227"/>
                <a:gd name="T5" fmla="*/ 852 h 1774"/>
                <a:gd name="T6" fmla="*/ 1090 w 1227"/>
                <a:gd name="T7" fmla="*/ 750 h 1774"/>
                <a:gd name="T8" fmla="*/ 1090 w 1227"/>
                <a:gd name="T9" fmla="*/ 476 h 1774"/>
                <a:gd name="T10" fmla="*/ 165 w 1227"/>
                <a:gd name="T11" fmla="*/ 612 h 1774"/>
                <a:gd name="T12" fmla="*/ 237 w 1227"/>
                <a:gd name="T13" fmla="*/ 850 h 1774"/>
                <a:gd name="T14" fmla="*/ 308 w 1227"/>
                <a:gd name="T15" fmla="*/ 947 h 1774"/>
                <a:gd name="T16" fmla="*/ 83 w 1227"/>
                <a:gd name="T17" fmla="*/ 1276 h 1774"/>
                <a:gd name="T18" fmla="*/ 101 w 1227"/>
                <a:gd name="T19" fmla="*/ 1774 h 1774"/>
                <a:gd name="T20" fmla="*/ 1227 w 1227"/>
                <a:gd name="T21" fmla="*/ 1400 h 1774"/>
                <a:gd name="T22" fmla="*/ 845 w 1227"/>
                <a:gd name="T23" fmla="*/ 1138 h 1774"/>
                <a:gd name="T24" fmla="*/ 779 w 1227"/>
                <a:gd name="T25" fmla="*/ 1351 h 1774"/>
                <a:gd name="T26" fmla="*/ 667 w 1227"/>
                <a:gd name="T27" fmla="*/ 1265 h 1774"/>
                <a:gd name="T28" fmla="*/ 990 w 1227"/>
                <a:gd name="T29" fmla="*/ 786 h 1774"/>
                <a:gd name="T30" fmla="*/ 990 w 1227"/>
                <a:gd name="T31" fmla="*/ 645 h 1774"/>
                <a:gd name="T32" fmla="*/ 237 w 1227"/>
                <a:gd name="T33" fmla="*/ 786 h 1774"/>
                <a:gd name="T34" fmla="*/ 237 w 1227"/>
                <a:gd name="T35" fmla="*/ 645 h 1774"/>
                <a:gd name="T36" fmla="*/ 237 w 1227"/>
                <a:gd name="T37" fmla="*/ 786 h 1774"/>
                <a:gd name="T38" fmla="*/ 237 w 1227"/>
                <a:gd name="T39" fmla="*/ 581 h 1774"/>
                <a:gd name="T40" fmla="*/ 323 w 1227"/>
                <a:gd name="T41" fmla="*/ 198 h 1774"/>
                <a:gd name="T42" fmla="*/ 1026 w 1227"/>
                <a:gd name="T43" fmla="*/ 476 h 1774"/>
                <a:gd name="T44" fmla="*/ 985 w 1227"/>
                <a:gd name="T45" fmla="*/ 581 h 1774"/>
                <a:gd name="T46" fmla="*/ 849 w 1227"/>
                <a:gd name="T47" fmla="*/ 398 h 1774"/>
                <a:gd name="T48" fmla="*/ 269 w 1227"/>
                <a:gd name="T49" fmla="*/ 513 h 1774"/>
                <a:gd name="T50" fmla="*/ 804 w 1227"/>
                <a:gd name="T51" fmla="*/ 452 h 1774"/>
                <a:gd name="T52" fmla="*/ 843 w 1227"/>
                <a:gd name="T53" fmla="*/ 928 h 1774"/>
                <a:gd name="T54" fmla="*/ 385 w 1227"/>
                <a:gd name="T55" fmla="*/ 928 h 1774"/>
                <a:gd name="T56" fmla="*/ 475 w 1227"/>
                <a:gd name="T57" fmla="*/ 1203 h 1774"/>
                <a:gd name="T58" fmla="*/ 475 w 1227"/>
                <a:gd name="T59" fmla="*/ 1203 h 1774"/>
                <a:gd name="T60" fmla="*/ 411 w 1227"/>
                <a:gd name="T61" fmla="*/ 1024 h 1774"/>
                <a:gd name="T62" fmla="*/ 359 w 1227"/>
                <a:gd name="T63" fmla="*/ 987 h 1774"/>
                <a:gd name="T64" fmla="*/ 64 w 1227"/>
                <a:gd name="T65" fmla="*/ 1674 h 1774"/>
                <a:gd name="T66" fmla="*/ 179 w 1227"/>
                <a:gd name="T67" fmla="*/ 1463 h 1774"/>
                <a:gd name="T68" fmla="*/ 582 w 1227"/>
                <a:gd name="T69" fmla="*/ 1710 h 1774"/>
                <a:gd name="T70" fmla="*/ 219 w 1227"/>
                <a:gd name="T71" fmla="*/ 1412 h 1774"/>
                <a:gd name="T72" fmla="*/ 423 w 1227"/>
                <a:gd name="T73" fmla="*/ 1596 h 1774"/>
                <a:gd name="T74" fmla="*/ 475 w 1227"/>
                <a:gd name="T75" fmla="*/ 1571 h 1774"/>
                <a:gd name="T76" fmla="*/ 582 w 1227"/>
                <a:gd name="T77" fmla="*/ 1710 h 1774"/>
                <a:gd name="T78" fmla="*/ 532 w 1227"/>
                <a:gd name="T79" fmla="*/ 1083 h 1774"/>
                <a:gd name="T80" fmla="*/ 753 w 1227"/>
                <a:gd name="T81" fmla="*/ 1052 h 1774"/>
                <a:gd name="T82" fmla="*/ 475 w 1227"/>
                <a:gd name="T83" fmla="*/ 1124 h 1774"/>
                <a:gd name="T84" fmla="*/ 646 w 1227"/>
                <a:gd name="T85" fmla="*/ 1710 h 1774"/>
                <a:gd name="T86" fmla="*/ 777 w 1227"/>
                <a:gd name="T87" fmla="*/ 1416 h 1774"/>
                <a:gd name="T88" fmla="*/ 922 w 1227"/>
                <a:gd name="T89" fmla="*/ 1252 h 1774"/>
                <a:gd name="T90" fmla="*/ 958 w 1227"/>
                <a:gd name="T91" fmla="*/ 1518 h 1774"/>
                <a:gd name="T92" fmla="*/ 1022 w 1227"/>
                <a:gd name="T93" fmla="*/ 1710 h 1774"/>
                <a:gd name="T94" fmla="*/ 1158 w 1227"/>
                <a:gd name="T95" fmla="*/ 1375 h 1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27" h="1774">
                  <a:moveTo>
                    <a:pt x="1144" y="1276"/>
                  </a:moveTo>
                  <a:cubicBezTo>
                    <a:pt x="954" y="1196"/>
                    <a:pt x="954" y="1196"/>
                    <a:pt x="954" y="1196"/>
                  </a:cubicBezTo>
                  <a:cubicBezTo>
                    <a:pt x="954" y="1189"/>
                    <a:pt x="952" y="1183"/>
                    <a:pt x="948" y="1177"/>
                  </a:cubicBezTo>
                  <a:cubicBezTo>
                    <a:pt x="899" y="1104"/>
                    <a:pt x="899" y="1104"/>
                    <a:pt x="899" y="1104"/>
                  </a:cubicBezTo>
                  <a:cubicBezTo>
                    <a:pt x="889" y="1089"/>
                    <a:pt x="874" y="1078"/>
                    <a:pt x="856" y="1075"/>
                  </a:cubicBezTo>
                  <a:cubicBezTo>
                    <a:pt x="843" y="1073"/>
                    <a:pt x="829" y="1074"/>
                    <a:pt x="817" y="1080"/>
                  </a:cubicBezTo>
                  <a:cubicBezTo>
                    <a:pt x="817" y="1016"/>
                    <a:pt x="817" y="1016"/>
                    <a:pt x="817" y="1016"/>
                  </a:cubicBezTo>
                  <a:cubicBezTo>
                    <a:pt x="874" y="984"/>
                    <a:pt x="874" y="984"/>
                    <a:pt x="874" y="984"/>
                  </a:cubicBezTo>
                  <a:cubicBezTo>
                    <a:pt x="923" y="957"/>
                    <a:pt x="955" y="908"/>
                    <a:pt x="960" y="852"/>
                  </a:cubicBezTo>
                  <a:cubicBezTo>
                    <a:pt x="960" y="850"/>
                    <a:pt x="960" y="850"/>
                    <a:pt x="960" y="850"/>
                  </a:cubicBezTo>
                  <a:cubicBezTo>
                    <a:pt x="990" y="850"/>
                    <a:pt x="990" y="850"/>
                    <a:pt x="990" y="850"/>
                  </a:cubicBezTo>
                  <a:cubicBezTo>
                    <a:pt x="1045" y="850"/>
                    <a:pt x="1090" y="805"/>
                    <a:pt x="1090" y="750"/>
                  </a:cubicBezTo>
                  <a:cubicBezTo>
                    <a:pt x="1090" y="682"/>
                    <a:pt x="1090" y="682"/>
                    <a:pt x="1090" y="682"/>
                  </a:cubicBezTo>
                  <a:cubicBezTo>
                    <a:pt x="1090" y="654"/>
                    <a:pt x="1080" y="630"/>
                    <a:pt x="1062" y="612"/>
                  </a:cubicBezTo>
                  <a:cubicBezTo>
                    <a:pt x="1081" y="570"/>
                    <a:pt x="1090" y="524"/>
                    <a:pt x="1090" y="476"/>
                  </a:cubicBezTo>
                  <a:cubicBezTo>
                    <a:pt x="1090" y="256"/>
                    <a:pt x="882" y="0"/>
                    <a:pt x="614" y="0"/>
                  </a:cubicBezTo>
                  <a:cubicBezTo>
                    <a:pt x="345" y="0"/>
                    <a:pt x="137" y="256"/>
                    <a:pt x="137" y="476"/>
                  </a:cubicBezTo>
                  <a:cubicBezTo>
                    <a:pt x="137" y="524"/>
                    <a:pt x="147" y="570"/>
                    <a:pt x="165" y="612"/>
                  </a:cubicBezTo>
                  <a:cubicBezTo>
                    <a:pt x="148" y="630"/>
                    <a:pt x="137" y="654"/>
                    <a:pt x="137" y="682"/>
                  </a:cubicBezTo>
                  <a:cubicBezTo>
                    <a:pt x="137" y="750"/>
                    <a:pt x="137" y="750"/>
                    <a:pt x="137" y="750"/>
                  </a:cubicBezTo>
                  <a:cubicBezTo>
                    <a:pt x="137" y="805"/>
                    <a:pt x="182" y="850"/>
                    <a:pt x="237" y="850"/>
                  </a:cubicBezTo>
                  <a:cubicBezTo>
                    <a:pt x="267" y="850"/>
                    <a:pt x="267" y="850"/>
                    <a:pt x="267" y="850"/>
                  </a:cubicBezTo>
                  <a:cubicBezTo>
                    <a:pt x="267" y="852"/>
                    <a:pt x="267" y="852"/>
                    <a:pt x="267" y="852"/>
                  </a:cubicBezTo>
                  <a:cubicBezTo>
                    <a:pt x="271" y="887"/>
                    <a:pt x="285" y="920"/>
                    <a:pt x="308" y="947"/>
                  </a:cubicBezTo>
                  <a:cubicBezTo>
                    <a:pt x="290" y="976"/>
                    <a:pt x="240" y="1072"/>
                    <a:pt x="240" y="1195"/>
                  </a:cubicBezTo>
                  <a:cubicBezTo>
                    <a:pt x="240" y="1200"/>
                    <a:pt x="240" y="1205"/>
                    <a:pt x="240" y="1210"/>
                  </a:cubicBezTo>
                  <a:cubicBezTo>
                    <a:pt x="83" y="1276"/>
                    <a:pt x="83" y="1276"/>
                    <a:pt x="83" y="1276"/>
                  </a:cubicBezTo>
                  <a:cubicBezTo>
                    <a:pt x="33" y="1297"/>
                    <a:pt x="0" y="1345"/>
                    <a:pt x="0" y="1400"/>
                  </a:cubicBezTo>
                  <a:cubicBezTo>
                    <a:pt x="0" y="1674"/>
                    <a:pt x="0" y="1674"/>
                    <a:pt x="0" y="1674"/>
                  </a:cubicBezTo>
                  <a:cubicBezTo>
                    <a:pt x="0" y="1729"/>
                    <a:pt x="45" y="1774"/>
                    <a:pt x="101" y="1774"/>
                  </a:cubicBezTo>
                  <a:cubicBezTo>
                    <a:pt x="1127" y="1774"/>
                    <a:pt x="1127" y="1774"/>
                    <a:pt x="1127" y="1774"/>
                  </a:cubicBezTo>
                  <a:cubicBezTo>
                    <a:pt x="1182" y="1774"/>
                    <a:pt x="1227" y="1729"/>
                    <a:pt x="1227" y="1674"/>
                  </a:cubicBezTo>
                  <a:cubicBezTo>
                    <a:pt x="1227" y="1400"/>
                    <a:pt x="1227" y="1400"/>
                    <a:pt x="1227" y="1400"/>
                  </a:cubicBezTo>
                  <a:cubicBezTo>
                    <a:pt x="1227" y="1345"/>
                    <a:pt x="1195" y="1297"/>
                    <a:pt x="1144" y="1276"/>
                  </a:cubicBezTo>
                  <a:close/>
                  <a:moveTo>
                    <a:pt x="843" y="1139"/>
                  </a:moveTo>
                  <a:cubicBezTo>
                    <a:pt x="843" y="1139"/>
                    <a:pt x="844" y="1138"/>
                    <a:pt x="845" y="1138"/>
                  </a:cubicBezTo>
                  <a:cubicBezTo>
                    <a:pt x="846" y="1138"/>
                    <a:pt x="846" y="1139"/>
                    <a:pt x="846" y="1139"/>
                  </a:cubicBezTo>
                  <a:cubicBezTo>
                    <a:pt x="883" y="1195"/>
                    <a:pt x="883" y="1195"/>
                    <a:pt x="883" y="1195"/>
                  </a:cubicBezTo>
                  <a:cubicBezTo>
                    <a:pt x="779" y="1351"/>
                    <a:pt x="779" y="1351"/>
                    <a:pt x="779" y="1351"/>
                  </a:cubicBezTo>
                  <a:cubicBezTo>
                    <a:pt x="779" y="1351"/>
                    <a:pt x="778" y="1352"/>
                    <a:pt x="777" y="1352"/>
                  </a:cubicBezTo>
                  <a:cubicBezTo>
                    <a:pt x="776" y="1352"/>
                    <a:pt x="776" y="1352"/>
                    <a:pt x="776" y="1352"/>
                  </a:cubicBezTo>
                  <a:cubicBezTo>
                    <a:pt x="667" y="1265"/>
                    <a:pt x="667" y="1265"/>
                    <a:pt x="667" y="1265"/>
                  </a:cubicBezTo>
                  <a:lnTo>
                    <a:pt x="843" y="1139"/>
                  </a:lnTo>
                  <a:close/>
                  <a:moveTo>
                    <a:pt x="1026" y="750"/>
                  </a:moveTo>
                  <a:cubicBezTo>
                    <a:pt x="1026" y="770"/>
                    <a:pt x="1010" y="786"/>
                    <a:pt x="990" y="786"/>
                  </a:cubicBezTo>
                  <a:cubicBezTo>
                    <a:pt x="966" y="786"/>
                    <a:pt x="966" y="786"/>
                    <a:pt x="966" y="786"/>
                  </a:cubicBezTo>
                  <a:cubicBezTo>
                    <a:pt x="979" y="645"/>
                    <a:pt x="979" y="645"/>
                    <a:pt x="979" y="645"/>
                  </a:cubicBezTo>
                  <a:cubicBezTo>
                    <a:pt x="990" y="645"/>
                    <a:pt x="990" y="645"/>
                    <a:pt x="990" y="645"/>
                  </a:cubicBezTo>
                  <a:cubicBezTo>
                    <a:pt x="1010" y="645"/>
                    <a:pt x="1026" y="662"/>
                    <a:pt x="1026" y="682"/>
                  </a:cubicBezTo>
                  <a:lnTo>
                    <a:pt x="1026" y="750"/>
                  </a:lnTo>
                  <a:close/>
                  <a:moveTo>
                    <a:pt x="237" y="786"/>
                  </a:moveTo>
                  <a:cubicBezTo>
                    <a:pt x="217" y="786"/>
                    <a:pt x="201" y="770"/>
                    <a:pt x="201" y="750"/>
                  </a:cubicBezTo>
                  <a:cubicBezTo>
                    <a:pt x="201" y="682"/>
                    <a:pt x="201" y="682"/>
                    <a:pt x="201" y="682"/>
                  </a:cubicBezTo>
                  <a:cubicBezTo>
                    <a:pt x="201" y="662"/>
                    <a:pt x="217" y="645"/>
                    <a:pt x="237" y="645"/>
                  </a:cubicBezTo>
                  <a:cubicBezTo>
                    <a:pt x="249" y="645"/>
                    <a:pt x="249" y="645"/>
                    <a:pt x="249" y="645"/>
                  </a:cubicBezTo>
                  <a:cubicBezTo>
                    <a:pt x="261" y="786"/>
                    <a:pt x="261" y="786"/>
                    <a:pt x="261" y="786"/>
                  </a:cubicBezTo>
                  <a:lnTo>
                    <a:pt x="237" y="786"/>
                  </a:lnTo>
                  <a:close/>
                  <a:moveTo>
                    <a:pt x="240" y="548"/>
                  </a:moveTo>
                  <a:cubicBezTo>
                    <a:pt x="243" y="581"/>
                    <a:pt x="243" y="581"/>
                    <a:pt x="243" y="581"/>
                  </a:cubicBezTo>
                  <a:cubicBezTo>
                    <a:pt x="237" y="581"/>
                    <a:pt x="237" y="581"/>
                    <a:pt x="237" y="581"/>
                  </a:cubicBezTo>
                  <a:cubicBezTo>
                    <a:pt x="232" y="581"/>
                    <a:pt x="227" y="581"/>
                    <a:pt x="223" y="582"/>
                  </a:cubicBezTo>
                  <a:cubicBezTo>
                    <a:pt x="208" y="549"/>
                    <a:pt x="201" y="514"/>
                    <a:pt x="201" y="476"/>
                  </a:cubicBezTo>
                  <a:cubicBezTo>
                    <a:pt x="201" y="383"/>
                    <a:pt x="247" y="279"/>
                    <a:pt x="323" y="198"/>
                  </a:cubicBezTo>
                  <a:cubicBezTo>
                    <a:pt x="404" y="111"/>
                    <a:pt x="508" y="64"/>
                    <a:pt x="614" y="64"/>
                  </a:cubicBezTo>
                  <a:cubicBezTo>
                    <a:pt x="720" y="64"/>
                    <a:pt x="823" y="111"/>
                    <a:pt x="905" y="198"/>
                  </a:cubicBezTo>
                  <a:cubicBezTo>
                    <a:pt x="981" y="279"/>
                    <a:pt x="1026" y="383"/>
                    <a:pt x="1026" y="476"/>
                  </a:cubicBezTo>
                  <a:cubicBezTo>
                    <a:pt x="1026" y="514"/>
                    <a:pt x="1019" y="549"/>
                    <a:pt x="1005" y="582"/>
                  </a:cubicBezTo>
                  <a:cubicBezTo>
                    <a:pt x="1000" y="581"/>
                    <a:pt x="995" y="581"/>
                    <a:pt x="990" y="581"/>
                  </a:cubicBezTo>
                  <a:cubicBezTo>
                    <a:pt x="985" y="581"/>
                    <a:pt x="985" y="581"/>
                    <a:pt x="985" y="581"/>
                  </a:cubicBezTo>
                  <a:cubicBezTo>
                    <a:pt x="988" y="548"/>
                    <a:pt x="988" y="548"/>
                    <a:pt x="988" y="548"/>
                  </a:cubicBezTo>
                  <a:cubicBezTo>
                    <a:pt x="989" y="533"/>
                    <a:pt x="980" y="519"/>
                    <a:pt x="966" y="514"/>
                  </a:cubicBezTo>
                  <a:cubicBezTo>
                    <a:pt x="880" y="486"/>
                    <a:pt x="850" y="399"/>
                    <a:pt x="849" y="398"/>
                  </a:cubicBezTo>
                  <a:cubicBezTo>
                    <a:pt x="846" y="389"/>
                    <a:pt x="839" y="381"/>
                    <a:pt x="830" y="378"/>
                  </a:cubicBezTo>
                  <a:cubicBezTo>
                    <a:pt x="821" y="374"/>
                    <a:pt x="811" y="375"/>
                    <a:pt x="802" y="380"/>
                  </a:cubicBezTo>
                  <a:cubicBezTo>
                    <a:pt x="640" y="478"/>
                    <a:pt x="272" y="512"/>
                    <a:pt x="269" y="513"/>
                  </a:cubicBezTo>
                  <a:cubicBezTo>
                    <a:pt x="251" y="514"/>
                    <a:pt x="238" y="530"/>
                    <a:pt x="240" y="548"/>
                  </a:cubicBezTo>
                  <a:close/>
                  <a:moveTo>
                    <a:pt x="306" y="573"/>
                  </a:moveTo>
                  <a:cubicBezTo>
                    <a:pt x="396" y="563"/>
                    <a:pt x="651" y="529"/>
                    <a:pt x="804" y="452"/>
                  </a:cubicBezTo>
                  <a:cubicBezTo>
                    <a:pt x="823" y="486"/>
                    <a:pt x="859" y="537"/>
                    <a:pt x="922" y="566"/>
                  </a:cubicBezTo>
                  <a:cubicBezTo>
                    <a:pt x="896" y="846"/>
                    <a:pt x="896" y="846"/>
                    <a:pt x="896" y="846"/>
                  </a:cubicBezTo>
                  <a:cubicBezTo>
                    <a:pt x="893" y="881"/>
                    <a:pt x="873" y="911"/>
                    <a:pt x="843" y="928"/>
                  </a:cubicBezTo>
                  <a:cubicBezTo>
                    <a:pt x="665" y="1027"/>
                    <a:pt x="665" y="1027"/>
                    <a:pt x="665" y="1027"/>
                  </a:cubicBezTo>
                  <a:cubicBezTo>
                    <a:pt x="633" y="1045"/>
                    <a:pt x="595" y="1045"/>
                    <a:pt x="563" y="1027"/>
                  </a:cubicBezTo>
                  <a:cubicBezTo>
                    <a:pt x="385" y="928"/>
                    <a:pt x="385" y="928"/>
                    <a:pt x="385" y="928"/>
                  </a:cubicBezTo>
                  <a:cubicBezTo>
                    <a:pt x="354" y="911"/>
                    <a:pt x="334" y="881"/>
                    <a:pt x="331" y="846"/>
                  </a:cubicBezTo>
                  <a:lnTo>
                    <a:pt x="306" y="573"/>
                  </a:lnTo>
                  <a:close/>
                  <a:moveTo>
                    <a:pt x="475" y="1203"/>
                  </a:moveTo>
                  <a:cubicBezTo>
                    <a:pt x="561" y="1264"/>
                    <a:pt x="561" y="1264"/>
                    <a:pt x="561" y="1264"/>
                  </a:cubicBezTo>
                  <a:cubicBezTo>
                    <a:pt x="475" y="1333"/>
                    <a:pt x="475" y="1333"/>
                    <a:pt x="475" y="1333"/>
                  </a:cubicBezTo>
                  <a:lnTo>
                    <a:pt x="475" y="1203"/>
                  </a:lnTo>
                  <a:close/>
                  <a:moveTo>
                    <a:pt x="359" y="987"/>
                  </a:moveTo>
                  <a:cubicBezTo>
                    <a:pt x="411" y="1016"/>
                    <a:pt x="411" y="1016"/>
                    <a:pt x="411" y="1016"/>
                  </a:cubicBezTo>
                  <a:cubicBezTo>
                    <a:pt x="411" y="1019"/>
                    <a:pt x="411" y="1021"/>
                    <a:pt x="411" y="1024"/>
                  </a:cubicBezTo>
                  <a:cubicBezTo>
                    <a:pt x="411" y="1491"/>
                    <a:pt x="411" y="1491"/>
                    <a:pt x="411" y="1491"/>
                  </a:cubicBezTo>
                  <a:cubicBezTo>
                    <a:pt x="364" y="1433"/>
                    <a:pt x="304" y="1331"/>
                    <a:pt x="304" y="1195"/>
                  </a:cubicBezTo>
                  <a:cubicBezTo>
                    <a:pt x="304" y="1098"/>
                    <a:pt x="341" y="1018"/>
                    <a:pt x="359" y="987"/>
                  </a:cubicBezTo>
                  <a:close/>
                  <a:moveTo>
                    <a:pt x="205" y="1710"/>
                  </a:moveTo>
                  <a:cubicBezTo>
                    <a:pt x="101" y="1710"/>
                    <a:pt x="101" y="1710"/>
                    <a:pt x="101" y="1710"/>
                  </a:cubicBezTo>
                  <a:cubicBezTo>
                    <a:pt x="81" y="1710"/>
                    <a:pt x="64" y="1694"/>
                    <a:pt x="64" y="1674"/>
                  </a:cubicBezTo>
                  <a:cubicBezTo>
                    <a:pt x="64" y="1400"/>
                    <a:pt x="64" y="1400"/>
                    <a:pt x="64" y="1400"/>
                  </a:cubicBezTo>
                  <a:cubicBezTo>
                    <a:pt x="64" y="1391"/>
                    <a:pt x="66" y="1382"/>
                    <a:pt x="69" y="1375"/>
                  </a:cubicBezTo>
                  <a:cubicBezTo>
                    <a:pt x="179" y="1463"/>
                    <a:pt x="179" y="1463"/>
                    <a:pt x="179" y="1463"/>
                  </a:cubicBezTo>
                  <a:cubicBezTo>
                    <a:pt x="196" y="1476"/>
                    <a:pt x="205" y="1496"/>
                    <a:pt x="205" y="1518"/>
                  </a:cubicBezTo>
                  <a:cubicBezTo>
                    <a:pt x="205" y="1710"/>
                    <a:pt x="205" y="1710"/>
                    <a:pt x="205" y="1710"/>
                  </a:cubicBezTo>
                  <a:close/>
                  <a:moveTo>
                    <a:pt x="582" y="1710"/>
                  </a:moveTo>
                  <a:cubicBezTo>
                    <a:pt x="270" y="1710"/>
                    <a:pt x="270" y="1710"/>
                    <a:pt x="270" y="1710"/>
                  </a:cubicBezTo>
                  <a:cubicBezTo>
                    <a:pt x="270" y="1518"/>
                    <a:pt x="270" y="1518"/>
                    <a:pt x="270" y="1518"/>
                  </a:cubicBezTo>
                  <a:cubicBezTo>
                    <a:pt x="270" y="1476"/>
                    <a:pt x="251" y="1438"/>
                    <a:pt x="219" y="1412"/>
                  </a:cubicBezTo>
                  <a:cubicBezTo>
                    <a:pt x="117" y="1331"/>
                    <a:pt x="117" y="1331"/>
                    <a:pt x="117" y="1331"/>
                  </a:cubicBezTo>
                  <a:cubicBezTo>
                    <a:pt x="246" y="1277"/>
                    <a:pt x="246" y="1277"/>
                    <a:pt x="246" y="1277"/>
                  </a:cubicBezTo>
                  <a:cubicBezTo>
                    <a:pt x="278" y="1478"/>
                    <a:pt x="416" y="1591"/>
                    <a:pt x="423" y="1596"/>
                  </a:cubicBezTo>
                  <a:cubicBezTo>
                    <a:pt x="428" y="1601"/>
                    <a:pt x="436" y="1603"/>
                    <a:pt x="443" y="1603"/>
                  </a:cubicBezTo>
                  <a:cubicBezTo>
                    <a:pt x="447" y="1603"/>
                    <a:pt x="452" y="1602"/>
                    <a:pt x="457" y="1600"/>
                  </a:cubicBezTo>
                  <a:cubicBezTo>
                    <a:pt x="468" y="1594"/>
                    <a:pt x="475" y="1583"/>
                    <a:pt x="475" y="1571"/>
                  </a:cubicBezTo>
                  <a:cubicBezTo>
                    <a:pt x="475" y="1415"/>
                    <a:pt x="475" y="1415"/>
                    <a:pt x="475" y="1415"/>
                  </a:cubicBezTo>
                  <a:cubicBezTo>
                    <a:pt x="582" y="1330"/>
                    <a:pt x="582" y="1330"/>
                    <a:pt x="582" y="1330"/>
                  </a:cubicBezTo>
                  <a:cubicBezTo>
                    <a:pt x="582" y="1710"/>
                    <a:pt x="582" y="1710"/>
                    <a:pt x="582" y="1710"/>
                  </a:cubicBezTo>
                  <a:close/>
                  <a:moveTo>
                    <a:pt x="475" y="1124"/>
                  </a:moveTo>
                  <a:cubicBezTo>
                    <a:pt x="475" y="1052"/>
                    <a:pt x="475" y="1052"/>
                    <a:pt x="475" y="1052"/>
                  </a:cubicBezTo>
                  <a:cubicBezTo>
                    <a:pt x="532" y="1083"/>
                    <a:pt x="532" y="1083"/>
                    <a:pt x="532" y="1083"/>
                  </a:cubicBezTo>
                  <a:cubicBezTo>
                    <a:pt x="557" y="1097"/>
                    <a:pt x="586" y="1105"/>
                    <a:pt x="614" y="1105"/>
                  </a:cubicBezTo>
                  <a:cubicBezTo>
                    <a:pt x="642" y="1105"/>
                    <a:pt x="670" y="1097"/>
                    <a:pt x="696" y="1083"/>
                  </a:cubicBezTo>
                  <a:cubicBezTo>
                    <a:pt x="753" y="1052"/>
                    <a:pt x="753" y="1052"/>
                    <a:pt x="753" y="1052"/>
                  </a:cubicBezTo>
                  <a:cubicBezTo>
                    <a:pt x="753" y="1124"/>
                    <a:pt x="753" y="1124"/>
                    <a:pt x="753" y="1124"/>
                  </a:cubicBezTo>
                  <a:cubicBezTo>
                    <a:pt x="614" y="1224"/>
                    <a:pt x="614" y="1224"/>
                    <a:pt x="614" y="1224"/>
                  </a:cubicBezTo>
                  <a:lnTo>
                    <a:pt x="475" y="1124"/>
                  </a:lnTo>
                  <a:close/>
                  <a:moveTo>
                    <a:pt x="958" y="1518"/>
                  </a:moveTo>
                  <a:cubicBezTo>
                    <a:pt x="958" y="1710"/>
                    <a:pt x="958" y="1710"/>
                    <a:pt x="958" y="1710"/>
                  </a:cubicBezTo>
                  <a:cubicBezTo>
                    <a:pt x="646" y="1710"/>
                    <a:pt x="646" y="1710"/>
                    <a:pt x="646" y="1710"/>
                  </a:cubicBezTo>
                  <a:cubicBezTo>
                    <a:pt x="646" y="1330"/>
                    <a:pt x="646" y="1330"/>
                    <a:pt x="646" y="1330"/>
                  </a:cubicBezTo>
                  <a:cubicBezTo>
                    <a:pt x="736" y="1402"/>
                    <a:pt x="736" y="1402"/>
                    <a:pt x="736" y="1402"/>
                  </a:cubicBezTo>
                  <a:cubicBezTo>
                    <a:pt x="747" y="1411"/>
                    <a:pt x="762" y="1416"/>
                    <a:pt x="777" y="1416"/>
                  </a:cubicBezTo>
                  <a:cubicBezTo>
                    <a:pt x="780" y="1416"/>
                    <a:pt x="784" y="1416"/>
                    <a:pt x="787" y="1415"/>
                  </a:cubicBezTo>
                  <a:cubicBezTo>
                    <a:pt x="805" y="1412"/>
                    <a:pt x="822" y="1402"/>
                    <a:pt x="832" y="1387"/>
                  </a:cubicBezTo>
                  <a:cubicBezTo>
                    <a:pt x="922" y="1252"/>
                    <a:pt x="922" y="1252"/>
                    <a:pt x="922" y="1252"/>
                  </a:cubicBezTo>
                  <a:cubicBezTo>
                    <a:pt x="1110" y="1331"/>
                    <a:pt x="1110" y="1331"/>
                    <a:pt x="1110" y="1331"/>
                  </a:cubicBezTo>
                  <a:cubicBezTo>
                    <a:pt x="1008" y="1412"/>
                    <a:pt x="1008" y="1412"/>
                    <a:pt x="1008" y="1412"/>
                  </a:cubicBezTo>
                  <a:cubicBezTo>
                    <a:pt x="976" y="1438"/>
                    <a:pt x="958" y="1476"/>
                    <a:pt x="958" y="1518"/>
                  </a:cubicBezTo>
                  <a:close/>
                  <a:moveTo>
                    <a:pt x="1163" y="1674"/>
                  </a:moveTo>
                  <a:cubicBezTo>
                    <a:pt x="1163" y="1694"/>
                    <a:pt x="1147" y="1710"/>
                    <a:pt x="1127" y="1710"/>
                  </a:cubicBezTo>
                  <a:cubicBezTo>
                    <a:pt x="1022" y="1710"/>
                    <a:pt x="1022" y="1710"/>
                    <a:pt x="1022" y="1710"/>
                  </a:cubicBezTo>
                  <a:cubicBezTo>
                    <a:pt x="1022" y="1518"/>
                    <a:pt x="1022" y="1518"/>
                    <a:pt x="1022" y="1518"/>
                  </a:cubicBezTo>
                  <a:cubicBezTo>
                    <a:pt x="1022" y="1496"/>
                    <a:pt x="1032" y="1476"/>
                    <a:pt x="1049" y="1463"/>
                  </a:cubicBezTo>
                  <a:cubicBezTo>
                    <a:pt x="1158" y="1375"/>
                    <a:pt x="1158" y="1375"/>
                    <a:pt x="1158" y="1375"/>
                  </a:cubicBezTo>
                  <a:cubicBezTo>
                    <a:pt x="1162" y="1382"/>
                    <a:pt x="1163" y="1391"/>
                    <a:pt x="1163" y="1400"/>
                  </a:cubicBezTo>
                  <a:lnTo>
                    <a:pt x="1163" y="16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5" name="Freeform 57"/>
            <p:cNvSpPr>
              <a:spLocks noEditPoints="1"/>
            </p:cNvSpPr>
            <p:nvPr/>
          </p:nvSpPr>
          <p:spPr bwMode="auto">
            <a:xfrm>
              <a:off x="4048" y="-290"/>
              <a:ext cx="2132" cy="2444"/>
            </a:xfrm>
            <a:custGeom>
              <a:avLst/>
              <a:gdLst>
                <a:gd name="T0" fmla="*/ 753 w 901"/>
                <a:gd name="T1" fmla="*/ 124 h 1033"/>
                <a:gd name="T2" fmla="*/ 408 w 901"/>
                <a:gd name="T3" fmla="*/ 14 h 1033"/>
                <a:gd name="T4" fmla="*/ 18 w 901"/>
                <a:gd name="T5" fmla="*/ 405 h 1033"/>
                <a:gd name="T6" fmla="*/ 227 w 901"/>
                <a:gd name="T7" fmla="*/ 831 h 1033"/>
                <a:gd name="T8" fmla="*/ 188 w 901"/>
                <a:gd name="T9" fmla="*/ 993 h 1033"/>
                <a:gd name="T10" fmla="*/ 196 w 901"/>
                <a:gd name="T11" fmla="*/ 1023 h 1033"/>
                <a:gd name="T12" fmla="*/ 219 w 901"/>
                <a:gd name="T13" fmla="*/ 1033 h 1033"/>
                <a:gd name="T14" fmla="*/ 225 w 901"/>
                <a:gd name="T15" fmla="*/ 1032 h 1033"/>
                <a:gd name="T16" fmla="*/ 474 w 901"/>
                <a:gd name="T17" fmla="*/ 896 h 1033"/>
                <a:gd name="T18" fmla="*/ 901 w 901"/>
                <a:gd name="T19" fmla="*/ 453 h 1033"/>
                <a:gd name="T20" fmla="*/ 753 w 901"/>
                <a:gd name="T21" fmla="*/ 124 h 1033"/>
                <a:gd name="T22" fmla="*/ 458 w 901"/>
                <a:gd name="T23" fmla="*/ 832 h 1033"/>
                <a:gd name="T24" fmla="*/ 432 w 901"/>
                <a:gd name="T25" fmla="*/ 846 h 1033"/>
                <a:gd name="T26" fmla="*/ 263 w 901"/>
                <a:gd name="T27" fmla="*/ 956 h 1033"/>
                <a:gd name="T28" fmla="*/ 295 w 901"/>
                <a:gd name="T29" fmla="*/ 823 h 1033"/>
                <a:gd name="T30" fmla="*/ 279 w 901"/>
                <a:gd name="T31" fmla="*/ 787 h 1033"/>
                <a:gd name="T32" fmla="*/ 82 w 901"/>
                <a:gd name="T33" fmla="*/ 412 h 1033"/>
                <a:gd name="T34" fmla="*/ 415 w 901"/>
                <a:gd name="T35" fmla="*/ 77 h 1033"/>
                <a:gd name="T36" fmla="*/ 711 w 901"/>
                <a:gd name="T37" fmla="*/ 171 h 1033"/>
                <a:gd name="T38" fmla="*/ 837 w 901"/>
                <a:gd name="T39" fmla="*/ 453 h 1033"/>
                <a:gd name="T40" fmla="*/ 458 w 901"/>
                <a:gd name="T41" fmla="*/ 832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1" h="1033">
                  <a:moveTo>
                    <a:pt x="753" y="124"/>
                  </a:moveTo>
                  <a:cubicBezTo>
                    <a:pt x="660" y="40"/>
                    <a:pt x="534" y="0"/>
                    <a:pt x="408" y="14"/>
                  </a:cubicBezTo>
                  <a:cubicBezTo>
                    <a:pt x="204" y="36"/>
                    <a:pt x="40" y="201"/>
                    <a:pt x="18" y="405"/>
                  </a:cubicBezTo>
                  <a:cubicBezTo>
                    <a:pt x="0" y="577"/>
                    <a:pt x="81" y="742"/>
                    <a:pt x="227" y="831"/>
                  </a:cubicBezTo>
                  <a:cubicBezTo>
                    <a:pt x="188" y="993"/>
                    <a:pt x="188" y="993"/>
                    <a:pt x="188" y="993"/>
                  </a:cubicBezTo>
                  <a:cubicBezTo>
                    <a:pt x="185" y="1004"/>
                    <a:pt x="188" y="1015"/>
                    <a:pt x="196" y="1023"/>
                  </a:cubicBezTo>
                  <a:cubicBezTo>
                    <a:pt x="202" y="1029"/>
                    <a:pt x="210" y="1033"/>
                    <a:pt x="219" y="1033"/>
                  </a:cubicBezTo>
                  <a:cubicBezTo>
                    <a:pt x="221" y="1033"/>
                    <a:pt x="223" y="1033"/>
                    <a:pt x="225" y="1032"/>
                  </a:cubicBezTo>
                  <a:cubicBezTo>
                    <a:pt x="371" y="1003"/>
                    <a:pt x="448" y="927"/>
                    <a:pt x="474" y="896"/>
                  </a:cubicBezTo>
                  <a:cubicBezTo>
                    <a:pt x="711" y="887"/>
                    <a:pt x="901" y="692"/>
                    <a:pt x="901" y="453"/>
                  </a:cubicBezTo>
                  <a:cubicBezTo>
                    <a:pt x="901" y="328"/>
                    <a:pt x="847" y="208"/>
                    <a:pt x="753" y="124"/>
                  </a:cubicBezTo>
                  <a:close/>
                  <a:moveTo>
                    <a:pt x="458" y="832"/>
                  </a:moveTo>
                  <a:cubicBezTo>
                    <a:pt x="448" y="832"/>
                    <a:pt x="438" y="837"/>
                    <a:pt x="432" y="846"/>
                  </a:cubicBezTo>
                  <a:cubicBezTo>
                    <a:pt x="431" y="847"/>
                    <a:pt x="382" y="918"/>
                    <a:pt x="263" y="956"/>
                  </a:cubicBezTo>
                  <a:cubicBezTo>
                    <a:pt x="295" y="823"/>
                    <a:pt x="295" y="823"/>
                    <a:pt x="295" y="823"/>
                  </a:cubicBezTo>
                  <a:cubicBezTo>
                    <a:pt x="299" y="809"/>
                    <a:pt x="292" y="794"/>
                    <a:pt x="279" y="787"/>
                  </a:cubicBezTo>
                  <a:cubicBezTo>
                    <a:pt x="143" y="714"/>
                    <a:pt x="66" y="566"/>
                    <a:pt x="82" y="412"/>
                  </a:cubicBezTo>
                  <a:cubicBezTo>
                    <a:pt x="101" y="237"/>
                    <a:pt x="241" y="97"/>
                    <a:pt x="415" y="77"/>
                  </a:cubicBezTo>
                  <a:cubicBezTo>
                    <a:pt x="524" y="65"/>
                    <a:pt x="629" y="99"/>
                    <a:pt x="711" y="171"/>
                  </a:cubicBezTo>
                  <a:cubicBezTo>
                    <a:pt x="791" y="243"/>
                    <a:pt x="837" y="346"/>
                    <a:pt x="837" y="453"/>
                  </a:cubicBezTo>
                  <a:cubicBezTo>
                    <a:pt x="837" y="662"/>
                    <a:pt x="667" y="832"/>
                    <a:pt x="458" y="832"/>
                  </a:cubicBezTo>
                  <a:close/>
                </a:path>
              </a:pathLst>
            </a:custGeom>
            <a:solidFill>
              <a:srgbClr val="42C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6" name="Freeform 58"/>
            <p:cNvSpPr>
              <a:spLocks/>
            </p:cNvSpPr>
            <p:nvPr/>
          </p:nvSpPr>
          <p:spPr bwMode="auto">
            <a:xfrm>
              <a:off x="4564" y="384"/>
              <a:ext cx="1131" cy="798"/>
            </a:xfrm>
            <a:custGeom>
              <a:avLst/>
              <a:gdLst>
                <a:gd name="T0" fmla="*/ 477 w 478"/>
                <a:gd name="T1" fmla="*/ 28 h 337"/>
                <a:gd name="T2" fmla="*/ 477 w 478"/>
                <a:gd name="T3" fmla="*/ 27 h 337"/>
                <a:gd name="T4" fmla="*/ 477 w 478"/>
                <a:gd name="T5" fmla="*/ 25 h 337"/>
                <a:gd name="T6" fmla="*/ 477 w 478"/>
                <a:gd name="T7" fmla="*/ 24 h 337"/>
                <a:gd name="T8" fmla="*/ 476 w 478"/>
                <a:gd name="T9" fmla="*/ 22 h 337"/>
                <a:gd name="T10" fmla="*/ 476 w 478"/>
                <a:gd name="T11" fmla="*/ 21 h 337"/>
                <a:gd name="T12" fmla="*/ 475 w 478"/>
                <a:gd name="T13" fmla="*/ 19 h 337"/>
                <a:gd name="T14" fmla="*/ 475 w 478"/>
                <a:gd name="T15" fmla="*/ 18 h 337"/>
                <a:gd name="T16" fmla="*/ 474 w 478"/>
                <a:gd name="T17" fmla="*/ 17 h 337"/>
                <a:gd name="T18" fmla="*/ 473 w 478"/>
                <a:gd name="T19" fmla="*/ 15 h 337"/>
                <a:gd name="T20" fmla="*/ 472 w 478"/>
                <a:gd name="T21" fmla="*/ 14 h 337"/>
                <a:gd name="T22" fmla="*/ 471 w 478"/>
                <a:gd name="T23" fmla="*/ 12 h 337"/>
                <a:gd name="T24" fmla="*/ 470 w 478"/>
                <a:gd name="T25" fmla="*/ 11 h 337"/>
                <a:gd name="T26" fmla="*/ 466 w 478"/>
                <a:gd name="T27" fmla="*/ 7 h 337"/>
                <a:gd name="T28" fmla="*/ 465 w 478"/>
                <a:gd name="T29" fmla="*/ 6 h 337"/>
                <a:gd name="T30" fmla="*/ 463 w 478"/>
                <a:gd name="T31" fmla="*/ 5 h 337"/>
                <a:gd name="T32" fmla="*/ 462 w 478"/>
                <a:gd name="T33" fmla="*/ 4 h 337"/>
                <a:gd name="T34" fmla="*/ 461 w 478"/>
                <a:gd name="T35" fmla="*/ 3 h 337"/>
                <a:gd name="T36" fmla="*/ 459 w 478"/>
                <a:gd name="T37" fmla="*/ 3 h 337"/>
                <a:gd name="T38" fmla="*/ 458 w 478"/>
                <a:gd name="T39" fmla="*/ 2 h 337"/>
                <a:gd name="T40" fmla="*/ 456 w 478"/>
                <a:gd name="T41" fmla="*/ 2 h 337"/>
                <a:gd name="T42" fmla="*/ 455 w 478"/>
                <a:gd name="T43" fmla="*/ 1 h 337"/>
                <a:gd name="T44" fmla="*/ 453 w 478"/>
                <a:gd name="T45" fmla="*/ 1 h 337"/>
                <a:gd name="T46" fmla="*/ 452 w 478"/>
                <a:gd name="T47" fmla="*/ 0 h 337"/>
                <a:gd name="T48" fmla="*/ 450 w 478"/>
                <a:gd name="T49" fmla="*/ 0 h 337"/>
                <a:gd name="T50" fmla="*/ 449 w 478"/>
                <a:gd name="T51" fmla="*/ 0 h 337"/>
                <a:gd name="T52" fmla="*/ 446 w 478"/>
                <a:gd name="T53" fmla="*/ 0 h 337"/>
                <a:gd name="T54" fmla="*/ 446 w 478"/>
                <a:gd name="T55" fmla="*/ 0 h 337"/>
                <a:gd name="T56" fmla="*/ 309 w 478"/>
                <a:gd name="T57" fmla="*/ 0 h 337"/>
                <a:gd name="T58" fmla="*/ 277 w 478"/>
                <a:gd name="T59" fmla="*/ 32 h 337"/>
                <a:gd name="T60" fmla="*/ 309 w 478"/>
                <a:gd name="T61" fmla="*/ 64 h 337"/>
                <a:gd name="T62" fmla="*/ 368 w 478"/>
                <a:gd name="T63" fmla="*/ 64 h 337"/>
                <a:gd name="T64" fmla="*/ 240 w 478"/>
                <a:gd name="T65" fmla="*/ 192 h 337"/>
                <a:gd name="T66" fmla="*/ 195 w 478"/>
                <a:gd name="T67" fmla="*/ 146 h 337"/>
                <a:gd name="T68" fmla="*/ 149 w 478"/>
                <a:gd name="T69" fmla="*/ 146 h 337"/>
                <a:gd name="T70" fmla="*/ 12 w 478"/>
                <a:gd name="T71" fmla="*/ 283 h 337"/>
                <a:gd name="T72" fmla="*/ 12 w 478"/>
                <a:gd name="T73" fmla="*/ 328 h 337"/>
                <a:gd name="T74" fmla="*/ 35 w 478"/>
                <a:gd name="T75" fmla="*/ 337 h 337"/>
                <a:gd name="T76" fmla="*/ 58 w 478"/>
                <a:gd name="T77" fmla="*/ 328 h 337"/>
                <a:gd name="T78" fmla="*/ 172 w 478"/>
                <a:gd name="T79" fmla="*/ 214 h 337"/>
                <a:gd name="T80" fmla="*/ 218 w 478"/>
                <a:gd name="T81" fmla="*/ 260 h 337"/>
                <a:gd name="T82" fmla="*/ 263 w 478"/>
                <a:gd name="T83" fmla="*/ 260 h 337"/>
                <a:gd name="T84" fmla="*/ 413 w 478"/>
                <a:gd name="T85" fmla="*/ 109 h 337"/>
                <a:gd name="T86" fmla="*/ 413 w 478"/>
                <a:gd name="T87" fmla="*/ 168 h 337"/>
                <a:gd name="T88" fmla="*/ 446 w 478"/>
                <a:gd name="T89" fmla="*/ 201 h 337"/>
                <a:gd name="T90" fmla="*/ 478 w 478"/>
                <a:gd name="T91" fmla="*/ 168 h 337"/>
                <a:gd name="T92" fmla="*/ 478 w 478"/>
                <a:gd name="T93" fmla="*/ 32 h 337"/>
                <a:gd name="T94" fmla="*/ 477 w 478"/>
                <a:gd name="T95" fmla="*/ 2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78" h="337">
                  <a:moveTo>
                    <a:pt x="477" y="28"/>
                  </a:moveTo>
                  <a:cubicBezTo>
                    <a:pt x="477" y="28"/>
                    <a:pt x="477" y="28"/>
                    <a:pt x="477" y="27"/>
                  </a:cubicBezTo>
                  <a:cubicBezTo>
                    <a:pt x="477" y="27"/>
                    <a:pt x="477" y="26"/>
                    <a:pt x="477" y="25"/>
                  </a:cubicBezTo>
                  <a:cubicBezTo>
                    <a:pt x="477" y="25"/>
                    <a:pt x="477" y="24"/>
                    <a:pt x="477" y="24"/>
                  </a:cubicBezTo>
                  <a:cubicBezTo>
                    <a:pt x="476" y="23"/>
                    <a:pt x="476" y="23"/>
                    <a:pt x="476" y="22"/>
                  </a:cubicBezTo>
                  <a:cubicBezTo>
                    <a:pt x="476" y="22"/>
                    <a:pt x="476" y="21"/>
                    <a:pt x="476" y="21"/>
                  </a:cubicBezTo>
                  <a:cubicBezTo>
                    <a:pt x="476" y="20"/>
                    <a:pt x="475" y="20"/>
                    <a:pt x="475" y="19"/>
                  </a:cubicBezTo>
                  <a:cubicBezTo>
                    <a:pt x="475" y="19"/>
                    <a:pt x="475" y="18"/>
                    <a:pt x="475" y="18"/>
                  </a:cubicBezTo>
                  <a:cubicBezTo>
                    <a:pt x="474" y="18"/>
                    <a:pt x="474" y="17"/>
                    <a:pt x="474" y="17"/>
                  </a:cubicBezTo>
                  <a:cubicBezTo>
                    <a:pt x="474" y="16"/>
                    <a:pt x="473" y="16"/>
                    <a:pt x="473" y="15"/>
                  </a:cubicBezTo>
                  <a:cubicBezTo>
                    <a:pt x="473" y="15"/>
                    <a:pt x="473" y="14"/>
                    <a:pt x="472" y="14"/>
                  </a:cubicBezTo>
                  <a:cubicBezTo>
                    <a:pt x="472" y="13"/>
                    <a:pt x="472" y="13"/>
                    <a:pt x="471" y="12"/>
                  </a:cubicBezTo>
                  <a:cubicBezTo>
                    <a:pt x="471" y="12"/>
                    <a:pt x="471" y="12"/>
                    <a:pt x="470" y="11"/>
                  </a:cubicBezTo>
                  <a:cubicBezTo>
                    <a:pt x="469" y="10"/>
                    <a:pt x="467" y="8"/>
                    <a:pt x="466" y="7"/>
                  </a:cubicBezTo>
                  <a:cubicBezTo>
                    <a:pt x="466" y="7"/>
                    <a:pt x="465" y="6"/>
                    <a:pt x="465" y="6"/>
                  </a:cubicBezTo>
                  <a:cubicBezTo>
                    <a:pt x="464" y="6"/>
                    <a:pt x="464" y="5"/>
                    <a:pt x="463" y="5"/>
                  </a:cubicBezTo>
                  <a:cubicBezTo>
                    <a:pt x="463" y="5"/>
                    <a:pt x="462" y="4"/>
                    <a:pt x="462" y="4"/>
                  </a:cubicBezTo>
                  <a:cubicBezTo>
                    <a:pt x="462" y="4"/>
                    <a:pt x="461" y="4"/>
                    <a:pt x="461" y="3"/>
                  </a:cubicBezTo>
                  <a:cubicBezTo>
                    <a:pt x="460" y="3"/>
                    <a:pt x="460" y="3"/>
                    <a:pt x="459" y="3"/>
                  </a:cubicBezTo>
                  <a:cubicBezTo>
                    <a:pt x="459" y="2"/>
                    <a:pt x="458" y="2"/>
                    <a:pt x="458" y="2"/>
                  </a:cubicBezTo>
                  <a:cubicBezTo>
                    <a:pt x="457" y="2"/>
                    <a:pt x="457" y="2"/>
                    <a:pt x="456" y="2"/>
                  </a:cubicBezTo>
                  <a:cubicBezTo>
                    <a:pt x="456" y="1"/>
                    <a:pt x="455" y="1"/>
                    <a:pt x="455" y="1"/>
                  </a:cubicBezTo>
                  <a:cubicBezTo>
                    <a:pt x="454" y="1"/>
                    <a:pt x="454" y="1"/>
                    <a:pt x="453" y="1"/>
                  </a:cubicBezTo>
                  <a:cubicBezTo>
                    <a:pt x="453" y="0"/>
                    <a:pt x="452" y="0"/>
                    <a:pt x="452" y="0"/>
                  </a:cubicBezTo>
                  <a:cubicBezTo>
                    <a:pt x="451" y="0"/>
                    <a:pt x="451" y="0"/>
                    <a:pt x="450" y="0"/>
                  </a:cubicBezTo>
                  <a:cubicBezTo>
                    <a:pt x="450" y="0"/>
                    <a:pt x="449" y="0"/>
                    <a:pt x="449" y="0"/>
                  </a:cubicBezTo>
                  <a:cubicBezTo>
                    <a:pt x="448" y="0"/>
                    <a:pt x="447" y="0"/>
                    <a:pt x="446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291" y="0"/>
                    <a:pt x="277" y="14"/>
                    <a:pt x="277" y="32"/>
                  </a:cubicBezTo>
                  <a:cubicBezTo>
                    <a:pt x="277" y="49"/>
                    <a:pt x="291" y="64"/>
                    <a:pt x="309" y="64"/>
                  </a:cubicBezTo>
                  <a:cubicBezTo>
                    <a:pt x="368" y="64"/>
                    <a:pt x="368" y="64"/>
                    <a:pt x="368" y="64"/>
                  </a:cubicBezTo>
                  <a:cubicBezTo>
                    <a:pt x="240" y="192"/>
                    <a:pt x="240" y="192"/>
                    <a:pt x="240" y="192"/>
                  </a:cubicBezTo>
                  <a:cubicBezTo>
                    <a:pt x="195" y="146"/>
                    <a:pt x="195" y="146"/>
                    <a:pt x="195" y="146"/>
                  </a:cubicBezTo>
                  <a:cubicBezTo>
                    <a:pt x="182" y="133"/>
                    <a:pt x="162" y="133"/>
                    <a:pt x="149" y="146"/>
                  </a:cubicBezTo>
                  <a:cubicBezTo>
                    <a:pt x="12" y="283"/>
                    <a:pt x="12" y="283"/>
                    <a:pt x="12" y="283"/>
                  </a:cubicBezTo>
                  <a:cubicBezTo>
                    <a:pt x="0" y="295"/>
                    <a:pt x="0" y="315"/>
                    <a:pt x="12" y="328"/>
                  </a:cubicBezTo>
                  <a:cubicBezTo>
                    <a:pt x="19" y="334"/>
                    <a:pt x="27" y="337"/>
                    <a:pt x="35" y="337"/>
                  </a:cubicBezTo>
                  <a:cubicBezTo>
                    <a:pt x="43" y="337"/>
                    <a:pt x="51" y="334"/>
                    <a:pt x="58" y="328"/>
                  </a:cubicBezTo>
                  <a:cubicBezTo>
                    <a:pt x="172" y="214"/>
                    <a:pt x="172" y="214"/>
                    <a:pt x="172" y="214"/>
                  </a:cubicBezTo>
                  <a:cubicBezTo>
                    <a:pt x="218" y="260"/>
                    <a:pt x="218" y="260"/>
                    <a:pt x="218" y="260"/>
                  </a:cubicBezTo>
                  <a:cubicBezTo>
                    <a:pt x="230" y="272"/>
                    <a:pt x="250" y="272"/>
                    <a:pt x="263" y="260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68"/>
                    <a:pt x="413" y="168"/>
                    <a:pt x="413" y="168"/>
                  </a:cubicBezTo>
                  <a:cubicBezTo>
                    <a:pt x="413" y="186"/>
                    <a:pt x="428" y="201"/>
                    <a:pt x="446" y="201"/>
                  </a:cubicBezTo>
                  <a:cubicBezTo>
                    <a:pt x="463" y="201"/>
                    <a:pt x="478" y="186"/>
                    <a:pt x="478" y="168"/>
                  </a:cubicBezTo>
                  <a:cubicBezTo>
                    <a:pt x="478" y="32"/>
                    <a:pt x="478" y="32"/>
                    <a:pt x="478" y="32"/>
                  </a:cubicBezTo>
                  <a:cubicBezTo>
                    <a:pt x="478" y="31"/>
                    <a:pt x="478" y="30"/>
                    <a:pt x="47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64" name="Group 61"/>
          <p:cNvGrpSpPr>
            <a:grpSpLocks noChangeAspect="1"/>
          </p:cNvGrpSpPr>
          <p:nvPr/>
        </p:nvGrpSpPr>
        <p:grpSpPr bwMode="auto">
          <a:xfrm>
            <a:off x="889939" y="2932876"/>
            <a:ext cx="426310" cy="408375"/>
            <a:chOff x="2495" y="877"/>
            <a:chExt cx="2686" cy="2573"/>
          </a:xfrm>
          <a:solidFill>
            <a:srgbClr val="EC4251"/>
          </a:solidFill>
        </p:grpSpPr>
        <p:sp>
          <p:nvSpPr>
            <p:cNvPr id="66" name="Freeform 62"/>
            <p:cNvSpPr>
              <a:spLocks noEditPoints="1"/>
            </p:cNvSpPr>
            <p:nvPr/>
          </p:nvSpPr>
          <p:spPr bwMode="auto">
            <a:xfrm>
              <a:off x="2495" y="877"/>
              <a:ext cx="2686" cy="2573"/>
            </a:xfrm>
            <a:custGeom>
              <a:avLst/>
              <a:gdLst>
                <a:gd name="T0" fmla="*/ 1083 w 1134"/>
                <a:gd name="T1" fmla="*/ 54 h 1086"/>
                <a:gd name="T2" fmla="*/ 592 w 1134"/>
                <a:gd name="T3" fmla="*/ 54 h 1086"/>
                <a:gd name="T4" fmla="*/ 592 w 1134"/>
                <a:gd name="T5" fmla="*/ 25 h 1086"/>
                <a:gd name="T6" fmla="*/ 567 w 1134"/>
                <a:gd name="T7" fmla="*/ 0 h 1086"/>
                <a:gd name="T8" fmla="*/ 542 w 1134"/>
                <a:gd name="T9" fmla="*/ 25 h 1086"/>
                <a:gd name="T10" fmla="*/ 542 w 1134"/>
                <a:gd name="T11" fmla="*/ 54 h 1086"/>
                <a:gd name="T12" fmla="*/ 51 w 1134"/>
                <a:gd name="T13" fmla="*/ 54 h 1086"/>
                <a:gd name="T14" fmla="*/ 0 w 1134"/>
                <a:gd name="T15" fmla="*/ 104 h 1086"/>
                <a:gd name="T16" fmla="*/ 0 w 1134"/>
                <a:gd name="T17" fmla="*/ 151 h 1086"/>
                <a:gd name="T18" fmla="*/ 51 w 1134"/>
                <a:gd name="T19" fmla="*/ 202 h 1086"/>
                <a:gd name="T20" fmla="*/ 58 w 1134"/>
                <a:gd name="T21" fmla="*/ 202 h 1086"/>
                <a:gd name="T22" fmla="*/ 58 w 1134"/>
                <a:gd name="T23" fmla="*/ 773 h 1086"/>
                <a:gd name="T24" fmla="*/ 109 w 1134"/>
                <a:gd name="T25" fmla="*/ 824 h 1086"/>
                <a:gd name="T26" fmla="*/ 542 w 1134"/>
                <a:gd name="T27" fmla="*/ 824 h 1086"/>
                <a:gd name="T28" fmla="*/ 542 w 1134"/>
                <a:gd name="T29" fmla="*/ 899 h 1086"/>
                <a:gd name="T30" fmla="*/ 353 w 1134"/>
                <a:gd name="T31" fmla="*/ 1037 h 1086"/>
                <a:gd name="T32" fmla="*/ 348 w 1134"/>
                <a:gd name="T33" fmla="*/ 1072 h 1086"/>
                <a:gd name="T34" fmla="*/ 383 w 1134"/>
                <a:gd name="T35" fmla="*/ 1078 h 1086"/>
                <a:gd name="T36" fmla="*/ 542 w 1134"/>
                <a:gd name="T37" fmla="*/ 962 h 1086"/>
                <a:gd name="T38" fmla="*/ 542 w 1134"/>
                <a:gd name="T39" fmla="*/ 1057 h 1086"/>
                <a:gd name="T40" fmla="*/ 567 w 1134"/>
                <a:gd name="T41" fmla="*/ 1082 h 1086"/>
                <a:gd name="T42" fmla="*/ 592 w 1134"/>
                <a:gd name="T43" fmla="*/ 1057 h 1086"/>
                <a:gd name="T44" fmla="*/ 592 w 1134"/>
                <a:gd name="T45" fmla="*/ 962 h 1086"/>
                <a:gd name="T46" fmla="*/ 751 w 1134"/>
                <a:gd name="T47" fmla="*/ 1078 h 1086"/>
                <a:gd name="T48" fmla="*/ 766 w 1134"/>
                <a:gd name="T49" fmla="*/ 1082 h 1086"/>
                <a:gd name="T50" fmla="*/ 786 w 1134"/>
                <a:gd name="T51" fmla="*/ 1072 h 1086"/>
                <a:gd name="T52" fmla="*/ 781 w 1134"/>
                <a:gd name="T53" fmla="*/ 1037 h 1086"/>
                <a:gd name="T54" fmla="*/ 592 w 1134"/>
                <a:gd name="T55" fmla="*/ 899 h 1086"/>
                <a:gd name="T56" fmla="*/ 592 w 1134"/>
                <a:gd name="T57" fmla="*/ 824 h 1086"/>
                <a:gd name="T58" fmla="*/ 1025 w 1134"/>
                <a:gd name="T59" fmla="*/ 824 h 1086"/>
                <a:gd name="T60" fmla="*/ 1076 w 1134"/>
                <a:gd name="T61" fmla="*/ 773 h 1086"/>
                <a:gd name="T62" fmla="*/ 1076 w 1134"/>
                <a:gd name="T63" fmla="*/ 202 h 1086"/>
                <a:gd name="T64" fmla="*/ 1083 w 1134"/>
                <a:gd name="T65" fmla="*/ 202 h 1086"/>
                <a:gd name="T66" fmla="*/ 1134 w 1134"/>
                <a:gd name="T67" fmla="*/ 151 h 1086"/>
                <a:gd name="T68" fmla="*/ 1134 w 1134"/>
                <a:gd name="T69" fmla="*/ 104 h 1086"/>
                <a:gd name="T70" fmla="*/ 1083 w 1134"/>
                <a:gd name="T71" fmla="*/ 54 h 1086"/>
                <a:gd name="T72" fmla="*/ 1025 w 1134"/>
                <a:gd name="T73" fmla="*/ 773 h 1086"/>
                <a:gd name="T74" fmla="*/ 109 w 1134"/>
                <a:gd name="T75" fmla="*/ 773 h 1086"/>
                <a:gd name="T76" fmla="*/ 109 w 1134"/>
                <a:gd name="T77" fmla="*/ 202 h 1086"/>
                <a:gd name="T78" fmla="*/ 1025 w 1134"/>
                <a:gd name="T79" fmla="*/ 202 h 1086"/>
                <a:gd name="T80" fmla="*/ 1025 w 1134"/>
                <a:gd name="T81" fmla="*/ 773 h 1086"/>
                <a:gd name="T82" fmla="*/ 1083 w 1134"/>
                <a:gd name="T83" fmla="*/ 151 h 1086"/>
                <a:gd name="T84" fmla="*/ 51 w 1134"/>
                <a:gd name="T85" fmla="*/ 151 h 1086"/>
                <a:gd name="T86" fmla="*/ 51 w 1134"/>
                <a:gd name="T87" fmla="*/ 104 h 1086"/>
                <a:gd name="T88" fmla="*/ 1083 w 1134"/>
                <a:gd name="T89" fmla="*/ 104 h 1086"/>
                <a:gd name="T90" fmla="*/ 1083 w 1134"/>
                <a:gd name="T91" fmla="*/ 151 h 1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34" h="1086">
                  <a:moveTo>
                    <a:pt x="1083" y="54"/>
                  </a:moveTo>
                  <a:cubicBezTo>
                    <a:pt x="592" y="54"/>
                    <a:pt x="592" y="54"/>
                    <a:pt x="592" y="54"/>
                  </a:cubicBezTo>
                  <a:cubicBezTo>
                    <a:pt x="592" y="25"/>
                    <a:pt x="592" y="25"/>
                    <a:pt x="592" y="25"/>
                  </a:cubicBezTo>
                  <a:cubicBezTo>
                    <a:pt x="592" y="11"/>
                    <a:pt x="581" y="0"/>
                    <a:pt x="567" y="0"/>
                  </a:cubicBezTo>
                  <a:cubicBezTo>
                    <a:pt x="553" y="0"/>
                    <a:pt x="542" y="11"/>
                    <a:pt x="542" y="25"/>
                  </a:cubicBezTo>
                  <a:cubicBezTo>
                    <a:pt x="542" y="54"/>
                    <a:pt x="542" y="54"/>
                    <a:pt x="542" y="54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23" y="54"/>
                    <a:pt x="0" y="76"/>
                    <a:pt x="0" y="104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79"/>
                    <a:pt x="23" y="202"/>
                    <a:pt x="51" y="202"/>
                  </a:cubicBezTo>
                  <a:cubicBezTo>
                    <a:pt x="58" y="202"/>
                    <a:pt x="58" y="202"/>
                    <a:pt x="58" y="202"/>
                  </a:cubicBezTo>
                  <a:cubicBezTo>
                    <a:pt x="58" y="773"/>
                    <a:pt x="58" y="773"/>
                    <a:pt x="58" y="773"/>
                  </a:cubicBezTo>
                  <a:cubicBezTo>
                    <a:pt x="58" y="801"/>
                    <a:pt x="81" y="824"/>
                    <a:pt x="109" y="824"/>
                  </a:cubicBezTo>
                  <a:cubicBezTo>
                    <a:pt x="542" y="824"/>
                    <a:pt x="542" y="824"/>
                    <a:pt x="542" y="824"/>
                  </a:cubicBezTo>
                  <a:cubicBezTo>
                    <a:pt x="542" y="899"/>
                    <a:pt x="542" y="899"/>
                    <a:pt x="542" y="899"/>
                  </a:cubicBezTo>
                  <a:cubicBezTo>
                    <a:pt x="353" y="1037"/>
                    <a:pt x="353" y="1037"/>
                    <a:pt x="353" y="1037"/>
                  </a:cubicBezTo>
                  <a:cubicBezTo>
                    <a:pt x="342" y="1045"/>
                    <a:pt x="340" y="1061"/>
                    <a:pt x="348" y="1072"/>
                  </a:cubicBezTo>
                  <a:cubicBezTo>
                    <a:pt x="356" y="1083"/>
                    <a:pt x="372" y="1086"/>
                    <a:pt x="383" y="1078"/>
                  </a:cubicBezTo>
                  <a:cubicBezTo>
                    <a:pt x="542" y="962"/>
                    <a:pt x="542" y="962"/>
                    <a:pt x="542" y="962"/>
                  </a:cubicBezTo>
                  <a:cubicBezTo>
                    <a:pt x="542" y="1057"/>
                    <a:pt x="542" y="1057"/>
                    <a:pt x="542" y="1057"/>
                  </a:cubicBezTo>
                  <a:cubicBezTo>
                    <a:pt x="542" y="1071"/>
                    <a:pt x="553" y="1082"/>
                    <a:pt x="567" y="1082"/>
                  </a:cubicBezTo>
                  <a:cubicBezTo>
                    <a:pt x="581" y="1082"/>
                    <a:pt x="592" y="1071"/>
                    <a:pt x="592" y="1057"/>
                  </a:cubicBezTo>
                  <a:cubicBezTo>
                    <a:pt x="592" y="962"/>
                    <a:pt x="592" y="962"/>
                    <a:pt x="592" y="962"/>
                  </a:cubicBezTo>
                  <a:cubicBezTo>
                    <a:pt x="751" y="1078"/>
                    <a:pt x="751" y="1078"/>
                    <a:pt x="751" y="1078"/>
                  </a:cubicBezTo>
                  <a:cubicBezTo>
                    <a:pt x="755" y="1081"/>
                    <a:pt x="760" y="1082"/>
                    <a:pt x="766" y="1082"/>
                  </a:cubicBezTo>
                  <a:cubicBezTo>
                    <a:pt x="773" y="1082"/>
                    <a:pt x="781" y="1079"/>
                    <a:pt x="786" y="1072"/>
                  </a:cubicBezTo>
                  <a:cubicBezTo>
                    <a:pt x="794" y="1061"/>
                    <a:pt x="792" y="1045"/>
                    <a:pt x="781" y="1037"/>
                  </a:cubicBezTo>
                  <a:cubicBezTo>
                    <a:pt x="592" y="899"/>
                    <a:pt x="592" y="899"/>
                    <a:pt x="592" y="899"/>
                  </a:cubicBezTo>
                  <a:cubicBezTo>
                    <a:pt x="592" y="824"/>
                    <a:pt x="592" y="824"/>
                    <a:pt x="592" y="824"/>
                  </a:cubicBezTo>
                  <a:cubicBezTo>
                    <a:pt x="1025" y="824"/>
                    <a:pt x="1025" y="824"/>
                    <a:pt x="1025" y="824"/>
                  </a:cubicBezTo>
                  <a:cubicBezTo>
                    <a:pt x="1053" y="824"/>
                    <a:pt x="1076" y="801"/>
                    <a:pt x="1076" y="773"/>
                  </a:cubicBezTo>
                  <a:cubicBezTo>
                    <a:pt x="1076" y="202"/>
                    <a:pt x="1076" y="202"/>
                    <a:pt x="1076" y="202"/>
                  </a:cubicBezTo>
                  <a:cubicBezTo>
                    <a:pt x="1083" y="202"/>
                    <a:pt x="1083" y="202"/>
                    <a:pt x="1083" y="202"/>
                  </a:cubicBezTo>
                  <a:cubicBezTo>
                    <a:pt x="1111" y="202"/>
                    <a:pt x="1134" y="179"/>
                    <a:pt x="1134" y="151"/>
                  </a:cubicBezTo>
                  <a:cubicBezTo>
                    <a:pt x="1134" y="104"/>
                    <a:pt x="1134" y="104"/>
                    <a:pt x="1134" y="104"/>
                  </a:cubicBezTo>
                  <a:cubicBezTo>
                    <a:pt x="1134" y="76"/>
                    <a:pt x="1111" y="54"/>
                    <a:pt x="1083" y="54"/>
                  </a:cubicBezTo>
                  <a:close/>
                  <a:moveTo>
                    <a:pt x="1025" y="773"/>
                  </a:moveTo>
                  <a:cubicBezTo>
                    <a:pt x="109" y="773"/>
                    <a:pt x="109" y="773"/>
                    <a:pt x="109" y="773"/>
                  </a:cubicBezTo>
                  <a:cubicBezTo>
                    <a:pt x="109" y="202"/>
                    <a:pt x="109" y="202"/>
                    <a:pt x="109" y="202"/>
                  </a:cubicBezTo>
                  <a:cubicBezTo>
                    <a:pt x="1025" y="202"/>
                    <a:pt x="1025" y="202"/>
                    <a:pt x="1025" y="202"/>
                  </a:cubicBezTo>
                  <a:cubicBezTo>
                    <a:pt x="1025" y="773"/>
                    <a:pt x="1025" y="773"/>
                    <a:pt x="1025" y="773"/>
                  </a:cubicBezTo>
                  <a:close/>
                  <a:moveTo>
                    <a:pt x="1083" y="151"/>
                  </a:moveTo>
                  <a:cubicBezTo>
                    <a:pt x="51" y="151"/>
                    <a:pt x="51" y="151"/>
                    <a:pt x="51" y="151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1083" y="104"/>
                    <a:pt x="1083" y="104"/>
                    <a:pt x="1083" y="104"/>
                  </a:cubicBezTo>
                  <a:cubicBezTo>
                    <a:pt x="1083" y="151"/>
                    <a:pt x="1083" y="151"/>
                    <a:pt x="1083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7" name="Freeform 63"/>
            <p:cNvSpPr>
              <a:spLocks noEditPoints="1"/>
            </p:cNvSpPr>
            <p:nvPr/>
          </p:nvSpPr>
          <p:spPr bwMode="auto">
            <a:xfrm>
              <a:off x="3314" y="1531"/>
              <a:ext cx="1047" cy="1047"/>
            </a:xfrm>
            <a:custGeom>
              <a:avLst/>
              <a:gdLst>
                <a:gd name="T0" fmla="*/ 221 w 442"/>
                <a:gd name="T1" fmla="*/ 0 h 442"/>
                <a:gd name="T2" fmla="*/ 198 w 442"/>
                <a:gd name="T3" fmla="*/ 23 h 442"/>
                <a:gd name="T4" fmla="*/ 198 w 442"/>
                <a:gd name="T5" fmla="*/ 198 h 442"/>
                <a:gd name="T6" fmla="*/ 22 w 442"/>
                <a:gd name="T7" fmla="*/ 198 h 442"/>
                <a:gd name="T8" fmla="*/ 0 w 442"/>
                <a:gd name="T9" fmla="*/ 221 h 442"/>
                <a:gd name="T10" fmla="*/ 221 w 442"/>
                <a:gd name="T11" fmla="*/ 442 h 442"/>
                <a:gd name="T12" fmla="*/ 442 w 442"/>
                <a:gd name="T13" fmla="*/ 221 h 442"/>
                <a:gd name="T14" fmla="*/ 221 w 442"/>
                <a:gd name="T15" fmla="*/ 0 h 442"/>
                <a:gd name="T16" fmla="*/ 221 w 442"/>
                <a:gd name="T17" fmla="*/ 396 h 442"/>
                <a:gd name="T18" fmla="*/ 47 w 442"/>
                <a:gd name="T19" fmla="*/ 244 h 442"/>
                <a:gd name="T20" fmla="*/ 221 w 442"/>
                <a:gd name="T21" fmla="*/ 244 h 442"/>
                <a:gd name="T22" fmla="*/ 243 w 442"/>
                <a:gd name="T23" fmla="*/ 221 h 442"/>
                <a:gd name="T24" fmla="*/ 243 w 442"/>
                <a:gd name="T25" fmla="*/ 47 h 442"/>
                <a:gd name="T26" fmla="*/ 396 w 442"/>
                <a:gd name="T27" fmla="*/ 221 h 442"/>
                <a:gd name="T28" fmla="*/ 221 w 442"/>
                <a:gd name="T29" fmla="*/ 396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2" h="442">
                  <a:moveTo>
                    <a:pt x="221" y="0"/>
                  </a:moveTo>
                  <a:cubicBezTo>
                    <a:pt x="208" y="0"/>
                    <a:pt x="198" y="10"/>
                    <a:pt x="198" y="23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22" y="198"/>
                    <a:pt x="22" y="198"/>
                    <a:pt x="22" y="198"/>
                  </a:cubicBezTo>
                  <a:cubicBezTo>
                    <a:pt x="10" y="198"/>
                    <a:pt x="0" y="208"/>
                    <a:pt x="0" y="221"/>
                  </a:cubicBezTo>
                  <a:cubicBezTo>
                    <a:pt x="0" y="343"/>
                    <a:pt x="99" y="442"/>
                    <a:pt x="221" y="442"/>
                  </a:cubicBezTo>
                  <a:cubicBezTo>
                    <a:pt x="342" y="442"/>
                    <a:pt x="442" y="343"/>
                    <a:pt x="442" y="221"/>
                  </a:cubicBezTo>
                  <a:cubicBezTo>
                    <a:pt x="442" y="99"/>
                    <a:pt x="342" y="0"/>
                    <a:pt x="221" y="0"/>
                  </a:cubicBezTo>
                  <a:close/>
                  <a:moveTo>
                    <a:pt x="221" y="396"/>
                  </a:moveTo>
                  <a:cubicBezTo>
                    <a:pt x="132" y="396"/>
                    <a:pt x="58" y="330"/>
                    <a:pt x="47" y="244"/>
                  </a:cubicBezTo>
                  <a:cubicBezTo>
                    <a:pt x="221" y="244"/>
                    <a:pt x="221" y="244"/>
                    <a:pt x="221" y="244"/>
                  </a:cubicBezTo>
                  <a:cubicBezTo>
                    <a:pt x="233" y="244"/>
                    <a:pt x="243" y="233"/>
                    <a:pt x="243" y="221"/>
                  </a:cubicBezTo>
                  <a:cubicBezTo>
                    <a:pt x="243" y="47"/>
                    <a:pt x="243" y="47"/>
                    <a:pt x="243" y="47"/>
                  </a:cubicBezTo>
                  <a:cubicBezTo>
                    <a:pt x="329" y="58"/>
                    <a:pt x="396" y="132"/>
                    <a:pt x="396" y="221"/>
                  </a:cubicBezTo>
                  <a:cubicBezTo>
                    <a:pt x="396" y="317"/>
                    <a:pt x="317" y="396"/>
                    <a:pt x="221" y="396"/>
                  </a:cubicBezTo>
                  <a:close/>
                </a:path>
              </a:pathLst>
            </a:custGeom>
            <a:solidFill>
              <a:srgbClr val="42C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8" name="Freeform 64"/>
            <p:cNvSpPr>
              <a:spLocks noEditPoints="1"/>
            </p:cNvSpPr>
            <p:nvPr/>
          </p:nvSpPr>
          <p:spPr bwMode="auto">
            <a:xfrm>
              <a:off x="3257" y="1474"/>
              <a:ext cx="450" cy="450"/>
            </a:xfrm>
            <a:custGeom>
              <a:avLst/>
              <a:gdLst>
                <a:gd name="T0" fmla="*/ 167 w 190"/>
                <a:gd name="T1" fmla="*/ 0 h 190"/>
                <a:gd name="T2" fmla="*/ 0 w 190"/>
                <a:gd name="T3" fmla="*/ 167 h 190"/>
                <a:gd name="T4" fmla="*/ 23 w 190"/>
                <a:gd name="T5" fmla="*/ 190 h 190"/>
                <a:gd name="T6" fmla="*/ 167 w 190"/>
                <a:gd name="T7" fmla="*/ 190 h 190"/>
                <a:gd name="T8" fmla="*/ 190 w 190"/>
                <a:gd name="T9" fmla="*/ 167 h 190"/>
                <a:gd name="T10" fmla="*/ 190 w 190"/>
                <a:gd name="T11" fmla="*/ 23 h 190"/>
                <a:gd name="T12" fmla="*/ 167 w 190"/>
                <a:gd name="T13" fmla="*/ 0 h 190"/>
                <a:gd name="T14" fmla="*/ 144 w 190"/>
                <a:gd name="T15" fmla="*/ 145 h 190"/>
                <a:gd name="T16" fmla="*/ 48 w 190"/>
                <a:gd name="T17" fmla="*/ 145 h 190"/>
                <a:gd name="T18" fmla="*/ 144 w 190"/>
                <a:gd name="T19" fmla="*/ 48 h 190"/>
                <a:gd name="T20" fmla="*/ 144 w 190"/>
                <a:gd name="T21" fmla="*/ 14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0" h="190">
                  <a:moveTo>
                    <a:pt x="167" y="0"/>
                  </a:moveTo>
                  <a:cubicBezTo>
                    <a:pt x="75" y="0"/>
                    <a:pt x="0" y="75"/>
                    <a:pt x="0" y="167"/>
                  </a:cubicBezTo>
                  <a:cubicBezTo>
                    <a:pt x="0" y="180"/>
                    <a:pt x="10" y="190"/>
                    <a:pt x="23" y="190"/>
                  </a:cubicBezTo>
                  <a:cubicBezTo>
                    <a:pt x="167" y="190"/>
                    <a:pt x="167" y="190"/>
                    <a:pt x="167" y="190"/>
                  </a:cubicBezTo>
                  <a:cubicBezTo>
                    <a:pt x="180" y="190"/>
                    <a:pt x="190" y="180"/>
                    <a:pt x="190" y="167"/>
                  </a:cubicBezTo>
                  <a:cubicBezTo>
                    <a:pt x="190" y="23"/>
                    <a:pt x="190" y="23"/>
                    <a:pt x="190" y="23"/>
                  </a:cubicBezTo>
                  <a:cubicBezTo>
                    <a:pt x="190" y="10"/>
                    <a:pt x="180" y="0"/>
                    <a:pt x="167" y="0"/>
                  </a:cubicBezTo>
                  <a:close/>
                  <a:moveTo>
                    <a:pt x="144" y="145"/>
                  </a:moveTo>
                  <a:cubicBezTo>
                    <a:pt x="48" y="145"/>
                    <a:pt x="48" y="145"/>
                    <a:pt x="48" y="145"/>
                  </a:cubicBezTo>
                  <a:cubicBezTo>
                    <a:pt x="57" y="96"/>
                    <a:pt x="96" y="57"/>
                    <a:pt x="144" y="48"/>
                  </a:cubicBezTo>
                  <a:lnTo>
                    <a:pt x="14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72" name="Group 67"/>
          <p:cNvGrpSpPr>
            <a:grpSpLocks noChangeAspect="1"/>
          </p:cNvGrpSpPr>
          <p:nvPr/>
        </p:nvGrpSpPr>
        <p:grpSpPr bwMode="auto">
          <a:xfrm>
            <a:off x="885892" y="5626076"/>
            <a:ext cx="430357" cy="430357"/>
            <a:chOff x="498" y="3140"/>
            <a:chExt cx="315" cy="315"/>
          </a:xfrm>
          <a:solidFill>
            <a:srgbClr val="42C0DB"/>
          </a:solidFill>
        </p:grpSpPr>
        <p:sp>
          <p:nvSpPr>
            <p:cNvPr id="74" name="Freeform 68"/>
            <p:cNvSpPr>
              <a:spLocks noEditPoints="1"/>
            </p:cNvSpPr>
            <p:nvPr/>
          </p:nvSpPr>
          <p:spPr bwMode="auto">
            <a:xfrm>
              <a:off x="498" y="3140"/>
              <a:ext cx="315" cy="315"/>
            </a:xfrm>
            <a:custGeom>
              <a:avLst/>
              <a:gdLst>
                <a:gd name="T0" fmla="*/ 1024 w 2048"/>
                <a:gd name="T1" fmla="*/ 0 h 2048"/>
                <a:gd name="T2" fmla="*/ 0 w 2048"/>
                <a:gd name="T3" fmla="*/ 1024 h 2048"/>
                <a:gd name="T4" fmla="*/ 1024 w 2048"/>
                <a:gd name="T5" fmla="*/ 2048 h 2048"/>
                <a:gd name="T6" fmla="*/ 2048 w 2048"/>
                <a:gd name="T7" fmla="*/ 1024 h 2048"/>
                <a:gd name="T8" fmla="*/ 1024 w 2048"/>
                <a:gd name="T9" fmla="*/ 0 h 2048"/>
                <a:gd name="T10" fmla="*/ 1024 w 2048"/>
                <a:gd name="T11" fmla="*/ 1946 h 2048"/>
                <a:gd name="T12" fmla="*/ 102 w 2048"/>
                <a:gd name="T13" fmla="*/ 1024 h 2048"/>
                <a:gd name="T14" fmla="*/ 1024 w 2048"/>
                <a:gd name="T15" fmla="*/ 102 h 2048"/>
                <a:gd name="T16" fmla="*/ 1946 w 2048"/>
                <a:gd name="T17" fmla="*/ 1024 h 2048"/>
                <a:gd name="T18" fmla="*/ 1024 w 2048"/>
                <a:gd name="T19" fmla="*/ 1946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48" h="2048">
                  <a:moveTo>
                    <a:pt x="1024" y="0"/>
                  </a:moveTo>
                  <a:cubicBezTo>
                    <a:pt x="459" y="0"/>
                    <a:pt x="0" y="459"/>
                    <a:pt x="0" y="1024"/>
                  </a:cubicBezTo>
                  <a:cubicBezTo>
                    <a:pt x="0" y="1589"/>
                    <a:pt x="459" y="2048"/>
                    <a:pt x="1024" y="2048"/>
                  </a:cubicBezTo>
                  <a:cubicBezTo>
                    <a:pt x="1589" y="2048"/>
                    <a:pt x="2048" y="1589"/>
                    <a:pt x="2048" y="1024"/>
                  </a:cubicBezTo>
                  <a:cubicBezTo>
                    <a:pt x="2048" y="459"/>
                    <a:pt x="1589" y="0"/>
                    <a:pt x="1024" y="0"/>
                  </a:cubicBezTo>
                  <a:close/>
                  <a:moveTo>
                    <a:pt x="1024" y="1946"/>
                  </a:moveTo>
                  <a:cubicBezTo>
                    <a:pt x="516" y="1946"/>
                    <a:pt x="102" y="1532"/>
                    <a:pt x="102" y="1024"/>
                  </a:cubicBezTo>
                  <a:cubicBezTo>
                    <a:pt x="102" y="516"/>
                    <a:pt x="516" y="102"/>
                    <a:pt x="1024" y="102"/>
                  </a:cubicBezTo>
                  <a:cubicBezTo>
                    <a:pt x="1532" y="102"/>
                    <a:pt x="1946" y="516"/>
                    <a:pt x="1946" y="1024"/>
                  </a:cubicBezTo>
                  <a:cubicBezTo>
                    <a:pt x="1946" y="1532"/>
                    <a:pt x="1532" y="1946"/>
                    <a:pt x="1024" y="19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5" name="Freeform 69"/>
            <p:cNvSpPr>
              <a:spLocks/>
            </p:cNvSpPr>
            <p:nvPr/>
          </p:nvSpPr>
          <p:spPr bwMode="auto">
            <a:xfrm>
              <a:off x="558" y="3225"/>
              <a:ext cx="195" cy="144"/>
            </a:xfrm>
            <a:custGeom>
              <a:avLst/>
              <a:gdLst>
                <a:gd name="T0" fmla="*/ 1105 w 1266"/>
                <a:gd name="T1" fmla="*/ 35 h 939"/>
                <a:gd name="T2" fmla="*/ 414 w 1266"/>
                <a:gd name="T3" fmla="*/ 722 h 939"/>
                <a:gd name="T4" fmla="*/ 162 w 1266"/>
                <a:gd name="T5" fmla="*/ 469 h 939"/>
                <a:gd name="T6" fmla="*/ 35 w 1266"/>
                <a:gd name="T7" fmla="*/ 468 h 939"/>
                <a:gd name="T8" fmla="*/ 34 w 1266"/>
                <a:gd name="T9" fmla="*/ 595 h 939"/>
                <a:gd name="T10" fmla="*/ 349 w 1266"/>
                <a:gd name="T11" fmla="*/ 913 h 939"/>
                <a:gd name="T12" fmla="*/ 413 w 1266"/>
                <a:gd name="T13" fmla="*/ 939 h 939"/>
                <a:gd name="T14" fmla="*/ 476 w 1266"/>
                <a:gd name="T15" fmla="*/ 913 h 939"/>
                <a:gd name="T16" fmla="*/ 1231 w 1266"/>
                <a:gd name="T17" fmla="*/ 162 h 939"/>
                <a:gd name="T18" fmla="*/ 1232 w 1266"/>
                <a:gd name="T19" fmla="*/ 35 h 939"/>
                <a:gd name="T20" fmla="*/ 1105 w 1266"/>
                <a:gd name="T21" fmla="*/ 35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6" h="939">
                  <a:moveTo>
                    <a:pt x="1105" y="35"/>
                  </a:moveTo>
                  <a:cubicBezTo>
                    <a:pt x="414" y="722"/>
                    <a:pt x="414" y="722"/>
                    <a:pt x="414" y="722"/>
                  </a:cubicBezTo>
                  <a:cubicBezTo>
                    <a:pt x="162" y="469"/>
                    <a:pt x="162" y="469"/>
                    <a:pt x="162" y="469"/>
                  </a:cubicBezTo>
                  <a:cubicBezTo>
                    <a:pt x="127" y="434"/>
                    <a:pt x="70" y="434"/>
                    <a:pt x="35" y="468"/>
                  </a:cubicBezTo>
                  <a:cubicBezTo>
                    <a:pt x="0" y="503"/>
                    <a:pt x="0" y="560"/>
                    <a:pt x="34" y="595"/>
                  </a:cubicBezTo>
                  <a:cubicBezTo>
                    <a:pt x="349" y="913"/>
                    <a:pt x="349" y="913"/>
                    <a:pt x="349" y="913"/>
                  </a:cubicBezTo>
                  <a:cubicBezTo>
                    <a:pt x="367" y="930"/>
                    <a:pt x="390" y="939"/>
                    <a:pt x="413" y="939"/>
                  </a:cubicBezTo>
                  <a:cubicBezTo>
                    <a:pt x="436" y="939"/>
                    <a:pt x="459" y="930"/>
                    <a:pt x="476" y="913"/>
                  </a:cubicBezTo>
                  <a:cubicBezTo>
                    <a:pt x="1231" y="162"/>
                    <a:pt x="1231" y="162"/>
                    <a:pt x="1231" y="162"/>
                  </a:cubicBezTo>
                  <a:cubicBezTo>
                    <a:pt x="1266" y="127"/>
                    <a:pt x="1266" y="71"/>
                    <a:pt x="1232" y="35"/>
                  </a:cubicBezTo>
                  <a:cubicBezTo>
                    <a:pt x="1197" y="0"/>
                    <a:pt x="1140" y="0"/>
                    <a:pt x="1105" y="35"/>
                  </a:cubicBezTo>
                  <a:close/>
                </a:path>
              </a:pathLst>
            </a:custGeom>
            <a:solidFill>
              <a:srgbClr val="EC42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aphicFrame>
        <p:nvGraphicFramePr>
          <p:cNvPr id="128" name="Tabela 1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136177"/>
              </p:ext>
            </p:extLst>
          </p:nvPr>
        </p:nvGraphicFramePr>
        <p:xfrm>
          <a:off x="5233597" y="1434645"/>
          <a:ext cx="627561" cy="47361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5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527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i="0" u="none" strike="noStrike" dirty="0">
                          <a:solidFill>
                            <a:srgbClr val="4A5463"/>
                          </a:solidFill>
                          <a:effectLst/>
                          <a:latin typeface="+mn-lt"/>
                        </a:rPr>
                        <a:t>44%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27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i="0" u="none" strike="noStrike" dirty="0">
                          <a:solidFill>
                            <a:srgbClr val="4A5463"/>
                          </a:solidFill>
                          <a:effectLst/>
                          <a:latin typeface="+mn-lt"/>
                        </a:rPr>
                        <a:t>27%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3625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i="0" u="none" strike="noStrike" dirty="0">
                          <a:solidFill>
                            <a:srgbClr val="4A5463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527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i="0" u="none" strike="noStrike" dirty="0">
                          <a:solidFill>
                            <a:srgbClr val="4A5463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3625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i="0" u="none" strike="noStrike" dirty="0">
                          <a:solidFill>
                            <a:srgbClr val="4A5463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527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i="0" u="none" strike="noStrike" dirty="0">
                          <a:solidFill>
                            <a:srgbClr val="4A5463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527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i="0" u="none" strike="noStrike" dirty="0">
                          <a:solidFill>
                            <a:srgbClr val="4A5463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29" name="Gráfico 128"/>
          <p:cNvGraphicFramePr/>
          <p:nvPr>
            <p:extLst>
              <p:ext uri="{D42A27DB-BD31-4B8C-83A1-F6EECF244321}">
                <p14:modId xmlns:p14="http://schemas.microsoft.com/office/powerpoint/2010/main" val="2336490660"/>
              </p:ext>
            </p:extLst>
          </p:nvPr>
        </p:nvGraphicFramePr>
        <p:xfrm>
          <a:off x="5889206" y="1263848"/>
          <a:ext cx="2154699" cy="5093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1" name="Tabela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796257"/>
              </p:ext>
            </p:extLst>
          </p:nvPr>
        </p:nvGraphicFramePr>
        <p:xfrm>
          <a:off x="7576125" y="1066800"/>
          <a:ext cx="1062626" cy="5118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3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13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4758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2015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2014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150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47%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8150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29%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34%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150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8150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8150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8150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8150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32" name="historico"/>
          <p:cNvGrpSpPr/>
          <p:nvPr/>
        </p:nvGrpSpPr>
        <p:grpSpPr>
          <a:xfrm>
            <a:off x="10260322" y="1397183"/>
            <a:ext cx="1346440" cy="450171"/>
            <a:chOff x="9469590" y="1309591"/>
            <a:chExt cx="1346440" cy="450171"/>
          </a:xfrm>
        </p:grpSpPr>
        <p:grpSp>
          <p:nvGrpSpPr>
            <p:cNvPr id="133" name="Group 4"/>
            <p:cNvGrpSpPr>
              <a:grpSpLocks noChangeAspect="1"/>
            </p:cNvGrpSpPr>
            <p:nvPr/>
          </p:nvGrpSpPr>
          <p:grpSpPr bwMode="auto">
            <a:xfrm>
              <a:off x="9469590" y="1309591"/>
              <a:ext cx="463483" cy="450171"/>
              <a:chOff x="5704" y="821"/>
              <a:chExt cx="383" cy="372"/>
            </a:xfrm>
            <a:solidFill>
              <a:srgbClr val="00A79B"/>
            </a:solidFill>
          </p:grpSpPr>
          <p:sp>
            <p:nvSpPr>
              <p:cNvPr id="135" name="Freeform 5"/>
              <p:cNvSpPr>
                <a:spLocks noEditPoints="1"/>
              </p:cNvSpPr>
              <p:nvPr/>
            </p:nvSpPr>
            <p:spPr bwMode="auto">
              <a:xfrm>
                <a:off x="5743" y="936"/>
                <a:ext cx="63" cy="63"/>
              </a:xfrm>
              <a:custGeom>
                <a:avLst/>
                <a:gdLst>
                  <a:gd name="T0" fmla="*/ 306 w 338"/>
                  <a:gd name="T1" fmla="*/ 0 h 337"/>
                  <a:gd name="T2" fmla="*/ 32 w 338"/>
                  <a:gd name="T3" fmla="*/ 0 h 337"/>
                  <a:gd name="T4" fmla="*/ 0 w 338"/>
                  <a:gd name="T5" fmla="*/ 32 h 337"/>
                  <a:gd name="T6" fmla="*/ 0 w 338"/>
                  <a:gd name="T7" fmla="*/ 305 h 337"/>
                  <a:gd name="T8" fmla="*/ 32 w 338"/>
                  <a:gd name="T9" fmla="*/ 337 h 337"/>
                  <a:gd name="T10" fmla="*/ 306 w 338"/>
                  <a:gd name="T11" fmla="*/ 337 h 337"/>
                  <a:gd name="T12" fmla="*/ 338 w 338"/>
                  <a:gd name="T13" fmla="*/ 305 h 337"/>
                  <a:gd name="T14" fmla="*/ 338 w 338"/>
                  <a:gd name="T15" fmla="*/ 32 h 337"/>
                  <a:gd name="T16" fmla="*/ 306 w 338"/>
                  <a:gd name="T17" fmla="*/ 0 h 337"/>
                  <a:gd name="T18" fmla="*/ 274 w 338"/>
                  <a:gd name="T19" fmla="*/ 273 h 337"/>
                  <a:gd name="T20" fmla="*/ 64 w 338"/>
                  <a:gd name="T21" fmla="*/ 273 h 337"/>
                  <a:gd name="T22" fmla="*/ 64 w 338"/>
                  <a:gd name="T23" fmla="*/ 64 h 337"/>
                  <a:gd name="T24" fmla="*/ 274 w 338"/>
                  <a:gd name="T25" fmla="*/ 64 h 337"/>
                  <a:gd name="T26" fmla="*/ 274 w 338"/>
                  <a:gd name="T27" fmla="*/ 273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38" h="337">
                    <a:moveTo>
                      <a:pt x="306" y="0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15" y="0"/>
                      <a:pt x="0" y="14"/>
                      <a:pt x="0" y="32"/>
                    </a:cubicBezTo>
                    <a:cubicBezTo>
                      <a:pt x="0" y="305"/>
                      <a:pt x="0" y="305"/>
                      <a:pt x="0" y="305"/>
                    </a:cubicBezTo>
                    <a:cubicBezTo>
                      <a:pt x="0" y="323"/>
                      <a:pt x="15" y="337"/>
                      <a:pt x="32" y="337"/>
                    </a:cubicBezTo>
                    <a:cubicBezTo>
                      <a:pt x="306" y="337"/>
                      <a:pt x="306" y="337"/>
                      <a:pt x="306" y="337"/>
                    </a:cubicBezTo>
                    <a:cubicBezTo>
                      <a:pt x="324" y="337"/>
                      <a:pt x="338" y="323"/>
                      <a:pt x="338" y="305"/>
                    </a:cubicBezTo>
                    <a:cubicBezTo>
                      <a:pt x="338" y="32"/>
                      <a:pt x="338" y="32"/>
                      <a:pt x="338" y="32"/>
                    </a:cubicBezTo>
                    <a:cubicBezTo>
                      <a:pt x="338" y="14"/>
                      <a:pt x="324" y="0"/>
                      <a:pt x="306" y="0"/>
                    </a:cubicBezTo>
                    <a:close/>
                    <a:moveTo>
                      <a:pt x="274" y="273"/>
                    </a:moveTo>
                    <a:cubicBezTo>
                      <a:pt x="64" y="273"/>
                      <a:pt x="64" y="273"/>
                      <a:pt x="64" y="273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274" y="64"/>
                      <a:pt x="274" y="64"/>
                      <a:pt x="274" y="64"/>
                    </a:cubicBezTo>
                    <a:lnTo>
                      <a:pt x="274" y="2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6" name="Freeform 6"/>
              <p:cNvSpPr>
                <a:spLocks noEditPoints="1"/>
              </p:cNvSpPr>
              <p:nvPr/>
            </p:nvSpPr>
            <p:spPr bwMode="auto">
              <a:xfrm>
                <a:off x="5819" y="936"/>
                <a:ext cx="63" cy="63"/>
              </a:xfrm>
              <a:custGeom>
                <a:avLst/>
                <a:gdLst>
                  <a:gd name="T0" fmla="*/ 305 w 337"/>
                  <a:gd name="T1" fmla="*/ 0 h 337"/>
                  <a:gd name="T2" fmla="*/ 32 w 337"/>
                  <a:gd name="T3" fmla="*/ 0 h 337"/>
                  <a:gd name="T4" fmla="*/ 0 w 337"/>
                  <a:gd name="T5" fmla="*/ 32 h 337"/>
                  <a:gd name="T6" fmla="*/ 0 w 337"/>
                  <a:gd name="T7" fmla="*/ 305 h 337"/>
                  <a:gd name="T8" fmla="*/ 32 w 337"/>
                  <a:gd name="T9" fmla="*/ 337 h 337"/>
                  <a:gd name="T10" fmla="*/ 305 w 337"/>
                  <a:gd name="T11" fmla="*/ 337 h 337"/>
                  <a:gd name="T12" fmla="*/ 337 w 337"/>
                  <a:gd name="T13" fmla="*/ 305 h 337"/>
                  <a:gd name="T14" fmla="*/ 337 w 337"/>
                  <a:gd name="T15" fmla="*/ 32 h 337"/>
                  <a:gd name="T16" fmla="*/ 305 w 337"/>
                  <a:gd name="T17" fmla="*/ 0 h 337"/>
                  <a:gd name="T18" fmla="*/ 273 w 337"/>
                  <a:gd name="T19" fmla="*/ 273 h 337"/>
                  <a:gd name="T20" fmla="*/ 64 w 337"/>
                  <a:gd name="T21" fmla="*/ 273 h 337"/>
                  <a:gd name="T22" fmla="*/ 64 w 337"/>
                  <a:gd name="T23" fmla="*/ 64 h 337"/>
                  <a:gd name="T24" fmla="*/ 273 w 337"/>
                  <a:gd name="T25" fmla="*/ 64 h 337"/>
                  <a:gd name="T26" fmla="*/ 273 w 337"/>
                  <a:gd name="T27" fmla="*/ 273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37" h="337">
                    <a:moveTo>
                      <a:pt x="305" y="0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14" y="0"/>
                      <a:pt x="0" y="14"/>
                      <a:pt x="0" y="32"/>
                    </a:cubicBezTo>
                    <a:cubicBezTo>
                      <a:pt x="0" y="305"/>
                      <a:pt x="0" y="305"/>
                      <a:pt x="0" y="305"/>
                    </a:cubicBezTo>
                    <a:cubicBezTo>
                      <a:pt x="0" y="323"/>
                      <a:pt x="14" y="337"/>
                      <a:pt x="32" y="337"/>
                    </a:cubicBezTo>
                    <a:cubicBezTo>
                      <a:pt x="305" y="337"/>
                      <a:pt x="305" y="337"/>
                      <a:pt x="305" y="337"/>
                    </a:cubicBezTo>
                    <a:cubicBezTo>
                      <a:pt x="323" y="337"/>
                      <a:pt x="337" y="323"/>
                      <a:pt x="337" y="305"/>
                    </a:cubicBezTo>
                    <a:cubicBezTo>
                      <a:pt x="337" y="32"/>
                      <a:pt x="337" y="32"/>
                      <a:pt x="337" y="32"/>
                    </a:cubicBezTo>
                    <a:cubicBezTo>
                      <a:pt x="337" y="14"/>
                      <a:pt x="323" y="0"/>
                      <a:pt x="305" y="0"/>
                    </a:cubicBezTo>
                    <a:close/>
                    <a:moveTo>
                      <a:pt x="273" y="273"/>
                    </a:moveTo>
                    <a:cubicBezTo>
                      <a:pt x="64" y="273"/>
                      <a:pt x="64" y="273"/>
                      <a:pt x="64" y="273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273" y="64"/>
                      <a:pt x="273" y="64"/>
                      <a:pt x="273" y="64"/>
                    </a:cubicBezTo>
                    <a:cubicBezTo>
                      <a:pt x="273" y="273"/>
                      <a:pt x="273" y="273"/>
                      <a:pt x="273" y="2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7" name="Freeform 7"/>
              <p:cNvSpPr>
                <a:spLocks noEditPoints="1"/>
              </p:cNvSpPr>
              <p:nvPr/>
            </p:nvSpPr>
            <p:spPr bwMode="auto">
              <a:xfrm>
                <a:off x="5743" y="1013"/>
                <a:ext cx="63" cy="63"/>
              </a:xfrm>
              <a:custGeom>
                <a:avLst/>
                <a:gdLst>
                  <a:gd name="T0" fmla="*/ 306 w 338"/>
                  <a:gd name="T1" fmla="*/ 0 h 338"/>
                  <a:gd name="T2" fmla="*/ 32 w 338"/>
                  <a:gd name="T3" fmla="*/ 0 h 338"/>
                  <a:gd name="T4" fmla="*/ 0 w 338"/>
                  <a:gd name="T5" fmla="*/ 32 h 338"/>
                  <a:gd name="T6" fmla="*/ 0 w 338"/>
                  <a:gd name="T7" fmla="*/ 306 h 338"/>
                  <a:gd name="T8" fmla="*/ 32 w 338"/>
                  <a:gd name="T9" fmla="*/ 338 h 338"/>
                  <a:gd name="T10" fmla="*/ 306 w 338"/>
                  <a:gd name="T11" fmla="*/ 338 h 338"/>
                  <a:gd name="T12" fmla="*/ 338 w 338"/>
                  <a:gd name="T13" fmla="*/ 306 h 338"/>
                  <a:gd name="T14" fmla="*/ 338 w 338"/>
                  <a:gd name="T15" fmla="*/ 32 h 338"/>
                  <a:gd name="T16" fmla="*/ 306 w 338"/>
                  <a:gd name="T17" fmla="*/ 0 h 338"/>
                  <a:gd name="T18" fmla="*/ 274 w 338"/>
                  <a:gd name="T19" fmla="*/ 274 h 338"/>
                  <a:gd name="T20" fmla="*/ 64 w 338"/>
                  <a:gd name="T21" fmla="*/ 274 h 338"/>
                  <a:gd name="T22" fmla="*/ 64 w 338"/>
                  <a:gd name="T23" fmla="*/ 64 h 338"/>
                  <a:gd name="T24" fmla="*/ 274 w 338"/>
                  <a:gd name="T25" fmla="*/ 64 h 338"/>
                  <a:gd name="T26" fmla="*/ 274 w 338"/>
                  <a:gd name="T27" fmla="*/ 274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38" h="338">
                    <a:moveTo>
                      <a:pt x="306" y="0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15" y="0"/>
                      <a:pt x="0" y="14"/>
                      <a:pt x="0" y="32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23"/>
                      <a:pt x="15" y="338"/>
                      <a:pt x="32" y="338"/>
                    </a:cubicBezTo>
                    <a:cubicBezTo>
                      <a:pt x="306" y="338"/>
                      <a:pt x="306" y="338"/>
                      <a:pt x="306" y="338"/>
                    </a:cubicBezTo>
                    <a:cubicBezTo>
                      <a:pt x="324" y="338"/>
                      <a:pt x="338" y="323"/>
                      <a:pt x="338" y="306"/>
                    </a:cubicBezTo>
                    <a:cubicBezTo>
                      <a:pt x="338" y="32"/>
                      <a:pt x="338" y="32"/>
                      <a:pt x="338" y="32"/>
                    </a:cubicBezTo>
                    <a:cubicBezTo>
                      <a:pt x="338" y="14"/>
                      <a:pt x="324" y="0"/>
                      <a:pt x="306" y="0"/>
                    </a:cubicBezTo>
                    <a:close/>
                    <a:moveTo>
                      <a:pt x="274" y="274"/>
                    </a:moveTo>
                    <a:cubicBezTo>
                      <a:pt x="64" y="274"/>
                      <a:pt x="64" y="274"/>
                      <a:pt x="64" y="274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274" y="64"/>
                      <a:pt x="274" y="64"/>
                      <a:pt x="274" y="64"/>
                    </a:cubicBezTo>
                    <a:lnTo>
                      <a:pt x="274" y="2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8" name="Freeform 8"/>
              <p:cNvSpPr>
                <a:spLocks noEditPoints="1"/>
              </p:cNvSpPr>
              <p:nvPr/>
            </p:nvSpPr>
            <p:spPr bwMode="auto">
              <a:xfrm>
                <a:off x="5704" y="821"/>
                <a:ext cx="383" cy="372"/>
              </a:xfrm>
              <a:custGeom>
                <a:avLst/>
                <a:gdLst>
                  <a:gd name="T0" fmla="*/ 1569 w 2048"/>
                  <a:gd name="T1" fmla="*/ 237 h 1990"/>
                  <a:gd name="T2" fmla="*/ 1398 w 2048"/>
                  <a:gd name="T3" fmla="*/ 205 h 1990"/>
                  <a:gd name="T4" fmla="*/ 1366 w 2048"/>
                  <a:gd name="T5" fmla="*/ 0 h 1990"/>
                  <a:gd name="T6" fmla="*/ 1197 w 2048"/>
                  <a:gd name="T7" fmla="*/ 32 h 1990"/>
                  <a:gd name="T8" fmla="*/ 885 w 2048"/>
                  <a:gd name="T9" fmla="*/ 205 h 1990"/>
                  <a:gd name="T10" fmla="*/ 853 w 2048"/>
                  <a:gd name="T11" fmla="*/ 0 h 1990"/>
                  <a:gd name="T12" fmla="*/ 684 w 2048"/>
                  <a:gd name="T13" fmla="*/ 32 h 1990"/>
                  <a:gd name="T14" fmla="*/ 372 w 2048"/>
                  <a:gd name="T15" fmla="*/ 205 h 1990"/>
                  <a:gd name="T16" fmla="*/ 340 w 2048"/>
                  <a:gd name="T17" fmla="*/ 0 h 1990"/>
                  <a:gd name="T18" fmla="*/ 171 w 2048"/>
                  <a:gd name="T19" fmla="*/ 32 h 1990"/>
                  <a:gd name="T20" fmla="*/ 32 w 2048"/>
                  <a:gd name="T21" fmla="*/ 205 h 1990"/>
                  <a:gd name="T22" fmla="*/ 0 w 2048"/>
                  <a:gd name="T23" fmla="*/ 1468 h 1990"/>
                  <a:gd name="T24" fmla="*/ 896 w 2048"/>
                  <a:gd name="T25" fmla="*/ 1501 h 1990"/>
                  <a:gd name="T26" fmla="*/ 1469 w 2048"/>
                  <a:gd name="T27" fmla="*/ 1990 h 1990"/>
                  <a:gd name="T28" fmla="*/ 1569 w 2048"/>
                  <a:gd name="T29" fmla="*/ 840 h 1990"/>
                  <a:gd name="T30" fmla="*/ 1261 w 2048"/>
                  <a:gd name="T31" fmla="*/ 64 h 1990"/>
                  <a:gd name="T32" fmla="*/ 1334 w 2048"/>
                  <a:gd name="T33" fmla="*/ 237 h 1990"/>
                  <a:gd name="T34" fmla="*/ 1261 w 2048"/>
                  <a:gd name="T35" fmla="*/ 410 h 1990"/>
                  <a:gd name="T36" fmla="*/ 748 w 2048"/>
                  <a:gd name="T37" fmla="*/ 237 h 1990"/>
                  <a:gd name="T38" fmla="*/ 821 w 2048"/>
                  <a:gd name="T39" fmla="*/ 64 h 1990"/>
                  <a:gd name="T40" fmla="*/ 821 w 2048"/>
                  <a:gd name="T41" fmla="*/ 410 h 1990"/>
                  <a:gd name="T42" fmla="*/ 748 w 2048"/>
                  <a:gd name="T43" fmla="*/ 237 h 1990"/>
                  <a:gd name="T44" fmla="*/ 235 w 2048"/>
                  <a:gd name="T45" fmla="*/ 64 h 1990"/>
                  <a:gd name="T46" fmla="*/ 308 w 2048"/>
                  <a:gd name="T47" fmla="*/ 237 h 1990"/>
                  <a:gd name="T48" fmla="*/ 235 w 2048"/>
                  <a:gd name="T49" fmla="*/ 410 h 1990"/>
                  <a:gd name="T50" fmla="*/ 921 w 2048"/>
                  <a:gd name="T51" fmla="*/ 1026 h 1990"/>
                  <a:gd name="T52" fmla="*/ 616 w 2048"/>
                  <a:gd name="T53" fmla="*/ 1058 h 1990"/>
                  <a:gd name="T54" fmla="*/ 648 w 2048"/>
                  <a:gd name="T55" fmla="*/ 1364 h 1990"/>
                  <a:gd name="T56" fmla="*/ 889 w 2048"/>
                  <a:gd name="T57" fmla="*/ 1411 h 1990"/>
                  <a:gd name="T58" fmla="*/ 64 w 2048"/>
                  <a:gd name="T59" fmla="*/ 1436 h 1990"/>
                  <a:gd name="T60" fmla="*/ 171 w 2048"/>
                  <a:gd name="T61" fmla="*/ 269 h 1990"/>
                  <a:gd name="T62" fmla="*/ 203 w 2048"/>
                  <a:gd name="T63" fmla="*/ 474 h 1990"/>
                  <a:gd name="T64" fmla="*/ 372 w 2048"/>
                  <a:gd name="T65" fmla="*/ 442 h 1990"/>
                  <a:gd name="T66" fmla="*/ 684 w 2048"/>
                  <a:gd name="T67" fmla="*/ 269 h 1990"/>
                  <a:gd name="T68" fmla="*/ 716 w 2048"/>
                  <a:gd name="T69" fmla="*/ 474 h 1990"/>
                  <a:gd name="T70" fmla="*/ 885 w 2048"/>
                  <a:gd name="T71" fmla="*/ 442 h 1990"/>
                  <a:gd name="T72" fmla="*/ 1197 w 2048"/>
                  <a:gd name="T73" fmla="*/ 269 h 1990"/>
                  <a:gd name="T74" fmla="*/ 1229 w 2048"/>
                  <a:gd name="T75" fmla="*/ 474 h 1990"/>
                  <a:gd name="T76" fmla="*/ 1398 w 2048"/>
                  <a:gd name="T77" fmla="*/ 442 h 1990"/>
                  <a:gd name="T78" fmla="*/ 1505 w 2048"/>
                  <a:gd name="T79" fmla="*/ 269 h 1990"/>
                  <a:gd name="T80" fmla="*/ 1469 w 2048"/>
                  <a:gd name="T81" fmla="*/ 831 h 1990"/>
                  <a:gd name="T82" fmla="*/ 1364 w 2048"/>
                  <a:gd name="T83" fmla="*/ 648 h 1990"/>
                  <a:gd name="T84" fmla="*/ 1058 w 2048"/>
                  <a:gd name="T85" fmla="*/ 616 h 1990"/>
                  <a:gd name="T86" fmla="*/ 1026 w 2048"/>
                  <a:gd name="T87" fmla="*/ 921 h 1990"/>
                  <a:gd name="T88" fmla="*/ 1113 w 2048"/>
                  <a:gd name="T89" fmla="*/ 953 h 1990"/>
                  <a:gd name="T90" fmla="*/ 953 w 2048"/>
                  <a:gd name="T91" fmla="*/ 1146 h 1990"/>
                  <a:gd name="T92" fmla="*/ 921 w 2048"/>
                  <a:gd name="T93" fmla="*/ 1026 h 1990"/>
                  <a:gd name="T94" fmla="*/ 889 w 2048"/>
                  <a:gd name="T95" fmla="*/ 1300 h 1990"/>
                  <a:gd name="T96" fmla="*/ 680 w 2048"/>
                  <a:gd name="T97" fmla="*/ 1090 h 1990"/>
                  <a:gd name="T98" fmla="*/ 1300 w 2048"/>
                  <a:gd name="T99" fmla="*/ 680 h 1990"/>
                  <a:gd name="T100" fmla="*/ 1217 w 2048"/>
                  <a:gd name="T101" fmla="*/ 889 h 1990"/>
                  <a:gd name="T102" fmla="*/ 1090 w 2048"/>
                  <a:gd name="T103" fmla="*/ 680 h 1990"/>
                  <a:gd name="T104" fmla="*/ 1469 w 2048"/>
                  <a:gd name="T105" fmla="*/ 1926 h 1990"/>
                  <a:gd name="T106" fmla="*/ 956 w 2048"/>
                  <a:gd name="T107" fmla="*/ 1465 h 1990"/>
                  <a:gd name="T108" fmla="*/ 1238 w 2048"/>
                  <a:gd name="T109" fmla="*/ 950 h 1990"/>
                  <a:gd name="T110" fmla="*/ 1340 w 2048"/>
                  <a:gd name="T111" fmla="*/ 912 h 1990"/>
                  <a:gd name="T112" fmla="*/ 1469 w 2048"/>
                  <a:gd name="T113" fmla="*/ 896 h 1990"/>
                  <a:gd name="T114" fmla="*/ 1533 w 2048"/>
                  <a:gd name="T115" fmla="*/ 900 h 1990"/>
                  <a:gd name="T116" fmla="*/ 1469 w 2048"/>
                  <a:gd name="T117" fmla="*/ 1926 h 19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048" h="1990">
                    <a:moveTo>
                      <a:pt x="1569" y="840"/>
                    </a:moveTo>
                    <a:cubicBezTo>
                      <a:pt x="1569" y="237"/>
                      <a:pt x="1569" y="237"/>
                      <a:pt x="1569" y="237"/>
                    </a:cubicBezTo>
                    <a:cubicBezTo>
                      <a:pt x="1569" y="219"/>
                      <a:pt x="1555" y="205"/>
                      <a:pt x="1537" y="205"/>
                    </a:cubicBezTo>
                    <a:cubicBezTo>
                      <a:pt x="1398" y="205"/>
                      <a:pt x="1398" y="205"/>
                      <a:pt x="1398" y="205"/>
                    </a:cubicBezTo>
                    <a:cubicBezTo>
                      <a:pt x="1398" y="32"/>
                      <a:pt x="1398" y="32"/>
                      <a:pt x="1398" y="32"/>
                    </a:cubicBezTo>
                    <a:cubicBezTo>
                      <a:pt x="1398" y="14"/>
                      <a:pt x="1384" y="0"/>
                      <a:pt x="1366" y="0"/>
                    </a:cubicBezTo>
                    <a:cubicBezTo>
                      <a:pt x="1229" y="0"/>
                      <a:pt x="1229" y="0"/>
                      <a:pt x="1229" y="0"/>
                    </a:cubicBezTo>
                    <a:cubicBezTo>
                      <a:pt x="1212" y="0"/>
                      <a:pt x="1197" y="14"/>
                      <a:pt x="1197" y="32"/>
                    </a:cubicBezTo>
                    <a:cubicBezTo>
                      <a:pt x="1197" y="205"/>
                      <a:pt x="1197" y="205"/>
                      <a:pt x="1197" y="205"/>
                    </a:cubicBezTo>
                    <a:cubicBezTo>
                      <a:pt x="885" y="205"/>
                      <a:pt x="885" y="205"/>
                      <a:pt x="885" y="205"/>
                    </a:cubicBezTo>
                    <a:cubicBezTo>
                      <a:pt x="885" y="32"/>
                      <a:pt x="885" y="32"/>
                      <a:pt x="885" y="32"/>
                    </a:cubicBezTo>
                    <a:cubicBezTo>
                      <a:pt x="885" y="14"/>
                      <a:pt x="871" y="0"/>
                      <a:pt x="853" y="0"/>
                    </a:cubicBezTo>
                    <a:cubicBezTo>
                      <a:pt x="716" y="0"/>
                      <a:pt x="716" y="0"/>
                      <a:pt x="716" y="0"/>
                    </a:cubicBezTo>
                    <a:cubicBezTo>
                      <a:pt x="698" y="0"/>
                      <a:pt x="684" y="14"/>
                      <a:pt x="684" y="32"/>
                    </a:cubicBezTo>
                    <a:cubicBezTo>
                      <a:pt x="684" y="205"/>
                      <a:pt x="684" y="205"/>
                      <a:pt x="684" y="205"/>
                    </a:cubicBezTo>
                    <a:cubicBezTo>
                      <a:pt x="372" y="205"/>
                      <a:pt x="372" y="205"/>
                      <a:pt x="372" y="205"/>
                    </a:cubicBezTo>
                    <a:cubicBezTo>
                      <a:pt x="372" y="32"/>
                      <a:pt x="372" y="32"/>
                      <a:pt x="372" y="32"/>
                    </a:cubicBezTo>
                    <a:cubicBezTo>
                      <a:pt x="372" y="14"/>
                      <a:pt x="358" y="0"/>
                      <a:pt x="340" y="0"/>
                    </a:cubicBezTo>
                    <a:cubicBezTo>
                      <a:pt x="203" y="0"/>
                      <a:pt x="203" y="0"/>
                      <a:pt x="203" y="0"/>
                    </a:cubicBezTo>
                    <a:cubicBezTo>
                      <a:pt x="185" y="0"/>
                      <a:pt x="171" y="14"/>
                      <a:pt x="171" y="32"/>
                    </a:cubicBezTo>
                    <a:cubicBezTo>
                      <a:pt x="171" y="205"/>
                      <a:pt x="171" y="205"/>
                      <a:pt x="171" y="205"/>
                    </a:cubicBezTo>
                    <a:cubicBezTo>
                      <a:pt x="32" y="205"/>
                      <a:pt x="32" y="205"/>
                      <a:pt x="32" y="205"/>
                    </a:cubicBezTo>
                    <a:cubicBezTo>
                      <a:pt x="14" y="205"/>
                      <a:pt x="0" y="219"/>
                      <a:pt x="0" y="237"/>
                    </a:cubicBezTo>
                    <a:cubicBezTo>
                      <a:pt x="0" y="1468"/>
                      <a:pt x="0" y="1468"/>
                      <a:pt x="0" y="1468"/>
                    </a:cubicBezTo>
                    <a:cubicBezTo>
                      <a:pt x="0" y="1486"/>
                      <a:pt x="14" y="1501"/>
                      <a:pt x="32" y="1501"/>
                    </a:cubicBezTo>
                    <a:cubicBezTo>
                      <a:pt x="896" y="1501"/>
                      <a:pt x="896" y="1501"/>
                      <a:pt x="896" y="1501"/>
                    </a:cubicBezTo>
                    <a:cubicBezTo>
                      <a:pt x="917" y="1631"/>
                      <a:pt x="981" y="1751"/>
                      <a:pt x="1080" y="1840"/>
                    </a:cubicBezTo>
                    <a:cubicBezTo>
                      <a:pt x="1186" y="1937"/>
                      <a:pt x="1325" y="1990"/>
                      <a:pt x="1469" y="1990"/>
                    </a:cubicBezTo>
                    <a:cubicBezTo>
                      <a:pt x="1788" y="1990"/>
                      <a:pt x="2048" y="1730"/>
                      <a:pt x="2048" y="1411"/>
                    </a:cubicBezTo>
                    <a:cubicBezTo>
                      <a:pt x="2048" y="1129"/>
                      <a:pt x="1844" y="888"/>
                      <a:pt x="1569" y="840"/>
                    </a:cubicBezTo>
                    <a:close/>
                    <a:moveTo>
                      <a:pt x="1261" y="237"/>
                    </a:moveTo>
                    <a:cubicBezTo>
                      <a:pt x="1261" y="64"/>
                      <a:pt x="1261" y="64"/>
                      <a:pt x="1261" y="64"/>
                    </a:cubicBezTo>
                    <a:cubicBezTo>
                      <a:pt x="1334" y="64"/>
                      <a:pt x="1334" y="64"/>
                      <a:pt x="1334" y="64"/>
                    </a:cubicBezTo>
                    <a:cubicBezTo>
                      <a:pt x="1334" y="237"/>
                      <a:pt x="1334" y="237"/>
                      <a:pt x="1334" y="237"/>
                    </a:cubicBezTo>
                    <a:cubicBezTo>
                      <a:pt x="1334" y="410"/>
                      <a:pt x="1334" y="410"/>
                      <a:pt x="1334" y="410"/>
                    </a:cubicBezTo>
                    <a:cubicBezTo>
                      <a:pt x="1261" y="410"/>
                      <a:pt x="1261" y="410"/>
                      <a:pt x="1261" y="410"/>
                    </a:cubicBezTo>
                    <a:lnTo>
                      <a:pt x="1261" y="237"/>
                    </a:lnTo>
                    <a:close/>
                    <a:moveTo>
                      <a:pt x="748" y="237"/>
                    </a:moveTo>
                    <a:cubicBezTo>
                      <a:pt x="748" y="64"/>
                      <a:pt x="748" y="64"/>
                      <a:pt x="748" y="64"/>
                    </a:cubicBezTo>
                    <a:cubicBezTo>
                      <a:pt x="821" y="64"/>
                      <a:pt x="821" y="64"/>
                      <a:pt x="821" y="64"/>
                    </a:cubicBezTo>
                    <a:cubicBezTo>
                      <a:pt x="821" y="237"/>
                      <a:pt x="821" y="237"/>
                      <a:pt x="821" y="237"/>
                    </a:cubicBezTo>
                    <a:cubicBezTo>
                      <a:pt x="821" y="410"/>
                      <a:pt x="821" y="410"/>
                      <a:pt x="821" y="410"/>
                    </a:cubicBezTo>
                    <a:cubicBezTo>
                      <a:pt x="748" y="410"/>
                      <a:pt x="748" y="410"/>
                      <a:pt x="748" y="410"/>
                    </a:cubicBezTo>
                    <a:lnTo>
                      <a:pt x="748" y="237"/>
                    </a:lnTo>
                    <a:close/>
                    <a:moveTo>
                      <a:pt x="235" y="237"/>
                    </a:moveTo>
                    <a:cubicBezTo>
                      <a:pt x="235" y="64"/>
                      <a:pt x="235" y="64"/>
                      <a:pt x="235" y="64"/>
                    </a:cubicBezTo>
                    <a:cubicBezTo>
                      <a:pt x="308" y="64"/>
                      <a:pt x="308" y="64"/>
                      <a:pt x="308" y="64"/>
                    </a:cubicBezTo>
                    <a:cubicBezTo>
                      <a:pt x="308" y="237"/>
                      <a:pt x="308" y="237"/>
                      <a:pt x="308" y="237"/>
                    </a:cubicBezTo>
                    <a:cubicBezTo>
                      <a:pt x="308" y="410"/>
                      <a:pt x="308" y="410"/>
                      <a:pt x="308" y="410"/>
                    </a:cubicBezTo>
                    <a:cubicBezTo>
                      <a:pt x="235" y="410"/>
                      <a:pt x="235" y="410"/>
                      <a:pt x="235" y="410"/>
                    </a:cubicBezTo>
                    <a:lnTo>
                      <a:pt x="235" y="237"/>
                    </a:lnTo>
                    <a:close/>
                    <a:moveTo>
                      <a:pt x="921" y="1026"/>
                    </a:moveTo>
                    <a:cubicBezTo>
                      <a:pt x="648" y="1026"/>
                      <a:pt x="648" y="1026"/>
                      <a:pt x="648" y="1026"/>
                    </a:cubicBezTo>
                    <a:cubicBezTo>
                      <a:pt x="630" y="1026"/>
                      <a:pt x="616" y="1040"/>
                      <a:pt x="616" y="1058"/>
                    </a:cubicBezTo>
                    <a:cubicBezTo>
                      <a:pt x="616" y="1332"/>
                      <a:pt x="616" y="1332"/>
                      <a:pt x="616" y="1332"/>
                    </a:cubicBezTo>
                    <a:cubicBezTo>
                      <a:pt x="616" y="1349"/>
                      <a:pt x="630" y="1364"/>
                      <a:pt x="648" y="1364"/>
                    </a:cubicBezTo>
                    <a:cubicBezTo>
                      <a:pt x="891" y="1364"/>
                      <a:pt x="891" y="1364"/>
                      <a:pt x="891" y="1364"/>
                    </a:cubicBezTo>
                    <a:cubicBezTo>
                      <a:pt x="890" y="1379"/>
                      <a:pt x="889" y="1395"/>
                      <a:pt x="889" y="1411"/>
                    </a:cubicBezTo>
                    <a:cubicBezTo>
                      <a:pt x="889" y="1419"/>
                      <a:pt x="890" y="1428"/>
                      <a:pt x="890" y="1436"/>
                    </a:cubicBezTo>
                    <a:cubicBezTo>
                      <a:pt x="64" y="1436"/>
                      <a:pt x="64" y="1436"/>
                      <a:pt x="64" y="1436"/>
                    </a:cubicBezTo>
                    <a:cubicBezTo>
                      <a:pt x="64" y="269"/>
                      <a:pt x="64" y="269"/>
                      <a:pt x="64" y="269"/>
                    </a:cubicBezTo>
                    <a:cubicBezTo>
                      <a:pt x="171" y="269"/>
                      <a:pt x="171" y="269"/>
                      <a:pt x="171" y="269"/>
                    </a:cubicBezTo>
                    <a:cubicBezTo>
                      <a:pt x="171" y="442"/>
                      <a:pt x="171" y="442"/>
                      <a:pt x="171" y="442"/>
                    </a:cubicBezTo>
                    <a:cubicBezTo>
                      <a:pt x="171" y="460"/>
                      <a:pt x="185" y="474"/>
                      <a:pt x="203" y="474"/>
                    </a:cubicBezTo>
                    <a:cubicBezTo>
                      <a:pt x="340" y="474"/>
                      <a:pt x="340" y="474"/>
                      <a:pt x="340" y="474"/>
                    </a:cubicBezTo>
                    <a:cubicBezTo>
                      <a:pt x="358" y="474"/>
                      <a:pt x="372" y="460"/>
                      <a:pt x="372" y="442"/>
                    </a:cubicBezTo>
                    <a:cubicBezTo>
                      <a:pt x="372" y="269"/>
                      <a:pt x="372" y="269"/>
                      <a:pt x="372" y="269"/>
                    </a:cubicBezTo>
                    <a:cubicBezTo>
                      <a:pt x="684" y="269"/>
                      <a:pt x="684" y="269"/>
                      <a:pt x="684" y="269"/>
                    </a:cubicBezTo>
                    <a:cubicBezTo>
                      <a:pt x="684" y="442"/>
                      <a:pt x="684" y="442"/>
                      <a:pt x="684" y="442"/>
                    </a:cubicBezTo>
                    <a:cubicBezTo>
                      <a:pt x="684" y="460"/>
                      <a:pt x="698" y="474"/>
                      <a:pt x="716" y="474"/>
                    </a:cubicBezTo>
                    <a:cubicBezTo>
                      <a:pt x="853" y="474"/>
                      <a:pt x="853" y="474"/>
                      <a:pt x="853" y="474"/>
                    </a:cubicBezTo>
                    <a:cubicBezTo>
                      <a:pt x="871" y="474"/>
                      <a:pt x="885" y="460"/>
                      <a:pt x="885" y="442"/>
                    </a:cubicBezTo>
                    <a:cubicBezTo>
                      <a:pt x="885" y="269"/>
                      <a:pt x="885" y="269"/>
                      <a:pt x="885" y="269"/>
                    </a:cubicBezTo>
                    <a:cubicBezTo>
                      <a:pt x="1197" y="269"/>
                      <a:pt x="1197" y="269"/>
                      <a:pt x="1197" y="269"/>
                    </a:cubicBezTo>
                    <a:cubicBezTo>
                      <a:pt x="1197" y="442"/>
                      <a:pt x="1197" y="442"/>
                      <a:pt x="1197" y="442"/>
                    </a:cubicBezTo>
                    <a:cubicBezTo>
                      <a:pt x="1197" y="460"/>
                      <a:pt x="1212" y="474"/>
                      <a:pt x="1229" y="474"/>
                    </a:cubicBezTo>
                    <a:cubicBezTo>
                      <a:pt x="1366" y="474"/>
                      <a:pt x="1366" y="474"/>
                      <a:pt x="1366" y="474"/>
                    </a:cubicBezTo>
                    <a:cubicBezTo>
                      <a:pt x="1384" y="474"/>
                      <a:pt x="1398" y="460"/>
                      <a:pt x="1398" y="442"/>
                    </a:cubicBezTo>
                    <a:cubicBezTo>
                      <a:pt x="1398" y="269"/>
                      <a:pt x="1398" y="269"/>
                      <a:pt x="1398" y="269"/>
                    </a:cubicBezTo>
                    <a:cubicBezTo>
                      <a:pt x="1505" y="269"/>
                      <a:pt x="1505" y="269"/>
                      <a:pt x="1505" y="269"/>
                    </a:cubicBezTo>
                    <a:cubicBezTo>
                      <a:pt x="1505" y="833"/>
                      <a:pt x="1505" y="833"/>
                      <a:pt x="1505" y="833"/>
                    </a:cubicBezTo>
                    <a:cubicBezTo>
                      <a:pt x="1493" y="832"/>
                      <a:pt x="1481" y="831"/>
                      <a:pt x="1469" y="831"/>
                    </a:cubicBezTo>
                    <a:cubicBezTo>
                      <a:pt x="1433" y="831"/>
                      <a:pt x="1398" y="835"/>
                      <a:pt x="1364" y="841"/>
                    </a:cubicBezTo>
                    <a:cubicBezTo>
                      <a:pt x="1364" y="648"/>
                      <a:pt x="1364" y="648"/>
                      <a:pt x="1364" y="648"/>
                    </a:cubicBezTo>
                    <a:cubicBezTo>
                      <a:pt x="1364" y="630"/>
                      <a:pt x="1350" y="616"/>
                      <a:pt x="1332" y="616"/>
                    </a:cubicBezTo>
                    <a:cubicBezTo>
                      <a:pt x="1058" y="616"/>
                      <a:pt x="1058" y="616"/>
                      <a:pt x="1058" y="616"/>
                    </a:cubicBezTo>
                    <a:cubicBezTo>
                      <a:pt x="1040" y="616"/>
                      <a:pt x="1026" y="630"/>
                      <a:pt x="1026" y="648"/>
                    </a:cubicBezTo>
                    <a:cubicBezTo>
                      <a:pt x="1026" y="921"/>
                      <a:pt x="1026" y="921"/>
                      <a:pt x="1026" y="921"/>
                    </a:cubicBezTo>
                    <a:cubicBezTo>
                      <a:pt x="1026" y="939"/>
                      <a:pt x="1040" y="953"/>
                      <a:pt x="1058" y="953"/>
                    </a:cubicBezTo>
                    <a:cubicBezTo>
                      <a:pt x="1113" y="953"/>
                      <a:pt x="1113" y="953"/>
                      <a:pt x="1113" y="953"/>
                    </a:cubicBezTo>
                    <a:cubicBezTo>
                      <a:pt x="1060" y="995"/>
                      <a:pt x="1014" y="1045"/>
                      <a:pt x="978" y="1102"/>
                    </a:cubicBezTo>
                    <a:cubicBezTo>
                      <a:pt x="969" y="1116"/>
                      <a:pt x="961" y="1131"/>
                      <a:pt x="953" y="1146"/>
                    </a:cubicBezTo>
                    <a:cubicBezTo>
                      <a:pt x="953" y="1058"/>
                      <a:pt x="953" y="1058"/>
                      <a:pt x="953" y="1058"/>
                    </a:cubicBezTo>
                    <a:cubicBezTo>
                      <a:pt x="953" y="1040"/>
                      <a:pt x="939" y="1026"/>
                      <a:pt x="921" y="1026"/>
                    </a:cubicBezTo>
                    <a:close/>
                    <a:moveTo>
                      <a:pt x="889" y="1090"/>
                    </a:moveTo>
                    <a:cubicBezTo>
                      <a:pt x="889" y="1300"/>
                      <a:pt x="889" y="1300"/>
                      <a:pt x="889" y="1300"/>
                    </a:cubicBezTo>
                    <a:cubicBezTo>
                      <a:pt x="680" y="1300"/>
                      <a:pt x="680" y="1300"/>
                      <a:pt x="680" y="1300"/>
                    </a:cubicBezTo>
                    <a:cubicBezTo>
                      <a:pt x="680" y="1090"/>
                      <a:pt x="680" y="1090"/>
                      <a:pt x="680" y="1090"/>
                    </a:cubicBezTo>
                    <a:lnTo>
                      <a:pt x="889" y="1090"/>
                    </a:lnTo>
                    <a:close/>
                    <a:moveTo>
                      <a:pt x="1300" y="680"/>
                    </a:moveTo>
                    <a:cubicBezTo>
                      <a:pt x="1300" y="857"/>
                      <a:pt x="1300" y="857"/>
                      <a:pt x="1300" y="857"/>
                    </a:cubicBezTo>
                    <a:cubicBezTo>
                      <a:pt x="1271" y="865"/>
                      <a:pt x="1244" y="876"/>
                      <a:pt x="1217" y="889"/>
                    </a:cubicBezTo>
                    <a:cubicBezTo>
                      <a:pt x="1090" y="889"/>
                      <a:pt x="1090" y="889"/>
                      <a:pt x="1090" y="889"/>
                    </a:cubicBezTo>
                    <a:cubicBezTo>
                      <a:pt x="1090" y="680"/>
                      <a:pt x="1090" y="680"/>
                      <a:pt x="1090" y="680"/>
                    </a:cubicBezTo>
                    <a:lnTo>
                      <a:pt x="1300" y="680"/>
                    </a:lnTo>
                    <a:close/>
                    <a:moveTo>
                      <a:pt x="1469" y="1926"/>
                    </a:moveTo>
                    <a:cubicBezTo>
                      <a:pt x="1204" y="1926"/>
                      <a:pt x="984" y="1728"/>
                      <a:pt x="956" y="1465"/>
                    </a:cubicBezTo>
                    <a:cubicBezTo>
                      <a:pt x="956" y="1465"/>
                      <a:pt x="956" y="1465"/>
                      <a:pt x="956" y="1465"/>
                    </a:cubicBezTo>
                    <a:cubicBezTo>
                      <a:pt x="954" y="1447"/>
                      <a:pt x="953" y="1429"/>
                      <a:pt x="953" y="1411"/>
                    </a:cubicBezTo>
                    <a:cubicBezTo>
                      <a:pt x="953" y="1215"/>
                      <a:pt x="1063" y="1038"/>
                      <a:pt x="1238" y="950"/>
                    </a:cubicBezTo>
                    <a:cubicBezTo>
                      <a:pt x="1238" y="950"/>
                      <a:pt x="1238" y="950"/>
                      <a:pt x="1238" y="950"/>
                    </a:cubicBezTo>
                    <a:cubicBezTo>
                      <a:pt x="1271" y="934"/>
                      <a:pt x="1305" y="921"/>
                      <a:pt x="1340" y="912"/>
                    </a:cubicBezTo>
                    <a:cubicBezTo>
                      <a:pt x="1340" y="912"/>
                      <a:pt x="1340" y="912"/>
                      <a:pt x="1340" y="912"/>
                    </a:cubicBezTo>
                    <a:cubicBezTo>
                      <a:pt x="1382" y="901"/>
                      <a:pt x="1425" y="896"/>
                      <a:pt x="1469" y="896"/>
                    </a:cubicBezTo>
                    <a:cubicBezTo>
                      <a:pt x="1490" y="896"/>
                      <a:pt x="1512" y="897"/>
                      <a:pt x="1533" y="900"/>
                    </a:cubicBezTo>
                    <a:cubicBezTo>
                      <a:pt x="1533" y="900"/>
                      <a:pt x="1533" y="900"/>
                      <a:pt x="1533" y="900"/>
                    </a:cubicBezTo>
                    <a:cubicBezTo>
                      <a:pt x="1790" y="932"/>
                      <a:pt x="1984" y="1151"/>
                      <a:pt x="1984" y="1411"/>
                    </a:cubicBezTo>
                    <a:cubicBezTo>
                      <a:pt x="1984" y="1695"/>
                      <a:pt x="1753" y="1926"/>
                      <a:pt x="1469" y="19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9" name="Freeform 9"/>
              <p:cNvSpPr>
                <a:spLocks/>
              </p:cNvSpPr>
              <p:nvPr/>
            </p:nvSpPr>
            <p:spPr bwMode="auto">
              <a:xfrm>
                <a:off x="6049" y="1050"/>
                <a:ext cx="18" cy="41"/>
              </a:xfrm>
              <a:custGeom>
                <a:avLst/>
                <a:gdLst>
                  <a:gd name="T0" fmla="*/ 67 w 94"/>
                  <a:gd name="T1" fmla="*/ 25 h 216"/>
                  <a:gd name="T2" fmla="*/ 26 w 94"/>
                  <a:gd name="T3" fmla="*/ 6 h 216"/>
                  <a:gd name="T4" fmla="*/ 6 w 94"/>
                  <a:gd name="T5" fmla="*/ 47 h 216"/>
                  <a:gd name="T6" fmla="*/ 30 w 94"/>
                  <a:gd name="T7" fmla="*/ 184 h 216"/>
                  <a:gd name="T8" fmla="*/ 62 w 94"/>
                  <a:gd name="T9" fmla="*/ 216 h 216"/>
                  <a:gd name="T10" fmla="*/ 94 w 94"/>
                  <a:gd name="T11" fmla="*/ 184 h 216"/>
                  <a:gd name="T12" fmla="*/ 67 w 94"/>
                  <a:gd name="T13" fmla="*/ 25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16">
                    <a:moveTo>
                      <a:pt x="67" y="25"/>
                    </a:moveTo>
                    <a:cubicBezTo>
                      <a:pt x="61" y="9"/>
                      <a:pt x="42" y="0"/>
                      <a:pt x="26" y="6"/>
                    </a:cubicBezTo>
                    <a:cubicBezTo>
                      <a:pt x="9" y="12"/>
                      <a:pt x="0" y="30"/>
                      <a:pt x="6" y="47"/>
                    </a:cubicBezTo>
                    <a:cubicBezTo>
                      <a:pt x="22" y="91"/>
                      <a:pt x="30" y="137"/>
                      <a:pt x="30" y="184"/>
                    </a:cubicBezTo>
                    <a:cubicBezTo>
                      <a:pt x="30" y="202"/>
                      <a:pt x="44" y="216"/>
                      <a:pt x="62" y="216"/>
                    </a:cubicBezTo>
                    <a:cubicBezTo>
                      <a:pt x="80" y="216"/>
                      <a:pt x="94" y="202"/>
                      <a:pt x="94" y="184"/>
                    </a:cubicBezTo>
                    <a:cubicBezTo>
                      <a:pt x="94" y="130"/>
                      <a:pt x="85" y="76"/>
                      <a:pt x="67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0" name="Freeform 10"/>
              <p:cNvSpPr>
                <a:spLocks/>
              </p:cNvSpPr>
              <p:nvPr/>
            </p:nvSpPr>
            <p:spPr bwMode="auto">
              <a:xfrm>
                <a:off x="5994" y="999"/>
                <a:ext cx="59" cy="45"/>
              </a:xfrm>
              <a:custGeom>
                <a:avLst/>
                <a:gdLst>
                  <a:gd name="T0" fmla="*/ 304 w 314"/>
                  <a:gd name="T1" fmla="*/ 191 h 242"/>
                  <a:gd name="T2" fmla="*/ 44 w 314"/>
                  <a:gd name="T3" fmla="*/ 5 h 242"/>
                  <a:gd name="T4" fmla="*/ 4 w 314"/>
                  <a:gd name="T5" fmla="*/ 27 h 242"/>
                  <a:gd name="T6" fmla="*/ 27 w 314"/>
                  <a:gd name="T7" fmla="*/ 67 h 242"/>
                  <a:gd name="T8" fmla="*/ 252 w 314"/>
                  <a:gd name="T9" fmla="*/ 228 h 242"/>
                  <a:gd name="T10" fmla="*/ 278 w 314"/>
                  <a:gd name="T11" fmla="*/ 242 h 242"/>
                  <a:gd name="T12" fmla="*/ 296 w 314"/>
                  <a:gd name="T13" fmla="*/ 236 h 242"/>
                  <a:gd name="T14" fmla="*/ 304 w 314"/>
                  <a:gd name="T15" fmla="*/ 191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4" h="242">
                    <a:moveTo>
                      <a:pt x="304" y="191"/>
                    </a:moveTo>
                    <a:cubicBezTo>
                      <a:pt x="242" y="101"/>
                      <a:pt x="149" y="35"/>
                      <a:pt x="44" y="5"/>
                    </a:cubicBezTo>
                    <a:cubicBezTo>
                      <a:pt x="27" y="0"/>
                      <a:pt x="9" y="10"/>
                      <a:pt x="4" y="27"/>
                    </a:cubicBezTo>
                    <a:cubicBezTo>
                      <a:pt x="0" y="44"/>
                      <a:pt x="10" y="62"/>
                      <a:pt x="27" y="67"/>
                    </a:cubicBezTo>
                    <a:cubicBezTo>
                      <a:pt x="117" y="93"/>
                      <a:pt x="197" y="150"/>
                      <a:pt x="252" y="228"/>
                    </a:cubicBezTo>
                    <a:cubicBezTo>
                      <a:pt x="258" y="237"/>
                      <a:pt x="268" y="242"/>
                      <a:pt x="278" y="242"/>
                    </a:cubicBezTo>
                    <a:cubicBezTo>
                      <a:pt x="284" y="242"/>
                      <a:pt x="291" y="240"/>
                      <a:pt x="296" y="236"/>
                    </a:cubicBezTo>
                    <a:cubicBezTo>
                      <a:pt x="311" y="226"/>
                      <a:pt x="314" y="206"/>
                      <a:pt x="304" y="1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1" name="Freeform 11"/>
              <p:cNvSpPr>
                <a:spLocks noEditPoints="1"/>
              </p:cNvSpPr>
              <p:nvPr/>
            </p:nvSpPr>
            <p:spPr bwMode="auto">
              <a:xfrm>
                <a:off x="5911" y="1017"/>
                <a:ext cx="136" cy="136"/>
              </a:xfrm>
              <a:custGeom>
                <a:avLst/>
                <a:gdLst>
                  <a:gd name="T0" fmla="*/ 364 w 727"/>
                  <a:gd name="T1" fmla="*/ 0 h 727"/>
                  <a:gd name="T2" fmla="*/ 0 w 727"/>
                  <a:gd name="T3" fmla="*/ 364 h 727"/>
                  <a:gd name="T4" fmla="*/ 364 w 727"/>
                  <a:gd name="T5" fmla="*/ 727 h 727"/>
                  <a:gd name="T6" fmla="*/ 727 w 727"/>
                  <a:gd name="T7" fmla="*/ 364 h 727"/>
                  <a:gd name="T8" fmla="*/ 364 w 727"/>
                  <a:gd name="T9" fmla="*/ 0 h 727"/>
                  <a:gd name="T10" fmla="*/ 364 w 727"/>
                  <a:gd name="T11" fmla="*/ 663 h 727"/>
                  <a:gd name="T12" fmla="*/ 64 w 727"/>
                  <a:gd name="T13" fmla="*/ 364 h 727"/>
                  <a:gd name="T14" fmla="*/ 364 w 727"/>
                  <a:gd name="T15" fmla="*/ 65 h 727"/>
                  <a:gd name="T16" fmla="*/ 663 w 727"/>
                  <a:gd name="T17" fmla="*/ 364 h 727"/>
                  <a:gd name="T18" fmla="*/ 364 w 727"/>
                  <a:gd name="T19" fmla="*/ 663 h 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27" h="727">
                    <a:moveTo>
                      <a:pt x="364" y="0"/>
                    </a:moveTo>
                    <a:cubicBezTo>
                      <a:pt x="163" y="0"/>
                      <a:pt x="0" y="163"/>
                      <a:pt x="0" y="364"/>
                    </a:cubicBezTo>
                    <a:cubicBezTo>
                      <a:pt x="0" y="564"/>
                      <a:pt x="163" y="727"/>
                      <a:pt x="364" y="727"/>
                    </a:cubicBezTo>
                    <a:cubicBezTo>
                      <a:pt x="564" y="727"/>
                      <a:pt x="727" y="564"/>
                      <a:pt x="727" y="364"/>
                    </a:cubicBezTo>
                    <a:cubicBezTo>
                      <a:pt x="727" y="163"/>
                      <a:pt x="564" y="0"/>
                      <a:pt x="364" y="0"/>
                    </a:cubicBezTo>
                    <a:close/>
                    <a:moveTo>
                      <a:pt x="364" y="663"/>
                    </a:moveTo>
                    <a:cubicBezTo>
                      <a:pt x="199" y="663"/>
                      <a:pt x="64" y="529"/>
                      <a:pt x="64" y="364"/>
                    </a:cubicBezTo>
                    <a:cubicBezTo>
                      <a:pt x="64" y="199"/>
                      <a:pt x="199" y="65"/>
                      <a:pt x="364" y="65"/>
                    </a:cubicBezTo>
                    <a:cubicBezTo>
                      <a:pt x="529" y="65"/>
                      <a:pt x="663" y="199"/>
                      <a:pt x="663" y="364"/>
                    </a:cubicBezTo>
                    <a:cubicBezTo>
                      <a:pt x="663" y="529"/>
                      <a:pt x="529" y="663"/>
                      <a:pt x="364" y="6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2" name="Freeform 12"/>
              <p:cNvSpPr>
                <a:spLocks/>
              </p:cNvSpPr>
              <p:nvPr/>
            </p:nvSpPr>
            <p:spPr bwMode="auto">
              <a:xfrm>
                <a:off x="5973" y="1048"/>
                <a:ext cx="47" cy="47"/>
              </a:xfrm>
              <a:custGeom>
                <a:avLst/>
                <a:gdLst>
                  <a:gd name="T0" fmla="*/ 220 w 252"/>
                  <a:gd name="T1" fmla="*/ 188 h 252"/>
                  <a:gd name="T2" fmla="*/ 64 w 252"/>
                  <a:gd name="T3" fmla="*/ 188 h 252"/>
                  <a:gd name="T4" fmla="*/ 64 w 252"/>
                  <a:gd name="T5" fmla="*/ 32 h 252"/>
                  <a:gd name="T6" fmla="*/ 32 w 252"/>
                  <a:gd name="T7" fmla="*/ 0 h 252"/>
                  <a:gd name="T8" fmla="*/ 0 w 252"/>
                  <a:gd name="T9" fmla="*/ 32 h 252"/>
                  <a:gd name="T10" fmla="*/ 0 w 252"/>
                  <a:gd name="T11" fmla="*/ 220 h 252"/>
                  <a:gd name="T12" fmla="*/ 32 w 252"/>
                  <a:gd name="T13" fmla="*/ 252 h 252"/>
                  <a:gd name="T14" fmla="*/ 220 w 252"/>
                  <a:gd name="T15" fmla="*/ 252 h 252"/>
                  <a:gd name="T16" fmla="*/ 252 w 252"/>
                  <a:gd name="T17" fmla="*/ 220 h 252"/>
                  <a:gd name="T18" fmla="*/ 220 w 252"/>
                  <a:gd name="T19" fmla="*/ 188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2" h="252">
                    <a:moveTo>
                      <a:pt x="220" y="188"/>
                    </a:moveTo>
                    <a:cubicBezTo>
                      <a:pt x="64" y="188"/>
                      <a:pt x="64" y="188"/>
                      <a:pt x="64" y="188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14"/>
                      <a:pt x="49" y="0"/>
                      <a:pt x="32" y="0"/>
                    </a:cubicBezTo>
                    <a:cubicBezTo>
                      <a:pt x="14" y="0"/>
                      <a:pt x="0" y="14"/>
                      <a:pt x="0" y="32"/>
                    </a:cubicBezTo>
                    <a:cubicBezTo>
                      <a:pt x="0" y="220"/>
                      <a:pt x="0" y="220"/>
                      <a:pt x="0" y="220"/>
                    </a:cubicBezTo>
                    <a:cubicBezTo>
                      <a:pt x="0" y="238"/>
                      <a:pt x="14" y="252"/>
                      <a:pt x="32" y="252"/>
                    </a:cubicBezTo>
                    <a:cubicBezTo>
                      <a:pt x="220" y="252"/>
                      <a:pt x="220" y="252"/>
                      <a:pt x="220" y="252"/>
                    </a:cubicBezTo>
                    <a:cubicBezTo>
                      <a:pt x="237" y="252"/>
                      <a:pt x="252" y="238"/>
                      <a:pt x="252" y="220"/>
                    </a:cubicBezTo>
                    <a:cubicBezTo>
                      <a:pt x="252" y="203"/>
                      <a:pt x="238" y="188"/>
                      <a:pt x="220" y="1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134" name="CaixaDeTexto 19"/>
            <p:cNvSpPr txBox="1"/>
            <p:nvPr/>
          </p:nvSpPr>
          <p:spPr>
            <a:xfrm>
              <a:off x="9934912" y="1361753"/>
              <a:ext cx="8811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algn="r">
                <a:defRPr sz="5400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defRPr>
              </a:lvl1pPr>
              <a:lvl2pPr lvl="1" algn="r">
                <a:defRPr sz="3600">
                  <a:solidFill>
                    <a:schemeClr val="bg1"/>
                  </a:solidFill>
                </a:defRPr>
              </a:lvl2pPr>
            </a:lstStyle>
            <a:p>
              <a:pPr algn="l"/>
              <a:r>
                <a:rPr lang="pt-BR" sz="1400" i="1" dirty="0">
                  <a:solidFill>
                    <a:srgbClr val="4A5463"/>
                  </a:solidFill>
                  <a:effectLst/>
                  <a:latin typeface="+mn-lt"/>
                </a:rPr>
                <a:t>histórico</a:t>
              </a:r>
            </a:p>
          </p:txBody>
        </p:sp>
      </p:grpSp>
      <p:sp>
        <p:nvSpPr>
          <p:cNvPr id="55" name="Forma livre 54"/>
          <p:cNvSpPr/>
          <p:nvPr/>
        </p:nvSpPr>
        <p:spPr>
          <a:xfrm>
            <a:off x="-167954" y="161424"/>
            <a:ext cx="968768" cy="172857"/>
          </a:xfrm>
          <a:custGeom>
            <a:avLst/>
            <a:gdLst>
              <a:gd name="connsiteX0" fmla="*/ 0 w 4785186"/>
              <a:gd name="connsiteY0" fmla="*/ 0 h 853819"/>
              <a:gd name="connsiteX1" fmla="*/ 4785186 w 4785186"/>
              <a:gd name="connsiteY1" fmla="*/ 0 h 853819"/>
              <a:gd name="connsiteX2" fmla="*/ 4310842 w 4785186"/>
              <a:gd name="connsiteY2" fmla="*/ 853819 h 853819"/>
              <a:gd name="connsiteX3" fmla="*/ 0 w 4785186"/>
              <a:gd name="connsiteY3" fmla="*/ 853819 h 85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5186" h="853819">
                <a:moveTo>
                  <a:pt x="0" y="0"/>
                </a:moveTo>
                <a:lnTo>
                  <a:pt x="4785186" y="0"/>
                </a:lnTo>
                <a:lnTo>
                  <a:pt x="4310842" y="853819"/>
                </a:lnTo>
                <a:lnTo>
                  <a:pt x="0" y="853819"/>
                </a:lnTo>
                <a:close/>
              </a:path>
            </a:pathLst>
          </a:custGeom>
          <a:solidFill>
            <a:srgbClr val="BCA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8" name="CaixaDeTexto 57"/>
          <p:cNvSpPr txBox="1"/>
          <p:nvPr/>
        </p:nvSpPr>
        <p:spPr>
          <a:xfrm>
            <a:off x="-1490" y="6063910"/>
            <a:ext cx="7184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900" dirty="0"/>
              <a:t>base: 3.032</a:t>
            </a:r>
          </a:p>
        </p:txBody>
      </p:sp>
      <p:sp>
        <p:nvSpPr>
          <p:cNvPr id="116" name="CaixaDeTexto 19"/>
          <p:cNvSpPr txBox="1"/>
          <p:nvPr/>
        </p:nvSpPr>
        <p:spPr>
          <a:xfrm>
            <a:off x="1477966" y="5681305"/>
            <a:ext cx="277587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1700" b="0" i="1" dirty="0">
                <a:solidFill>
                  <a:srgbClr val="002060"/>
                </a:solidFill>
                <a:effectLst/>
                <a:latin typeface="+mn-lt"/>
              </a:rPr>
              <a:t>outro</a:t>
            </a:r>
            <a:endParaRPr lang="pt-BR" sz="1700" i="1" dirty="0">
              <a:solidFill>
                <a:srgbClr val="002060"/>
              </a:solidFill>
              <a:effectLst/>
              <a:latin typeface="+mn-lt"/>
            </a:endParaRPr>
          </a:p>
        </p:txBody>
      </p:sp>
      <p:grpSp>
        <p:nvGrpSpPr>
          <p:cNvPr id="115" name="Group 48"/>
          <p:cNvGrpSpPr>
            <a:grpSpLocks noChangeAspect="1"/>
          </p:cNvGrpSpPr>
          <p:nvPr/>
        </p:nvGrpSpPr>
        <p:grpSpPr bwMode="auto">
          <a:xfrm>
            <a:off x="929401" y="3562480"/>
            <a:ext cx="355738" cy="496580"/>
            <a:chOff x="2877" y="2411"/>
            <a:chExt cx="783" cy="1093"/>
          </a:xfrm>
          <a:solidFill>
            <a:srgbClr val="EC4251"/>
          </a:solidFill>
        </p:grpSpPr>
        <p:sp>
          <p:nvSpPr>
            <p:cNvPr id="117" name="Freeform 49"/>
            <p:cNvSpPr>
              <a:spLocks noEditPoints="1"/>
            </p:cNvSpPr>
            <p:nvPr/>
          </p:nvSpPr>
          <p:spPr bwMode="auto">
            <a:xfrm>
              <a:off x="3069" y="2552"/>
              <a:ext cx="458" cy="266"/>
            </a:xfrm>
            <a:custGeom>
              <a:avLst/>
              <a:gdLst>
                <a:gd name="T0" fmla="*/ 458 w 458"/>
                <a:gd name="T1" fmla="*/ 266 h 266"/>
                <a:gd name="T2" fmla="*/ 458 w 458"/>
                <a:gd name="T3" fmla="*/ 0 h 266"/>
                <a:gd name="T4" fmla="*/ 0 w 458"/>
                <a:gd name="T5" fmla="*/ 0 h 266"/>
                <a:gd name="T6" fmla="*/ 0 w 458"/>
                <a:gd name="T7" fmla="*/ 266 h 266"/>
                <a:gd name="T8" fmla="*/ 458 w 458"/>
                <a:gd name="T9" fmla="*/ 266 h 266"/>
                <a:gd name="T10" fmla="*/ 458 w 458"/>
                <a:gd name="T11" fmla="*/ 266 h 266"/>
                <a:gd name="T12" fmla="*/ 37 w 458"/>
                <a:gd name="T13" fmla="*/ 35 h 266"/>
                <a:gd name="T14" fmla="*/ 422 w 458"/>
                <a:gd name="T15" fmla="*/ 35 h 266"/>
                <a:gd name="T16" fmla="*/ 422 w 458"/>
                <a:gd name="T17" fmla="*/ 230 h 266"/>
                <a:gd name="T18" fmla="*/ 37 w 458"/>
                <a:gd name="T19" fmla="*/ 230 h 266"/>
                <a:gd name="T20" fmla="*/ 37 w 458"/>
                <a:gd name="T21" fmla="*/ 35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8" h="266">
                  <a:moveTo>
                    <a:pt x="458" y="266"/>
                  </a:moveTo>
                  <a:lnTo>
                    <a:pt x="458" y="0"/>
                  </a:lnTo>
                  <a:lnTo>
                    <a:pt x="0" y="0"/>
                  </a:lnTo>
                  <a:lnTo>
                    <a:pt x="0" y="266"/>
                  </a:lnTo>
                  <a:lnTo>
                    <a:pt x="458" y="266"/>
                  </a:lnTo>
                  <a:lnTo>
                    <a:pt x="458" y="266"/>
                  </a:lnTo>
                  <a:close/>
                  <a:moveTo>
                    <a:pt x="37" y="35"/>
                  </a:moveTo>
                  <a:lnTo>
                    <a:pt x="422" y="35"/>
                  </a:lnTo>
                  <a:lnTo>
                    <a:pt x="422" y="230"/>
                  </a:lnTo>
                  <a:lnTo>
                    <a:pt x="37" y="230"/>
                  </a:lnTo>
                  <a:lnTo>
                    <a:pt x="37" y="35"/>
                  </a:lnTo>
                  <a:close/>
                </a:path>
              </a:pathLst>
            </a:custGeom>
            <a:solidFill>
              <a:srgbClr val="42C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8" name="Rectangle 50"/>
            <p:cNvSpPr>
              <a:spLocks noChangeArrowheads="1"/>
            </p:cNvSpPr>
            <p:nvPr/>
          </p:nvSpPr>
          <p:spPr bwMode="auto">
            <a:xfrm>
              <a:off x="3144" y="2626"/>
              <a:ext cx="309" cy="36"/>
            </a:xfrm>
            <a:prstGeom prst="rect">
              <a:avLst/>
            </a:prstGeom>
            <a:solidFill>
              <a:srgbClr val="42C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9" name="Rectangle 51"/>
            <p:cNvSpPr>
              <a:spLocks noChangeArrowheads="1"/>
            </p:cNvSpPr>
            <p:nvPr/>
          </p:nvSpPr>
          <p:spPr bwMode="auto">
            <a:xfrm>
              <a:off x="3144" y="2697"/>
              <a:ext cx="309" cy="37"/>
            </a:xfrm>
            <a:prstGeom prst="rect">
              <a:avLst/>
            </a:prstGeom>
            <a:solidFill>
              <a:srgbClr val="42C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0" name="Freeform 52"/>
            <p:cNvSpPr>
              <a:spLocks noEditPoints="1"/>
            </p:cNvSpPr>
            <p:nvPr/>
          </p:nvSpPr>
          <p:spPr bwMode="auto">
            <a:xfrm>
              <a:off x="2877" y="2411"/>
              <a:ext cx="783" cy="1093"/>
            </a:xfrm>
            <a:custGeom>
              <a:avLst/>
              <a:gdLst>
                <a:gd name="T0" fmla="*/ 812 w 812"/>
                <a:gd name="T1" fmla="*/ 0 h 1134"/>
                <a:gd name="T2" fmla="*/ 98 w 812"/>
                <a:gd name="T3" fmla="*/ 0 h 1134"/>
                <a:gd name="T4" fmla="*/ 0 w 812"/>
                <a:gd name="T5" fmla="*/ 98 h 1134"/>
                <a:gd name="T6" fmla="*/ 0 w 812"/>
                <a:gd name="T7" fmla="*/ 925 h 1134"/>
                <a:gd name="T8" fmla="*/ 98 w 812"/>
                <a:gd name="T9" fmla="*/ 1022 h 1134"/>
                <a:gd name="T10" fmla="*/ 155 w 812"/>
                <a:gd name="T11" fmla="*/ 1022 h 1134"/>
                <a:gd name="T12" fmla="*/ 155 w 812"/>
                <a:gd name="T13" fmla="*/ 1134 h 1134"/>
                <a:gd name="T14" fmla="*/ 294 w 812"/>
                <a:gd name="T15" fmla="*/ 1134 h 1134"/>
                <a:gd name="T16" fmla="*/ 294 w 812"/>
                <a:gd name="T17" fmla="*/ 1022 h 1134"/>
                <a:gd name="T18" fmla="*/ 812 w 812"/>
                <a:gd name="T19" fmla="*/ 1022 h 1134"/>
                <a:gd name="T20" fmla="*/ 812 w 812"/>
                <a:gd name="T21" fmla="*/ 0 h 1134"/>
                <a:gd name="T22" fmla="*/ 774 w 812"/>
                <a:gd name="T23" fmla="*/ 827 h 1134"/>
                <a:gd name="T24" fmla="*/ 117 w 812"/>
                <a:gd name="T25" fmla="*/ 827 h 1134"/>
                <a:gd name="T26" fmla="*/ 117 w 812"/>
                <a:gd name="T27" fmla="*/ 37 h 1134"/>
                <a:gd name="T28" fmla="*/ 774 w 812"/>
                <a:gd name="T29" fmla="*/ 37 h 1134"/>
                <a:gd name="T30" fmla="*/ 774 w 812"/>
                <a:gd name="T31" fmla="*/ 827 h 1134"/>
                <a:gd name="T32" fmla="*/ 80 w 812"/>
                <a:gd name="T33" fmla="*/ 40 h 1134"/>
                <a:gd name="T34" fmla="*/ 80 w 812"/>
                <a:gd name="T35" fmla="*/ 829 h 1134"/>
                <a:gd name="T36" fmla="*/ 38 w 812"/>
                <a:gd name="T37" fmla="*/ 848 h 1134"/>
                <a:gd name="T38" fmla="*/ 38 w 812"/>
                <a:gd name="T39" fmla="*/ 98 h 1134"/>
                <a:gd name="T40" fmla="*/ 80 w 812"/>
                <a:gd name="T41" fmla="*/ 40 h 1134"/>
                <a:gd name="T42" fmla="*/ 98 w 812"/>
                <a:gd name="T43" fmla="*/ 985 h 1134"/>
                <a:gd name="T44" fmla="*/ 38 w 812"/>
                <a:gd name="T45" fmla="*/ 925 h 1134"/>
                <a:gd name="T46" fmla="*/ 55 w 812"/>
                <a:gd name="T47" fmla="*/ 882 h 1134"/>
                <a:gd name="T48" fmla="*/ 98 w 812"/>
                <a:gd name="T49" fmla="*/ 864 h 1134"/>
                <a:gd name="T50" fmla="*/ 155 w 812"/>
                <a:gd name="T51" fmla="*/ 864 h 1134"/>
                <a:gd name="T52" fmla="*/ 155 w 812"/>
                <a:gd name="T53" fmla="*/ 985 h 1134"/>
                <a:gd name="T54" fmla="*/ 98 w 812"/>
                <a:gd name="T55" fmla="*/ 985 h 1134"/>
                <a:gd name="T56" fmla="*/ 193 w 812"/>
                <a:gd name="T57" fmla="*/ 1097 h 1134"/>
                <a:gd name="T58" fmla="*/ 193 w 812"/>
                <a:gd name="T59" fmla="*/ 864 h 1134"/>
                <a:gd name="T60" fmla="*/ 257 w 812"/>
                <a:gd name="T61" fmla="*/ 864 h 1134"/>
                <a:gd name="T62" fmla="*/ 257 w 812"/>
                <a:gd name="T63" fmla="*/ 1097 h 1134"/>
                <a:gd name="T64" fmla="*/ 193 w 812"/>
                <a:gd name="T65" fmla="*/ 1097 h 1134"/>
                <a:gd name="T66" fmla="*/ 774 w 812"/>
                <a:gd name="T67" fmla="*/ 985 h 1134"/>
                <a:gd name="T68" fmla="*/ 294 w 812"/>
                <a:gd name="T69" fmla="*/ 985 h 1134"/>
                <a:gd name="T70" fmla="*/ 294 w 812"/>
                <a:gd name="T71" fmla="*/ 864 h 1134"/>
                <a:gd name="T72" fmla="*/ 774 w 812"/>
                <a:gd name="T73" fmla="*/ 864 h 1134"/>
                <a:gd name="T74" fmla="*/ 774 w 812"/>
                <a:gd name="T75" fmla="*/ 985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2" h="1134">
                  <a:moveTo>
                    <a:pt x="812" y="0"/>
                  </a:moveTo>
                  <a:cubicBezTo>
                    <a:pt x="98" y="0"/>
                    <a:pt x="98" y="0"/>
                    <a:pt x="98" y="0"/>
                  </a:cubicBezTo>
                  <a:cubicBezTo>
                    <a:pt x="44" y="0"/>
                    <a:pt x="0" y="44"/>
                    <a:pt x="0" y="98"/>
                  </a:cubicBezTo>
                  <a:cubicBezTo>
                    <a:pt x="0" y="98"/>
                    <a:pt x="0" y="925"/>
                    <a:pt x="0" y="925"/>
                  </a:cubicBezTo>
                  <a:cubicBezTo>
                    <a:pt x="0" y="979"/>
                    <a:pt x="44" y="1022"/>
                    <a:pt x="98" y="1022"/>
                  </a:cubicBezTo>
                  <a:cubicBezTo>
                    <a:pt x="155" y="1022"/>
                    <a:pt x="155" y="1022"/>
                    <a:pt x="155" y="1022"/>
                  </a:cubicBezTo>
                  <a:cubicBezTo>
                    <a:pt x="155" y="1134"/>
                    <a:pt x="155" y="1134"/>
                    <a:pt x="155" y="1134"/>
                  </a:cubicBezTo>
                  <a:cubicBezTo>
                    <a:pt x="294" y="1134"/>
                    <a:pt x="294" y="1134"/>
                    <a:pt x="294" y="1134"/>
                  </a:cubicBezTo>
                  <a:cubicBezTo>
                    <a:pt x="294" y="1022"/>
                    <a:pt x="294" y="1022"/>
                    <a:pt x="294" y="1022"/>
                  </a:cubicBezTo>
                  <a:cubicBezTo>
                    <a:pt x="812" y="1022"/>
                    <a:pt x="812" y="1022"/>
                    <a:pt x="812" y="1022"/>
                  </a:cubicBezTo>
                  <a:lnTo>
                    <a:pt x="812" y="0"/>
                  </a:lnTo>
                  <a:close/>
                  <a:moveTo>
                    <a:pt x="774" y="827"/>
                  </a:moveTo>
                  <a:cubicBezTo>
                    <a:pt x="117" y="827"/>
                    <a:pt x="117" y="827"/>
                    <a:pt x="117" y="827"/>
                  </a:cubicBezTo>
                  <a:cubicBezTo>
                    <a:pt x="117" y="37"/>
                    <a:pt x="117" y="37"/>
                    <a:pt x="117" y="37"/>
                  </a:cubicBezTo>
                  <a:cubicBezTo>
                    <a:pt x="774" y="37"/>
                    <a:pt x="774" y="37"/>
                    <a:pt x="774" y="37"/>
                  </a:cubicBezTo>
                  <a:lnTo>
                    <a:pt x="774" y="827"/>
                  </a:lnTo>
                  <a:close/>
                  <a:moveTo>
                    <a:pt x="80" y="40"/>
                  </a:moveTo>
                  <a:cubicBezTo>
                    <a:pt x="80" y="829"/>
                    <a:pt x="80" y="829"/>
                    <a:pt x="80" y="829"/>
                  </a:cubicBezTo>
                  <a:cubicBezTo>
                    <a:pt x="64" y="832"/>
                    <a:pt x="50" y="838"/>
                    <a:pt x="38" y="848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71"/>
                    <a:pt x="55" y="48"/>
                    <a:pt x="80" y="40"/>
                  </a:cubicBezTo>
                  <a:close/>
                  <a:moveTo>
                    <a:pt x="98" y="985"/>
                  </a:moveTo>
                  <a:cubicBezTo>
                    <a:pt x="65" y="985"/>
                    <a:pt x="38" y="958"/>
                    <a:pt x="38" y="925"/>
                  </a:cubicBezTo>
                  <a:cubicBezTo>
                    <a:pt x="38" y="909"/>
                    <a:pt x="44" y="893"/>
                    <a:pt x="55" y="882"/>
                  </a:cubicBezTo>
                  <a:cubicBezTo>
                    <a:pt x="67" y="870"/>
                    <a:pt x="82" y="864"/>
                    <a:pt x="98" y="864"/>
                  </a:cubicBezTo>
                  <a:cubicBezTo>
                    <a:pt x="155" y="864"/>
                    <a:pt x="155" y="864"/>
                    <a:pt x="155" y="864"/>
                  </a:cubicBezTo>
                  <a:cubicBezTo>
                    <a:pt x="155" y="985"/>
                    <a:pt x="155" y="985"/>
                    <a:pt x="155" y="985"/>
                  </a:cubicBezTo>
                  <a:lnTo>
                    <a:pt x="98" y="985"/>
                  </a:lnTo>
                  <a:close/>
                  <a:moveTo>
                    <a:pt x="193" y="1097"/>
                  </a:moveTo>
                  <a:cubicBezTo>
                    <a:pt x="193" y="864"/>
                    <a:pt x="193" y="864"/>
                    <a:pt x="193" y="864"/>
                  </a:cubicBezTo>
                  <a:cubicBezTo>
                    <a:pt x="257" y="864"/>
                    <a:pt x="257" y="864"/>
                    <a:pt x="257" y="864"/>
                  </a:cubicBezTo>
                  <a:cubicBezTo>
                    <a:pt x="257" y="1097"/>
                    <a:pt x="257" y="1097"/>
                    <a:pt x="257" y="1097"/>
                  </a:cubicBezTo>
                  <a:lnTo>
                    <a:pt x="193" y="1097"/>
                  </a:lnTo>
                  <a:close/>
                  <a:moveTo>
                    <a:pt x="774" y="985"/>
                  </a:moveTo>
                  <a:cubicBezTo>
                    <a:pt x="294" y="985"/>
                    <a:pt x="294" y="985"/>
                    <a:pt x="294" y="985"/>
                  </a:cubicBezTo>
                  <a:cubicBezTo>
                    <a:pt x="294" y="864"/>
                    <a:pt x="294" y="864"/>
                    <a:pt x="294" y="864"/>
                  </a:cubicBezTo>
                  <a:cubicBezTo>
                    <a:pt x="774" y="864"/>
                    <a:pt x="774" y="864"/>
                    <a:pt x="774" y="864"/>
                  </a:cubicBezTo>
                  <a:cubicBezTo>
                    <a:pt x="774" y="985"/>
                    <a:pt x="774" y="985"/>
                    <a:pt x="774" y="9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791685" y="4206763"/>
            <a:ext cx="657291" cy="505532"/>
            <a:chOff x="-4394077" y="5142384"/>
            <a:chExt cx="1943100" cy="1844675"/>
          </a:xfrm>
        </p:grpSpPr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-3908302" y="5142384"/>
              <a:ext cx="1033463" cy="625475"/>
            </a:xfrm>
            <a:custGeom>
              <a:avLst/>
              <a:gdLst>
                <a:gd name="T0" fmla="*/ 1125 w 1951"/>
                <a:gd name="T1" fmla="*/ 13 h 1182"/>
                <a:gd name="T2" fmla="*/ 1314 w 1951"/>
                <a:gd name="T3" fmla="*/ 72 h 1182"/>
                <a:gd name="T4" fmla="*/ 1476 w 1951"/>
                <a:gd name="T5" fmla="*/ 172 h 1182"/>
                <a:gd name="T6" fmla="*/ 1608 w 1951"/>
                <a:gd name="T7" fmla="*/ 306 h 1182"/>
                <a:gd name="T8" fmla="*/ 1706 w 1951"/>
                <a:gd name="T9" fmla="*/ 467 h 1182"/>
                <a:gd name="T10" fmla="*/ 1766 w 1951"/>
                <a:gd name="T11" fmla="*/ 647 h 1182"/>
                <a:gd name="T12" fmla="*/ 1832 w 1951"/>
                <a:gd name="T13" fmla="*/ 634 h 1182"/>
                <a:gd name="T14" fmla="*/ 1894 w 1951"/>
                <a:gd name="T15" fmla="*/ 647 h 1182"/>
                <a:gd name="T16" fmla="*/ 1939 w 1951"/>
                <a:gd name="T17" fmla="*/ 696 h 1182"/>
                <a:gd name="T18" fmla="*/ 1951 w 1951"/>
                <a:gd name="T19" fmla="*/ 760 h 1182"/>
                <a:gd name="T20" fmla="*/ 1941 w 1951"/>
                <a:gd name="T21" fmla="*/ 834 h 1182"/>
                <a:gd name="T22" fmla="*/ 1903 w 1951"/>
                <a:gd name="T23" fmla="*/ 920 h 1182"/>
                <a:gd name="T24" fmla="*/ 1865 w 1951"/>
                <a:gd name="T25" fmla="*/ 965 h 1182"/>
                <a:gd name="T26" fmla="*/ 1824 w 1951"/>
                <a:gd name="T27" fmla="*/ 985 h 1182"/>
                <a:gd name="T28" fmla="*/ 1784 w 1951"/>
                <a:gd name="T29" fmla="*/ 981 h 1182"/>
                <a:gd name="T30" fmla="*/ 1745 w 1951"/>
                <a:gd name="T31" fmla="*/ 1085 h 1182"/>
                <a:gd name="T32" fmla="*/ 1704 w 1951"/>
                <a:gd name="T33" fmla="*/ 1169 h 1182"/>
                <a:gd name="T34" fmla="*/ 1662 w 1951"/>
                <a:gd name="T35" fmla="*/ 1182 h 1182"/>
                <a:gd name="T36" fmla="*/ 1622 w 1951"/>
                <a:gd name="T37" fmla="*/ 1166 h 1182"/>
                <a:gd name="T38" fmla="*/ 1607 w 1951"/>
                <a:gd name="T39" fmla="*/ 1128 h 1182"/>
                <a:gd name="T40" fmla="*/ 1648 w 1951"/>
                <a:gd name="T41" fmla="*/ 981 h 1182"/>
                <a:gd name="T42" fmla="*/ 1661 w 1951"/>
                <a:gd name="T43" fmla="*/ 778 h 1182"/>
                <a:gd name="T44" fmla="*/ 1623 w 1951"/>
                <a:gd name="T45" fmla="*/ 580 h 1182"/>
                <a:gd name="T46" fmla="*/ 1455 w 1951"/>
                <a:gd name="T47" fmla="*/ 617 h 1182"/>
                <a:gd name="T48" fmla="*/ 1294 w 1951"/>
                <a:gd name="T49" fmla="*/ 678 h 1182"/>
                <a:gd name="T50" fmla="*/ 1133 w 1951"/>
                <a:gd name="T51" fmla="*/ 734 h 1182"/>
                <a:gd name="T52" fmla="*/ 962 w 1951"/>
                <a:gd name="T53" fmla="*/ 757 h 1182"/>
                <a:gd name="T54" fmla="*/ 844 w 1951"/>
                <a:gd name="T55" fmla="*/ 733 h 1182"/>
                <a:gd name="T56" fmla="*/ 737 w 1951"/>
                <a:gd name="T57" fmla="*/ 677 h 1182"/>
                <a:gd name="T58" fmla="*/ 633 w 1951"/>
                <a:gd name="T59" fmla="*/ 609 h 1182"/>
                <a:gd name="T60" fmla="*/ 528 w 1951"/>
                <a:gd name="T61" fmla="*/ 552 h 1182"/>
                <a:gd name="T62" fmla="*/ 414 w 1951"/>
                <a:gd name="T63" fmla="*/ 525 h 1182"/>
                <a:gd name="T64" fmla="*/ 315 w 1951"/>
                <a:gd name="T65" fmla="*/ 667 h 1182"/>
                <a:gd name="T66" fmla="*/ 267 w 1951"/>
                <a:gd name="T67" fmla="*/ 893 h 1182"/>
                <a:gd name="T68" fmla="*/ 266 w 1951"/>
                <a:gd name="T69" fmla="*/ 1127 h 1182"/>
                <a:gd name="T70" fmla="*/ 250 w 1951"/>
                <a:gd name="T71" fmla="*/ 1152 h 1182"/>
                <a:gd name="T72" fmla="*/ 219 w 1951"/>
                <a:gd name="T73" fmla="*/ 1150 h 1182"/>
                <a:gd name="T74" fmla="*/ 177 w 1951"/>
                <a:gd name="T75" fmla="*/ 1038 h 1182"/>
                <a:gd name="T76" fmla="*/ 135 w 1951"/>
                <a:gd name="T77" fmla="*/ 932 h 1182"/>
                <a:gd name="T78" fmla="*/ 69 w 1951"/>
                <a:gd name="T79" fmla="*/ 916 h 1182"/>
                <a:gd name="T80" fmla="*/ 19 w 1951"/>
                <a:gd name="T81" fmla="*/ 871 h 1182"/>
                <a:gd name="T82" fmla="*/ 0 w 1951"/>
                <a:gd name="T83" fmla="*/ 790 h 1182"/>
                <a:gd name="T84" fmla="*/ 21 w 1951"/>
                <a:gd name="T85" fmla="*/ 709 h 1182"/>
                <a:gd name="T86" fmla="*/ 68 w 1951"/>
                <a:gd name="T87" fmla="*/ 646 h 1182"/>
                <a:gd name="T88" fmla="*/ 139 w 1951"/>
                <a:gd name="T89" fmla="*/ 615 h 1182"/>
                <a:gd name="T90" fmla="*/ 195 w 1951"/>
                <a:gd name="T91" fmla="*/ 631 h 1182"/>
                <a:gd name="T92" fmla="*/ 285 w 1951"/>
                <a:gd name="T93" fmla="*/ 433 h 1182"/>
                <a:gd name="T94" fmla="*/ 418 w 1951"/>
                <a:gd name="T95" fmla="*/ 260 h 1182"/>
                <a:gd name="T96" fmla="*/ 585 w 1951"/>
                <a:gd name="T97" fmla="*/ 122 h 1182"/>
                <a:gd name="T98" fmla="*/ 778 w 1951"/>
                <a:gd name="T99" fmla="*/ 31 h 1182"/>
                <a:gd name="T100" fmla="*/ 986 w 1951"/>
                <a:gd name="T101" fmla="*/ 0 h 1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51" h="1182">
                  <a:moveTo>
                    <a:pt x="986" y="0"/>
                  </a:moveTo>
                  <a:lnTo>
                    <a:pt x="1057" y="3"/>
                  </a:lnTo>
                  <a:lnTo>
                    <a:pt x="1125" y="13"/>
                  </a:lnTo>
                  <a:lnTo>
                    <a:pt x="1191" y="28"/>
                  </a:lnTo>
                  <a:lnTo>
                    <a:pt x="1254" y="47"/>
                  </a:lnTo>
                  <a:lnTo>
                    <a:pt x="1314" y="72"/>
                  </a:lnTo>
                  <a:lnTo>
                    <a:pt x="1371" y="101"/>
                  </a:lnTo>
                  <a:lnTo>
                    <a:pt x="1426" y="135"/>
                  </a:lnTo>
                  <a:lnTo>
                    <a:pt x="1476" y="172"/>
                  </a:lnTo>
                  <a:lnTo>
                    <a:pt x="1524" y="213"/>
                  </a:lnTo>
                  <a:lnTo>
                    <a:pt x="1568" y="258"/>
                  </a:lnTo>
                  <a:lnTo>
                    <a:pt x="1608" y="306"/>
                  </a:lnTo>
                  <a:lnTo>
                    <a:pt x="1645" y="357"/>
                  </a:lnTo>
                  <a:lnTo>
                    <a:pt x="1677" y="411"/>
                  </a:lnTo>
                  <a:lnTo>
                    <a:pt x="1706" y="467"/>
                  </a:lnTo>
                  <a:lnTo>
                    <a:pt x="1730" y="525"/>
                  </a:lnTo>
                  <a:lnTo>
                    <a:pt x="1750" y="586"/>
                  </a:lnTo>
                  <a:lnTo>
                    <a:pt x="1766" y="647"/>
                  </a:lnTo>
                  <a:lnTo>
                    <a:pt x="1787" y="641"/>
                  </a:lnTo>
                  <a:lnTo>
                    <a:pt x="1809" y="635"/>
                  </a:lnTo>
                  <a:lnTo>
                    <a:pt x="1832" y="634"/>
                  </a:lnTo>
                  <a:lnTo>
                    <a:pt x="1853" y="635"/>
                  </a:lnTo>
                  <a:lnTo>
                    <a:pt x="1874" y="640"/>
                  </a:lnTo>
                  <a:lnTo>
                    <a:pt x="1894" y="647"/>
                  </a:lnTo>
                  <a:lnTo>
                    <a:pt x="1913" y="660"/>
                  </a:lnTo>
                  <a:lnTo>
                    <a:pt x="1928" y="677"/>
                  </a:lnTo>
                  <a:lnTo>
                    <a:pt x="1939" y="696"/>
                  </a:lnTo>
                  <a:lnTo>
                    <a:pt x="1946" y="716"/>
                  </a:lnTo>
                  <a:lnTo>
                    <a:pt x="1950" y="737"/>
                  </a:lnTo>
                  <a:lnTo>
                    <a:pt x="1951" y="760"/>
                  </a:lnTo>
                  <a:lnTo>
                    <a:pt x="1950" y="782"/>
                  </a:lnTo>
                  <a:lnTo>
                    <a:pt x="1948" y="803"/>
                  </a:lnTo>
                  <a:lnTo>
                    <a:pt x="1941" y="834"/>
                  </a:lnTo>
                  <a:lnTo>
                    <a:pt x="1932" y="864"/>
                  </a:lnTo>
                  <a:lnTo>
                    <a:pt x="1919" y="893"/>
                  </a:lnTo>
                  <a:lnTo>
                    <a:pt x="1903" y="920"/>
                  </a:lnTo>
                  <a:lnTo>
                    <a:pt x="1885" y="945"/>
                  </a:lnTo>
                  <a:lnTo>
                    <a:pt x="1876" y="955"/>
                  </a:lnTo>
                  <a:lnTo>
                    <a:pt x="1865" y="965"/>
                  </a:lnTo>
                  <a:lnTo>
                    <a:pt x="1852" y="973"/>
                  </a:lnTo>
                  <a:lnTo>
                    <a:pt x="1838" y="981"/>
                  </a:lnTo>
                  <a:lnTo>
                    <a:pt x="1824" y="985"/>
                  </a:lnTo>
                  <a:lnTo>
                    <a:pt x="1810" y="987"/>
                  </a:lnTo>
                  <a:lnTo>
                    <a:pt x="1796" y="986"/>
                  </a:lnTo>
                  <a:lnTo>
                    <a:pt x="1784" y="981"/>
                  </a:lnTo>
                  <a:lnTo>
                    <a:pt x="1771" y="971"/>
                  </a:lnTo>
                  <a:lnTo>
                    <a:pt x="1760" y="1028"/>
                  </a:lnTo>
                  <a:lnTo>
                    <a:pt x="1745" y="1085"/>
                  </a:lnTo>
                  <a:lnTo>
                    <a:pt x="1724" y="1142"/>
                  </a:lnTo>
                  <a:lnTo>
                    <a:pt x="1715" y="1158"/>
                  </a:lnTo>
                  <a:lnTo>
                    <a:pt x="1704" y="1169"/>
                  </a:lnTo>
                  <a:lnTo>
                    <a:pt x="1691" y="1177"/>
                  </a:lnTo>
                  <a:lnTo>
                    <a:pt x="1676" y="1180"/>
                  </a:lnTo>
                  <a:lnTo>
                    <a:pt x="1662" y="1182"/>
                  </a:lnTo>
                  <a:lnTo>
                    <a:pt x="1647" y="1179"/>
                  </a:lnTo>
                  <a:lnTo>
                    <a:pt x="1634" y="1174"/>
                  </a:lnTo>
                  <a:lnTo>
                    <a:pt x="1622" y="1166"/>
                  </a:lnTo>
                  <a:lnTo>
                    <a:pt x="1613" y="1156"/>
                  </a:lnTo>
                  <a:lnTo>
                    <a:pt x="1608" y="1142"/>
                  </a:lnTo>
                  <a:lnTo>
                    <a:pt x="1607" y="1128"/>
                  </a:lnTo>
                  <a:lnTo>
                    <a:pt x="1610" y="1111"/>
                  </a:lnTo>
                  <a:lnTo>
                    <a:pt x="1633" y="1046"/>
                  </a:lnTo>
                  <a:lnTo>
                    <a:pt x="1648" y="981"/>
                  </a:lnTo>
                  <a:lnTo>
                    <a:pt x="1658" y="913"/>
                  </a:lnTo>
                  <a:lnTo>
                    <a:pt x="1662" y="846"/>
                  </a:lnTo>
                  <a:lnTo>
                    <a:pt x="1661" y="778"/>
                  </a:lnTo>
                  <a:lnTo>
                    <a:pt x="1653" y="711"/>
                  </a:lnTo>
                  <a:lnTo>
                    <a:pt x="1641" y="645"/>
                  </a:lnTo>
                  <a:lnTo>
                    <a:pt x="1623" y="580"/>
                  </a:lnTo>
                  <a:lnTo>
                    <a:pt x="1566" y="588"/>
                  </a:lnTo>
                  <a:lnTo>
                    <a:pt x="1510" y="600"/>
                  </a:lnTo>
                  <a:lnTo>
                    <a:pt x="1455" y="617"/>
                  </a:lnTo>
                  <a:lnTo>
                    <a:pt x="1401" y="636"/>
                  </a:lnTo>
                  <a:lnTo>
                    <a:pt x="1348" y="656"/>
                  </a:lnTo>
                  <a:lnTo>
                    <a:pt x="1294" y="678"/>
                  </a:lnTo>
                  <a:lnTo>
                    <a:pt x="1240" y="699"/>
                  </a:lnTo>
                  <a:lnTo>
                    <a:pt x="1187" y="718"/>
                  </a:lnTo>
                  <a:lnTo>
                    <a:pt x="1133" y="734"/>
                  </a:lnTo>
                  <a:lnTo>
                    <a:pt x="1077" y="747"/>
                  </a:lnTo>
                  <a:lnTo>
                    <a:pt x="1020" y="755"/>
                  </a:lnTo>
                  <a:lnTo>
                    <a:pt x="962" y="757"/>
                  </a:lnTo>
                  <a:lnTo>
                    <a:pt x="922" y="754"/>
                  </a:lnTo>
                  <a:lnTo>
                    <a:pt x="882" y="745"/>
                  </a:lnTo>
                  <a:lnTo>
                    <a:pt x="844" y="733"/>
                  </a:lnTo>
                  <a:lnTo>
                    <a:pt x="807" y="716"/>
                  </a:lnTo>
                  <a:lnTo>
                    <a:pt x="772" y="697"/>
                  </a:lnTo>
                  <a:lnTo>
                    <a:pt x="737" y="677"/>
                  </a:lnTo>
                  <a:lnTo>
                    <a:pt x="702" y="654"/>
                  </a:lnTo>
                  <a:lnTo>
                    <a:pt x="668" y="632"/>
                  </a:lnTo>
                  <a:lnTo>
                    <a:pt x="633" y="609"/>
                  </a:lnTo>
                  <a:lnTo>
                    <a:pt x="598" y="589"/>
                  </a:lnTo>
                  <a:lnTo>
                    <a:pt x="564" y="569"/>
                  </a:lnTo>
                  <a:lnTo>
                    <a:pt x="528" y="552"/>
                  </a:lnTo>
                  <a:lnTo>
                    <a:pt x="491" y="539"/>
                  </a:lnTo>
                  <a:lnTo>
                    <a:pt x="453" y="530"/>
                  </a:lnTo>
                  <a:lnTo>
                    <a:pt x="414" y="525"/>
                  </a:lnTo>
                  <a:lnTo>
                    <a:pt x="373" y="526"/>
                  </a:lnTo>
                  <a:lnTo>
                    <a:pt x="341" y="595"/>
                  </a:lnTo>
                  <a:lnTo>
                    <a:pt x="315" y="667"/>
                  </a:lnTo>
                  <a:lnTo>
                    <a:pt x="294" y="741"/>
                  </a:lnTo>
                  <a:lnTo>
                    <a:pt x="279" y="816"/>
                  </a:lnTo>
                  <a:lnTo>
                    <a:pt x="267" y="893"/>
                  </a:lnTo>
                  <a:lnTo>
                    <a:pt x="262" y="971"/>
                  </a:lnTo>
                  <a:lnTo>
                    <a:pt x="262" y="1049"/>
                  </a:lnTo>
                  <a:lnTo>
                    <a:pt x="266" y="1127"/>
                  </a:lnTo>
                  <a:lnTo>
                    <a:pt x="264" y="1138"/>
                  </a:lnTo>
                  <a:lnTo>
                    <a:pt x="258" y="1147"/>
                  </a:lnTo>
                  <a:lnTo>
                    <a:pt x="250" y="1152"/>
                  </a:lnTo>
                  <a:lnTo>
                    <a:pt x="239" y="1155"/>
                  </a:lnTo>
                  <a:lnTo>
                    <a:pt x="228" y="1155"/>
                  </a:lnTo>
                  <a:lnTo>
                    <a:pt x="219" y="1150"/>
                  </a:lnTo>
                  <a:lnTo>
                    <a:pt x="213" y="1141"/>
                  </a:lnTo>
                  <a:lnTo>
                    <a:pt x="192" y="1091"/>
                  </a:lnTo>
                  <a:lnTo>
                    <a:pt x="177" y="1038"/>
                  </a:lnTo>
                  <a:lnTo>
                    <a:pt x="166" y="986"/>
                  </a:lnTo>
                  <a:lnTo>
                    <a:pt x="159" y="932"/>
                  </a:lnTo>
                  <a:lnTo>
                    <a:pt x="135" y="932"/>
                  </a:lnTo>
                  <a:lnTo>
                    <a:pt x="112" y="930"/>
                  </a:lnTo>
                  <a:lnTo>
                    <a:pt x="90" y="925"/>
                  </a:lnTo>
                  <a:lnTo>
                    <a:pt x="69" y="916"/>
                  </a:lnTo>
                  <a:lnTo>
                    <a:pt x="50" y="904"/>
                  </a:lnTo>
                  <a:lnTo>
                    <a:pt x="34" y="890"/>
                  </a:lnTo>
                  <a:lnTo>
                    <a:pt x="19" y="871"/>
                  </a:lnTo>
                  <a:lnTo>
                    <a:pt x="7" y="845"/>
                  </a:lnTo>
                  <a:lnTo>
                    <a:pt x="1" y="818"/>
                  </a:lnTo>
                  <a:lnTo>
                    <a:pt x="0" y="790"/>
                  </a:lnTo>
                  <a:lnTo>
                    <a:pt x="4" y="763"/>
                  </a:lnTo>
                  <a:lnTo>
                    <a:pt x="11" y="736"/>
                  </a:lnTo>
                  <a:lnTo>
                    <a:pt x="21" y="709"/>
                  </a:lnTo>
                  <a:lnTo>
                    <a:pt x="34" y="687"/>
                  </a:lnTo>
                  <a:lnTo>
                    <a:pt x="49" y="665"/>
                  </a:lnTo>
                  <a:lnTo>
                    <a:pt x="68" y="646"/>
                  </a:lnTo>
                  <a:lnTo>
                    <a:pt x="90" y="632"/>
                  </a:lnTo>
                  <a:lnTo>
                    <a:pt x="113" y="621"/>
                  </a:lnTo>
                  <a:lnTo>
                    <a:pt x="139" y="615"/>
                  </a:lnTo>
                  <a:lnTo>
                    <a:pt x="158" y="616"/>
                  </a:lnTo>
                  <a:lnTo>
                    <a:pt x="177" y="622"/>
                  </a:lnTo>
                  <a:lnTo>
                    <a:pt x="195" y="631"/>
                  </a:lnTo>
                  <a:lnTo>
                    <a:pt x="219" y="562"/>
                  </a:lnTo>
                  <a:lnTo>
                    <a:pt x="250" y="497"/>
                  </a:lnTo>
                  <a:lnTo>
                    <a:pt x="285" y="433"/>
                  </a:lnTo>
                  <a:lnTo>
                    <a:pt x="324" y="373"/>
                  </a:lnTo>
                  <a:lnTo>
                    <a:pt x="369" y="314"/>
                  </a:lnTo>
                  <a:lnTo>
                    <a:pt x="418" y="260"/>
                  </a:lnTo>
                  <a:lnTo>
                    <a:pt x="471" y="210"/>
                  </a:lnTo>
                  <a:lnTo>
                    <a:pt x="527" y="164"/>
                  </a:lnTo>
                  <a:lnTo>
                    <a:pt x="585" y="122"/>
                  </a:lnTo>
                  <a:lnTo>
                    <a:pt x="648" y="86"/>
                  </a:lnTo>
                  <a:lnTo>
                    <a:pt x="711" y="56"/>
                  </a:lnTo>
                  <a:lnTo>
                    <a:pt x="778" y="31"/>
                  </a:lnTo>
                  <a:lnTo>
                    <a:pt x="845" y="13"/>
                  </a:lnTo>
                  <a:lnTo>
                    <a:pt x="916" y="3"/>
                  </a:lnTo>
                  <a:lnTo>
                    <a:pt x="986" y="0"/>
                  </a:lnTo>
                  <a:close/>
                </a:path>
              </a:pathLst>
            </a:custGeom>
            <a:noFill/>
            <a:ln w="12700">
              <a:solidFill>
                <a:srgbClr val="EC425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-4135314" y="5764684"/>
              <a:ext cx="1425575" cy="1222375"/>
            </a:xfrm>
            <a:custGeom>
              <a:avLst/>
              <a:gdLst>
                <a:gd name="T0" fmla="*/ 111 w 2695"/>
                <a:gd name="T1" fmla="*/ 239 h 2309"/>
                <a:gd name="T2" fmla="*/ 119 w 2695"/>
                <a:gd name="T3" fmla="*/ 575 h 2309"/>
                <a:gd name="T4" fmla="*/ 366 w 2695"/>
                <a:gd name="T5" fmla="*/ 747 h 2309"/>
                <a:gd name="T6" fmla="*/ 543 w 2695"/>
                <a:gd name="T7" fmla="*/ 1158 h 2309"/>
                <a:gd name="T8" fmla="*/ 465 w 2695"/>
                <a:gd name="T9" fmla="*/ 1544 h 2309"/>
                <a:gd name="T10" fmla="*/ 174 w 2695"/>
                <a:gd name="T11" fmla="*/ 1779 h 2309"/>
                <a:gd name="T12" fmla="*/ 490 w 2695"/>
                <a:gd name="T13" fmla="*/ 1891 h 2309"/>
                <a:gd name="T14" fmla="*/ 1104 w 2695"/>
                <a:gd name="T15" fmla="*/ 2021 h 2309"/>
                <a:gd name="T16" fmla="*/ 1235 w 2695"/>
                <a:gd name="T17" fmla="*/ 2086 h 2309"/>
                <a:gd name="T18" fmla="*/ 1325 w 2695"/>
                <a:gd name="T19" fmla="*/ 1326 h 2309"/>
                <a:gd name="T20" fmla="*/ 1356 w 2695"/>
                <a:gd name="T21" fmla="*/ 474 h 2309"/>
                <a:gd name="T22" fmla="*/ 1401 w 2695"/>
                <a:gd name="T23" fmla="*/ 876 h 2309"/>
                <a:gd name="T24" fmla="*/ 1384 w 2695"/>
                <a:gd name="T25" fmla="*/ 2184 h 2309"/>
                <a:gd name="T26" fmla="*/ 1580 w 2695"/>
                <a:gd name="T27" fmla="*/ 2076 h 2309"/>
                <a:gd name="T28" fmla="*/ 1888 w 2695"/>
                <a:gd name="T29" fmla="*/ 1974 h 2309"/>
                <a:gd name="T30" fmla="*/ 2546 w 2695"/>
                <a:gd name="T31" fmla="*/ 1928 h 2309"/>
                <a:gd name="T32" fmla="*/ 2364 w 2695"/>
                <a:gd name="T33" fmla="*/ 1840 h 2309"/>
                <a:gd name="T34" fmla="*/ 2168 w 2695"/>
                <a:gd name="T35" fmla="*/ 1572 h 2309"/>
                <a:gd name="T36" fmla="*/ 2114 w 2695"/>
                <a:gd name="T37" fmla="*/ 1211 h 2309"/>
                <a:gd name="T38" fmla="*/ 2252 w 2695"/>
                <a:gd name="T39" fmla="*/ 844 h 2309"/>
                <a:gd name="T40" fmla="*/ 2475 w 2695"/>
                <a:gd name="T41" fmla="*/ 650 h 2309"/>
                <a:gd name="T42" fmla="*/ 2575 w 2695"/>
                <a:gd name="T43" fmla="*/ 505 h 2309"/>
                <a:gd name="T44" fmla="*/ 2379 w 2695"/>
                <a:gd name="T45" fmla="*/ 182 h 2309"/>
                <a:gd name="T46" fmla="*/ 1911 w 2695"/>
                <a:gd name="T47" fmla="*/ 253 h 2309"/>
                <a:gd name="T48" fmla="*/ 1454 w 2695"/>
                <a:gd name="T49" fmla="*/ 419 h 2309"/>
                <a:gd name="T50" fmla="*/ 1264 w 2695"/>
                <a:gd name="T51" fmla="*/ 470 h 2309"/>
                <a:gd name="T52" fmla="*/ 871 w 2695"/>
                <a:gd name="T53" fmla="*/ 210 h 2309"/>
                <a:gd name="T54" fmla="*/ 347 w 2695"/>
                <a:gd name="T55" fmla="*/ 102 h 2309"/>
                <a:gd name="T56" fmla="*/ 791 w 2695"/>
                <a:gd name="T57" fmla="*/ 57 h 2309"/>
                <a:gd name="T58" fmla="*/ 1272 w 2695"/>
                <a:gd name="T59" fmla="*/ 319 h 2309"/>
                <a:gd name="T60" fmla="*/ 1733 w 2695"/>
                <a:gd name="T61" fmla="*/ 196 h 2309"/>
                <a:gd name="T62" fmla="*/ 2240 w 2695"/>
                <a:gd name="T63" fmla="*/ 69 h 2309"/>
                <a:gd name="T64" fmla="*/ 2678 w 2695"/>
                <a:gd name="T65" fmla="*/ 147 h 2309"/>
                <a:gd name="T66" fmla="*/ 2684 w 2695"/>
                <a:gd name="T67" fmla="*/ 330 h 2309"/>
                <a:gd name="T68" fmla="*/ 2680 w 2695"/>
                <a:gd name="T69" fmla="*/ 615 h 2309"/>
                <a:gd name="T70" fmla="*/ 2668 w 2695"/>
                <a:gd name="T71" fmla="*/ 689 h 2309"/>
                <a:gd name="T72" fmla="*/ 2492 w 2695"/>
                <a:gd name="T73" fmla="*/ 778 h 2309"/>
                <a:gd name="T74" fmla="*/ 2268 w 2695"/>
                <a:gd name="T75" fmla="*/ 1062 h 2309"/>
                <a:gd name="T76" fmla="*/ 2252 w 2695"/>
                <a:gd name="T77" fmla="*/ 1460 h 2309"/>
                <a:gd name="T78" fmla="*/ 2394 w 2695"/>
                <a:gd name="T79" fmla="*/ 1721 h 2309"/>
                <a:gd name="T80" fmla="*/ 2577 w 2695"/>
                <a:gd name="T81" fmla="*/ 1774 h 2309"/>
                <a:gd name="T82" fmla="*/ 2668 w 2695"/>
                <a:gd name="T83" fmla="*/ 1827 h 2309"/>
                <a:gd name="T84" fmla="*/ 2668 w 2695"/>
                <a:gd name="T85" fmla="*/ 1996 h 2309"/>
                <a:gd name="T86" fmla="*/ 2593 w 2695"/>
                <a:gd name="T87" fmla="*/ 2054 h 2309"/>
                <a:gd name="T88" fmla="*/ 1906 w 2695"/>
                <a:gd name="T89" fmla="*/ 2088 h 2309"/>
                <a:gd name="T90" fmla="*/ 1498 w 2695"/>
                <a:gd name="T91" fmla="*/ 2239 h 2309"/>
                <a:gd name="T92" fmla="*/ 1374 w 2695"/>
                <a:gd name="T93" fmla="*/ 2307 h 2309"/>
                <a:gd name="T94" fmla="*/ 1319 w 2695"/>
                <a:gd name="T95" fmla="*/ 2271 h 2309"/>
                <a:gd name="T96" fmla="*/ 907 w 2695"/>
                <a:gd name="T97" fmla="*/ 2065 h 2309"/>
                <a:gd name="T98" fmla="*/ 345 w 2695"/>
                <a:gd name="T99" fmla="*/ 1983 h 2309"/>
                <a:gd name="T100" fmla="*/ 50 w 2695"/>
                <a:gd name="T101" fmla="*/ 1980 h 2309"/>
                <a:gd name="T102" fmla="*/ 0 w 2695"/>
                <a:gd name="T103" fmla="*/ 1842 h 2309"/>
                <a:gd name="T104" fmla="*/ 19 w 2695"/>
                <a:gd name="T105" fmla="*/ 1714 h 2309"/>
                <a:gd name="T106" fmla="*/ 286 w 2695"/>
                <a:gd name="T107" fmla="*/ 1573 h 2309"/>
                <a:gd name="T108" fmla="*/ 433 w 2695"/>
                <a:gd name="T109" fmla="*/ 1267 h 2309"/>
                <a:gd name="T110" fmla="*/ 334 w 2695"/>
                <a:gd name="T111" fmla="*/ 896 h 2309"/>
                <a:gd name="T112" fmla="*/ 82 w 2695"/>
                <a:gd name="T113" fmla="*/ 642 h 2309"/>
                <a:gd name="T114" fmla="*/ 59 w 2695"/>
                <a:gd name="T115" fmla="*/ 582 h 2309"/>
                <a:gd name="T116" fmla="*/ 2 w 2695"/>
                <a:gd name="T117" fmla="*/ 183 h 2309"/>
                <a:gd name="T118" fmla="*/ 53 w 2695"/>
                <a:gd name="T119" fmla="*/ 39 h 2309"/>
                <a:gd name="T120" fmla="*/ 395 w 2695"/>
                <a:gd name="T121" fmla="*/ 0 h 2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95" h="2309">
                  <a:moveTo>
                    <a:pt x="270" y="101"/>
                  </a:moveTo>
                  <a:lnTo>
                    <a:pt x="194" y="103"/>
                  </a:lnTo>
                  <a:lnTo>
                    <a:pt x="118" y="109"/>
                  </a:lnTo>
                  <a:lnTo>
                    <a:pt x="116" y="127"/>
                  </a:lnTo>
                  <a:lnTo>
                    <a:pt x="114" y="147"/>
                  </a:lnTo>
                  <a:lnTo>
                    <a:pt x="111" y="168"/>
                  </a:lnTo>
                  <a:lnTo>
                    <a:pt x="111" y="239"/>
                  </a:lnTo>
                  <a:lnTo>
                    <a:pt x="115" y="310"/>
                  </a:lnTo>
                  <a:lnTo>
                    <a:pt x="118" y="363"/>
                  </a:lnTo>
                  <a:lnTo>
                    <a:pt x="123" y="416"/>
                  </a:lnTo>
                  <a:lnTo>
                    <a:pt x="125" y="469"/>
                  </a:lnTo>
                  <a:lnTo>
                    <a:pt x="124" y="522"/>
                  </a:lnTo>
                  <a:lnTo>
                    <a:pt x="118" y="575"/>
                  </a:lnTo>
                  <a:lnTo>
                    <a:pt x="119" y="575"/>
                  </a:lnTo>
                  <a:lnTo>
                    <a:pt x="120" y="576"/>
                  </a:lnTo>
                  <a:lnTo>
                    <a:pt x="205" y="615"/>
                  </a:lnTo>
                  <a:lnTo>
                    <a:pt x="243" y="636"/>
                  </a:lnTo>
                  <a:lnTo>
                    <a:pt x="277" y="659"/>
                  </a:lnTo>
                  <a:lnTo>
                    <a:pt x="307" y="685"/>
                  </a:lnTo>
                  <a:lnTo>
                    <a:pt x="336" y="714"/>
                  </a:lnTo>
                  <a:lnTo>
                    <a:pt x="366" y="747"/>
                  </a:lnTo>
                  <a:lnTo>
                    <a:pt x="404" y="797"/>
                  </a:lnTo>
                  <a:lnTo>
                    <a:pt x="439" y="851"/>
                  </a:lnTo>
                  <a:lnTo>
                    <a:pt x="470" y="909"/>
                  </a:lnTo>
                  <a:lnTo>
                    <a:pt x="496" y="968"/>
                  </a:lnTo>
                  <a:lnTo>
                    <a:pt x="517" y="1031"/>
                  </a:lnTo>
                  <a:lnTo>
                    <a:pt x="533" y="1094"/>
                  </a:lnTo>
                  <a:lnTo>
                    <a:pt x="543" y="1158"/>
                  </a:lnTo>
                  <a:lnTo>
                    <a:pt x="547" y="1221"/>
                  </a:lnTo>
                  <a:lnTo>
                    <a:pt x="546" y="1282"/>
                  </a:lnTo>
                  <a:lnTo>
                    <a:pt x="540" y="1340"/>
                  </a:lnTo>
                  <a:lnTo>
                    <a:pt x="528" y="1395"/>
                  </a:lnTo>
                  <a:lnTo>
                    <a:pt x="512" y="1448"/>
                  </a:lnTo>
                  <a:lnTo>
                    <a:pt x="490" y="1498"/>
                  </a:lnTo>
                  <a:lnTo>
                    <a:pt x="465" y="1544"/>
                  </a:lnTo>
                  <a:lnTo>
                    <a:pt x="436" y="1588"/>
                  </a:lnTo>
                  <a:lnTo>
                    <a:pt x="401" y="1628"/>
                  </a:lnTo>
                  <a:lnTo>
                    <a:pt x="363" y="1665"/>
                  </a:lnTo>
                  <a:lnTo>
                    <a:pt x="320" y="1699"/>
                  </a:lnTo>
                  <a:lnTo>
                    <a:pt x="276" y="1729"/>
                  </a:lnTo>
                  <a:lnTo>
                    <a:pt x="227" y="1755"/>
                  </a:lnTo>
                  <a:lnTo>
                    <a:pt x="174" y="1779"/>
                  </a:lnTo>
                  <a:lnTo>
                    <a:pt x="119" y="1798"/>
                  </a:lnTo>
                  <a:lnTo>
                    <a:pt x="123" y="1848"/>
                  </a:lnTo>
                  <a:lnTo>
                    <a:pt x="124" y="1899"/>
                  </a:lnTo>
                  <a:lnTo>
                    <a:pt x="219" y="1893"/>
                  </a:lnTo>
                  <a:lnTo>
                    <a:pt x="310" y="1890"/>
                  </a:lnTo>
                  <a:lnTo>
                    <a:pt x="401" y="1889"/>
                  </a:lnTo>
                  <a:lnTo>
                    <a:pt x="490" y="1891"/>
                  </a:lnTo>
                  <a:lnTo>
                    <a:pt x="579" y="1895"/>
                  </a:lnTo>
                  <a:lnTo>
                    <a:pt x="666" y="1904"/>
                  </a:lnTo>
                  <a:lnTo>
                    <a:pt x="753" y="1917"/>
                  </a:lnTo>
                  <a:lnTo>
                    <a:pt x="839" y="1935"/>
                  </a:lnTo>
                  <a:lnTo>
                    <a:pt x="927" y="1958"/>
                  </a:lnTo>
                  <a:lnTo>
                    <a:pt x="1015" y="1986"/>
                  </a:lnTo>
                  <a:lnTo>
                    <a:pt x="1104" y="2021"/>
                  </a:lnTo>
                  <a:lnTo>
                    <a:pt x="1112" y="2024"/>
                  </a:lnTo>
                  <a:lnTo>
                    <a:pt x="1124" y="2031"/>
                  </a:lnTo>
                  <a:lnTo>
                    <a:pt x="1141" y="2039"/>
                  </a:lnTo>
                  <a:lnTo>
                    <a:pt x="1161" y="2048"/>
                  </a:lnTo>
                  <a:lnTo>
                    <a:pt x="1185" y="2059"/>
                  </a:lnTo>
                  <a:lnTo>
                    <a:pt x="1209" y="2072"/>
                  </a:lnTo>
                  <a:lnTo>
                    <a:pt x="1235" y="2086"/>
                  </a:lnTo>
                  <a:lnTo>
                    <a:pt x="1262" y="2101"/>
                  </a:lnTo>
                  <a:lnTo>
                    <a:pt x="1289" y="2116"/>
                  </a:lnTo>
                  <a:lnTo>
                    <a:pt x="1316" y="2132"/>
                  </a:lnTo>
                  <a:lnTo>
                    <a:pt x="1340" y="2150"/>
                  </a:lnTo>
                  <a:lnTo>
                    <a:pt x="1330" y="1876"/>
                  </a:lnTo>
                  <a:lnTo>
                    <a:pt x="1326" y="1601"/>
                  </a:lnTo>
                  <a:lnTo>
                    <a:pt x="1325" y="1326"/>
                  </a:lnTo>
                  <a:lnTo>
                    <a:pt x="1326" y="1052"/>
                  </a:lnTo>
                  <a:lnTo>
                    <a:pt x="1328" y="778"/>
                  </a:lnTo>
                  <a:lnTo>
                    <a:pt x="1330" y="504"/>
                  </a:lnTo>
                  <a:lnTo>
                    <a:pt x="1332" y="492"/>
                  </a:lnTo>
                  <a:lnTo>
                    <a:pt x="1338" y="483"/>
                  </a:lnTo>
                  <a:lnTo>
                    <a:pt x="1347" y="477"/>
                  </a:lnTo>
                  <a:lnTo>
                    <a:pt x="1356" y="474"/>
                  </a:lnTo>
                  <a:lnTo>
                    <a:pt x="1367" y="474"/>
                  </a:lnTo>
                  <a:lnTo>
                    <a:pt x="1377" y="477"/>
                  </a:lnTo>
                  <a:lnTo>
                    <a:pt x="1386" y="483"/>
                  </a:lnTo>
                  <a:lnTo>
                    <a:pt x="1392" y="492"/>
                  </a:lnTo>
                  <a:lnTo>
                    <a:pt x="1394" y="504"/>
                  </a:lnTo>
                  <a:lnTo>
                    <a:pt x="1396" y="689"/>
                  </a:lnTo>
                  <a:lnTo>
                    <a:pt x="1401" y="876"/>
                  </a:lnTo>
                  <a:lnTo>
                    <a:pt x="1405" y="1063"/>
                  </a:lnTo>
                  <a:lnTo>
                    <a:pt x="1408" y="1250"/>
                  </a:lnTo>
                  <a:lnTo>
                    <a:pt x="1411" y="1438"/>
                  </a:lnTo>
                  <a:lnTo>
                    <a:pt x="1411" y="1625"/>
                  </a:lnTo>
                  <a:lnTo>
                    <a:pt x="1406" y="1812"/>
                  </a:lnTo>
                  <a:lnTo>
                    <a:pt x="1397" y="1999"/>
                  </a:lnTo>
                  <a:lnTo>
                    <a:pt x="1384" y="2184"/>
                  </a:lnTo>
                  <a:lnTo>
                    <a:pt x="1397" y="2197"/>
                  </a:lnTo>
                  <a:lnTo>
                    <a:pt x="1410" y="2210"/>
                  </a:lnTo>
                  <a:lnTo>
                    <a:pt x="1434" y="2178"/>
                  </a:lnTo>
                  <a:lnTo>
                    <a:pt x="1464" y="2149"/>
                  </a:lnTo>
                  <a:lnTo>
                    <a:pt x="1499" y="2123"/>
                  </a:lnTo>
                  <a:lnTo>
                    <a:pt x="1538" y="2098"/>
                  </a:lnTo>
                  <a:lnTo>
                    <a:pt x="1580" y="2076"/>
                  </a:lnTo>
                  <a:lnTo>
                    <a:pt x="1623" y="2056"/>
                  </a:lnTo>
                  <a:lnTo>
                    <a:pt x="1669" y="2038"/>
                  </a:lnTo>
                  <a:lnTo>
                    <a:pt x="1715" y="2022"/>
                  </a:lnTo>
                  <a:lnTo>
                    <a:pt x="1761" y="2008"/>
                  </a:lnTo>
                  <a:lnTo>
                    <a:pt x="1805" y="1994"/>
                  </a:lnTo>
                  <a:lnTo>
                    <a:pt x="1848" y="1983"/>
                  </a:lnTo>
                  <a:lnTo>
                    <a:pt x="1888" y="1974"/>
                  </a:lnTo>
                  <a:lnTo>
                    <a:pt x="1925" y="1965"/>
                  </a:lnTo>
                  <a:lnTo>
                    <a:pt x="2028" y="1946"/>
                  </a:lnTo>
                  <a:lnTo>
                    <a:pt x="2131" y="1931"/>
                  </a:lnTo>
                  <a:lnTo>
                    <a:pt x="2235" y="1921"/>
                  </a:lnTo>
                  <a:lnTo>
                    <a:pt x="2338" y="1918"/>
                  </a:lnTo>
                  <a:lnTo>
                    <a:pt x="2442" y="1920"/>
                  </a:lnTo>
                  <a:lnTo>
                    <a:pt x="2546" y="1928"/>
                  </a:lnTo>
                  <a:lnTo>
                    <a:pt x="2543" y="1875"/>
                  </a:lnTo>
                  <a:lnTo>
                    <a:pt x="2514" y="1880"/>
                  </a:lnTo>
                  <a:lnTo>
                    <a:pt x="2483" y="1880"/>
                  </a:lnTo>
                  <a:lnTo>
                    <a:pt x="2452" y="1875"/>
                  </a:lnTo>
                  <a:lnTo>
                    <a:pt x="2420" y="1866"/>
                  </a:lnTo>
                  <a:lnTo>
                    <a:pt x="2391" y="1855"/>
                  </a:lnTo>
                  <a:lnTo>
                    <a:pt x="2364" y="1840"/>
                  </a:lnTo>
                  <a:lnTo>
                    <a:pt x="2340" y="1824"/>
                  </a:lnTo>
                  <a:lnTo>
                    <a:pt x="2303" y="1789"/>
                  </a:lnTo>
                  <a:lnTo>
                    <a:pt x="2268" y="1751"/>
                  </a:lnTo>
                  <a:lnTo>
                    <a:pt x="2238" y="1709"/>
                  </a:lnTo>
                  <a:lnTo>
                    <a:pt x="2211" y="1665"/>
                  </a:lnTo>
                  <a:lnTo>
                    <a:pt x="2188" y="1619"/>
                  </a:lnTo>
                  <a:lnTo>
                    <a:pt x="2168" y="1572"/>
                  </a:lnTo>
                  <a:lnTo>
                    <a:pt x="2150" y="1523"/>
                  </a:lnTo>
                  <a:lnTo>
                    <a:pt x="2136" y="1473"/>
                  </a:lnTo>
                  <a:lnTo>
                    <a:pt x="2125" y="1423"/>
                  </a:lnTo>
                  <a:lnTo>
                    <a:pt x="2116" y="1374"/>
                  </a:lnTo>
                  <a:lnTo>
                    <a:pt x="2111" y="1321"/>
                  </a:lnTo>
                  <a:lnTo>
                    <a:pt x="2111" y="1266"/>
                  </a:lnTo>
                  <a:lnTo>
                    <a:pt x="2114" y="1211"/>
                  </a:lnTo>
                  <a:lnTo>
                    <a:pt x="2122" y="1155"/>
                  </a:lnTo>
                  <a:lnTo>
                    <a:pt x="2134" y="1098"/>
                  </a:lnTo>
                  <a:lnTo>
                    <a:pt x="2151" y="1043"/>
                  </a:lnTo>
                  <a:lnTo>
                    <a:pt x="2170" y="989"/>
                  </a:lnTo>
                  <a:lnTo>
                    <a:pt x="2193" y="937"/>
                  </a:lnTo>
                  <a:lnTo>
                    <a:pt x="2221" y="889"/>
                  </a:lnTo>
                  <a:lnTo>
                    <a:pt x="2252" y="844"/>
                  </a:lnTo>
                  <a:lnTo>
                    <a:pt x="2285" y="802"/>
                  </a:lnTo>
                  <a:lnTo>
                    <a:pt x="2309" y="777"/>
                  </a:lnTo>
                  <a:lnTo>
                    <a:pt x="2338" y="751"/>
                  </a:lnTo>
                  <a:lnTo>
                    <a:pt x="2369" y="723"/>
                  </a:lnTo>
                  <a:lnTo>
                    <a:pt x="2403" y="697"/>
                  </a:lnTo>
                  <a:lnTo>
                    <a:pt x="2438" y="672"/>
                  </a:lnTo>
                  <a:lnTo>
                    <a:pt x="2475" y="650"/>
                  </a:lnTo>
                  <a:lnTo>
                    <a:pt x="2513" y="631"/>
                  </a:lnTo>
                  <a:lnTo>
                    <a:pt x="2551" y="617"/>
                  </a:lnTo>
                  <a:lnTo>
                    <a:pt x="2589" y="608"/>
                  </a:lnTo>
                  <a:lnTo>
                    <a:pt x="2584" y="598"/>
                  </a:lnTo>
                  <a:lnTo>
                    <a:pt x="2579" y="588"/>
                  </a:lnTo>
                  <a:lnTo>
                    <a:pt x="2578" y="575"/>
                  </a:lnTo>
                  <a:lnTo>
                    <a:pt x="2575" y="505"/>
                  </a:lnTo>
                  <a:lnTo>
                    <a:pt x="2571" y="435"/>
                  </a:lnTo>
                  <a:lnTo>
                    <a:pt x="2569" y="366"/>
                  </a:lnTo>
                  <a:lnTo>
                    <a:pt x="2569" y="297"/>
                  </a:lnTo>
                  <a:lnTo>
                    <a:pt x="2574" y="228"/>
                  </a:lnTo>
                  <a:lnTo>
                    <a:pt x="2509" y="205"/>
                  </a:lnTo>
                  <a:lnTo>
                    <a:pt x="2444" y="191"/>
                  </a:lnTo>
                  <a:lnTo>
                    <a:pt x="2379" y="182"/>
                  </a:lnTo>
                  <a:lnTo>
                    <a:pt x="2313" y="180"/>
                  </a:lnTo>
                  <a:lnTo>
                    <a:pt x="2246" y="182"/>
                  </a:lnTo>
                  <a:lnTo>
                    <a:pt x="2180" y="189"/>
                  </a:lnTo>
                  <a:lnTo>
                    <a:pt x="2113" y="200"/>
                  </a:lnTo>
                  <a:lnTo>
                    <a:pt x="2046" y="214"/>
                  </a:lnTo>
                  <a:lnTo>
                    <a:pt x="1978" y="232"/>
                  </a:lnTo>
                  <a:lnTo>
                    <a:pt x="1911" y="253"/>
                  </a:lnTo>
                  <a:lnTo>
                    <a:pt x="1845" y="275"/>
                  </a:lnTo>
                  <a:lnTo>
                    <a:pt x="1777" y="299"/>
                  </a:lnTo>
                  <a:lnTo>
                    <a:pt x="1711" y="323"/>
                  </a:lnTo>
                  <a:lnTo>
                    <a:pt x="1645" y="348"/>
                  </a:lnTo>
                  <a:lnTo>
                    <a:pt x="1581" y="373"/>
                  </a:lnTo>
                  <a:lnTo>
                    <a:pt x="1517" y="396"/>
                  </a:lnTo>
                  <a:lnTo>
                    <a:pt x="1454" y="419"/>
                  </a:lnTo>
                  <a:lnTo>
                    <a:pt x="1392" y="439"/>
                  </a:lnTo>
                  <a:lnTo>
                    <a:pt x="1331" y="458"/>
                  </a:lnTo>
                  <a:lnTo>
                    <a:pt x="1320" y="467"/>
                  </a:lnTo>
                  <a:lnTo>
                    <a:pt x="1307" y="474"/>
                  </a:lnTo>
                  <a:lnTo>
                    <a:pt x="1293" y="476"/>
                  </a:lnTo>
                  <a:lnTo>
                    <a:pt x="1279" y="476"/>
                  </a:lnTo>
                  <a:lnTo>
                    <a:pt x="1264" y="470"/>
                  </a:lnTo>
                  <a:lnTo>
                    <a:pt x="1251" y="459"/>
                  </a:lnTo>
                  <a:lnTo>
                    <a:pt x="1195" y="406"/>
                  </a:lnTo>
                  <a:lnTo>
                    <a:pt x="1136" y="359"/>
                  </a:lnTo>
                  <a:lnTo>
                    <a:pt x="1073" y="315"/>
                  </a:lnTo>
                  <a:lnTo>
                    <a:pt x="1008" y="276"/>
                  </a:lnTo>
                  <a:lnTo>
                    <a:pt x="940" y="241"/>
                  </a:lnTo>
                  <a:lnTo>
                    <a:pt x="871" y="210"/>
                  </a:lnTo>
                  <a:lnTo>
                    <a:pt x="799" y="183"/>
                  </a:lnTo>
                  <a:lnTo>
                    <a:pt x="726" y="161"/>
                  </a:lnTo>
                  <a:lnTo>
                    <a:pt x="651" y="141"/>
                  </a:lnTo>
                  <a:lnTo>
                    <a:pt x="577" y="127"/>
                  </a:lnTo>
                  <a:lnTo>
                    <a:pt x="500" y="115"/>
                  </a:lnTo>
                  <a:lnTo>
                    <a:pt x="423" y="107"/>
                  </a:lnTo>
                  <a:lnTo>
                    <a:pt x="347" y="102"/>
                  </a:lnTo>
                  <a:lnTo>
                    <a:pt x="270" y="101"/>
                  </a:lnTo>
                  <a:close/>
                  <a:moveTo>
                    <a:pt x="395" y="0"/>
                  </a:moveTo>
                  <a:lnTo>
                    <a:pt x="475" y="2"/>
                  </a:lnTo>
                  <a:lnTo>
                    <a:pt x="554" y="9"/>
                  </a:lnTo>
                  <a:lnTo>
                    <a:pt x="634" y="21"/>
                  </a:lnTo>
                  <a:lnTo>
                    <a:pt x="713" y="37"/>
                  </a:lnTo>
                  <a:lnTo>
                    <a:pt x="791" y="57"/>
                  </a:lnTo>
                  <a:lnTo>
                    <a:pt x="867" y="82"/>
                  </a:lnTo>
                  <a:lnTo>
                    <a:pt x="942" y="111"/>
                  </a:lnTo>
                  <a:lnTo>
                    <a:pt x="1015" y="145"/>
                  </a:lnTo>
                  <a:lnTo>
                    <a:pt x="1084" y="182"/>
                  </a:lnTo>
                  <a:lnTo>
                    <a:pt x="1150" y="223"/>
                  </a:lnTo>
                  <a:lnTo>
                    <a:pt x="1213" y="269"/>
                  </a:lnTo>
                  <a:lnTo>
                    <a:pt x="1272" y="319"/>
                  </a:lnTo>
                  <a:lnTo>
                    <a:pt x="1326" y="372"/>
                  </a:lnTo>
                  <a:lnTo>
                    <a:pt x="1391" y="343"/>
                  </a:lnTo>
                  <a:lnTo>
                    <a:pt x="1457" y="313"/>
                  </a:lnTo>
                  <a:lnTo>
                    <a:pt x="1524" y="284"/>
                  </a:lnTo>
                  <a:lnTo>
                    <a:pt x="1592" y="254"/>
                  </a:lnTo>
                  <a:lnTo>
                    <a:pt x="1661" y="225"/>
                  </a:lnTo>
                  <a:lnTo>
                    <a:pt x="1733" y="196"/>
                  </a:lnTo>
                  <a:lnTo>
                    <a:pt x="1804" y="170"/>
                  </a:lnTo>
                  <a:lnTo>
                    <a:pt x="1876" y="145"/>
                  </a:lnTo>
                  <a:lnTo>
                    <a:pt x="1949" y="124"/>
                  </a:lnTo>
                  <a:lnTo>
                    <a:pt x="2021" y="103"/>
                  </a:lnTo>
                  <a:lnTo>
                    <a:pt x="2094" y="88"/>
                  </a:lnTo>
                  <a:lnTo>
                    <a:pt x="2168" y="76"/>
                  </a:lnTo>
                  <a:lnTo>
                    <a:pt x="2240" y="69"/>
                  </a:lnTo>
                  <a:lnTo>
                    <a:pt x="2313" y="65"/>
                  </a:lnTo>
                  <a:lnTo>
                    <a:pt x="2385" y="69"/>
                  </a:lnTo>
                  <a:lnTo>
                    <a:pt x="2456" y="76"/>
                  </a:lnTo>
                  <a:lnTo>
                    <a:pt x="2528" y="91"/>
                  </a:lnTo>
                  <a:lnTo>
                    <a:pt x="2597" y="112"/>
                  </a:lnTo>
                  <a:lnTo>
                    <a:pt x="2666" y="140"/>
                  </a:lnTo>
                  <a:lnTo>
                    <a:pt x="2678" y="147"/>
                  </a:lnTo>
                  <a:lnTo>
                    <a:pt x="2685" y="157"/>
                  </a:lnTo>
                  <a:lnTo>
                    <a:pt x="2691" y="168"/>
                  </a:lnTo>
                  <a:lnTo>
                    <a:pt x="2693" y="181"/>
                  </a:lnTo>
                  <a:lnTo>
                    <a:pt x="2694" y="194"/>
                  </a:lnTo>
                  <a:lnTo>
                    <a:pt x="2693" y="207"/>
                  </a:lnTo>
                  <a:lnTo>
                    <a:pt x="2687" y="268"/>
                  </a:lnTo>
                  <a:lnTo>
                    <a:pt x="2684" y="330"/>
                  </a:lnTo>
                  <a:lnTo>
                    <a:pt x="2685" y="391"/>
                  </a:lnTo>
                  <a:lnTo>
                    <a:pt x="2689" y="452"/>
                  </a:lnTo>
                  <a:lnTo>
                    <a:pt x="2692" y="513"/>
                  </a:lnTo>
                  <a:lnTo>
                    <a:pt x="2695" y="575"/>
                  </a:lnTo>
                  <a:lnTo>
                    <a:pt x="2693" y="591"/>
                  </a:lnTo>
                  <a:lnTo>
                    <a:pt x="2689" y="605"/>
                  </a:lnTo>
                  <a:lnTo>
                    <a:pt x="2680" y="615"/>
                  </a:lnTo>
                  <a:lnTo>
                    <a:pt x="2670" y="624"/>
                  </a:lnTo>
                  <a:lnTo>
                    <a:pt x="2679" y="636"/>
                  </a:lnTo>
                  <a:lnTo>
                    <a:pt x="2684" y="650"/>
                  </a:lnTo>
                  <a:lnTo>
                    <a:pt x="2683" y="664"/>
                  </a:lnTo>
                  <a:lnTo>
                    <a:pt x="2676" y="679"/>
                  </a:lnTo>
                  <a:lnTo>
                    <a:pt x="2672" y="685"/>
                  </a:lnTo>
                  <a:lnTo>
                    <a:pt x="2668" y="689"/>
                  </a:lnTo>
                  <a:lnTo>
                    <a:pt x="2669" y="689"/>
                  </a:lnTo>
                  <a:lnTo>
                    <a:pt x="2643" y="709"/>
                  </a:lnTo>
                  <a:lnTo>
                    <a:pt x="2614" y="725"/>
                  </a:lnTo>
                  <a:lnTo>
                    <a:pt x="2584" y="740"/>
                  </a:lnTo>
                  <a:lnTo>
                    <a:pt x="2553" y="752"/>
                  </a:lnTo>
                  <a:lnTo>
                    <a:pt x="2522" y="764"/>
                  </a:lnTo>
                  <a:lnTo>
                    <a:pt x="2492" y="778"/>
                  </a:lnTo>
                  <a:lnTo>
                    <a:pt x="2463" y="795"/>
                  </a:lnTo>
                  <a:lnTo>
                    <a:pt x="2436" y="815"/>
                  </a:lnTo>
                  <a:lnTo>
                    <a:pt x="2395" y="856"/>
                  </a:lnTo>
                  <a:lnTo>
                    <a:pt x="2357" y="902"/>
                  </a:lnTo>
                  <a:lnTo>
                    <a:pt x="2323" y="953"/>
                  </a:lnTo>
                  <a:lnTo>
                    <a:pt x="2293" y="1006"/>
                  </a:lnTo>
                  <a:lnTo>
                    <a:pt x="2268" y="1062"/>
                  </a:lnTo>
                  <a:lnTo>
                    <a:pt x="2249" y="1120"/>
                  </a:lnTo>
                  <a:lnTo>
                    <a:pt x="2236" y="1178"/>
                  </a:lnTo>
                  <a:lnTo>
                    <a:pt x="2228" y="1238"/>
                  </a:lnTo>
                  <a:lnTo>
                    <a:pt x="2227" y="1298"/>
                  </a:lnTo>
                  <a:lnTo>
                    <a:pt x="2231" y="1351"/>
                  </a:lnTo>
                  <a:lnTo>
                    <a:pt x="2239" y="1406"/>
                  </a:lnTo>
                  <a:lnTo>
                    <a:pt x="2252" y="1460"/>
                  </a:lnTo>
                  <a:lnTo>
                    <a:pt x="2267" y="1513"/>
                  </a:lnTo>
                  <a:lnTo>
                    <a:pt x="2288" y="1564"/>
                  </a:lnTo>
                  <a:lnTo>
                    <a:pt x="2313" y="1613"/>
                  </a:lnTo>
                  <a:lnTo>
                    <a:pt x="2341" y="1659"/>
                  </a:lnTo>
                  <a:lnTo>
                    <a:pt x="2358" y="1680"/>
                  </a:lnTo>
                  <a:lnTo>
                    <a:pt x="2375" y="1701"/>
                  </a:lnTo>
                  <a:lnTo>
                    <a:pt x="2394" y="1721"/>
                  </a:lnTo>
                  <a:lnTo>
                    <a:pt x="2415" y="1741"/>
                  </a:lnTo>
                  <a:lnTo>
                    <a:pt x="2437" y="1756"/>
                  </a:lnTo>
                  <a:lnTo>
                    <a:pt x="2461" y="1767"/>
                  </a:lnTo>
                  <a:lnTo>
                    <a:pt x="2487" y="1774"/>
                  </a:lnTo>
                  <a:lnTo>
                    <a:pt x="2515" y="1776"/>
                  </a:lnTo>
                  <a:lnTo>
                    <a:pt x="2547" y="1774"/>
                  </a:lnTo>
                  <a:lnTo>
                    <a:pt x="2577" y="1774"/>
                  </a:lnTo>
                  <a:lnTo>
                    <a:pt x="2591" y="1765"/>
                  </a:lnTo>
                  <a:lnTo>
                    <a:pt x="2607" y="1762"/>
                  </a:lnTo>
                  <a:lnTo>
                    <a:pt x="2624" y="1764"/>
                  </a:lnTo>
                  <a:lnTo>
                    <a:pt x="2638" y="1772"/>
                  </a:lnTo>
                  <a:lnTo>
                    <a:pt x="2651" y="1785"/>
                  </a:lnTo>
                  <a:lnTo>
                    <a:pt x="2662" y="1804"/>
                  </a:lnTo>
                  <a:lnTo>
                    <a:pt x="2668" y="1827"/>
                  </a:lnTo>
                  <a:lnTo>
                    <a:pt x="2672" y="1850"/>
                  </a:lnTo>
                  <a:lnTo>
                    <a:pt x="2673" y="1875"/>
                  </a:lnTo>
                  <a:lnTo>
                    <a:pt x="2673" y="1901"/>
                  </a:lnTo>
                  <a:lnTo>
                    <a:pt x="2671" y="1927"/>
                  </a:lnTo>
                  <a:lnTo>
                    <a:pt x="2670" y="1951"/>
                  </a:lnTo>
                  <a:lnTo>
                    <a:pt x="2669" y="1975"/>
                  </a:lnTo>
                  <a:lnTo>
                    <a:pt x="2668" y="1996"/>
                  </a:lnTo>
                  <a:lnTo>
                    <a:pt x="2665" y="2012"/>
                  </a:lnTo>
                  <a:lnTo>
                    <a:pt x="2660" y="2027"/>
                  </a:lnTo>
                  <a:lnTo>
                    <a:pt x="2650" y="2038"/>
                  </a:lnTo>
                  <a:lnTo>
                    <a:pt x="2637" y="2047"/>
                  </a:lnTo>
                  <a:lnTo>
                    <a:pt x="2624" y="2051"/>
                  </a:lnTo>
                  <a:lnTo>
                    <a:pt x="2608" y="2055"/>
                  </a:lnTo>
                  <a:lnTo>
                    <a:pt x="2593" y="2054"/>
                  </a:lnTo>
                  <a:lnTo>
                    <a:pt x="2494" y="2041"/>
                  </a:lnTo>
                  <a:lnTo>
                    <a:pt x="2396" y="2035"/>
                  </a:lnTo>
                  <a:lnTo>
                    <a:pt x="2297" y="2035"/>
                  </a:lnTo>
                  <a:lnTo>
                    <a:pt x="2198" y="2040"/>
                  </a:lnTo>
                  <a:lnTo>
                    <a:pt x="2099" y="2050"/>
                  </a:lnTo>
                  <a:lnTo>
                    <a:pt x="2002" y="2067"/>
                  </a:lnTo>
                  <a:lnTo>
                    <a:pt x="1906" y="2088"/>
                  </a:lnTo>
                  <a:lnTo>
                    <a:pt x="1827" y="2109"/>
                  </a:lnTo>
                  <a:lnTo>
                    <a:pt x="1747" y="2132"/>
                  </a:lnTo>
                  <a:lnTo>
                    <a:pt x="1670" y="2160"/>
                  </a:lnTo>
                  <a:lnTo>
                    <a:pt x="1595" y="2192"/>
                  </a:lnTo>
                  <a:lnTo>
                    <a:pt x="1562" y="2208"/>
                  </a:lnTo>
                  <a:lnTo>
                    <a:pt x="1529" y="2224"/>
                  </a:lnTo>
                  <a:lnTo>
                    <a:pt x="1498" y="2239"/>
                  </a:lnTo>
                  <a:lnTo>
                    <a:pt x="1464" y="2251"/>
                  </a:lnTo>
                  <a:lnTo>
                    <a:pt x="1430" y="2259"/>
                  </a:lnTo>
                  <a:lnTo>
                    <a:pt x="1426" y="2270"/>
                  </a:lnTo>
                  <a:lnTo>
                    <a:pt x="1420" y="2280"/>
                  </a:lnTo>
                  <a:lnTo>
                    <a:pt x="1408" y="2290"/>
                  </a:lnTo>
                  <a:lnTo>
                    <a:pt x="1393" y="2299"/>
                  </a:lnTo>
                  <a:lnTo>
                    <a:pt x="1374" y="2307"/>
                  </a:lnTo>
                  <a:lnTo>
                    <a:pt x="1359" y="2309"/>
                  </a:lnTo>
                  <a:lnTo>
                    <a:pt x="1346" y="2306"/>
                  </a:lnTo>
                  <a:lnTo>
                    <a:pt x="1334" y="2297"/>
                  </a:lnTo>
                  <a:lnTo>
                    <a:pt x="1325" y="2286"/>
                  </a:lnTo>
                  <a:lnTo>
                    <a:pt x="1320" y="2272"/>
                  </a:lnTo>
                  <a:lnTo>
                    <a:pt x="1319" y="2272"/>
                  </a:lnTo>
                  <a:lnTo>
                    <a:pt x="1319" y="2271"/>
                  </a:lnTo>
                  <a:lnTo>
                    <a:pt x="1307" y="2258"/>
                  </a:lnTo>
                  <a:lnTo>
                    <a:pt x="1291" y="2247"/>
                  </a:lnTo>
                  <a:lnTo>
                    <a:pt x="1245" y="2217"/>
                  </a:lnTo>
                  <a:lnTo>
                    <a:pt x="1197" y="2192"/>
                  </a:lnTo>
                  <a:lnTo>
                    <a:pt x="1102" y="2147"/>
                  </a:lnTo>
                  <a:lnTo>
                    <a:pt x="1006" y="2104"/>
                  </a:lnTo>
                  <a:lnTo>
                    <a:pt x="907" y="2065"/>
                  </a:lnTo>
                  <a:lnTo>
                    <a:pt x="829" y="2039"/>
                  </a:lnTo>
                  <a:lnTo>
                    <a:pt x="749" y="2019"/>
                  </a:lnTo>
                  <a:lnTo>
                    <a:pt x="669" y="2005"/>
                  </a:lnTo>
                  <a:lnTo>
                    <a:pt x="589" y="1995"/>
                  </a:lnTo>
                  <a:lnTo>
                    <a:pt x="508" y="1989"/>
                  </a:lnTo>
                  <a:lnTo>
                    <a:pt x="427" y="1985"/>
                  </a:lnTo>
                  <a:lnTo>
                    <a:pt x="345" y="1983"/>
                  </a:lnTo>
                  <a:lnTo>
                    <a:pt x="263" y="1982"/>
                  </a:lnTo>
                  <a:lnTo>
                    <a:pt x="181" y="1980"/>
                  </a:lnTo>
                  <a:lnTo>
                    <a:pt x="99" y="1977"/>
                  </a:lnTo>
                  <a:lnTo>
                    <a:pt x="88" y="1983"/>
                  </a:lnTo>
                  <a:lnTo>
                    <a:pt x="74" y="1985"/>
                  </a:lnTo>
                  <a:lnTo>
                    <a:pt x="62" y="1984"/>
                  </a:lnTo>
                  <a:lnTo>
                    <a:pt x="50" y="1980"/>
                  </a:lnTo>
                  <a:lnTo>
                    <a:pt x="34" y="1966"/>
                  </a:lnTo>
                  <a:lnTo>
                    <a:pt x="21" y="1950"/>
                  </a:lnTo>
                  <a:lnTo>
                    <a:pt x="12" y="1931"/>
                  </a:lnTo>
                  <a:lnTo>
                    <a:pt x="6" y="1910"/>
                  </a:lnTo>
                  <a:lnTo>
                    <a:pt x="2" y="1889"/>
                  </a:lnTo>
                  <a:lnTo>
                    <a:pt x="0" y="1865"/>
                  </a:lnTo>
                  <a:lnTo>
                    <a:pt x="0" y="1842"/>
                  </a:lnTo>
                  <a:lnTo>
                    <a:pt x="0" y="1818"/>
                  </a:lnTo>
                  <a:lnTo>
                    <a:pt x="1" y="1796"/>
                  </a:lnTo>
                  <a:lnTo>
                    <a:pt x="2" y="1774"/>
                  </a:lnTo>
                  <a:lnTo>
                    <a:pt x="2" y="1754"/>
                  </a:lnTo>
                  <a:lnTo>
                    <a:pt x="4" y="1739"/>
                  </a:lnTo>
                  <a:lnTo>
                    <a:pt x="10" y="1726"/>
                  </a:lnTo>
                  <a:lnTo>
                    <a:pt x="19" y="1714"/>
                  </a:lnTo>
                  <a:lnTo>
                    <a:pt x="30" y="1705"/>
                  </a:lnTo>
                  <a:lnTo>
                    <a:pt x="44" y="1699"/>
                  </a:lnTo>
                  <a:lnTo>
                    <a:pt x="100" y="1682"/>
                  </a:lnTo>
                  <a:lnTo>
                    <a:pt x="153" y="1661"/>
                  </a:lnTo>
                  <a:lnTo>
                    <a:pt x="202" y="1635"/>
                  </a:lnTo>
                  <a:lnTo>
                    <a:pt x="246" y="1606"/>
                  </a:lnTo>
                  <a:lnTo>
                    <a:pt x="286" y="1573"/>
                  </a:lnTo>
                  <a:lnTo>
                    <a:pt x="320" y="1537"/>
                  </a:lnTo>
                  <a:lnTo>
                    <a:pt x="352" y="1499"/>
                  </a:lnTo>
                  <a:lnTo>
                    <a:pt x="377" y="1458"/>
                  </a:lnTo>
                  <a:lnTo>
                    <a:pt x="399" y="1413"/>
                  </a:lnTo>
                  <a:lnTo>
                    <a:pt x="415" y="1367"/>
                  </a:lnTo>
                  <a:lnTo>
                    <a:pt x="427" y="1317"/>
                  </a:lnTo>
                  <a:lnTo>
                    <a:pt x="433" y="1267"/>
                  </a:lnTo>
                  <a:lnTo>
                    <a:pt x="435" y="1215"/>
                  </a:lnTo>
                  <a:lnTo>
                    <a:pt x="430" y="1162"/>
                  </a:lnTo>
                  <a:lnTo>
                    <a:pt x="420" y="1108"/>
                  </a:lnTo>
                  <a:lnTo>
                    <a:pt x="405" y="1052"/>
                  </a:lnTo>
                  <a:lnTo>
                    <a:pt x="384" y="995"/>
                  </a:lnTo>
                  <a:lnTo>
                    <a:pt x="361" y="943"/>
                  </a:lnTo>
                  <a:lnTo>
                    <a:pt x="334" y="896"/>
                  </a:lnTo>
                  <a:lnTo>
                    <a:pt x="306" y="853"/>
                  </a:lnTo>
                  <a:lnTo>
                    <a:pt x="275" y="814"/>
                  </a:lnTo>
                  <a:lnTo>
                    <a:pt x="241" y="778"/>
                  </a:lnTo>
                  <a:lnTo>
                    <a:pt x="205" y="743"/>
                  </a:lnTo>
                  <a:lnTo>
                    <a:pt x="167" y="709"/>
                  </a:lnTo>
                  <a:lnTo>
                    <a:pt x="126" y="677"/>
                  </a:lnTo>
                  <a:lnTo>
                    <a:pt x="82" y="642"/>
                  </a:lnTo>
                  <a:lnTo>
                    <a:pt x="72" y="632"/>
                  </a:lnTo>
                  <a:lnTo>
                    <a:pt x="66" y="620"/>
                  </a:lnTo>
                  <a:lnTo>
                    <a:pt x="62" y="606"/>
                  </a:lnTo>
                  <a:lnTo>
                    <a:pt x="64" y="593"/>
                  </a:lnTo>
                  <a:lnTo>
                    <a:pt x="62" y="590"/>
                  </a:lnTo>
                  <a:lnTo>
                    <a:pt x="60" y="587"/>
                  </a:lnTo>
                  <a:lnTo>
                    <a:pt x="59" y="582"/>
                  </a:lnTo>
                  <a:lnTo>
                    <a:pt x="39" y="483"/>
                  </a:lnTo>
                  <a:lnTo>
                    <a:pt x="23" y="382"/>
                  </a:lnTo>
                  <a:lnTo>
                    <a:pt x="11" y="281"/>
                  </a:lnTo>
                  <a:lnTo>
                    <a:pt x="8" y="258"/>
                  </a:lnTo>
                  <a:lnTo>
                    <a:pt x="6" y="235"/>
                  </a:lnTo>
                  <a:lnTo>
                    <a:pt x="4" y="209"/>
                  </a:lnTo>
                  <a:lnTo>
                    <a:pt x="2" y="183"/>
                  </a:lnTo>
                  <a:lnTo>
                    <a:pt x="2" y="157"/>
                  </a:lnTo>
                  <a:lnTo>
                    <a:pt x="4" y="131"/>
                  </a:lnTo>
                  <a:lnTo>
                    <a:pt x="8" y="107"/>
                  </a:lnTo>
                  <a:lnTo>
                    <a:pt x="16" y="84"/>
                  </a:lnTo>
                  <a:lnTo>
                    <a:pt x="27" y="64"/>
                  </a:lnTo>
                  <a:lnTo>
                    <a:pt x="42" y="46"/>
                  </a:lnTo>
                  <a:lnTo>
                    <a:pt x="53" y="39"/>
                  </a:lnTo>
                  <a:lnTo>
                    <a:pt x="66" y="36"/>
                  </a:lnTo>
                  <a:lnTo>
                    <a:pt x="78" y="35"/>
                  </a:lnTo>
                  <a:lnTo>
                    <a:pt x="89" y="37"/>
                  </a:lnTo>
                  <a:lnTo>
                    <a:pt x="163" y="21"/>
                  </a:lnTo>
                  <a:lnTo>
                    <a:pt x="239" y="9"/>
                  </a:lnTo>
                  <a:lnTo>
                    <a:pt x="316" y="2"/>
                  </a:lnTo>
                  <a:lnTo>
                    <a:pt x="395" y="0"/>
                  </a:lnTo>
                  <a:close/>
                </a:path>
              </a:pathLst>
            </a:custGeom>
            <a:noFill/>
            <a:ln w="12700">
              <a:solidFill>
                <a:srgbClr val="42C0D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" name="Freeform 13"/>
            <p:cNvSpPr>
              <a:spLocks noEditPoints="1"/>
            </p:cNvSpPr>
            <p:nvPr/>
          </p:nvSpPr>
          <p:spPr bwMode="auto">
            <a:xfrm>
              <a:off x="-4394077" y="6134572"/>
              <a:ext cx="382588" cy="498475"/>
            </a:xfrm>
            <a:custGeom>
              <a:avLst/>
              <a:gdLst>
                <a:gd name="T0" fmla="*/ 514 w 723"/>
                <a:gd name="T1" fmla="*/ 140 h 943"/>
                <a:gd name="T2" fmla="*/ 507 w 723"/>
                <a:gd name="T3" fmla="*/ 210 h 943"/>
                <a:gd name="T4" fmla="*/ 483 w 723"/>
                <a:gd name="T5" fmla="*/ 283 h 943"/>
                <a:gd name="T6" fmla="*/ 467 w 723"/>
                <a:gd name="T7" fmla="*/ 320 h 943"/>
                <a:gd name="T8" fmla="*/ 471 w 723"/>
                <a:gd name="T9" fmla="*/ 315 h 943"/>
                <a:gd name="T10" fmla="*/ 475 w 723"/>
                <a:gd name="T11" fmla="*/ 306 h 943"/>
                <a:gd name="T12" fmla="*/ 488 w 723"/>
                <a:gd name="T13" fmla="*/ 284 h 943"/>
                <a:gd name="T14" fmla="*/ 502 w 723"/>
                <a:gd name="T15" fmla="*/ 249 h 943"/>
                <a:gd name="T16" fmla="*/ 514 w 723"/>
                <a:gd name="T17" fmla="*/ 207 h 943"/>
                <a:gd name="T18" fmla="*/ 521 w 723"/>
                <a:gd name="T19" fmla="*/ 162 h 943"/>
                <a:gd name="T20" fmla="*/ 518 w 723"/>
                <a:gd name="T21" fmla="*/ 124 h 943"/>
                <a:gd name="T22" fmla="*/ 444 w 723"/>
                <a:gd name="T23" fmla="*/ 0 h 943"/>
                <a:gd name="T24" fmla="*/ 512 w 723"/>
                <a:gd name="T25" fmla="*/ 18 h 943"/>
                <a:gd name="T26" fmla="*/ 570 w 723"/>
                <a:gd name="T27" fmla="*/ 55 h 943"/>
                <a:gd name="T28" fmla="*/ 603 w 723"/>
                <a:gd name="T29" fmla="*/ 97 h 943"/>
                <a:gd name="T30" fmla="*/ 618 w 723"/>
                <a:gd name="T31" fmla="*/ 146 h 943"/>
                <a:gd name="T32" fmla="*/ 621 w 723"/>
                <a:gd name="T33" fmla="*/ 199 h 943"/>
                <a:gd name="T34" fmla="*/ 612 w 723"/>
                <a:gd name="T35" fmla="*/ 253 h 943"/>
                <a:gd name="T36" fmla="*/ 594 w 723"/>
                <a:gd name="T37" fmla="*/ 304 h 943"/>
                <a:gd name="T38" fmla="*/ 653 w 723"/>
                <a:gd name="T39" fmla="*/ 342 h 943"/>
                <a:gd name="T40" fmla="*/ 694 w 723"/>
                <a:gd name="T41" fmla="*/ 393 h 943"/>
                <a:gd name="T42" fmla="*/ 718 w 723"/>
                <a:gd name="T43" fmla="*/ 451 h 943"/>
                <a:gd name="T44" fmla="*/ 723 w 723"/>
                <a:gd name="T45" fmla="*/ 513 h 943"/>
                <a:gd name="T46" fmla="*/ 711 w 723"/>
                <a:gd name="T47" fmla="*/ 573 h 943"/>
                <a:gd name="T48" fmla="*/ 681 w 723"/>
                <a:gd name="T49" fmla="*/ 630 h 943"/>
                <a:gd name="T50" fmla="*/ 632 w 723"/>
                <a:gd name="T51" fmla="*/ 678 h 943"/>
                <a:gd name="T52" fmla="*/ 612 w 723"/>
                <a:gd name="T53" fmla="*/ 733 h 943"/>
                <a:gd name="T54" fmla="*/ 614 w 723"/>
                <a:gd name="T55" fmla="*/ 799 h 943"/>
                <a:gd name="T56" fmla="*/ 594 w 723"/>
                <a:gd name="T57" fmla="*/ 855 h 943"/>
                <a:gd name="T58" fmla="*/ 556 w 723"/>
                <a:gd name="T59" fmla="*/ 900 h 943"/>
                <a:gd name="T60" fmla="*/ 503 w 723"/>
                <a:gd name="T61" fmla="*/ 930 h 943"/>
                <a:gd name="T62" fmla="*/ 438 w 723"/>
                <a:gd name="T63" fmla="*/ 943 h 943"/>
                <a:gd name="T64" fmla="*/ 366 w 723"/>
                <a:gd name="T65" fmla="*/ 936 h 943"/>
                <a:gd name="T66" fmla="*/ 350 w 723"/>
                <a:gd name="T67" fmla="*/ 935 h 943"/>
                <a:gd name="T68" fmla="*/ 262 w 723"/>
                <a:gd name="T69" fmla="*/ 903 h 943"/>
                <a:gd name="T70" fmla="*/ 181 w 723"/>
                <a:gd name="T71" fmla="*/ 848 h 943"/>
                <a:gd name="T72" fmla="*/ 114 w 723"/>
                <a:gd name="T73" fmla="*/ 777 h 943"/>
                <a:gd name="T74" fmla="*/ 66 w 723"/>
                <a:gd name="T75" fmla="*/ 717 h 943"/>
                <a:gd name="T76" fmla="*/ 29 w 723"/>
                <a:gd name="T77" fmla="*/ 648 h 943"/>
                <a:gd name="T78" fmla="*/ 6 w 723"/>
                <a:gd name="T79" fmla="*/ 569 h 943"/>
                <a:gd name="T80" fmla="*/ 1 w 723"/>
                <a:gd name="T81" fmla="*/ 474 h 943"/>
                <a:gd name="T82" fmla="*/ 21 w 723"/>
                <a:gd name="T83" fmla="*/ 380 h 943"/>
                <a:gd name="T84" fmla="*/ 59 w 723"/>
                <a:gd name="T85" fmla="*/ 292 h 943"/>
                <a:gd name="T86" fmla="*/ 112 w 723"/>
                <a:gd name="T87" fmla="*/ 211 h 943"/>
                <a:gd name="T88" fmla="*/ 174 w 723"/>
                <a:gd name="T89" fmla="*/ 140 h 943"/>
                <a:gd name="T90" fmla="*/ 228 w 723"/>
                <a:gd name="T91" fmla="*/ 91 h 943"/>
                <a:gd name="T92" fmla="*/ 285 w 723"/>
                <a:gd name="T93" fmla="*/ 47 h 943"/>
                <a:gd name="T94" fmla="*/ 347 w 723"/>
                <a:gd name="T95" fmla="*/ 16 h 943"/>
                <a:gd name="T96" fmla="*/ 410 w 723"/>
                <a:gd name="T97" fmla="*/ 1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3" h="943">
                  <a:moveTo>
                    <a:pt x="510" y="108"/>
                  </a:moveTo>
                  <a:lnTo>
                    <a:pt x="514" y="140"/>
                  </a:lnTo>
                  <a:lnTo>
                    <a:pt x="513" y="174"/>
                  </a:lnTo>
                  <a:lnTo>
                    <a:pt x="507" y="210"/>
                  </a:lnTo>
                  <a:lnTo>
                    <a:pt x="496" y="246"/>
                  </a:lnTo>
                  <a:lnTo>
                    <a:pt x="483" y="283"/>
                  </a:lnTo>
                  <a:lnTo>
                    <a:pt x="466" y="320"/>
                  </a:lnTo>
                  <a:lnTo>
                    <a:pt x="467" y="320"/>
                  </a:lnTo>
                  <a:lnTo>
                    <a:pt x="470" y="320"/>
                  </a:lnTo>
                  <a:lnTo>
                    <a:pt x="471" y="315"/>
                  </a:lnTo>
                  <a:lnTo>
                    <a:pt x="473" y="311"/>
                  </a:lnTo>
                  <a:lnTo>
                    <a:pt x="475" y="306"/>
                  </a:lnTo>
                  <a:lnTo>
                    <a:pt x="481" y="297"/>
                  </a:lnTo>
                  <a:lnTo>
                    <a:pt x="488" y="284"/>
                  </a:lnTo>
                  <a:lnTo>
                    <a:pt x="494" y="268"/>
                  </a:lnTo>
                  <a:lnTo>
                    <a:pt x="502" y="249"/>
                  </a:lnTo>
                  <a:lnTo>
                    <a:pt x="509" y="228"/>
                  </a:lnTo>
                  <a:lnTo>
                    <a:pt x="514" y="207"/>
                  </a:lnTo>
                  <a:lnTo>
                    <a:pt x="519" y="184"/>
                  </a:lnTo>
                  <a:lnTo>
                    <a:pt x="521" y="162"/>
                  </a:lnTo>
                  <a:lnTo>
                    <a:pt x="521" y="141"/>
                  </a:lnTo>
                  <a:lnTo>
                    <a:pt x="518" y="124"/>
                  </a:lnTo>
                  <a:lnTo>
                    <a:pt x="510" y="108"/>
                  </a:lnTo>
                  <a:close/>
                  <a:moveTo>
                    <a:pt x="444" y="0"/>
                  </a:moveTo>
                  <a:lnTo>
                    <a:pt x="477" y="6"/>
                  </a:lnTo>
                  <a:lnTo>
                    <a:pt x="512" y="18"/>
                  </a:lnTo>
                  <a:lnTo>
                    <a:pt x="547" y="37"/>
                  </a:lnTo>
                  <a:lnTo>
                    <a:pt x="570" y="55"/>
                  </a:lnTo>
                  <a:lnTo>
                    <a:pt x="588" y="74"/>
                  </a:lnTo>
                  <a:lnTo>
                    <a:pt x="603" y="97"/>
                  </a:lnTo>
                  <a:lnTo>
                    <a:pt x="612" y="120"/>
                  </a:lnTo>
                  <a:lnTo>
                    <a:pt x="618" y="146"/>
                  </a:lnTo>
                  <a:lnTo>
                    <a:pt x="622" y="172"/>
                  </a:lnTo>
                  <a:lnTo>
                    <a:pt x="621" y="199"/>
                  </a:lnTo>
                  <a:lnTo>
                    <a:pt x="617" y="226"/>
                  </a:lnTo>
                  <a:lnTo>
                    <a:pt x="612" y="253"/>
                  </a:lnTo>
                  <a:lnTo>
                    <a:pt x="604" y="278"/>
                  </a:lnTo>
                  <a:lnTo>
                    <a:pt x="594" y="304"/>
                  </a:lnTo>
                  <a:lnTo>
                    <a:pt x="625" y="322"/>
                  </a:lnTo>
                  <a:lnTo>
                    <a:pt x="653" y="342"/>
                  </a:lnTo>
                  <a:lnTo>
                    <a:pt x="675" y="367"/>
                  </a:lnTo>
                  <a:lnTo>
                    <a:pt x="694" y="393"/>
                  </a:lnTo>
                  <a:lnTo>
                    <a:pt x="708" y="422"/>
                  </a:lnTo>
                  <a:lnTo>
                    <a:pt x="718" y="451"/>
                  </a:lnTo>
                  <a:lnTo>
                    <a:pt x="722" y="481"/>
                  </a:lnTo>
                  <a:lnTo>
                    <a:pt x="723" y="513"/>
                  </a:lnTo>
                  <a:lnTo>
                    <a:pt x="719" y="543"/>
                  </a:lnTo>
                  <a:lnTo>
                    <a:pt x="711" y="573"/>
                  </a:lnTo>
                  <a:lnTo>
                    <a:pt x="698" y="603"/>
                  </a:lnTo>
                  <a:lnTo>
                    <a:pt x="681" y="630"/>
                  </a:lnTo>
                  <a:lnTo>
                    <a:pt x="659" y="655"/>
                  </a:lnTo>
                  <a:lnTo>
                    <a:pt x="632" y="678"/>
                  </a:lnTo>
                  <a:lnTo>
                    <a:pt x="602" y="698"/>
                  </a:lnTo>
                  <a:lnTo>
                    <a:pt x="612" y="733"/>
                  </a:lnTo>
                  <a:lnTo>
                    <a:pt x="615" y="766"/>
                  </a:lnTo>
                  <a:lnTo>
                    <a:pt x="614" y="799"/>
                  </a:lnTo>
                  <a:lnTo>
                    <a:pt x="606" y="828"/>
                  </a:lnTo>
                  <a:lnTo>
                    <a:pt x="594" y="855"/>
                  </a:lnTo>
                  <a:lnTo>
                    <a:pt x="577" y="880"/>
                  </a:lnTo>
                  <a:lnTo>
                    <a:pt x="556" y="900"/>
                  </a:lnTo>
                  <a:lnTo>
                    <a:pt x="531" y="918"/>
                  </a:lnTo>
                  <a:lnTo>
                    <a:pt x="503" y="930"/>
                  </a:lnTo>
                  <a:lnTo>
                    <a:pt x="472" y="939"/>
                  </a:lnTo>
                  <a:lnTo>
                    <a:pt x="438" y="943"/>
                  </a:lnTo>
                  <a:lnTo>
                    <a:pt x="403" y="942"/>
                  </a:lnTo>
                  <a:lnTo>
                    <a:pt x="366" y="936"/>
                  </a:lnTo>
                  <a:lnTo>
                    <a:pt x="358" y="936"/>
                  </a:lnTo>
                  <a:lnTo>
                    <a:pt x="350" y="935"/>
                  </a:lnTo>
                  <a:lnTo>
                    <a:pt x="305" y="922"/>
                  </a:lnTo>
                  <a:lnTo>
                    <a:pt x="262" y="903"/>
                  </a:lnTo>
                  <a:lnTo>
                    <a:pt x="220" y="879"/>
                  </a:lnTo>
                  <a:lnTo>
                    <a:pt x="181" y="848"/>
                  </a:lnTo>
                  <a:lnTo>
                    <a:pt x="146" y="815"/>
                  </a:lnTo>
                  <a:lnTo>
                    <a:pt x="114" y="777"/>
                  </a:lnTo>
                  <a:lnTo>
                    <a:pt x="88" y="747"/>
                  </a:lnTo>
                  <a:lnTo>
                    <a:pt x="66" y="717"/>
                  </a:lnTo>
                  <a:lnTo>
                    <a:pt x="46" y="683"/>
                  </a:lnTo>
                  <a:lnTo>
                    <a:pt x="29" y="648"/>
                  </a:lnTo>
                  <a:lnTo>
                    <a:pt x="16" y="609"/>
                  </a:lnTo>
                  <a:lnTo>
                    <a:pt x="6" y="569"/>
                  </a:lnTo>
                  <a:lnTo>
                    <a:pt x="0" y="521"/>
                  </a:lnTo>
                  <a:lnTo>
                    <a:pt x="1" y="474"/>
                  </a:lnTo>
                  <a:lnTo>
                    <a:pt x="9" y="426"/>
                  </a:lnTo>
                  <a:lnTo>
                    <a:pt x="21" y="380"/>
                  </a:lnTo>
                  <a:lnTo>
                    <a:pt x="38" y="336"/>
                  </a:lnTo>
                  <a:lnTo>
                    <a:pt x="59" y="292"/>
                  </a:lnTo>
                  <a:lnTo>
                    <a:pt x="84" y="250"/>
                  </a:lnTo>
                  <a:lnTo>
                    <a:pt x="112" y="211"/>
                  </a:lnTo>
                  <a:lnTo>
                    <a:pt x="142" y="174"/>
                  </a:lnTo>
                  <a:lnTo>
                    <a:pt x="174" y="140"/>
                  </a:lnTo>
                  <a:lnTo>
                    <a:pt x="200" y="115"/>
                  </a:lnTo>
                  <a:lnTo>
                    <a:pt x="228" y="91"/>
                  </a:lnTo>
                  <a:lnTo>
                    <a:pt x="256" y="67"/>
                  </a:lnTo>
                  <a:lnTo>
                    <a:pt x="285" y="47"/>
                  </a:lnTo>
                  <a:lnTo>
                    <a:pt x="315" y="30"/>
                  </a:lnTo>
                  <a:lnTo>
                    <a:pt x="347" y="16"/>
                  </a:lnTo>
                  <a:lnTo>
                    <a:pt x="378" y="6"/>
                  </a:lnTo>
                  <a:lnTo>
                    <a:pt x="410" y="1"/>
                  </a:lnTo>
                  <a:lnTo>
                    <a:pt x="444" y="0"/>
                  </a:lnTo>
                  <a:close/>
                </a:path>
              </a:pathLst>
            </a:custGeom>
            <a:noFill/>
            <a:ln w="12700">
              <a:solidFill>
                <a:srgbClr val="EC425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-2847852" y="6136159"/>
              <a:ext cx="396875" cy="504825"/>
            </a:xfrm>
            <a:custGeom>
              <a:avLst/>
              <a:gdLst>
                <a:gd name="T0" fmla="*/ 391 w 749"/>
                <a:gd name="T1" fmla="*/ 6 h 954"/>
                <a:gd name="T2" fmla="*/ 487 w 749"/>
                <a:gd name="T3" fmla="*/ 35 h 954"/>
                <a:gd name="T4" fmla="*/ 571 w 749"/>
                <a:gd name="T5" fmla="*/ 87 h 954"/>
                <a:gd name="T6" fmla="*/ 642 w 749"/>
                <a:gd name="T7" fmla="*/ 156 h 954"/>
                <a:gd name="T8" fmla="*/ 697 w 749"/>
                <a:gd name="T9" fmla="*/ 240 h 954"/>
                <a:gd name="T10" fmla="*/ 733 w 749"/>
                <a:gd name="T11" fmla="*/ 337 h 954"/>
                <a:gd name="T12" fmla="*/ 749 w 749"/>
                <a:gd name="T13" fmla="*/ 441 h 954"/>
                <a:gd name="T14" fmla="*/ 744 w 749"/>
                <a:gd name="T15" fmla="*/ 537 h 954"/>
                <a:gd name="T16" fmla="*/ 723 w 749"/>
                <a:gd name="T17" fmla="*/ 619 h 954"/>
                <a:gd name="T18" fmla="*/ 688 w 749"/>
                <a:gd name="T19" fmla="*/ 701 h 954"/>
                <a:gd name="T20" fmla="*/ 640 w 749"/>
                <a:gd name="T21" fmla="*/ 778 h 954"/>
                <a:gd name="T22" fmla="*/ 580 w 749"/>
                <a:gd name="T23" fmla="*/ 846 h 954"/>
                <a:gd name="T24" fmla="*/ 511 w 749"/>
                <a:gd name="T25" fmla="*/ 901 h 954"/>
                <a:gd name="T26" fmla="*/ 435 w 749"/>
                <a:gd name="T27" fmla="*/ 940 h 954"/>
                <a:gd name="T28" fmla="*/ 351 w 749"/>
                <a:gd name="T29" fmla="*/ 954 h 954"/>
                <a:gd name="T30" fmla="*/ 264 w 749"/>
                <a:gd name="T31" fmla="*/ 943 h 954"/>
                <a:gd name="T32" fmla="*/ 196 w 749"/>
                <a:gd name="T33" fmla="*/ 915 h 954"/>
                <a:gd name="T34" fmla="*/ 137 w 749"/>
                <a:gd name="T35" fmla="*/ 876 h 954"/>
                <a:gd name="T36" fmla="*/ 93 w 749"/>
                <a:gd name="T37" fmla="*/ 828 h 954"/>
                <a:gd name="T38" fmla="*/ 67 w 749"/>
                <a:gd name="T39" fmla="*/ 777 h 954"/>
                <a:gd name="T40" fmla="*/ 63 w 749"/>
                <a:gd name="T41" fmla="*/ 724 h 954"/>
                <a:gd name="T42" fmla="*/ 84 w 749"/>
                <a:gd name="T43" fmla="*/ 674 h 954"/>
                <a:gd name="T44" fmla="*/ 36 w 749"/>
                <a:gd name="T45" fmla="*/ 634 h 954"/>
                <a:gd name="T46" fmla="*/ 8 w 749"/>
                <a:gd name="T47" fmla="*/ 585 h 954"/>
                <a:gd name="T48" fmla="*/ 0 w 749"/>
                <a:gd name="T49" fmla="*/ 532 h 954"/>
                <a:gd name="T50" fmla="*/ 10 w 749"/>
                <a:gd name="T51" fmla="*/ 477 h 954"/>
                <a:gd name="T52" fmla="*/ 37 w 749"/>
                <a:gd name="T53" fmla="*/ 426 h 954"/>
                <a:gd name="T54" fmla="*/ 79 w 749"/>
                <a:gd name="T55" fmla="*/ 381 h 954"/>
                <a:gd name="T56" fmla="*/ 85 w 749"/>
                <a:gd name="T57" fmla="*/ 345 h 954"/>
                <a:gd name="T58" fmla="*/ 55 w 749"/>
                <a:gd name="T59" fmla="*/ 304 h 954"/>
                <a:gd name="T60" fmla="*/ 42 w 749"/>
                <a:gd name="T61" fmla="*/ 257 h 954"/>
                <a:gd name="T62" fmla="*/ 45 w 749"/>
                <a:gd name="T63" fmla="*/ 206 h 954"/>
                <a:gd name="T64" fmla="*/ 61 w 749"/>
                <a:gd name="T65" fmla="*/ 153 h 954"/>
                <a:gd name="T66" fmla="*/ 89 w 749"/>
                <a:gd name="T67" fmla="*/ 104 h 954"/>
                <a:gd name="T68" fmla="*/ 129 w 749"/>
                <a:gd name="T69" fmla="*/ 61 h 954"/>
                <a:gd name="T70" fmla="*/ 175 w 749"/>
                <a:gd name="T71" fmla="*/ 28 h 954"/>
                <a:gd name="T72" fmla="*/ 230 w 749"/>
                <a:gd name="T73" fmla="*/ 8 h 954"/>
                <a:gd name="T74" fmla="*/ 339 w 749"/>
                <a:gd name="T75" fmla="*/ 0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49" h="954">
                  <a:moveTo>
                    <a:pt x="339" y="0"/>
                  </a:moveTo>
                  <a:lnTo>
                    <a:pt x="391" y="6"/>
                  </a:lnTo>
                  <a:lnTo>
                    <a:pt x="440" y="18"/>
                  </a:lnTo>
                  <a:lnTo>
                    <a:pt x="487" y="35"/>
                  </a:lnTo>
                  <a:lnTo>
                    <a:pt x="531" y="59"/>
                  </a:lnTo>
                  <a:lnTo>
                    <a:pt x="571" y="87"/>
                  </a:lnTo>
                  <a:lnTo>
                    <a:pt x="608" y="119"/>
                  </a:lnTo>
                  <a:lnTo>
                    <a:pt x="642" y="156"/>
                  </a:lnTo>
                  <a:lnTo>
                    <a:pt x="672" y="197"/>
                  </a:lnTo>
                  <a:lnTo>
                    <a:pt x="697" y="240"/>
                  </a:lnTo>
                  <a:lnTo>
                    <a:pt x="718" y="288"/>
                  </a:lnTo>
                  <a:lnTo>
                    <a:pt x="733" y="337"/>
                  </a:lnTo>
                  <a:lnTo>
                    <a:pt x="744" y="389"/>
                  </a:lnTo>
                  <a:lnTo>
                    <a:pt x="749" y="441"/>
                  </a:lnTo>
                  <a:lnTo>
                    <a:pt x="748" y="496"/>
                  </a:lnTo>
                  <a:lnTo>
                    <a:pt x="744" y="537"/>
                  </a:lnTo>
                  <a:lnTo>
                    <a:pt x="736" y="577"/>
                  </a:lnTo>
                  <a:lnTo>
                    <a:pt x="723" y="619"/>
                  </a:lnTo>
                  <a:lnTo>
                    <a:pt x="707" y="660"/>
                  </a:lnTo>
                  <a:lnTo>
                    <a:pt x="688" y="701"/>
                  </a:lnTo>
                  <a:lnTo>
                    <a:pt x="665" y="741"/>
                  </a:lnTo>
                  <a:lnTo>
                    <a:pt x="640" y="778"/>
                  </a:lnTo>
                  <a:lnTo>
                    <a:pt x="612" y="814"/>
                  </a:lnTo>
                  <a:lnTo>
                    <a:pt x="580" y="846"/>
                  </a:lnTo>
                  <a:lnTo>
                    <a:pt x="547" y="877"/>
                  </a:lnTo>
                  <a:lnTo>
                    <a:pt x="511" y="901"/>
                  </a:lnTo>
                  <a:lnTo>
                    <a:pt x="474" y="923"/>
                  </a:lnTo>
                  <a:lnTo>
                    <a:pt x="435" y="940"/>
                  </a:lnTo>
                  <a:lnTo>
                    <a:pt x="394" y="950"/>
                  </a:lnTo>
                  <a:lnTo>
                    <a:pt x="351" y="954"/>
                  </a:lnTo>
                  <a:lnTo>
                    <a:pt x="307" y="952"/>
                  </a:lnTo>
                  <a:lnTo>
                    <a:pt x="264" y="943"/>
                  </a:lnTo>
                  <a:lnTo>
                    <a:pt x="228" y="931"/>
                  </a:lnTo>
                  <a:lnTo>
                    <a:pt x="196" y="915"/>
                  </a:lnTo>
                  <a:lnTo>
                    <a:pt x="164" y="896"/>
                  </a:lnTo>
                  <a:lnTo>
                    <a:pt x="137" y="876"/>
                  </a:lnTo>
                  <a:lnTo>
                    <a:pt x="113" y="853"/>
                  </a:lnTo>
                  <a:lnTo>
                    <a:pt x="93" y="828"/>
                  </a:lnTo>
                  <a:lnTo>
                    <a:pt x="77" y="804"/>
                  </a:lnTo>
                  <a:lnTo>
                    <a:pt x="67" y="777"/>
                  </a:lnTo>
                  <a:lnTo>
                    <a:pt x="61" y="751"/>
                  </a:lnTo>
                  <a:lnTo>
                    <a:pt x="63" y="724"/>
                  </a:lnTo>
                  <a:lnTo>
                    <a:pt x="69" y="698"/>
                  </a:lnTo>
                  <a:lnTo>
                    <a:pt x="84" y="674"/>
                  </a:lnTo>
                  <a:lnTo>
                    <a:pt x="57" y="656"/>
                  </a:lnTo>
                  <a:lnTo>
                    <a:pt x="36" y="634"/>
                  </a:lnTo>
                  <a:lnTo>
                    <a:pt x="19" y="611"/>
                  </a:lnTo>
                  <a:lnTo>
                    <a:pt x="8" y="585"/>
                  </a:lnTo>
                  <a:lnTo>
                    <a:pt x="2" y="559"/>
                  </a:lnTo>
                  <a:lnTo>
                    <a:pt x="0" y="532"/>
                  </a:lnTo>
                  <a:lnTo>
                    <a:pt x="3" y="504"/>
                  </a:lnTo>
                  <a:lnTo>
                    <a:pt x="10" y="477"/>
                  </a:lnTo>
                  <a:lnTo>
                    <a:pt x="22" y="450"/>
                  </a:lnTo>
                  <a:lnTo>
                    <a:pt x="37" y="426"/>
                  </a:lnTo>
                  <a:lnTo>
                    <a:pt x="57" y="402"/>
                  </a:lnTo>
                  <a:lnTo>
                    <a:pt x="79" y="381"/>
                  </a:lnTo>
                  <a:lnTo>
                    <a:pt x="106" y="362"/>
                  </a:lnTo>
                  <a:lnTo>
                    <a:pt x="85" y="345"/>
                  </a:lnTo>
                  <a:lnTo>
                    <a:pt x="68" y="326"/>
                  </a:lnTo>
                  <a:lnTo>
                    <a:pt x="55" y="304"/>
                  </a:lnTo>
                  <a:lnTo>
                    <a:pt x="47" y="282"/>
                  </a:lnTo>
                  <a:lnTo>
                    <a:pt x="42" y="257"/>
                  </a:lnTo>
                  <a:lnTo>
                    <a:pt x="42" y="231"/>
                  </a:lnTo>
                  <a:lnTo>
                    <a:pt x="45" y="206"/>
                  </a:lnTo>
                  <a:lnTo>
                    <a:pt x="51" y="179"/>
                  </a:lnTo>
                  <a:lnTo>
                    <a:pt x="61" y="153"/>
                  </a:lnTo>
                  <a:lnTo>
                    <a:pt x="74" y="128"/>
                  </a:lnTo>
                  <a:lnTo>
                    <a:pt x="89" y="104"/>
                  </a:lnTo>
                  <a:lnTo>
                    <a:pt x="107" y="81"/>
                  </a:lnTo>
                  <a:lnTo>
                    <a:pt x="129" y="61"/>
                  </a:lnTo>
                  <a:lnTo>
                    <a:pt x="151" y="43"/>
                  </a:lnTo>
                  <a:lnTo>
                    <a:pt x="175" y="28"/>
                  </a:lnTo>
                  <a:lnTo>
                    <a:pt x="202" y="16"/>
                  </a:lnTo>
                  <a:lnTo>
                    <a:pt x="230" y="8"/>
                  </a:lnTo>
                  <a:lnTo>
                    <a:pt x="285" y="0"/>
                  </a:lnTo>
                  <a:lnTo>
                    <a:pt x="339" y="0"/>
                  </a:lnTo>
                  <a:close/>
                </a:path>
              </a:pathLst>
            </a:custGeom>
            <a:noFill/>
            <a:ln w="12700">
              <a:solidFill>
                <a:srgbClr val="EC425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21" name="Freeform 19"/>
          <p:cNvSpPr>
            <a:spLocks noEditPoints="1"/>
          </p:cNvSpPr>
          <p:nvPr/>
        </p:nvSpPr>
        <p:spPr bwMode="auto">
          <a:xfrm>
            <a:off x="840290" y="4939829"/>
            <a:ext cx="521155" cy="493050"/>
          </a:xfrm>
          <a:custGeom>
            <a:avLst/>
            <a:gdLst>
              <a:gd name="T0" fmla="*/ 1983 w 3465"/>
              <a:gd name="T1" fmla="*/ 2608 h 3343"/>
              <a:gd name="T2" fmla="*/ 2006 w 3465"/>
              <a:gd name="T3" fmla="*/ 2686 h 3343"/>
              <a:gd name="T4" fmla="*/ 2091 w 3465"/>
              <a:gd name="T5" fmla="*/ 2812 h 3343"/>
              <a:gd name="T6" fmla="*/ 2143 w 3465"/>
              <a:gd name="T7" fmla="*/ 2938 h 3343"/>
              <a:gd name="T8" fmla="*/ 1768 w 3465"/>
              <a:gd name="T9" fmla="*/ 3000 h 3343"/>
              <a:gd name="T10" fmla="*/ 1862 w 3465"/>
              <a:gd name="T11" fmla="*/ 2897 h 3343"/>
              <a:gd name="T12" fmla="*/ 1758 w 3465"/>
              <a:gd name="T13" fmla="*/ 2754 h 3343"/>
              <a:gd name="T14" fmla="*/ 1706 w 3465"/>
              <a:gd name="T15" fmla="*/ 2572 h 3343"/>
              <a:gd name="T16" fmla="*/ 2264 w 3465"/>
              <a:gd name="T17" fmla="*/ 2694 h 3343"/>
              <a:gd name="T18" fmla="*/ 1636 w 3465"/>
              <a:gd name="T19" fmla="*/ 2572 h 3343"/>
              <a:gd name="T20" fmla="*/ 2388 w 3465"/>
              <a:gd name="T21" fmla="*/ 2066 h 3343"/>
              <a:gd name="T22" fmla="*/ 1439 w 3465"/>
              <a:gd name="T23" fmla="*/ 2148 h 3343"/>
              <a:gd name="T24" fmla="*/ 3154 w 3465"/>
              <a:gd name="T25" fmla="*/ 2071 h 3343"/>
              <a:gd name="T26" fmla="*/ 2824 w 3465"/>
              <a:gd name="T27" fmla="*/ 1848 h 3343"/>
              <a:gd name="T28" fmla="*/ 802 w 3465"/>
              <a:gd name="T29" fmla="*/ 1570 h 3343"/>
              <a:gd name="T30" fmla="*/ 570 w 3465"/>
              <a:gd name="T31" fmla="*/ 1386 h 3343"/>
              <a:gd name="T32" fmla="*/ 37 w 3465"/>
              <a:gd name="T33" fmla="*/ 209 h 3343"/>
              <a:gd name="T34" fmla="*/ 1053 w 3465"/>
              <a:gd name="T35" fmla="*/ 639 h 3343"/>
              <a:gd name="T36" fmla="*/ 973 w 3465"/>
              <a:gd name="T37" fmla="*/ 3 h 3343"/>
              <a:gd name="T38" fmla="*/ 741 w 3465"/>
              <a:gd name="T39" fmla="*/ 555 h 3343"/>
              <a:gd name="T40" fmla="*/ 943 w 3465"/>
              <a:gd name="T41" fmla="*/ 1253 h 3343"/>
              <a:gd name="T42" fmla="*/ 1562 w 3465"/>
              <a:gd name="T43" fmla="*/ 991 h 3343"/>
              <a:gd name="T44" fmla="*/ 1796 w 3465"/>
              <a:gd name="T45" fmla="*/ 445 h 3343"/>
              <a:gd name="T46" fmla="*/ 2220 w 3465"/>
              <a:gd name="T47" fmla="*/ 664 h 3343"/>
              <a:gd name="T48" fmla="*/ 2414 w 3465"/>
              <a:gd name="T49" fmla="*/ 1354 h 3343"/>
              <a:gd name="T50" fmla="*/ 3204 w 3465"/>
              <a:gd name="T51" fmla="*/ 1817 h 3343"/>
              <a:gd name="T52" fmla="*/ 3372 w 3465"/>
              <a:gd name="T53" fmla="*/ 2751 h 3343"/>
              <a:gd name="T54" fmla="*/ 3289 w 3465"/>
              <a:gd name="T55" fmla="*/ 3282 h 3343"/>
              <a:gd name="T56" fmla="*/ 2876 w 3465"/>
              <a:gd name="T57" fmla="*/ 3212 h 3343"/>
              <a:gd name="T58" fmla="*/ 3029 w 3465"/>
              <a:gd name="T59" fmla="*/ 2704 h 3343"/>
              <a:gd name="T60" fmla="*/ 2500 w 3465"/>
              <a:gd name="T61" fmla="*/ 2516 h 3343"/>
              <a:gd name="T62" fmla="*/ 2367 w 3465"/>
              <a:gd name="T63" fmla="*/ 2974 h 3343"/>
              <a:gd name="T64" fmla="*/ 2675 w 3465"/>
              <a:gd name="T65" fmla="*/ 2178 h 3343"/>
              <a:gd name="T66" fmla="*/ 1970 w 3465"/>
              <a:gd name="T67" fmla="*/ 2082 h 3343"/>
              <a:gd name="T68" fmla="*/ 2524 w 3465"/>
              <a:gd name="T69" fmla="*/ 2158 h 3343"/>
              <a:gd name="T70" fmla="*/ 2839 w 3465"/>
              <a:gd name="T71" fmla="*/ 2189 h 3343"/>
              <a:gd name="T72" fmla="*/ 3112 w 3465"/>
              <a:gd name="T73" fmla="*/ 2759 h 3343"/>
              <a:gd name="T74" fmla="*/ 2951 w 3465"/>
              <a:gd name="T75" fmla="*/ 3179 h 3343"/>
              <a:gd name="T76" fmla="*/ 3160 w 3465"/>
              <a:gd name="T77" fmla="*/ 3260 h 3343"/>
              <a:gd name="T78" fmla="*/ 3250 w 3465"/>
              <a:gd name="T79" fmla="*/ 2868 h 3343"/>
              <a:gd name="T80" fmla="*/ 3289 w 3465"/>
              <a:gd name="T81" fmla="*/ 2030 h 3343"/>
              <a:gd name="T82" fmla="*/ 2760 w 3465"/>
              <a:gd name="T83" fmla="*/ 1483 h 3343"/>
              <a:gd name="T84" fmla="*/ 2108 w 3465"/>
              <a:gd name="T85" fmla="*/ 1150 h 3343"/>
              <a:gd name="T86" fmla="*/ 2155 w 3465"/>
              <a:gd name="T87" fmla="*/ 720 h 3343"/>
              <a:gd name="T88" fmla="*/ 1803 w 3465"/>
              <a:gd name="T89" fmla="*/ 519 h 3343"/>
              <a:gd name="T90" fmla="*/ 1616 w 3465"/>
              <a:gd name="T91" fmla="*/ 909 h 3343"/>
              <a:gd name="T92" fmla="*/ 1492 w 3465"/>
              <a:gd name="T93" fmla="*/ 1363 h 3343"/>
              <a:gd name="T94" fmla="*/ 847 w 3465"/>
              <a:gd name="T95" fmla="*/ 1266 h 3343"/>
              <a:gd name="T96" fmla="*/ 617 w 3465"/>
              <a:gd name="T97" fmla="*/ 709 h 3343"/>
              <a:gd name="T98" fmla="*/ 756 w 3465"/>
              <a:gd name="T99" fmla="*/ 294 h 3343"/>
              <a:gd name="T100" fmla="*/ 544 w 3465"/>
              <a:gd name="T101" fmla="*/ 242 h 3343"/>
              <a:gd name="T102" fmla="*/ 448 w 3465"/>
              <a:gd name="T103" fmla="*/ 709 h 3343"/>
              <a:gd name="T104" fmla="*/ 503 w 3465"/>
              <a:gd name="T105" fmla="*/ 1540 h 3343"/>
              <a:gd name="T106" fmla="*/ 1043 w 3465"/>
              <a:gd name="T107" fmla="*/ 2030 h 3343"/>
              <a:gd name="T108" fmla="*/ 1678 w 3465"/>
              <a:gd name="T109" fmla="*/ 2158 h 3343"/>
              <a:gd name="T110" fmla="*/ 1477 w 3465"/>
              <a:gd name="T111" fmla="*/ 2295 h 3343"/>
              <a:gd name="T112" fmla="*/ 1413 w 3465"/>
              <a:gd name="T113" fmla="*/ 2512 h 3343"/>
              <a:gd name="T114" fmla="*/ 1415 w 3465"/>
              <a:gd name="T115" fmla="*/ 3171 h 3343"/>
              <a:gd name="T116" fmla="*/ 1046 w 3465"/>
              <a:gd name="T117" fmla="*/ 2143 h 3343"/>
              <a:gd name="T118" fmla="*/ 395 w 3465"/>
              <a:gd name="T119" fmla="*/ 1517 h 3343"/>
              <a:gd name="T120" fmla="*/ 404 w 3465"/>
              <a:gd name="T121" fmla="*/ 621 h 3343"/>
              <a:gd name="T122" fmla="*/ 239 w 3465"/>
              <a:gd name="T123" fmla="*/ 3 h 3343"/>
              <a:gd name="T124" fmla="*/ 661 w 3465"/>
              <a:gd name="T125" fmla="*/ 154 h 3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465" h="3343">
                <a:moveTo>
                  <a:pt x="1900" y="3107"/>
                </a:moveTo>
                <a:lnTo>
                  <a:pt x="1913" y="3109"/>
                </a:lnTo>
                <a:lnTo>
                  <a:pt x="1926" y="3115"/>
                </a:lnTo>
                <a:lnTo>
                  <a:pt x="1936" y="3125"/>
                </a:lnTo>
                <a:lnTo>
                  <a:pt x="1942" y="3138"/>
                </a:lnTo>
                <a:lnTo>
                  <a:pt x="1944" y="3151"/>
                </a:lnTo>
                <a:lnTo>
                  <a:pt x="1942" y="3165"/>
                </a:lnTo>
                <a:lnTo>
                  <a:pt x="1936" y="3178"/>
                </a:lnTo>
                <a:lnTo>
                  <a:pt x="1926" y="3188"/>
                </a:lnTo>
                <a:lnTo>
                  <a:pt x="1913" y="3194"/>
                </a:lnTo>
                <a:lnTo>
                  <a:pt x="1900" y="3196"/>
                </a:lnTo>
                <a:lnTo>
                  <a:pt x="1886" y="3194"/>
                </a:lnTo>
                <a:lnTo>
                  <a:pt x="1873" y="3188"/>
                </a:lnTo>
                <a:lnTo>
                  <a:pt x="1863" y="3178"/>
                </a:lnTo>
                <a:lnTo>
                  <a:pt x="1857" y="3165"/>
                </a:lnTo>
                <a:lnTo>
                  <a:pt x="1855" y="3151"/>
                </a:lnTo>
                <a:lnTo>
                  <a:pt x="1857" y="3138"/>
                </a:lnTo>
                <a:lnTo>
                  <a:pt x="1863" y="3125"/>
                </a:lnTo>
                <a:lnTo>
                  <a:pt x="1873" y="3115"/>
                </a:lnTo>
                <a:lnTo>
                  <a:pt x="1886" y="3109"/>
                </a:lnTo>
                <a:lnTo>
                  <a:pt x="1900" y="3107"/>
                </a:lnTo>
                <a:close/>
                <a:moveTo>
                  <a:pt x="1900" y="2477"/>
                </a:moveTo>
                <a:lnTo>
                  <a:pt x="1913" y="2480"/>
                </a:lnTo>
                <a:lnTo>
                  <a:pt x="1925" y="2488"/>
                </a:lnTo>
                <a:lnTo>
                  <a:pt x="1934" y="2500"/>
                </a:lnTo>
                <a:lnTo>
                  <a:pt x="1937" y="2514"/>
                </a:lnTo>
                <a:lnTo>
                  <a:pt x="1937" y="2580"/>
                </a:lnTo>
                <a:lnTo>
                  <a:pt x="1959" y="2597"/>
                </a:lnTo>
                <a:lnTo>
                  <a:pt x="1983" y="2608"/>
                </a:lnTo>
                <a:lnTo>
                  <a:pt x="2006" y="2611"/>
                </a:lnTo>
                <a:lnTo>
                  <a:pt x="2007" y="2611"/>
                </a:lnTo>
                <a:lnTo>
                  <a:pt x="2024" y="2609"/>
                </a:lnTo>
                <a:lnTo>
                  <a:pt x="2041" y="2605"/>
                </a:lnTo>
                <a:lnTo>
                  <a:pt x="2055" y="2598"/>
                </a:lnTo>
                <a:lnTo>
                  <a:pt x="2067" y="2592"/>
                </a:lnTo>
                <a:lnTo>
                  <a:pt x="2076" y="2586"/>
                </a:lnTo>
                <a:lnTo>
                  <a:pt x="2082" y="2580"/>
                </a:lnTo>
                <a:lnTo>
                  <a:pt x="2084" y="2578"/>
                </a:lnTo>
                <a:lnTo>
                  <a:pt x="2093" y="2572"/>
                </a:lnTo>
                <a:lnTo>
                  <a:pt x="2104" y="2569"/>
                </a:lnTo>
                <a:lnTo>
                  <a:pt x="2116" y="2569"/>
                </a:lnTo>
                <a:lnTo>
                  <a:pt x="2126" y="2572"/>
                </a:lnTo>
                <a:lnTo>
                  <a:pt x="2136" y="2578"/>
                </a:lnTo>
                <a:lnTo>
                  <a:pt x="2143" y="2588"/>
                </a:lnTo>
                <a:lnTo>
                  <a:pt x="2146" y="2598"/>
                </a:lnTo>
                <a:lnTo>
                  <a:pt x="2146" y="2610"/>
                </a:lnTo>
                <a:lnTo>
                  <a:pt x="2143" y="2621"/>
                </a:lnTo>
                <a:lnTo>
                  <a:pt x="2136" y="2630"/>
                </a:lnTo>
                <a:lnTo>
                  <a:pt x="2134" y="2633"/>
                </a:lnTo>
                <a:lnTo>
                  <a:pt x="2127" y="2639"/>
                </a:lnTo>
                <a:lnTo>
                  <a:pt x="2118" y="2646"/>
                </a:lnTo>
                <a:lnTo>
                  <a:pt x="2106" y="2655"/>
                </a:lnTo>
                <a:lnTo>
                  <a:pt x="2091" y="2663"/>
                </a:lnTo>
                <a:lnTo>
                  <a:pt x="2073" y="2672"/>
                </a:lnTo>
                <a:lnTo>
                  <a:pt x="2053" y="2679"/>
                </a:lnTo>
                <a:lnTo>
                  <a:pt x="2030" y="2683"/>
                </a:lnTo>
                <a:lnTo>
                  <a:pt x="2007" y="2686"/>
                </a:lnTo>
                <a:lnTo>
                  <a:pt x="2006" y="2686"/>
                </a:lnTo>
                <a:lnTo>
                  <a:pt x="1983" y="2683"/>
                </a:lnTo>
                <a:lnTo>
                  <a:pt x="1959" y="2678"/>
                </a:lnTo>
                <a:lnTo>
                  <a:pt x="1937" y="2670"/>
                </a:lnTo>
                <a:lnTo>
                  <a:pt x="1937" y="2728"/>
                </a:lnTo>
                <a:lnTo>
                  <a:pt x="1959" y="2746"/>
                </a:lnTo>
                <a:lnTo>
                  <a:pt x="1983" y="2757"/>
                </a:lnTo>
                <a:lnTo>
                  <a:pt x="2007" y="2760"/>
                </a:lnTo>
                <a:lnTo>
                  <a:pt x="2024" y="2759"/>
                </a:lnTo>
                <a:lnTo>
                  <a:pt x="2040" y="2755"/>
                </a:lnTo>
                <a:lnTo>
                  <a:pt x="2055" y="2748"/>
                </a:lnTo>
                <a:lnTo>
                  <a:pt x="2067" y="2741"/>
                </a:lnTo>
                <a:lnTo>
                  <a:pt x="2075" y="2734"/>
                </a:lnTo>
                <a:lnTo>
                  <a:pt x="2082" y="2729"/>
                </a:lnTo>
                <a:lnTo>
                  <a:pt x="2084" y="2727"/>
                </a:lnTo>
                <a:lnTo>
                  <a:pt x="2093" y="2721"/>
                </a:lnTo>
                <a:lnTo>
                  <a:pt x="2104" y="2716"/>
                </a:lnTo>
                <a:lnTo>
                  <a:pt x="2116" y="2716"/>
                </a:lnTo>
                <a:lnTo>
                  <a:pt x="2126" y="2721"/>
                </a:lnTo>
                <a:lnTo>
                  <a:pt x="2136" y="2727"/>
                </a:lnTo>
                <a:lnTo>
                  <a:pt x="2143" y="2737"/>
                </a:lnTo>
                <a:lnTo>
                  <a:pt x="2146" y="2747"/>
                </a:lnTo>
                <a:lnTo>
                  <a:pt x="2146" y="2759"/>
                </a:lnTo>
                <a:lnTo>
                  <a:pt x="2143" y="2770"/>
                </a:lnTo>
                <a:lnTo>
                  <a:pt x="2137" y="2779"/>
                </a:lnTo>
                <a:lnTo>
                  <a:pt x="2134" y="2782"/>
                </a:lnTo>
                <a:lnTo>
                  <a:pt x="2127" y="2787"/>
                </a:lnTo>
                <a:lnTo>
                  <a:pt x="2119" y="2794"/>
                </a:lnTo>
                <a:lnTo>
                  <a:pt x="2106" y="2803"/>
                </a:lnTo>
                <a:lnTo>
                  <a:pt x="2091" y="2812"/>
                </a:lnTo>
                <a:lnTo>
                  <a:pt x="2073" y="2821"/>
                </a:lnTo>
                <a:lnTo>
                  <a:pt x="2053" y="2827"/>
                </a:lnTo>
                <a:lnTo>
                  <a:pt x="2030" y="2832"/>
                </a:lnTo>
                <a:lnTo>
                  <a:pt x="2007" y="2833"/>
                </a:lnTo>
                <a:lnTo>
                  <a:pt x="2006" y="2833"/>
                </a:lnTo>
                <a:lnTo>
                  <a:pt x="1983" y="2832"/>
                </a:lnTo>
                <a:lnTo>
                  <a:pt x="1959" y="2827"/>
                </a:lnTo>
                <a:lnTo>
                  <a:pt x="1937" y="2817"/>
                </a:lnTo>
                <a:lnTo>
                  <a:pt x="1937" y="2897"/>
                </a:lnTo>
                <a:lnTo>
                  <a:pt x="1959" y="2914"/>
                </a:lnTo>
                <a:lnTo>
                  <a:pt x="1983" y="2925"/>
                </a:lnTo>
                <a:lnTo>
                  <a:pt x="2005" y="2928"/>
                </a:lnTo>
                <a:lnTo>
                  <a:pt x="2007" y="2928"/>
                </a:lnTo>
                <a:lnTo>
                  <a:pt x="2024" y="2926"/>
                </a:lnTo>
                <a:lnTo>
                  <a:pt x="2041" y="2922"/>
                </a:lnTo>
                <a:lnTo>
                  <a:pt x="2055" y="2915"/>
                </a:lnTo>
                <a:lnTo>
                  <a:pt x="2067" y="2909"/>
                </a:lnTo>
                <a:lnTo>
                  <a:pt x="2076" y="2902"/>
                </a:lnTo>
                <a:lnTo>
                  <a:pt x="2082" y="2897"/>
                </a:lnTo>
                <a:lnTo>
                  <a:pt x="2084" y="2895"/>
                </a:lnTo>
                <a:lnTo>
                  <a:pt x="2093" y="2889"/>
                </a:lnTo>
                <a:lnTo>
                  <a:pt x="2104" y="2885"/>
                </a:lnTo>
                <a:lnTo>
                  <a:pt x="2116" y="2885"/>
                </a:lnTo>
                <a:lnTo>
                  <a:pt x="2126" y="2889"/>
                </a:lnTo>
                <a:lnTo>
                  <a:pt x="2136" y="2895"/>
                </a:lnTo>
                <a:lnTo>
                  <a:pt x="2142" y="2905"/>
                </a:lnTo>
                <a:lnTo>
                  <a:pt x="2146" y="2916"/>
                </a:lnTo>
                <a:lnTo>
                  <a:pt x="2146" y="2927"/>
                </a:lnTo>
                <a:lnTo>
                  <a:pt x="2143" y="2938"/>
                </a:lnTo>
                <a:lnTo>
                  <a:pt x="2136" y="2947"/>
                </a:lnTo>
                <a:lnTo>
                  <a:pt x="2134" y="2950"/>
                </a:lnTo>
                <a:lnTo>
                  <a:pt x="2127" y="2956"/>
                </a:lnTo>
                <a:lnTo>
                  <a:pt x="2118" y="2963"/>
                </a:lnTo>
                <a:lnTo>
                  <a:pt x="2106" y="2972"/>
                </a:lnTo>
                <a:lnTo>
                  <a:pt x="2090" y="2980"/>
                </a:lnTo>
                <a:lnTo>
                  <a:pt x="2073" y="2989"/>
                </a:lnTo>
                <a:lnTo>
                  <a:pt x="2053" y="2996"/>
                </a:lnTo>
                <a:lnTo>
                  <a:pt x="2030" y="3000"/>
                </a:lnTo>
                <a:lnTo>
                  <a:pt x="2007" y="3002"/>
                </a:lnTo>
                <a:lnTo>
                  <a:pt x="2006" y="3002"/>
                </a:lnTo>
                <a:lnTo>
                  <a:pt x="1982" y="3000"/>
                </a:lnTo>
                <a:lnTo>
                  <a:pt x="1959" y="2995"/>
                </a:lnTo>
                <a:lnTo>
                  <a:pt x="1937" y="2987"/>
                </a:lnTo>
                <a:lnTo>
                  <a:pt x="1937" y="3000"/>
                </a:lnTo>
                <a:lnTo>
                  <a:pt x="1934" y="3015"/>
                </a:lnTo>
                <a:lnTo>
                  <a:pt x="1925" y="3027"/>
                </a:lnTo>
                <a:lnTo>
                  <a:pt x="1913" y="3035"/>
                </a:lnTo>
                <a:lnTo>
                  <a:pt x="1900" y="3038"/>
                </a:lnTo>
                <a:lnTo>
                  <a:pt x="1885" y="3035"/>
                </a:lnTo>
                <a:lnTo>
                  <a:pt x="1873" y="3027"/>
                </a:lnTo>
                <a:lnTo>
                  <a:pt x="1866" y="3015"/>
                </a:lnTo>
                <a:lnTo>
                  <a:pt x="1862" y="3000"/>
                </a:lnTo>
                <a:lnTo>
                  <a:pt x="1862" y="2987"/>
                </a:lnTo>
                <a:lnTo>
                  <a:pt x="1840" y="2995"/>
                </a:lnTo>
                <a:lnTo>
                  <a:pt x="1817" y="3000"/>
                </a:lnTo>
                <a:lnTo>
                  <a:pt x="1793" y="3002"/>
                </a:lnTo>
                <a:lnTo>
                  <a:pt x="1792" y="3002"/>
                </a:lnTo>
                <a:lnTo>
                  <a:pt x="1768" y="3000"/>
                </a:lnTo>
                <a:lnTo>
                  <a:pt x="1746" y="2996"/>
                </a:lnTo>
                <a:lnTo>
                  <a:pt x="1726" y="2989"/>
                </a:lnTo>
                <a:lnTo>
                  <a:pt x="1708" y="2980"/>
                </a:lnTo>
                <a:lnTo>
                  <a:pt x="1693" y="2972"/>
                </a:lnTo>
                <a:lnTo>
                  <a:pt x="1681" y="2963"/>
                </a:lnTo>
                <a:lnTo>
                  <a:pt x="1671" y="2956"/>
                </a:lnTo>
                <a:lnTo>
                  <a:pt x="1666" y="2950"/>
                </a:lnTo>
                <a:lnTo>
                  <a:pt x="1662" y="2948"/>
                </a:lnTo>
                <a:lnTo>
                  <a:pt x="1656" y="2939"/>
                </a:lnTo>
                <a:lnTo>
                  <a:pt x="1653" y="2927"/>
                </a:lnTo>
                <a:lnTo>
                  <a:pt x="1653" y="2916"/>
                </a:lnTo>
                <a:lnTo>
                  <a:pt x="1656" y="2906"/>
                </a:lnTo>
                <a:lnTo>
                  <a:pt x="1664" y="2895"/>
                </a:lnTo>
                <a:lnTo>
                  <a:pt x="1673" y="2889"/>
                </a:lnTo>
                <a:lnTo>
                  <a:pt x="1684" y="2885"/>
                </a:lnTo>
                <a:lnTo>
                  <a:pt x="1694" y="2885"/>
                </a:lnTo>
                <a:lnTo>
                  <a:pt x="1706" y="2889"/>
                </a:lnTo>
                <a:lnTo>
                  <a:pt x="1715" y="2895"/>
                </a:lnTo>
                <a:lnTo>
                  <a:pt x="1718" y="2897"/>
                </a:lnTo>
                <a:lnTo>
                  <a:pt x="1723" y="2902"/>
                </a:lnTo>
                <a:lnTo>
                  <a:pt x="1733" y="2909"/>
                </a:lnTo>
                <a:lnTo>
                  <a:pt x="1744" y="2916"/>
                </a:lnTo>
                <a:lnTo>
                  <a:pt x="1758" y="2923"/>
                </a:lnTo>
                <a:lnTo>
                  <a:pt x="1774" y="2927"/>
                </a:lnTo>
                <a:lnTo>
                  <a:pt x="1792" y="2929"/>
                </a:lnTo>
                <a:lnTo>
                  <a:pt x="1793" y="2929"/>
                </a:lnTo>
                <a:lnTo>
                  <a:pt x="1817" y="2925"/>
                </a:lnTo>
                <a:lnTo>
                  <a:pt x="1840" y="2914"/>
                </a:lnTo>
                <a:lnTo>
                  <a:pt x="1862" y="2897"/>
                </a:lnTo>
                <a:lnTo>
                  <a:pt x="1862" y="2818"/>
                </a:lnTo>
                <a:lnTo>
                  <a:pt x="1840" y="2827"/>
                </a:lnTo>
                <a:lnTo>
                  <a:pt x="1817" y="2832"/>
                </a:lnTo>
                <a:lnTo>
                  <a:pt x="1793" y="2834"/>
                </a:lnTo>
                <a:lnTo>
                  <a:pt x="1792" y="2834"/>
                </a:lnTo>
                <a:lnTo>
                  <a:pt x="1768" y="2832"/>
                </a:lnTo>
                <a:lnTo>
                  <a:pt x="1746" y="2828"/>
                </a:lnTo>
                <a:lnTo>
                  <a:pt x="1726" y="2821"/>
                </a:lnTo>
                <a:lnTo>
                  <a:pt x="1708" y="2812"/>
                </a:lnTo>
                <a:lnTo>
                  <a:pt x="1693" y="2804"/>
                </a:lnTo>
                <a:lnTo>
                  <a:pt x="1681" y="2795"/>
                </a:lnTo>
                <a:lnTo>
                  <a:pt x="1671" y="2788"/>
                </a:lnTo>
                <a:lnTo>
                  <a:pt x="1666" y="2782"/>
                </a:lnTo>
                <a:lnTo>
                  <a:pt x="1662" y="2779"/>
                </a:lnTo>
                <a:lnTo>
                  <a:pt x="1656" y="2770"/>
                </a:lnTo>
                <a:lnTo>
                  <a:pt x="1653" y="2759"/>
                </a:lnTo>
                <a:lnTo>
                  <a:pt x="1653" y="2747"/>
                </a:lnTo>
                <a:lnTo>
                  <a:pt x="1656" y="2737"/>
                </a:lnTo>
                <a:lnTo>
                  <a:pt x="1664" y="2727"/>
                </a:lnTo>
                <a:lnTo>
                  <a:pt x="1673" y="2721"/>
                </a:lnTo>
                <a:lnTo>
                  <a:pt x="1684" y="2717"/>
                </a:lnTo>
                <a:lnTo>
                  <a:pt x="1694" y="2717"/>
                </a:lnTo>
                <a:lnTo>
                  <a:pt x="1706" y="2721"/>
                </a:lnTo>
                <a:lnTo>
                  <a:pt x="1715" y="2727"/>
                </a:lnTo>
                <a:lnTo>
                  <a:pt x="1718" y="2729"/>
                </a:lnTo>
                <a:lnTo>
                  <a:pt x="1723" y="2734"/>
                </a:lnTo>
                <a:lnTo>
                  <a:pt x="1733" y="2741"/>
                </a:lnTo>
                <a:lnTo>
                  <a:pt x="1744" y="2747"/>
                </a:lnTo>
                <a:lnTo>
                  <a:pt x="1758" y="2754"/>
                </a:lnTo>
                <a:lnTo>
                  <a:pt x="1774" y="2758"/>
                </a:lnTo>
                <a:lnTo>
                  <a:pt x="1792" y="2760"/>
                </a:lnTo>
                <a:lnTo>
                  <a:pt x="1793" y="2760"/>
                </a:lnTo>
                <a:lnTo>
                  <a:pt x="1817" y="2756"/>
                </a:lnTo>
                <a:lnTo>
                  <a:pt x="1840" y="2745"/>
                </a:lnTo>
                <a:lnTo>
                  <a:pt x="1862" y="2728"/>
                </a:lnTo>
                <a:lnTo>
                  <a:pt x="1862" y="2670"/>
                </a:lnTo>
                <a:lnTo>
                  <a:pt x="1840" y="2678"/>
                </a:lnTo>
                <a:lnTo>
                  <a:pt x="1817" y="2683"/>
                </a:lnTo>
                <a:lnTo>
                  <a:pt x="1793" y="2686"/>
                </a:lnTo>
                <a:lnTo>
                  <a:pt x="1792" y="2686"/>
                </a:lnTo>
                <a:lnTo>
                  <a:pt x="1769" y="2683"/>
                </a:lnTo>
                <a:lnTo>
                  <a:pt x="1746" y="2679"/>
                </a:lnTo>
                <a:lnTo>
                  <a:pt x="1726" y="2672"/>
                </a:lnTo>
                <a:lnTo>
                  <a:pt x="1708" y="2663"/>
                </a:lnTo>
                <a:lnTo>
                  <a:pt x="1693" y="2655"/>
                </a:lnTo>
                <a:lnTo>
                  <a:pt x="1681" y="2646"/>
                </a:lnTo>
                <a:lnTo>
                  <a:pt x="1672" y="2639"/>
                </a:lnTo>
                <a:lnTo>
                  <a:pt x="1666" y="2633"/>
                </a:lnTo>
                <a:lnTo>
                  <a:pt x="1664" y="2631"/>
                </a:lnTo>
                <a:lnTo>
                  <a:pt x="1656" y="2622"/>
                </a:lnTo>
                <a:lnTo>
                  <a:pt x="1653" y="2610"/>
                </a:lnTo>
                <a:lnTo>
                  <a:pt x="1653" y="2598"/>
                </a:lnTo>
                <a:lnTo>
                  <a:pt x="1656" y="2588"/>
                </a:lnTo>
                <a:lnTo>
                  <a:pt x="1664" y="2578"/>
                </a:lnTo>
                <a:lnTo>
                  <a:pt x="1673" y="2572"/>
                </a:lnTo>
                <a:lnTo>
                  <a:pt x="1684" y="2569"/>
                </a:lnTo>
                <a:lnTo>
                  <a:pt x="1695" y="2569"/>
                </a:lnTo>
                <a:lnTo>
                  <a:pt x="1706" y="2572"/>
                </a:lnTo>
                <a:lnTo>
                  <a:pt x="1716" y="2578"/>
                </a:lnTo>
                <a:lnTo>
                  <a:pt x="1718" y="2580"/>
                </a:lnTo>
                <a:lnTo>
                  <a:pt x="1724" y="2586"/>
                </a:lnTo>
                <a:lnTo>
                  <a:pt x="1733" y="2592"/>
                </a:lnTo>
                <a:lnTo>
                  <a:pt x="1744" y="2599"/>
                </a:lnTo>
                <a:lnTo>
                  <a:pt x="1759" y="2606"/>
                </a:lnTo>
                <a:lnTo>
                  <a:pt x="1775" y="2610"/>
                </a:lnTo>
                <a:lnTo>
                  <a:pt x="1793" y="2611"/>
                </a:lnTo>
                <a:lnTo>
                  <a:pt x="1817" y="2608"/>
                </a:lnTo>
                <a:lnTo>
                  <a:pt x="1840" y="2597"/>
                </a:lnTo>
                <a:lnTo>
                  <a:pt x="1862" y="2580"/>
                </a:lnTo>
                <a:lnTo>
                  <a:pt x="1862" y="2514"/>
                </a:lnTo>
                <a:lnTo>
                  <a:pt x="1866" y="2500"/>
                </a:lnTo>
                <a:lnTo>
                  <a:pt x="1873" y="2488"/>
                </a:lnTo>
                <a:lnTo>
                  <a:pt x="1885" y="2480"/>
                </a:lnTo>
                <a:lnTo>
                  <a:pt x="1900" y="2477"/>
                </a:lnTo>
                <a:close/>
                <a:moveTo>
                  <a:pt x="1900" y="2329"/>
                </a:moveTo>
                <a:lnTo>
                  <a:pt x="1949" y="2332"/>
                </a:lnTo>
                <a:lnTo>
                  <a:pt x="1996" y="2342"/>
                </a:lnTo>
                <a:lnTo>
                  <a:pt x="2041" y="2358"/>
                </a:lnTo>
                <a:lnTo>
                  <a:pt x="2084" y="2379"/>
                </a:lnTo>
                <a:lnTo>
                  <a:pt x="2122" y="2405"/>
                </a:lnTo>
                <a:lnTo>
                  <a:pt x="2157" y="2436"/>
                </a:lnTo>
                <a:lnTo>
                  <a:pt x="2188" y="2471"/>
                </a:lnTo>
                <a:lnTo>
                  <a:pt x="2214" y="2510"/>
                </a:lnTo>
                <a:lnTo>
                  <a:pt x="2236" y="2551"/>
                </a:lnTo>
                <a:lnTo>
                  <a:pt x="2251" y="2596"/>
                </a:lnTo>
                <a:lnTo>
                  <a:pt x="2260" y="2644"/>
                </a:lnTo>
                <a:lnTo>
                  <a:pt x="2264" y="2694"/>
                </a:lnTo>
                <a:lnTo>
                  <a:pt x="2264" y="3130"/>
                </a:lnTo>
                <a:lnTo>
                  <a:pt x="2261" y="3144"/>
                </a:lnTo>
                <a:lnTo>
                  <a:pt x="2253" y="3156"/>
                </a:lnTo>
                <a:lnTo>
                  <a:pt x="2241" y="3164"/>
                </a:lnTo>
                <a:lnTo>
                  <a:pt x="2227" y="3167"/>
                </a:lnTo>
                <a:lnTo>
                  <a:pt x="2212" y="3164"/>
                </a:lnTo>
                <a:lnTo>
                  <a:pt x="2201" y="3156"/>
                </a:lnTo>
                <a:lnTo>
                  <a:pt x="2193" y="3144"/>
                </a:lnTo>
                <a:lnTo>
                  <a:pt x="2190" y="3130"/>
                </a:lnTo>
                <a:lnTo>
                  <a:pt x="2190" y="2694"/>
                </a:lnTo>
                <a:lnTo>
                  <a:pt x="2187" y="2650"/>
                </a:lnTo>
                <a:lnTo>
                  <a:pt x="2178" y="2610"/>
                </a:lnTo>
                <a:lnTo>
                  <a:pt x="2163" y="2572"/>
                </a:lnTo>
                <a:lnTo>
                  <a:pt x="2143" y="2536"/>
                </a:lnTo>
                <a:lnTo>
                  <a:pt x="2119" y="2504"/>
                </a:lnTo>
                <a:lnTo>
                  <a:pt x="2090" y="2475"/>
                </a:lnTo>
                <a:lnTo>
                  <a:pt x="2058" y="2450"/>
                </a:lnTo>
                <a:lnTo>
                  <a:pt x="2022" y="2430"/>
                </a:lnTo>
                <a:lnTo>
                  <a:pt x="1984" y="2415"/>
                </a:lnTo>
                <a:lnTo>
                  <a:pt x="1942" y="2406"/>
                </a:lnTo>
                <a:lnTo>
                  <a:pt x="1900" y="2404"/>
                </a:lnTo>
                <a:lnTo>
                  <a:pt x="1857" y="2406"/>
                </a:lnTo>
                <a:lnTo>
                  <a:pt x="1816" y="2415"/>
                </a:lnTo>
                <a:lnTo>
                  <a:pt x="1777" y="2430"/>
                </a:lnTo>
                <a:lnTo>
                  <a:pt x="1741" y="2450"/>
                </a:lnTo>
                <a:lnTo>
                  <a:pt x="1709" y="2475"/>
                </a:lnTo>
                <a:lnTo>
                  <a:pt x="1681" y="2504"/>
                </a:lnTo>
                <a:lnTo>
                  <a:pt x="1656" y="2536"/>
                </a:lnTo>
                <a:lnTo>
                  <a:pt x="1636" y="2572"/>
                </a:lnTo>
                <a:lnTo>
                  <a:pt x="1621" y="2610"/>
                </a:lnTo>
                <a:lnTo>
                  <a:pt x="1612" y="2650"/>
                </a:lnTo>
                <a:lnTo>
                  <a:pt x="1609" y="2694"/>
                </a:lnTo>
                <a:lnTo>
                  <a:pt x="1609" y="3114"/>
                </a:lnTo>
                <a:lnTo>
                  <a:pt x="1606" y="3129"/>
                </a:lnTo>
                <a:lnTo>
                  <a:pt x="1599" y="3141"/>
                </a:lnTo>
                <a:lnTo>
                  <a:pt x="1587" y="3148"/>
                </a:lnTo>
                <a:lnTo>
                  <a:pt x="1572" y="3151"/>
                </a:lnTo>
                <a:lnTo>
                  <a:pt x="1558" y="3148"/>
                </a:lnTo>
                <a:lnTo>
                  <a:pt x="1547" y="3141"/>
                </a:lnTo>
                <a:lnTo>
                  <a:pt x="1538" y="3129"/>
                </a:lnTo>
                <a:lnTo>
                  <a:pt x="1535" y="3114"/>
                </a:lnTo>
                <a:lnTo>
                  <a:pt x="1535" y="2694"/>
                </a:lnTo>
                <a:lnTo>
                  <a:pt x="1538" y="2644"/>
                </a:lnTo>
                <a:lnTo>
                  <a:pt x="1549" y="2596"/>
                </a:lnTo>
                <a:lnTo>
                  <a:pt x="1564" y="2551"/>
                </a:lnTo>
                <a:lnTo>
                  <a:pt x="1585" y="2510"/>
                </a:lnTo>
                <a:lnTo>
                  <a:pt x="1611" y="2471"/>
                </a:lnTo>
                <a:lnTo>
                  <a:pt x="1642" y="2436"/>
                </a:lnTo>
                <a:lnTo>
                  <a:pt x="1677" y="2405"/>
                </a:lnTo>
                <a:lnTo>
                  <a:pt x="1716" y="2379"/>
                </a:lnTo>
                <a:lnTo>
                  <a:pt x="1758" y="2358"/>
                </a:lnTo>
                <a:lnTo>
                  <a:pt x="1803" y="2342"/>
                </a:lnTo>
                <a:lnTo>
                  <a:pt x="1851" y="2332"/>
                </a:lnTo>
                <a:lnTo>
                  <a:pt x="1900" y="2329"/>
                </a:lnTo>
                <a:close/>
                <a:moveTo>
                  <a:pt x="2345" y="2044"/>
                </a:moveTo>
                <a:lnTo>
                  <a:pt x="2362" y="2047"/>
                </a:lnTo>
                <a:lnTo>
                  <a:pt x="2376" y="2055"/>
                </a:lnTo>
                <a:lnTo>
                  <a:pt x="2388" y="2066"/>
                </a:lnTo>
                <a:lnTo>
                  <a:pt x="2395" y="2081"/>
                </a:lnTo>
                <a:lnTo>
                  <a:pt x="2397" y="2098"/>
                </a:lnTo>
                <a:lnTo>
                  <a:pt x="2395" y="2114"/>
                </a:lnTo>
                <a:lnTo>
                  <a:pt x="2388" y="2129"/>
                </a:lnTo>
                <a:lnTo>
                  <a:pt x="2376" y="2141"/>
                </a:lnTo>
                <a:lnTo>
                  <a:pt x="2362" y="2148"/>
                </a:lnTo>
                <a:lnTo>
                  <a:pt x="2345" y="2152"/>
                </a:lnTo>
                <a:lnTo>
                  <a:pt x="2329" y="2148"/>
                </a:lnTo>
                <a:lnTo>
                  <a:pt x="2314" y="2141"/>
                </a:lnTo>
                <a:lnTo>
                  <a:pt x="2304" y="2129"/>
                </a:lnTo>
                <a:lnTo>
                  <a:pt x="2296" y="2114"/>
                </a:lnTo>
                <a:lnTo>
                  <a:pt x="2293" y="2098"/>
                </a:lnTo>
                <a:lnTo>
                  <a:pt x="2296" y="2081"/>
                </a:lnTo>
                <a:lnTo>
                  <a:pt x="2304" y="2066"/>
                </a:lnTo>
                <a:lnTo>
                  <a:pt x="2314" y="2055"/>
                </a:lnTo>
                <a:lnTo>
                  <a:pt x="2329" y="2047"/>
                </a:lnTo>
                <a:lnTo>
                  <a:pt x="2345" y="2044"/>
                </a:lnTo>
                <a:close/>
                <a:moveTo>
                  <a:pt x="1455" y="2044"/>
                </a:moveTo>
                <a:lnTo>
                  <a:pt x="1472" y="2047"/>
                </a:lnTo>
                <a:lnTo>
                  <a:pt x="1486" y="2055"/>
                </a:lnTo>
                <a:lnTo>
                  <a:pt x="1498" y="2066"/>
                </a:lnTo>
                <a:lnTo>
                  <a:pt x="1505" y="2081"/>
                </a:lnTo>
                <a:lnTo>
                  <a:pt x="1507" y="2098"/>
                </a:lnTo>
                <a:lnTo>
                  <a:pt x="1505" y="2114"/>
                </a:lnTo>
                <a:lnTo>
                  <a:pt x="1498" y="2129"/>
                </a:lnTo>
                <a:lnTo>
                  <a:pt x="1486" y="2141"/>
                </a:lnTo>
                <a:lnTo>
                  <a:pt x="1472" y="2148"/>
                </a:lnTo>
                <a:lnTo>
                  <a:pt x="1455" y="2152"/>
                </a:lnTo>
                <a:lnTo>
                  <a:pt x="1439" y="2148"/>
                </a:lnTo>
                <a:lnTo>
                  <a:pt x="1424" y="2141"/>
                </a:lnTo>
                <a:lnTo>
                  <a:pt x="1414" y="2129"/>
                </a:lnTo>
                <a:lnTo>
                  <a:pt x="1406" y="2114"/>
                </a:lnTo>
                <a:lnTo>
                  <a:pt x="1403" y="2098"/>
                </a:lnTo>
                <a:lnTo>
                  <a:pt x="1406" y="2081"/>
                </a:lnTo>
                <a:lnTo>
                  <a:pt x="1414" y="2066"/>
                </a:lnTo>
                <a:lnTo>
                  <a:pt x="1424" y="2055"/>
                </a:lnTo>
                <a:lnTo>
                  <a:pt x="1439" y="2047"/>
                </a:lnTo>
                <a:lnTo>
                  <a:pt x="1455" y="2044"/>
                </a:lnTo>
                <a:close/>
                <a:moveTo>
                  <a:pt x="2828" y="1775"/>
                </a:moveTo>
                <a:lnTo>
                  <a:pt x="2830" y="1775"/>
                </a:lnTo>
                <a:lnTo>
                  <a:pt x="2837" y="1776"/>
                </a:lnTo>
                <a:lnTo>
                  <a:pt x="2846" y="1778"/>
                </a:lnTo>
                <a:lnTo>
                  <a:pt x="2859" y="1781"/>
                </a:lnTo>
                <a:lnTo>
                  <a:pt x="2875" y="1785"/>
                </a:lnTo>
                <a:lnTo>
                  <a:pt x="2892" y="1791"/>
                </a:lnTo>
                <a:lnTo>
                  <a:pt x="2912" y="1797"/>
                </a:lnTo>
                <a:lnTo>
                  <a:pt x="2934" y="1806"/>
                </a:lnTo>
                <a:lnTo>
                  <a:pt x="2955" y="1818"/>
                </a:lnTo>
                <a:lnTo>
                  <a:pt x="2978" y="1830"/>
                </a:lnTo>
                <a:lnTo>
                  <a:pt x="3002" y="1845"/>
                </a:lnTo>
                <a:lnTo>
                  <a:pt x="3025" y="1862"/>
                </a:lnTo>
                <a:lnTo>
                  <a:pt x="3047" y="1884"/>
                </a:lnTo>
                <a:lnTo>
                  <a:pt x="3070" y="1906"/>
                </a:lnTo>
                <a:lnTo>
                  <a:pt x="3090" y="1932"/>
                </a:lnTo>
                <a:lnTo>
                  <a:pt x="3109" y="1962"/>
                </a:lnTo>
                <a:lnTo>
                  <a:pt x="3127" y="1994"/>
                </a:lnTo>
                <a:lnTo>
                  <a:pt x="3142" y="2030"/>
                </a:lnTo>
                <a:lnTo>
                  <a:pt x="3154" y="2071"/>
                </a:lnTo>
                <a:lnTo>
                  <a:pt x="3163" y="2114"/>
                </a:lnTo>
                <a:lnTo>
                  <a:pt x="3169" y="2163"/>
                </a:lnTo>
                <a:lnTo>
                  <a:pt x="3166" y="2177"/>
                </a:lnTo>
                <a:lnTo>
                  <a:pt x="3160" y="2190"/>
                </a:lnTo>
                <a:lnTo>
                  <a:pt x="3148" y="2198"/>
                </a:lnTo>
                <a:lnTo>
                  <a:pt x="3135" y="2203"/>
                </a:lnTo>
                <a:lnTo>
                  <a:pt x="3131" y="2203"/>
                </a:lnTo>
                <a:lnTo>
                  <a:pt x="3118" y="2199"/>
                </a:lnTo>
                <a:lnTo>
                  <a:pt x="3106" y="2192"/>
                </a:lnTo>
                <a:lnTo>
                  <a:pt x="3098" y="2181"/>
                </a:lnTo>
                <a:lnTo>
                  <a:pt x="3095" y="2169"/>
                </a:lnTo>
                <a:lnTo>
                  <a:pt x="3090" y="2124"/>
                </a:lnTo>
                <a:lnTo>
                  <a:pt x="3081" y="2085"/>
                </a:lnTo>
                <a:lnTo>
                  <a:pt x="3070" y="2049"/>
                </a:lnTo>
                <a:lnTo>
                  <a:pt x="3056" y="2018"/>
                </a:lnTo>
                <a:lnTo>
                  <a:pt x="3040" y="1989"/>
                </a:lnTo>
                <a:lnTo>
                  <a:pt x="3023" y="1964"/>
                </a:lnTo>
                <a:lnTo>
                  <a:pt x="3004" y="1942"/>
                </a:lnTo>
                <a:lnTo>
                  <a:pt x="2984" y="1923"/>
                </a:lnTo>
                <a:lnTo>
                  <a:pt x="2963" y="1907"/>
                </a:lnTo>
                <a:lnTo>
                  <a:pt x="2943" y="1893"/>
                </a:lnTo>
                <a:lnTo>
                  <a:pt x="2923" y="1881"/>
                </a:lnTo>
                <a:lnTo>
                  <a:pt x="2904" y="1873"/>
                </a:lnTo>
                <a:lnTo>
                  <a:pt x="2886" y="1865"/>
                </a:lnTo>
                <a:lnTo>
                  <a:pt x="2869" y="1859"/>
                </a:lnTo>
                <a:lnTo>
                  <a:pt x="2854" y="1855"/>
                </a:lnTo>
                <a:lnTo>
                  <a:pt x="2841" y="1852"/>
                </a:lnTo>
                <a:lnTo>
                  <a:pt x="2831" y="1849"/>
                </a:lnTo>
                <a:lnTo>
                  <a:pt x="2824" y="1848"/>
                </a:lnTo>
                <a:lnTo>
                  <a:pt x="2821" y="1848"/>
                </a:lnTo>
                <a:lnTo>
                  <a:pt x="2807" y="1844"/>
                </a:lnTo>
                <a:lnTo>
                  <a:pt x="2795" y="1835"/>
                </a:lnTo>
                <a:lnTo>
                  <a:pt x="2789" y="1823"/>
                </a:lnTo>
                <a:lnTo>
                  <a:pt x="2788" y="1808"/>
                </a:lnTo>
                <a:lnTo>
                  <a:pt x="2792" y="1794"/>
                </a:lnTo>
                <a:lnTo>
                  <a:pt x="2801" y="1782"/>
                </a:lnTo>
                <a:lnTo>
                  <a:pt x="2813" y="1776"/>
                </a:lnTo>
                <a:lnTo>
                  <a:pt x="2828" y="1775"/>
                </a:lnTo>
                <a:close/>
                <a:moveTo>
                  <a:pt x="594" y="1299"/>
                </a:moveTo>
                <a:lnTo>
                  <a:pt x="608" y="1301"/>
                </a:lnTo>
                <a:lnTo>
                  <a:pt x="621" y="1307"/>
                </a:lnTo>
                <a:lnTo>
                  <a:pt x="630" y="1318"/>
                </a:lnTo>
                <a:lnTo>
                  <a:pt x="634" y="1333"/>
                </a:lnTo>
                <a:lnTo>
                  <a:pt x="635" y="1336"/>
                </a:lnTo>
                <a:lnTo>
                  <a:pt x="636" y="1342"/>
                </a:lnTo>
                <a:lnTo>
                  <a:pt x="638" y="1353"/>
                </a:lnTo>
                <a:lnTo>
                  <a:pt x="641" y="1366"/>
                </a:lnTo>
                <a:lnTo>
                  <a:pt x="646" y="1380"/>
                </a:lnTo>
                <a:lnTo>
                  <a:pt x="651" y="1397"/>
                </a:lnTo>
                <a:lnTo>
                  <a:pt x="658" y="1416"/>
                </a:lnTo>
                <a:lnTo>
                  <a:pt x="668" y="1436"/>
                </a:lnTo>
                <a:lnTo>
                  <a:pt x="679" y="1456"/>
                </a:lnTo>
                <a:lnTo>
                  <a:pt x="692" y="1476"/>
                </a:lnTo>
                <a:lnTo>
                  <a:pt x="708" y="1496"/>
                </a:lnTo>
                <a:lnTo>
                  <a:pt x="728" y="1517"/>
                </a:lnTo>
                <a:lnTo>
                  <a:pt x="750" y="1536"/>
                </a:lnTo>
                <a:lnTo>
                  <a:pt x="774" y="1553"/>
                </a:lnTo>
                <a:lnTo>
                  <a:pt x="802" y="1570"/>
                </a:lnTo>
                <a:lnTo>
                  <a:pt x="834" y="1584"/>
                </a:lnTo>
                <a:lnTo>
                  <a:pt x="869" y="1595"/>
                </a:lnTo>
                <a:lnTo>
                  <a:pt x="908" y="1604"/>
                </a:lnTo>
                <a:lnTo>
                  <a:pt x="952" y="1609"/>
                </a:lnTo>
                <a:lnTo>
                  <a:pt x="966" y="1613"/>
                </a:lnTo>
                <a:lnTo>
                  <a:pt x="977" y="1622"/>
                </a:lnTo>
                <a:lnTo>
                  <a:pt x="984" y="1635"/>
                </a:lnTo>
                <a:lnTo>
                  <a:pt x="986" y="1650"/>
                </a:lnTo>
                <a:lnTo>
                  <a:pt x="982" y="1663"/>
                </a:lnTo>
                <a:lnTo>
                  <a:pt x="974" y="1674"/>
                </a:lnTo>
                <a:lnTo>
                  <a:pt x="963" y="1680"/>
                </a:lnTo>
                <a:lnTo>
                  <a:pt x="949" y="1684"/>
                </a:lnTo>
                <a:lnTo>
                  <a:pt x="946" y="1684"/>
                </a:lnTo>
                <a:lnTo>
                  <a:pt x="898" y="1677"/>
                </a:lnTo>
                <a:lnTo>
                  <a:pt x="854" y="1668"/>
                </a:lnTo>
                <a:lnTo>
                  <a:pt x="814" y="1655"/>
                </a:lnTo>
                <a:lnTo>
                  <a:pt x="778" y="1640"/>
                </a:lnTo>
                <a:lnTo>
                  <a:pt x="746" y="1622"/>
                </a:lnTo>
                <a:lnTo>
                  <a:pt x="716" y="1603"/>
                </a:lnTo>
                <a:lnTo>
                  <a:pt x="690" y="1581"/>
                </a:lnTo>
                <a:lnTo>
                  <a:pt x="667" y="1559"/>
                </a:lnTo>
                <a:lnTo>
                  <a:pt x="647" y="1537"/>
                </a:lnTo>
                <a:lnTo>
                  <a:pt x="630" y="1513"/>
                </a:lnTo>
                <a:lnTo>
                  <a:pt x="615" y="1490"/>
                </a:lnTo>
                <a:lnTo>
                  <a:pt x="602" y="1467"/>
                </a:lnTo>
                <a:lnTo>
                  <a:pt x="591" y="1444"/>
                </a:lnTo>
                <a:lnTo>
                  <a:pt x="583" y="1423"/>
                </a:lnTo>
                <a:lnTo>
                  <a:pt x="575" y="1404"/>
                </a:lnTo>
                <a:lnTo>
                  <a:pt x="570" y="1386"/>
                </a:lnTo>
                <a:lnTo>
                  <a:pt x="567" y="1371"/>
                </a:lnTo>
                <a:lnTo>
                  <a:pt x="564" y="1358"/>
                </a:lnTo>
                <a:lnTo>
                  <a:pt x="562" y="1349"/>
                </a:lnTo>
                <a:lnTo>
                  <a:pt x="561" y="1342"/>
                </a:lnTo>
                <a:lnTo>
                  <a:pt x="561" y="1339"/>
                </a:lnTo>
                <a:lnTo>
                  <a:pt x="563" y="1325"/>
                </a:lnTo>
                <a:lnTo>
                  <a:pt x="569" y="1312"/>
                </a:lnTo>
                <a:lnTo>
                  <a:pt x="580" y="1303"/>
                </a:lnTo>
                <a:lnTo>
                  <a:pt x="594" y="1299"/>
                </a:lnTo>
                <a:close/>
                <a:moveTo>
                  <a:pt x="1175" y="209"/>
                </a:moveTo>
                <a:lnTo>
                  <a:pt x="1190" y="213"/>
                </a:lnTo>
                <a:lnTo>
                  <a:pt x="1202" y="220"/>
                </a:lnTo>
                <a:lnTo>
                  <a:pt x="1209" y="232"/>
                </a:lnTo>
                <a:lnTo>
                  <a:pt x="1213" y="247"/>
                </a:lnTo>
                <a:lnTo>
                  <a:pt x="1213" y="456"/>
                </a:lnTo>
                <a:lnTo>
                  <a:pt x="1209" y="471"/>
                </a:lnTo>
                <a:lnTo>
                  <a:pt x="1202" y="483"/>
                </a:lnTo>
                <a:lnTo>
                  <a:pt x="1190" y="490"/>
                </a:lnTo>
                <a:lnTo>
                  <a:pt x="1175" y="493"/>
                </a:lnTo>
                <a:lnTo>
                  <a:pt x="1161" y="490"/>
                </a:lnTo>
                <a:lnTo>
                  <a:pt x="1149" y="483"/>
                </a:lnTo>
                <a:lnTo>
                  <a:pt x="1141" y="471"/>
                </a:lnTo>
                <a:lnTo>
                  <a:pt x="1138" y="456"/>
                </a:lnTo>
                <a:lnTo>
                  <a:pt x="1138" y="247"/>
                </a:lnTo>
                <a:lnTo>
                  <a:pt x="1141" y="232"/>
                </a:lnTo>
                <a:lnTo>
                  <a:pt x="1149" y="220"/>
                </a:lnTo>
                <a:lnTo>
                  <a:pt x="1161" y="213"/>
                </a:lnTo>
                <a:lnTo>
                  <a:pt x="1175" y="209"/>
                </a:lnTo>
                <a:close/>
                <a:moveTo>
                  <a:pt x="37" y="209"/>
                </a:moveTo>
                <a:lnTo>
                  <a:pt x="51" y="213"/>
                </a:lnTo>
                <a:lnTo>
                  <a:pt x="64" y="220"/>
                </a:lnTo>
                <a:lnTo>
                  <a:pt x="71" y="232"/>
                </a:lnTo>
                <a:lnTo>
                  <a:pt x="74" y="247"/>
                </a:lnTo>
                <a:lnTo>
                  <a:pt x="74" y="456"/>
                </a:lnTo>
                <a:lnTo>
                  <a:pt x="71" y="471"/>
                </a:lnTo>
                <a:lnTo>
                  <a:pt x="64" y="483"/>
                </a:lnTo>
                <a:lnTo>
                  <a:pt x="51" y="490"/>
                </a:lnTo>
                <a:lnTo>
                  <a:pt x="37" y="493"/>
                </a:lnTo>
                <a:lnTo>
                  <a:pt x="22" y="490"/>
                </a:lnTo>
                <a:lnTo>
                  <a:pt x="11" y="483"/>
                </a:lnTo>
                <a:lnTo>
                  <a:pt x="3" y="471"/>
                </a:lnTo>
                <a:lnTo>
                  <a:pt x="0" y="456"/>
                </a:lnTo>
                <a:lnTo>
                  <a:pt x="0" y="247"/>
                </a:lnTo>
                <a:lnTo>
                  <a:pt x="3" y="232"/>
                </a:lnTo>
                <a:lnTo>
                  <a:pt x="11" y="220"/>
                </a:lnTo>
                <a:lnTo>
                  <a:pt x="22" y="213"/>
                </a:lnTo>
                <a:lnTo>
                  <a:pt x="37" y="209"/>
                </a:lnTo>
                <a:close/>
                <a:moveTo>
                  <a:pt x="1067" y="62"/>
                </a:moveTo>
                <a:lnTo>
                  <a:pt x="1082" y="65"/>
                </a:lnTo>
                <a:lnTo>
                  <a:pt x="1093" y="72"/>
                </a:lnTo>
                <a:lnTo>
                  <a:pt x="1101" y="84"/>
                </a:lnTo>
                <a:lnTo>
                  <a:pt x="1104" y="99"/>
                </a:lnTo>
                <a:lnTo>
                  <a:pt x="1104" y="605"/>
                </a:lnTo>
                <a:lnTo>
                  <a:pt x="1101" y="619"/>
                </a:lnTo>
                <a:lnTo>
                  <a:pt x="1093" y="631"/>
                </a:lnTo>
                <a:lnTo>
                  <a:pt x="1082" y="639"/>
                </a:lnTo>
                <a:lnTo>
                  <a:pt x="1067" y="641"/>
                </a:lnTo>
                <a:lnTo>
                  <a:pt x="1053" y="639"/>
                </a:lnTo>
                <a:lnTo>
                  <a:pt x="1041" y="631"/>
                </a:lnTo>
                <a:lnTo>
                  <a:pt x="1033" y="619"/>
                </a:lnTo>
                <a:lnTo>
                  <a:pt x="1030" y="605"/>
                </a:lnTo>
                <a:lnTo>
                  <a:pt x="1030" y="99"/>
                </a:lnTo>
                <a:lnTo>
                  <a:pt x="1033" y="84"/>
                </a:lnTo>
                <a:lnTo>
                  <a:pt x="1041" y="72"/>
                </a:lnTo>
                <a:lnTo>
                  <a:pt x="1053" y="65"/>
                </a:lnTo>
                <a:lnTo>
                  <a:pt x="1067" y="62"/>
                </a:lnTo>
                <a:close/>
                <a:moveTo>
                  <a:pt x="146" y="62"/>
                </a:moveTo>
                <a:lnTo>
                  <a:pt x="160" y="65"/>
                </a:lnTo>
                <a:lnTo>
                  <a:pt x="171" y="72"/>
                </a:lnTo>
                <a:lnTo>
                  <a:pt x="180" y="84"/>
                </a:lnTo>
                <a:lnTo>
                  <a:pt x="182" y="99"/>
                </a:lnTo>
                <a:lnTo>
                  <a:pt x="182" y="605"/>
                </a:lnTo>
                <a:lnTo>
                  <a:pt x="180" y="619"/>
                </a:lnTo>
                <a:lnTo>
                  <a:pt x="171" y="631"/>
                </a:lnTo>
                <a:lnTo>
                  <a:pt x="160" y="638"/>
                </a:lnTo>
                <a:lnTo>
                  <a:pt x="146" y="641"/>
                </a:lnTo>
                <a:lnTo>
                  <a:pt x="131" y="638"/>
                </a:lnTo>
                <a:lnTo>
                  <a:pt x="119" y="631"/>
                </a:lnTo>
                <a:lnTo>
                  <a:pt x="112" y="619"/>
                </a:lnTo>
                <a:lnTo>
                  <a:pt x="108" y="605"/>
                </a:lnTo>
                <a:lnTo>
                  <a:pt x="108" y="99"/>
                </a:lnTo>
                <a:lnTo>
                  <a:pt x="112" y="84"/>
                </a:lnTo>
                <a:lnTo>
                  <a:pt x="119" y="72"/>
                </a:lnTo>
                <a:lnTo>
                  <a:pt x="131" y="65"/>
                </a:lnTo>
                <a:lnTo>
                  <a:pt x="146" y="62"/>
                </a:lnTo>
                <a:close/>
                <a:moveTo>
                  <a:pt x="958" y="0"/>
                </a:moveTo>
                <a:lnTo>
                  <a:pt x="973" y="3"/>
                </a:lnTo>
                <a:lnTo>
                  <a:pt x="985" y="10"/>
                </a:lnTo>
                <a:lnTo>
                  <a:pt x="992" y="22"/>
                </a:lnTo>
                <a:lnTo>
                  <a:pt x="996" y="37"/>
                </a:lnTo>
                <a:lnTo>
                  <a:pt x="996" y="667"/>
                </a:lnTo>
                <a:lnTo>
                  <a:pt x="992" y="681"/>
                </a:lnTo>
                <a:lnTo>
                  <a:pt x="985" y="692"/>
                </a:lnTo>
                <a:lnTo>
                  <a:pt x="973" y="701"/>
                </a:lnTo>
                <a:lnTo>
                  <a:pt x="958" y="703"/>
                </a:lnTo>
                <a:lnTo>
                  <a:pt x="945" y="701"/>
                </a:lnTo>
                <a:lnTo>
                  <a:pt x="933" y="692"/>
                </a:lnTo>
                <a:lnTo>
                  <a:pt x="924" y="681"/>
                </a:lnTo>
                <a:lnTo>
                  <a:pt x="921" y="667"/>
                </a:lnTo>
                <a:lnTo>
                  <a:pt x="921" y="389"/>
                </a:lnTo>
                <a:lnTo>
                  <a:pt x="864" y="389"/>
                </a:lnTo>
                <a:lnTo>
                  <a:pt x="863" y="393"/>
                </a:lnTo>
                <a:lnTo>
                  <a:pt x="863" y="397"/>
                </a:lnTo>
                <a:lnTo>
                  <a:pt x="862" y="401"/>
                </a:lnTo>
                <a:lnTo>
                  <a:pt x="859" y="405"/>
                </a:lnTo>
                <a:lnTo>
                  <a:pt x="857" y="409"/>
                </a:lnTo>
                <a:lnTo>
                  <a:pt x="856" y="413"/>
                </a:lnTo>
                <a:lnTo>
                  <a:pt x="851" y="420"/>
                </a:lnTo>
                <a:lnTo>
                  <a:pt x="843" y="432"/>
                </a:lnTo>
                <a:lnTo>
                  <a:pt x="835" y="445"/>
                </a:lnTo>
                <a:lnTo>
                  <a:pt x="823" y="461"/>
                </a:lnTo>
                <a:lnTo>
                  <a:pt x="810" y="478"/>
                </a:lnTo>
                <a:lnTo>
                  <a:pt x="795" y="498"/>
                </a:lnTo>
                <a:lnTo>
                  <a:pt x="779" y="517"/>
                </a:lnTo>
                <a:lnTo>
                  <a:pt x="761" y="536"/>
                </a:lnTo>
                <a:lnTo>
                  <a:pt x="741" y="555"/>
                </a:lnTo>
                <a:lnTo>
                  <a:pt x="721" y="572"/>
                </a:lnTo>
                <a:lnTo>
                  <a:pt x="700" y="588"/>
                </a:lnTo>
                <a:lnTo>
                  <a:pt x="698" y="611"/>
                </a:lnTo>
                <a:lnTo>
                  <a:pt x="696" y="636"/>
                </a:lnTo>
                <a:lnTo>
                  <a:pt x="693" y="661"/>
                </a:lnTo>
                <a:lnTo>
                  <a:pt x="691" y="685"/>
                </a:lnTo>
                <a:lnTo>
                  <a:pt x="690" y="708"/>
                </a:lnTo>
                <a:lnTo>
                  <a:pt x="690" y="727"/>
                </a:lnTo>
                <a:lnTo>
                  <a:pt x="691" y="744"/>
                </a:lnTo>
                <a:lnTo>
                  <a:pt x="692" y="756"/>
                </a:lnTo>
                <a:lnTo>
                  <a:pt x="700" y="790"/>
                </a:lnTo>
                <a:lnTo>
                  <a:pt x="706" y="826"/>
                </a:lnTo>
                <a:lnTo>
                  <a:pt x="713" y="865"/>
                </a:lnTo>
                <a:lnTo>
                  <a:pt x="717" y="904"/>
                </a:lnTo>
                <a:lnTo>
                  <a:pt x="719" y="944"/>
                </a:lnTo>
                <a:lnTo>
                  <a:pt x="718" y="985"/>
                </a:lnTo>
                <a:lnTo>
                  <a:pt x="714" y="1025"/>
                </a:lnTo>
                <a:lnTo>
                  <a:pt x="706" y="1065"/>
                </a:lnTo>
                <a:lnTo>
                  <a:pt x="695" y="1103"/>
                </a:lnTo>
                <a:lnTo>
                  <a:pt x="719" y="1112"/>
                </a:lnTo>
                <a:lnTo>
                  <a:pt x="748" y="1124"/>
                </a:lnTo>
                <a:lnTo>
                  <a:pt x="778" y="1137"/>
                </a:lnTo>
                <a:lnTo>
                  <a:pt x="808" y="1151"/>
                </a:lnTo>
                <a:lnTo>
                  <a:pt x="837" y="1167"/>
                </a:lnTo>
                <a:lnTo>
                  <a:pt x="863" y="1183"/>
                </a:lnTo>
                <a:lnTo>
                  <a:pt x="884" y="1200"/>
                </a:lnTo>
                <a:lnTo>
                  <a:pt x="901" y="1214"/>
                </a:lnTo>
                <a:lnTo>
                  <a:pt x="921" y="1233"/>
                </a:lnTo>
                <a:lnTo>
                  <a:pt x="943" y="1253"/>
                </a:lnTo>
                <a:lnTo>
                  <a:pt x="967" y="1276"/>
                </a:lnTo>
                <a:lnTo>
                  <a:pt x="992" y="1301"/>
                </a:lnTo>
                <a:lnTo>
                  <a:pt x="1017" y="1326"/>
                </a:lnTo>
                <a:lnTo>
                  <a:pt x="1042" y="1353"/>
                </a:lnTo>
                <a:lnTo>
                  <a:pt x="1066" y="1379"/>
                </a:lnTo>
                <a:lnTo>
                  <a:pt x="1088" y="1406"/>
                </a:lnTo>
                <a:lnTo>
                  <a:pt x="1107" y="1431"/>
                </a:lnTo>
                <a:lnTo>
                  <a:pt x="1147" y="1410"/>
                </a:lnTo>
                <a:lnTo>
                  <a:pt x="1189" y="1390"/>
                </a:lnTo>
                <a:lnTo>
                  <a:pt x="1233" y="1371"/>
                </a:lnTo>
                <a:lnTo>
                  <a:pt x="1278" y="1353"/>
                </a:lnTo>
                <a:lnTo>
                  <a:pt x="1324" y="1337"/>
                </a:lnTo>
                <a:lnTo>
                  <a:pt x="1370" y="1322"/>
                </a:lnTo>
                <a:lnTo>
                  <a:pt x="1416" y="1308"/>
                </a:lnTo>
                <a:lnTo>
                  <a:pt x="1459" y="1296"/>
                </a:lnTo>
                <a:lnTo>
                  <a:pt x="1500" y="1286"/>
                </a:lnTo>
                <a:lnTo>
                  <a:pt x="1538" y="1276"/>
                </a:lnTo>
                <a:lnTo>
                  <a:pt x="1571" y="1268"/>
                </a:lnTo>
                <a:lnTo>
                  <a:pt x="1601" y="1261"/>
                </a:lnTo>
                <a:lnTo>
                  <a:pt x="1624" y="1257"/>
                </a:lnTo>
                <a:lnTo>
                  <a:pt x="1622" y="1211"/>
                </a:lnTo>
                <a:lnTo>
                  <a:pt x="1619" y="1171"/>
                </a:lnTo>
                <a:lnTo>
                  <a:pt x="1615" y="1137"/>
                </a:lnTo>
                <a:lnTo>
                  <a:pt x="1610" y="1108"/>
                </a:lnTo>
                <a:lnTo>
                  <a:pt x="1606" y="1086"/>
                </a:lnTo>
                <a:lnTo>
                  <a:pt x="1602" y="1069"/>
                </a:lnTo>
                <a:lnTo>
                  <a:pt x="1600" y="1059"/>
                </a:lnTo>
                <a:lnTo>
                  <a:pt x="1578" y="1024"/>
                </a:lnTo>
                <a:lnTo>
                  <a:pt x="1562" y="991"/>
                </a:lnTo>
                <a:lnTo>
                  <a:pt x="1551" y="960"/>
                </a:lnTo>
                <a:lnTo>
                  <a:pt x="1544" y="932"/>
                </a:lnTo>
                <a:lnTo>
                  <a:pt x="1541" y="905"/>
                </a:lnTo>
                <a:lnTo>
                  <a:pt x="1542" y="882"/>
                </a:lnTo>
                <a:lnTo>
                  <a:pt x="1548" y="859"/>
                </a:lnTo>
                <a:lnTo>
                  <a:pt x="1554" y="845"/>
                </a:lnTo>
                <a:lnTo>
                  <a:pt x="1562" y="834"/>
                </a:lnTo>
                <a:lnTo>
                  <a:pt x="1571" y="825"/>
                </a:lnTo>
                <a:lnTo>
                  <a:pt x="1568" y="779"/>
                </a:lnTo>
                <a:lnTo>
                  <a:pt x="1568" y="737"/>
                </a:lnTo>
                <a:lnTo>
                  <a:pt x="1572" y="699"/>
                </a:lnTo>
                <a:lnTo>
                  <a:pt x="1580" y="664"/>
                </a:lnTo>
                <a:lnTo>
                  <a:pt x="1590" y="632"/>
                </a:lnTo>
                <a:lnTo>
                  <a:pt x="1602" y="603"/>
                </a:lnTo>
                <a:lnTo>
                  <a:pt x="1617" y="577"/>
                </a:lnTo>
                <a:lnTo>
                  <a:pt x="1633" y="555"/>
                </a:lnTo>
                <a:lnTo>
                  <a:pt x="1650" y="535"/>
                </a:lnTo>
                <a:lnTo>
                  <a:pt x="1667" y="517"/>
                </a:lnTo>
                <a:lnTo>
                  <a:pt x="1685" y="502"/>
                </a:lnTo>
                <a:lnTo>
                  <a:pt x="1702" y="488"/>
                </a:lnTo>
                <a:lnTo>
                  <a:pt x="1720" y="477"/>
                </a:lnTo>
                <a:lnTo>
                  <a:pt x="1736" y="469"/>
                </a:lnTo>
                <a:lnTo>
                  <a:pt x="1751" y="461"/>
                </a:lnTo>
                <a:lnTo>
                  <a:pt x="1764" y="455"/>
                </a:lnTo>
                <a:lnTo>
                  <a:pt x="1775" y="452"/>
                </a:lnTo>
                <a:lnTo>
                  <a:pt x="1784" y="449"/>
                </a:lnTo>
                <a:lnTo>
                  <a:pt x="1789" y="447"/>
                </a:lnTo>
                <a:lnTo>
                  <a:pt x="1791" y="447"/>
                </a:lnTo>
                <a:lnTo>
                  <a:pt x="1796" y="445"/>
                </a:lnTo>
                <a:lnTo>
                  <a:pt x="1807" y="443"/>
                </a:lnTo>
                <a:lnTo>
                  <a:pt x="1822" y="441"/>
                </a:lnTo>
                <a:lnTo>
                  <a:pt x="1840" y="440"/>
                </a:lnTo>
                <a:lnTo>
                  <a:pt x="1860" y="438"/>
                </a:lnTo>
                <a:lnTo>
                  <a:pt x="1882" y="438"/>
                </a:lnTo>
                <a:lnTo>
                  <a:pt x="1902" y="439"/>
                </a:lnTo>
                <a:lnTo>
                  <a:pt x="1921" y="438"/>
                </a:lnTo>
                <a:lnTo>
                  <a:pt x="1941" y="438"/>
                </a:lnTo>
                <a:lnTo>
                  <a:pt x="1960" y="440"/>
                </a:lnTo>
                <a:lnTo>
                  <a:pt x="1977" y="442"/>
                </a:lnTo>
                <a:lnTo>
                  <a:pt x="1992" y="443"/>
                </a:lnTo>
                <a:lnTo>
                  <a:pt x="2003" y="445"/>
                </a:lnTo>
                <a:lnTo>
                  <a:pt x="2007" y="447"/>
                </a:lnTo>
                <a:lnTo>
                  <a:pt x="2009" y="447"/>
                </a:lnTo>
                <a:lnTo>
                  <a:pt x="2015" y="449"/>
                </a:lnTo>
                <a:lnTo>
                  <a:pt x="2024" y="451"/>
                </a:lnTo>
                <a:lnTo>
                  <a:pt x="2035" y="455"/>
                </a:lnTo>
                <a:lnTo>
                  <a:pt x="2049" y="461"/>
                </a:lnTo>
                <a:lnTo>
                  <a:pt x="2063" y="468"/>
                </a:lnTo>
                <a:lnTo>
                  <a:pt x="2079" y="477"/>
                </a:lnTo>
                <a:lnTo>
                  <a:pt x="2096" y="488"/>
                </a:lnTo>
                <a:lnTo>
                  <a:pt x="2115" y="502"/>
                </a:lnTo>
                <a:lnTo>
                  <a:pt x="2133" y="517"/>
                </a:lnTo>
                <a:lnTo>
                  <a:pt x="2151" y="535"/>
                </a:lnTo>
                <a:lnTo>
                  <a:pt x="2167" y="555"/>
                </a:lnTo>
                <a:lnTo>
                  <a:pt x="2183" y="577"/>
                </a:lnTo>
                <a:lnTo>
                  <a:pt x="2197" y="603"/>
                </a:lnTo>
                <a:lnTo>
                  <a:pt x="2209" y="632"/>
                </a:lnTo>
                <a:lnTo>
                  <a:pt x="2220" y="664"/>
                </a:lnTo>
                <a:lnTo>
                  <a:pt x="2227" y="699"/>
                </a:lnTo>
                <a:lnTo>
                  <a:pt x="2232" y="737"/>
                </a:lnTo>
                <a:lnTo>
                  <a:pt x="2232" y="779"/>
                </a:lnTo>
                <a:lnTo>
                  <a:pt x="2229" y="825"/>
                </a:lnTo>
                <a:lnTo>
                  <a:pt x="2238" y="834"/>
                </a:lnTo>
                <a:lnTo>
                  <a:pt x="2245" y="845"/>
                </a:lnTo>
                <a:lnTo>
                  <a:pt x="2252" y="859"/>
                </a:lnTo>
                <a:lnTo>
                  <a:pt x="2257" y="881"/>
                </a:lnTo>
                <a:lnTo>
                  <a:pt x="2258" y="905"/>
                </a:lnTo>
                <a:lnTo>
                  <a:pt x="2256" y="932"/>
                </a:lnTo>
                <a:lnTo>
                  <a:pt x="2249" y="960"/>
                </a:lnTo>
                <a:lnTo>
                  <a:pt x="2237" y="990"/>
                </a:lnTo>
                <a:lnTo>
                  <a:pt x="2221" y="1024"/>
                </a:lnTo>
                <a:lnTo>
                  <a:pt x="2201" y="1059"/>
                </a:lnTo>
                <a:lnTo>
                  <a:pt x="2197" y="1070"/>
                </a:lnTo>
                <a:lnTo>
                  <a:pt x="2193" y="1087"/>
                </a:lnTo>
                <a:lnTo>
                  <a:pt x="2189" y="1109"/>
                </a:lnTo>
                <a:lnTo>
                  <a:pt x="2185" y="1139"/>
                </a:lnTo>
                <a:lnTo>
                  <a:pt x="2180" y="1175"/>
                </a:lnTo>
                <a:lnTo>
                  <a:pt x="2176" y="1217"/>
                </a:lnTo>
                <a:lnTo>
                  <a:pt x="2175" y="1264"/>
                </a:lnTo>
                <a:lnTo>
                  <a:pt x="2192" y="1272"/>
                </a:lnTo>
                <a:lnTo>
                  <a:pt x="2213" y="1283"/>
                </a:lnTo>
                <a:lnTo>
                  <a:pt x="2240" y="1293"/>
                </a:lnTo>
                <a:lnTo>
                  <a:pt x="2270" y="1306"/>
                </a:lnTo>
                <a:lnTo>
                  <a:pt x="2303" y="1318"/>
                </a:lnTo>
                <a:lnTo>
                  <a:pt x="2338" y="1330"/>
                </a:lnTo>
                <a:lnTo>
                  <a:pt x="2375" y="1343"/>
                </a:lnTo>
                <a:lnTo>
                  <a:pt x="2414" y="1354"/>
                </a:lnTo>
                <a:lnTo>
                  <a:pt x="2455" y="1364"/>
                </a:lnTo>
                <a:lnTo>
                  <a:pt x="2496" y="1372"/>
                </a:lnTo>
                <a:lnTo>
                  <a:pt x="2537" y="1378"/>
                </a:lnTo>
                <a:lnTo>
                  <a:pt x="2578" y="1381"/>
                </a:lnTo>
                <a:lnTo>
                  <a:pt x="2618" y="1383"/>
                </a:lnTo>
                <a:lnTo>
                  <a:pt x="2640" y="1383"/>
                </a:lnTo>
                <a:lnTo>
                  <a:pt x="2664" y="1385"/>
                </a:lnTo>
                <a:lnTo>
                  <a:pt x="2690" y="1388"/>
                </a:lnTo>
                <a:lnTo>
                  <a:pt x="2718" y="1393"/>
                </a:lnTo>
                <a:lnTo>
                  <a:pt x="2745" y="1401"/>
                </a:lnTo>
                <a:lnTo>
                  <a:pt x="2774" y="1410"/>
                </a:lnTo>
                <a:lnTo>
                  <a:pt x="2803" y="1422"/>
                </a:lnTo>
                <a:lnTo>
                  <a:pt x="2832" y="1437"/>
                </a:lnTo>
                <a:lnTo>
                  <a:pt x="2860" y="1453"/>
                </a:lnTo>
                <a:lnTo>
                  <a:pt x="2888" y="1473"/>
                </a:lnTo>
                <a:lnTo>
                  <a:pt x="2914" y="1495"/>
                </a:lnTo>
                <a:lnTo>
                  <a:pt x="2940" y="1521"/>
                </a:lnTo>
                <a:lnTo>
                  <a:pt x="2963" y="1550"/>
                </a:lnTo>
                <a:lnTo>
                  <a:pt x="2984" y="1583"/>
                </a:lnTo>
                <a:lnTo>
                  <a:pt x="3003" y="1619"/>
                </a:lnTo>
                <a:lnTo>
                  <a:pt x="3018" y="1658"/>
                </a:lnTo>
                <a:lnTo>
                  <a:pt x="3030" y="1702"/>
                </a:lnTo>
                <a:lnTo>
                  <a:pt x="3046" y="1710"/>
                </a:lnTo>
                <a:lnTo>
                  <a:pt x="3066" y="1721"/>
                </a:lnTo>
                <a:lnTo>
                  <a:pt x="3090" y="1735"/>
                </a:lnTo>
                <a:lnTo>
                  <a:pt x="3115" y="1752"/>
                </a:lnTo>
                <a:lnTo>
                  <a:pt x="3144" y="1771"/>
                </a:lnTo>
                <a:lnTo>
                  <a:pt x="3173" y="1792"/>
                </a:lnTo>
                <a:lnTo>
                  <a:pt x="3204" y="1817"/>
                </a:lnTo>
                <a:lnTo>
                  <a:pt x="3233" y="1842"/>
                </a:lnTo>
                <a:lnTo>
                  <a:pt x="3262" y="1871"/>
                </a:lnTo>
                <a:lnTo>
                  <a:pt x="3289" y="1903"/>
                </a:lnTo>
                <a:lnTo>
                  <a:pt x="3314" y="1936"/>
                </a:lnTo>
                <a:lnTo>
                  <a:pt x="3331" y="1960"/>
                </a:lnTo>
                <a:lnTo>
                  <a:pt x="3349" y="1988"/>
                </a:lnTo>
                <a:lnTo>
                  <a:pt x="3367" y="2016"/>
                </a:lnTo>
                <a:lnTo>
                  <a:pt x="3386" y="2047"/>
                </a:lnTo>
                <a:lnTo>
                  <a:pt x="3404" y="2080"/>
                </a:lnTo>
                <a:lnTo>
                  <a:pt x="3420" y="2116"/>
                </a:lnTo>
                <a:lnTo>
                  <a:pt x="3434" y="2154"/>
                </a:lnTo>
                <a:lnTo>
                  <a:pt x="3446" y="2194"/>
                </a:lnTo>
                <a:lnTo>
                  <a:pt x="3456" y="2238"/>
                </a:lnTo>
                <a:lnTo>
                  <a:pt x="3462" y="2282"/>
                </a:lnTo>
                <a:lnTo>
                  <a:pt x="3465" y="2331"/>
                </a:lnTo>
                <a:lnTo>
                  <a:pt x="3464" y="2382"/>
                </a:lnTo>
                <a:lnTo>
                  <a:pt x="3458" y="2437"/>
                </a:lnTo>
                <a:lnTo>
                  <a:pt x="3457" y="2442"/>
                </a:lnTo>
                <a:lnTo>
                  <a:pt x="3454" y="2455"/>
                </a:lnTo>
                <a:lnTo>
                  <a:pt x="3449" y="2472"/>
                </a:lnTo>
                <a:lnTo>
                  <a:pt x="3444" y="2494"/>
                </a:lnTo>
                <a:lnTo>
                  <a:pt x="3438" y="2520"/>
                </a:lnTo>
                <a:lnTo>
                  <a:pt x="3430" y="2549"/>
                </a:lnTo>
                <a:lnTo>
                  <a:pt x="3422" y="2580"/>
                </a:lnTo>
                <a:lnTo>
                  <a:pt x="3413" y="2614"/>
                </a:lnTo>
                <a:lnTo>
                  <a:pt x="3404" y="2648"/>
                </a:lnTo>
                <a:lnTo>
                  <a:pt x="3393" y="2683"/>
                </a:lnTo>
                <a:lnTo>
                  <a:pt x="3382" y="2717"/>
                </a:lnTo>
                <a:lnTo>
                  <a:pt x="3372" y="2751"/>
                </a:lnTo>
                <a:lnTo>
                  <a:pt x="3361" y="2783"/>
                </a:lnTo>
                <a:lnTo>
                  <a:pt x="3349" y="2812"/>
                </a:lnTo>
                <a:lnTo>
                  <a:pt x="3339" y="2839"/>
                </a:lnTo>
                <a:lnTo>
                  <a:pt x="3328" y="2860"/>
                </a:lnTo>
                <a:lnTo>
                  <a:pt x="3325" y="2872"/>
                </a:lnTo>
                <a:lnTo>
                  <a:pt x="3324" y="2888"/>
                </a:lnTo>
                <a:lnTo>
                  <a:pt x="3326" y="2906"/>
                </a:lnTo>
                <a:lnTo>
                  <a:pt x="3329" y="2925"/>
                </a:lnTo>
                <a:lnTo>
                  <a:pt x="3335" y="2945"/>
                </a:lnTo>
                <a:lnTo>
                  <a:pt x="3340" y="2965"/>
                </a:lnTo>
                <a:lnTo>
                  <a:pt x="3345" y="2983"/>
                </a:lnTo>
                <a:lnTo>
                  <a:pt x="3349" y="2999"/>
                </a:lnTo>
                <a:lnTo>
                  <a:pt x="3354" y="3012"/>
                </a:lnTo>
                <a:lnTo>
                  <a:pt x="3355" y="3016"/>
                </a:lnTo>
                <a:lnTo>
                  <a:pt x="3356" y="3021"/>
                </a:lnTo>
                <a:lnTo>
                  <a:pt x="3356" y="3029"/>
                </a:lnTo>
                <a:lnTo>
                  <a:pt x="3356" y="3043"/>
                </a:lnTo>
                <a:lnTo>
                  <a:pt x="3356" y="3063"/>
                </a:lnTo>
                <a:lnTo>
                  <a:pt x="3354" y="3086"/>
                </a:lnTo>
                <a:lnTo>
                  <a:pt x="3350" y="3112"/>
                </a:lnTo>
                <a:lnTo>
                  <a:pt x="3345" y="3140"/>
                </a:lnTo>
                <a:lnTo>
                  <a:pt x="3338" y="3166"/>
                </a:lnTo>
                <a:lnTo>
                  <a:pt x="3327" y="3193"/>
                </a:lnTo>
                <a:lnTo>
                  <a:pt x="3325" y="3203"/>
                </a:lnTo>
                <a:lnTo>
                  <a:pt x="3322" y="3218"/>
                </a:lnTo>
                <a:lnTo>
                  <a:pt x="3317" y="3234"/>
                </a:lnTo>
                <a:lnTo>
                  <a:pt x="3311" y="3250"/>
                </a:lnTo>
                <a:lnTo>
                  <a:pt x="3302" y="3266"/>
                </a:lnTo>
                <a:lnTo>
                  <a:pt x="3289" y="3282"/>
                </a:lnTo>
                <a:lnTo>
                  <a:pt x="3272" y="3295"/>
                </a:lnTo>
                <a:lnTo>
                  <a:pt x="3253" y="3303"/>
                </a:lnTo>
                <a:lnTo>
                  <a:pt x="3231" y="3308"/>
                </a:lnTo>
                <a:lnTo>
                  <a:pt x="3221" y="3316"/>
                </a:lnTo>
                <a:lnTo>
                  <a:pt x="3206" y="3324"/>
                </a:lnTo>
                <a:lnTo>
                  <a:pt x="3189" y="3330"/>
                </a:lnTo>
                <a:lnTo>
                  <a:pt x="3170" y="3333"/>
                </a:lnTo>
                <a:lnTo>
                  <a:pt x="3147" y="3334"/>
                </a:lnTo>
                <a:lnTo>
                  <a:pt x="3136" y="3339"/>
                </a:lnTo>
                <a:lnTo>
                  <a:pt x="3120" y="3342"/>
                </a:lnTo>
                <a:lnTo>
                  <a:pt x="3102" y="3343"/>
                </a:lnTo>
                <a:lnTo>
                  <a:pt x="3086" y="3342"/>
                </a:lnTo>
                <a:lnTo>
                  <a:pt x="3069" y="3339"/>
                </a:lnTo>
                <a:lnTo>
                  <a:pt x="3055" y="3341"/>
                </a:lnTo>
                <a:lnTo>
                  <a:pt x="3036" y="3341"/>
                </a:lnTo>
                <a:lnTo>
                  <a:pt x="3013" y="3339"/>
                </a:lnTo>
                <a:lnTo>
                  <a:pt x="2987" y="3331"/>
                </a:lnTo>
                <a:lnTo>
                  <a:pt x="2973" y="3332"/>
                </a:lnTo>
                <a:lnTo>
                  <a:pt x="2958" y="3331"/>
                </a:lnTo>
                <a:lnTo>
                  <a:pt x="2942" y="3326"/>
                </a:lnTo>
                <a:lnTo>
                  <a:pt x="2928" y="3317"/>
                </a:lnTo>
                <a:lnTo>
                  <a:pt x="2914" y="3302"/>
                </a:lnTo>
                <a:lnTo>
                  <a:pt x="2906" y="3284"/>
                </a:lnTo>
                <a:lnTo>
                  <a:pt x="2899" y="3263"/>
                </a:lnTo>
                <a:lnTo>
                  <a:pt x="2898" y="3238"/>
                </a:lnTo>
                <a:lnTo>
                  <a:pt x="2894" y="3234"/>
                </a:lnTo>
                <a:lnTo>
                  <a:pt x="2890" y="3230"/>
                </a:lnTo>
                <a:lnTo>
                  <a:pt x="2886" y="3227"/>
                </a:lnTo>
                <a:lnTo>
                  <a:pt x="2876" y="3212"/>
                </a:lnTo>
                <a:lnTo>
                  <a:pt x="2869" y="3194"/>
                </a:lnTo>
                <a:lnTo>
                  <a:pt x="2863" y="3174"/>
                </a:lnTo>
                <a:lnTo>
                  <a:pt x="2861" y="3151"/>
                </a:lnTo>
                <a:lnTo>
                  <a:pt x="2863" y="3125"/>
                </a:lnTo>
                <a:lnTo>
                  <a:pt x="2867" y="3096"/>
                </a:lnTo>
                <a:lnTo>
                  <a:pt x="2868" y="3092"/>
                </a:lnTo>
                <a:lnTo>
                  <a:pt x="2869" y="3088"/>
                </a:lnTo>
                <a:lnTo>
                  <a:pt x="2871" y="3084"/>
                </a:lnTo>
                <a:lnTo>
                  <a:pt x="2873" y="3080"/>
                </a:lnTo>
                <a:lnTo>
                  <a:pt x="2878" y="3073"/>
                </a:lnTo>
                <a:lnTo>
                  <a:pt x="2885" y="3062"/>
                </a:lnTo>
                <a:lnTo>
                  <a:pt x="2894" y="3048"/>
                </a:lnTo>
                <a:lnTo>
                  <a:pt x="2906" y="3032"/>
                </a:lnTo>
                <a:lnTo>
                  <a:pt x="2919" y="3014"/>
                </a:lnTo>
                <a:lnTo>
                  <a:pt x="2934" y="2995"/>
                </a:lnTo>
                <a:lnTo>
                  <a:pt x="2951" y="2976"/>
                </a:lnTo>
                <a:lnTo>
                  <a:pt x="2969" y="2957"/>
                </a:lnTo>
                <a:lnTo>
                  <a:pt x="2988" y="2939"/>
                </a:lnTo>
                <a:lnTo>
                  <a:pt x="3008" y="2921"/>
                </a:lnTo>
                <a:lnTo>
                  <a:pt x="3029" y="2906"/>
                </a:lnTo>
                <a:lnTo>
                  <a:pt x="3031" y="2882"/>
                </a:lnTo>
                <a:lnTo>
                  <a:pt x="3033" y="2857"/>
                </a:lnTo>
                <a:lnTo>
                  <a:pt x="3036" y="2832"/>
                </a:lnTo>
                <a:lnTo>
                  <a:pt x="3038" y="2808"/>
                </a:lnTo>
                <a:lnTo>
                  <a:pt x="3038" y="2785"/>
                </a:lnTo>
                <a:lnTo>
                  <a:pt x="3039" y="2765"/>
                </a:lnTo>
                <a:lnTo>
                  <a:pt x="3038" y="2749"/>
                </a:lnTo>
                <a:lnTo>
                  <a:pt x="3037" y="2738"/>
                </a:lnTo>
                <a:lnTo>
                  <a:pt x="3029" y="2704"/>
                </a:lnTo>
                <a:lnTo>
                  <a:pt x="3022" y="2666"/>
                </a:lnTo>
                <a:lnTo>
                  <a:pt x="3016" y="2628"/>
                </a:lnTo>
                <a:lnTo>
                  <a:pt x="3012" y="2589"/>
                </a:lnTo>
                <a:lnTo>
                  <a:pt x="3010" y="2548"/>
                </a:lnTo>
                <a:lnTo>
                  <a:pt x="3011" y="2508"/>
                </a:lnTo>
                <a:lnTo>
                  <a:pt x="3015" y="2467"/>
                </a:lnTo>
                <a:lnTo>
                  <a:pt x="3023" y="2428"/>
                </a:lnTo>
                <a:lnTo>
                  <a:pt x="3035" y="2391"/>
                </a:lnTo>
                <a:lnTo>
                  <a:pt x="3010" y="2381"/>
                </a:lnTo>
                <a:lnTo>
                  <a:pt x="2981" y="2370"/>
                </a:lnTo>
                <a:lnTo>
                  <a:pt x="2952" y="2357"/>
                </a:lnTo>
                <a:lnTo>
                  <a:pt x="2921" y="2342"/>
                </a:lnTo>
                <a:lnTo>
                  <a:pt x="2892" y="2327"/>
                </a:lnTo>
                <a:lnTo>
                  <a:pt x="2867" y="2310"/>
                </a:lnTo>
                <a:lnTo>
                  <a:pt x="2844" y="2294"/>
                </a:lnTo>
                <a:lnTo>
                  <a:pt x="2817" y="2267"/>
                </a:lnTo>
                <a:lnTo>
                  <a:pt x="2790" y="2244"/>
                </a:lnTo>
                <a:lnTo>
                  <a:pt x="2768" y="2221"/>
                </a:lnTo>
                <a:lnTo>
                  <a:pt x="2746" y="2198"/>
                </a:lnTo>
                <a:lnTo>
                  <a:pt x="2738" y="2223"/>
                </a:lnTo>
                <a:lnTo>
                  <a:pt x="2727" y="2248"/>
                </a:lnTo>
                <a:lnTo>
                  <a:pt x="2713" y="2276"/>
                </a:lnTo>
                <a:lnTo>
                  <a:pt x="2695" y="2305"/>
                </a:lnTo>
                <a:lnTo>
                  <a:pt x="2674" y="2336"/>
                </a:lnTo>
                <a:lnTo>
                  <a:pt x="2648" y="2369"/>
                </a:lnTo>
                <a:lnTo>
                  <a:pt x="2619" y="2403"/>
                </a:lnTo>
                <a:lnTo>
                  <a:pt x="2585" y="2439"/>
                </a:lnTo>
                <a:lnTo>
                  <a:pt x="2544" y="2477"/>
                </a:lnTo>
                <a:lnTo>
                  <a:pt x="2500" y="2516"/>
                </a:lnTo>
                <a:lnTo>
                  <a:pt x="2450" y="2558"/>
                </a:lnTo>
                <a:lnTo>
                  <a:pt x="2451" y="2579"/>
                </a:lnTo>
                <a:lnTo>
                  <a:pt x="2452" y="2608"/>
                </a:lnTo>
                <a:lnTo>
                  <a:pt x="2454" y="2642"/>
                </a:lnTo>
                <a:lnTo>
                  <a:pt x="2455" y="2680"/>
                </a:lnTo>
                <a:lnTo>
                  <a:pt x="2456" y="2723"/>
                </a:lnTo>
                <a:lnTo>
                  <a:pt x="2455" y="2768"/>
                </a:lnTo>
                <a:lnTo>
                  <a:pt x="2454" y="2816"/>
                </a:lnTo>
                <a:lnTo>
                  <a:pt x="2452" y="2866"/>
                </a:lnTo>
                <a:lnTo>
                  <a:pt x="2448" y="2917"/>
                </a:lnTo>
                <a:lnTo>
                  <a:pt x="2442" y="2967"/>
                </a:lnTo>
                <a:lnTo>
                  <a:pt x="2435" y="3017"/>
                </a:lnTo>
                <a:lnTo>
                  <a:pt x="2425" y="3065"/>
                </a:lnTo>
                <a:lnTo>
                  <a:pt x="2413" y="3111"/>
                </a:lnTo>
                <a:lnTo>
                  <a:pt x="2399" y="3154"/>
                </a:lnTo>
                <a:lnTo>
                  <a:pt x="2393" y="3163"/>
                </a:lnTo>
                <a:lnTo>
                  <a:pt x="2385" y="3171"/>
                </a:lnTo>
                <a:lnTo>
                  <a:pt x="2374" y="3176"/>
                </a:lnTo>
                <a:lnTo>
                  <a:pt x="2362" y="3177"/>
                </a:lnTo>
                <a:lnTo>
                  <a:pt x="2351" y="3174"/>
                </a:lnTo>
                <a:lnTo>
                  <a:pt x="2341" y="3168"/>
                </a:lnTo>
                <a:lnTo>
                  <a:pt x="2334" y="3160"/>
                </a:lnTo>
                <a:lnTo>
                  <a:pt x="2329" y="3149"/>
                </a:lnTo>
                <a:lnTo>
                  <a:pt x="2327" y="3138"/>
                </a:lnTo>
                <a:lnTo>
                  <a:pt x="2330" y="3126"/>
                </a:lnTo>
                <a:lnTo>
                  <a:pt x="2342" y="3092"/>
                </a:lnTo>
                <a:lnTo>
                  <a:pt x="2352" y="3055"/>
                </a:lnTo>
                <a:lnTo>
                  <a:pt x="2360" y="3015"/>
                </a:lnTo>
                <a:lnTo>
                  <a:pt x="2367" y="2974"/>
                </a:lnTo>
                <a:lnTo>
                  <a:pt x="2372" y="2931"/>
                </a:lnTo>
                <a:lnTo>
                  <a:pt x="2376" y="2889"/>
                </a:lnTo>
                <a:lnTo>
                  <a:pt x="2378" y="2846"/>
                </a:lnTo>
                <a:lnTo>
                  <a:pt x="2380" y="2804"/>
                </a:lnTo>
                <a:lnTo>
                  <a:pt x="2381" y="2763"/>
                </a:lnTo>
                <a:lnTo>
                  <a:pt x="2381" y="2724"/>
                </a:lnTo>
                <a:lnTo>
                  <a:pt x="2380" y="2687"/>
                </a:lnTo>
                <a:lnTo>
                  <a:pt x="2379" y="2654"/>
                </a:lnTo>
                <a:lnTo>
                  <a:pt x="2378" y="2623"/>
                </a:lnTo>
                <a:lnTo>
                  <a:pt x="2377" y="2597"/>
                </a:lnTo>
                <a:lnTo>
                  <a:pt x="2375" y="2575"/>
                </a:lnTo>
                <a:lnTo>
                  <a:pt x="2374" y="2559"/>
                </a:lnTo>
                <a:lnTo>
                  <a:pt x="2374" y="2548"/>
                </a:lnTo>
                <a:lnTo>
                  <a:pt x="2373" y="2545"/>
                </a:lnTo>
                <a:lnTo>
                  <a:pt x="2374" y="2532"/>
                </a:lnTo>
                <a:lnTo>
                  <a:pt x="2379" y="2521"/>
                </a:lnTo>
                <a:lnTo>
                  <a:pt x="2387" y="2512"/>
                </a:lnTo>
                <a:lnTo>
                  <a:pt x="2435" y="2474"/>
                </a:lnTo>
                <a:lnTo>
                  <a:pt x="2477" y="2438"/>
                </a:lnTo>
                <a:lnTo>
                  <a:pt x="2514" y="2403"/>
                </a:lnTo>
                <a:lnTo>
                  <a:pt x="2547" y="2371"/>
                </a:lnTo>
                <a:lnTo>
                  <a:pt x="2576" y="2340"/>
                </a:lnTo>
                <a:lnTo>
                  <a:pt x="2600" y="2311"/>
                </a:lnTo>
                <a:lnTo>
                  <a:pt x="2620" y="2285"/>
                </a:lnTo>
                <a:lnTo>
                  <a:pt x="2637" y="2260"/>
                </a:lnTo>
                <a:lnTo>
                  <a:pt x="2651" y="2237"/>
                </a:lnTo>
                <a:lnTo>
                  <a:pt x="2661" y="2215"/>
                </a:lnTo>
                <a:lnTo>
                  <a:pt x="2669" y="2196"/>
                </a:lnTo>
                <a:lnTo>
                  <a:pt x="2675" y="2178"/>
                </a:lnTo>
                <a:lnTo>
                  <a:pt x="2678" y="2162"/>
                </a:lnTo>
                <a:lnTo>
                  <a:pt x="2680" y="2148"/>
                </a:lnTo>
                <a:lnTo>
                  <a:pt x="2680" y="2136"/>
                </a:lnTo>
                <a:lnTo>
                  <a:pt x="2680" y="2125"/>
                </a:lnTo>
                <a:lnTo>
                  <a:pt x="2678" y="2115"/>
                </a:lnTo>
                <a:lnTo>
                  <a:pt x="2676" y="2108"/>
                </a:lnTo>
                <a:lnTo>
                  <a:pt x="2674" y="2102"/>
                </a:lnTo>
                <a:lnTo>
                  <a:pt x="2674" y="2098"/>
                </a:lnTo>
                <a:lnTo>
                  <a:pt x="2673" y="2096"/>
                </a:lnTo>
                <a:lnTo>
                  <a:pt x="2673" y="2093"/>
                </a:lnTo>
                <a:lnTo>
                  <a:pt x="2651" y="2131"/>
                </a:lnTo>
                <a:lnTo>
                  <a:pt x="2623" y="2166"/>
                </a:lnTo>
                <a:lnTo>
                  <a:pt x="2591" y="2198"/>
                </a:lnTo>
                <a:lnTo>
                  <a:pt x="2555" y="2226"/>
                </a:lnTo>
                <a:lnTo>
                  <a:pt x="2514" y="2250"/>
                </a:lnTo>
                <a:lnTo>
                  <a:pt x="2471" y="2270"/>
                </a:lnTo>
                <a:lnTo>
                  <a:pt x="2424" y="2283"/>
                </a:lnTo>
                <a:lnTo>
                  <a:pt x="2375" y="2292"/>
                </a:lnTo>
                <a:lnTo>
                  <a:pt x="2324" y="2295"/>
                </a:lnTo>
                <a:lnTo>
                  <a:pt x="2276" y="2293"/>
                </a:lnTo>
                <a:lnTo>
                  <a:pt x="2230" y="2286"/>
                </a:lnTo>
                <a:lnTo>
                  <a:pt x="2187" y="2273"/>
                </a:lnTo>
                <a:lnTo>
                  <a:pt x="2145" y="2257"/>
                </a:lnTo>
                <a:lnTo>
                  <a:pt x="2107" y="2236"/>
                </a:lnTo>
                <a:lnTo>
                  <a:pt x="2072" y="2211"/>
                </a:lnTo>
                <a:lnTo>
                  <a:pt x="2040" y="2183"/>
                </a:lnTo>
                <a:lnTo>
                  <a:pt x="2012" y="2153"/>
                </a:lnTo>
                <a:lnTo>
                  <a:pt x="1988" y="2119"/>
                </a:lnTo>
                <a:lnTo>
                  <a:pt x="1970" y="2082"/>
                </a:lnTo>
                <a:lnTo>
                  <a:pt x="1955" y="2044"/>
                </a:lnTo>
                <a:lnTo>
                  <a:pt x="1946" y="2005"/>
                </a:lnTo>
                <a:lnTo>
                  <a:pt x="1943" y="1962"/>
                </a:lnTo>
                <a:lnTo>
                  <a:pt x="1943" y="1810"/>
                </a:lnTo>
                <a:lnTo>
                  <a:pt x="1946" y="1795"/>
                </a:lnTo>
                <a:lnTo>
                  <a:pt x="1955" y="1784"/>
                </a:lnTo>
                <a:lnTo>
                  <a:pt x="1967" y="1776"/>
                </a:lnTo>
                <a:lnTo>
                  <a:pt x="1980" y="1773"/>
                </a:lnTo>
                <a:lnTo>
                  <a:pt x="1995" y="1776"/>
                </a:lnTo>
                <a:lnTo>
                  <a:pt x="2007" y="1784"/>
                </a:lnTo>
                <a:lnTo>
                  <a:pt x="2015" y="1795"/>
                </a:lnTo>
                <a:lnTo>
                  <a:pt x="2018" y="1810"/>
                </a:lnTo>
                <a:lnTo>
                  <a:pt x="2018" y="1962"/>
                </a:lnTo>
                <a:lnTo>
                  <a:pt x="2021" y="2001"/>
                </a:lnTo>
                <a:lnTo>
                  <a:pt x="2030" y="2038"/>
                </a:lnTo>
                <a:lnTo>
                  <a:pt x="2046" y="2072"/>
                </a:lnTo>
                <a:lnTo>
                  <a:pt x="2068" y="2104"/>
                </a:lnTo>
                <a:lnTo>
                  <a:pt x="2093" y="2132"/>
                </a:lnTo>
                <a:lnTo>
                  <a:pt x="2123" y="2158"/>
                </a:lnTo>
                <a:lnTo>
                  <a:pt x="2157" y="2179"/>
                </a:lnTo>
                <a:lnTo>
                  <a:pt x="2194" y="2197"/>
                </a:lnTo>
                <a:lnTo>
                  <a:pt x="2235" y="2210"/>
                </a:lnTo>
                <a:lnTo>
                  <a:pt x="2278" y="2219"/>
                </a:lnTo>
                <a:lnTo>
                  <a:pt x="2323" y="2221"/>
                </a:lnTo>
                <a:lnTo>
                  <a:pt x="2369" y="2219"/>
                </a:lnTo>
                <a:lnTo>
                  <a:pt x="2411" y="2210"/>
                </a:lnTo>
                <a:lnTo>
                  <a:pt x="2452" y="2197"/>
                </a:lnTo>
                <a:lnTo>
                  <a:pt x="2490" y="2179"/>
                </a:lnTo>
                <a:lnTo>
                  <a:pt x="2524" y="2158"/>
                </a:lnTo>
                <a:lnTo>
                  <a:pt x="2554" y="2132"/>
                </a:lnTo>
                <a:lnTo>
                  <a:pt x="2579" y="2104"/>
                </a:lnTo>
                <a:lnTo>
                  <a:pt x="2601" y="2072"/>
                </a:lnTo>
                <a:lnTo>
                  <a:pt x="2615" y="2038"/>
                </a:lnTo>
                <a:lnTo>
                  <a:pt x="2625" y="2001"/>
                </a:lnTo>
                <a:lnTo>
                  <a:pt x="2629" y="1962"/>
                </a:lnTo>
                <a:lnTo>
                  <a:pt x="2631" y="1948"/>
                </a:lnTo>
                <a:lnTo>
                  <a:pt x="2640" y="1937"/>
                </a:lnTo>
                <a:lnTo>
                  <a:pt x="2652" y="1928"/>
                </a:lnTo>
                <a:lnTo>
                  <a:pt x="2665" y="1926"/>
                </a:lnTo>
                <a:lnTo>
                  <a:pt x="2680" y="1928"/>
                </a:lnTo>
                <a:lnTo>
                  <a:pt x="2692" y="1937"/>
                </a:lnTo>
                <a:lnTo>
                  <a:pt x="2701" y="1948"/>
                </a:lnTo>
                <a:lnTo>
                  <a:pt x="2703" y="1962"/>
                </a:lnTo>
                <a:lnTo>
                  <a:pt x="2701" y="1996"/>
                </a:lnTo>
                <a:lnTo>
                  <a:pt x="2694" y="2029"/>
                </a:lnTo>
                <a:lnTo>
                  <a:pt x="2685" y="2060"/>
                </a:lnTo>
                <a:lnTo>
                  <a:pt x="2687" y="2058"/>
                </a:lnTo>
                <a:lnTo>
                  <a:pt x="2689" y="2057"/>
                </a:lnTo>
                <a:lnTo>
                  <a:pt x="2691" y="2055"/>
                </a:lnTo>
                <a:lnTo>
                  <a:pt x="2705" y="2052"/>
                </a:lnTo>
                <a:lnTo>
                  <a:pt x="2718" y="2052"/>
                </a:lnTo>
                <a:lnTo>
                  <a:pt x="2730" y="2058"/>
                </a:lnTo>
                <a:lnTo>
                  <a:pt x="2739" y="2068"/>
                </a:lnTo>
                <a:lnTo>
                  <a:pt x="2758" y="2095"/>
                </a:lnTo>
                <a:lnTo>
                  <a:pt x="2777" y="2121"/>
                </a:lnTo>
                <a:lnTo>
                  <a:pt x="2796" y="2144"/>
                </a:lnTo>
                <a:lnTo>
                  <a:pt x="2817" y="2166"/>
                </a:lnTo>
                <a:lnTo>
                  <a:pt x="2839" y="2189"/>
                </a:lnTo>
                <a:lnTo>
                  <a:pt x="2864" y="2212"/>
                </a:lnTo>
                <a:lnTo>
                  <a:pt x="2893" y="2239"/>
                </a:lnTo>
                <a:lnTo>
                  <a:pt x="2910" y="2252"/>
                </a:lnTo>
                <a:lnTo>
                  <a:pt x="2930" y="2264"/>
                </a:lnTo>
                <a:lnTo>
                  <a:pt x="2955" y="2277"/>
                </a:lnTo>
                <a:lnTo>
                  <a:pt x="2981" y="2289"/>
                </a:lnTo>
                <a:lnTo>
                  <a:pt x="3008" y="2300"/>
                </a:lnTo>
                <a:lnTo>
                  <a:pt x="3035" y="2311"/>
                </a:lnTo>
                <a:lnTo>
                  <a:pt x="3059" y="2321"/>
                </a:lnTo>
                <a:lnTo>
                  <a:pt x="3080" y="2328"/>
                </a:lnTo>
                <a:lnTo>
                  <a:pt x="3097" y="2335"/>
                </a:lnTo>
                <a:lnTo>
                  <a:pt x="3108" y="2339"/>
                </a:lnTo>
                <a:lnTo>
                  <a:pt x="3115" y="2346"/>
                </a:lnTo>
                <a:lnTo>
                  <a:pt x="3121" y="2357"/>
                </a:lnTo>
                <a:lnTo>
                  <a:pt x="3123" y="2367"/>
                </a:lnTo>
                <a:lnTo>
                  <a:pt x="3122" y="2378"/>
                </a:lnTo>
                <a:lnTo>
                  <a:pt x="3118" y="2389"/>
                </a:lnTo>
                <a:lnTo>
                  <a:pt x="3104" y="2417"/>
                </a:lnTo>
                <a:lnTo>
                  <a:pt x="3093" y="2449"/>
                </a:lnTo>
                <a:lnTo>
                  <a:pt x="3087" y="2482"/>
                </a:lnTo>
                <a:lnTo>
                  <a:pt x="3083" y="2517"/>
                </a:lnTo>
                <a:lnTo>
                  <a:pt x="3083" y="2553"/>
                </a:lnTo>
                <a:lnTo>
                  <a:pt x="3086" y="2588"/>
                </a:lnTo>
                <a:lnTo>
                  <a:pt x="3090" y="2623"/>
                </a:lnTo>
                <a:lnTo>
                  <a:pt x="3095" y="2658"/>
                </a:lnTo>
                <a:lnTo>
                  <a:pt x="3102" y="2690"/>
                </a:lnTo>
                <a:lnTo>
                  <a:pt x="3108" y="2721"/>
                </a:lnTo>
                <a:lnTo>
                  <a:pt x="3111" y="2738"/>
                </a:lnTo>
                <a:lnTo>
                  <a:pt x="3112" y="2759"/>
                </a:lnTo>
                <a:lnTo>
                  <a:pt x="3112" y="2783"/>
                </a:lnTo>
                <a:lnTo>
                  <a:pt x="3111" y="2809"/>
                </a:lnTo>
                <a:lnTo>
                  <a:pt x="3109" y="2835"/>
                </a:lnTo>
                <a:lnTo>
                  <a:pt x="3108" y="2861"/>
                </a:lnTo>
                <a:lnTo>
                  <a:pt x="3105" y="2884"/>
                </a:lnTo>
                <a:lnTo>
                  <a:pt x="3103" y="2905"/>
                </a:lnTo>
                <a:lnTo>
                  <a:pt x="3102" y="2922"/>
                </a:lnTo>
                <a:lnTo>
                  <a:pt x="3099" y="2932"/>
                </a:lnTo>
                <a:lnTo>
                  <a:pt x="3096" y="2944"/>
                </a:lnTo>
                <a:lnTo>
                  <a:pt x="3090" y="2954"/>
                </a:lnTo>
                <a:lnTo>
                  <a:pt x="3081" y="2960"/>
                </a:lnTo>
                <a:lnTo>
                  <a:pt x="3061" y="2973"/>
                </a:lnTo>
                <a:lnTo>
                  <a:pt x="3042" y="2989"/>
                </a:lnTo>
                <a:lnTo>
                  <a:pt x="3024" y="3006"/>
                </a:lnTo>
                <a:lnTo>
                  <a:pt x="3006" y="3024"/>
                </a:lnTo>
                <a:lnTo>
                  <a:pt x="2990" y="3043"/>
                </a:lnTo>
                <a:lnTo>
                  <a:pt x="2975" y="3061"/>
                </a:lnTo>
                <a:lnTo>
                  <a:pt x="2962" y="3078"/>
                </a:lnTo>
                <a:lnTo>
                  <a:pt x="2952" y="3094"/>
                </a:lnTo>
                <a:lnTo>
                  <a:pt x="2944" y="3107"/>
                </a:lnTo>
                <a:lnTo>
                  <a:pt x="2938" y="3115"/>
                </a:lnTo>
                <a:lnTo>
                  <a:pt x="2936" y="3134"/>
                </a:lnTo>
                <a:lnTo>
                  <a:pt x="2935" y="3149"/>
                </a:lnTo>
                <a:lnTo>
                  <a:pt x="2936" y="3161"/>
                </a:lnTo>
                <a:lnTo>
                  <a:pt x="2938" y="3168"/>
                </a:lnTo>
                <a:lnTo>
                  <a:pt x="2939" y="3174"/>
                </a:lnTo>
                <a:lnTo>
                  <a:pt x="2940" y="3177"/>
                </a:lnTo>
                <a:lnTo>
                  <a:pt x="2941" y="3178"/>
                </a:lnTo>
                <a:lnTo>
                  <a:pt x="2951" y="3179"/>
                </a:lnTo>
                <a:lnTo>
                  <a:pt x="2959" y="3182"/>
                </a:lnTo>
                <a:lnTo>
                  <a:pt x="2968" y="3189"/>
                </a:lnTo>
                <a:lnTo>
                  <a:pt x="2973" y="3198"/>
                </a:lnTo>
                <a:lnTo>
                  <a:pt x="2974" y="3208"/>
                </a:lnTo>
                <a:lnTo>
                  <a:pt x="2974" y="3218"/>
                </a:lnTo>
                <a:lnTo>
                  <a:pt x="2972" y="3235"/>
                </a:lnTo>
                <a:lnTo>
                  <a:pt x="2972" y="3247"/>
                </a:lnTo>
                <a:lnTo>
                  <a:pt x="2973" y="3255"/>
                </a:lnTo>
                <a:lnTo>
                  <a:pt x="2974" y="3259"/>
                </a:lnTo>
                <a:lnTo>
                  <a:pt x="2975" y="3260"/>
                </a:lnTo>
                <a:lnTo>
                  <a:pt x="2984" y="3258"/>
                </a:lnTo>
                <a:lnTo>
                  <a:pt x="2993" y="3257"/>
                </a:lnTo>
                <a:lnTo>
                  <a:pt x="3002" y="3259"/>
                </a:lnTo>
                <a:lnTo>
                  <a:pt x="3021" y="3264"/>
                </a:lnTo>
                <a:lnTo>
                  <a:pt x="3036" y="3266"/>
                </a:lnTo>
                <a:lnTo>
                  <a:pt x="3047" y="3267"/>
                </a:lnTo>
                <a:lnTo>
                  <a:pt x="3055" y="3266"/>
                </a:lnTo>
                <a:lnTo>
                  <a:pt x="3058" y="3266"/>
                </a:lnTo>
                <a:lnTo>
                  <a:pt x="3069" y="3264"/>
                </a:lnTo>
                <a:lnTo>
                  <a:pt x="3079" y="3265"/>
                </a:lnTo>
                <a:lnTo>
                  <a:pt x="3093" y="3268"/>
                </a:lnTo>
                <a:lnTo>
                  <a:pt x="3105" y="3268"/>
                </a:lnTo>
                <a:lnTo>
                  <a:pt x="3113" y="3267"/>
                </a:lnTo>
                <a:lnTo>
                  <a:pt x="3119" y="3266"/>
                </a:lnTo>
                <a:lnTo>
                  <a:pt x="3120" y="3265"/>
                </a:lnTo>
                <a:lnTo>
                  <a:pt x="3128" y="3261"/>
                </a:lnTo>
                <a:lnTo>
                  <a:pt x="3138" y="3259"/>
                </a:lnTo>
                <a:lnTo>
                  <a:pt x="3146" y="3259"/>
                </a:lnTo>
                <a:lnTo>
                  <a:pt x="3160" y="3260"/>
                </a:lnTo>
                <a:lnTo>
                  <a:pt x="3172" y="3259"/>
                </a:lnTo>
                <a:lnTo>
                  <a:pt x="3179" y="3256"/>
                </a:lnTo>
                <a:lnTo>
                  <a:pt x="3183" y="3252"/>
                </a:lnTo>
                <a:lnTo>
                  <a:pt x="3185" y="3250"/>
                </a:lnTo>
                <a:lnTo>
                  <a:pt x="3194" y="3242"/>
                </a:lnTo>
                <a:lnTo>
                  <a:pt x="3205" y="3236"/>
                </a:lnTo>
                <a:lnTo>
                  <a:pt x="3216" y="3235"/>
                </a:lnTo>
                <a:lnTo>
                  <a:pt x="3227" y="3234"/>
                </a:lnTo>
                <a:lnTo>
                  <a:pt x="3233" y="3232"/>
                </a:lnTo>
                <a:lnTo>
                  <a:pt x="3237" y="3229"/>
                </a:lnTo>
                <a:lnTo>
                  <a:pt x="3243" y="3219"/>
                </a:lnTo>
                <a:lnTo>
                  <a:pt x="3248" y="3209"/>
                </a:lnTo>
                <a:lnTo>
                  <a:pt x="3250" y="3197"/>
                </a:lnTo>
                <a:lnTo>
                  <a:pt x="3252" y="3188"/>
                </a:lnTo>
                <a:lnTo>
                  <a:pt x="3253" y="3182"/>
                </a:lnTo>
                <a:lnTo>
                  <a:pt x="3254" y="3173"/>
                </a:lnTo>
                <a:lnTo>
                  <a:pt x="3258" y="3163"/>
                </a:lnTo>
                <a:lnTo>
                  <a:pt x="3267" y="3142"/>
                </a:lnTo>
                <a:lnTo>
                  <a:pt x="3274" y="3118"/>
                </a:lnTo>
                <a:lnTo>
                  <a:pt x="3278" y="3093"/>
                </a:lnTo>
                <a:lnTo>
                  <a:pt x="3280" y="3068"/>
                </a:lnTo>
                <a:lnTo>
                  <a:pt x="3281" y="3047"/>
                </a:lnTo>
                <a:lnTo>
                  <a:pt x="3281" y="3030"/>
                </a:lnTo>
                <a:lnTo>
                  <a:pt x="3273" y="3002"/>
                </a:lnTo>
                <a:lnTo>
                  <a:pt x="3264" y="2974"/>
                </a:lnTo>
                <a:lnTo>
                  <a:pt x="3258" y="2946"/>
                </a:lnTo>
                <a:lnTo>
                  <a:pt x="3254" y="2920"/>
                </a:lnTo>
                <a:lnTo>
                  <a:pt x="3250" y="2893"/>
                </a:lnTo>
                <a:lnTo>
                  <a:pt x="3250" y="2868"/>
                </a:lnTo>
                <a:lnTo>
                  <a:pt x="3255" y="2846"/>
                </a:lnTo>
                <a:lnTo>
                  <a:pt x="3262" y="2826"/>
                </a:lnTo>
                <a:lnTo>
                  <a:pt x="3272" y="2807"/>
                </a:lnTo>
                <a:lnTo>
                  <a:pt x="3281" y="2783"/>
                </a:lnTo>
                <a:lnTo>
                  <a:pt x="3291" y="2758"/>
                </a:lnTo>
                <a:lnTo>
                  <a:pt x="3300" y="2729"/>
                </a:lnTo>
                <a:lnTo>
                  <a:pt x="3311" y="2699"/>
                </a:lnTo>
                <a:lnTo>
                  <a:pt x="3321" y="2667"/>
                </a:lnTo>
                <a:lnTo>
                  <a:pt x="3330" y="2636"/>
                </a:lnTo>
                <a:lnTo>
                  <a:pt x="3339" y="2604"/>
                </a:lnTo>
                <a:lnTo>
                  <a:pt x="3347" y="2573"/>
                </a:lnTo>
                <a:lnTo>
                  <a:pt x="3355" y="2543"/>
                </a:lnTo>
                <a:lnTo>
                  <a:pt x="3362" y="2515"/>
                </a:lnTo>
                <a:lnTo>
                  <a:pt x="3369" y="2490"/>
                </a:lnTo>
                <a:lnTo>
                  <a:pt x="3375" y="2467"/>
                </a:lnTo>
                <a:lnTo>
                  <a:pt x="3379" y="2448"/>
                </a:lnTo>
                <a:lnTo>
                  <a:pt x="3382" y="2434"/>
                </a:lnTo>
                <a:lnTo>
                  <a:pt x="3384" y="2425"/>
                </a:lnTo>
                <a:lnTo>
                  <a:pt x="3386" y="2422"/>
                </a:lnTo>
                <a:lnTo>
                  <a:pt x="3391" y="2371"/>
                </a:lnTo>
                <a:lnTo>
                  <a:pt x="3391" y="2323"/>
                </a:lnTo>
                <a:lnTo>
                  <a:pt x="3388" y="2278"/>
                </a:lnTo>
                <a:lnTo>
                  <a:pt x="3379" y="2235"/>
                </a:lnTo>
                <a:lnTo>
                  <a:pt x="3370" y="2195"/>
                </a:lnTo>
                <a:lnTo>
                  <a:pt x="3356" y="2157"/>
                </a:lnTo>
                <a:lnTo>
                  <a:pt x="3341" y="2122"/>
                </a:lnTo>
                <a:lnTo>
                  <a:pt x="3324" y="2089"/>
                </a:lnTo>
                <a:lnTo>
                  <a:pt x="3307" y="2058"/>
                </a:lnTo>
                <a:lnTo>
                  <a:pt x="3289" y="2030"/>
                </a:lnTo>
                <a:lnTo>
                  <a:pt x="3272" y="2004"/>
                </a:lnTo>
                <a:lnTo>
                  <a:pt x="3255" y="1979"/>
                </a:lnTo>
                <a:lnTo>
                  <a:pt x="3233" y="1952"/>
                </a:lnTo>
                <a:lnTo>
                  <a:pt x="3211" y="1925"/>
                </a:lnTo>
                <a:lnTo>
                  <a:pt x="3186" y="1901"/>
                </a:lnTo>
                <a:lnTo>
                  <a:pt x="3160" y="1877"/>
                </a:lnTo>
                <a:lnTo>
                  <a:pt x="3135" y="1856"/>
                </a:lnTo>
                <a:lnTo>
                  <a:pt x="3109" y="1837"/>
                </a:lnTo>
                <a:lnTo>
                  <a:pt x="3085" y="1820"/>
                </a:lnTo>
                <a:lnTo>
                  <a:pt x="3061" y="1804"/>
                </a:lnTo>
                <a:lnTo>
                  <a:pt x="3040" y="1791"/>
                </a:lnTo>
                <a:lnTo>
                  <a:pt x="3021" y="1780"/>
                </a:lnTo>
                <a:lnTo>
                  <a:pt x="3005" y="1772"/>
                </a:lnTo>
                <a:lnTo>
                  <a:pt x="2993" y="1765"/>
                </a:lnTo>
                <a:lnTo>
                  <a:pt x="2985" y="1761"/>
                </a:lnTo>
                <a:lnTo>
                  <a:pt x="2982" y="1760"/>
                </a:lnTo>
                <a:lnTo>
                  <a:pt x="2973" y="1754"/>
                </a:lnTo>
                <a:lnTo>
                  <a:pt x="2965" y="1744"/>
                </a:lnTo>
                <a:lnTo>
                  <a:pt x="2961" y="1734"/>
                </a:lnTo>
                <a:lnTo>
                  <a:pt x="2952" y="1693"/>
                </a:lnTo>
                <a:lnTo>
                  <a:pt x="2939" y="1657"/>
                </a:lnTo>
                <a:lnTo>
                  <a:pt x="2923" y="1624"/>
                </a:lnTo>
                <a:lnTo>
                  <a:pt x="2904" y="1594"/>
                </a:lnTo>
                <a:lnTo>
                  <a:pt x="2884" y="1569"/>
                </a:lnTo>
                <a:lnTo>
                  <a:pt x="2861" y="1545"/>
                </a:lnTo>
                <a:lnTo>
                  <a:pt x="2837" y="1526"/>
                </a:lnTo>
                <a:lnTo>
                  <a:pt x="2812" y="1509"/>
                </a:lnTo>
                <a:lnTo>
                  <a:pt x="2787" y="1494"/>
                </a:lnTo>
                <a:lnTo>
                  <a:pt x="2760" y="1483"/>
                </a:lnTo>
                <a:lnTo>
                  <a:pt x="2735" y="1474"/>
                </a:lnTo>
                <a:lnTo>
                  <a:pt x="2709" y="1467"/>
                </a:lnTo>
                <a:lnTo>
                  <a:pt x="2685" y="1461"/>
                </a:lnTo>
                <a:lnTo>
                  <a:pt x="2661" y="1458"/>
                </a:lnTo>
                <a:lnTo>
                  <a:pt x="2640" y="1456"/>
                </a:lnTo>
                <a:lnTo>
                  <a:pt x="2620" y="1456"/>
                </a:lnTo>
                <a:lnTo>
                  <a:pt x="2580" y="1456"/>
                </a:lnTo>
                <a:lnTo>
                  <a:pt x="2539" y="1453"/>
                </a:lnTo>
                <a:lnTo>
                  <a:pt x="2498" y="1447"/>
                </a:lnTo>
                <a:lnTo>
                  <a:pt x="2458" y="1440"/>
                </a:lnTo>
                <a:lnTo>
                  <a:pt x="2419" y="1431"/>
                </a:lnTo>
                <a:lnTo>
                  <a:pt x="2380" y="1421"/>
                </a:lnTo>
                <a:lnTo>
                  <a:pt x="2342" y="1410"/>
                </a:lnTo>
                <a:lnTo>
                  <a:pt x="2307" y="1399"/>
                </a:lnTo>
                <a:lnTo>
                  <a:pt x="2273" y="1387"/>
                </a:lnTo>
                <a:lnTo>
                  <a:pt x="2242" y="1374"/>
                </a:lnTo>
                <a:lnTo>
                  <a:pt x="2213" y="1362"/>
                </a:lnTo>
                <a:lnTo>
                  <a:pt x="2188" y="1352"/>
                </a:lnTo>
                <a:lnTo>
                  <a:pt x="2167" y="1342"/>
                </a:lnTo>
                <a:lnTo>
                  <a:pt x="2149" y="1334"/>
                </a:lnTo>
                <a:lnTo>
                  <a:pt x="2135" y="1326"/>
                </a:lnTo>
                <a:lnTo>
                  <a:pt x="2125" y="1322"/>
                </a:lnTo>
                <a:lnTo>
                  <a:pt x="2120" y="1320"/>
                </a:lnTo>
                <a:lnTo>
                  <a:pt x="2110" y="1311"/>
                </a:lnTo>
                <a:lnTo>
                  <a:pt x="2103" y="1300"/>
                </a:lnTo>
                <a:lnTo>
                  <a:pt x="2101" y="1287"/>
                </a:lnTo>
                <a:lnTo>
                  <a:pt x="2102" y="1236"/>
                </a:lnTo>
                <a:lnTo>
                  <a:pt x="2104" y="1189"/>
                </a:lnTo>
                <a:lnTo>
                  <a:pt x="2108" y="1150"/>
                </a:lnTo>
                <a:lnTo>
                  <a:pt x="2113" y="1115"/>
                </a:lnTo>
                <a:lnTo>
                  <a:pt x="2118" y="1086"/>
                </a:lnTo>
                <a:lnTo>
                  <a:pt x="2123" y="1063"/>
                </a:lnTo>
                <a:lnTo>
                  <a:pt x="2127" y="1046"/>
                </a:lnTo>
                <a:lnTo>
                  <a:pt x="2129" y="1036"/>
                </a:lnTo>
                <a:lnTo>
                  <a:pt x="2132" y="1032"/>
                </a:lnTo>
                <a:lnTo>
                  <a:pt x="2133" y="1027"/>
                </a:lnTo>
                <a:lnTo>
                  <a:pt x="2135" y="1024"/>
                </a:lnTo>
                <a:lnTo>
                  <a:pt x="2151" y="996"/>
                </a:lnTo>
                <a:lnTo>
                  <a:pt x="2163" y="973"/>
                </a:lnTo>
                <a:lnTo>
                  <a:pt x="2172" y="953"/>
                </a:lnTo>
                <a:lnTo>
                  <a:pt x="2178" y="936"/>
                </a:lnTo>
                <a:lnTo>
                  <a:pt x="2182" y="921"/>
                </a:lnTo>
                <a:lnTo>
                  <a:pt x="2184" y="909"/>
                </a:lnTo>
                <a:lnTo>
                  <a:pt x="2185" y="900"/>
                </a:lnTo>
                <a:lnTo>
                  <a:pt x="2184" y="892"/>
                </a:lnTo>
                <a:lnTo>
                  <a:pt x="2183" y="887"/>
                </a:lnTo>
                <a:lnTo>
                  <a:pt x="2182" y="883"/>
                </a:lnTo>
                <a:lnTo>
                  <a:pt x="2180" y="881"/>
                </a:lnTo>
                <a:lnTo>
                  <a:pt x="2178" y="878"/>
                </a:lnTo>
                <a:lnTo>
                  <a:pt x="2177" y="877"/>
                </a:lnTo>
                <a:lnTo>
                  <a:pt x="2176" y="876"/>
                </a:lnTo>
                <a:lnTo>
                  <a:pt x="2165" y="871"/>
                </a:lnTo>
                <a:lnTo>
                  <a:pt x="2157" y="861"/>
                </a:lnTo>
                <a:lnTo>
                  <a:pt x="2153" y="850"/>
                </a:lnTo>
                <a:lnTo>
                  <a:pt x="2153" y="837"/>
                </a:lnTo>
                <a:lnTo>
                  <a:pt x="2157" y="794"/>
                </a:lnTo>
                <a:lnTo>
                  <a:pt x="2158" y="755"/>
                </a:lnTo>
                <a:lnTo>
                  <a:pt x="2155" y="720"/>
                </a:lnTo>
                <a:lnTo>
                  <a:pt x="2150" y="688"/>
                </a:lnTo>
                <a:lnTo>
                  <a:pt x="2141" y="660"/>
                </a:lnTo>
                <a:lnTo>
                  <a:pt x="2130" y="635"/>
                </a:lnTo>
                <a:lnTo>
                  <a:pt x="2119" y="612"/>
                </a:lnTo>
                <a:lnTo>
                  <a:pt x="2105" y="593"/>
                </a:lnTo>
                <a:lnTo>
                  <a:pt x="2090" y="577"/>
                </a:lnTo>
                <a:lnTo>
                  <a:pt x="2075" y="564"/>
                </a:lnTo>
                <a:lnTo>
                  <a:pt x="2060" y="552"/>
                </a:lnTo>
                <a:lnTo>
                  <a:pt x="2046" y="542"/>
                </a:lnTo>
                <a:lnTo>
                  <a:pt x="2033" y="534"/>
                </a:lnTo>
                <a:lnTo>
                  <a:pt x="2020" y="528"/>
                </a:lnTo>
                <a:lnTo>
                  <a:pt x="2009" y="524"/>
                </a:lnTo>
                <a:lnTo>
                  <a:pt x="2001" y="521"/>
                </a:lnTo>
                <a:lnTo>
                  <a:pt x="1995" y="519"/>
                </a:lnTo>
                <a:lnTo>
                  <a:pt x="1992" y="518"/>
                </a:lnTo>
                <a:lnTo>
                  <a:pt x="1989" y="518"/>
                </a:lnTo>
                <a:lnTo>
                  <a:pt x="1980" y="517"/>
                </a:lnTo>
                <a:lnTo>
                  <a:pt x="1969" y="515"/>
                </a:lnTo>
                <a:lnTo>
                  <a:pt x="1954" y="514"/>
                </a:lnTo>
                <a:lnTo>
                  <a:pt x="1937" y="512"/>
                </a:lnTo>
                <a:lnTo>
                  <a:pt x="1920" y="511"/>
                </a:lnTo>
                <a:lnTo>
                  <a:pt x="1904" y="512"/>
                </a:lnTo>
                <a:lnTo>
                  <a:pt x="1895" y="512"/>
                </a:lnTo>
                <a:lnTo>
                  <a:pt x="1876" y="511"/>
                </a:lnTo>
                <a:lnTo>
                  <a:pt x="1855" y="512"/>
                </a:lnTo>
                <a:lnTo>
                  <a:pt x="1835" y="515"/>
                </a:lnTo>
                <a:lnTo>
                  <a:pt x="1818" y="517"/>
                </a:lnTo>
                <a:lnTo>
                  <a:pt x="1806" y="519"/>
                </a:lnTo>
                <a:lnTo>
                  <a:pt x="1803" y="519"/>
                </a:lnTo>
                <a:lnTo>
                  <a:pt x="1798" y="521"/>
                </a:lnTo>
                <a:lnTo>
                  <a:pt x="1789" y="524"/>
                </a:lnTo>
                <a:lnTo>
                  <a:pt x="1778" y="528"/>
                </a:lnTo>
                <a:lnTo>
                  <a:pt x="1767" y="535"/>
                </a:lnTo>
                <a:lnTo>
                  <a:pt x="1753" y="542"/>
                </a:lnTo>
                <a:lnTo>
                  <a:pt x="1739" y="552"/>
                </a:lnTo>
                <a:lnTo>
                  <a:pt x="1724" y="564"/>
                </a:lnTo>
                <a:lnTo>
                  <a:pt x="1709" y="578"/>
                </a:lnTo>
                <a:lnTo>
                  <a:pt x="1694" y="594"/>
                </a:lnTo>
                <a:lnTo>
                  <a:pt x="1682" y="614"/>
                </a:lnTo>
                <a:lnTo>
                  <a:pt x="1669" y="636"/>
                </a:lnTo>
                <a:lnTo>
                  <a:pt x="1658" y="660"/>
                </a:lnTo>
                <a:lnTo>
                  <a:pt x="1650" y="689"/>
                </a:lnTo>
                <a:lnTo>
                  <a:pt x="1644" y="720"/>
                </a:lnTo>
                <a:lnTo>
                  <a:pt x="1641" y="755"/>
                </a:lnTo>
                <a:lnTo>
                  <a:pt x="1642" y="794"/>
                </a:lnTo>
                <a:lnTo>
                  <a:pt x="1647" y="837"/>
                </a:lnTo>
                <a:lnTo>
                  <a:pt x="1647" y="850"/>
                </a:lnTo>
                <a:lnTo>
                  <a:pt x="1641" y="862"/>
                </a:lnTo>
                <a:lnTo>
                  <a:pt x="1633" y="872"/>
                </a:lnTo>
                <a:lnTo>
                  <a:pt x="1621" y="877"/>
                </a:lnTo>
                <a:lnTo>
                  <a:pt x="1621" y="877"/>
                </a:lnTo>
                <a:lnTo>
                  <a:pt x="1621" y="878"/>
                </a:lnTo>
                <a:lnTo>
                  <a:pt x="1620" y="881"/>
                </a:lnTo>
                <a:lnTo>
                  <a:pt x="1618" y="883"/>
                </a:lnTo>
                <a:lnTo>
                  <a:pt x="1617" y="887"/>
                </a:lnTo>
                <a:lnTo>
                  <a:pt x="1616" y="892"/>
                </a:lnTo>
                <a:lnTo>
                  <a:pt x="1615" y="900"/>
                </a:lnTo>
                <a:lnTo>
                  <a:pt x="1616" y="909"/>
                </a:lnTo>
                <a:lnTo>
                  <a:pt x="1618" y="921"/>
                </a:lnTo>
                <a:lnTo>
                  <a:pt x="1621" y="936"/>
                </a:lnTo>
                <a:lnTo>
                  <a:pt x="1627" y="953"/>
                </a:lnTo>
                <a:lnTo>
                  <a:pt x="1637" y="973"/>
                </a:lnTo>
                <a:lnTo>
                  <a:pt x="1649" y="996"/>
                </a:lnTo>
                <a:lnTo>
                  <a:pt x="1665" y="1024"/>
                </a:lnTo>
                <a:lnTo>
                  <a:pt x="1667" y="1027"/>
                </a:lnTo>
                <a:lnTo>
                  <a:pt x="1668" y="1032"/>
                </a:lnTo>
                <a:lnTo>
                  <a:pt x="1670" y="1036"/>
                </a:lnTo>
                <a:lnTo>
                  <a:pt x="1673" y="1046"/>
                </a:lnTo>
                <a:lnTo>
                  <a:pt x="1676" y="1063"/>
                </a:lnTo>
                <a:lnTo>
                  <a:pt x="1682" y="1086"/>
                </a:lnTo>
                <a:lnTo>
                  <a:pt x="1687" y="1115"/>
                </a:lnTo>
                <a:lnTo>
                  <a:pt x="1691" y="1150"/>
                </a:lnTo>
                <a:lnTo>
                  <a:pt x="1695" y="1189"/>
                </a:lnTo>
                <a:lnTo>
                  <a:pt x="1698" y="1236"/>
                </a:lnTo>
                <a:lnTo>
                  <a:pt x="1699" y="1287"/>
                </a:lnTo>
                <a:lnTo>
                  <a:pt x="1697" y="1300"/>
                </a:lnTo>
                <a:lnTo>
                  <a:pt x="1690" y="1310"/>
                </a:lnTo>
                <a:lnTo>
                  <a:pt x="1681" y="1319"/>
                </a:lnTo>
                <a:lnTo>
                  <a:pt x="1669" y="1323"/>
                </a:lnTo>
                <a:lnTo>
                  <a:pt x="1665" y="1324"/>
                </a:lnTo>
                <a:lnTo>
                  <a:pt x="1654" y="1326"/>
                </a:lnTo>
                <a:lnTo>
                  <a:pt x="1638" y="1329"/>
                </a:lnTo>
                <a:lnTo>
                  <a:pt x="1617" y="1334"/>
                </a:lnTo>
                <a:lnTo>
                  <a:pt x="1591" y="1340"/>
                </a:lnTo>
                <a:lnTo>
                  <a:pt x="1561" y="1346"/>
                </a:lnTo>
                <a:lnTo>
                  <a:pt x="1528" y="1355"/>
                </a:lnTo>
                <a:lnTo>
                  <a:pt x="1492" y="1363"/>
                </a:lnTo>
                <a:lnTo>
                  <a:pt x="1455" y="1374"/>
                </a:lnTo>
                <a:lnTo>
                  <a:pt x="1416" y="1386"/>
                </a:lnTo>
                <a:lnTo>
                  <a:pt x="1375" y="1399"/>
                </a:lnTo>
                <a:lnTo>
                  <a:pt x="1334" y="1411"/>
                </a:lnTo>
                <a:lnTo>
                  <a:pt x="1293" y="1426"/>
                </a:lnTo>
                <a:lnTo>
                  <a:pt x="1254" y="1442"/>
                </a:lnTo>
                <a:lnTo>
                  <a:pt x="1216" y="1458"/>
                </a:lnTo>
                <a:lnTo>
                  <a:pt x="1180" y="1476"/>
                </a:lnTo>
                <a:lnTo>
                  <a:pt x="1146" y="1494"/>
                </a:lnTo>
                <a:lnTo>
                  <a:pt x="1115" y="1513"/>
                </a:lnTo>
                <a:lnTo>
                  <a:pt x="1104" y="1519"/>
                </a:lnTo>
                <a:lnTo>
                  <a:pt x="1093" y="1520"/>
                </a:lnTo>
                <a:lnTo>
                  <a:pt x="1082" y="1519"/>
                </a:lnTo>
                <a:lnTo>
                  <a:pt x="1072" y="1512"/>
                </a:lnTo>
                <a:lnTo>
                  <a:pt x="1064" y="1504"/>
                </a:lnTo>
                <a:lnTo>
                  <a:pt x="1060" y="1500"/>
                </a:lnTo>
                <a:lnTo>
                  <a:pt x="1058" y="1494"/>
                </a:lnTo>
                <a:lnTo>
                  <a:pt x="1057" y="1489"/>
                </a:lnTo>
                <a:lnTo>
                  <a:pt x="1043" y="1468"/>
                </a:lnTo>
                <a:lnTo>
                  <a:pt x="1025" y="1446"/>
                </a:lnTo>
                <a:lnTo>
                  <a:pt x="1006" y="1424"/>
                </a:lnTo>
                <a:lnTo>
                  <a:pt x="986" y="1401"/>
                </a:lnTo>
                <a:lnTo>
                  <a:pt x="964" y="1378"/>
                </a:lnTo>
                <a:lnTo>
                  <a:pt x="941" y="1355"/>
                </a:lnTo>
                <a:lnTo>
                  <a:pt x="920" y="1334"/>
                </a:lnTo>
                <a:lnTo>
                  <a:pt x="899" y="1313"/>
                </a:lnTo>
                <a:lnTo>
                  <a:pt x="880" y="1295"/>
                </a:lnTo>
                <a:lnTo>
                  <a:pt x="862" y="1278"/>
                </a:lnTo>
                <a:lnTo>
                  <a:pt x="847" y="1266"/>
                </a:lnTo>
                <a:lnTo>
                  <a:pt x="835" y="1255"/>
                </a:lnTo>
                <a:lnTo>
                  <a:pt x="819" y="1242"/>
                </a:lnTo>
                <a:lnTo>
                  <a:pt x="798" y="1229"/>
                </a:lnTo>
                <a:lnTo>
                  <a:pt x="773" y="1217"/>
                </a:lnTo>
                <a:lnTo>
                  <a:pt x="747" y="1204"/>
                </a:lnTo>
                <a:lnTo>
                  <a:pt x="720" y="1192"/>
                </a:lnTo>
                <a:lnTo>
                  <a:pt x="693" y="1182"/>
                </a:lnTo>
                <a:lnTo>
                  <a:pt x="669" y="1173"/>
                </a:lnTo>
                <a:lnTo>
                  <a:pt x="648" y="1165"/>
                </a:lnTo>
                <a:lnTo>
                  <a:pt x="631" y="1159"/>
                </a:lnTo>
                <a:lnTo>
                  <a:pt x="621" y="1154"/>
                </a:lnTo>
                <a:lnTo>
                  <a:pt x="613" y="1146"/>
                </a:lnTo>
                <a:lnTo>
                  <a:pt x="607" y="1137"/>
                </a:lnTo>
                <a:lnTo>
                  <a:pt x="605" y="1126"/>
                </a:lnTo>
                <a:lnTo>
                  <a:pt x="606" y="1115"/>
                </a:lnTo>
                <a:lnTo>
                  <a:pt x="611" y="1105"/>
                </a:lnTo>
                <a:lnTo>
                  <a:pt x="625" y="1075"/>
                </a:lnTo>
                <a:lnTo>
                  <a:pt x="635" y="1043"/>
                </a:lnTo>
                <a:lnTo>
                  <a:pt x="641" y="1010"/>
                </a:lnTo>
                <a:lnTo>
                  <a:pt x="645" y="975"/>
                </a:lnTo>
                <a:lnTo>
                  <a:pt x="645" y="940"/>
                </a:lnTo>
                <a:lnTo>
                  <a:pt x="642" y="905"/>
                </a:lnTo>
                <a:lnTo>
                  <a:pt x="638" y="870"/>
                </a:lnTo>
                <a:lnTo>
                  <a:pt x="633" y="836"/>
                </a:lnTo>
                <a:lnTo>
                  <a:pt x="626" y="803"/>
                </a:lnTo>
                <a:lnTo>
                  <a:pt x="620" y="772"/>
                </a:lnTo>
                <a:lnTo>
                  <a:pt x="618" y="755"/>
                </a:lnTo>
                <a:lnTo>
                  <a:pt x="617" y="734"/>
                </a:lnTo>
                <a:lnTo>
                  <a:pt x="617" y="709"/>
                </a:lnTo>
                <a:lnTo>
                  <a:pt x="618" y="684"/>
                </a:lnTo>
                <a:lnTo>
                  <a:pt x="619" y="658"/>
                </a:lnTo>
                <a:lnTo>
                  <a:pt x="621" y="633"/>
                </a:lnTo>
                <a:lnTo>
                  <a:pt x="623" y="608"/>
                </a:lnTo>
                <a:lnTo>
                  <a:pt x="625" y="588"/>
                </a:lnTo>
                <a:lnTo>
                  <a:pt x="628" y="572"/>
                </a:lnTo>
                <a:lnTo>
                  <a:pt x="629" y="560"/>
                </a:lnTo>
                <a:lnTo>
                  <a:pt x="632" y="550"/>
                </a:lnTo>
                <a:lnTo>
                  <a:pt x="638" y="540"/>
                </a:lnTo>
                <a:lnTo>
                  <a:pt x="648" y="533"/>
                </a:lnTo>
                <a:lnTo>
                  <a:pt x="670" y="518"/>
                </a:lnTo>
                <a:lnTo>
                  <a:pt x="692" y="500"/>
                </a:lnTo>
                <a:lnTo>
                  <a:pt x="713" y="478"/>
                </a:lnTo>
                <a:lnTo>
                  <a:pt x="733" y="457"/>
                </a:lnTo>
                <a:lnTo>
                  <a:pt x="751" y="434"/>
                </a:lnTo>
                <a:lnTo>
                  <a:pt x="767" y="413"/>
                </a:lnTo>
                <a:lnTo>
                  <a:pt x="781" y="393"/>
                </a:lnTo>
                <a:lnTo>
                  <a:pt x="790" y="377"/>
                </a:lnTo>
                <a:lnTo>
                  <a:pt x="793" y="358"/>
                </a:lnTo>
                <a:lnTo>
                  <a:pt x="793" y="343"/>
                </a:lnTo>
                <a:lnTo>
                  <a:pt x="792" y="332"/>
                </a:lnTo>
                <a:lnTo>
                  <a:pt x="791" y="324"/>
                </a:lnTo>
                <a:lnTo>
                  <a:pt x="789" y="319"/>
                </a:lnTo>
                <a:lnTo>
                  <a:pt x="788" y="316"/>
                </a:lnTo>
                <a:lnTo>
                  <a:pt x="787" y="316"/>
                </a:lnTo>
                <a:lnTo>
                  <a:pt x="778" y="315"/>
                </a:lnTo>
                <a:lnTo>
                  <a:pt x="769" y="310"/>
                </a:lnTo>
                <a:lnTo>
                  <a:pt x="762" y="304"/>
                </a:lnTo>
                <a:lnTo>
                  <a:pt x="756" y="294"/>
                </a:lnTo>
                <a:lnTo>
                  <a:pt x="754" y="285"/>
                </a:lnTo>
                <a:lnTo>
                  <a:pt x="755" y="274"/>
                </a:lnTo>
                <a:lnTo>
                  <a:pt x="756" y="257"/>
                </a:lnTo>
                <a:lnTo>
                  <a:pt x="756" y="246"/>
                </a:lnTo>
                <a:lnTo>
                  <a:pt x="755" y="238"/>
                </a:lnTo>
                <a:lnTo>
                  <a:pt x="754" y="234"/>
                </a:lnTo>
                <a:lnTo>
                  <a:pt x="754" y="233"/>
                </a:lnTo>
                <a:lnTo>
                  <a:pt x="745" y="235"/>
                </a:lnTo>
                <a:lnTo>
                  <a:pt x="736" y="236"/>
                </a:lnTo>
                <a:lnTo>
                  <a:pt x="726" y="234"/>
                </a:lnTo>
                <a:lnTo>
                  <a:pt x="708" y="229"/>
                </a:lnTo>
                <a:lnTo>
                  <a:pt x="692" y="226"/>
                </a:lnTo>
                <a:lnTo>
                  <a:pt x="681" y="226"/>
                </a:lnTo>
                <a:lnTo>
                  <a:pt x="674" y="226"/>
                </a:lnTo>
                <a:lnTo>
                  <a:pt x="671" y="227"/>
                </a:lnTo>
                <a:lnTo>
                  <a:pt x="661" y="229"/>
                </a:lnTo>
                <a:lnTo>
                  <a:pt x="650" y="227"/>
                </a:lnTo>
                <a:lnTo>
                  <a:pt x="635" y="224"/>
                </a:lnTo>
                <a:lnTo>
                  <a:pt x="623" y="224"/>
                </a:lnTo>
                <a:lnTo>
                  <a:pt x="616" y="225"/>
                </a:lnTo>
                <a:lnTo>
                  <a:pt x="611" y="227"/>
                </a:lnTo>
                <a:lnTo>
                  <a:pt x="608" y="227"/>
                </a:lnTo>
                <a:lnTo>
                  <a:pt x="596" y="233"/>
                </a:lnTo>
                <a:lnTo>
                  <a:pt x="583" y="234"/>
                </a:lnTo>
                <a:lnTo>
                  <a:pt x="568" y="233"/>
                </a:lnTo>
                <a:lnTo>
                  <a:pt x="557" y="235"/>
                </a:lnTo>
                <a:lnTo>
                  <a:pt x="550" y="237"/>
                </a:lnTo>
                <a:lnTo>
                  <a:pt x="546" y="240"/>
                </a:lnTo>
                <a:lnTo>
                  <a:pt x="544" y="242"/>
                </a:lnTo>
                <a:lnTo>
                  <a:pt x="536" y="252"/>
                </a:lnTo>
                <a:lnTo>
                  <a:pt x="525" y="257"/>
                </a:lnTo>
                <a:lnTo>
                  <a:pt x="513" y="258"/>
                </a:lnTo>
                <a:lnTo>
                  <a:pt x="503" y="259"/>
                </a:lnTo>
                <a:lnTo>
                  <a:pt x="497" y="261"/>
                </a:lnTo>
                <a:lnTo>
                  <a:pt x="492" y="265"/>
                </a:lnTo>
                <a:lnTo>
                  <a:pt x="486" y="273"/>
                </a:lnTo>
                <a:lnTo>
                  <a:pt x="482" y="284"/>
                </a:lnTo>
                <a:lnTo>
                  <a:pt x="479" y="294"/>
                </a:lnTo>
                <a:lnTo>
                  <a:pt x="478" y="304"/>
                </a:lnTo>
                <a:lnTo>
                  <a:pt x="477" y="311"/>
                </a:lnTo>
                <a:lnTo>
                  <a:pt x="475" y="321"/>
                </a:lnTo>
                <a:lnTo>
                  <a:pt x="471" y="330"/>
                </a:lnTo>
                <a:lnTo>
                  <a:pt x="462" y="351"/>
                </a:lnTo>
                <a:lnTo>
                  <a:pt x="455" y="374"/>
                </a:lnTo>
                <a:lnTo>
                  <a:pt x="451" y="400"/>
                </a:lnTo>
                <a:lnTo>
                  <a:pt x="449" y="424"/>
                </a:lnTo>
                <a:lnTo>
                  <a:pt x="448" y="445"/>
                </a:lnTo>
                <a:lnTo>
                  <a:pt x="448" y="463"/>
                </a:lnTo>
                <a:lnTo>
                  <a:pt x="456" y="490"/>
                </a:lnTo>
                <a:lnTo>
                  <a:pt x="465" y="519"/>
                </a:lnTo>
                <a:lnTo>
                  <a:pt x="471" y="547"/>
                </a:lnTo>
                <a:lnTo>
                  <a:pt x="477" y="573"/>
                </a:lnTo>
                <a:lnTo>
                  <a:pt x="479" y="600"/>
                </a:lnTo>
                <a:lnTo>
                  <a:pt x="479" y="624"/>
                </a:lnTo>
                <a:lnTo>
                  <a:pt x="474" y="647"/>
                </a:lnTo>
                <a:lnTo>
                  <a:pt x="467" y="667"/>
                </a:lnTo>
                <a:lnTo>
                  <a:pt x="457" y="686"/>
                </a:lnTo>
                <a:lnTo>
                  <a:pt x="448" y="709"/>
                </a:lnTo>
                <a:lnTo>
                  <a:pt x="438" y="735"/>
                </a:lnTo>
                <a:lnTo>
                  <a:pt x="428" y="764"/>
                </a:lnTo>
                <a:lnTo>
                  <a:pt x="418" y="793"/>
                </a:lnTo>
                <a:lnTo>
                  <a:pt x="408" y="825"/>
                </a:lnTo>
                <a:lnTo>
                  <a:pt x="399" y="857"/>
                </a:lnTo>
                <a:lnTo>
                  <a:pt x="390" y="889"/>
                </a:lnTo>
                <a:lnTo>
                  <a:pt x="382" y="920"/>
                </a:lnTo>
                <a:lnTo>
                  <a:pt x="373" y="950"/>
                </a:lnTo>
                <a:lnTo>
                  <a:pt x="367" y="977"/>
                </a:lnTo>
                <a:lnTo>
                  <a:pt x="361" y="1003"/>
                </a:lnTo>
                <a:lnTo>
                  <a:pt x="354" y="1025"/>
                </a:lnTo>
                <a:lnTo>
                  <a:pt x="350" y="1044"/>
                </a:lnTo>
                <a:lnTo>
                  <a:pt x="347" y="1058"/>
                </a:lnTo>
                <a:lnTo>
                  <a:pt x="345" y="1068"/>
                </a:lnTo>
                <a:lnTo>
                  <a:pt x="344" y="1071"/>
                </a:lnTo>
                <a:lnTo>
                  <a:pt x="338" y="1119"/>
                </a:lnTo>
                <a:lnTo>
                  <a:pt x="338" y="1166"/>
                </a:lnTo>
                <a:lnTo>
                  <a:pt x="341" y="1208"/>
                </a:lnTo>
                <a:lnTo>
                  <a:pt x="349" y="1249"/>
                </a:lnTo>
                <a:lnTo>
                  <a:pt x="358" y="1287"/>
                </a:lnTo>
                <a:lnTo>
                  <a:pt x="371" y="1323"/>
                </a:lnTo>
                <a:lnTo>
                  <a:pt x="386" y="1357"/>
                </a:lnTo>
                <a:lnTo>
                  <a:pt x="402" y="1389"/>
                </a:lnTo>
                <a:lnTo>
                  <a:pt x="420" y="1419"/>
                </a:lnTo>
                <a:lnTo>
                  <a:pt x="437" y="1447"/>
                </a:lnTo>
                <a:lnTo>
                  <a:pt x="455" y="1474"/>
                </a:lnTo>
                <a:lnTo>
                  <a:pt x="472" y="1498"/>
                </a:lnTo>
                <a:lnTo>
                  <a:pt x="482" y="1512"/>
                </a:lnTo>
                <a:lnTo>
                  <a:pt x="503" y="1540"/>
                </a:lnTo>
                <a:lnTo>
                  <a:pt x="525" y="1567"/>
                </a:lnTo>
                <a:lnTo>
                  <a:pt x="550" y="1591"/>
                </a:lnTo>
                <a:lnTo>
                  <a:pt x="574" y="1614"/>
                </a:lnTo>
                <a:lnTo>
                  <a:pt x="600" y="1636"/>
                </a:lnTo>
                <a:lnTo>
                  <a:pt x="624" y="1655"/>
                </a:lnTo>
                <a:lnTo>
                  <a:pt x="649" y="1673"/>
                </a:lnTo>
                <a:lnTo>
                  <a:pt x="671" y="1688"/>
                </a:lnTo>
                <a:lnTo>
                  <a:pt x="692" y="1702"/>
                </a:lnTo>
                <a:lnTo>
                  <a:pt x="711" y="1712"/>
                </a:lnTo>
                <a:lnTo>
                  <a:pt x="726" y="1722"/>
                </a:lnTo>
                <a:lnTo>
                  <a:pt x="737" y="1728"/>
                </a:lnTo>
                <a:lnTo>
                  <a:pt x="746" y="1731"/>
                </a:lnTo>
                <a:lnTo>
                  <a:pt x="748" y="1734"/>
                </a:lnTo>
                <a:lnTo>
                  <a:pt x="757" y="1740"/>
                </a:lnTo>
                <a:lnTo>
                  <a:pt x="764" y="1748"/>
                </a:lnTo>
                <a:lnTo>
                  <a:pt x="768" y="1759"/>
                </a:lnTo>
                <a:lnTo>
                  <a:pt x="778" y="1799"/>
                </a:lnTo>
                <a:lnTo>
                  <a:pt x="790" y="1836"/>
                </a:lnTo>
                <a:lnTo>
                  <a:pt x="806" y="1869"/>
                </a:lnTo>
                <a:lnTo>
                  <a:pt x="825" y="1897"/>
                </a:lnTo>
                <a:lnTo>
                  <a:pt x="846" y="1923"/>
                </a:lnTo>
                <a:lnTo>
                  <a:pt x="868" y="1946"/>
                </a:lnTo>
                <a:lnTo>
                  <a:pt x="891" y="1965"/>
                </a:lnTo>
                <a:lnTo>
                  <a:pt x="917" y="1982"/>
                </a:lnTo>
                <a:lnTo>
                  <a:pt x="942" y="1997"/>
                </a:lnTo>
                <a:lnTo>
                  <a:pt x="968" y="2009"/>
                </a:lnTo>
                <a:lnTo>
                  <a:pt x="993" y="2019"/>
                </a:lnTo>
                <a:lnTo>
                  <a:pt x="1019" y="2025"/>
                </a:lnTo>
                <a:lnTo>
                  <a:pt x="1043" y="2030"/>
                </a:lnTo>
                <a:lnTo>
                  <a:pt x="1067" y="2035"/>
                </a:lnTo>
                <a:lnTo>
                  <a:pt x="1088" y="2036"/>
                </a:lnTo>
                <a:lnTo>
                  <a:pt x="1108" y="2037"/>
                </a:lnTo>
                <a:lnTo>
                  <a:pt x="1101" y="2001"/>
                </a:lnTo>
                <a:lnTo>
                  <a:pt x="1098" y="1962"/>
                </a:lnTo>
                <a:lnTo>
                  <a:pt x="1101" y="1948"/>
                </a:lnTo>
                <a:lnTo>
                  <a:pt x="1109" y="1937"/>
                </a:lnTo>
                <a:lnTo>
                  <a:pt x="1121" y="1928"/>
                </a:lnTo>
                <a:lnTo>
                  <a:pt x="1135" y="1926"/>
                </a:lnTo>
                <a:lnTo>
                  <a:pt x="1149" y="1928"/>
                </a:lnTo>
                <a:lnTo>
                  <a:pt x="1161" y="1937"/>
                </a:lnTo>
                <a:lnTo>
                  <a:pt x="1169" y="1948"/>
                </a:lnTo>
                <a:lnTo>
                  <a:pt x="1172" y="1962"/>
                </a:lnTo>
                <a:lnTo>
                  <a:pt x="1175" y="2001"/>
                </a:lnTo>
                <a:lnTo>
                  <a:pt x="1185" y="2037"/>
                </a:lnTo>
                <a:lnTo>
                  <a:pt x="1201" y="2072"/>
                </a:lnTo>
                <a:lnTo>
                  <a:pt x="1221" y="2104"/>
                </a:lnTo>
                <a:lnTo>
                  <a:pt x="1247" y="2132"/>
                </a:lnTo>
                <a:lnTo>
                  <a:pt x="1277" y="2158"/>
                </a:lnTo>
                <a:lnTo>
                  <a:pt x="1311" y="2179"/>
                </a:lnTo>
                <a:lnTo>
                  <a:pt x="1349" y="2197"/>
                </a:lnTo>
                <a:lnTo>
                  <a:pt x="1389" y="2210"/>
                </a:lnTo>
                <a:lnTo>
                  <a:pt x="1433" y="2219"/>
                </a:lnTo>
                <a:lnTo>
                  <a:pt x="1477" y="2221"/>
                </a:lnTo>
                <a:lnTo>
                  <a:pt x="1523" y="2219"/>
                </a:lnTo>
                <a:lnTo>
                  <a:pt x="1566" y="2210"/>
                </a:lnTo>
                <a:lnTo>
                  <a:pt x="1606" y="2197"/>
                </a:lnTo>
                <a:lnTo>
                  <a:pt x="1643" y="2179"/>
                </a:lnTo>
                <a:lnTo>
                  <a:pt x="1678" y="2158"/>
                </a:lnTo>
                <a:lnTo>
                  <a:pt x="1708" y="2132"/>
                </a:lnTo>
                <a:lnTo>
                  <a:pt x="1734" y="2104"/>
                </a:lnTo>
                <a:lnTo>
                  <a:pt x="1754" y="2072"/>
                </a:lnTo>
                <a:lnTo>
                  <a:pt x="1770" y="2037"/>
                </a:lnTo>
                <a:lnTo>
                  <a:pt x="1779" y="2001"/>
                </a:lnTo>
                <a:lnTo>
                  <a:pt x="1783" y="1962"/>
                </a:lnTo>
                <a:lnTo>
                  <a:pt x="1783" y="1810"/>
                </a:lnTo>
                <a:lnTo>
                  <a:pt x="1786" y="1795"/>
                </a:lnTo>
                <a:lnTo>
                  <a:pt x="1794" y="1784"/>
                </a:lnTo>
                <a:lnTo>
                  <a:pt x="1806" y="1776"/>
                </a:lnTo>
                <a:lnTo>
                  <a:pt x="1820" y="1773"/>
                </a:lnTo>
                <a:lnTo>
                  <a:pt x="1835" y="1776"/>
                </a:lnTo>
                <a:lnTo>
                  <a:pt x="1846" y="1784"/>
                </a:lnTo>
                <a:lnTo>
                  <a:pt x="1854" y="1795"/>
                </a:lnTo>
                <a:lnTo>
                  <a:pt x="1857" y="1810"/>
                </a:lnTo>
                <a:lnTo>
                  <a:pt x="1857" y="1962"/>
                </a:lnTo>
                <a:lnTo>
                  <a:pt x="1854" y="2005"/>
                </a:lnTo>
                <a:lnTo>
                  <a:pt x="1845" y="2044"/>
                </a:lnTo>
                <a:lnTo>
                  <a:pt x="1832" y="2082"/>
                </a:lnTo>
                <a:lnTo>
                  <a:pt x="1812" y="2119"/>
                </a:lnTo>
                <a:lnTo>
                  <a:pt x="1789" y="2153"/>
                </a:lnTo>
                <a:lnTo>
                  <a:pt x="1761" y="2183"/>
                </a:lnTo>
                <a:lnTo>
                  <a:pt x="1729" y="2211"/>
                </a:lnTo>
                <a:lnTo>
                  <a:pt x="1694" y="2236"/>
                </a:lnTo>
                <a:lnTo>
                  <a:pt x="1656" y="2257"/>
                </a:lnTo>
                <a:lnTo>
                  <a:pt x="1615" y="2273"/>
                </a:lnTo>
                <a:lnTo>
                  <a:pt x="1571" y="2286"/>
                </a:lnTo>
                <a:lnTo>
                  <a:pt x="1525" y="2293"/>
                </a:lnTo>
                <a:lnTo>
                  <a:pt x="1477" y="2295"/>
                </a:lnTo>
                <a:lnTo>
                  <a:pt x="1427" y="2293"/>
                </a:lnTo>
                <a:lnTo>
                  <a:pt x="1380" y="2285"/>
                </a:lnTo>
                <a:lnTo>
                  <a:pt x="1334" y="2271"/>
                </a:lnTo>
                <a:lnTo>
                  <a:pt x="1291" y="2253"/>
                </a:lnTo>
                <a:lnTo>
                  <a:pt x="1251" y="2229"/>
                </a:lnTo>
                <a:lnTo>
                  <a:pt x="1216" y="2203"/>
                </a:lnTo>
                <a:lnTo>
                  <a:pt x="1184" y="2172"/>
                </a:lnTo>
                <a:lnTo>
                  <a:pt x="1156" y="2138"/>
                </a:lnTo>
                <a:lnTo>
                  <a:pt x="1134" y="2102"/>
                </a:lnTo>
                <a:lnTo>
                  <a:pt x="1129" y="2105"/>
                </a:lnTo>
                <a:lnTo>
                  <a:pt x="1123" y="2108"/>
                </a:lnTo>
                <a:lnTo>
                  <a:pt x="1121" y="2115"/>
                </a:lnTo>
                <a:lnTo>
                  <a:pt x="1120" y="2125"/>
                </a:lnTo>
                <a:lnTo>
                  <a:pt x="1120" y="2136"/>
                </a:lnTo>
                <a:lnTo>
                  <a:pt x="1120" y="2148"/>
                </a:lnTo>
                <a:lnTo>
                  <a:pt x="1122" y="2162"/>
                </a:lnTo>
                <a:lnTo>
                  <a:pt x="1125" y="2178"/>
                </a:lnTo>
                <a:lnTo>
                  <a:pt x="1132" y="2196"/>
                </a:lnTo>
                <a:lnTo>
                  <a:pt x="1139" y="2215"/>
                </a:lnTo>
                <a:lnTo>
                  <a:pt x="1150" y="2237"/>
                </a:lnTo>
                <a:lnTo>
                  <a:pt x="1164" y="2260"/>
                </a:lnTo>
                <a:lnTo>
                  <a:pt x="1180" y="2285"/>
                </a:lnTo>
                <a:lnTo>
                  <a:pt x="1200" y="2312"/>
                </a:lnTo>
                <a:lnTo>
                  <a:pt x="1224" y="2340"/>
                </a:lnTo>
                <a:lnTo>
                  <a:pt x="1253" y="2371"/>
                </a:lnTo>
                <a:lnTo>
                  <a:pt x="1285" y="2404"/>
                </a:lnTo>
                <a:lnTo>
                  <a:pt x="1322" y="2438"/>
                </a:lnTo>
                <a:lnTo>
                  <a:pt x="1365" y="2474"/>
                </a:lnTo>
                <a:lnTo>
                  <a:pt x="1413" y="2512"/>
                </a:lnTo>
                <a:lnTo>
                  <a:pt x="1421" y="2521"/>
                </a:lnTo>
                <a:lnTo>
                  <a:pt x="1426" y="2532"/>
                </a:lnTo>
                <a:lnTo>
                  <a:pt x="1426" y="2545"/>
                </a:lnTo>
                <a:lnTo>
                  <a:pt x="1426" y="2549"/>
                </a:lnTo>
                <a:lnTo>
                  <a:pt x="1425" y="2561"/>
                </a:lnTo>
                <a:lnTo>
                  <a:pt x="1424" y="2579"/>
                </a:lnTo>
                <a:lnTo>
                  <a:pt x="1423" y="2603"/>
                </a:lnTo>
                <a:lnTo>
                  <a:pt x="1421" y="2631"/>
                </a:lnTo>
                <a:lnTo>
                  <a:pt x="1420" y="2665"/>
                </a:lnTo>
                <a:lnTo>
                  <a:pt x="1419" y="2701"/>
                </a:lnTo>
                <a:lnTo>
                  <a:pt x="1419" y="2742"/>
                </a:lnTo>
                <a:lnTo>
                  <a:pt x="1419" y="2784"/>
                </a:lnTo>
                <a:lnTo>
                  <a:pt x="1421" y="2828"/>
                </a:lnTo>
                <a:lnTo>
                  <a:pt x="1423" y="2874"/>
                </a:lnTo>
                <a:lnTo>
                  <a:pt x="1426" y="2918"/>
                </a:lnTo>
                <a:lnTo>
                  <a:pt x="1432" y="2964"/>
                </a:lnTo>
                <a:lnTo>
                  <a:pt x="1438" y="3008"/>
                </a:lnTo>
                <a:lnTo>
                  <a:pt x="1447" y="3049"/>
                </a:lnTo>
                <a:lnTo>
                  <a:pt x="1457" y="3090"/>
                </a:lnTo>
                <a:lnTo>
                  <a:pt x="1470" y="3126"/>
                </a:lnTo>
                <a:lnTo>
                  <a:pt x="1472" y="3138"/>
                </a:lnTo>
                <a:lnTo>
                  <a:pt x="1471" y="3149"/>
                </a:lnTo>
                <a:lnTo>
                  <a:pt x="1467" y="3160"/>
                </a:lnTo>
                <a:lnTo>
                  <a:pt x="1459" y="3168"/>
                </a:lnTo>
                <a:lnTo>
                  <a:pt x="1449" y="3174"/>
                </a:lnTo>
                <a:lnTo>
                  <a:pt x="1442" y="3176"/>
                </a:lnTo>
                <a:lnTo>
                  <a:pt x="1435" y="3177"/>
                </a:lnTo>
                <a:lnTo>
                  <a:pt x="1424" y="3175"/>
                </a:lnTo>
                <a:lnTo>
                  <a:pt x="1415" y="3171"/>
                </a:lnTo>
                <a:lnTo>
                  <a:pt x="1406" y="3163"/>
                </a:lnTo>
                <a:lnTo>
                  <a:pt x="1401" y="3154"/>
                </a:lnTo>
                <a:lnTo>
                  <a:pt x="1386" y="3111"/>
                </a:lnTo>
                <a:lnTo>
                  <a:pt x="1374" y="3065"/>
                </a:lnTo>
                <a:lnTo>
                  <a:pt x="1365" y="3017"/>
                </a:lnTo>
                <a:lnTo>
                  <a:pt x="1357" y="2967"/>
                </a:lnTo>
                <a:lnTo>
                  <a:pt x="1352" y="2917"/>
                </a:lnTo>
                <a:lnTo>
                  <a:pt x="1348" y="2866"/>
                </a:lnTo>
                <a:lnTo>
                  <a:pt x="1346" y="2816"/>
                </a:lnTo>
                <a:lnTo>
                  <a:pt x="1344" y="2768"/>
                </a:lnTo>
                <a:lnTo>
                  <a:pt x="1344" y="2723"/>
                </a:lnTo>
                <a:lnTo>
                  <a:pt x="1346" y="2680"/>
                </a:lnTo>
                <a:lnTo>
                  <a:pt x="1347" y="2642"/>
                </a:lnTo>
                <a:lnTo>
                  <a:pt x="1348" y="2608"/>
                </a:lnTo>
                <a:lnTo>
                  <a:pt x="1350" y="2579"/>
                </a:lnTo>
                <a:lnTo>
                  <a:pt x="1352" y="2558"/>
                </a:lnTo>
                <a:lnTo>
                  <a:pt x="1299" y="2514"/>
                </a:lnTo>
                <a:lnTo>
                  <a:pt x="1252" y="2473"/>
                </a:lnTo>
                <a:lnTo>
                  <a:pt x="1210" y="2433"/>
                </a:lnTo>
                <a:lnTo>
                  <a:pt x="1175" y="2396"/>
                </a:lnTo>
                <a:lnTo>
                  <a:pt x="1144" y="2361"/>
                </a:lnTo>
                <a:lnTo>
                  <a:pt x="1119" y="2327"/>
                </a:lnTo>
                <a:lnTo>
                  <a:pt x="1098" y="2295"/>
                </a:lnTo>
                <a:lnTo>
                  <a:pt x="1081" y="2265"/>
                </a:lnTo>
                <a:lnTo>
                  <a:pt x="1068" y="2237"/>
                </a:lnTo>
                <a:lnTo>
                  <a:pt x="1058" y="2211"/>
                </a:lnTo>
                <a:lnTo>
                  <a:pt x="1051" y="2187"/>
                </a:lnTo>
                <a:lnTo>
                  <a:pt x="1047" y="2164"/>
                </a:lnTo>
                <a:lnTo>
                  <a:pt x="1046" y="2143"/>
                </a:lnTo>
                <a:lnTo>
                  <a:pt x="1046" y="2124"/>
                </a:lnTo>
                <a:lnTo>
                  <a:pt x="1048" y="2107"/>
                </a:lnTo>
                <a:lnTo>
                  <a:pt x="1020" y="2102"/>
                </a:lnTo>
                <a:lnTo>
                  <a:pt x="991" y="2095"/>
                </a:lnTo>
                <a:lnTo>
                  <a:pt x="963" y="2086"/>
                </a:lnTo>
                <a:lnTo>
                  <a:pt x="933" y="2075"/>
                </a:lnTo>
                <a:lnTo>
                  <a:pt x="903" y="2060"/>
                </a:lnTo>
                <a:lnTo>
                  <a:pt x="873" y="2044"/>
                </a:lnTo>
                <a:lnTo>
                  <a:pt x="846" y="2024"/>
                </a:lnTo>
                <a:lnTo>
                  <a:pt x="818" y="2002"/>
                </a:lnTo>
                <a:lnTo>
                  <a:pt x="791" y="1976"/>
                </a:lnTo>
                <a:lnTo>
                  <a:pt x="768" y="1946"/>
                </a:lnTo>
                <a:lnTo>
                  <a:pt x="746" y="1913"/>
                </a:lnTo>
                <a:lnTo>
                  <a:pt x="728" y="1876"/>
                </a:lnTo>
                <a:lnTo>
                  <a:pt x="711" y="1836"/>
                </a:lnTo>
                <a:lnTo>
                  <a:pt x="699" y="1791"/>
                </a:lnTo>
                <a:lnTo>
                  <a:pt x="683" y="1782"/>
                </a:lnTo>
                <a:lnTo>
                  <a:pt x="664" y="1771"/>
                </a:lnTo>
                <a:lnTo>
                  <a:pt x="641" y="1757"/>
                </a:lnTo>
                <a:lnTo>
                  <a:pt x="616" y="1740"/>
                </a:lnTo>
                <a:lnTo>
                  <a:pt x="588" y="1721"/>
                </a:lnTo>
                <a:lnTo>
                  <a:pt x="559" y="1698"/>
                </a:lnTo>
                <a:lnTo>
                  <a:pt x="530" y="1674"/>
                </a:lnTo>
                <a:lnTo>
                  <a:pt x="501" y="1647"/>
                </a:lnTo>
                <a:lnTo>
                  <a:pt x="472" y="1619"/>
                </a:lnTo>
                <a:lnTo>
                  <a:pt x="446" y="1588"/>
                </a:lnTo>
                <a:lnTo>
                  <a:pt x="420" y="1555"/>
                </a:lnTo>
                <a:lnTo>
                  <a:pt x="411" y="1541"/>
                </a:lnTo>
                <a:lnTo>
                  <a:pt x="395" y="1517"/>
                </a:lnTo>
                <a:lnTo>
                  <a:pt x="377" y="1491"/>
                </a:lnTo>
                <a:lnTo>
                  <a:pt x="360" y="1463"/>
                </a:lnTo>
                <a:lnTo>
                  <a:pt x="341" y="1433"/>
                </a:lnTo>
                <a:lnTo>
                  <a:pt x="324" y="1401"/>
                </a:lnTo>
                <a:lnTo>
                  <a:pt x="308" y="1367"/>
                </a:lnTo>
                <a:lnTo>
                  <a:pt x="295" y="1329"/>
                </a:lnTo>
                <a:lnTo>
                  <a:pt x="283" y="1291"/>
                </a:lnTo>
                <a:lnTo>
                  <a:pt x="273" y="1250"/>
                </a:lnTo>
                <a:lnTo>
                  <a:pt x="267" y="1205"/>
                </a:lnTo>
                <a:lnTo>
                  <a:pt x="264" y="1158"/>
                </a:lnTo>
                <a:lnTo>
                  <a:pt x="265" y="1109"/>
                </a:lnTo>
                <a:lnTo>
                  <a:pt x="270" y="1057"/>
                </a:lnTo>
                <a:lnTo>
                  <a:pt x="272" y="1051"/>
                </a:lnTo>
                <a:lnTo>
                  <a:pt x="274" y="1039"/>
                </a:lnTo>
                <a:lnTo>
                  <a:pt x="279" y="1021"/>
                </a:lnTo>
                <a:lnTo>
                  <a:pt x="284" y="999"/>
                </a:lnTo>
                <a:lnTo>
                  <a:pt x="291" y="973"/>
                </a:lnTo>
                <a:lnTo>
                  <a:pt x="299" y="944"/>
                </a:lnTo>
                <a:lnTo>
                  <a:pt x="306" y="912"/>
                </a:lnTo>
                <a:lnTo>
                  <a:pt x="316" y="878"/>
                </a:lnTo>
                <a:lnTo>
                  <a:pt x="325" y="844"/>
                </a:lnTo>
                <a:lnTo>
                  <a:pt x="336" y="809"/>
                </a:lnTo>
                <a:lnTo>
                  <a:pt x="347" y="775"/>
                </a:lnTo>
                <a:lnTo>
                  <a:pt x="357" y="741"/>
                </a:lnTo>
                <a:lnTo>
                  <a:pt x="368" y="709"/>
                </a:lnTo>
                <a:lnTo>
                  <a:pt x="379" y="681"/>
                </a:lnTo>
                <a:lnTo>
                  <a:pt x="389" y="655"/>
                </a:lnTo>
                <a:lnTo>
                  <a:pt x="400" y="633"/>
                </a:lnTo>
                <a:lnTo>
                  <a:pt x="404" y="621"/>
                </a:lnTo>
                <a:lnTo>
                  <a:pt x="404" y="606"/>
                </a:lnTo>
                <a:lnTo>
                  <a:pt x="403" y="588"/>
                </a:lnTo>
                <a:lnTo>
                  <a:pt x="399" y="568"/>
                </a:lnTo>
                <a:lnTo>
                  <a:pt x="395" y="548"/>
                </a:lnTo>
                <a:lnTo>
                  <a:pt x="389" y="527"/>
                </a:lnTo>
                <a:lnTo>
                  <a:pt x="384" y="509"/>
                </a:lnTo>
                <a:lnTo>
                  <a:pt x="379" y="493"/>
                </a:lnTo>
                <a:lnTo>
                  <a:pt x="375" y="482"/>
                </a:lnTo>
                <a:lnTo>
                  <a:pt x="374" y="476"/>
                </a:lnTo>
                <a:lnTo>
                  <a:pt x="373" y="472"/>
                </a:lnTo>
                <a:lnTo>
                  <a:pt x="373" y="465"/>
                </a:lnTo>
                <a:lnTo>
                  <a:pt x="373" y="452"/>
                </a:lnTo>
                <a:lnTo>
                  <a:pt x="373" y="434"/>
                </a:lnTo>
                <a:lnTo>
                  <a:pt x="374" y="413"/>
                </a:lnTo>
                <a:lnTo>
                  <a:pt x="378" y="388"/>
                </a:lnTo>
                <a:lnTo>
                  <a:pt x="290" y="388"/>
                </a:lnTo>
                <a:lnTo>
                  <a:pt x="290" y="667"/>
                </a:lnTo>
                <a:lnTo>
                  <a:pt x="288" y="681"/>
                </a:lnTo>
                <a:lnTo>
                  <a:pt x="280" y="692"/>
                </a:lnTo>
                <a:lnTo>
                  <a:pt x="268" y="700"/>
                </a:lnTo>
                <a:lnTo>
                  <a:pt x="254" y="703"/>
                </a:lnTo>
                <a:lnTo>
                  <a:pt x="239" y="700"/>
                </a:lnTo>
                <a:lnTo>
                  <a:pt x="228" y="692"/>
                </a:lnTo>
                <a:lnTo>
                  <a:pt x="220" y="681"/>
                </a:lnTo>
                <a:lnTo>
                  <a:pt x="217" y="667"/>
                </a:lnTo>
                <a:lnTo>
                  <a:pt x="217" y="37"/>
                </a:lnTo>
                <a:lnTo>
                  <a:pt x="220" y="22"/>
                </a:lnTo>
                <a:lnTo>
                  <a:pt x="228" y="10"/>
                </a:lnTo>
                <a:lnTo>
                  <a:pt x="239" y="3"/>
                </a:lnTo>
                <a:lnTo>
                  <a:pt x="254" y="0"/>
                </a:lnTo>
                <a:lnTo>
                  <a:pt x="254" y="0"/>
                </a:lnTo>
                <a:lnTo>
                  <a:pt x="268" y="3"/>
                </a:lnTo>
                <a:lnTo>
                  <a:pt x="280" y="10"/>
                </a:lnTo>
                <a:lnTo>
                  <a:pt x="288" y="22"/>
                </a:lnTo>
                <a:lnTo>
                  <a:pt x="290" y="37"/>
                </a:lnTo>
                <a:lnTo>
                  <a:pt x="290" y="315"/>
                </a:lnTo>
                <a:lnTo>
                  <a:pt x="397" y="315"/>
                </a:lnTo>
                <a:lnTo>
                  <a:pt x="400" y="307"/>
                </a:lnTo>
                <a:lnTo>
                  <a:pt x="403" y="301"/>
                </a:lnTo>
                <a:lnTo>
                  <a:pt x="404" y="289"/>
                </a:lnTo>
                <a:lnTo>
                  <a:pt x="407" y="275"/>
                </a:lnTo>
                <a:lnTo>
                  <a:pt x="412" y="259"/>
                </a:lnTo>
                <a:lnTo>
                  <a:pt x="418" y="242"/>
                </a:lnTo>
                <a:lnTo>
                  <a:pt x="428" y="226"/>
                </a:lnTo>
                <a:lnTo>
                  <a:pt x="440" y="211"/>
                </a:lnTo>
                <a:lnTo>
                  <a:pt x="457" y="198"/>
                </a:lnTo>
                <a:lnTo>
                  <a:pt x="477" y="189"/>
                </a:lnTo>
                <a:lnTo>
                  <a:pt x="497" y="185"/>
                </a:lnTo>
                <a:lnTo>
                  <a:pt x="508" y="176"/>
                </a:lnTo>
                <a:lnTo>
                  <a:pt x="522" y="169"/>
                </a:lnTo>
                <a:lnTo>
                  <a:pt x="539" y="163"/>
                </a:lnTo>
                <a:lnTo>
                  <a:pt x="558" y="159"/>
                </a:lnTo>
                <a:lnTo>
                  <a:pt x="581" y="159"/>
                </a:lnTo>
                <a:lnTo>
                  <a:pt x="592" y="155"/>
                </a:lnTo>
                <a:lnTo>
                  <a:pt x="605" y="152"/>
                </a:lnTo>
                <a:lnTo>
                  <a:pt x="621" y="150"/>
                </a:lnTo>
                <a:lnTo>
                  <a:pt x="640" y="151"/>
                </a:lnTo>
                <a:lnTo>
                  <a:pt x="661" y="154"/>
                </a:lnTo>
                <a:lnTo>
                  <a:pt x="674" y="152"/>
                </a:lnTo>
                <a:lnTo>
                  <a:pt x="693" y="152"/>
                </a:lnTo>
                <a:lnTo>
                  <a:pt x="716" y="155"/>
                </a:lnTo>
                <a:lnTo>
                  <a:pt x="742" y="161"/>
                </a:lnTo>
                <a:lnTo>
                  <a:pt x="756" y="160"/>
                </a:lnTo>
                <a:lnTo>
                  <a:pt x="771" y="163"/>
                </a:lnTo>
                <a:lnTo>
                  <a:pt x="787" y="167"/>
                </a:lnTo>
                <a:lnTo>
                  <a:pt x="801" y="176"/>
                </a:lnTo>
                <a:lnTo>
                  <a:pt x="814" y="190"/>
                </a:lnTo>
                <a:lnTo>
                  <a:pt x="823" y="208"/>
                </a:lnTo>
                <a:lnTo>
                  <a:pt x="829" y="230"/>
                </a:lnTo>
                <a:lnTo>
                  <a:pt x="831" y="255"/>
                </a:lnTo>
                <a:lnTo>
                  <a:pt x="835" y="258"/>
                </a:lnTo>
                <a:lnTo>
                  <a:pt x="839" y="263"/>
                </a:lnTo>
                <a:lnTo>
                  <a:pt x="843" y="267"/>
                </a:lnTo>
                <a:lnTo>
                  <a:pt x="853" y="281"/>
                </a:lnTo>
                <a:lnTo>
                  <a:pt x="859" y="297"/>
                </a:lnTo>
                <a:lnTo>
                  <a:pt x="865" y="315"/>
                </a:lnTo>
                <a:lnTo>
                  <a:pt x="921" y="315"/>
                </a:lnTo>
                <a:lnTo>
                  <a:pt x="921" y="37"/>
                </a:lnTo>
                <a:lnTo>
                  <a:pt x="924" y="22"/>
                </a:lnTo>
                <a:lnTo>
                  <a:pt x="933" y="10"/>
                </a:lnTo>
                <a:lnTo>
                  <a:pt x="945" y="3"/>
                </a:lnTo>
                <a:lnTo>
                  <a:pt x="958" y="0"/>
                </a:lnTo>
                <a:lnTo>
                  <a:pt x="958" y="0"/>
                </a:lnTo>
                <a:close/>
              </a:path>
            </a:pathLst>
          </a:custGeom>
          <a:noFill/>
          <a:ln w="7620">
            <a:solidFill>
              <a:srgbClr val="EC425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7" name="CaixaDeTexto 19"/>
          <p:cNvSpPr txBox="1"/>
          <p:nvPr/>
        </p:nvSpPr>
        <p:spPr>
          <a:xfrm>
            <a:off x="1500018" y="4864210"/>
            <a:ext cx="37975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1700" b="0" i="1" dirty="0">
                <a:solidFill>
                  <a:srgbClr val="002060"/>
                </a:solidFill>
                <a:effectLst/>
                <a:latin typeface="+mn-lt"/>
              </a:rPr>
              <a:t>crescimento | aprimoramento | desenvolvimento pessoal</a:t>
            </a:r>
            <a:endParaRPr lang="pt-BR" sz="1700" i="1" dirty="0">
              <a:solidFill>
                <a:srgbClr val="002060"/>
              </a:solidFill>
              <a:effectLst/>
              <a:latin typeface="+mn-lt"/>
            </a:endParaRPr>
          </a:p>
        </p:txBody>
      </p:sp>
      <p:grpSp>
        <p:nvGrpSpPr>
          <p:cNvPr id="69" name="+ informações"/>
          <p:cNvGrpSpPr/>
          <p:nvPr/>
        </p:nvGrpSpPr>
        <p:grpSpPr>
          <a:xfrm>
            <a:off x="8997015" y="5833077"/>
            <a:ext cx="1402473" cy="346249"/>
            <a:chOff x="7300120" y="5125288"/>
            <a:chExt cx="1748287" cy="431624"/>
          </a:xfrm>
        </p:grpSpPr>
        <p:sp>
          <p:nvSpPr>
            <p:cNvPr id="70" name="Forma livre 52"/>
            <p:cNvSpPr/>
            <p:nvPr/>
          </p:nvSpPr>
          <p:spPr>
            <a:xfrm>
              <a:off x="7529599" y="5255921"/>
              <a:ext cx="1340560" cy="203648"/>
            </a:xfrm>
            <a:custGeom>
              <a:avLst/>
              <a:gdLst>
                <a:gd name="connsiteX0" fmla="*/ 0 w 1340560"/>
                <a:gd name="connsiteY0" fmla="*/ 0 h 203648"/>
                <a:gd name="connsiteX1" fmla="*/ 1238736 w 1340560"/>
                <a:gd name="connsiteY1" fmla="*/ 0 h 203648"/>
                <a:gd name="connsiteX2" fmla="*/ 1340560 w 1340560"/>
                <a:gd name="connsiteY2" fmla="*/ 101824 h 203648"/>
                <a:gd name="connsiteX3" fmla="*/ 1340559 w 1340560"/>
                <a:gd name="connsiteY3" fmla="*/ 101824 h 203648"/>
                <a:gd name="connsiteX4" fmla="*/ 1238735 w 1340560"/>
                <a:gd name="connsiteY4" fmla="*/ 203648 h 203648"/>
                <a:gd name="connsiteX5" fmla="*/ 1958 w 1340560"/>
                <a:gd name="connsiteY5" fmla="*/ 203647 h 203648"/>
                <a:gd name="connsiteX6" fmla="*/ 28837 w 1340560"/>
                <a:gd name="connsiteY6" fmla="*/ 163780 h 203648"/>
                <a:gd name="connsiteX7" fmla="*/ 41052 w 1340560"/>
                <a:gd name="connsiteY7" fmla="*/ 103276 h 203648"/>
                <a:gd name="connsiteX8" fmla="*/ 28837 w 1340560"/>
                <a:gd name="connsiteY8" fmla="*/ 42772 h 20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0560" h="203648">
                  <a:moveTo>
                    <a:pt x="0" y="0"/>
                  </a:moveTo>
                  <a:lnTo>
                    <a:pt x="1238736" y="0"/>
                  </a:lnTo>
                  <a:cubicBezTo>
                    <a:pt x="1294972" y="0"/>
                    <a:pt x="1340560" y="45588"/>
                    <a:pt x="1340560" y="101824"/>
                  </a:cubicBezTo>
                  <a:lnTo>
                    <a:pt x="1340559" y="101824"/>
                  </a:lnTo>
                  <a:cubicBezTo>
                    <a:pt x="1340559" y="158060"/>
                    <a:pt x="1294971" y="203648"/>
                    <a:pt x="1238735" y="203648"/>
                  </a:cubicBezTo>
                  <a:lnTo>
                    <a:pt x="1958" y="203647"/>
                  </a:lnTo>
                  <a:lnTo>
                    <a:pt x="28837" y="163780"/>
                  </a:lnTo>
                  <a:cubicBezTo>
                    <a:pt x="36703" y="145184"/>
                    <a:pt x="41052" y="124738"/>
                    <a:pt x="41052" y="103276"/>
                  </a:cubicBezTo>
                  <a:cubicBezTo>
                    <a:pt x="41052" y="81815"/>
                    <a:pt x="36703" y="61369"/>
                    <a:pt x="28837" y="42772"/>
                  </a:cubicBezTo>
                  <a:close/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71" name="CaixaDeTexto 5"/>
            <p:cNvSpPr txBox="1"/>
            <p:nvPr/>
          </p:nvSpPr>
          <p:spPr>
            <a:xfrm>
              <a:off x="7543455" y="5125288"/>
              <a:ext cx="1504952" cy="43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2060"/>
                </a:buClr>
                <a:buSzPct val="120000"/>
              </a:pPr>
              <a:r>
                <a:rPr lang="pt-BR" sz="1100" b="1" dirty="0">
                  <a:solidFill>
                    <a:srgbClr val="1B75BB"/>
                  </a:solidFill>
                  <a:ea typeface="Verdana" pitchFamily="34" charset="0"/>
                  <a:cs typeface="Arial" charset="0"/>
                </a:rPr>
                <a:t>+ informações</a:t>
              </a:r>
            </a:p>
          </p:txBody>
        </p:sp>
        <p:grpSp>
          <p:nvGrpSpPr>
            <p:cNvPr id="73" name="Group 4"/>
            <p:cNvGrpSpPr>
              <a:grpSpLocks noChangeAspect="1"/>
            </p:cNvGrpSpPr>
            <p:nvPr/>
          </p:nvGrpSpPr>
          <p:grpSpPr bwMode="auto">
            <a:xfrm>
              <a:off x="7300120" y="5219409"/>
              <a:ext cx="276672" cy="276672"/>
              <a:chOff x="4549" y="2890"/>
              <a:chExt cx="599" cy="599"/>
            </a:xfrm>
            <a:solidFill>
              <a:schemeClr val="accent2"/>
            </a:solidFill>
          </p:grpSpPr>
          <p:sp>
            <p:nvSpPr>
              <p:cNvPr id="76" name="Freeform 5"/>
              <p:cNvSpPr>
                <a:spLocks noEditPoints="1"/>
              </p:cNvSpPr>
              <p:nvPr/>
            </p:nvSpPr>
            <p:spPr bwMode="auto">
              <a:xfrm>
                <a:off x="4549" y="2890"/>
                <a:ext cx="599" cy="599"/>
              </a:xfrm>
              <a:custGeom>
                <a:avLst/>
                <a:gdLst>
                  <a:gd name="T0" fmla="*/ 1398 w 1638"/>
                  <a:gd name="T1" fmla="*/ 240 h 1638"/>
                  <a:gd name="T2" fmla="*/ 819 w 1638"/>
                  <a:gd name="T3" fmla="*/ 0 h 1638"/>
                  <a:gd name="T4" fmla="*/ 240 w 1638"/>
                  <a:gd name="T5" fmla="*/ 240 h 1638"/>
                  <a:gd name="T6" fmla="*/ 0 w 1638"/>
                  <a:gd name="T7" fmla="*/ 819 h 1638"/>
                  <a:gd name="T8" fmla="*/ 240 w 1638"/>
                  <a:gd name="T9" fmla="*/ 1398 h 1638"/>
                  <a:gd name="T10" fmla="*/ 819 w 1638"/>
                  <a:gd name="T11" fmla="*/ 1638 h 1638"/>
                  <a:gd name="T12" fmla="*/ 1398 w 1638"/>
                  <a:gd name="T13" fmla="*/ 1398 h 1638"/>
                  <a:gd name="T14" fmla="*/ 1638 w 1638"/>
                  <a:gd name="T15" fmla="*/ 819 h 1638"/>
                  <a:gd name="T16" fmla="*/ 1398 w 1638"/>
                  <a:gd name="T17" fmla="*/ 240 h 1638"/>
                  <a:gd name="T18" fmla="*/ 819 w 1638"/>
                  <a:gd name="T19" fmla="*/ 1574 h 1638"/>
                  <a:gd name="T20" fmla="*/ 64 w 1638"/>
                  <a:gd name="T21" fmla="*/ 819 h 1638"/>
                  <a:gd name="T22" fmla="*/ 819 w 1638"/>
                  <a:gd name="T23" fmla="*/ 64 h 1638"/>
                  <a:gd name="T24" fmla="*/ 1574 w 1638"/>
                  <a:gd name="T25" fmla="*/ 819 h 1638"/>
                  <a:gd name="T26" fmla="*/ 819 w 1638"/>
                  <a:gd name="T27" fmla="*/ 1574 h 1638"/>
                  <a:gd name="T28" fmla="*/ 819 w 1638"/>
                  <a:gd name="T29" fmla="*/ 1574 h 1638"/>
                  <a:gd name="T30" fmla="*/ 819 w 1638"/>
                  <a:gd name="T31" fmla="*/ 1574 h 1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38" h="1638">
                    <a:moveTo>
                      <a:pt x="1398" y="240"/>
                    </a:moveTo>
                    <a:cubicBezTo>
                      <a:pt x="1244" y="85"/>
                      <a:pt x="1038" y="0"/>
                      <a:pt x="819" y="0"/>
                    </a:cubicBezTo>
                    <a:cubicBezTo>
                      <a:pt x="600" y="0"/>
                      <a:pt x="395" y="85"/>
                      <a:pt x="240" y="240"/>
                    </a:cubicBezTo>
                    <a:cubicBezTo>
                      <a:pt x="85" y="395"/>
                      <a:pt x="0" y="600"/>
                      <a:pt x="0" y="819"/>
                    </a:cubicBezTo>
                    <a:cubicBezTo>
                      <a:pt x="0" y="1038"/>
                      <a:pt x="85" y="1244"/>
                      <a:pt x="240" y="1398"/>
                    </a:cubicBezTo>
                    <a:cubicBezTo>
                      <a:pt x="395" y="1553"/>
                      <a:pt x="600" y="1638"/>
                      <a:pt x="819" y="1638"/>
                    </a:cubicBezTo>
                    <a:cubicBezTo>
                      <a:pt x="1038" y="1638"/>
                      <a:pt x="1244" y="1553"/>
                      <a:pt x="1398" y="1398"/>
                    </a:cubicBezTo>
                    <a:cubicBezTo>
                      <a:pt x="1553" y="1244"/>
                      <a:pt x="1638" y="1038"/>
                      <a:pt x="1638" y="819"/>
                    </a:cubicBezTo>
                    <a:cubicBezTo>
                      <a:pt x="1638" y="600"/>
                      <a:pt x="1553" y="395"/>
                      <a:pt x="1398" y="240"/>
                    </a:cubicBezTo>
                    <a:close/>
                    <a:moveTo>
                      <a:pt x="819" y="1574"/>
                    </a:moveTo>
                    <a:cubicBezTo>
                      <a:pt x="403" y="1574"/>
                      <a:pt x="64" y="1236"/>
                      <a:pt x="64" y="819"/>
                    </a:cubicBezTo>
                    <a:cubicBezTo>
                      <a:pt x="64" y="403"/>
                      <a:pt x="403" y="64"/>
                      <a:pt x="819" y="64"/>
                    </a:cubicBezTo>
                    <a:cubicBezTo>
                      <a:pt x="1236" y="64"/>
                      <a:pt x="1574" y="403"/>
                      <a:pt x="1574" y="819"/>
                    </a:cubicBezTo>
                    <a:cubicBezTo>
                      <a:pt x="1574" y="1236"/>
                      <a:pt x="1236" y="1574"/>
                      <a:pt x="819" y="1574"/>
                    </a:cubicBezTo>
                    <a:close/>
                    <a:moveTo>
                      <a:pt x="819" y="1574"/>
                    </a:moveTo>
                    <a:cubicBezTo>
                      <a:pt x="819" y="1574"/>
                      <a:pt x="819" y="1574"/>
                      <a:pt x="819" y="15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77" name="Freeform 6"/>
              <p:cNvSpPr>
                <a:spLocks noEditPoints="1"/>
              </p:cNvSpPr>
              <p:nvPr/>
            </p:nvSpPr>
            <p:spPr bwMode="auto">
              <a:xfrm>
                <a:off x="4808" y="3083"/>
                <a:ext cx="81" cy="331"/>
              </a:xfrm>
              <a:custGeom>
                <a:avLst/>
                <a:gdLst>
                  <a:gd name="T0" fmla="*/ 110 w 221"/>
                  <a:gd name="T1" fmla="*/ 0 h 905"/>
                  <a:gd name="T2" fmla="*/ 0 w 221"/>
                  <a:gd name="T3" fmla="*/ 110 h 905"/>
                  <a:gd name="T4" fmla="*/ 0 w 221"/>
                  <a:gd name="T5" fmla="*/ 794 h 905"/>
                  <a:gd name="T6" fmla="*/ 110 w 221"/>
                  <a:gd name="T7" fmla="*/ 905 h 905"/>
                  <a:gd name="T8" fmla="*/ 221 w 221"/>
                  <a:gd name="T9" fmla="*/ 794 h 905"/>
                  <a:gd name="T10" fmla="*/ 221 w 221"/>
                  <a:gd name="T11" fmla="*/ 110 h 905"/>
                  <a:gd name="T12" fmla="*/ 110 w 221"/>
                  <a:gd name="T13" fmla="*/ 0 h 905"/>
                  <a:gd name="T14" fmla="*/ 157 w 221"/>
                  <a:gd name="T15" fmla="*/ 794 h 905"/>
                  <a:gd name="T16" fmla="*/ 110 w 221"/>
                  <a:gd name="T17" fmla="*/ 841 h 905"/>
                  <a:gd name="T18" fmla="*/ 64 w 221"/>
                  <a:gd name="T19" fmla="*/ 794 h 905"/>
                  <a:gd name="T20" fmla="*/ 64 w 221"/>
                  <a:gd name="T21" fmla="*/ 110 h 905"/>
                  <a:gd name="T22" fmla="*/ 110 w 221"/>
                  <a:gd name="T23" fmla="*/ 64 h 905"/>
                  <a:gd name="T24" fmla="*/ 157 w 221"/>
                  <a:gd name="T25" fmla="*/ 110 h 905"/>
                  <a:gd name="T26" fmla="*/ 157 w 221"/>
                  <a:gd name="T27" fmla="*/ 794 h 905"/>
                  <a:gd name="T28" fmla="*/ 157 w 221"/>
                  <a:gd name="T29" fmla="*/ 794 h 905"/>
                  <a:gd name="T30" fmla="*/ 157 w 221"/>
                  <a:gd name="T31" fmla="*/ 794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905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794"/>
                      <a:pt x="0" y="794"/>
                      <a:pt x="0" y="794"/>
                    </a:cubicBezTo>
                    <a:cubicBezTo>
                      <a:pt x="0" y="855"/>
                      <a:pt x="49" y="905"/>
                      <a:pt x="110" y="905"/>
                    </a:cubicBezTo>
                    <a:cubicBezTo>
                      <a:pt x="171" y="905"/>
                      <a:pt x="221" y="855"/>
                      <a:pt x="221" y="794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794"/>
                    </a:moveTo>
                    <a:cubicBezTo>
                      <a:pt x="157" y="820"/>
                      <a:pt x="136" y="841"/>
                      <a:pt x="110" y="841"/>
                    </a:cubicBezTo>
                    <a:cubicBezTo>
                      <a:pt x="85" y="841"/>
                      <a:pt x="64" y="820"/>
                      <a:pt x="64" y="794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4"/>
                      <a:pt x="85" y="64"/>
                      <a:pt x="110" y="64"/>
                    </a:cubicBezTo>
                    <a:cubicBezTo>
                      <a:pt x="136" y="64"/>
                      <a:pt x="157" y="84"/>
                      <a:pt x="157" y="110"/>
                    </a:cubicBezTo>
                    <a:lnTo>
                      <a:pt x="157" y="794"/>
                    </a:lnTo>
                    <a:close/>
                    <a:moveTo>
                      <a:pt x="157" y="794"/>
                    </a:moveTo>
                    <a:cubicBezTo>
                      <a:pt x="157" y="794"/>
                      <a:pt x="157" y="794"/>
                      <a:pt x="157" y="79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78" name="Freeform 7"/>
              <p:cNvSpPr>
                <a:spLocks noEditPoints="1"/>
              </p:cNvSpPr>
              <p:nvPr/>
            </p:nvSpPr>
            <p:spPr bwMode="auto">
              <a:xfrm>
                <a:off x="4808" y="2965"/>
                <a:ext cx="81" cy="96"/>
              </a:xfrm>
              <a:custGeom>
                <a:avLst/>
                <a:gdLst>
                  <a:gd name="T0" fmla="*/ 110 w 221"/>
                  <a:gd name="T1" fmla="*/ 0 h 263"/>
                  <a:gd name="T2" fmla="*/ 0 w 221"/>
                  <a:gd name="T3" fmla="*/ 110 h 263"/>
                  <a:gd name="T4" fmla="*/ 0 w 221"/>
                  <a:gd name="T5" fmla="*/ 153 h 263"/>
                  <a:gd name="T6" fmla="*/ 110 w 221"/>
                  <a:gd name="T7" fmla="*/ 263 h 263"/>
                  <a:gd name="T8" fmla="*/ 221 w 221"/>
                  <a:gd name="T9" fmla="*/ 153 h 263"/>
                  <a:gd name="T10" fmla="*/ 221 w 221"/>
                  <a:gd name="T11" fmla="*/ 110 h 263"/>
                  <a:gd name="T12" fmla="*/ 110 w 221"/>
                  <a:gd name="T13" fmla="*/ 0 h 263"/>
                  <a:gd name="T14" fmla="*/ 157 w 221"/>
                  <a:gd name="T15" fmla="*/ 153 h 263"/>
                  <a:gd name="T16" fmla="*/ 110 w 221"/>
                  <a:gd name="T17" fmla="*/ 199 h 263"/>
                  <a:gd name="T18" fmla="*/ 64 w 221"/>
                  <a:gd name="T19" fmla="*/ 153 h 263"/>
                  <a:gd name="T20" fmla="*/ 64 w 221"/>
                  <a:gd name="T21" fmla="*/ 110 h 263"/>
                  <a:gd name="T22" fmla="*/ 110 w 221"/>
                  <a:gd name="T23" fmla="*/ 64 h 263"/>
                  <a:gd name="T24" fmla="*/ 157 w 221"/>
                  <a:gd name="T25" fmla="*/ 110 h 263"/>
                  <a:gd name="T26" fmla="*/ 157 w 221"/>
                  <a:gd name="T27" fmla="*/ 153 h 263"/>
                  <a:gd name="T28" fmla="*/ 157 w 221"/>
                  <a:gd name="T29" fmla="*/ 153 h 263"/>
                  <a:gd name="T30" fmla="*/ 157 w 221"/>
                  <a:gd name="T31" fmla="*/ 15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263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214"/>
                      <a:pt x="49" y="263"/>
                      <a:pt x="110" y="263"/>
                    </a:cubicBezTo>
                    <a:cubicBezTo>
                      <a:pt x="171" y="263"/>
                      <a:pt x="221" y="214"/>
                      <a:pt x="221" y="153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153"/>
                    </a:moveTo>
                    <a:cubicBezTo>
                      <a:pt x="157" y="179"/>
                      <a:pt x="136" y="199"/>
                      <a:pt x="110" y="199"/>
                    </a:cubicBezTo>
                    <a:cubicBezTo>
                      <a:pt x="85" y="199"/>
                      <a:pt x="64" y="179"/>
                      <a:pt x="64" y="153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5"/>
                      <a:pt x="85" y="64"/>
                      <a:pt x="110" y="64"/>
                    </a:cubicBezTo>
                    <a:cubicBezTo>
                      <a:pt x="136" y="64"/>
                      <a:pt x="157" y="85"/>
                      <a:pt x="157" y="110"/>
                    </a:cubicBezTo>
                    <a:lnTo>
                      <a:pt x="157" y="153"/>
                    </a:lnTo>
                    <a:close/>
                    <a:moveTo>
                      <a:pt x="157" y="153"/>
                    </a:moveTo>
                    <a:cubicBezTo>
                      <a:pt x="157" y="153"/>
                      <a:pt x="157" y="153"/>
                      <a:pt x="157" y="1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79" name="Freeform 8"/>
              <p:cNvSpPr>
                <a:spLocks noEditPoints="1"/>
              </p:cNvSpPr>
              <p:nvPr/>
            </p:nvSpPr>
            <p:spPr bwMode="auto">
              <a:xfrm>
                <a:off x="4681" y="2942"/>
                <a:ext cx="116" cy="70"/>
              </a:xfrm>
              <a:custGeom>
                <a:avLst/>
                <a:gdLst>
                  <a:gd name="T0" fmla="*/ 271 w 315"/>
                  <a:gd name="T1" fmla="*/ 5 h 193"/>
                  <a:gd name="T2" fmla="*/ 16 w 315"/>
                  <a:gd name="T3" fmla="*/ 136 h 193"/>
                  <a:gd name="T4" fmla="*/ 11 w 315"/>
                  <a:gd name="T5" fmla="*/ 181 h 193"/>
                  <a:gd name="T6" fmla="*/ 36 w 315"/>
                  <a:gd name="T7" fmla="*/ 193 h 193"/>
                  <a:gd name="T8" fmla="*/ 56 w 315"/>
                  <a:gd name="T9" fmla="*/ 186 h 193"/>
                  <a:gd name="T10" fmla="*/ 288 w 315"/>
                  <a:gd name="T11" fmla="*/ 66 h 193"/>
                  <a:gd name="T12" fmla="*/ 310 w 315"/>
                  <a:gd name="T13" fmla="*/ 27 h 193"/>
                  <a:gd name="T14" fmla="*/ 271 w 315"/>
                  <a:gd name="T15" fmla="*/ 5 h 193"/>
                  <a:gd name="T16" fmla="*/ 271 w 315"/>
                  <a:gd name="T17" fmla="*/ 5 h 193"/>
                  <a:gd name="T18" fmla="*/ 271 w 315"/>
                  <a:gd name="T19" fmla="*/ 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5" h="193">
                    <a:moveTo>
                      <a:pt x="271" y="5"/>
                    </a:moveTo>
                    <a:cubicBezTo>
                      <a:pt x="177" y="30"/>
                      <a:pt x="91" y="75"/>
                      <a:pt x="16" y="136"/>
                    </a:cubicBezTo>
                    <a:cubicBezTo>
                      <a:pt x="2" y="147"/>
                      <a:pt x="0" y="168"/>
                      <a:pt x="11" y="181"/>
                    </a:cubicBezTo>
                    <a:cubicBezTo>
                      <a:pt x="17" y="189"/>
                      <a:pt x="27" y="193"/>
                      <a:pt x="36" y="193"/>
                    </a:cubicBezTo>
                    <a:cubicBezTo>
                      <a:pt x="43" y="193"/>
                      <a:pt x="50" y="191"/>
                      <a:pt x="56" y="186"/>
                    </a:cubicBezTo>
                    <a:cubicBezTo>
                      <a:pt x="125" y="130"/>
                      <a:pt x="203" y="90"/>
                      <a:pt x="288" y="66"/>
                    </a:cubicBezTo>
                    <a:cubicBezTo>
                      <a:pt x="305" y="62"/>
                      <a:pt x="315" y="44"/>
                      <a:pt x="310" y="27"/>
                    </a:cubicBezTo>
                    <a:cubicBezTo>
                      <a:pt x="305" y="10"/>
                      <a:pt x="288" y="0"/>
                      <a:pt x="271" y="5"/>
                    </a:cubicBezTo>
                    <a:close/>
                    <a:moveTo>
                      <a:pt x="271" y="5"/>
                    </a:moveTo>
                    <a:cubicBezTo>
                      <a:pt x="271" y="5"/>
                      <a:pt x="271" y="5"/>
                      <a:pt x="271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80" name="Freeform 9"/>
              <p:cNvSpPr>
                <a:spLocks noEditPoints="1"/>
              </p:cNvSpPr>
              <p:nvPr/>
            </p:nvSpPr>
            <p:spPr bwMode="auto">
              <a:xfrm>
                <a:off x="4593" y="3039"/>
                <a:ext cx="174" cy="386"/>
              </a:xfrm>
              <a:custGeom>
                <a:avLst/>
                <a:gdLst>
                  <a:gd name="T0" fmla="*/ 453 w 476"/>
                  <a:gd name="T1" fmla="*/ 996 h 1057"/>
                  <a:gd name="T2" fmla="*/ 64 w 476"/>
                  <a:gd name="T3" fmla="*/ 411 h 1057"/>
                  <a:gd name="T4" fmla="*/ 173 w 476"/>
                  <a:gd name="T5" fmla="*/ 55 h 1057"/>
                  <a:gd name="T6" fmla="*/ 165 w 476"/>
                  <a:gd name="T7" fmla="*/ 10 h 1057"/>
                  <a:gd name="T8" fmla="*/ 120 w 476"/>
                  <a:gd name="T9" fmla="*/ 19 h 1057"/>
                  <a:gd name="T10" fmla="*/ 0 w 476"/>
                  <a:gd name="T11" fmla="*/ 411 h 1057"/>
                  <a:gd name="T12" fmla="*/ 428 w 476"/>
                  <a:gd name="T13" fmla="*/ 1055 h 1057"/>
                  <a:gd name="T14" fmla="*/ 440 w 476"/>
                  <a:gd name="T15" fmla="*/ 1057 h 1057"/>
                  <a:gd name="T16" fmla="*/ 470 w 476"/>
                  <a:gd name="T17" fmla="*/ 1038 h 1057"/>
                  <a:gd name="T18" fmla="*/ 453 w 476"/>
                  <a:gd name="T19" fmla="*/ 996 h 1057"/>
                  <a:gd name="T20" fmla="*/ 453 w 476"/>
                  <a:gd name="T21" fmla="*/ 996 h 1057"/>
                  <a:gd name="T22" fmla="*/ 453 w 476"/>
                  <a:gd name="T23" fmla="*/ 996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6" h="1057">
                    <a:moveTo>
                      <a:pt x="453" y="996"/>
                    </a:moveTo>
                    <a:cubicBezTo>
                      <a:pt x="216" y="897"/>
                      <a:pt x="64" y="667"/>
                      <a:pt x="64" y="411"/>
                    </a:cubicBezTo>
                    <a:cubicBezTo>
                      <a:pt x="64" y="283"/>
                      <a:pt x="102" y="160"/>
                      <a:pt x="173" y="55"/>
                    </a:cubicBezTo>
                    <a:cubicBezTo>
                      <a:pt x="183" y="40"/>
                      <a:pt x="179" y="20"/>
                      <a:pt x="165" y="10"/>
                    </a:cubicBezTo>
                    <a:cubicBezTo>
                      <a:pt x="150" y="0"/>
                      <a:pt x="130" y="4"/>
                      <a:pt x="120" y="19"/>
                    </a:cubicBezTo>
                    <a:cubicBezTo>
                      <a:pt x="41" y="135"/>
                      <a:pt x="0" y="270"/>
                      <a:pt x="0" y="411"/>
                    </a:cubicBezTo>
                    <a:cubicBezTo>
                      <a:pt x="0" y="693"/>
                      <a:pt x="168" y="946"/>
                      <a:pt x="428" y="1055"/>
                    </a:cubicBezTo>
                    <a:cubicBezTo>
                      <a:pt x="432" y="1057"/>
                      <a:pt x="436" y="1057"/>
                      <a:pt x="440" y="1057"/>
                    </a:cubicBezTo>
                    <a:cubicBezTo>
                      <a:pt x="453" y="1057"/>
                      <a:pt x="465" y="1050"/>
                      <a:pt x="470" y="1038"/>
                    </a:cubicBezTo>
                    <a:cubicBezTo>
                      <a:pt x="476" y="1021"/>
                      <a:pt x="469" y="1003"/>
                      <a:pt x="453" y="996"/>
                    </a:cubicBezTo>
                    <a:close/>
                    <a:moveTo>
                      <a:pt x="453" y="996"/>
                    </a:moveTo>
                    <a:cubicBezTo>
                      <a:pt x="453" y="996"/>
                      <a:pt x="453" y="996"/>
                      <a:pt x="453" y="9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8351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8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8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8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8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8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8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8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8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8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8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8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8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8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8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300"/>
                            </p:stCondLst>
                            <p:childTnLst>
                              <p:par>
                                <p:cTn id="4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8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8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8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8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8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8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00"/>
                            </p:stCondLst>
                            <p:childTnLst>
                              <p:par>
                                <p:cTn id="58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8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8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8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8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8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8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8" presetClass="entr" presetSubtype="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8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8" presetClass="entr" presetSubtype="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3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8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22" grpId="0"/>
      <p:bldP spid="83" grpId="0"/>
      <p:bldP spid="92" grpId="0"/>
      <p:bldP spid="93" grpId="0"/>
      <p:bldP spid="94" grpId="0"/>
      <p:bldGraphic spid="129" grpId="0">
        <p:bldAsOne/>
      </p:bldGraphic>
      <p:bldP spid="58" grpId="0"/>
      <p:bldP spid="58" grpId="1"/>
      <p:bldP spid="116" grpId="0"/>
      <p:bldP spid="121" grpId="0" animBg="1"/>
      <p:bldP spid="1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vre 1"/>
          <p:cNvSpPr/>
          <p:nvPr/>
        </p:nvSpPr>
        <p:spPr>
          <a:xfrm rot="10800000">
            <a:off x="4993480" y="3650009"/>
            <a:ext cx="1024457" cy="351191"/>
          </a:xfrm>
          <a:custGeom>
            <a:avLst/>
            <a:gdLst>
              <a:gd name="connsiteX0" fmla="*/ 1955800 w 1955800"/>
              <a:gd name="connsiteY0" fmla="*/ 0 h 139700"/>
              <a:gd name="connsiteX1" fmla="*/ 1955800 w 1955800"/>
              <a:gd name="connsiteY1" fmla="*/ 139700 h 139700"/>
              <a:gd name="connsiteX2" fmla="*/ 0 w 1955800"/>
              <a:gd name="connsiteY2" fmla="*/ 139700 h 139700"/>
              <a:gd name="connsiteX3" fmla="*/ 0 w 1955800"/>
              <a:gd name="connsiteY3" fmla="*/ 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5800" h="139700">
                <a:moveTo>
                  <a:pt x="1955800" y="0"/>
                </a:moveTo>
                <a:lnTo>
                  <a:pt x="1955800" y="139700"/>
                </a:lnTo>
                <a:lnTo>
                  <a:pt x="0" y="139700"/>
                </a:lnTo>
                <a:lnTo>
                  <a:pt x="0" y="0"/>
                </a:lnTo>
              </a:path>
            </a:pathLst>
          </a:custGeom>
          <a:noFill/>
          <a:ln>
            <a:solidFill>
              <a:srgbClr val="00A7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47" name="Forma livre 46"/>
          <p:cNvSpPr/>
          <p:nvPr/>
        </p:nvSpPr>
        <p:spPr>
          <a:xfrm rot="10800000">
            <a:off x="3972367" y="3650011"/>
            <a:ext cx="996365" cy="351191"/>
          </a:xfrm>
          <a:custGeom>
            <a:avLst/>
            <a:gdLst>
              <a:gd name="connsiteX0" fmla="*/ 1955800 w 1955800"/>
              <a:gd name="connsiteY0" fmla="*/ 0 h 139700"/>
              <a:gd name="connsiteX1" fmla="*/ 1955800 w 1955800"/>
              <a:gd name="connsiteY1" fmla="*/ 139700 h 139700"/>
              <a:gd name="connsiteX2" fmla="*/ 0 w 1955800"/>
              <a:gd name="connsiteY2" fmla="*/ 139700 h 139700"/>
              <a:gd name="connsiteX3" fmla="*/ 0 w 1955800"/>
              <a:gd name="connsiteY3" fmla="*/ 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5800" h="139700">
                <a:moveTo>
                  <a:pt x="1955800" y="0"/>
                </a:moveTo>
                <a:lnTo>
                  <a:pt x="1955800" y="139700"/>
                </a:lnTo>
                <a:lnTo>
                  <a:pt x="0" y="139700"/>
                </a:lnTo>
                <a:lnTo>
                  <a:pt x="0" y="0"/>
                </a:lnTo>
              </a:path>
            </a:pathLst>
          </a:custGeom>
          <a:noFill/>
          <a:ln>
            <a:solidFill>
              <a:srgbClr val="FBCD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48" name="Forma livre 47"/>
          <p:cNvSpPr/>
          <p:nvPr/>
        </p:nvSpPr>
        <p:spPr>
          <a:xfrm rot="10800000">
            <a:off x="533400" y="3650010"/>
            <a:ext cx="3414219" cy="351191"/>
          </a:xfrm>
          <a:custGeom>
            <a:avLst/>
            <a:gdLst>
              <a:gd name="connsiteX0" fmla="*/ 1955800 w 1955800"/>
              <a:gd name="connsiteY0" fmla="*/ 0 h 139700"/>
              <a:gd name="connsiteX1" fmla="*/ 1955800 w 1955800"/>
              <a:gd name="connsiteY1" fmla="*/ 139700 h 139700"/>
              <a:gd name="connsiteX2" fmla="*/ 0 w 1955800"/>
              <a:gd name="connsiteY2" fmla="*/ 139700 h 139700"/>
              <a:gd name="connsiteX3" fmla="*/ 0 w 1955800"/>
              <a:gd name="connsiteY3" fmla="*/ 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5800" h="139700">
                <a:moveTo>
                  <a:pt x="1955800" y="0"/>
                </a:moveTo>
                <a:lnTo>
                  <a:pt x="1955800" y="139700"/>
                </a:lnTo>
                <a:lnTo>
                  <a:pt x="0" y="139700"/>
                </a:lnTo>
                <a:lnTo>
                  <a:pt x="0" y="0"/>
                </a:lnTo>
              </a:path>
            </a:pathLst>
          </a:custGeom>
          <a:noFill/>
          <a:ln>
            <a:solidFill>
              <a:srgbClr val="EC42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49" name="CaixaDeTexto 19"/>
          <p:cNvSpPr txBox="1"/>
          <p:nvPr/>
        </p:nvSpPr>
        <p:spPr>
          <a:xfrm>
            <a:off x="1877535" y="3448495"/>
            <a:ext cx="63488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ctr"/>
            <a:r>
              <a:rPr lang="pt-BR" sz="2000" i="1" dirty="0">
                <a:solidFill>
                  <a:srgbClr val="EC4251"/>
                </a:solidFill>
                <a:effectLst/>
                <a:latin typeface="+mn-lt"/>
              </a:rPr>
              <a:t>3</a:t>
            </a:r>
            <a:r>
              <a:rPr lang="pt-BR" sz="1400" i="1" dirty="0">
                <a:solidFill>
                  <a:srgbClr val="EC4251"/>
                </a:solidFill>
                <a:effectLst/>
                <a:latin typeface="+mn-lt"/>
              </a:rPr>
              <a:t>%</a:t>
            </a:r>
            <a:endParaRPr lang="pt-BR" sz="800" i="1" dirty="0">
              <a:solidFill>
                <a:srgbClr val="EC4251"/>
              </a:solidFill>
              <a:effectLst/>
              <a:latin typeface="+mn-lt"/>
            </a:endParaRPr>
          </a:p>
        </p:txBody>
      </p:sp>
      <p:sp>
        <p:nvSpPr>
          <p:cNvPr id="51" name="CaixaDeTexto 19"/>
          <p:cNvSpPr txBox="1"/>
          <p:nvPr/>
        </p:nvSpPr>
        <p:spPr>
          <a:xfrm>
            <a:off x="4183160" y="3448495"/>
            <a:ext cx="63488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ctr"/>
            <a:r>
              <a:rPr lang="pt-BR" sz="2000" i="1" dirty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>21</a:t>
            </a:r>
            <a:r>
              <a:rPr lang="pt-BR" sz="1400" i="1" dirty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>%</a:t>
            </a:r>
            <a:endParaRPr lang="pt-BR" sz="800" i="1" dirty="0">
              <a:solidFill>
                <a:schemeClr val="accent4">
                  <a:lumMod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52" name="CaixaDeTexto 19"/>
          <p:cNvSpPr txBox="1"/>
          <p:nvPr/>
        </p:nvSpPr>
        <p:spPr>
          <a:xfrm>
            <a:off x="5203325" y="3429435"/>
            <a:ext cx="63488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ctr"/>
            <a:r>
              <a:rPr lang="pt-BR" sz="2000" i="1" dirty="0">
                <a:solidFill>
                  <a:srgbClr val="00A79B"/>
                </a:solidFill>
                <a:effectLst/>
                <a:latin typeface="+mn-lt"/>
              </a:rPr>
              <a:t>76</a:t>
            </a:r>
            <a:r>
              <a:rPr lang="pt-BR" sz="1400" i="1" dirty="0">
                <a:solidFill>
                  <a:srgbClr val="00A79B"/>
                </a:solidFill>
                <a:effectLst/>
                <a:latin typeface="+mn-lt"/>
              </a:rPr>
              <a:t>%</a:t>
            </a:r>
            <a:endParaRPr lang="pt-BR" sz="800" i="1" dirty="0">
              <a:solidFill>
                <a:srgbClr val="00A79B"/>
              </a:solidFill>
              <a:effectLst/>
              <a:latin typeface="+mn-lt"/>
            </a:endParaRPr>
          </a:p>
        </p:txBody>
      </p:sp>
      <p:sp>
        <p:nvSpPr>
          <p:cNvPr id="3" name="CaixaDeTexto 5"/>
          <p:cNvSpPr txBox="1"/>
          <p:nvPr/>
        </p:nvSpPr>
        <p:spPr>
          <a:xfrm>
            <a:off x="6785590" y="1549569"/>
            <a:ext cx="45783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o atendimento dessas expectativas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dos participantes com o </a:t>
            </a:r>
            <a:r>
              <a:rPr lang="pt-BR" dirty="0" err="1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Empretec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 continua bastante positivo, no mesmo patamar (já) elevado dos resultados apurados nas pesquisas anteriores </a:t>
            </a:r>
            <a:r>
              <a:rPr lang="pt-BR" sz="1200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(P5)</a:t>
            </a:r>
          </a:p>
        </p:txBody>
      </p:sp>
      <p:sp>
        <p:nvSpPr>
          <p:cNvPr id="28" name="CaixaDeTexto 19"/>
          <p:cNvSpPr txBox="1"/>
          <p:nvPr/>
        </p:nvSpPr>
        <p:spPr>
          <a:xfrm>
            <a:off x="758934" y="161424"/>
            <a:ext cx="5836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3600" b="0" i="1" dirty="0">
                <a:solidFill>
                  <a:srgbClr val="4A5463"/>
                </a:solidFill>
                <a:effectLst/>
                <a:latin typeface="+mn-lt"/>
              </a:rPr>
              <a:t>atendimento das </a:t>
            </a:r>
            <a:r>
              <a:rPr lang="pt-BR" sz="3600" i="1" dirty="0">
                <a:solidFill>
                  <a:srgbClr val="4A5463"/>
                </a:solidFill>
                <a:effectLst/>
                <a:latin typeface="+mn-lt"/>
              </a:rPr>
              <a:t>expectativas</a:t>
            </a:r>
            <a:r>
              <a:rPr lang="pt-BR" sz="3600" b="0" i="1" dirty="0">
                <a:solidFill>
                  <a:srgbClr val="4A5463"/>
                </a:solidFill>
                <a:effectLst/>
                <a:latin typeface="+mn-lt"/>
              </a:rPr>
              <a:t> com o </a:t>
            </a:r>
            <a:r>
              <a:rPr lang="pt-BR" sz="3600" b="0" i="1" dirty="0" err="1">
                <a:solidFill>
                  <a:srgbClr val="4A5463"/>
                </a:solidFill>
                <a:effectLst/>
                <a:latin typeface="+mn-lt"/>
              </a:rPr>
              <a:t>Empretec</a:t>
            </a:r>
            <a:endParaRPr lang="pt-BR" sz="3600" b="0" i="1" dirty="0">
              <a:solidFill>
                <a:srgbClr val="4A5463"/>
              </a:solidFill>
              <a:effectLst/>
              <a:latin typeface="+mn-lt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393700" y="6484991"/>
            <a:ext cx="104438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rgbClr val="FF91B0"/>
                </a:solidFill>
              </a:rPr>
              <a:t>P5. </a:t>
            </a:r>
            <a:r>
              <a:rPr lang="pt-BR" sz="1100" b="1" dirty="0">
                <a:solidFill>
                  <a:schemeClr val="bg1"/>
                </a:solidFill>
              </a:rPr>
              <a:t>De 0 a 10, que nota daria para o EMPRETEC quanto ao atendimento de suas expectativas, onde 0 significa "não foram atendidas" e 10 que "foram plenamente atendidas"?</a:t>
            </a:r>
            <a:endParaRPr lang="pt-BR" sz="1100" dirty="0">
              <a:solidFill>
                <a:srgbClr val="62D9D5"/>
              </a:solidFill>
            </a:endParaRPr>
          </a:p>
        </p:txBody>
      </p:sp>
      <p:graphicFrame>
        <p:nvGraphicFramePr>
          <p:cNvPr id="42" name="Gráfico 41"/>
          <p:cNvGraphicFramePr/>
          <p:nvPr>
            <p:extLst>
              <p:ext uri="{D42A27DB-BD31-4B8C-83A1-F6EECF244321}">
                <p14:modId xmlns:p14="http://schemas.microsoft.com/office/powerpoint/2010/main" val="673597354"/>
              </p:ext>
            </p:extLst>
          </p:nvPr>
        </p:nvGraphicFramePr>
        <p:xfrm>
          <a:off x="1905979" y="1449362"/>
          <a:ext cx="1977935" cy="1887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3" name="CaixaDeTexto 19"/>
          <p:cNvSpPr txBox="1"/>
          <p:nvPr/>
        </p:nvSpPr>
        <p:spPr>
          <a:xfrm>
            <a:off x="2103031" y="1874690"/>
            <a:ext cx="1574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ctr"/>
            <a:r>
              <a:rPr lang="pt-BR" sz="6000" b="0" i="1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9,1</a:t>
            </a:r>
            <a:endParaRPr lang="pt-BR" sz="3200" b="0" i="1" dirty="0">
              <a:solidFill>
                <a:schemeClr val="accent1">
                  <a:lumMod val="50000"/>
                </a:schemeClr>
              </a:solidFill>
              <a:effectLst/>
              <a:latin typeface="+mn-lt"/>
            </a:endParaRPr>
          </a:p>
        </p:txBody>
      </p:sp>
      <p:graphicFrame>
        <p:nvGraphicFramePr>
          <p:cNvPr id="44" name="Gráfico 43"/>
          <p:cNvGraphicFramePr/>
          <p:nvPr>
            <p:extLst>
              <p:ext uri="{D42A27DB-BD31-4B8C-83A1-F6EECF244321}">
                <p14:modId xmlns:p14="http://schemas.microsoft.com/office/powerpoint/2010/main" val="676860497"/>
              </p:ext>
            </p:extLst>
          </p:nvPr>
        </p:nvGraphicFramePr>
        <p:xfrm>
          <a:off x="393700" y="3746154"/>
          <a:ext cx="5702300" cy="2216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Gráfico 20"/>
          <p:cNvGraphicFramePr/>
          <p:nvPr>
            <p:extLst>
              <p:ext uri="{D42A27DB-BD31-4B8C-83A1-F6EECF244321}">
                <p14:modId xmlns:p14="http://schemas.microsoft.com/office/powerpoint/2010/main" val="2400921272"/>
              </p:ext>
            </p:extLst>
          </p:nvPr>
        </p:nvGraphicFramePr>
        <p:xfrm>
          <a:off x="4770307" y="2261802"/>
          <a:ext cx="850212" cy="811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CaixaDeTexto 19"/>
          <p:cNvSpPr txBox="1"/>
          <p:nvPr/>
        </p:nvSpPr>
        <p:spPr>
          <a:xfrm>
            <a:off x="4676377" y="2469511"/>
            <a:ext cx="1061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ctr"/>
            <a:r>
              <a:rPr lang="pt-BR" sz="2000" i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9,1</a:t>
            </a:r>
          </a:p>
        </p:txBody>
      </p:sp>
      <p:graphicFrame>
        <p:nvGraphicFramePr>
          <p:cNvPr id="23" name="Gráfico 22"/>
          <p:cNvGraphicFramePr/>
          <p:nvPr>
            <p:extLst>
              <p:ext uri="{D42A27DB-BD31-4B8C-83A1-F6EECF244321}">
                <p14:modId xmlns:p14="http://schemas.microsoft.com/office/powerpoint/2010/main" val="1052806248"/>
              </p:ext>
            </p:extLst>
          </p:nvPr>
        </p:nvGraphicFramePr>
        <p:xfrm>
          <a:off x="4764186" y="1394475"/>
          <a:ext cx="850212" cy="811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CaixaDeTexto 19"/>
          <p:cNvSpPr txBox="1"/>
          <p:nvPr/>
        </p:nvSpPr>
        <p:spPr>
          <a:xfrm>
            <a:off x="4670256" y="1602184"/>
            <a:ext cx="1061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ctr"/>
            <a:r>
              <a:rPr lang="pt-BR" sz="2000" i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9,1</a:t>
            </a:r>
            <a:endParaRPr lang="pt-BR" sz="1050" i="1" dirty="0">
              <a:solidFill>
                <a:schemeClr val="accent2">
                  <a:lumMod val="50000"/>
                </a:schemeClr>
              </a:solidFill>
              <a:effectLst/>
              <a:latin typeface="+mn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190822" y="2486687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2014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4190822" y="1686677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2015</a:t>
            </a:r>
          </a:p>
        </p:txBody>
      </p:sp>
      <p:grpSp>
        <p:nvGrpSpPr>
          <p:cNvPr id="9" name="hitorico"/>
          <p:cNvGrpSpPr/>
          <p:nvPr/>
        </p:nvGrpSpPr>
        <p:grpSpPr>
          <a:xfrm>
            <a:off x="7837538" y="5467731"/>
            <a:ext cx="1596572" cy="624115"/>
            <a:chOff x="7794171" y="5558971"/>
            <a:chExt cx="1596572" cy="624115"/>
          </a:xfrm>
        </p:grpSpPr>
        <p:grpSp>
          <p:nvGrpSpPr>
            <p:cNvPr id="26" name="historico"/>
            <p:cNvGrpSpPr/>
            <p:nvPr/>
          </p:nvGrpSpPr>
          <p:grpSpPr>
            <a:xfrm>
              <a:off x="7913674" y="5674171"/>
              <a:ext cx="1346440" cy="450171"/>
              <a:chOff x="9469590" y="1309591"/>
              <a:chExt cx="1346440" cy="450171"/>
            </a:xfrm>
          </p:grpSpPr>
          <p:grpSp>
            <p:nvGrpSpPr>
              <p:cNvPr id="27" name="Group 4"/>
              <p:cNvGrpSpPr>
                <a:grpSpLocks noChangeAspect="1"/>
              </p:cNvGrpSpPr>
              <p:nvPr/>
            </p:nvGrpSpPr>
            <p:grpSpPr bwMode="auto">
              <a:xfrm>
                <a:off x="9469590" y="1309591"/>
                <a:ext cx="463483" cy="450171"/>
                <a:chOff x="5704" y="821"/>
                <a:chExt cx="383" cy="372"/>
              </a:xfrm>
              <a:solidFill>
                <a:srgbClr val="00A79B"/>
              </a:solidFill>
            </p:grpSpPr>
            <p:sp>
              <p:nvSpPr>
                <p:cNvPr id="30" name="Freeform 5"/>
                <p:cNvSpPr>
                  <a:spLocks noEditPoints="1"/>
                </p:cNvSpPr>
                <p:nvPr/>
              </p:nvSpPr>
              <p:spPr bwMode="auto">
                <a:xfrm>
                  <a:off x="5743" y="936"/>
                  <a:ext cx="63" cy="63"/>
                </a:xfrm>
                <a:custGeom>
                  <a:avLst/>
                  <a:gdLst>
                    <a:gd name="T0" fmla="*/ 306 w 338"/>
                    <a:gd name="T1" fmla="*/ 0 h 337"/>
                    <a:gd name="T2" fmla="*/ 32 w 338"/>
                    <a:gd name="T3" fmla="*/ 0 h 337"/>
                    <a:gd name="T4" fmla="*/ 0 w 338"/>
                    <a:gd name="T5" fmla="*/ 32 h 337"/>
                    <a:gd name="T6" fmla="*/ 0 w 338"/>
                    <a:gd name="T7" fmla="*/ 305 h 337"/>
                    <a:gd name="T8" fmla="*/ 32 w 338"/>
                    <a:gd name="T9" fmla="*/ 337 h 337"/>
                    <a:gd name="T10" fmla="*/ 306 w 338"/>
                    <a:gd name="T11" fmla="*/ 337 h 337"/>
                    <a:gd name="T12" fmla="*/ 338 w 338"/>
                    <a:gd name="T13" fmla="*/ 305 h 337"/>
                    <a:gd name="T14" fmla="*/ 338 w 338"/>
                    <a:gd name="T15" fmla="*/ 32 h 337"/>
                    <a:gd name="T16" fmla="*/ 306 w 338"/>
                    <a:gd name="T17" fmla="*/ 0 h 337"/>
                    <a:gd name="T18" fmla="*/ 274 w 338"/>
                    <a:gd name="T19" fmla="*/ 273 h 337"/>
                    <a:gd name="T20" fmla="*/ 64 w 338"/>
                    <a:gd name="T21" fmla="*/ 273 h 337"/>
                    <a:gd name="T22" fmla="*/ 64 w 338"/>
                    <a:gd name="T23" fmla="*/ 64 h 337"/>
                    <a:gd name="T24" fmla="*/ 274 w 338"/>
                    <a:gd name="T25" fmla="*/ 64 h 337"/>
                    <a:gd name="T26" fmla="*/ 274 w 338"/>
                    <a:gd name="T27" fmla="*/ 273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8" h="337">
                      <a:moveTo>
                        <a:pt x="306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5" y="0"/>
                        <a:pt x="0" y="14"/>
                        <a:pt x="0" y="32"/>
                      </a:cubicBezTo>
                      <a:cubicBezTo>
                        <a:pt x="0" y="305"/>
                        <a:pt x="0" y="305"/>
                        <a:pt x="0" y="305"/>
                      </a:cubicBezTo>
                      <a:cubicBezTo>
                        <a:pt x="0" y="323"/>
                        <a:pt x="15" y="337"/>
                        <a:pt x="32" y="337"/>
                      </a:cubicBezTo>
                      <a:cubicBezTo>
                        <a:pt x="306" y="337"/>
                        <a:pt x="306" y="337"/>
                        <a:pt x="306" y="337"/>
                      </a:cubicBezTo>
                      <a:cubicBezTo>
                        <a:pt x="324" y="337"/>
                        <a:pt x="338" y="323"/>
                        <a:pt x="338" y="305"/>
                      </a:cubicBezTo>
                      <a:cubicBezTo>
                        <a:pt x="338" y="32"/>
                        <a:pt x="338" y="32"/>
                        <a:pt x="338" y="32"/>
                      </a:cubicBezTo>
                      <a:cubicBezTo>
                        <a:pt x="338" y="14"/>
                        <a:pt x="324" y="0"/>
                        <a:pt x="306" y="0"/>
                      </a:cubicBezTo>
                      <a:close/>
                      <a:moveTo>
                        <a:pt x="274" y="273"/>
                      </a:moveTo>
                      <a:cubicBezTo>
                        <a:pt x="64" y="273"/>
                        <a:pt x="64" y="273"/>
                        <a:pt x="64" y="273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4" y="64"/>
                        <a:pt x="274" y="64"/>
                        <a:pt x="274" y="64"/>
                      </a:cubicBezTo>
                      <a:lnTo>
                        <a:pt x="274" y="27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31" name="Freeform 6"/>
                <p:cNvSpPr>
                  <a:spLocks noEditPoints="1"/>
                </p:cNvSpPr>
                <p:nvPr/>
              </p:nvSpPr>
              <p:spPr bwMode="auto">
                <a:xfrm>
                  <a:off x="5819" y="936"/>
                  <a:ext cx="63" cy="63"/>
                </a:xfrm>
                <a:custGeom>
                  <a:avLst/>
                  <a:gdLst>
                    <a:gd name="T0" fmla="*/ 305 w 337"/>
                    <a:gd name="T1" fmla="*/ 0 h 337"/>
                    <a:gd name="T2" fmla="*/ 32 w 337"/>
                    <a:gd name="T3" fmla="*/ 0 h 337"/>
                    <a:gd name="T4" fmla="*/ 0 w 337"/>
                    <a:gd name="T5" fmla="*/ 32 h 337"/>
                    <a:gd name="T6" fmla="*/ 0 w 337"/>
                    <a:gd name="T7" fmla="*/ 305 h 337"/>
                    <a:gd name="T8" fmla="*/ 32 w 337"/>
                    <a:gd name="T9" fmla="*/ 337 h 337"/>
                    <a:gd name="T10" fmla="*/ 305 w 337"/>
                    <a:gd name="T11" fmla="*/ 337 h 337"/>
                    <a:gd name="T12" fmla="*/ 337 w 337"/>
                    <a:gd name="T13" fmla="*/ 305 h 337"/>
                    <a:gd name="T14" fmla="*/ 337 w 337"/>
                    <a:gd name="T15" fmla="*/ 32 h 337"/>
                    <a:gd name="T16" fmla="*/ 305 w 337"/>
                    <a:gd name="T17" fmla="*/ 0 h 337"/>
                    <a:gd name="T18" fmla="*/ 273 w 337"/>
                    <a:gd name="T19" fmla="*/ 273 h 337"/>
                    <a:gd name="T20" fmla="*/ 64 w 337"/>
                    <a:gd name="T21" fmla="*/ 273 h 337"/>
                    <a:gd name="T22" fmla="*/ 64 w 337"/>
                    <a:gd name="T23" fmla="*/ 64 h 337"/>
                    <a:gd name="T24" fmla="*/ 273 w 337"/>
                    <a:gd name="T25" fmla="*/ 64 h 337"/>
                    <a:gd name="T26" fmla="*/ 273 w 337"/>
                    <a:gd name="T27" fmla="*/ 273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7" h="337">
                      <a:moveTo>
                        <a:pt x="305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4" y="0"/>
                        <a:pt x="0" y="14"/>
                        <a:pt x="0" y="32"/>
                      </a:cubicBezTo>
                      <a:cubicBezTo>
                        <a:pt x="0" y="305"/>
                        <a:pt x="0" y="305"/>
                        <a:pt x="0" y="305"/>
                      </a:cubicBezTo>
                      <a:cubicBezTo>
                        <a:pt x="0" y="323"/>
                        <a:pt x="14" y="337"/>
                        <a:pt x="32" y="337"/>
                      </a:cubicBezTo>
                      <a:cubicBezTo>
                        <a:pt x="305" y="337"/>
                        <a:pt x="305" y="337"/>
                        <a:pt x="305" y="337"/>
                      </a:cubicBezTo>
                      <a:cubicBezTo>
                        <a:pt x="323" y="337"/>
                        <a:pt x="337" y="323"/>
                        <a:pt x="337" y="305"/>
                      </a:cubicBezTo>
                      <a:cubicBezTo>
                        <a:pt x="337" y="32"/>
                        <a:pt x="337" y="32"/>
                        <a:pt x="337" y="32"/>
                      </a:cubicBezTo>
                      <a:cubicBezTo>
                        <a:pt x="337" y="14"/>
                        <a:pt x="323" y="0"/>
                        <a:pt x="305" y="0"/>
                      </a:cubicBezTo>
                      <a:close/>
                      <a:moveTo>
                        <a:pt x="273" y="273"/>
                      </a:moveTo>
                      <a:cubicBezTo>
                        <a:pt x="64" y="273"/>
                        <a:pt x="64" y="273"/>
                        <a:pt x="64" y="273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3" y="64"/>
                        <a:pt x="273" y="64"/>
                        <a:pt x="273" y="64"/>
                      </a:cubicBezTo>
                      <a:cubicBezTo>
                        <a:pt x="273" y="273"/>
                        <a:pt x="273" y="273"/>
                        <a:pt x="273" y="2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32" name="Freeform 7"/>
                <p:cNvSpPr>
                  <a:spLocks noEditPoints="1"/>
                </p:cNvSpPr>
                <p:nvPr/>
              </p:nvSpPr>
              <p:spPr bwMode="auto">
                <a:xfrm>
                  <a:off x="5743" y="1013"/>
                  <a:ext cx="63" cy="63"/>
                </a:xfrm>
                <a:custGeom>
                  <a:avLst/>
                  <a:gdLst>
                    <a:gd name="T0" fmla="*/ 306 w 338"/>
                    <a:gd name="T1" fmla="*/ 0 h 338"/>
                    <a:gd name="T2" fmla="*/ 32 w 338"/>
                    <a:gd name="T3" fmla="*/ 0 h 338"/>
                    <a:gd name="T4" fmla="*/ 0 w 338"/>
                    <a:gd name="T5" fmla="*/ 32 h 338"/>
                    <a:gd name="T6" fmla="*/ 0 w 338"/>
                    <a:gd name="T7" fmla="*/ 306 h 338"/>
                    <a:gd name="T8" fmla="*/ 32 w 338"/>
                    <a:gd name="T9" fmla="*/ 338 h 338"/>
                    <a:gd name="T10" fmla="*/ 306 w 338"/>
                    <a:gd name="T11" fmla="*/ 338 h 338"/>
                    <a:gd name="T12" fmla="*/ 338 w 338"/>
                    <a:gd name="T13" fmla="*/ 306 h 338"/>
                    <a:gd name="T14" fmla="*/ 338 w 338"/>
                    <a:gd name="T15" fmla="*/ 32 h 338"/>
                    <a:gd name="T16" fmla="*/ 306 w 338"/>
                    <a:gd name="T17" fmla="*/ 0 h 338"/>
                    <a:gd name="T18" fmla="*/ 274 w 338"/>
                    <a:gd name="T19" fmla="*/ 274 h 338"/>
                    <a:gd name="T20" fmla="*/ 64 w 338"/>
                    <a:gd name="T21" fmla="*/ 274 h 338"/>
                    <a:gd name="T22" fmla="*/ 64 w 338"/>
                    <a:gd name="T23" fmla="*/ 64 h 338"/>
                    <a:gd name="T24" fmla="*/ 274 w 338"/>
                    <a:gd name="T25" fmla="*/ 64 h 338"/>
                    <a:gd name="T26" fmla="*/ 274 w 338"/>
                    <a:gd name="T27" fmla="*/ 274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8" h="338">
                      <a:moveTo>
                        <a:pt x="306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5" y="0"/>
                        <a:pt x="0" y="14"/>
                        <a:pt x="0" y="32"/>
                      </a:cubicBezTo>
                      <a:cubicBezTo>
                        <a:pt x="0" y="306"/>
                        <a:pt x="0" y="306"/>
                        <a:pt x="0" y="306"/>
                      </a:cubicBezTo>
                      <a:cubicBezTo>
                        <a:pt x="0" y="323"/>
                        <a:pt x="15" y="338"/>
                        <a:pt x="32" y="338"/>
                      </a:cubicBezTo>
                      <a:cubicBezTo>
                        <a:pt x="306" y="338"/>
                        <a:pt x="306" y="338"/>
                        <a:pt x="306" y="338"/>
                      </a:cubicBezTo>
                      <a:cubicBezTo>
                        <a:pt x="324" y="338"/>
                        <a:pt x="338" y="323"/>
                        <a:pt x="338" y="306"/>
                      </a:cubicBezTo>
                      <a:cubicBezTo>
                        <a:pt x="338" y="32"/>
                        <a:pt x="338" y="32"/>
                        <a:pt x="338" y="32"/>
                      </a:cubicBezTo>
                      <a:cubicBezTo>
                        <a:pt x="338" y="14"/>
                        <a:pt x="324" y="0"/>
                        <a:pt x="306" y="0"/>
                      </a:cubicBezTo>
                      <a:close/>
                      <a:moveTo>
                        <a:pt x="274" y="274"/>
                      </a:moveTo>
                      <a:cubicBezTo>
                        <a:pt x="64" y="274"/>
                        <a:pt x="64" y="274"/>
                        <a:pt x="64" y="274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4" y="64"/>
                        <a:pt x="274" y="64"/>
                        <a:pt x="274" y="64"/>
                      </a:cubicBezTo>
                      <a:lnTo>
                        <a:pt x="274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33" name="Freeform 8"/>
                <p:cNvSpPr>
                  <a:spLocks noEditPoints="1"/>
                </p:cNvSpPr>
                <p:nvPr/>
              </p:nvSpPr>
              <p:spPr bwMode="auto">
                <a:xfrm>
                  <a:off x="5704" y="821"/>
                  <a:ext cx="383" cy="372"/>
                </a:xfrm>
                <a:custGeom>
                  <a:avLst/>
                  <a:gdLst>
                    <a:gd name="T0" fmla="*/ 1569 w 2048"/>
                    <a:gd name="T1" fmla="*/ 237 h 1990"/>
                    <a:gd name="T2" fmla="*/ 1398 w 2048"/>
                    <a:gd name="T3" fmla="*/ 205 h 1990"/>
                    <a:gd name="T4" fmla="*/ 1366 w 2048"/>
                    <a:gd name="T5" fmla="*/ 0 h 1990"/>
                    <a:gd name="T6" fmla="*/ 1197 w 2048"/>
                    <a:gd name="T7" fmla="*/ 32 h 1990"/>
                    <a:gd name="T8" fmla="*/ 885 w 2048"/>
                    <a:gd name="T9" fmla="*/ 205 h 1990"/>
                    <a:gd name="T10" fmla="*/ 853 w 2048"/>
                    <a:gd name="T11" fmla="*/ 0 h 1990"/>
                    <a:gd name="T12" fmla="*/ 684 w 2048"/>
                    <a:gd name="T13" fmla="*/ 32 h 1990"/>
                    <a:gd name="T14" fmla="*/ 372 w 2048"/>
                    <a:gd name="T15" fmla="*/ 205 h 1990"/>
                    <a:gd name="T16" fmla="*/ 340 w 2048"/>
                    <a:gd name="T17" fmla="*/ 0 h 1990"/>
                    <a:gd name="T18" fmla="*/ 171 w 2048"/>
                    <a:gd name="T19" fmla="*/ 32 h 1990"/>
                    <a:gd name="T20" fmla="*/ 32 w 2048"/>
                    <a:gd name="T21" fmla="*/ 205 h 1990"/>
                    <a:gd name="T22" fmla="*/ 0 w 2048"/>
                    <a:gd name="T23" fmla="*/ 1468 h 1990"/>
                    <a:gd name="T24" fmla="*/ 896 w 2048"/>
                    <a:gd name="T25" fmla="*/ 1501 h 1990"/>
                    <a:gd name="T26" fmla="*/ 1469 w 2048"/>
                    <a:gd name="T27" fmla="*/ 1990 h 1990"/>
                    <a:gd name="T28" fmla="*/ 1569 w 2048"/>
                    <a:gd name="T29" fmla="*/ 840 h 1990"/>
                    <a:gd name="T30" fmla="*/ 1261 w 2048"/>
                    <a:gd name="T31" fmla="*/ 64 h 1990"/>
                    <a:gd name="T32" fmla="*/ 1334 w 2048"/>
                    <a:gd name="T33" fmla="*/ 237 h 1990"/>
                    <a:gd name="T34" fmla="*/ 1261 w 2048"/>
                    <a:gd name="T35" fmla="*/ 410 h 1990"/>
                    <a:gd name="T36" fmla="*/ 748 w 2048"/>
                    <a:gd name="T37" fmla="*/ 237 h 1990"/>
                    <a:gd name="T38" fmla="*/ 821 w 2048"/>
                    <a:gd name="T39" fmla="*/ 64 h 1990"/>
                    <a:gd name="T40" fmla="*/ 821 w 2048"/>
                    <a:gd name="T41" fmla="*/ 410 h 1990"/>
                    <a:gd name="T42" fmla="*/ 748 w 2048"/>
                    <a:gd name="T43" fmla="*/ 237 h 1990"/>
                    <a:gd name="T44" fmla="*/ 235 w 2048"/>
                    <a:gd name="T45" fmla="*/ 64 h 1990"/>
                    <a:gd name="T46" fmla="*/ 308 w 2048"/>
                    <a:gd name="T47" fmla="*/ 237 h 1990"/>
                    <a:gd name="T48" fmla="*/ 235 w 2048"/>
                    <a:gd name="T49" fmla="*/ 410 h 1990"/>
                    <a:gd name="T50" fmla="*/ 921 w 2048"/>
                    <a:gd name="T51" fmla="*/ 1026 h 1990"/>
                    <a:gd name="T52" fmla="*/ 616 w 2048"/>
                    <a:gd name="T53" fmla="*/ 1058 h 1990"/>
                    <a:gd name="T54" fmla="*/ 648 w 2048"/>
                    <a:gd name="T55" fmla="*/ 1364 h 1990"/>
                    <a:gd name="T56" fmla="*/ 889 w 2048"/>
                    <a:gd name="T57" fmla="*/ 1411 h 1990"/>
                    <a:gd name="T58" fmla="*/ 64 w 2048"/>
                    <a:gd name="T59" fmla="*/ 1436 h 1990"/>
                    <a:gd name="T60" fmla="*/ 171 w 2048"/>
                    <a:gd name="T61" fmla="*/ 269 h 1990"/>
                    <a:gd name="T62" fmla="*/ 203 w 2048"/>
                    <a:gd name="T63" fmla="*/ 474 h 1990"/>
                    <a:gd name="T64" fmla="*/ 372 w 2048"/>
                    <a:gd name="T65" fmla="*/ 442 h 1990"/>
                    <a:gd name="T66" fmla="*/ 684 w 2048"/>
                    <a:gd name="T67" fmla="*/ 269 h 1990"/>
                    <a:gd name="T68" fmla="*/ 716 w 2048"/>
                    <a:gd name="T69" fmla="*/ 474 h 1990"/>
                    <a:gd name="T70" fmla="*/ 885 w 2048"/>
                    <a:gd name="T71" fmla="*/ 442 h 1990"/>
                    <a:gd name="T72" fmla="*/ 1197 w 2048"/>
                    <a:gd name="T73" fmla="*/ 269 h 1990"/>
                    <a:gd name="T74" fmla="*/ 1229 w 2048"/>
                    <a:gd name="T75" fmla="*/ 474 h 1990"/>
                    <a:gd name="T76" fmla="*/ 1398 w 2048"/>
                    <a:gd name="T77" fmla="*/ 442 h 1990"/>
                    <a:gd name="T78" fmla="*/ 1505 w 2048"/>
                    <a:gd name="T79" fmla="*/ 269 h 1990"/>
                    <a:gd name="T80" fmla="*/ 1469 w 2048"/>
                    <a:gd name="T81" fmla="*/ 831 h 1990"/>
                    <a:gd name="T82" fmla="*/ 1364 w 2048"/>
                    <a:gd name="T83" fmla="*/ 648 h 1990"/>
                    <a:gd name="T84" fmla="*/ 1058 w 2048"/>
                    <a:gd name="T85" fmla="*/ 616 h 1990"/>
                    <a:gd name="T86" fmla="*/ 1026 w 2048"/>
                    <a:gd name="T87" fmla="*/ 921 h 1990"/>
                    <a:gd name="T88" fmla="*/ 1113 w 2048"/>
                    <a:gd name="T89" fmla="*/ 953 h 1990"/>
                    <a:gd name="T90" fmla="*/ 953 w 2048"/>
                    <a:gd name="T91" fmla="*/ 1146 h 1990"/>
                    <a:gd name="T92" fmla="*/ 921 w 2048"/>
                    <a:gd name="T93" fmla="*/ 1026 h 1990"/>
                    <a:gd name="T94" fmla="*/ 889 w 2048"/>
                    <a:gd name="T95" fmla="*/ 1300 h 1990"/>
                    <a:gd name="T96" fmla="*/ 680 w 2048"/>
                    <a:gd name="T97" fmla="*/ 1090 h 1990"/>
                    <a:gd name="T98" fmla="*/ 1300 w 2048"/>
                    <a:gd name="T99" fmla="*/ 680 h 1990"/>
                    <a:gd name="T100" fmla="*/ 1217 w 2048"/>
                    <a:gd name="T101" fmla="*/ 889 h 1990"/>
                    <a:gd name="T102" fmla="*/ 1090 w 2048"/>
                    <a:gd name="T103" fmla="*/ 680 h 1990"/>
                    <a:gd name="T104" fmla="*/ 1469 w 2048"/>
                    <a:gd name="T105" fmla="*/ 1926 h 1990"/>
                    <a:gd name="T106" fmla="*/ 956 w 2048"/>
                    <a:gd name="T107" fmla="*/ 1465 h 1990"/>
                    <a:gd name="T108" fmla="*/ 1238 w 2048"/>
                    <a:gd name="T109" fmla="*/ 950 h 1990"/>
                    <a:gd name="T110" fmla="*/ 1340 w 2048"/>
                    <a:gd name="T111" fmla="*/ 912 h 1990"/>
                    <a:gd name="T112" fmla="*/ 1469 w 2048"/>
                    <a:gd name="T113" fmla="*/ 896 h 1990"/>
                    <a:gd name="T114" fmla="*/ 1533 w 2048"/>
                    <a:gd name="T115" fmla="*/ 900 h 1990"/>
                    <a:gd name="T116" fmla="*/ 1469 w 2048"/>
                    <a:gd name="T117" fmla="*/ 1926 h 19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048" h="1990">
                      <a:moveTo>
                        <a:pt x="1569" y="840"/>
                      </a:moveTo>
                      <a:cubicBezTo>
                        <a:pt x="1569" y="237"/>
                        <a:pt x="1569" y="237"/>
                        <a:pt x="1569" y="237"/>
                      </a:cubicBezTo>
                      <a:cubicBezTo>
                        <a:pt x="1569" y="219"/>
                        <a:pt x="1555" y="205"/>
                        <a:pt x="1537" y="205"/>
                      </a:cubicBezTo>
                      <a:cubicBezTo>
                        <a:pt x="1398" y="205"/>
                        <a:pt x="1398" y="205"/>
                        <a:pt x="1398" y="205"/>
                      </a:cubicBezTo>
                      <a:cubicBezTo>
                        <a:pt x="1398" y="32"/>
                        <a:pt x="1398" y="32"/>
                        <a:pt x="1398" y="32"/>
                      </a:cubicBezTo>
                      <a:cubicBezTo>
                        <a:pt x="1398" y="14"/>
                        <a:pt x="1384" y="0"/>
                        <a:pt x="1366" y="0"/>
                      </a:cubicBezTo>
                      <a:cubicBezTo>
                        <a:pt x="1229" y="0"/>
                        <a:pt x="1229" y="0"/>
                        <a:pt x="1229" y="0"/>
                      </a:cubicBezTo>
                      <a:cubicBezTo>
                        <a:pt x="1212" y="0"/>
                        <a:pt x="1197" y="14"/>
                        <a:pt x="1197" y="32"/>
                      </a:cubicBezTo>
                      <a:cubicBezTo>
                        <a:pt x="1197" y="205"/>
                        <a:pt x="1197" y="205"/>
                        <a:pt x="1197" y="205"/>
                      </a:cubicBezTo>
                      <a:cubicBezTo>
                        <a:pt x="885" y="205"/>
                        <a:pt x="885" y="205"/>
                        <a:pt x="885" y="205"/>
                      </a:cubicBezTo>
                      <a:cubicBezTo>
                        <a:pt x="885" y="32"/>
                        <a:pt x="885" y="32"/>
                        <a:pt x="885" y="32"/>
                      </a:cubicBezTo>
                      <a:cubicBezTo>
                        <a:pt x="885" y="14"/>
                        <a:pt x="871" y="0"/>
                        <a:pt x="853" y="0"/>
                      </a:cubicBezTo>
                      <a:cubicBezTo>
                        <a:pt x="716" y="0"/>
                        <a:pt x="716" y="0"/>
                        <a:pt x="716" y="0"/>
                      </a:cubicBezTo>
                      <a:cubicBezTo>
                        <a:pt x="698" y="0"/>
                        <a:pt x="684" y="14"/>
                        <a:pt x="684" y="32"/>
                      </a:cubicBezTo>
                      <a:cubicBezTo>
                        <a:pt x="684" y="205"/>
                        <a:pt x="684" y="205"/>
                        <a:pt x="684" y="205"/>
                      </a:cubicBezTo>
                      <a:cubicBezTo>
                        <a:pt x="372" y="205"/>
                        <a:pt x="372" y="205"/>
                        <a:pt x="372" y="205"/>
                      </a:cubicBezTo>
                      <a:cubicBezTo>
                        <a:pt x="372" y="32"/>
                        <a:pt x="372" y="32"/>
                        <a:pt x="372" y="32"/>
                      </a:cubicBezTo>
                      <a:cubicBezTo>
                        <a:pt x="372" y="14"/>
                        <a:pt x="358" y="0"/>
                        <a:pt x="340" y="0"/>
                      </a:cubicBezTo>
                      <a:cubicBezTo>
                        <a:pt x="203" y="0"/>
                        <a:pt x="203" y="0"/>
                        <a:pt x="203" y="0"/>
                      </a:cubicBezTo>
                      <a:cubicBezTo>
                        <a:pt x="185" y="0"/>
                        <a:pt x="171" y="14"/>
                        <a:pt x="171" y="32"/>
                      </a:cubicBezTo>
                      <a:cubicBezTo>
                        <a:pt x="171" y="205"/>
                        <a:pt x="171" y="205"/>
                        <a:pt x="171" y="205"/>
                      </a:cubicBezTo>
                      <a:cubicBezTo>
                        <a:pt x="32" y="205"/>
                        <a:pt x="32" y="205"/>
                        <a:pt x="32" y="205"/>
                      </a:cubicBezTo>
                      <a:cubicBezTo>
                        <a:pt x="14" y="205"/>
                        <a:pt x="0" y="219"/>
                        <a:pt x="0" y="237"/>
                      </a:cubicBezTo>
                      <a:cubicBezTo>
                        <a:pt x="0" y="1468"/>
                        <a:pt x="0" y="1468"/>
                        <a:pt x="0" y="1468"/>
                      </a:cubicBezTo>
                      <a:cubicBezTo>
                        <a:pt x="0" y="1486"/>
                        <a:pt x="14" y="1501"/>
                        <a:pt x="32" y="1501"/>
                      </a:cubicBezTo>
                      <a:cubicBezTo>
                        <a:pt x="896" y="1501"/>
                        <a:pt x="896" y="1501"/>
                        <a:pt x="896" y="1501"/>
                      </a:cubicBezTo>
                      <a:cubicBezTo>
                        <a:pt x="917" y="1631"/>
                        <a:pt x="981" y="1751"/>
                        <a:pt x="1080" y="1840"/>
                      </a:cubicBezTo>
                      <a:cubicBezTo>
                        <a:pt x="1186" y="1937"/>
                        <a:pt x="1325" y="1990"/>
                        <a:pt x="1469" y="1990"/>
                      </a:cubicBezTo>
                      <a:cubicBezTo>
                        <a:pt x="1788" y="1990"/>
                        <a:pt x="2048" y="1730"/>
                        <a:pt x="2048" y="1411"/>
                      </a:cubicBezTo>
                      <a:cubicBezTo>
                        <a:pt x="2048" y="1129"/>
                        <a:pt x="1844" y="888"/>
                        <a:pt x="1569" y="840"/>
                      </a:cubicBezTo>
                      <a:close/>
                      <a:moveTo>
                        <a:pt x="1261" y="237"/>
                      </a:moveTo>
                      <a:cubicBezTo>
                        <a:pt x="1261" y="64"/>
                        <a:pt x="1261" y="64"/>
                        <a:pt x="1261" y="64"/>
                      </a:cubicBezTo>
                      <a:cubicBezTo>
                        <a:pt x="1334" y="64"/>
                        <a:pt x="1334" y="64"/>
                        <a:pt x="1334" y="64"/>
                      </a:cubicBezTo>
                      <a:cubicBezTo>
                        <a:pt x="1334" y="237"/>
                        <a:pt x="1334" y="237"/>
                        <a:pt x="1334" y="237"/>
                      </a:cubicBezTo>
                      <a:cubicBezTo>
                        <a:pt x="1334" y="410"/>
                        <a:pt x="1334" y="410"/>
                        <a:pt x="1334" y="410"/>
                      </a:cubicBezTo>
                      <a:cubicBezTo>
                        <a:pt x="1261" y="410"/>
                        <a:pt x="1261" y="410"/>
                        <a:pt x="1261" y="410"/>
                      </a:cubicBezTo>
                      <a:lnTo>
                        <a:pt x="1261" y="237"/>
                      </a:lnTo>
                      <a:close/>
                      <a:moveTo>
                        <a:pt x="748" y="237"/>
                      </a:moveTo>
                      <a:cubicBezTo>
                        <a:pt x="748" y="64"/>
                        <a:pt x="748" y="64"/>
                        <a:pt x="748" y="64"/>
                      </a:cubicBezTo>
                      <a:cubicBezTo>
                        <a:pt x="821" y="64"/>
                        <a:pt x="821" y="64"/>
                        <a:pt x="821" y="64"/>
                      </a:cubicBezTo>
                      <a:cubicBezTo>
                        <a:pt x="821" y="237"/>
                        <a:pt x="821" y="237"/>
                        <a:pt x="821" y="237"/>
                      </a:cubicBezTo>
                      <a:cubicBezTo>
                        <a:pt x="821" y="410"/>
                        <a:pt x="821" y="410"/>
                        <a:pt x="821" y="410"/>
                      </a:cubicBezTo>
                      <a:cubicBezTo>
                        <a:pt x="748" y="410"/>
                        <a:pt x="748" y="410"/>
                        <a:pt x="748" y="410"/>
                      </a:cubicBezTo>
                      <a:lnTo>
                        <a:pt x="748" y="237"/>
                      </a:lnTo>
                      <a:close/>
                      <a:moveTo>
                        <a:pt x="235" y="237"/>
                      </a:moveTo>
                      <a:cubicBezTo>
                        <a:pt x="235" y="64"/>
                        <a:pt x="235" y="64"/>
                        <a:pt x="235" y="64"/>
                      </a:cubicBezTo>
                      <a:cubicBezTo>
                        <a:pt x="308" y="64"/>
                        <a:pt x="308" y="64"/>
                        <a:pt x="308" y="64"/>
                      </a:cubicBezTo>
                      <a:cubicBezTo>
                        <a:pt x="308" y="237"/>
                        <a:pt x="308" y="237"/>
                        <a:pt x="308" y="237"/>
                      </a:cubicBezTo>
                      <a:cubicBezTo>
                        <a:pt x="308" y="410"/>
                        <a:pt x="308" y="410"/>
                        <a:pt x="308" y="410"/>
                      </a:cubicBezTo>
                      <a:cubicBezTo>
                        <a:pt x="235" y="410"/>
                        <a:pt x="235" y="410"/>
                        <a:pt x="235" y="410"/>
                      </a:cubicBezTo>
                      <a:lnTo>
                        <a:pt x="235" y="237"/>
                      </a:lnTo>
                      <a:close/>
                      <a:moveTo>
                        <a:pt x="921" y="1026"/>
                      </a:moveTo>
                      <a:cubicBezTo>
                        <a:pt x="648" y="1026"/>
                        <a:pt x="648" y="1026"/>
                        <a:pt x="648" y="1026"/>
                      </a:cubicBezTo>
                      <a:cubicBezTo>
                        <a:pt x="630" y="1026"/>
                        <a:pt x="616" y="1040"/>
                        <a:pt x="616" y="1058"/>
                      </a:cubicBezTo>
                      <a:cubicBezTo>
                        <a:pt x="616" y="1332"/>
                        <a:pt x="616" y="1332"/>
                        <a:pt x="616" y="1332"/>
                      </a:cubicBezTo>
                      <a:cubicBezTo>
                        <a:pt x="616" y="1349"/>
                        <a:pt x="630" y="1364"/>
                        <a:pt x="648" y="1364"/>
                      </a:cubicBezTo>
                      <a:cubicBezTo>
                        <a:pt x="891" y="1364"/>
                        <a:pt x="891" y="1364"/>
                        <a:pt x="891" y="1364"/>
                      </a:cubicBezTo>
                      <a:cubicBezTo>
                        <a:pt x="890" y="1379"/>
                        <a:pt x="889" y="1395"/>
                        <a:pt x="889" y="1411"/>
                      </a:cubicBezTo>
                      <a:cubicBezTo>
                        <a:pt x="889" y="1419"/>
                        <a:pt x="890" y="1428"/>
                        <a:pt x="890" y="1436"/>
                      </a:cubicBezTo>
                      <a:cubicBezTo>
                        <a:pt x="64" y="1436"/>
                        <a:pt x="64" y="1436"/>
                        <a:pt x="64" y="1436"/>
                      </a:cubicBezTo>
                      <a:cubicBezTo>
                        <a:pt x="64" y="269"/>
                        <a:pt x="64" y="269"/>
                        <a:pt x="64" y="269"/>
                      </a:cubicBezTo>
                      <a:cubicBezTo>
                        <a:pt x="171" y="269"/>
                        <a:pt x="171" y="269"/>
                        <a:pt x="171" y="269"/>
                      </a:cubicBezTo>
                      <a:cubicBezTo>
                        <a:pt x="171" y="442"/>
                        <a:pt x="171" y="442"/>
                        <a:pt x="171" y="442"/>
                      </a:cubicBezTo>
                      <a:cubicBezTo>
                        <a:pt x="171" y="460"/>
                        <a:pt x="185" y="474"/>
                        <a:pt x="203" y="474"/>
                      </a:cubicBezTo>
                      <a:cubicBezTo>
                        <a:pt x="340" y="474"/>
                        <a:pt x="340" y="474"/>
                        <a:pt x="340" y="474"/>
                      </a:cubicBezTo>
                      <a:cubicBezTo>
                        <a:pt x="358" y="474"/>
                        <a:pt x="372" y="460"/>
                        <a:pt x="372" y="442"/>
                      </a:cubicBezTo>
                      <a:cubicBezTo>
                        <a:pt x="372" y="269"/>
                        <a:pt x="372" y="269"/>
                        <a:pt x="372" y="269"/>
                      </a:cubicBezTo>
                      <a:cubicBezTo>
                        <a:pt x="684" y="269"/>
                        <a:pt x="684" y="269"/>
                        <a:pt x="684" y="269"/>
                      </a:cubicBezTo>
                      <a:cubicBezTo>
                        <a:pt x="684" y="442"/>
                        <a:pt x="684" y="442"/>
                        <a:pt x="684" y="442"/>
                      </a:cubicBezTo>
                      <a:cubicBezTo>
                        <a:pt x="684" y="460"/>
                        <a:pt x="698" y="474"/>
                        <a:pt x="716" y="474"/>
                      </a:cubicBezTo>
                      <a:cubicBezTo>
                        <a:pt x="853" y="474"/>
                        <a:pt x="853" y="474"/>
                        <a:pt x="853" y="474"/>
                      </a:cubicBezTo>
                      <a:cubicBezTo>
                        <a:pt x="871" y="474"/>
                        <a:pt x="885" y="460"/>
                        <a:pt x="885" y="442"/>
                      </a:cubicBezTo>
                      <a:cubicBezTo>
                        <a:pt x="885" y="269"/>
                        <a:pt x="885" y="269"/>
                        <a:pt x="885" y="269"/>
                      </a:cubicBezTo>
                      <a:cubicBezTo>
                        <a:pt x="1197" y="269"/>
                        <a:pt x="1197" y="269"/>
                        <a:pt x="1197" y="269"/>
                      </a:cubicBezTo>
                      <a:cubicBezTo>
                        <a:pt x="1197" y="442"/>
                        <a:pt x="1197" y="442"/>
                        <a:pt x="1197" y="442"/>
                      </a:cubicBezTo>
                      <a:cubicBezTo>
                        <a:pt x="1197" y="460"/>
                        <a:pt x="1212" y="474"/>
                        <a:pt x="1229" y="474"/>
                      </a:cubicBezTo>
                      <a:cubicBezTo>
                        <a:pt x="1366" y="474"/>
                        <a:pt x="1366" y="474"/>
                        <a:pt x="1366" y="474"/>
                      </a:cubicBezTo>
                      <a:cubicBezTo>
                        <a:pt x="1384" y="474"/>
                        <a:pt x="1398" y="460"/>
                        <a:pt x="1398" y="442"/>
                      </a:cubicBezTo>
                      <a:cubicBezTo>
                        <a:pt x="1398" y="269"/>
                        <a:pt x="1398" y="269"/>
                        <a:pt x="1398" y="269"/>
                      </a:cubicBezTo>
                      <a:cubicBezTo>
                        <a:pt x="1505" y="269"/>
                        <a:pt x="1505" y="269"/>
                        <a:pt x="1505" y="269"/>
                      </a:cubicBezTo>
                      <a:cubicBezTo>
                        <a:pt x="1505" y="833"/>
                        <a:pt x="1505" y="833"/>
                        <a:pt x="1505" y="833"/>
                      </a:cubicBezTo>
                      <a:cubicBezTo>
                        <a:pt x="1493" y="832"/>
                        <a:pt x="1481" y="831"/>
                        <a:pt x="1469" y="831"/>
                      </a:cubicBezTo>
                      <a:cubicBezTo>
                        <a:pt x="1433" y="831"/>
                        <a:pt x="1398" y="835"/>
                        <a:pt x="1364" y="841"/>
                      </a:cubicBezTo>
                      <a:cubicBezTo>
                        <a:pt x="1364" y="648"/>
                        <a:pt x="1364" y="648"/>
                        <a:pt x="1364" y="648"/>
                      </a:cubicBezTo>
                      <a:cubicBezTo>
                        <a:pt x="1364" y="630"/>
                        <a:pt x="1350" y="616"/>
                        <a:pt x="1332" y="616"/>
                      </a:cubicBezTo>
                      <a:cubicBezTo>
                        <a:pt x="1058" y="616"/>
                        <a:pt x="1058" y="616"/>
                        <a:pt x="1058" y="616"/>
                      </a:cubicBezTo>
                      <a:cubicBezTo>
                        <a:pt x="1040" y="616"/>
                        <a:pt x="1026" y="630"/>
                        <a:pt x="1026" y="648"/>
                      </a:cubicBezTo>
                      <a:cubicBezTo>
                        <a:pt x="1026" y="921"/>
                        <a:pt x="1026" y="921"/>
                        <a:pt x="1026" y="921"/>
                      </a:cubicBezTo>
                      <a:cubicBezTo>
                        <a:pt x="1026" y="939"/>
                        <a:pt x="1040" y="953"/>
                        <a:pt x="1058" y="953"/>
                      </a:cubicBezTo>
                      <a:cubicBezTo>
                        <a:pt x="1113" y="953"/>
                        <a:pt x="1113" y="953"/>
                        <a:pt x="1113" y="953"/>
                      </a:cubicBezTo>
                      <a:cubicBezTo>
                        <a:pt x="1060" y="995"/>
                        <a:pt x="1014" y="1045"/>
                        <a:pt x="978" y="1102"/>
                      </a:cubicBezTo>
                      <a:cubicBezTo>
                        <a:pt x="969" y="1116"/>
                        <a:pt x="961" y="1131"/>
                        <a:pt x="953" y="1146"/>
                      </a:cubicBezTo>
                      <a:cubicBezTo>
                        <a:pt x="953" y="1058"/>
                        <a:pt x="953" y="1058"/>
                        <a:pt x="953" y="1058"/>
                      </a:cubicBezTo>
                      <a:cubicBezTo>
                        <a:pt x="953" y="1040"/>
                        <a:pt x="939" y="1026"/>
                        <a:pt x="921" y="1026"/>
                      </a:cubicBezTo>
                      <a:close/>
                      <a:moveTo>
                        <a:pt x="889" y="1090"/>
                      </a:moveTo>
                      <a:cubicBezTo>
                        <a:pt x="889" y="1300"/>
                        <a:pt x="889" y="1300"/>
                        <a:pt x="889" y="1300"/>
                      </a:cubicBezTo>
                      <a:cubicBezTo>
                        <a:pt x="680" y="1300"/>
                        <a:pt x="680" y="1300"/>
                        <a:pt x="680" y="1300"/>
                      </a:cubicBezTo>
                      <a:cubicBezTo>
                        <a:pt x="680" y="1090"/>
                        <a:pt x="680" y="1090"/>
                        <a:pt x="680" y="1090"/>
                      </a:cubicBezTo>
                      <a:lnTo>
                        <a:pt x="889" y="1090"/>
                      </a:lnTo>
                      <a:close/>
                      <a:moveTo>
                        <a:pt x="1300" y="680"/>
                      </a:moveTo>
                      <a:cubicBezTo>
                        <a:pt x="1300" y="857"/>
                        <a:pt x="1300" y="857"/>
                        <a:pt x="1300" y="857"/>
                      </a:cubicBezTo>
                      <a:cubicBezTo>
                        <a:pt x="1271" y="865"/>
                        <a:pt x="1244" y="876"/>
                        <a:pt x="1217" y="889"/>
                      </a:cubicBezTo>
                      <a:cubicBezTo>
                        <a:pt x="1090" y="889"/>
                        <a:pt x="1090" y="889"/>
                        <a:pt x="1090" y="889"/>
                      </a:cubicBezTo>
                      <a:cubicBezTo>
                        <a:pt x="1090" y="680"/>
                        <a:pt x="1090" y="680"/>
                        <a:pt x="1090" y="680"/>
                      </a:cubicBezTo>
                      <a:lnTo>
                        <a:pt x="1300" y="680"/>
                      </a:lnTo>
                      <a:close/>
                      <a:moveTo>
                        <a:pt x="1469" y="1926"/>
                      </a:moveTo>
                      <a:cubicBezTo>
                        <a:pt x="1204" y="1926"/>
                        <a:pt x="984" y="1728"/>
                        <a:pt x="956" y="1465"/>
                      </a:cubicBezTo>
                      <a:cubicBezTo>
                        <a:pt x="956" y="1465"/>
                        <a:pt x="956" y="1465"/>
                        <a:pt x="956" y="1465"/>
                      </a:cubicBezTo>
                      <a:cubicBezTo>
                        <a:pt x="954" y="1447"/>
                        <a:pt x="953" y="1429"/>
                        <a:pt x="953" y="1411"/>
                      </a:cubicBezTo>
                      <a:cubicBezTo>
                        <a:pt x="953" y="1215"/>
                        <a:pt x="1063" y="1038"/>
                        <a:pt x="1238" y="950"/>
                      </a:cubicBezTo>
                      <a:cubicBezTo>
                        <a:pt x="1238" y="950"/>
                        <a:pt x="1238" y="950"/>
                        <a:pt x="1238" y="950"/>
                      </a:cubicBezTo>
                      <a:cubicBezTo>
                        <a:pt x="1271" y="934"/>
                        <a:pt x="1305" y="921"/>
                        <a:pt x="1340" y="912"/>
                      </a:cubicBezTo>
                      <a:cubicBezTo>
                        <a:pt x="1340" y="912"/>
                        <a:pt x="1340" y="912"/>
                        <a:pt x="1340" y="912"/>
                      </a:cubicBezTo>
                      <a:cubicBezTo>
                        <a:pt x="1382" y="901"/>
                        <a:pt x="1425" y="896"/>
                        <a:pt x="1469" y="896"/>
                      </a:cubicBezTo>
                      <a:cubicBezTo>
                        <a:pt x="1490" y="896"/>
                        <a:pt x="1512" y="897"/>
                        <a:pt x="1533" y="900"/>
                      </a:cubicBezTo>
                      <a:cubicBezTo>
                        <a:pt x="1533" y="900"/>
                        <a:pt x="1533" y="900"/>
                        <a:pt x="1533" y="900"/>
                      </a:cubicBezTo>
                      <a:cubicBezTo>
                        <a:pt x="1790" y="932"/>
                        <a:pt x="1984" y="1151"/>
                        <a:pt x="1984" y="1411"/>
                      </a:cubicBezTo>
                      <a:cubicBezTo>
                        <a:pt x="1984" y="1695"/>
                        <a:pt x="1753" y="1926"/>
                        <a:pt x="1469" y="19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34" name="Freeform 9"/>
                <p:cNvSpPr>
                  <a:spLocks/>
                </p:cNvSpPr>
                <p:nvPr/>
              </p:nvSpPr>
              <p:spPr bwMode="auto">
                <a:xfrm>
                  <a:off x="6049" y="1050"/>
                  <a:ext cx="18" cy="41"/>
                </a:xfrm>
                <a:custGeom>
                  <a:avLst/>
                  <a:gdLst>
                    <a:gd name="T0" fmla="*/ 67 w 94"/>
                    <a:gd name="T1" fmla="*/ 25 h 216"/>
                    <a:gd name="T2" fmla="*/ 26 w 94"/>
                    <a:gd name="T3" fmla="*/ 6 h 216"/>
                    <a:gd name="T4" fmla="*/ 6 w 94"/>
                    <a:gd name="T5" fmla="*/ 47 h 216"/>
                    <a:gd name="T6" fmla="*/ 30 w 94"/>
                    <a:gd name="T7" fmla="*/ 184 h 216"/>
                    <a:gd name="T8" fmla="*/ 62 w 94"/>
                    <a:gd name="T9" fmla="*/ 216 h 216"/>
                    <a:gd name="T10" fmla="*/ 94 w 94"/>
                    <a:gd name="T11" fmla="*/ 184 h 216"/>
                    <a:gd name="T12" fmla="*/ 67 w 94"/>
                    <a:gd name="T13" fmla="*/ 25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4" h="216">
                      <a:moveTo>
                        <a:pt x="67" y="25"/>
                      </a:moveTo>
                      <a:cubicBezTo>
                        <a:pt x="61" y="9"/>
                        <a:pt x="42" y="0"/>
                        <a:pt x="26" y="6"/>
                      </a:cubicBezTo>
                      <a:cubicBezTo>
                        <a:pt x="9" y="12"/>
                        <a:pt x="0" y="30"/>
                        <a:pt x="6" y="47"/>
                      </a:cubicBezTo>
                      <a:cubicBezTo>
                        <a:pt x="22" y="91"/>
                        <a:pt x="30" y="137"/>
                        <a:pt x="30" y="184"/>
                      </a:cubicBezTo>
                      <a:cubicBezTo>
                        <a:pt x="30" y="202"/>
                        <a:pt x="44" y="216"/>
                        <a:pt x="62" y="216"/>
                      </a:cubicBezTo>
                      <a:cubicBezTo>
                        <a:pt x="80" y="216"/>
                        <a:pt x="94" y="202"/>
                        <a:pt x="94" y="184"/>
                      </a:cubicBezTo>
                      <a:cubicBezTo>
                        <a:pt x="94" y="130"/>
                        <a:pt x="85" y="76"/>
                        <a:pt x="67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35" name="Freeform 10"/>
                <p:cNvSpPr>
                  <a:spLocks/>
                </p:cNvSpPr>
                <p:nvPr/>
              </p:nvSpPr>
              <p:spPr bwMode="auto">
                <a:xfrm>
                  <a:off x="5994" y="999"/>
                  <a:ext cx="59" cy="45"/>
                </a:xfrm>
                <a:custGeom>
                  <a:avLst/>
                  <a:gdLst>
                    <a:gd name="T0" fmla="*/ 304 w 314"/>
                    <a:gd name="T1" fmla="*/ 191 h 242"/>
                    <a:gd name="T2" fmla="*/ 44 w 314"/>
                    <a:gd name="T3" fmla="*/ 5 h 242"/>
                    <a:gd name="T4" fmla="*/ 4 w 314"/>
                    <a:gd name="T5" fmla="*/ 27 h 242"/>
                    <a:gd name="T6" fmla="*/ 27 w 314"/>
                    <a:gd name="T7" fmla="*/ 67 h 242"/>
                    <a:gd name="T8" fmla="*/ 252 w 314"/>
                    <a:gd name="T9" fmla="*/ 228 h 242"/>
                    <a:gd name="T10" fmla="*/ 278 w 314"/>
                    <a:gd name="T11" fmla="*/ 242 h 242"/>
                    <a:gd name="T12" fmla="*/ 296 w 314"/>
                    <a:gd name="T13" fmla="*/ 236 h 242"/>
                    <a:gd name="T14" fmla="*/ 304 w 314"/>
                    <a:gd name="T15" fmla="*/ 191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4" h="242">
                      <a:moveTo>
                        <a:pt x="304" y="191"/>
                      </a:moveTo>
                      <a:cubicBezTo>
                        <a:pt x="242" y="101"/>
                        <a:pt x="149" y="35"/>
                        <a:pt x="44" y="5"/>
                      </a:cubicBezTo>
                      <a:cubicBezTo>
                        <a:pt x="27" y="0"/>
                        <a:pt x="9" y="10"/>
                        <a:pt x="4" y="27"/>
                      </a:cubicBezTo>
                      <a:cubicBezTo>
                        <a:pt x="0" y="44"/>
                        <a:pt x="10" y="62"/>
                        <a:pt x="27" y="67"/>
                      </a:cubicBezTo>
                      <a:cubicBezTo>
                        <a:pt x="117" y="93"/>
                        <a:pt x="197" y="150"/>
                        <a:pt x="252" y="228"/>
                      </a:cubicBezTo>
                      <a:cubicBezTo>
                        <a:pt x="258" y="237"/>
                        <a:pt x="268" y="242"/>
                        <a:pt x="278" y="242"/>
                      </a:cubicBezTo>
                      <a:cubicBezTo>
                        <a:pt x="284" y="242"/>
                        <a:pt x="291" y="240"/>
                        <a:pt x="296" y="236"/>
                      </a:cubicBezTo>
                      <a:cubicBezTo>
                        <a:pt x="311" y="226"/>
                        <a:pt x="314" y="206"/>
                        <a:pt x="304" y="1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36" name="Freeform 11"/>
                <p:cNvSpPr>
                  <a:spLocks noEditPoints="1"/>
                </p:cNvSpPr>
                <p:nvPr/>
              </p:nvSpPr>
              <p:spPr bwMode="auto">
                <a:xfrm>
                  <a:off x="5911" y="1017"/>
                  <a:ext cx="136" cy="136"/>
                </a:xfrm>
                <a:custGeom>
                  <a:avLst/>
                  <a:gdLst>
                    <a:gd name="T0" fmla="*/ 364 w 727"/>
                    <a:gd name="T1" fmla="*/ 0 h 727"/>
                    <a:gd name="T2" fmla="*/ 0 w 727"/>
                    <a:gd name="T3" fmla="*/ 364 h 727"/>
                    <a:gd name="T4" fmla="*/ 364 w 727"/>
                    <a:gd name="T5" fmla="*/ 727 h 727"/>
                    <a:gd name="T6" fmla="*/ 727 w 727"/>
                    <a:gd name="T7" fmla="*/ 364 h 727"/>
                    <a:gd name="T8" fmla="*/ 364 w 727"/>
                    <a:gd name="T9" fmla="*/ 0 h 727"/>
                    <a:gd name="T10" fmla="*/ 364 w 727"/>
                    <a:gd name="T11" fmla="*/ 663 h 727"/>
                    <a:gd name="T12" fmla="*/ 64 w 727"/>
                    <a:gd name="T13" fmla="*/ 364 h 727"/>
                    <a:gd name="T14" fmla="*/ 364 w 727"/>
                    <a:gd name="T15" fmla="*/ 65 h 727"/>
                    <a:gd name="T16" fmla="*/ 663 w 727"/>
                    <a:gd name="T17" fmla="*/ 364 h 727"/>
                    <a:gd name="T18" fmla="*/ 364 w 727"/>
                    <a:gd name="T19" fmla="*/ 663 h 7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27" h="727">
                      <a:moveTo>
                        <a:pt x="364" y="0"/>
                      </a:moveTo>
                      <a:cubicBezTo>
                        <a:pt x="163" y="0"/>
                        <a:pt x="0" y="163"/>
                        <a:pt x="0" y="364"/>
                      </a:cubicBezTo>
                      <a:cubicBezTo>
                        <a:pt x="0" y="564"/>
                        <a:pt x="163" y="727"/>
                        <a:pt x="364" y="727"/>
                      </a:cubicBezTo>
                      <a:cubicBezTo>
                        <a:pt x="564" y="727"/>
                        <a:pt x="727" y="564"/>
                        <a:pt x="727" y="364"/>
                      </a:cubicBezTo>
                      <a:cubicBezTo>
                        <a:pt x="727" y="163"/>
                        <a:pt x="564" y="0"/>
                        <a:pt x="364" y="0"/>
                      </a:cubicBezTo>
                      <a:close/>
                      <a:moveTo>
                        <a:pt x="364" y="663"/>
                      </a:moveTo>
                      <a:cubicBezTo>
                        <a:pt x="199" y="663"/>
                        <a:pt x="64" y="529"/>
                        <a:pt x="64" y="364"/>
                      </a:cubicBezTo>
                      <a:cubicBezTo>
                        <a:pt x="64" y="199"/>
                        <a:pt x="199" y="65"/>
                        <a:pt x="364" y="65"/>
                      </a:cubicBezTo>
                      <a:cubicBezTo>
                        <a:pt x="529" y="65"/>
                        <a:pt x="663" y="199"/>
                        <a:pt x="663" y="364"/>
                      </a:cubicBezTo>
                      <a:cubicBezTo>
                        <a:pt x="663" y="529"/>
                        <a:pt x="529" y="663"/>
                        <a:pt x="364" y="6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37" name="Freeform 12"/>
                <p:cNvSpPr>
                  <a:spLocks/>
                </p:cNvSpPr>
                <p:nvPr/>
              </p:nvSpPr>
              <p:spPr bwMode="auto">
                <a:xfrm>
                  <a:off x="5973" y="1048"/>
                  <a:ext cx="47" cy="47"/>
                </a:xfrm>
                <a:custGeom>
                  <a:avLst/>
                  <a:gdLst>
                    <a:gd name="T0" fmla="*/ 220 w 252"/>
                    <a:gd name="T1" fmla="*/ 188 h 252"/>
                    <a:gd name="T2" fmla="*/ 64 w 252"/>
                    <a:gd name="T3" fmla="*/ 188 h 252"/>
                    <a:gd name="T4" fmla="*/ 64 w 252"/>
                    <a:gd name="T5" fmla="*/ 32 h 252"/>
                    <a:gd name="T6" fmla="*/ 32 w 252"/>
                    <a:gd name="T7" fmla="*/ 0 h 252"/>
                    <a:gd name="T8" fmla="*/ 0 w 252"/>
                    <a:gd name="T9" fmla="*/ 32 h 252"/>
                    <a:gd name="T10" fmla="*/ 0 w 252"/>
                    <a:gd name="T11" fmla="*/ 220 h 252"/>
                    <a:gd name="T12" fmla="*/ 32 w 252"/>
                    <a:gd name="T13" fmla="*/ 252 h 252"/>
                    <a:gd name="T14" fmla="*/ 220 w 252"/>
                    <a:gd name="T15" fmla="*/ 252 h 252"/>
                    <a:gd name="T16" fmla="*/ 252 w 252"/>
                    <a:gd name="T17" fmla="*/ 220 h 252"/>
                    <a:gd name="T18" fmla="*/ 220 w 252"/>
                    <a:gd name="T19" fmla="*/ 188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2" h="252">
                      <a:moveTo>
                        <a:pt x="220" y="188"/>
                      </a:moveTo>
                      <a:cubicBezTo>
                        <a:pt x="64" y="188"/>
                        <a:pt x="64" y="188"/>
                        <a:pt x="64" y="188"/>
                      </a:cubicBezTo>
                      <a:cubicBezTo>
                        <a:pt x="64" y="32"/>
                        <a:pt x="64" y="32"/>
                        <a:pt x="64" y="32"/>
                      </a:cubicBezTo>
                      <a:cubicBezTo>
                        <a:pt x="64" y="14"/>
                        <a:pt x="49" y="0"/>
                        <a:pt x="32" y="0"/>
                      </a:cubicBezTo>
                      <a:cubicBezTo>
                        <a:pt x="14" y="0"/>
                        <a:pt x="0" y="14"/>
                        <a:pt x="0" y="32"/>
                      </a:cubicBezTo>
                      <a:cubicBezTo>
                        <a:pt x="0" y="220"/>
                        <a:pt x="0" y="220"/>
                        <a:pt x="0" y="220"/>
                      </a:cubicBezTo>
                      <a:cubicBezTo>
                        <a:pt x="0" y="238"/>
                        <a:pt x="14" y="252"/>
                        <a:pt x="32" y="252"/>
                      </a:cubicBezTo>
                      <a:cubicBezTo>
                        <a:pt x="220" y="252"/>
                        <a:pt x="220" y="252"/>
                        <a:pt x="220" y="252"/>
                      </a:cubicBezTo>
                      <a:cubicBezTo>
                        <a:pt x="237" y="252"/>
                        <a:pt x="252" y="238"/>
                        <a:pt x="252" y="220"/>
                      </a:cubicBezTo>
                      <a:cubicBezTo>
                        <a:pt x="252" y="203"/>
                        <a:pt x="238" y="188"/>
                        <a:pt x="220" y="1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  <p:sp>
            <p:nvSpPr>
              <p:cNvPr id="29" name="CaixaDeTexto 19"/>
              <p:cNvSpPr txBox="1"/>
              <p:nvPr/>
            </p:nvSpPr>
            <p:spPr>
              <a:xfrm>
                <a:off x="9934912" y="1361753"/>
                <a:ext cx="8811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pt-BR"/>
                </a:defPPr>
                <a:lvl1pPr algn="r">
                  <a:defRPr sz="5400" b="1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</a:defRPr>
                </a:lvl1pPr>
                <a:lvl2pPr lvl="1" algn="r">
                  <a:defRPr sz="3600">
                    <a:solidFill>
                      <a:schemeClr val="bg1"/>
                    </a:solidFill>
                  </a:defRPr>
                </a:lvl2pPr>
              </a:lstStyle>
              <a:p>
                <a:pPr algn="l"/>
                <a:r>
                  <a:rPr lang="pt-BR" sz="1400" i="1" dirty="0">
                    <a:solidFill>
                      <a:srgbClr val="4A5463"/>
                    </a:solidFill>
                    <a:effectLst/>
                    <a:latin typeface="+mn-lt"/>
                  </a:rPr>
                  <a:t>histórico</a:t>
                </a:r>
              </a:p>
            </p:txBody>
          </p:sp>
        </p:grpSp>
        <p:sp>
          <p:nvSpPr>
            <p:cNvPr id="8" name="Retângulo 7"/>
            <p:cNvSpPr/>
            <p:nvPr/>
          </p:nvSpPr>
          <p:spPr>
            <a:xfrm>
              <a:off x="7794171" y="5558971"/>
              <a:ext cx="1596572" cy="62411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1" name="Forma livre 60"/>
          <p:cNvSpPr/>
          <p:nvPr/>
        </p:nvSpPr>
        <p:spPr>
          <a:xfrm>
            <a:off x="-167954" y="161424"/>
            <a:ext cx="968768" cy="172857"/>
          </a:xfrm>
          <a:custGeom>
            <a:avLst/>
            <a:gdLst>
              <a:gd name="connsiteX0" fmla="*/ 0 w 4785186"/>
              <a:gd name="connsiteY0" fmla="*/ 0 h 853819"/>
              <a:gd name="connsiteX1" fmla="*/ 4785186 w 4785186"/>
              <a:gd name="connsiteY1" fmla="*/ 0 h 853819"/>
              <a:gd name="connsiteX2" fmla="*/ 4310842 w 4785186"/>
              <a:gd name="connsiteY2" fmla="*/ 853819 h 853819"/>
              <a:gd name="connsiteX3" fmla="*/ 0 w 4785186"/>
              <a:gd name="connsiteY3" fmla="*/ 853819 h 85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5186" h="853819">
                <a:moveTo>
                  <a:pt x="0" y="0"/>
                </a:moveTo>
                <a:lnTo>
                  <a:pt x="4785186" y="0"/>
                </a:lnTo>
                <a:lnTo>
                  <a:pt x="4310842" y="853819"/>
                </a:lnTo>
                <a:lnTo>
                  <a:pt x="0" y="853819"/>
                </a:lnTo>
                <a:close/>
              </a:path>
            </a:pathLst>
          </a:custGeom>
          <a:solidFill>
            <a:srgbClr val="BCA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CaixaDeTexto 5"/>
          <p:cNvSpPr txBox="1"/>
          <p:nvPr/>
        </p:nvSpPr>
        <p:spPr>
          <a:xfrm>
            <a:off x="6785589" y="3145989"/>
            <a:ext cx="45783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apenas 3% dos participantes afirmaram que as respectivas expectativas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não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 teriam sido atingidas, dadas as avaliações inferiores ou iguais a ‘6’</a:t>
            </a:r>
          </a:p>
        </p:txBody>
      </p:sp>
      <p:sp>
        <p:nvSpPr>
          <p:cNvPr id="46" name="CaixaDeTexto 45"/>
          <p:cNvSpPr txBox="1"/>
          <p:nvPr/>
        </p:nvSpPr>
        <p:spPr>
          <a:xfrm>
            <a:off x="-1491" y="6063910"/>
            <a:ext cx="7184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900" dirty="0"/>
              <a:t>base: 3.051</a:t>
            </a:r>
          </a:p>
        </p:txBody>
      </p:sp>
      <p:sp>
        <p:nvSpPr>
          <p:cNvPr id="38" name="CaixaDeTexto 5"/>
          <p:cNvSpPr txBox="1"/>
          <p:nvPr/>
        </p:nvSpPr>
        <p:spPr>
          <a:xfrm>
            <a:off x="6785589" y="4357923"/>
            <a:ext cx="4578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enquanto que mais de 3 em cada 4 deles atribuíram uma das duas maiores notas existentes</a:t>
            </a:r>
          </a:p>
        </p:txBody>
      </p:sp>
      <p:grpSp>
        <p:nvGrpSpPr>
          <p:cNvPr id="39" name="+ informações"/>
          <p:cNvGrpSpPr/>
          <p:nvPr/>
        </p:nvGrpSpPr>
        <p:grpSpPr>
          <a:xfrm>
            <a:off x="9785050" y="5563419"/>
            <a:ext cx="1402473" cy="346249"/>
            <a:chOff x="7300120" y="5125288"/>
            <a:chExt cx="1748287" cy="431624"/>
          </a:xfrm>
        </p:grpSpPr>
        <p:sp>
          <p:nvSpPr>
            <p:cNvPr id="40" name="Forma livre 52"/>
            <p:cNvSpPr/>
            <p:nvPr/>
          </p:nvSpPr>
          <p:spPr>
            <a:xfrm>
              <a:off x="7529599" y="5255921"/>
              <a:ext cx="1340560" cy="203648"/>
            </a:xfrm>
            <a:custGeom>
              <a:avLst/>
              <a:gdLst>
                <a:gd name="connsiteX0" fmla="*/ 0 w 1340560"/>
                <a:gd name="connsiteY0" fmla="*/ 0 h 203648"/>
                <a:gd name="connsiteX1" fmla="*/ 1238736 w 1340560"/>
                <a:gd name="connsiteY1" fmla="*/ 0 h 203648"/>
                <a:gd name="connsiteX2" fmla="*/ 1340560 w 1340560"/>
                <a:gd name="connsiteY2" fmla="*/ 101824 h 203648"/>
                <a:gd name="connsiteX3" fmla="*/ 1340559 w 1340560"/>
                <a:gd name="connsiteY3" fmla="*/ 101824 h 203648"/>
                <a:gd name="connsiteX4" fmla="*/ 1238735 w 1340560"/>
                <a:gd name="connsiteY4" fmla="*/ 203648 h 203648"/>
                <a:gd name="connsiteX5" fmla="*/ 1958 w 1340560"/>
                <a:gd name="connsiteY5" fmla="*/ 203647 h 203648"/>
                <a:gd name="connsiteX6" fmla="*/ 28837 w 1340560"/>
                <a:gd name="connsiteY6" fmla="*/ 163780 h 203648"/>
                <a:gd name="connsiteX7" fmla="*/ 41052 w 1340560"/>
                <a:gd name="connsiteY7" fmla="*/ 103276 h 203648"/>
                <a:gd name="connsiteX8" fmla="*/ 28837 w 1340560"/>
                <a:gd name="connsiteY8" fmla="*/ 42772 h 20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0560" h="203648">
                  <a:moveTo>
                    <a:pt x="0" y="0"/>
                  </a:moveTo>
                  <a:lnTo>
                    <a:pt x="1238736" y="0"/>
                  </a:lnTo>
                  <a:cubicBezTo>
                    <a:pt x="1294972" y="0"/>
                    <a:pt x="1340560" y="45588"/>
                    <a:pt x="1340560" y="101824"/>
                  </a:cubicBezTo>
                  <a:lnTo>
                    <a:pt x="1340559" y="101824"/>
                  </a:lnTo>
                  <a:cubicBezTo>
                    <a:pt x="1340559" y="158060"/>
                    <a:pt x="1294971" y="203648"/>
                    <a:pt x="1238735" y="203648"/>
                  </a:cubicBezTo>
                  <a:lnTo>
                    <a:pt x="1958" y="203647"/>
                  </a:lnTo>
                  <a:lnTo>
                    <a:pt x="28837" y="163780"/>
                  </a:lnTo>
                  <a:cubicBezTo>
                    <a:pt x="36703" y="145184"/>
                    <a:pt x="41052" y="124738"/>
                    <a:pt x="41052" y="103276"/>
                  </a:cubicBezTo>
                  <a:cubicBezTo>
                    <a:pt x="41052" y="81815"/>
                    <a:pt x="36703" y="61369"/>
                    <a:pt x="28837" y="42772"/>
                  </a:cubicBezTo>
                  <a:close/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41" name="CaixaDeTexto 5"/>
            <p:cNvSpPr txBox="1"/>
            <p:nvPr/>
          </p:nvSpPr>
          <p:spPr>
            <a:xfrm>
              <a:off x="7543455" y="5125288"/>
              <a:ext cx="1504952" cy="43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2060"/>
                </a:buClr>
                <a:buSzPct val="120000"/>
              </a:pPr>
              <a:r>
                <a:rPr lang="pt-BR" sz="1100" b="1" dirty="0">
                  <a:solidFill>
                    <a:srgbClr val="1B75BB"/>
                  </a:solidFill>
                  <a:ea typeface="Verdana" pitchFamily="34" charset="0"/>
                  <a:cs typeface="Arial" charset="0"/>
                </a:rPr>
                <a:t>+ informações</a:t>
              </a:r>
            </a:p>
          </p:txBody>
        </p:sp>
        <p:grpSp>
          <p:nvGrpSpPr>
            <p:cNvPr id="50" name="Group 4"/>
            <p:cNvGrpSpPr>
              <a:grpSpLocks noChangeAspect="1"/>
            </p:cNvGrpSpPr>
            <p:nvPr/>
          </p:nvGrpSpPr>
          <p:grpSpPr bwMode="auto">
            <a:xfrm>
              <a:off x="7300120" y="5219409"/>
              <a:ext cx="276672" cy="276672"/>
              <a:chOff x="4549" y="2890"/>
              <a:chExt cx="599" cy="599"/>
            </a:xfrm>
            <a:solidFill>
              <a:schemeClr val="accent2"/>
            </a:solidFill>
          </p:grpSpPr>
          <p:sp>
            <p:nvSpPr>
              <p:cNvPr id="53" name="Freeform 5"/>
              <p:cNvSpPr>
                <a:spLocks noEditPoints="1"/>
              </p:cNvSpPr>
              <p:nvPr/>
            </p:nvSpPr>
            <p:spPr bwMode="auto">
              <a:xfrm>
                <a:off x="4549" y="2890"/>
                <a:ext cx="599" cy="599"/>
              </a:xfrm>
              <a:custGeom>
                <a:avLst/>
                <a:gdLst>
                  <a:gd name="T0" fmla="*/ 1398 w 1638"/>
                  <a:gd name="T1" fmla="*/ 240 h 1638"/>
                  <a:gd name="T2" fmla="*/ 819 w 1638"/>
                  <a:gd name="T3" fmla="*/ 0 h 1638"/>
                  <a:gd name="T4" fmla="*/ 240 w 1638"/>
                  <a:gd name="T5" fmla="*/ 240 h 1638"/>
                  <a:gd name="T6" fmla="*/ 0 w 1638"/>
                  <a:gd name="T7" fmla="*/ 819 h 1638"/>
                  <a:gd name="T8" fmla="*/ 240 w 1638"/>
                  <a:gd name="T9" fmla="*/ 1398 h 1638"/>
                  <a:gd name="T10" fmla="*/ 819 w 1638"/>
                  <a:gd name="T11" fmla="*/ 1638 h 1638"/>
                  <a:gd name="T12" fmla="*/ 1398 w 1638"/>
                  <a:gd name="T13" fmla="*/ 1398 h 1638"/>
                  <a:gd name="T14" fmla="*/ 1638 w 1638"/>
                  <a:gd name="T15" fmla="*/ 819 h 1638"/>
                  <a:gd name="T16" fmla="*/ 1398 w 1638"/>
                  <a:gd name="T17" fmla="*/ 240 h 1638"/>
                  <a:gd name="T18" fmla="*/ 819 w 1638"/>
                  <a:gd name="T19" fmla="*/ 1574 h 1638"/>
                  <a:gd name="T20" fmla="*/ 64 w 1638"/>
                  <a:gd name="T21" fmla="*/ 819 h 1638"/>
                  <a:gd name="T22" fmla="*/ 819 w 1638"/>
                  <a:gd name="T23" fmla="*/ 64 h 1638"/>
                  <a:gd name="T24" fmla="*/ 1574 w 1638"/>
                  <a:gd name="T25" fmla="*/ 819 h 1638"/>
                  <a:gd name="T26" fmla="*/ 819 w 1638"/>
                  <a:gd name="T27" fmla="*/ 1574 h 1638"/>
                  <a:gd name="T28" fmla="*/ 819 w 1638"/>
                  <a:gd name="T29" fmla="*/ 1574 h 1638"/>
                  <a:gd name="T30" fmla="*/ 819 w 1638"/>
                  <a:gd name="T31" fmla="*/ 1574 h 1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38" h="1638">
                    <a:moveTo>
                      <a:pt x="1398" y="240"/>
                    </a:moveTo>
                    <a:cubicBezTo>
                      <a:pt x="1244" y="85"/>
                      <a:pt x="1038" y="0"/>
                      <a:pt x="819" y="0"/>
                    </a:cubicBezTo>
                    <a:cubicBezTo>
                      <a:pt x="600" y="0"/>
                      <a:pt x="395" y="85"/>
                      <a:pt x="240" y="240"/>
                    </a:cubicBezTo>
                    <a:cubicBezTo>
                      <a:pt x="85" y="395"/>
                      <a:pt x="0" y="600"/>
                      <a:pt x="0" y="819"/>
                    </a:cubicBezTo>
                    <a:cubicBezTo>
                      <a:pt x="0" y="1038"/>
                      <a:pt x="85" y="1244"/>
                      <a:pt x="240" y="1398"/>
                    </a:cubicBezTo>
                    <a:cubicBezTo>
                      <a:pt x="395" y="1553"/>
                      <a:pt x="600" y="1638"/>
                      <a:pt x="819" y="1638"/>
                    </a:cubicBezTo>
                    <a:cubicBezTo>
                      <a:pt x="1038" y="1638"/>
                      <a:pt x="1244" y="1553"/>
                      <a:pt x="1398" y="1398"/>
                    </a:cubicBezTo>
                    <a:cubicBezTo>
                      <a:pt x="1553" y="1244"/>
                      <a:pt x="1638" y="1038"/>
                      <a:pt x="1638" y="819"/>
                    </a:cubicBezTo>
                    <a:cubicBezTo>
                      <a:pt x="1638" y="600"/>
                      <a:pt x="1553" y="395"/>
                      <a:pt x="1398" y="240"/>
                    </a:cubicBezTo>
                    <a:close/>
                    <a:moveTo>
                      <a:pt x="819" y="1574"/>
                    </a:moveTo>
                    <a:cubicBezTo>
                      <a:pt x="403" y="1574"/>
                      <a:pt x="64" y="1236"/>
                      <a:pt x="64" y="819"/>
                    </a:cubicBezTo>
                    <a:cubicBezTo>
                      <a:pt x="64" y="403"/>
                      <a:pt x="403" y="64"/>
                      <a:pt x="819" y="64"/>
                    </a:cubicBezTo>
                    <a:cubicBezTo>
                      <a:pt x="1236" y="64"/>
                      <a:pt x="1574" y="403"/>
                      <a:pt x="1574" y="819"/>
                    </a:cubicBezTo>
                    <a:cubicBezTo>
                      <a:pt x="1574" y="1236"/>
                      <a:pt x="1236" y="1574"/>
                      <a:pt x="819" y="1574"/>
                    </a:cubicBezTo>
                    <a:close/>
                    <a:moveTo>
                      <a:pt x="819" y="1574"/>
                    </a:moveTo>
                    <a:cubicBezTo>
                      <a:pt x="819" y="1574"/>
                      <a:pt x="819" y="1574"/>
                      <a:pt x="819" y="15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54" name="Freeform 6"/>
              <p:cNvSpPr>
                <a:spLocks noEditPoints="1"/>
              </p:cNvSpPr>
              <p:nvPr/>
            </p:nvSpPr>
            <p:spPr bwMode="auto">
              <a:xfrm>
                <a:off x="4808" y="3083"/>
                <a:ext cx="81" cy="331"/>
              </a:xfrm>
              <a:custGeom>
                <a:avLst/>
                <a:gdLst>
                  <a:gd name="T0" fmla="*/ 110 w 221"/>
                  <a:gd name="T1" fmla="*/ 0 h 905"/>
                  <a:gd name="T2" fmla="*/ 0 w 221"/>
                  <a:gd name="T3" fmla="*/ 110 h 905"/>
                  <a:gd name="T4" fmla="*/ 0 w 221"/>
                  <a:gd name="T5" fmla="*/ 794 h 905"/>
                  <a:gd name="T6" fmla="*/ 110 w 221"/>
                  <a:gd name="T7" fmla="*/ 905 h 905"/>
                  <a:gd name="T8" fmla="*/ 221 w 221"/>
                  <a:gd name="T9" fmla="*/ 794 h 905"/>
                  <a:gd name="T10" fmla="*/ 221 w 221"/>
                  <a:gd name="T11" fmla="*/ 110 h 905"/>
                  <a:gd name="T12" fmla="*/ 110 w 221"/>
                  <a:gd name="T13" fmla="*/ 0 h 905"/>
                  <a:gd name="T14" fmla="*/ 157 w 221"/>
                  <a:gd name="T15" fmla="*/ 794 h 905"/>
                  <a:gd name="T16" fmla="*/ 110 w 221"/>
                  <a:gd name="T17" fmla="*/ 841 h 905"/>
                  <a:gd name="T18" fmla="*/ 64 w 221"/>
                  <a:gd name="T19" fmla="*/ 794 h 905"/>
                  <a:gd name="T20" fmla="*/ 64 w 221"/>
                  <a:gd name="T21" fmla="*/ 110 h 905"/>
                  <a:gd name="T22" fmla="*/ 110 w 221"/>
                  <a:gd name="T23" fmla="*/ 64 h 905"/>
                  <a:gd name="T24" fmla="*/ 157 w 221"/>
                  <a:gd name="T25" fmla="*/ 110 h 905"/>
                  <a:gd name="T26" fmla="*/ 157 w 221"/>
                  <a:gd name="T27" fmla="*/ 794 h 905"/>
                  <a:gd name="T28" fmla="*/ 157 w 221"/>
                  <a:gd name="T29" fmla="*/ 794 h 905"/>
                  <a:gd name="T30" fmla="*/ 157 w 221"/>
                  <a:gd name="T31" fmla="*/ 794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905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794"/>
                      <a:pt x="0" y="794"/>
                      <a:pt x="0" y="794"/>
                    </a:cubicBezTo>
                    <a:cubicBezTo>
                      <a:pt x="0" y="855"/>
                      <a:pt x="49" y="905"/>
                      <a:pt x="110" y="905"/>
                    </a:cubicBezTo>
                    <a:cubicBezTo>
                      <a:pt x="171" y="905"/>
                      <a:pt x="221" y="855"/>
                      <a:pt x="221" y="794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794"/>
                    </a:moveTo>
                    <a:cubicBezTo>
                      <a:pt x="157" y="820"/>
                      <a:pt x="136" y="841"/>
                      <a:pt x="110" y="841"/>
                    </a:cubicBezTo>
                    <a:cubicBezTo>
                      <a:pt x="85" y="841"/>
                      <a:pt x="64" y="820"/>
                      <a:pt x="64" y="794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4"/>
                      <a:pt x="85" y="64"/>
                      <a:pt x="110" y="64"/>
                    </a:cubicBezTo>
                    <a:cubicBezTo>
                      <a:pt x="136" y="64"/>
                      <a:pt x="157" y="84"/>
                      <a:pt x="157" y="110"/>
                    </a:cubicBezTo>
                    <a:lnTo>
                      <a:pt x="157" y="794"/>
                    </a:lnTo>
                    <a:close/>
                    <a:moveTo>
                      <a:pt x="157" y="794"/>
                    </a:moveTo>
                    <a:cubicBezTo>
                      <a:pt x="157" y="794"/>
                      <a:pt x="157" y="794"/>
                      <a:pt x="157" y="79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55" name="Freeform 7"/>
              <p:cNvSpPr>
                <a:spLocks noEditPoints="1"/>
              </p:cNvSpPr>
              <p:nvPr/>
            </p:nvSpPr>
            <p:spPr bwMode="auto">
              <a:xfrm>
                <a:off x="4808" y="2965"/>
                <a:ext cx="81" cy="96"/>
              </a:xfrm>
              <a:custGeom>
                <a:avLst/>
                <a:gdLst>
                  <a:gd name="T0" fmla="*/ 110 w 221"/>
                  <a:gd name="T1" fmla="*/ 0 h 263"/>
                  <a:gd name="T2" fmla="*/ 0 w 221"/>
                  <a:gd name="T3" fmla="*/ 110 h 263"/>
                  <a:gd name="T4" fmla="*/ 0 w 221"/>
                  <a:gd name="T5" fmla="*/ 153 h 263"/>
                  <a:gd name="T6" fmla="*/ 110 w 221"/>
                  <a:gd name="T7" fmla="*/ 263 h 263"/>
                  <a:gd name="T8" fmla="*/ 221 w 221"/>
                  <a:gd name="T9" fmla="*/ 153 h 263"/>
                  <a:gd name="T10" fmla="*/ 221 w 221"/>
                  <a:gd name="T11" fmla="*/ 110 h 263"/>
                  <a:gd name="T12" fmla="*/ 110 w 221"/>
                  <a:gd name="T13" fmla="*/ 0 h 263"/>
                  <a:gd name="T14" fmla="*/ 157 w 221"/>
                  <a:gd name="T15" fmla="*/ 153 h 263"/>
                  <a:gd name="T16" fmla="*/ 110 w 221"/>
                  <a:gd name="T17" fmla="*/ 199 h 263"/>
                  <a:gd name="T18" fmla="*/ 64 w 221"/>
                  <a:gd name="T19" fmla="*/ 153 h 263"/>
                  <a:gd name="T20" fmla="*/ 64 w 221"/>
                  <a:gd name="T21" fmla="*/ 110 h 263"/>
                  <a:gd name="T22" fmla="*/ 110 w 221"/>
                  <a:gd name="T23" fmla="*/ 64 h 263"/>
                  <a:gd name="T24" fmla="*/ 157 w 221"/>
                  <a:gd name="T25" fmla="*/ 110 h 263"/>
                  <a:gd name="T26" fmla="*/ 157 w 221"/>
                  <a:gd name="T27" fmla="*/ 153 h 263"/>
                  <a:gd name="T28" fmla="*/ 157 w 221"/>
                  <a:gd name="T29" fmla="*/ 153 h 263"/>
                  <a:gd name="T30" fmla="*/ 157 w 221"/>
                  <a:gd name="T31" fmla="*/ 15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263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214"/>
                      <a:pt x="49" y="263"/>
                      <a:pt x="110" y="263"/>
                    </a:cubicBezTo>
                    <a:cubicBezTo>
                      <a:pt x="171" y="263"/>
                      <a:pt x="221" y="214"/>
                      <a:pt x="221" y="153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153"/>
                    </a:moveTo>
                    <a:cubicBezTo>
                      <a:pt x="157" y="179"/>
                      <a:pt x="136" y="199"/>
                      <a:pt x="110" y="199"/>
                    </a:cubicBezTo>
                    <a:cubicBezTo>
                      <a:pt x="85" y="199"/>
                      <a:pt x="64" y="179"/>
                      <a:pt x="64" y="153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5"/>
                      <a:pt x="85" y="64"/>
                      <a:pt x="110" y="64"/>
                    </a:cubicBezTo>
                    <a:cubicBezTo>
                      <a:pt x="136" y="64"/>
                      <a:pt x="157" y="85"/>
                      <a:pt x="157" y="110"/>
                    </a:cubicBezTo>
                    <a:lnTo>
                      <a:pt x="157" y="153"/>
                    </a:lnTo>
                    <a:close/>
                    <a:moveTo>
                      <a:pt x="157" y="153"/>
                    </a:moveTo>
                    <a:cubicBezTo>
                      <a:pt x="157" y="153"/>
                      <a:pt x="157" y="153"/>
                      <a:pt x="157" y="1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56" name="Freeform 8"/>
              <p:cNvSpPr>
                <a:spLocks noEditPoints="1"/>
              </p:cNvSpPr>
              <p:nvPr/>
            </p:nvSpPr>
            <p:spPr bwMode="auto">
              <a:xfrm>
                <a:off x="4681" y="2942"/>
                <a:ext cx="116" cy="70"/>
              </a:xfrm>
              <a:custGeom>
                <a:avLst/>
                <a:gdLst>
                  <a:gd name="T0" fmla="*/ 271 w 315"/>
                  <a:gd name="T1" fmla="*/ 5 h 193"/>
                  <a:gd name="T2" fmla="*/ 16 w 315"/>
                  <a:gd name="T3" fmla="*/ 136 h 193"/>
                  <a:gd name="T4" fmla="*/ 11 w 315"/>
                  <a:gd name="T5" fmla="*/ 181 h 193"/>
                  <a:gd name="T6" fmla="*/ 36 w 315"/>
                  <a:gd name="T7" fmla="*/ 193 h 193"/>
                  <a:gd name="T8" fmla="*/ 56 w 315"/>
                  <a:gd name="T9" fmla="*/ 186 h 193"/>
                  <a:gd name="T10" fmla="*/ 288 w 315"/>
                  <a:gd name="T11" fmla="*/ 66 h 193"/>
                  <a:gd name="T12" fmla="*/ 310 w 315"/>
                  <a:gd name="T13" fmla="*/ 27 h 193"/>
                  <a:gd name="T14" fmla="*/ 271 w 315"/>
                  <a:gd name="T15" fmla="*/ 5 h 193"/>
                  <a:gd name="T16" fmla="*/ 271 w 315"/>
                  <a:gd name="T17" fmla="*/ 5 h 193"/>
                  <a:gd name="T18" fmla="*/ 271 w 315"/>
                  <a:gd name="T19" fmla="*/ 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5" h="193">
                    <a:moveTo>
                      <a:pt x="271" y="5"/>
                    </a:moveTo>
                    <a:cubicBezTo>
                      <a:pt x="177" y="30"/>
                      <a:pt x="91" y="75"/>
                      <a:pt x="16" y="136"/>
                    </a:cubicBezTo>
                    <a:cubicBezTo>
                      <a:pt x="2" y="147"/>
                      <a:pt x="0" y="168"/>
                      <a:pt x="11" y="181"/>
                    </a:cubicBezTo>
                    <a:cubicBezTo>
                      <a:pt x="17" y="189"/>
                      <a:pt x="27" y="193"/>
                      <a:pt x="36" y="193"/>
                    </a:cubicBezTo>
                    <a:cubicBezTo>
                      <a:pt x="43" y="193"/>
                      <a:pt x="50" y="191"/>
                      <a:pt x="56" y="186"/>
                    </a:cubicBezTo>
                    <a:cubicBezTo>
                      <a:pt x="125" y="130"/>
                      <a:pt x="203" y="90"/>
                      <a:pt x="288" y="66"/>
                    </a:cubicBezTo>
                    <a:cubicBezTo>
                      <a:pt x="305" y="62"/>
                      <a:pt x="315" y="44"/>
                      <a:pt x="310" y="27"/>
                    </a:cubicBezTo>
                    <a:cubicBezTo>
                      <a:pt x="305" y="10"/>
                      <a:pt x="288" y="0"/>
                      <a:pt x="271" y="5"/>
                    </a:cubicBezTo>
                    <a:close/>
                    <a:moveTo>
                      <a:pt x="271" y="5"/>
                    </a:moveTo>
                    <a:cubicBezTo>
                      <a:pt x="271" y="5"/>
                      <a:pt x="271" y="5"/>
                      <a:pt x="271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57" name="Freeform 9"/>
              <p:cNvSpPr>
                <a:spLocks noEditPoints="1"/>
              </p:cNvSpPr>
              <p:nvPr/>
            </p:nvSpPr>
            <p:spPr bwMode="auto">
              <a:xfrm>
                <a:off x="4593" y="3039"/>
                <a:ext cx="174" cy="386"/>
              </a:xfrm>
              <a:custGeom>
                <a:avLst/>
                <a:gdLst>
                  <a:gd name="T0" fmla="*/ 453 w 476"/>
                  <a:gd name="T1" fmla="*/ 996 h 1057"/>
                  <a:gd name="T2" fmla="*/ 64 w 476"/>
                  <a:gd name="T3" fmla="*/ 411 h 1057"/>
                  <a:gd name="T4" fmla="*/ 173 w 476"/>
                  <a:gd name="T5" fmla="*/ 55 h 1057"/>
                  <a:gd name="T6" fmla="*/ 165 w 476"/>
                  <a:gd name="T7" fmla="*/ 10 h 1057"/>
                  <a:gd name="T8" fmla="*/ 120 w 476"/>
                  <a:gd name="T9" fmla="*/ 19 h 1057"/>
                  <a:gd name="T10" fmla="*/ 0 w 476"/>
                  <a:gd name="T11" fmla="*/ 411 h 1057"/>
                  <a:gd name="T12" fmla="*/ 428 w 476"/>
                  <a:gd name="T13" fmla="*/ 1055 h 1057"/>
                  <a:gd name="T14" fmla="*/ 440 w 476"/>
                  <a:gd name="T15" fmla="*/ 1057 h 1057"/>
                  <a:gd name="T16" fmla="*/ 470 w 476"/>
                  <a:gd name="T17" fmla="*/ 1038 h 1057"/>
                  <a:gd name="T18" fmla="*/ 453 w 476"/>
                  <a:gd name="T19" fmla="*/ 996 h 1057"/>
                  <a:gd name="T20" fmla="*/ 453 w 476"/>
                  <a:gd name="T21" fmla="*/ 996 h 1057"/>
                  <a:gd name="T22" fmla="*/ 453 w 476"/>
                  <a:gd name="T23" fmla="*/ 996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6" h="1057">
                    <a:moveTo>
                      <a:pt x="453" y="996"/>
                    </a:moveTo>
                    <a:cubicBezTo>
                      <a:pt x="216" y="897"/>
                      <a:pt x="64" y="667"/>
                      <a:pt x="64" y="411"/>
                    </a:cubicBezTo>
                    <a:cubicBezTo>
                      <a:pt x="64" y="283"/>
                      <a:pt x="102" y="160"/>
                      <a:pt x="173" y="55"/>
                    </a:cubicBezTo>
                    <a:cubicBezTo>
                      <a:pt x="183" y="40"/>
                      <a:pt x="179" y="20"/>
                      <a:pt x="165" y="10"/>
                    </a:cubicBezTo>
                    <a:cubicBezTo>
                      <a:pt x="150" y="0"/>
                      <a:pt x="130" y="4"/>
                      <a:pt x="120" y="19"/>
                    </a:cubicBezTo>
                    <a:cubicBezTo>
                      <a:pt x="41" y="135"/>
                      <a:pt x="0" y="270"/>
                      <a:pt x="0" y="411"/>
                    </a:cubicBezTo>
                    <a:cubicBezTo>
                      <a:pt x="0" y="693"/>
                      <a:pt x="168" y="946"/>
                      <a:pt x="428" y="1055"/>
                    </a:cubicBezTo>
                    <a:cubicBezTo>
                      <a:pt x="432" y="1057"/>
                      <a:pt x="436" y="1057"/>
                      <a:pt x="440" y="1057"/>
                    </a:cubicBezTo>
                    <a:cubicBezTo>
                      <a:pt x="453" y="1057"/>
                      <a:pt x="465" y="1050"/>
                      <a:pt x="470" y="1038"/>
                    </a:cubicBezTo>
                    <a:cubicBezTo>
                      <a:pt x="476" y="1021"/>
                      <a:pt x="469" y="1003"/>
                      <a:pt x="453" y="996"/>
                    </a:cubicBezTo>
                    <a:close/>
                    <a:moveTo>
                      <a:pt x="453" y="996"/>
                    </a:moveTo>
                    <a:cubicBezTo>
                      <a:pt x="453" y="996"/>
                      <a:pt x="453" y="996"/>
                      <a:pt x="453" y="9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8859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mp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" dur="1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" grpId="0" animBg="1"/>
      <p:bldP spid="47" grpId="0" animBg="1"/>
      <p:bldP spid="48" grpId="0" animBg="1"/>
      <p:bldP spid="49" grpId="0" animBg="1"/>
      <p:bldP spid="51" grpId="0" animBg="1"/>
      <p:bldP spid="52" grpId="0" animBg="1"/>
      <p:bldP spid="3" grpId="0"/>
      <p:bldP spid="28" grpId="0"/>
      <p:bldGraphic spid="42" grpId="0">
        <p:bldAsOne/>
      </p:bldGraphic>
      <p:bldGraphic spid="42" grpId="1">
        <p:bldAsOne/>
      </p:bldGraphic>
      <p:bldP spid="43" grpId="0"/>
      <p:bldGraphic spid="44" grpId="0">
        <p:bldAsOne/>
      </p:bldGraphic>
      <p:bldGraphic spid="21" grpId="0">
        <p:bldAsOne/>
      </p:bldGraphic>
      <p:bldGraphic spid="21" grpId="1">
        <p:bldAsOne/>
      </p:bldGraphic>
      <p:bldP spid="22" grpId="0"/>
      <p:bldP spid="22" grpId="1"/>
      <p:bldGraphic spid="23" grpId="0">
        <p:bldAsOne/>
      </p:bldGraphic>
      <p:bldGraphic spid="23" grpId="1">
        <p:bldAsOne/>
      </p:bldGraphic>
      <p:bldP spid="24" grpId="0"/>
      <p:bldP spid="24" grpId="1"/>
      <p:bldP spid="5" grpId="0"/>
      <p:bldP spid="5" grpId="1"/>
      <p:bldP spid="25" grpId="0"/>
      <p:bldP spid="25" grpId="1"/>
      <p:bldP spid="45" grpId="0"/>
      <p:bldP spid="46" grpId="0"/>
      <p:bldP spid="46" grpId="1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Gráfico 49"/>
          <p:cNvGraphicFramePr/>
          <p:nvPr>
            <p:extLst>
              <p:ext uri="{D42A27DB-BD31-4B8C-83A1-F6EECF244321}">
                <p14:modId xmlns:p14="http://schemas.microsoft.com/office/powerpoint/2010/main" val="1282398584"/>
              </p:ext>
            </p:extLst>
          </p:nvPr>
        </p:nvGraphicFramePr>
        <p:xfrm>
          <a:off x="765841" y="2844603"/>
          <a:ext cx="10462859" cy="2007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3" name="Tabela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660500"/>
              </p:ext>
            </p:extLst>
          </p:nvPr>
        </p:nvGraphicFramePr>
        <p:xfrm>
          <a:off x="751045" y="1875451"/>
          <a:ext cx="10243422" cy="28420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3953">
                  <a:extLst>
                    <a:ext uri="{9D8B030D-6E8A-4147-A177-3AD203B41FA5}">
                      <a16:colId xmlns="" xmlns:a16="http://schemas.microsoft.com/office/drawing/2014/main" val="3415829805"/>
                    </a:ext>
                  </a:extLst>
                </a:gridCol>
                <a:gridCol w="152400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0780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420398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2637264">
                  <a:extLst>
                    <a:ext uri="{9D8B030D-6E8A-4147-A177-3AD203B41FA5}">
                      <a16:colId xmlns="" xmlns:a16="http://schemas.microsoft.com/office/drawing/2014/main" val="20021"/>
                    </a:ext>
                  </a:extLst>
                </a:gridCol>
              </a:tblGrid>
              <a:tr h="3270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Sul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55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Sudeste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Centro-Oeste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98DB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Nordeste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Norte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70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5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kern="1200" baseline="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9,0</a:t>
                      </a:r>
                      <a:endParaRPr lang="pt-BR" sz="2000" b="1" u="none" strike="noStrike" kern="1200" dirty="0">
                        <a:solidFill>
                          <a:srgbClr val="0060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8DB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88011">
                <a:tc>
                  <a:txBody>
                    <a:bodyPr/>
                    <a:lstStyle/>
                    <a:p>
                      <a:pPr algn="ctr" fontAlgn="b"/>
                      <a:endParaRPr lang="pt-BR" sz="2000" b="1" u="none" strike="noStrike" kern="1200" dirty="0">
                        <a:solidFill>
                          <a:srgbClr val="0060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u="none" strike="noStrike" kern="1200" dirty="0">
                        <a:solidFill>
                          <a:srgbClr val="0060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u="none" strike="noStrike" kern="1200" dirty="0">
                        <a:solidFill>
                          <a:srgbClr val="0060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u="none" strike="noStrike" kern="1200" dirty="0">
                        <a:solidFill>
                          <a:srgbClr val="0060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u="none" strike="noStrike" kern="1200" dirty="0">
                        <a:solidFill>
                          <a:srgbClr val="0060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4" name="Gráfico 53"/>
          <p:cNvGraphicFramePr/>
          <p:nvPr>
            <p:extLst>
              <p:ext uri="{D42A27DB-BD31-4B8C-83A1-F6EECF244321}">
                <p14:modId xmlns:p14="http://schemas.microsoft.com/office/powerpoint/2010/main" val="3486760052"/>
              </p:ext>
            </p:extLst>
          </p:nvPr>
        </p:nvGraphicFramePr>
        <p:xfrm>
          <a:off x="641326" y="2871985"/>
          <a:ext cx="10462859" cy="19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CaixaDeTexto 19"/>
          <p:cNvSpPr txBox="1"/>
          <p:nvPr/>
        </p:nvSpPr>
        <p:spPr>
          <a:xfrm>
            <a:off x="758933" y="161424"/>
            <a:ext cx="5867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3600" b="0" i="1" dirty="0">
                <a:solidFill>
                  <a:srgbClr val="4A5463"/>
                </a:solidFill>
                <a:effectLst/>
                <a:latin typeface="+mn-lt"/>
              </a:rPr>
              <a:t>atendimento das </a:t>
            </a:r>
            <a:r>
              <a:rPr lang="pt-BR" sz="3600" i="1" dirty="0">
                <a:solidFill>
                  <a:srgbClr val="4A5463"/>
                </a:solidFill>
                <a:effectLst/>
                <a:latin typeface="+mn-lt"/>
              </a:rPr>
              <a:t>expectativas</a:t>
            </a:r>
            <a:r>
              <a:rPr lang="pt-BR" sz="3600" b="0" i="1" dirty="0">
                <a:solidFill>
                  <a:srgbClr val="4A5463"/>
                </a:solidFill>
                <a:effectLst/>
                <a:latin typeface="+mn-lt"/>
              </a:rPr>
              <a:t> com o </a:t>
            </a:r>
            <a:r>
              <a:rPr lang="pt-BR" sz="3600" b="0" i="1" dirty="0" err="1">
                <a:solidFill>
                  <a:srgbClr val="4A5463"/>
                </a:solidFill>
                <a:effectLst/>
                <a:latin typeface="+mn-lt"/>
              </a:rPr>
              <a:t>Empretec</a:t>
            </a:r>
            <a:endParaRPr lang="pt-BR" sz="3600" b="0" i="1" dirty="0">
              <a:solidFill>
                <a:srgbClr val="4A5463"/>
              </a:solidFill>
              <a:effectLst/>
              <a:latin typeface="+mn-lt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451324" y="6488492"/>
            <a:ext cx="108428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rgbClr val="FF91B0"/>
                </a:solidFill>
              </a:rPr>
              <a:t>P5. </a:t>
            </a:r>
            <a:r>
              <a:rPr lang="pt-BR" sz="1100" b="1" dirty="0">
                <a:solidFill>
                  <a:schemeClr val="bg1"/>
                </a:solidFill>
              </a:rPr>
              <a:t>De 0 a 10, que nota daria para o EMPRETEC quanto ao atendimento de suas expectativas, onde 0 significa "não foram atendidas" e 10 que "foram plenamente atendidas"?</a:t>
            </a:r>
            <a:endParaRPr lang="pt-BR" sz="1100" dirty="0">
              <a:solidFill>
                <a:srgbClr val="62D9D5"/>
              </a:solidFill>
            </a:endParaRPr>
          </a:p>
        </p:txBody>
      </p:sp>
      <p:sp>
        <p:nvSpPr>
          <p:cNvPr id="61" name="Forma livre 60"/>
          <p:cNvSpPr/>
          <p:nvPr/>
        </p:nvSpPr>
        <p:spPr>
          <a:xfrm>
            <a:off x="-167954" y="161424"/>
            <a:ext cx="968768" cy="172857"/>
          </a:xfrm>
          <a:custGeom>
            <a:avLst/>
            <a:gdLst>
              <a:gd name="connsiteX0" fmla="*/ 0 w 4785186"/>
              <a:gd name="connsiteY0" fmla="*/ 0 h 853819"/>
              <a:gd name="connsiteX1" fmla="*/ 4785186 w 4785186"/>
              <a:gd name="connsiteY1" fmla="*/ 0 h 853819"/>
              <a:gd name="connsiteX2" fmla="*/ 4310842 w 4785186"/>
              <a:gd name="connsiteY2" fmla="*/ 853819 h 853819"/>
              <a:gd name="connsiteX3" fmla="*/ 0 w 4785186"/>
              <a:gd name="connsiteY3" fmla="*/ 853819 h 85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5186" h="853819">
                <a:moveTo>
                  <a:pt x="0" y="0"/>
                </a:moveTo>
                <a:lnTo>
                  <a:pt x="4785186" y="0"/>
                </a:lnTo>
                <a:lnTo>
                  <a:pt x="4310842" y="853819"/>
                </a:lnTo>
                <a:lnTo>
                  <a:pt x="0" y="853819"/>
                </a:lnTo>
                <a:close/>
              </a:path>
            </a:pathLst>
          </a:custGeom>
          <a:solidFill>
            <a:srgbClr val="BCA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5" name="+ informações"/>
          <p:cNvGrpSpPr/>
          <p:nvPr/>
        </p:nvGrpSpPr>
        <p:grpSpPr>
          <a:xfrm>
            <a:off x="7496937" y="546644"/>
            <a:ext cx="1402473" cy="346249"/>
            <a:chOff x="7300120" y="5125288"/>
            <a:chExt cx="1748287" cy="431624"/>
          </a:xfrm>
        </p:grpSpPr>
        <p:sp>
          <p:nvSpPr>
            <p:cNvPr id="56" name="Forma livre 52"/>
            <p:cNvSpPr/>
            <p:nvPr/>
          </p:nvSpPr>
          <p:spPr>
            <a:xfrm>
              <a:off x="7529599" y="5255921"/>
              <a:ext cx="1340560" cy="203648"/>
            </a:xfrm>
            <a:custGeom>
              <a:avLst/>
              <a:gdLst>
                <a:gd name="connsiteX0" fmla="*/ 0 w 1340560"/>
                <a:gd name="connsiteY0" fmla="*/ 0 h 203648"/>
                <a:gd name="connsiteX1" fmla="*/ 1238736 w 1340560"/>
                <a:gd name="connsiteY1" fmla="*/ 0 h 203648"/>
                <a:gd name="connsiteX2" fmla="*/ 1340560 w 1340560"/>
                <a:gd name="connsiteY2" fmla="*/ 101824 h 203648"/>
                <a:gd name="connsiteX3" fmla="*/ 1340559 w 1340560"/>
                <a:gd name="connsiteY3" fmla="*/ 101824 h 203648"/>
                <a:gd name="connsiteX4" fmla="*/ 1238735 w 1340560"/>
                <a:gd name="connsiteY4" fmla="*/ 203648 h 203648"/>
                <a:gd name="connsiteX5" fmla="*/ 1958 w 1340560"/>
                <a:gd name="connsiteY5" fmla="*/ 203647 h 203648"/>
                <a:gd name="connsiteX6" fmla="*/ 28837 w 1340560"/>
                <a:gd name="connsiteY6" fmla="*/ 163780 h 203648"/>
                <a:gd name="connsiteX7" fmla="*/ 41052 w 1340560"/>
                <a:gd name="connsiteY7" fmla="*/ 103276 h 203648"/>
                <a:gd name="connsiteX8" fmla="*/ 28837 w 1340560"/>
                <a:gd name="connsiteY8" fmla="*/ 42772 h 20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0560" h="203648">
                  <a:moveTo>
                    <a:pt x="0" y="0"/>
                  </a:moveTo>
                  <a:lnTo>
                    <a:pt x="1238736" y="0"/>
                  </a:lnTo>
                  <a:cubicBezTo>
                    <a:pt x="1294972" y="0"/>
                    <a:pt x="1340560" y="45588"/>
                    <a:pt x="1340560" y="101824"/>
                  </a:cubicBezTo>
                  <a:lnTo>
                    <a:pt x="1340559" y="101824"/>
                  </a:lnTo>
                  <a:cubicBezTo>
                    <a:pt x="1340559" y="158060"/>
                    <a:pt x="1294971" y="203648"/>
                    <a:pt x="1238735" y="203648"/>
                  </a:cubicBezTo>
                  <a:lnTo>
                    <a:pt x="1958" y="203647"/>
                  </a:lnTo>
                  <a:lnTo>
                    <a:pt x="28837" y="163780"/>
                  </a:lnTo>
                  <a:cubicBezTo>
                    <a:pt x="36703" y="145184"/>
                    <a:pt x="41052" y="124738"/>
                    <a:pt x="41052" y="103276"/>
                  </a:cubicBezTo>
                  <a:cubicBezTo>
                    <a:pt x="41052" y="81815"/>
                    <a:pt x="36703" y="61369"/>
                    <a:pt x="28837" y="42772"/>
                  </a:cubicBezTo>
                  <a:close/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57" name="CaixaDeTexto 5"/>
            <p:cNvSpPr txBox="1"/>
            <p:nvPr/>
          </p:nvSpPr>
          <p:spPr>
            <a:xfrm>
              <a:off x="7543455" y="5125288"/>
              <a:ext cx="1504952" cy="43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2060"/>
                </a:buClr>
                <a:buSzPct val="120000"/>
              </a:pPr>
              <a:r>
                <a:rPr lang="pt-BR" sz="1100" b="1" dirty="0">
                  <a:solidFill>
                    <a:srgbClr val="1B75BB"/>
                  </a:solidFill>
                  <a:ea typeface="Verdana" pitchFamily="34" charset="0"/>
                  <a:cs typeface="Arial" charset="0"/>
                </a:rPr>
                <a:t>+ informações</a:t>
              </a:r>
            </a:p>
          </p:txBody>
        </p:sp>
        <p:grpSp>
          <p:nvGrpSpPr>
            <p:cNvPr id="58" name="Group 4"/>
            <p:cNvGrpSpPr>
              <a:grpSpLocks noChangeAspect="1"/>
            </p:cNvGrpSpPr>
            <p:nvPr/>
          </p:nvGrpSpPr>
          <p:grpSpPr bwMode="auto">
            <a:xfrm>
              <a:off x="7300120" y="5219409"/>
              <a:ext cx="276672" cy="276672"/>
              <a:chOff x="4549" y="2890"/>
              <a:chExt cx="599" cy="599"/>
            </a:xfrm>
            <a:solidFill>
              <a:schemeClr val="accent2"/>
            </a:solidFill>
          </p:grpSpPr>
          <p:sp>
            <p:nvSpPr>
              <p:cNvPr id="59" name="Freeform 5"/>
              <p:cNvSpPr>
                <a:spLocks noEditPoints="1"/>
              </p:cNvSpPr>
              <p:nvPr/>
            </p:nvSpPr>
            <p:spPr bwMode="auto">
              <a:xfrm>
                <a:off x="4549" y="2890"/>
                <a:ext cx="599" cy="599"/>
              </a:xfrm>
              <a:custGeom>
                <a:avLst/>
                <a:gdLst>
                  <a:gd name="T0" fmla="*/ 1398 w 1638"/>
                  <a:gd name="T1" fmla="*/ 240 h 1638"/>
                  <a:gd name="T2" fmla="*/ 819 w 1638"/>
                  <a:gd name="T3" fmla="*/ 0 h 1638"/>
                  <a:gd name="T4" fmla="*/ 240 w 1638"/>
                  <a:gd name="T5" fmla="*/ 240 h 1638"/>
                  <a:gd name="T6" fmla="*/ 0 w 1638"/>
                  <a:gd name="T7" fmla="*/ 819 h 1638"/>
                  <a:gd name="T8" fmla="*/ 240 w 1638"/>
                  <a:gd name="T9" fmla="*/ 1398 h 1638"/>
                  <a:gd name="T10" fmla="*/ 819 w 1638"/>
                  <a:gd name="T11" fmla="*/ 1638 h 1638"/>
                  <a:gd name="T12" fmla="*/ 1398 w 1638"/>
                  <a:gd name="T13" fmla="*/ 1398 h 1638"/>
                  <a:gd name="T14" fmla="*/ 1638 w 1638"/>
                  <a:gd name="T15" fmla="*/ 819 h 1638"/>
                  <a:gd name="T16" fmla="*/ 1398 w 1638"/>
                  <a:gd name="T17" fmla="*/ 240 h 1638"/>
                  <a:gd name="T18" fmla="*/ 819 w 1638"/>
                  <a:gd name="T19" fmla="*/ 1574 h 1638"/>
                  <a:gd name="T20" fmla="*/ 64 w 1638"/>
                  <a:gd name="T21" fmla="*/ 819 h 1638"/>
                  <a:gd name="T22" fmla="*/ 819 w 1638"/>
                  <a:gd name="T23" fmla="*/ 64 h 1638"/>
                  <a:gd name="T24" fmla="*/ 1574 w 1638"/>
                  <a:gd name="T25" fmla="*/ 819 h 1638"/>
                  <a:gd name="T26" fmla="*/ 819 w 1638"/>
                  <a:gd name="T27" fmla="*/ 1574 h 1638"/>
                  <a:gd name="T28" fmla="*/ 819 w 1638"/>
                  <a:gd name="T29" fmla="*/ 1574 h 1638"/>
                  <a:gd name="T30" fmla="*/ 819 w 1638"/>
                  <a:gd name="T31" fmla="*/ 1574 h 1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38" h="1638">
                    <a:moveTo>
                      <a:pt x="1398" y="240"/>
                    </a:moveTo>
                    <a:cubicBezTo>
                      <a:pt x="1244" y="85"/>
                      <a:pt x="1038" y="0"/>
                      <a:pt x="819" y="0"/>
                    </a:cubicBezTo>
                    <a:cubicBezTo>
                      <a:pt x="600" y="0"/>
                      <a:pt x="395" y="85"/>
                      <a:pt x="240" y="240"/>
                    </a:cubicBezTo>
                    <a:cubicBezTo>
                      <a:pt x="85" y="395"/>
                      <a:pt x="0" y="600"/>
                      <a:pt x="0" y="819"/>
                    </a:cubicBezTo>
                    <a:cubicBezTo>
                      <a:pt x="0" y="1038"/>
                      <a:pt x="85" y="1244"/>
                      <a:pt x="240" y="1398"/>
                    </a:cubicBezTo>
                    <a:cubicBezTo>
                      <a:pt x="395" y="1553"/>
                      <a:pt x="600" y="1638"/>
                      <a:pt x="819" y="1638"/>
                    </a:cubicBezTo>
                    <a:cubicBezTo>
                      <a:pt x="1038" y="1638"/>
                      <a:pt x="1244" y="1553"/>
                      <a:pt x="1398" y="1398"/>
                    </a:cubicBezTo>
                    <a:cubicBezTo>
                      <a:pt x="1553" y="1244"/>
                      <a:pt x="1638" y="1038"/>
                      <a:pt x="1638" y="819"/>
                    </a:cubicBezTo>
                    <a:cubicBezTo>
                      <a:pt x="1638" y="600"/>
                      <a:pt x="1553" y="395"/>
                      <a:pt x="1398" y="240"/>
                    </a:cubicBezTo>
                    <a:close/>
                    <a:moveTo>
                      <a:pt x="819" y="1574"/>
                    </a:moveTo>
                    <a:cubicBezTo>
                      <a:pt x="403" y="1574"/>
                      <a:pt x="64" y="1236"/>
                      <a:pt x="64" y="819"/>
                    </a:cubicBezTo>
                    <a:cubicBezTo>
                      <a:pt x="64" y="403"/>
                      <a:pt x="403" y="64"/>
                      <a:pt x="819" y="64"/>
                    </a:cubicBezTo>
                    <a:cubicBezTo>
                      <a:pt x="1236" y="64"/>
                      <a:pt x="1574" y="403"/>
                      <a:pt x="1574" y="819"/>
                    </a:cubicBezTo>
                    <a:cubicBezTo>
                      <a:pt x="1574" y="1236"/>
                      <a:pt x="1236" y="1574"/>
                      <a:pt x="819" y="1574"/>
                    </a:cubicBezTo>
                    <a:close/>
                    <a:moveTo>
                      <a:pt x="819" y="1574"/>
                    </a:moveTo>
                    <a:cubicBezTo>
                      <a:pt x="819" y="1574"/>
                      <a:pt x="819" y="1574"/>
                      <a:pt x="819" y="15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60" name="Freeform 6"/>
              <p:cNvSpPr>
                <a:spLocks noEditPoints="1"/>
              </p:cNvSpPr>
              <p:nvPr/>
            </p:nvSpPr>
            <p:spPr bwMode="auto">
              <a:xfrm>
                <a:off x="4808" y="3083"/>
                <a:ext cx="81" cy="331"/>
              </a:xfrm>
              <a:custGeom>
                <a:avLst/>
                <a:gdLst>
                  <a:gd name="T0" fmla="*/ 110 w 221"/>
                  <a:gd name="T1" fmla="*/ 0 h 905"/>
                  <a:gd name="T2" fmla="*/ 0 w 221"/>
                  <a:gd name="T3" fmla="*/ 110 h 905"/>
                  <a:gd name="T4" fmla="*/ 0 w 221"/>
                  <a:gd name="T5" fmla="*/ 794 h 905"/>
                  <a:gd name="T6" fmla="*/ 110 w 221"/>
                  <a:gd name="T7" fmla="*/ 905 h 905"/>
                  <a:gd name="T8" fmla="*/ 221 w 221"/>
                  <a:gd name="T9" fmla="*/ 794 h 905"/>
                  <a:gd name="T10" fmla="*/ 221 w 221"/>
                  <a:gd name="T11" fmla="*/ 110 h 905"/>
                  <a:gd name="T12" fmla="*/ 110 w 221"/>
                  <a:gd name="T13" fmla="*/ 0 h 905"/>
                  <a:gd name="T14" fmla="*/ 157 w 221"/>
                  <a:gd name="T15" fmla="*/ 794 h 905"/>
                  <a:gd name="T16" fmla="*/ 110 w 221"/>
                  <a:gd name="T17" fmla="*/ 841 h 905"/>
                  <a:gd name="T18" fmla="*/ 64 w 221"/>
                  <a:gd name="T19" fmla="*/ 794 h 905"/>
                  <a:gd name="T20" fmla="*/ 64 w 221"/>
                  <a:gd name="T21" fmla="*/ 110 h 905"/>
                  <a:gd name="T22" fmla="*/ 110 w 221"/>
                  <a:gd name="T23" fmla="*/ 64 h 905"/>
                  <a:gd name="T24" fmla="*/ 157 w 221"/>
                  <a:gd name="T25" fmla="*/ 110 h 905"/>
                  <a:gd name="T26" fmla="*/ 157 w 221"/>
                  <a:gd name="T27" fmla="*/ 794 h 905"/>
                  <a:gd name="T28" fmla="*/ 157 w 221"/>
                  <a:gd name="T29" fmla="*/ 794 h 905"/>
                  <a:gd name="T30" fmla="*/ 157 w 221"/>
                  <a:gd name="T31" fmla="*/ 794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905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794"/>
                      <a:pt x="0" y="794"/>
                      <a:pt x="0" y="794"/>
                    </a:cubicBezTo>
                    <a:cubicBezTo>
                      <a:pt x="0" y="855"/>
                      <a:pt x="49" y="905"/>
                      <a:pt x="110" y="905"/>
                    </a:cubicBezTo>
                    <a:cubicBezTo>
                      <a:pt x="171" y="905"/>
                      <a:pt x="221" y="855"/>
                      <a:pt x="221" y="794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794"/>
                    </a:moveTo>
                    <a:cubicBezTo>
                      <a:pt x="157" y="820"/>
                      <a:pt x="136" y="841"/>
                      <a:pt x="110" y="841"/>
                    </a:cubicBezTo>
                    <a:cubicBezTo>
                      <a:pt x="85" y="841"/>
                      <a:pt x="64" y="820"/>
                      <a:pt x="64" y="794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4"/>
                      <a:pt x="85" y="64"/>
                      <a:pt x="110" y="64"/>
                    </a:cubicBezTo>
                    <a:cubicBezTo>
                      <a:pt x="136" y="64"/>
                      <a:pt x="157" y="84"/>
                      <a:pt x="157" y="110"/>
                    </a:cubicBezTo>
                    <a:lnTo>
                      <a:pt x="157" y="794"/>
                    </a:lnTo>
                    <a:close/>
                    <a:moveTo>
                      <a:pt x="157" y="794"/>
                    </a:moveTo>
                    <a:cubicBezTo>
                      <a:pt x="157" y="794"/>
                      <a:pt x="157" y="794"/>
                      <a:pt x="157" y="79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62" name="Freeform 7"/>
              <p:cNvSpPr>
                <a:spLocks noEditPoints="1"/>
              </p:cNvSpPr>
              <p:nvPr/>
            </p:nvSpPr>
            <p:spPr bwMode="auto">
              <a:xfrm>
                <a:off x="4808" y="2965"/>
                <a:ext cx="81" cy="96"/>
              </a:xfrm>
              <a:custGeom>
                <a:avLst/>
                <a:gdLst>
                  <a:gd name="T0" fmla="*/ 110 w 221"/>
                  <a:gd name="T1" fmla="*/ 0 h 263"/>
                  <a:gd name="T2" fmla="*/ 0 w 221"/>
                  <a:gd name="T3" fmla="*/ 110 h 263"/>
                  <a:gd name="T4" fmla="*/ 0 w 221"/>
                  <a:gd name="T5" fmla="*/ 153 h 263"/>
                  <a:gd name="T6" fmla="*/ 110 w 221"/>
                  <a:gd name="T7" fmla="*/ 263 h 263"/>
                  <a:gd name="T8" fmla="*/ 221 w 221"/>
                  <a:gd name="T9" fmla="*/ 153 h 263"/>
                  <a:gd name="T10" fmla="*/ 221 w 221"/>
                  <a:gd name="T11" fmla="*/ 110 h 263"/>
                  <a:gd name="T12" fmla="*/ 110 w 221"/>
                  <a:gd name="T13" fmla="*/ 0 h 263"/>
                  <a:gd name="T14" fmla="*/ 157 w 221"/>
                  <a:gd name="T15" fmla="*/ 153 h 263"/>
                  <a:gd name="T16" fmla="*/ 110 w 221"/>
                  <a:gd name="T17" fmla="*/ 199 h 263"/>
                  <a:gd name="T18" fmla="*/ 64 w 221"/>
                  <a:gd name="T19" fmla="*/ 153 h 263"/>
                  <a:gd name="T20" fmla="*/ 64 w 221"/>
                  <a:gd name="T21" fmla="*/ 110 h 263"/>
                  <a:gd name="T22" fmla="*/ 110 w 221"/>
                  <a:gd name="T23" fmla="*/ 64 h 263"/>
                  <a:gd name="T24" fmla="*/ 157 w 221"/>
                  <a:gd name="T25" fmla="*/ 110 h 263"/>
                  <a:gd name="T26" fmla="*/ 157 w 221"/>
                  <a:gd name="T27" fmla="*/ 153 h 263"/>
                  <a:gd name="T28" fmla="*/ 157 w 221"/>
                  <a:gd name="T29" fmla="*/ 153 h 263"/>
                  <a:gd name="T30" fmla="*/ 157 w 221"/>
                  <a:gd name="T31" fmla="*/ 15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263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214"/>
                      <a:pt x="49" y="263"/>
                      <a:pt x="110" y="263"/>
                    </a:cubicBezTo>
                    <a:cubicBezTo>
                      <a:pt x="171" y="263"/>
                      <a:pt x="221" y="214"/>
                      <a:pt x="221" y="153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153"/>
                    </a:moveTo>
                    <a:cubicBezTo>
                      <a:pt x="157" y="179"/>
                      <a:pt x="136" y="199"/>
                      <a:pt x="110" y="199"/>
                    </a:cubicBezTo>
                    <a:cubicBezTo>
                      <a:pt x="85" y="199"/>
                      <a:pt x="64" y="179"/>
                      <a:pt x="64" y="153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5"/>
                      <a:pt x="85" y="64"/>
                      <a:pt x="110" y="64"/>
                    </a:cubicBezTo>
                    <a:cubicBezTo>
                      <a:pt x="136" y="64"/>
                      <a:pt x="157" y="85"/>
                      <a:pt x="157" y="110"/>
                    </a:cubicBezTo>
                    <a:lnTo>
                      <a:pt x="157" y="153"/>
                    </a:lnTo>
                    <a:close/>
                    <a:moveTo>
                      <a:pt x="157" y="153"/>
                    </a:moveTo>
                    <a:cubicBezTo>
                      <a:pt x="157" y="153"/>
                      <a:pt x="157" y="153"/>
                      <a:pt x="157" y="1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63" name="Freeform 8"/>
              <p:cNvSpPr>
                <a:spLocks noEditPoints="1"/>
              </p:cNvSpPr>
              <p:nvPr/>
            </p:nvSpPr>
            <p:spPr bwMode="auto">
              <a:xfrm>
                <a:off x="4681" y="2942"/>
                <a:ext cx="116" cy="70"/>
              </a:xfrm>
              <a:custGeom>
                <a:avLst/>
                <a:gdLst>
                  <a:gd name="T0" fmla="*/ 271 w 315"/>
                  <a:gd name="T1" fmla="*/ 5 h 193"/>
                  <a:gd name="T2" fmla="*/ 16 w 315"/>
                  <a:gd name="T3" fmla="*/ 136 h 193"/>
                  <a:gd name="T4" fmla="*/ 11 w 315"/>
                  <a:gd name="T5" fmla="*/ 181 h 193"/>
                  <a:gd name="T6" fmla="*/ 36 w 315"/>
                  <a:gd name="T7" fmla="*/ 193 h 193"/>
                  <a:gd name="T8" fmla="*/ 56 w 315"/>
                  <a:gd name="T9" fmla="*/ 186 h 193"/>
                  <a:gd name="T10" fmla="*/ 288 w 315"/>
                  <a:gd name="T11" fmla="*/ 66 h 193"/>
                  <a:gd name="T12" fmla="*/ 310 w 315"/>
                  <a:gd name="T13" fmla="*/ 27 h 193"/>
                  <a:gd name="T14" fmla="*/ 271 w 315"/>
                  <a:gd name="T15" fmla="*/ 5 h 193"/>
                  <a:gd name="T16" fmla="*/ 271 w 315"/>
                  <a:gd name="T17" fmla="*/ 5 h 193"/>
                  <a:gd name="T18" fmla="*/ 271 w 315"/>
                  <a:gd name="T19" fmla="*/ 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5" h="193">
                    <a:moveTo>
                      <a:pt x="271" y="5"/>
                    </a:moveTo>
                    <a:cubicBezTo>
                      <a:pt x="177" y="30"/>
                      <a:pt x="91" y="75"/>
                      <a:pt x="16" y="136"/>
                    </a:cubicBezTo>
                    <a:cubicBezTo>
                      <a:pt x="2" y="147"/>
                      <a:pt x="0" y="168"/>
                      <a:pt x="11" y="181"/>
                    </a:cubicBezTo>
                    <a:cubicBezTo>
                      <a:pt x="17" y="189"/>
                      <a:pt x="27" y="193"/>
                      <a:pt x="36" y="193"/>
                    </a:cubicBezTo>
                    <a:cubicBezTo>
                      <a:pt x="43" y="193"/>
                      <a:pt x="50" y="191"/>
                      <a:pt x="56" y="186"/>
                    </a:cubicBezTo>
                    <a:cubicBezTo>
                      <a:pt x="125" y="130"/>
                      <a:pt x="203" y="90"/>
                      <a:pt x="288" y="66"/>
                    </a:cubicBezTo>
                    <a:cubicBezTo>
                      <a:pt x="305" y="62"/>
                      <a:pt x="315" y="44"/>
                      <a:pt x="310" y="27"/>
                    </a:cubicBezTo>
                    <a:cubicBezTo>
                      <a:pt x="305" y="10"/>
                      <a:pt x="288" y="0"/>
                      <a:pt x="271" y="5"/>
                    </a:cubicBezTo>
                    <a:close/>
                    <a:moveTo>
                      <a:pt x="271" y="5"/>
                    </a:moveTo>
                    <a:cubicBezTo>
                      <a:pt x="271" y="5"/>
                      <a:pt x="271" y="5"/>
                      <a:pt x="271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64" name="Freeform 9"/>
              <p:cNvSpPr>
                <a:spLocks noEditPoints="1"/>
              </p:cNvSpPr>
              <p:nvPr/>
            </p:nvSpPr>
            <p:spPr bwMode="auto">
              <a:xfrm>
                <a:off x="4593" y="3039"/>
                <a:ext cx="174" cy="386"/>
              </a:xfrm>
              <a:custGeom>
                <a:avLst/>
                <a:gdLst>
                  <a:gd name="T0" fmla="*/ 453 w 476"/>
                  <a:gd name="T1" fmla="*/ 996 h 1057"/>
                  <a:gd name="T2" fmla="*/ 64 w 476"/>
                  <a:gd name="T3" fmla="*/ 411 h 1057"/>
                  <a:gd name="T4" fmla="*/ 173 w 476"/>
                  <a:gd name="T5" fmla="*/ 55 h 1057"/>
                  <a:gd name="T6" fmla="*/ 165 w 476"/>
                  <a:gd name="T7" fmla="*/ 10 h 1057"/>
                  <a:gd name="T8" fmla="*/ 120 w 476"/>
                  <a:gd name="T9" fmla="*/ 19 h 1057"/>
                  <a:gd name="T10" fmla="*/ 0 w 476"/>
                  <a:gd name="T11" fmla="*/ 411 h 1057"/>
                  <a:gd name="T12" fmla="*/ 428 w 476"/>
                  <a:gd name="T13" fmla="*/ 1055 h 1057"/>
                  <a:gd name="T14" fmla="*/ 440 w 476"/>
                  <a:gd name="T15" fmla="*/ 1057 h 1057"/>
                  <a:gd name="T16" fmla="*/ 470 w 476"/>
                  <a:gd name="T17" fmla="*/ 1038 h 1057"/>
                  <a:gd name="T18" fmla="*/ 453 w 476"/>
                  <a:gd name="T19" fmla="*/ 996 h 1057"/>
                  <a:gd name="T20" fmla="*/ 453 w 476"/>
                  <a:gd name="T21" fmla="*/ 996 h 1057"/>
                  <a:gd name="T22" fmla="*/ 453 w 476"/>
                  <a:gd name="T23" fmla="*/ 996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6" h="1057">
                    <a:moveTo>
                      <a:pt x="453" y="996"/>
                    </a:moveTo>
                    <a:cubicBezTo>
                      <a:pt x="216" y="897"/>
                      <a:pt x="64" y="667"/>
                      <a:pt x="64" y="411"/>
                    </a:cubicBezTo>
                    <a:cubicBezTo>
                      <a:pt x="64" y="283"/>
                      <a:pt x="102" y="160"/>
                      <a:pt x="173" y="55"/>
                    </a:cubicBezTo>
                    <a:cubicBezTo>
                      <a:pt x="183" y="40"/>
                      <a:pt x="179" y="20"/>
                      <a:pt x="165" y="10"/>
                    </a:cubicBezTo>
                    <a:cubicBezTo>
                      <a:pt x="150" y="0"/>
                      <a:pt x="130" y="4"/>
                      <a:pt x="120" y="19"/>
                    </a:cubicBezTo>
                    <a:cubicBezTo>
                      <a:pt x="41" y="135"/>
                      <a:pt x="0" y="270"/>
                      <a:pt x="0" y="411"/>
                    </a:cubicBezTo>
                    <a:cubicBezTo>
                      <a:pt x="0" y="693"/>
                      <a:pt x="168" y="946"/>
                      <a:pt x="428" y="1055"/>
                    </a:cubicBezTo>
                    <a:cubicBezTo>
                      <a:pt x="432" y="1057"/>
                      <a:pt x="436" y="1057"/>
                      <a:pt x="440" y="1057"/>
                    </a:cubicBezTo>
                    <a:cubicBezTo>
                      <a:pt x="453" y="1057"/>
                      <a:pt x="465" y="1050"/>
                      <a:pt x="470" y="1038"/>
                    </a:cubicBezTo>
                    <a:cubicBezTo>
                      <a:pt x="476" y="1021"/>
                      <a:pt x="469" y="1003"/>
                      <a:pt x="453" y="996"/>
                    </a:cubicBezTo>
                    <a:close/>
                    <a:moveTo>
                      <a:pt x="453" y="996"/>
                    </a:moveTo>
                    <a:cubicBezTo>
                      <a:pt x="453" y="996"/>
                      <a:pt x="453" y="996"/>
                      <a:pt x="453" y="9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  <p:graphicFrame>
        <p:nvGraphicFramePr>
          <p:cNvPr id="81" name="Tabela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260885"/>
              </p:ext>
            </p:extLst>
          </p:nvPr>
        </p:nvGraphicFramePr>
        <p:xfrm>
          <a:off x="769857" y="5694472"/>
          <a:ext cx="10243422" cy="1944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9386">
                  <a:extLst>
                    <a:ext uri="{9D8B030D-6E8A-4147-A177-3AD203B41FA5}">
                      <a16:colId xmlns="" xmlns:a16="http://schemas.microsoft.com/office/drawing/2014/main" val="341582980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177867222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8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9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0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1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2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4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6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7"/>
                    </a:ext>
                  </a:extLst>
                </a:gridCol>
              </a:tblGrid>
              <a:tr h="1944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38943772"/>
                  </a:ext>
                </a:extLst>
              </a:tr>
            </a:tbl>
          </a:graphicData>
        </a:graphic>
      </p:graphicFrame>
      <p:graphicFrame>
        <p:nvGraphicFramePr>
          <p:cNvPr id="82" name="Tabela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241565"/>
              </p:ext>
            </p:extLst>
          </p:nvPr>
        </p:nvGraphicFramePr>
        <p:xfrm>
          <a:off x="11276142" y="1361753"/>
          <a:ext cx="762296" cy="47438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891">
                  <a:extLst>
                    <a:ext uri="{9D8B030D-6E8A-4147-A177-3AD203B41FA5}">
                      <a16:colId xmlns="" xmlns:a16="http://schemas.microsoft.com/office/drawing/2014/main" val="1034005398"/>
                    </a:ext>
                  </a:extLst>
                </a:gridCol>
                <a:gridCol w="407405">
                  <a:extLst>
                    <a:ext uri="{9D8B030D-6E8A-4147-A177-3AD203B41FA5}">
                      <a16:colId xmlns="" xmlns:a16="http://schemas.microsoft.com/office/drawing/2014/main" val="1770372347"/>
                    </a:ext>
                  </a:extLst>
                </a:gridCol>
              </a:tblGrid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9,6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3033196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44013623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10203361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69512980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34999093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2034353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09429684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05567205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32115278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08593916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28503447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66710861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64489597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92609367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46262611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76861497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16263685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10454795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3538941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52044696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DF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11216576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55480641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95445220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91737115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65767937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54043608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10165543"/>
                  </a:ext>
                </a:extLst>
              </a:tr>
            </a:tbl>
          </a:graphicData>
        </a:graphic>
      </p:graphicFrame>
      <p:graphicFrame>
        <p:nvGraphicFramePr>
          <p:cNvPr id="83" name="Tabela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393811"/>
              </p:ext>
            </p:extLst>
          </p:nvPr>
        </p:nvGraphicFramePr>
        <p:xfrm>
          <a:off x="769857" y="4739584"/>
          <a:ext cx="10243422" cy="4604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9386">
                  <a:extLst>
                    <a:ext uri="{9D8B030D-6E8A-4147-A177-3AD203B41FA5}">
                      <a16:colId xmlns="" xmlns:a16="http://schemas.microsoft.com/office/drawing/2014/main" val="341582980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177867222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8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9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0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1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2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4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6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7"/>
                    </a:ext>
                  </a:extLst>
                </a:gridCol>
              </a:tblGrid>
              <a:tr h="4604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DF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42C0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42C0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42C0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42C0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42C0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42C0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42C0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38943772"/>
                  </a:ext>
                </a:extLst>
              </a:tr>
            </a:tbl>
          </a:graphicData>
        </a:graphic>
      </p:graphicFrame>
      <p:grpSp>
        <p:nvGrpSpPr>
          <p:cNvPr id="84" name="ordem decrescente"/>
          <p:cNvGrpSpPr/>
          <p:nvPr/>
        </p:nvGrpSpPr>
        <p:grpSpPr>
          <a:xfrm>
            <a:off x="10685989" y="918765"/>
            <a:ext cx="1516124" cy="441248"/>
            <a:chOff x="10996263" y="427055"/>
            <a:chExt cx="1516124" cy="441248"/>
          </a:xfrm>
        </p:grpSpPr>
        <p:sp>
          <p:nvSpPr>
            <p:cNvPr id="85" name="CaixaDeTexto 84"/>
            <p:cNvSpPr txBox="1"/>
            <p:nvPr/>
          </p:nvSpPr>
          <p:spPr>
            <a:xfrm>
              <a:off x="11337303" y="437416"/>
              <a:ext cx="117508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b="1" dirty="0">
                  <a:solidFill>
                    <a:schemeClr val="tx2">
                      <a:lumMod val="75000"/>
                    </a:schemeClr>
                  </a:solidFill>
                </a:rPr>
                <a:t>ver em ordem decrescente(UF)</a:t>
              </a:r>
            </a:p>
          </p:txBody>
        </p:sp>
        <p:grpSp>
          <p:nvGrpSpPr>
            <p:cNvPr id="86" name="Grupo 158"/>
            <p:cNvGrpSpPr/>
            <p:nvPr/>
          </p:nvGrpSpPr>
          <p:grpSpPr>
            <a:xfrm>
              <a:off x="10996263" y="427055"/>
              <a:ext cx="362471" cy="415499"/>
              <a:chOff x="7809980" y="654571"/>
              <a:chExt cx="362471" cy="415499"/>
            </a:xfrm>
          </p:grpSpPr>
          <p:sp>
            <p:nvSpPr>
              <p:cNvPr id="87" name="Elipse 86"/>
              <p:cNvSpPr/>
              <p:nvPr/>
            </p:nvSpPr>
            <p:spPr>
              <a:xfrm>
                <a:off x="7809980" y="713813"/>
                <a:ext cx="341040" cy="34104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8" name="CaixaDeTexto 87"/>
              <p:cNvSpPr txBox="1"/>
              <p:nvPr/>
            </p:nvSpPr>
            <p:spPr>
              <a:xfrm>
                <a:off x="7880350" y="654571"/>
                <a:ext cx="2434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b="1" dirty="0">
                    <a:solidFill>
                      <a:schemeClr val="accent6">
                        <a:lumMod val="75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89" name="Seta para baixo 161"/>
              <p:cNvSpPr/>
              <p:nvPr/>
            </p:nvSpPr>
            <p:spPr>
              <a:xfrm>
                <a:off x="7880350" y="783432"/>
                <a:ext cx="100150" cy="223838"/>
              </a:xfrm>
              <a:prstGeom prst="downArrow">
                <a:avLst>
                  <a:gd name="adj1" fmla="val 37501"/>
                  <a:gd name="adj2" fmla="val 9583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0" name="CaixaDeTexto 89"/>
              <p:cNvSpPr txBox="1"/>
              <p:nvPr/>
            </p:nvSpPr>
            <p:spPr>
              <a:xfrm>
                <a:off x="7928975" y="808460"/>
                <a:ext cx="2434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100" b="1" dirty="0">
                    <a:solidFill>
                      <a:schemeClr val="accent6">
                        <a:lumMod val="75000"/>
                      </a:schemeClr>
                    </a:solidFill>
                  </a:rPr>
                  <a:t>1</a:t>
                </a:r>
              </a:p>
            </p:txBody>
          </p:sp>
        </p:grpSp>
      </p:grpSp>
      <p:graphicFrame>
        <p:nvGraphicFramePr>
          <p:cNvPr id="91" name="Tabela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378590"/>
              </p:ext>
            </p:extLst>
          </p:nvPr>
        </p:nvGraphicFramePr>
        <p:xfrm>
          <a:off x="770095" y="5189823"/>
          <a:ext cx="10243422" cy="3473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9386">
                  <a:extLst>
                    <a:ext uri="{9D8B030D-6E8A-4147-A177-3AD203B41FA5}">
                      <a16:colId xmlns="" xmlns:a16="http://schemas.microsoft.com/office/drawing/2014/main" val="341582980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177867222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8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9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0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1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2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4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6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7"/>
                    </a:ext>
                  </a:extLst>
                </a:gridCol>
              </a:tblGrid>
              <a:tr h="347356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C0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C0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C0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C0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C0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C0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C0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69014681"/>
                  </a:ext>
                </a:extLst>
              </a:tr>
            </a:tbl>
          </a:graphicData>
        </a:graphic>
      </p:graphicFrame>
      <p:sp>
        <p:nvSpPr>
          <p:cNvPr id="92" name="CaixaDeTexto 91"/>
          <p:cNvSpPr txBox="1"/>
          <p:nvPr/>
        </p:nvSpPr>
        <p:spPr>
          <a:xfrm>
            <a:off x="-247985" y="5230907"/>
            <a:ext cx="10178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i="1" dirty="0">
                <a:solidFill>
                  <a:schemeClr val="accent1">
                    <a:lumMod val="75000"/>
                  </a:schemeClr>
                </a:solidFill>
              </a:rPr>
              <a:t>base:</a:t>
            </a:r>
          </a:p>
        </p:txBody>
      </p:sp>
      <p:sp>
        <p:nvSpPr>
          <p:cNvPr id="109" name="CaixaDeTexto 108"/>
          <p:cNvSpPr txBox="1"/>
          <p:nvPr/>
        </p:nvSpPr>
        <p:spPr>
          <a:xfrm>
            <a:off x="-234794" y="5683857"/>
            <a:ext cx="10178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b="1" i="1" dirty="0">
                <a:solidFill>
                  <a:schemeClr val="accent2">
                    <a:lumMod val="75000"/>
                  </a:schemeClr>
                </a:solidFill>
              </a:rPr>
              <a:t>2015</a:t>
            </a:r>
          </a:p>
        </p:txBody>
      </p:sp>
      <p:sp>
        <p:nvSpPr>
          <p:cNvPr id="110" name="CaixaDeTexto 109"/>
          <p:cNvSpPr txBox="1"/>
          <p:nvPr/>
        </p:nvSpPr>
        <p:spPr>
          <a:xfrm>
            <a:off x="729783" y="1391007"/>
            <a:ext cx="10454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i="1" dirty="0">
                <a:solidFill>
                  <a:srgbClr val="0070C0"/>
                </a:solidFill>
              </a:rPr>
              <a:t>por região</a:t>
            </a:r>
          </a:p>
        </p:txBody>
      </p:sp>
      <p:cxnSp>
        <p:nvCxnSpPr>
          <p:cNvPr id="111" name="Conector reto 110"/>
          <p:cNvCxnSpPr/>
          <p:nvPr/>
        </p:nvCxnSpPr>
        <p:spPr>
          <a:xfrm>
            <a:off x="1999770" y="1591062"/>
            <a:ext cx="895523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2" name="CaixaDeTexto 111"/>
          <p:cNvSpPr txBox="1"/>
          <p:nvPr/>
        </p:nvSpPr>
        <p:spPr>
          <a:xfrm>
            <a:off x="118506" y="3927133"/>
            <a:ext cx="478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i="1" dirty="0">
                <a:solidFill>
                  <a:srgbClr val="0070C0"/>
                </a:solidFill>
              </a:rPr>
              <a:t>por  uf</a:t>
            </a:r>
          </a:p>
        </p:txBody>
      </p:sp>
      <p:graphicFrame>
        <p:nvGraphicFramePr>
          <p:cNvPr id="113" name="Tabela 1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926245"/>
              </p:ext>
            </p:extLst>
          </p:nvPr>
        </p:nvGraphicFramePr>
        <p:xfrm>
          <a:off x="751042" y="2504544"/>
          <a:ext cx="10253675" cy="2156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3643">
                  <a:extLst>
                    <a:ext uri="{9D8B030D-6E8A-4147-A177-3AD203B41FA5}">
                      <a16:colId xmlns="" xmlns:a16="http://schemas.microsoft.com/office/drawing/2014/main" val="3415829805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1778672223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3502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66177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1569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536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767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447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884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417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69014681"/>
                  </a:ext>
                </a:extLst>
              </a:tr>
            </a:tbl>
          </a:graphicData>
        </a:graphic>
      </p:graphicFrame>
      <p:sp>
        <p:nvSpPr>
          <p:cNvPr id="114" name="CaixaDeTexto 113"/>
          <p:cNvSpPr txBox="1"/>
          <p:nvPr/>
        </p:nvSpPr>
        <p:spPr>
          <a:xfrm>
            <a:off x="-266800" y="2493969"/>
            <a:ext cx="10178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i="1" dirty="0">
                <a:solidFill>
                  <a:schemeClr val="accent1">
                    <a:lumMod val="75000"/>
                  </a:schemeClr>
                </a:solidFill>
              </a:rPr>
              <a:t>base:</a:t>
            </a:r>
          </a:p>
        </p:txBody>
      </p:sp>
      <p:sp>
        <p:nvSpPr>
          <p:cNvPr id="115" name="CaixaDeTexto 114"/>
          <p:cNvSpPr txBox="1"/>
          <p:nvPr/>
        </p:nvSpPr>
        <p:spPr>
          <a:xfrm>
            <a:off x="1457660" y="2256668"/>
            <a:ext cx="4165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accent2"/>
                </a:solidFill>
              </a:rPr>
              <a:t>9,1</a:t>
            </a:r>
          </a:p>
        </p:txBody>
      </p:sp>
      <p:sp>
        <p:nvSpPr>
          <p:cNvPr id="116" name="CaixaDeTexto 115"/>
          <p:cNvSpPr txBox="1"/>
          <p:nvPr/>
        </p:nvSpPr>
        <p:spPr>
          <a:xfrm>
            <a:off x="2798885" y="2236467"/>
            <a:ext cx="4165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accent2"/>
                </a:solidFill>
              </a:rPr>
              <a:t>9,1</a:t>
            </a:r>
          </a:p>
        </p:txBody>
      </p:sp>
      <p:sp>
        <p:nvSpPr>
          <p:cNvPr id="117" name="CaixaDeTexto 116"/>
          <p:cNvSpPr txBox="1"/>
          <p:nvPr/>
        </p:nvSpPr>
        <p:spPr>
          <a:xfrm>
            <a:off x="4315093" y="2236467"/>
            <a:ext cx="4165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accent2"/>
                </a:solidFill>
              </a:rPr>
              <a:t>9,0</a:t>
            </a:r>
          </a:p>
        </p:txBody>
      </p:sp>
      <p:sp>
        <p:nvSpPr>
          <p:cNvPr id="118" name="CaixaDeTexto 117"/>
          <p:cNvSpPr txBox="1"/>
          <p:nvPr/>
        </p:nvSpPr>
        <p:spPr>
          <a:xfrm>
            <a:off x="6765464" y="2245206"/>
            <a:ext cx="4165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accent2"/>
                </a:solidFill>
              </a:rPr>
              <a:t>9,2</a:t>
            </a:r>
          </a:p>
        </p:txBody>
      </p:sp>
      <p:sp>
        <p:nvSpPr>
          <p:cNvPr id="119" name="CaixaDeTexto 118"/>
          <p:cNvSpPr txBox="1"/>
          <p:nvPr/>
        </p:nvSpPr>
        <p:spPr>
          <a:xfrm>
            <a:off x="9791061" y="2242934"/>
            <a:ext cx="4165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accent2"/>
                </a:solidFill>
              </a:rPr>
              <a:t>9,3</a:t>
            </a:r>
          </a:p>
        </p:txBody>
      </p:sp>
      <p:grpSp>
        <p:nvGrpSpPr>
          <p:cNvPr id="95" name="historico"/>
          <p:cNvGrpSpPr/>
          <p:nvPr/>
        </p:nvGrpSpPr>
        <p:grpSpPr>
          <a:xfrm>
            <a:off x="9159787" y="414272"/>
            <a:ext cx="1596572" cy="624115"/>
            <a:chOff x="7794171" y="5558971"/>
            <a:chExt cx="1596572" cy="624115"/>
          </a:xfrm>
        </p:grpSpPr>
        <p:grpSp>
          <p:nvGrpSpPr>
            <p:cNvPr id="96" name="historico"/>
            <p:cNvGrpSpPr/>
            <p:nvPr/>
          </p:nvGrpSpPr>
          <p:grpSpPr>
            <a:xfrm>
              <a:off x="7913674" y="5674171"/>
              <a:ext cx="1346440" cy="450171"/>
              <a:chOff x="9469590" y="1309591"/>
              <a:chExt cx="1346440" cy="450171"/>
            </a:xfrm>
          </p:grpSpPr>
          <p:grpSp>
            <p:nvGrpSpPr>
              <p:cNvPr id="98" name="Group 4"/>
              <p:cNvGrpSpPr>
                <a:grpSpLocks noChangeAspect="1"/>
              </p:cNvGrpSpPr>
              <p:nvPr/>
            </p:nvGrpSpPr>
            <p:grpSpPr bwMode="auto">
              <a:xfrm>
                <a:off x="9469590" y="1309591"/>
                <a:ext cx="463483" cy="450171"/>
                <a:chOff x="5704" y="821"/>
                <a:chExt cx="383" cy="372"/>
              </a:xfrm>
              <a:solidFill>
                <a:srgbClr val="00A79B"/>
              </a:solidFill>
            </p:grpSpPr>
            <p:sp>
              <p:nvSpPr>
                <p:cNvPr id="100" name="Freeform 5"/>
                <p:cNvSpPr>
                  <a:spLocks noEditPoints="1"/>
                </p:cNvSpPr>
                <p:nvPr/>
              </p:nvSpPr>
              <p:spPr bwMode="auto">
                <a:xfrm>
                  <a:off x="5743" y="936"/>
                  <a:ext cx="63" cy="63"/>
                </a:xfrm>
                <a:custGeom>
                  <a:avLst/>
                  <a:gdLst>
                    <a:gd name="T0" fmla="*/ 306 w 338"/>
                    <a:gd name="T1" fmla="*/ 0 h 337"/>
                    <a:gd name="T2" fmla="*/ 32 w 338"/>
                    <a:gd name="T3" fmla="*/ 0 h 337"/>
                    <a:gd name="T4" fmla="*/ 0 w 338"/>
                    <a:gd name="T5" fmla="*/ 32 h 337"/>
                    <a:gd name="T6" fmla="*/ 0 w 338"/>
                    <a:gd name="T7" fmla="*/ 305 h 337"/>
                    <a:gd name="T8" fmla="*/ 32 w 338"/>
                    <a:gd name="T9" fmla="*/ 337 h 337"/>
                    <a:gd name="T10" fmla="*/ 306 w 338"/>
                    <a:gd name="T11" fmla="*/ 337 h 337"/>
                    <a:gd name="T12" fmla="*/ 338 w 338"/>
                    <a:gd name="T13" fmla="*/ 305 h 337"/>
                    <a:gd name="T14" fmla="*/ 338 w 338"/>
                    <a:gd name="T15" fmla="*/ 32 h 337"/>
                    <a:gd name="T16" fmla="*/ 306 w 338"/>
                    <a:gd name="T17" fmla="*/ 0 h 337"/>
                    <a:gd name="T18" fmla="*/ 274 w 338"/>
                    <a:gd name="T19" fmla="*/ 273 h 337"/>
                    <a:gd name="T20" fmla="*/ 64 w 338"/>
                    <a:gd name="T21" fmla="*/ 273 h 337"/>
                    <a:gd name="T22" fmla="*/ 64 w 338"/>
                    <a:gd name="T23" fmla="*/ 64 h 337"/>
                    <a:gd name="T24" fmla="*/ 274 w 338"/>
                    <a:gd name="T25" fmla="*/ 64 h 337"/>
                    <a:gd name="T26" fmla="*/ 274 w 338"/>
                    <a:gd name="T27" fmla="*/ 273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8" h="337">
                      <a:moveTo>
                        <a:pt x="306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5" y="0"/>
                        <a:pt x="0" y="14"/>
                        <a:pt x="0" y="32"/>
                      </a:cubicBezTo>
                      <a:cubicBezTo>
                        <a:pt x="0" y="305"/>
                        <a:pt x="0" y="305"/>
                        <a:pt x="0" y="305"/>
                      </a:cubicBezTo>
                      <a:cubicBezTo>
                        <a:pt x="0" y="323"/>
                        <a:pt x="15" y="337"/>
                        <a:pt x="32" y="337"/>
                      </a:cubicBezTo>
                      <a:cubicBezTo>
                        <a:pt x="306" y="337"/>
                        <a:pt x="306" y="337"/>
                        <a:pt x="306" y="337"/>
                      </a:cubicBezTo>
                      <a:cubicBezTo>
                        <a:pt x="324" y="337"/>
                        <a:pt x="338" y="323"/>
                        <a:pt x="338" y="305"/>
                      </a:cubicBezTo>
                      <a:cubicBezTo>
                        <a:pt x="338" y="32"/>
                        <a:pt x="338" y="32"/>
                        <a:pt x="338" y="32"/>
                      </a:cubicBezTo>
                      <a:cubicBezTo>
                        <a:pt x="338" y="14"/>
                        <a:pt x="324" y="0"/>
                        <a:pt x="306" y="0"/>
                      </a:cubicBezTo>
                      <a:close/>
                      <a:moveTo>
                        <a:pt x="274" y="273"/>
                      </a:moveTo>
                      <a:cubicBezTo>
                        <a:pt x="64" y="273"/>
                        <a:pt x="64" y="273"/>
                        <a:pt x="64" y="273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4" y="64"/>
                        <a:pt x="274" y="64"/>
                        <a:pt x="274" y="64"/>
                      </a:cubicBezTo>
                      <a:lnTo>
                        <a:pt x="274" y="27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1" name="Freeform 6"/>
                <p:cNvSpPr>
                  <a:spLocks noEditPoints="1"/>
                </p:cNvSpPr>
                <p:nvPr/>
              </p:nvSpPr>
              <p:spPr bwMode="auto">
                <a:xfrm>
                  <a:off x="5819" y="936"/>
                  <a:ext cx="63" cy="63"/>
                </a:xfrm>
                <a:custGeom>
                  <a:avLst/>
                  <a:gdLst>
                    <a:gd name="T0" fmla="*/ 305 w 337"/>
                    <a:gd name="T1" fmla="*/ 0 h 337"/>
                    <a:gd name="T2" fmla="*/ 32 w 337"/>
                    <a:gd name="T3" fmla="*/ 0 h 337"/>
                    <a:gd name="T4" fmla="*/ 0 w 337"/>
                    <a:gd name="T5" fmla="*/ 32 h 337"/>
                    <a:gd name="T6" fmla="*/ 0 w 337"/>
                    <a:gd name="T7" fmla="*/ 305 h 337"/>
                    <a:gd name="T8" fmla="*/ 32 w 337"/>
                    <a:gd name="T9" fmla="*/ 337 h 337"/>
                    <a:gd name="T10" fmla="*/ 305 w 337"/>
                    <a:gd name="T11" fmla="*/ 337 h 337"/>
                    <a:gd name="T12" fmla="*/ 337 w 337"/>
                    <a:gd name="T13" fmla="*/ 305 h 337"/>
                    <a:gd name="T14" fmla="*/ 337 w 337"/>
                    <a:gd name="T15" fmla="*/ 32 h 337"/>
                    <a:gd name="T16" fmla="*/ 305 w 337"/>
                    <a:gd name="T17" fmla="*/ 0 h 337"/>
                    <a:gd name="T18" fmla="*/ 273 w 337"/>
                    <a:gd name="T19" fmla="*/ 273 h 337"/>
                    <a:gd name="T20" fmla="*/ 64 w 337"/>
                    <a:gd name="T21" fmla="*/ 273 h 337"/>
                    <a:gd name="T22" fmla="*/ 64 w 337"/>
                    <a:gd name="T23" fmla="*/ 64 h 337"/>
                    <a:gd name="T24" fmla="*/ 273 w 337"/>
                    <a:gd name="T25" fmla="*/ 64 h 337"/>
                    <a:gd name="T26" fmla="*/ 273 w 337"/>
                    <a:gd name="T27" fmla="*/ 273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7" h="337">
                      <a:moveTo>
                        <a:pt x="305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4" y="0"/>
                        <a:pt x="0" y="14"/>
                        <a:pt x="0" y="32"/>
                      </a:cubicBezTo>
                      <a:cubicBezTo>
                        <a:pt x="0" y="305"/>
                        <a:pt x="0" y="305"/>
                        <a:pt x="0" y="305"/>
                      </a:cubicBezTo>
                      <a:cubicBezTo>
                        <a:pt x="0" y="323"/>
                        <a:pt x="14" y="337"/>
                        <a:pt x="32" y="337"/>
                      </a:cubicBezTo>
                      <a:cubicBezTo>
                        <a:pt x="305" y="337"/>
                        <a:pt x="305" y="337"/>
                        <a:pt x="305" y="337"/>
                      </a:cubicBezTo>
                      <a:cubicBezTo>
                        <a:pt x="323" y="337"/>
                        <a:pt x="337" y="323"/>
                        <a:pt x="337" y="305"/>
                      </a:cubicBezTo>
                      <a:cubicBezTo>
                        <a:pt x="337" y="32"/>
                        <a:pt x="337" y="32"/>
                        <a:pt x="337" y="32"/>
                      </a:cubicBezTo>
                      <a:cubicBezTo>
                        <a:pt x="337" y="14"/>
                        <a:pt x="323" y="0"/>
                        <a:pt x="305" y="0"/>
                      </a:cubicBezTo>
                      <a:close/>
                      <a:moveTo>
                        <a:pt x="273" y="273"/>
                      </a:moveTo>
                      <a:cubicBezTo>
                        <a:pt x="64" y="273"/>
                        <a:pt x="64" y="273"/>
                        <a:pt x="64" y="273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3" y="64"/>
                        <a:pt x="273" y="64"/>
                        <a:pt x="273" y="64"/>
                      </a:cubicBezTo>
                      <a:cubicBezTo>
                        <a:pt x="273" y="273"/>
                        <a:pt x="273" y="273"/>
                        <a:pt x="273" y="2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2" name="Freeform 7"/>
                <p:cNvSpPr>
                  <a:spLocks noEditPoints="1"/>
                </p:cNvSpPr>
                <p:nvPr/>
              </p:nvSpPr>
              <p:spPr bwMode="auto">
                <a:xfrm>
                  <a:off x="5743" y="1013"/>
                  <a:ext cx="63" cy="63"/>
                </a:xfrm>
                <a:custGeom>
                  <a:avLst/>
                  <a:gdLst>
                    <a:gd name="T0" fmla="*/ 306 w 338"/>
                    <a:gd name="T1" fmla="*/ 0 h 338"/>
                    <a:gd name="T2" fmla="*/ 32 w 338"/>
                    <a:gd name="T3" fmla="*/ 0 h 338"/>
                    <a:gd name="T4" fmla="*/ 0 w 338"/>
                    <a:gd name="T5" fmla="*/ 32 h 338"/>
                    <a:gd name="T6" fmla="*/ 0 w 338"/>
                    <a:gd name="T7" fmla="*/ 306 h 338"/>
                    <a:gd name="T8" fmla="*/ 32 w 338"/>
                    <a:gd name="T9" fmla="*/ 338 h 338"/>
                    <a:gd name="T10" fmla="*/ 306 w 338"/>
                    <a:gd name="T11" fmla="*/ 338 h 338"/>
                    <a:gd name="T12" fmla="*/ 338 w 338"/>
                    <a:gd name="T13" fmla="*/ 306 h 338"/>
                    <a:gd name="T14" fmla="*/ 338 w 338"/>
                    <a:gd name="T15" fmla="*/ 32 h 338"/>
                    <a:gd name="T16" fmla="*/ 306 w 338"/>
                    <a:gd name="T17" fmla="*/ 0 h 338"/>
                    <a:gd name="T18" fmla="*/ 274 w 338"/>
                    <a:gd name="T19" fmla="*/ 274 h 338"/>
                    <a:gd name="T20" fmla="*/ 64 w 338"/>
                    <a:gd name="T21" fmla="*/ 274 h 338"/>
                    <a:gd name="T22" fmla="*/ 64 w 338"/>
                    <a:gd name="T23" fmla="*/ 64 h 338"/>
                    <a:gd name="T24" fmla="*/ 274 w 338"/>
                    <a:gd name="T25" fmla="*/ 64 h 338"/>
                    <a:gd name="T26" fmla="*/ 274 w 338"/>
                    <a:gd name="T27" fmla="*/ 274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8" h="338">
                      <a:moveTo>
                        <a:pt x="306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5" y="0"/>
                        <a:pt x="0" y="14"/>
                        <a:pt x="0" y="32"/>
                      </a:cubicBezTo>
                      <a:cubicBezTo>
                        <a:pt x="0" y="306"/>
                        <a:pt x="0" y="306"/>
                        <a:pt x="0" y="306"/>
                      </a:cubicBezTo>
                      <a:cubicBezTo>
                        <a:pt x="0" y="323"/>
                        <a:pt x="15" y="338"/>
                        <a:pt x="32" y="338"/>
                      </a:cubicBezTo>
                      <a:cubicBezTo>
                        <a:pt x="306" y="338"/>
                        <a:pt x="306" y="338"/>
                        <a:pt x="306" y="338"/>
                      </a:cubicBezTo>
                      <a:cubicBezTo>
                        <a:pt x="324" y="338"/>
                        <a:pt x="338" y="323"/>
                        <a:pt x="338" y="306"/>
                      </a:cubicBezTo>
                      <a:cubicBezTo>
                        <a:pt x="338" y="32"/>
                        <a:pt x="338" y="32"/>
                        <a:pt x="338" y="32"/>
                      </a:cubicBezTo>
                      <a:cubicBezTo>
                        <a:pt x="338" y="14"/>
                        <a:pt x="324" y="0"/>
                        <a:pt x="306" y="0"/>
                      </a:cubicBezTo>
                      <a:close/>
                      <a:moveTo>
                        <a:pt x="274" y="274"/>
                      </a:moveTo>
                      <a:cubicBezTo>
                        <a:pt x="64" y="274"/>
                        <a:pt x="64" y="274"/>
                        <a:pt x="64" y="274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4" y="64"/>
                        <a:pt x="274" y="64"/>
                        <a:pt x="274" y="64"/>
                      </a:cubicBezTo>
                      <a:lnTo>
                        <a:pt x="274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3" name="Freeform 8"/>
                <p:cNvSpPr>
                  <a:spLocks noEditPoints="1"/>
                </p:cNvSpPr>
                <p:nvPr/>
              </p:nvSpPr>
              <p:spPr bwMode="auto">
                <a:xfrm>
                  <a:off x="5704" y="821"/>
                  <a:ext cx="383" cy="372"/>
                </a:xfrm>
                <a:custGeom>
                  <a:avLst/>
                  <a:gdLst>
                    <a:gd name="T0" fmla="*/ 1569 w 2048"/>
                    <a:gd name="T1" fmla="*/ 237 h 1990"/>
                    <a:gd name="T2" fmla="*/ 1398 w 2048"/>
                    <a:gd name="T3" fmla="*/ 205 h 1990"/>
                    <a:gd name="T4" fmla="*/ 1366 w 2048"/>
                    <a:gd name="T5" fmla="*/ 0 h 1990"/>
                    <a:gd name="T6" fmla="*/ 1197 w 2048"/>
                    <a:gd name="T7" fmla="*/ 32 h 1990"/>
                    <a:gd name="T8" fmla="*/ 885 w 2048"/>
                    <a:gd name="T9" fmla="*/ 205 h 1990"/>
                    <a:gd name="T10" fmla="*/ 853 w 2048"/>
                    <a:gd name="T11" fmla="*/ 0 h 1990"/>
                    <a:gd name="T12" fmla="*/ 684 w 2048"/>
                    <a:gd name="T13" fmla="*/ 32 h 1990"/>
                    <a:gd name="T14" fmla="*/ 372 w 2048"/>
                    <a:gd name="T15" fmla="*/ 205 h 1990"/>
                    <a:gd name="T16" fmla="*/ 340 w 2048"/>
                    <a:gd name="T17" fmla="*/ 0 h 1990"/>
                    <a:gd name="T18" fmla="*/ 171 w 2048"/>
                    <a:gd name="T19" fmla="*/ 32 h 1990"/>
                    <a:gd name="T20" fmla="*/ 32 w 2048"/>
                    <a:gd name="T21" fmla="*/ 205 h 1990"/>
                    <a:gd name="T22" fmla="*/ 0 w 2048"/>
                    <a:gd name="T23" fmla="*/ 1468 h 1990"/>
                    <a:gd name="T24" fmla="*/ 896 w 2048"/>
                    <a:gd name="T25" fmla="*/ 1501 h 1990"/>
                    <a:gd name="T26" fmla="*/ 1469 w 2048"/>
                    <a:gd name="T27" fmla="*/ 1990 h 1990"/>
                    <a:gd name="T28" fmla="*/ 1569 w 2048"/>
                    <a:gd name="T29" fmla="*/ 840 h 1990"/>
                    <a:gd name="T30" fmla="*/ 1261 w 2048"/>
                    <a:gd name="T31" fmla="*/ 64 h 1990"/>
                    <a:gd name="T32" fmla="*/ 1334 w 2048"/>
                    <a:gd name="T33" fmla="*/ 237 h 1990"/>
                    <a:gd name="T34" fmla="*/ 1261 w 2048"/>
                    <a:gd name="T35" fmla="*/ 410 h 1990"/>
                    <a:gd name="T36" fmla="*/ 748 w 2048"/>
                    <a:gd name="T37" fmla="*/ 237 h 1990"/>
                    <a:gd name="T38" fmla="*/ 821 w 2048"/>
                    <a:gd name="T39" fmla="*/ 64 h 1990"/>
                    <a:gd name="T40" fmla="*/ 821 w 2048"/>
                    <a:gd name="T41" fmla="*/ 410 h 1990"/>
                    <a:gd name="T42" fmla="*/ 748 w 2048"/>
                    <a:gd name="T43" fmla="*/ 237 h 1990"/>
                    <a:gd name="T44" fmla="*/ 235 w 2048"/>
                    <a:gd name="T45" fmla="*/ 64 h 1990"/>
                    <a:gd name="T46" fmla="*/ 308 w 2048"/>
                    <a:gd name="T47" fmla="*/ 237 h 1990"/>
                    <a:gd name="T48" fmla="*/ 235 w 2048"/>
                    <a:gd name="T49" fmla="*/ 410 h 1990"/>
                    <a:gd name="T50" fmla="*/ 921 w 2048"/>
                    <a:gd name="T51" fmla="*/ 1026 h 1990"/>
                    <a:gd name="T52" fmla="*/ 616 w 2048"/>
                    <a:gd name="T53" fmla="*/ 1058 h 1990"/>
                    <a:gd name="T54" fmla="*/ 648 w 2048"/>
                    <a:gd name="T55" fmla="*/ 1364 h 1990"/>
                    <a:gd name="T56" fmla="*/ 889 w 2048"/>
                    <a:gd name="T57" fmla="*/ 1411 h 1990"/>
                    <a:gd name="T58" fmla="*/ 64 w 2048"/>
                    <a:gd name="T59" fmla="*/ 1436 h 1990"/>
                    <a:gd name="T60" fmla="*/ 171 w 2048"/>
                    <a:gd name="T61" fmla="*/ 269 h 1990"/>
                    <a:gd name="T62" fmla="*/ 203 w 2048"/>
                    <a:gd name="T63" fmla="*/ 474 h 1990"/>
                    <a:gd name="T64" fmla="*/ 372 w 2048"/>
                    <a:gd name="T65" fmla="*/ 442 h 1990"/>
                    <a:gd name="T66" fmla="*/ 684 w 2048"/>
                    <a:gd name="T67" fmla="*/ 269 h 1990"/>
                    <a:gd name="T68" fmla="*/ 716 w 2048"/>
                    <a:gd name="T69" fmla="*/ 474 h 1990"/>
                    <a:gd name="T70" fmla="*/ 885 w 2048"/>
                    <a:gd name="T71" fmla="*/ 442 h 1990"/>
                    <a:gd name="T72" fmla="*/ 1197 w 2048"/>
                    <a:gd name="T73" fmla="*/ 269 h 1990"/>
                    <a:gd name="T74" fmla="*/ 1229 w 2048"/>
                    <a:gd name="T75" fmla="*/ 474 h 1990"/>
                    <a:gd name="T76" fmla="*/ 1398 w 2048"/>
                    <a:gd name="T77" fmla="*/ 442 h 1990"/>
                    <a:gd name="T78" fmla="*/ 1505 w 2048"/>
                    <a:gd name="T79" fmla="*/ 269 h 1990"/>
                    <a:gd name="T80" fmla="*/ 1469 w 2048"/>
                    <a:gd name="T81" fmla="*/ 831 h 1990"/>
                    <a:gd name="T82" fmla="*/ 1364 w 2048"/>
                    <a:gd name="T83" fmla="*/ 648 h 1990"/>
                    <a:gd name="T84" fmla="*/ 1058 w 2048"/>
                    <a:gd name="T85" fmla="*/ 616 h 1990"/>
                    <a:gd name="T86" fmla="*/ 1026 w 2048"/>
                    <a:gd name="T87" fmla="*/ 921 h 1990"/>
                    <a:gd name="T88" fmla="*/ 1113 w 2048"/>
                    <a:gd name="T89" fmla="*/ 953 h 1990"/>
                    <a:gd name="T90" fmla="*/ 953 w 2048"/>
                    <a:gd name="T91" fmla="*/ 1146 h 1990"/>
                    <a:gd name="T92" fmla="*/ 921 w 2048"/>
                    <a:gd name="T93" fmla="*/ 1026 h 1990"/>
                    <a:gd name="T94" fmla="*/ 889 w 2048"/>
                    <a:gd name="T95" fmla="*/ 1300 h 1990"/>
                    <a:gd name="T96" fmla="*/ 680 w 2048"/>
                    <a:gd name="T97" fmla="*/ 1090 h 1990"/>
                    <a:gd name="T98" fmla="*/ 1300 w 2048"/>
                    <a:gd name="T99" fmla="*/ 680 h 1990"/>
                    <a:gd name="T100" fmla="*/ 1217 w 2048"/>
                    <a:gd name="T101" fmla="*/ 889 h 1990"/>
                    <a:gd name="T102" fmla="*/ 1090 w 2048"/>
                    <a:gd name="T103" fmla="*/ 680 h 1990"/>
                    <a:gd name="T104" fmla="*/ 1469 w 2048"/>
                    <a:gd name="T105" fmla="*/ 1926 h 1990"/>
                    <a:gd name="T106" fmla="*/ 956 w 2048"/>
                    <a:gd name="T107" fmla="*/ 1465 h 1990"/>
                    <a:gd name="T108" fmla="*/ 1238 w 2048"/>
                    <a:gd name="T109" fmla="*/ 950 h 1990"/>
                    <a:gd name="T110" fmla="*/ 1340 w 2048"/>
                    <a:gd name="T111" fmla="*/ 912 h 1990"/>
                    <a:gd name="T112" fmla="*/ 1469 w 2048"/>
                    <a:gd name="T113" fmla="*/ 896 h 1990"/>
                    <a:gd name="T114" fmla="*/ 1533 w 2048"/>
                    <a:gd name="T115" fmla="*/ 900 h 1990"/>
                    <a:gd name="T116" fmla="*/ 1469 w 2048"/>
                    <a:gd name="T117" fmla="*/ 1926 h 19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048" h="1990">
                      <a:moveTo>
                        <a:pt x="1569" y="840"/>
                      </a:moveTo>
                      <a:cubicBezTo>
                        <a:pt x="1569" y="237"/>
                        <a:pt x="1569" y="237"/>
                        <a:pt x="1569" y="237"/>
                      </a:cubicBezTo>
                      <a:cubicBezTo>
                        <a:pt x="1569" y="219"/>
                        <a:pt x="1555" y="205"/>
                        <a:pt x="1537" y="205"/>
                      </a:cubicBezTo>
                      <a:cubicBezTo>
                        <a:pt x="1398" y="205"/>
                        <a:pt x="1398" y="205"/>
                        <a:pt x="1398" y="205"/>
                      </a:cubicBezTo>
                      <a:cubicBezTo>
                        <a:pt x="1398" y="32"/>
                        <a:pt x="1398" y="32"/>
                        <a:pt x="1398" y="32"/>
                      </a:cubicBezTo>
                      <a:cubicBezTo>
                        <a:pt x="1398" y="14"/>
                        <a:pt x="1384" y="0"/>
                        <a:pt x="1366" y="0"/>
                      </a:cubicBezTo>
                      <a:cubicBezTo>
                        <a:pt x="1229" y="0"/>
                        <a:pt x="1229" y="0"/>
                        <a:pt x="1229" y="0"/>
                      </a:cubicBezTo>
                      <a:cubicBezTo>
                        <a:pt x="1212" y="0"/>
                        <a:pt x="1197" y="14"/>
                        <a:pt x="1197" y="32"/>
                      </a:cubicBezTo>
                      <a:cubicBezTo>
                        <a:pt x="1197" y="205"/>
                        <a:pt x="1197" y="205"/>
                        <a:pt x="1197" y="205"/>
                      </a:cubicBezTo>
                      <a:cubicBezTo>
                        <a:pt x="885" y="205"/>
                        <a:pt x="885" y="205"/>
                        <a:pt x="885" y="205"/>
                      </a:cubicBezTo>
                      <a:cubicBezTo>
                        <a:pt x="885" y="32"/>
                        <a:pt x="885" y="32"/>
                        <a:pt x="885" y="32"/>
                      </a:cubicBezTo>
                      <a:cubicBezTo>
                        <a:pt x="885" y="14"/>
                        <a:pt x="871" y="0"/>
                        <a:pt x="853" y="0"/>
                      </a:cubicBezTo>
                      <a:cubicBezTo>
                        <a:pt x="716" y="0"/>
                        <a:pt x="716" y="0"/>
                        <a:pt x="716" y="0"/>
                      </a:cubicBezTo>
                      <a:cubicBezTo>
                        <a:pt x="698" y="0"/>
                        <a:pt x="684" y="14"/>
                        <a:pt x="684" y="32"/>
                      </a:cubicBezTo>
                      <a:cubicBezTo>
                        <a:pt x="684" y="205"/>
                        <a:pt x="684" y="205"/>
                        <a:pt x="684" y="205"/>
                      </a:cubicBezTo>
                      <a:cubicBezTo>
                        <a:pt x="372" y="205"/>
                        <a:pt x="372" y="205"/>
                        <a:pt x="372" y="205"/>
                      </a:cubicBezTo>
                      <a:cubicBezTo>
                        <a:pt x="372" y="32"/>
                        <a:pt x="372" y="32"/>
                        <a:pt x="372" y="32"/>
                      </a:cubicBezTo>
                      <a:cubicBezTo>
                        <a:pt x="372" y="14"/>
                        <a:pt x="358" y="0"/>
                        <a:pt x="340" y="0"/>
                      </a:cubicBezTo>
                      <a:cubicBezTo>
                        <a:pt x="203" y="0"/>
                        <a:pt x="203" y="0"/>
                        <a:pt x="203" y="0"/>
                      </a:cubicBezTo>
                      <a:cubicBezTo>
                        <a:pt x="185" y="0"/>
                        <a:pt x="171" y="14"/>
                        <a:pt x="171" y="32"/>
                      </a:cubicBezTo>
                      <a:cubicBezTo>
                        <a:pt x="171" y="205"/>
                        <a:pt x="171" y="205"/>
                        <a:pt x="171" y="205"/>
                      </a:cubicBezTo>
                      <a:cubicBezTo>
                        <a:pt x="32" y="205"/>
                        <a:pt x="32" y="205"/>
                        <a:pt x="32" y="205"/>
                      </a:cubicBezTo>
                      <a:cubicBezTo>
                        <a:pt x="14" y="205"/>
                        <a:pt x="0" y="219"/>
                        <a:pt x="0" y="237"/>
                      </a:cubicBezTo>
                      <a:cubicBezTo>
                        <a:pt x="0" y="1468"/>
                        <a:pt x="0" y="1468"/>
                        <a:pt x="0" y="1468"/>
                      </a:cubicBezTo>
                      <a:cubicBezTo>
                        <a:pt x="0" y="1486"/>
                        <a:pt x="14" y="1501"/>
                        <a:pt x="32" y="1501"/>
                      </a:cubicBezTo>
                      <a:cubicBezTo>
                        <a:pt x="896" y="1501"/>
                        <a:pt x="896" y="1501"/>
                        <a:pt x="896" y="1501"/>
                      </a:cubicBezTo>
                      <a:cubicBezTo>
                        <a:pt x="917" y="1631"/>
                        <a:pt x="981" y="1751"/>
                        <a:pt x="1080" y="1840"/>
                      </a:cubicBezTo>
                      <a:cubicBezTo>
                        <a:pt x="1186" y="1937"/>
                        <a:pt x="1325" y="1990"/>
                        <a:pt x="1469" y="1990"/>
                      </a:cubicBezTo>
                      <a:cubicBezTo>
                        <a:pt x="1788" y="1990"/>
                        <a:pt x="2048" y="1730"/>
                        <a:pt x="2048" y="1411"/>
                      </a:cubicBezTo>
                      <a:cubicBezTo>
                        <a:pt x="2048" y="1129"/>
                        <a:pt x="1844" y="888"/>
                        <a:pt x="1569" y="840"/>
                      </a:cubicBezTo>
                      <a:close/>
                      <a:moveTo>
                        <a:pt x="1261" y="237"/>
                      </a:moveTo>
                      <a:cubicBezTo>
                        <a:pt x="1261" y="64"/>
                        <a:pt x="1261" y="64"/>
                        <a:pt x="1261" y="64"/>
                      </a:cubicBezTo>
                      <a:cubicBezTo>
                        <a:pt x="1334" y="64"/>
                        <a:pt x="1334" y="64"/>
                        <a:pt x="1334" y="64"/>
                      </a:cubicBezTo>
                      <a:cubicBezTo>
                        <a:pt x="1334" y="237"/>
                        <a:pt x="1334" y="237"/>
                        <a:pt x="1334" y="237"/>
                      </a:cubicBezTo>
                      <a:cubicBezTo>
                        <a:pt x="1334" y="410"/>
                        <a:pt x="1334" y="410"/>
                        <a:pt x="1334" y="410"/>
                      </a:cubicBezTo>
                      <a:cubicBezTo>
                        <a:pt x="1261" y="410"/>
                        <a:pt x="1261" y="410"/>
                        <a:pt x="1261" y="410"/>
                      </a:cubicBezTo>
                      <a:lnTo>
                        <a:pt x="1261" y="237"/>
                      </a:lnTo>
                      <a:close/>
                      <a:moveTo>
                        <a:pt x="748" y="237"/>
                      </a:moveTo>
                      <a:cubicBezTo>
                        <a:pt x="748" y="64"/>
                        <a:pt x="748" y="64"/>
                        <a:pt x="748" y="64"/>
                      </a:cubicBezTo>
                      <a:cubicBezTo>
                        <a:pt x="821" y="64"/>
                        <a:pt x="821" y="64"/>
                        <a:pt x="821" y="64"/>
                      </a:cubicBezTo>
                      <a:cubicBezTo>
                        <a:pt x="821" y="237"/>
                        <a:pt x="821" y="237"/>
                        <a:pt x="821" y="237"/>
                      </a:cubicBezTo>
                      <a:cubicBezTo>
                        <a:pt x="821" y="410"/>
                        <a:pt x="821" y="410"/>
                        <a:pt x="821" y="410"/>
                      </a:cubicBezTo>
                      <a:cubicBezTo>
                        <a:pt x="748" y="410"/>
                        <a:pt x="748" y="410"/>
                        <a:pt x="748" y="410"/>
                      </a:cubicBezTo>
                      <a:lnTo>
                        <a:pt x="748" y="237"/>
                      </a:lnTo>
                      <a:close/>
                      <a:moveTo>
                        <a:pt x="235" y="237"/>
                      </a:moveTo>
                      <a:cubicBezTo>
                        <a:pt x="235" y="64"/>
                        <a:pt x="235" y="64"/>
                        <a:pt x="235" y="64"/>
                      </a:cubicBezTo>
                      <a:cubicBezTo>
                        <a:pt x="308" y="64"/>
                        <a:pt x="308" y="64"/>
                        <a:pt x="308" y="64"/>
                      </a:cubicBezTo>
                      <a:cubicBezTo>
                        <a:pt x="308" y="237"/>
                        <a:pt x="308" y="237"/>
                        <a:pt x="308" y="237"/>
                      </a:cubicBezTo>
                      <a:cubicBezTo>
                        <a:pt x="308" y="410"/>
                        <a:pt x="308" y="410"/>
                        <a:pt x="308" y="410"/>
                      </a:cubicBezTo>
                      <a:cubicBezTo>
                        <a:pt x="235" y="410"/>
                        <a:pt x="235" y="410"/>
                        <a:pt x="235" y="410"/>
                      </a:cubicBezTo>
                      <a:lnTo>
                        <a:pt x="235" y="237"/>
                      </a:lnTo>
                      <a:close/>
                      <a:moveTo>
                        <a:pt x="921" y="1026"/>
                      </a:moveTo>
                      <a:cubicBezTo>
                        <a:pt x="648" y="1026"/>
                        <a:pt x="648" y="1026"/>
                        <a:pt x="648" y="1026"/>
                      </a:cubicBezTo>
                      <a:cubicBezTo>
                        <a:pt x="630" y="1026"/>
                        <a:pt x="616" y="1040"/>
                        <a:pt x="616" y="1058"/>
                      </a:cubicBezTo>
                      <a:cubicBezTo>
                        <a:pt x="616" y="1332"/>
                        <a:pt x="616" y="1332"/>
                        <a:pt x="616" y="1332"/>
                      </a:cubicBezTo>
                      <a:cubicBezTo>
                        <a:pt x="616" y="1349"/>
                        <a:pt x="630" y="1364"/>
                        <a:pt x="648" y="1364"/>
                      </a:cubicBezTo>
                      <a:cubicBezTo>
                        <a:pt x="891" y="1364"/>
                        <a:pt x="891" y="1364"/>
                        <a:pt x="891" y="1364"/>
                      </a:cubicBezTo>
                      <a:cubicBezTo>
                        <a:pt x="890" y="1379"/>
                        <a:pt x="889" y="1395"/>
                        <a:pt x="889" y="1411"/>
                      </a:cubicBezTo>
                      <a:cubicBezTo>
                        <a:pt x="889" y="1419"/>
                        <a:pt x="890" y="1428"/>
                        <a:pt x="890" y="1436"/>
                      </a:cubicBezTo>
                      <a:cubicBezTo>
                        <a:pt x="64" y="1436"/>
                        <a:pt x="64" y="1436"/>
                        <a:pt x="64" y="1436"/>
                      </a:cubicBezTo>
                      <a:cubicBezTo>
                        <a:pt x="64" y="269"/>
                        <a:pt x="64" y="269"/>
                        <a:pt x="64" y="269"/>
                      </a:cubicBezTo>
                      <a:cubicBezTo>
                        <a:pt x="171" y="269"/>
                        <a:pt x="171" y="269"/>
                        <a:pt x="171" y="269"/>
                      </a:cubicBezTo>
                      <a:cubicBezTo>
                        <a:pt x="171" y="442"/>
                        <a:pt x="171" y="442"/>
                        <a:pt x="171" y="442"/>
                      </a:cubicBezTo>
                      <a:cubicBezTo>
                        <a:pt x="171" y="460"/>
                        <a:pt x="185" y="474"/>
                        <a:pt x="203" y="474"/>
                      </a:cubicBezTo>
                      <a:cubicBezTo>
                        <a:pt x="340" y="474"/>
                        <a:pt x="340" y="474"/>
                        <a:pt x="340" y="474"/>
                      </a:cubicBezTo>
                      <a:cubicBezTo>
                        <a:pt x="358" y="474"/>
                        <a:pt x="372" y="460"/>
                        <a:pt x="372" y="442"/>
                      </a:cubicBezTo>
                      <a:cubicBezTo>
                        <a:pt x="372" y="269"/>
                        <a:pt x="372" y="269"/>
                        <a:pt x="372" y="269"/>
                      </a:cubicBezTo>
                      <a:cubicBezTo>
                        <a:pt x="684" y="269"/>
                        <a:pt x="684" y="269"/>
                        <a:pt x="684" y="269"/>
                      </a:cubicBezTo>
                      <a:cubicBezTo>
                        <a:pt x="684" y="442"/>
                        <a:pt x="684" y="442"/>
                        <a:pt x="684" y="442"/>
                      </a:cubicBezTo>
                      <a:cubicBezTo>
                        <a:pt x="684" y="460"/>
                        <a:pt x="698" y="474"/>
                        <a:pt x="716" y="474"/>
                      </a:cubicBezTo>
                      <a:cubicBezTo>
                        <a:pt x="853" y="474"/>
                        <a:pt x="853" y="474"/>
                        <a:pt x="853" y="474"/>
                      </a:cubicBezTo>
                      <a:cubicBezTo>
                        <a:pt x="871" y="474"/>
                        <a:pt x="885" y="460"/>
                        <a:pt x="885" y="442"/>
                      </a:cubicBezTo>
                      <a:cubicBezTo>
                        <a:pt x="885" y="269"/>
                        <a:pt x="885" y="269"/>
                        <a:pt x="885" y="269"/>
                      </a:cubicBezTo>
                      <a:cubicBezTo>
                        <a:pt x="1197" y="269"/>
                        <a:pt x="1197" y="269"/>
                        <a:pt x="1197" y="269"/>
                      </a:cubicBezTo>
                      <a:cubicBezTo>
                        <a:pt x="1197" y="442"/>
                        <a:pt x="1197" y="442"/>
                        <a:pt x="1197" y="442"/>
                      </a:cubicBezTo>
                      <a:cubicBezTo>
                        <a:pt x="1197" y="460"/>
                        <a:pt x="1212" y="474"/>
                        <a:pt x="1229" y="474"/>
                      </a:cubicBezTo>
                      <a:cubicBezTo>
                        <a:pt x="1366" y="474"/>
                        <a:pt x="1366" y="474"/>
                        <a:pt x="1366" y="474"/>
                      </a:cubicBezTo>
                      <a:cubicBezTo>
                        <a:pt x="1384" y="474"/>
                        <a:pt x="1398" y="460"/>
                        <a:pt x="1398" y="442"/>
                      </a:cubicBezTo>
                      <a:cubicBezTo>
                        <a:pt x="1398" y="269"/>
                        <a:pt x="1398" y="269"/>
                        <a:pt x="1398" y="269"/>
                      </a:cubicBezTo>
                      <a:cubicBezTo>
                        <a:pt x="1505" y="269"/>
                        <a:pt x="1505" y="269"/>
                        <a:pt x="1505" y="269"/>
                      </a:cubicBezTo>
                      <a:cubicBezTo>
                        <a:pt x="1505" y="833"/>
                        <a:pt x="1505" y="833"/>
                        <a:pt x="1505" y="833"/>
                      </a:cubicBezTo>
                      <a:cubicBezTo>
                        <a:pt x="1493" y="832"/>
                        <a:pt x="1481" y="831"/>
                        <a:pt x="1469" y="831"/>
                      </a:cubicBezTo>
                      <a:cubicBezTo>
                        <a:pt x="1433" y="831"/>
                        <a:pt x="1398" y="835"/>
                        <a:pt x="1364" y="841"/>
                      </a:cubicBezTo>
                      <a:cubicBezTo>
                        <a:pt x="1364" y="648"/>
                        <a:pt x="1364" y="648"/>
                        <a:pt x="1364" y="648"/>
                      </a:cubicBezTo>
                      <a:cubicBezTo>
                        <a:pt x="1364" y="630"/>
                        <a:pt x="1350" y="616"/>
                        <a:pt x="1332" y="616"/>
                      </a:cubicBezTo>
                      <a:cubicBezTo>
                        <a:pt x="1058" y="616"/>
                        <a:pt x="1058" y="616"/>
                        <a:pt x="1058" y="616"/>
                      </a:cubicBezTo>
                      <a:cubicBezTo>
                        <a:pt x="1040" y="616"/>
                        <a:pt x="1026" y="630"/>
                        <a:pt x="1026" y="648"/>
                      </a:cubicBezTo>
                      <a:cubicBezTo>
                        <a:pt x="1026" y="921"/>
                        <a:pt x="1026" y="921"/>
                        <a:pt x="1026" y="921"/>
                      </a:cubicBezTo>
                      <a:cubicBezTo>
                        <a:pt x="1026" y="939"/>
                        <a:pt x="1040" y="953"/>
                        <a:pt x="1058" y="953"/>
                      </a:cubicBezTo>
                      <a:cubicBezTo>
                        <a:pt x="1113" y="953"/>
                        <a:pt x="1113" y="953"/>
                        <a:pt x="1113" y="953"/>
                      </a:cubicBezTo>
                      <a:cubicBezTo>
                        <a:pt x="1060" y="995"/>
                        <a:pt x="1014" y="1045"/>
                        <a:pt x="978" y="1102"/>
                      </a:cubicBezTo>
                      <a:cubicBezTo>
                        <a:pt x="969" y="1116"/>
                        <a:pt x="961" y="1131"/>
                        <a:pt x="953" y="1146"/>
                      </a:cubicBezTo>
                      <a:cubicBezTo>
                        <a:pt x="953" y="1058"/>
                        <a:pt x="953" y="1058"/>
                        <a:pt x="953" y="1058"/>
                      </a:cubicBezTo>
                      <a:cubicBezTo>
                        <a:pt x="953" y="1040"/>
                        <a:pt x="939" y="1026"/>
                        <a:pt x="921" y="1026"/>
                      </a:cubicBezTo>
                      <a:close/>
                      <a:moveTo>
                        <a:pt x="889" y="1090"/>
                      </a:moveTo>
                      <a:cubicBezTo>
                        <a:pt x="889" y="1300"/>
                        <a:pt x="889" y="1300"/>
                        <a:pt x="889" y="1300"/>
                      </a:cubicBezTo>
                      <a:cubicBezTo>
                        <a:pt x="680" y="1300"/>
                        <a:pt x="680" y="1300"/>
                        <a:pt x="680" y="1300"/>
                      </a:cubicBezTo>
                      <a:cubicBezTo>
                        <a:pt x="680" y="1090"/>
                        <a:pt x="680" y="1090"/>
                        <a:pt x="680" y="1090"/>
                      </a:cubicBezTo>
                      <a:lnTo>
                        <a:pt x="889" y="1090"/>
                      </a:lnTo>
                      <a:close/>
                      <a:moveTo>
                        <a:pt x="1300" y="680"/>
                      </a:moveTo>
                      <a:cubicBezTo>
                        <a:pt x="1300" y="857"/>
                        <a:pt x="1300" y="857"/>
                        <a:pt x="1300" y="857"/>
                      </a:cubicBezTo>
                      <a:cubicBezTo>
                        <a:pt x="1271" y="865"/>
                        <a:pt x="1244" y="876"/>
                        <a:pt x="1217" y="889"/>
                      </a:cubicBezTo>
                      <a:cubicBezTo>
                        <a:pt x="1090" y="889"/>
                        <a:pt x="1090" y="889"/>
                        <a:pt x="1090" y="889"/>
                      </a:cubicBezTo>
                      <a:cubicBezTo>
                        <a:pt x="1090" y="680"/>
                        <a:pt x="1090" y="680"/>
                        <a:pt x="1090" y="680"/>
                      </a:cubicBezTo>
                      <a:lnTo>
                        <a:pt x="1300" y="680"/>
                      </a:lnTo>
                      <a:close/>
                      <a:moveTo>
                        <a:pt x="1469" y="1926"/>
                      </a:moveTo>
                      <a:cubicBezTo>
                        <a:pt x="1204" y="1926"/>
                        <a:pt x="984" y="1728"/>
                        <a:pt x="956" y="1465"/>
                      </a:cubicBezTo>
                      <a:cubicBezTo>
                        <a:pt x="956" y="1465"/>
                        <a:pt x="956" y="1465"/>
                        <a:pt x="956" y="1465"/>
                      </a:cubicBezTo>
                      <a:cubicBezTo>
                        <a:pt x="954" y="1447"/>
                        <a:pt x="953" y="1429"/>
                        <a:pt x="953" y="1411"/>
                      </a:cubicBezTo>
                      <a:cubicBezTo>
                        <a:pt x="953" y="1215"/>
                        <a:pt x="1063" y="1038"/>
                        <a:pt x="1238" y="950"/>
                      </a:cubicBezTo>
                      <a:cubicBezTo>
                        <a:pt x="1238" y="950"/>
                        <a:pt x="1238" y="950"/>
                        <a:pt x="1238" y="950"/>
                      </a:cubicBezTo>
                      <a:cubicBezTo>
                        <a:pt x="1271" y="934"/>
                        <a:pt x="1305" y="921"/>
                        <a:pt x="1340" y="912"/>
                      </a:cubicBezTo>
                      <a:cubicBezTo>
                        <a:pt x="1340" y="912"/>
                        <a:pt x="1340" y="912"/>
                        <a:pt x="1340" y="912"/>
                      </a:cubicBezTo>
                      <a:cubicBezTo>
                        <a:pt x="1382" y="901"/>
                        <a:pt x="1425" y="896"/>
                        <a:pt x="1469" y="896"/>
                      </a:cubicBezTo>
                      <a:cubicBezTo>
                        <a:pt x="1490" y="896"/>
                        <a:pt x="1512" y="897"/>
                        <a:pt x="1533" y="900"/>
                      </a:cubicBezTo>
                      <a:cubicBezTo>
                        <a:pt x="1533" y="900"/>
                        <a:pt x="1533" y="900"/>
                        <a:pt x="1533" y="900"/>
                      </a:cubicBezTo>
                      <a:cubicBezTo>
                        <a:pt x="1790" y="932"/>
                        <a:pt x="1984" y="1151"/>
                        <a:pt x="1984" y="1411"/>
                      </a:cubicBezTo>
                      <a:cubicBezTo>
                        <a:pt x="1984" y="1695"/>
                        <a:pt x="1753" y="1926"/>
                        <a:pt x="1469" y="19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4" name="Freeform 9"/>
                <p:cNvSpPr>
                  <a:spLocks/>
                </p:cNvSpPr>
                <p:nvPr/>
              </p:nvSpPr>
              <p:spPr bwMode="auto">
                <a:xfrm>
                  <a:off x="6049" y="1050"/>
                  <a:ext cx="18" cy="41"/>
                </a:xfrm>
                <a:custGeom>
                  <a:avLst/>
                  <a:gdLst>
                    <a:gd name="T0" fmla="*/ 67 w 94"/>
                    <a:gd name="T1" fmla="*/ 25 h 216"/>
                    <a:gd name="T2" fmla="*/ 26 w 94"/>
                    <a:gd name="T3" fmla="*/ 6 h 216"/>
                    <a:gd name="T4" fmla="*/ 6 w 94"/>
                    <a:gd name="T5" fmla="*/ 47 h 216"/>
                    <a:gd name="T6" fmla="*/ 30 w 94"/>
                    <a:gd name="T7" fmla="*/ 184 h 216"/>
                    <a:gd name="T8" fmla="*/ 62 w 94"/>
                    <a:gd name="T9" fmla="*/ 216 h 216"/>
                    <a:gd name="T10" fmla="*/ 94 w 94"/>
                    <a:gd name="T11" fmla="*/ 184 h 216"/>
                    <a:gd name="T12" fmla="*/ 67 w 94"/>
                    <a:gd name="T13" fmla="*/ 25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4" h="216">
                      <a:moveTo>
                        <a:pt x="67" y="25"/>
                      </a:moveTo>
                      <a:cubicBezTo>
                        <a:pt x="61" y="9"/>
                        <a:pt x="42" y="0"/>
                        <a:pt x="26" y="6"/>
                      </a:cubicBezTo>
                      <a:cubicBezTo>
                        <a:pt x="9" y="12"/>
                        <a:pt x="0" y="30"/>
                        <a:pt x="6" y="47"/>
                      </a:cubicBezTo>
                      <a:cubicBezTo>
                        <a:pt x="22" y="91"/>
                        <a:pt x="30" y="137"/>
                        <a:pt x="30" y="184"/>
                      </a:cubicBezTo>
                      <a:cubicBezTo>
                        <a:pt x="30" y="202"/>
                        <a:pt x="44" y="216"/>
                        <a:pt x="62" y="216"/>
                      </a:cubicBezTo>
                      <a:cubicBezTo>
                        <a:pt x="80" y="216"/>
                        <a:pt x="94" y="202"/>
                        <a:pt x="94" y="184"/>
                      </a:cubicBezTo>
                      <a:cubicBezTo>
                        <a:pt x="94" y="130"/>
                        <a:pt x="85" y="76"/>
                        <a:pt x="67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5" name="Freeform 10"/>
                <p:cNvSpPr>
                  <a:spLocks/>
                </p:cNvSpPr>
                <p:nvPr/>
              </p:nvSpPr>
              <p:spPr bwMode="auto">
                <a:xfrm>
                  <a:off x="5994" y="999"/>
                  <a:ext cx="59" cy="45"/>
                </a:xfrm>
                <a:custGeom>
                  <a:avLst/>
                  <a:gdLst>
                    <a:gd name="T0" fmla="*/ 304 w 314"/>
                    <a:gd name="T1" fmla="*/ 191 h 242"/>
                    <a:gd name="T2" fmla="*/ 44 w 314"/>
                    <a:gd name="T3" fmla="*/ 5 h 242"/>
                    <a:gd name="T4" fmla="*/ 4 w 314"/>
                    <a:gd name="T5" fmla="*/ 27 h 242"/>
                    <a:gd name="T6" fmla="*/ 27 w 314"/>
                    <a:gd name="T7" fmla="*/ 67 h 242"/>
                    <a:gd name="T8" fmla="*/ 252 w 314"/>
                    <a:gd name="T9" fmla="*/ 228 h 242"/>
                    <a:gd name="T10" fmla="*/ 278 w 314"/>
                    <a:gd name="T11" fmla="*/ 242 h 242"/>
                    <a:gd name="T12" fmla="*/ 296 w 314"/>
                    <a:gd name="T13" fmla="*/ 236 h 242"/>
                    <a:gd name="T14" fmla="*/ 304 w 314"/>
                    <a:gd name="T15" fmla="*/ 191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4" h="242">
                      <a:moveTo>
                        <a:pt x="304" y="191"/>
                      </a:moveTo>
                      <a:cubicBezTo>
                        <a:pt x="242" y="101"/>
                        <a:pt x="149" y="35"/>
                        <a:pt x="44" y="5"/>
                      </a:cubicBezTo>
                      <a:cubicBezTo>
                        <a:pt x="27" y="0"/>
                        <a:pt x="9" y="10"/>
                        <a:pt x="4" y="27"/>
                      </a:cubicBezTo>
                      <a:cubicBezTo>
                        <a:pt x="0" y="44"/>
                        <a:pt x="10" y="62"/>
                        <a:pt x="27" y="67"/>
                      </a:cubicBezTo>
                      <a:cubicBezTo>
                        <a:pt x="117" y="93"/>
                        <a:pt x="197" y="150"/>
                        <a:pt x="252" y="228"/>
                      </a:cubicBezTo>
                      <a:cubicBezTo>
                        <a:pt x="258" y="237"/>
                        <a:pt x="268" y="242"/>
                        <a:pt x="278" y="242"/>
                      </a:cubicBezTo>
                      <a:cubicBezTo>
                        <a:pt x="284" y="242"/>
                        <a:pt x="291" y="240"/>
                        <a:pt x="296" y="236"/>
                      </a:cubicBezTo>
                      <a:cubicBezTo>
                        <a:pt x="311" y="226"/>
                        <a:pt x="314" y="206"/>
                        <a:pt x="304" y="1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6" name="Freeform 11"/>
                <p:cNvSpPr>
                  <a:spLocks noEditPoints="1"/>
                </p:cNvSpPr>
                <p:nvPr/>
              </p:nvSpPr>
              <p:spPr bwMode="auto">
                <a:xfrm>
                  <a:off x="5911" y="1017"/>
                  <a:ext cx="136" cy="136"/>
                </a:xfrm>
                <a:custGeom>
                  <a:avLst/>
                  <a:gdLst>
                    <a:gd name="T0" fmla="*/ 364 w 727"/>
                    <a:gd name="T1" fmla="*/ 0 h 727"/>
                    <a:gd name="T2" fmla="*/ 0 w 727"/>
                    <a:gd name="T3" fmla="*/ 364 h 727"/>
                    <a:gd name="T4" fmla="*/ 364 w 727"/>
                    <a:gd name="T5" fmla="*/ 727 h 727"/>
                    <a:gd name="T6" fmla="*/ 727 w 727"/>
                    <a:gd name="T7" fmla="*/ 364 h 727"/>
                    <a:gd name="T8" fmla="*/ 364 w 727"/>
                    <a:gd name="T9" fmla="*/ 0 h 727"/>
                    <a:gd name="T10" fmla="*/ 364 w 727"/>
                    <a:gd name="T11" fmla="*/ 663 h 727"/>
                    <a:gd name="T12" fmla="*/ 64 w 727"/>
                    <a:gd name="T13" fmla="*/ 364 h 727"/>
                    <a:gd name="T14" fmla="*/ 364 w 727"/>
                    <a:gd name="T15" fmla="*/ 65 h 727"/>
                    <a:gd name="T16" fmla="*/ 663 w 727"/>
                    <a:gd name="T17" fmla="*/ 364 h 727"/>
                    <a:gd name="T18" fmla="*/ 364 w 727"/>
                    <a:gd name="T19" fmla="*/ 663 h 7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27" h="727">
                      <a:moveTo>
                        <a:pt x="364" y="0"/>
                      </a:moveTo>
                      <a:cubicBezTo>
                        <a:pt x="163" y="0"/>
                        <a:pt x="0" y="163"/>
                        <a:pt x="0" y="364"/>
                      </a:cubicBezTo>
                      <a:cubicBezTo>
                        <a:pt x="0" y="564"/>
                        <a:pt x="163" y="727"/>
                        <a:pt x="364" y="727"/>
                      </a:cubicBezTo>
                      <a:cubicBezTo>
                        <a:pt x="564" y="727"/>
                        <a:pt x="727" y="564"/>
                        <a:pt x="727" y="364"/>
                      </a:cubicBezTo>
                      <a:cubicBezTo>
                        <a:pt x="727" y="163"/>
                        <a:pt x="564" y="0"/>
                        <a:pt x="364" y="0"/>
                      </a:cubicBezTo>
                      <a:close/>
                      <a:moveTo>
                        <a:pt x="364" y="663"/>
                      </a:moveTo>
                      <a:cubicBezTo>
                        <a:pt x="199" y="663"/>
                        <a:pt x="64" y="529"/>
                        <a:pt x="64" y="364"/>
                      </a:cubicBezTo>
                      <a:cubicBezTo>
                        <a:pt x="64" y="199"/>
                        <a:pt x="199" y="65"/>
                        <a:pt x="364" y="65"/>
                      </a:cubicBezTo>
                      <a:cubicBezTo>
                        <a:pt x="529" y="65"/>
                        <a:pt x="663" y="199"/>
                        <a:pt x="663" y="364"/>
                      </a:cubicBezTo>
                      <a:cubicBezTo>
                        <a:pt x="663" y="529"/>
                        <a:pt x="529" y="663"/>
                        <a:pt x="364" y="6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7" name="Freeform 12"/>
                <p:cNvSpPr>
                  <a:spLocks/>
                </p:cNvSpPr>
                <p:nvPr/>
              </p:nvSpPr>
              <p:spPr bwMode="auto">
                <a:xfrm>
                  <a:off x="5973" y="1048"/>
                  <a:ext cx="47" cy="47"/>
                </a:xfrm>
                <a:custGeom>
                  <a:avLst/>
                  <a:gdLst>
                    <a:gd name="T0" fmla="*/ 220 w 252"/>
                    <a:gd name="T1" fmla="*/ 188 h 252"/>
                    <a:gd name="T2" fmla="*/ 64 w 252"/>
                    <a:gd name="T3" fmla="*/ 188 h 252"/>
                    <a:gd name="T4" fmla="*/ 64 w 252"/>
                    <a:gd name="T5" fmla="*/ 32 h 252"/>
                    <a:gd name="T6" fmla="*/ 32 w 252"/>
                    <a:gd name="T7" fmla="*/ 0 h 252"/>
                    <a:gd name="T8" fmla="*/ 0 w 252"/>
                    <a:gd name="T9" fmla="*/ 32 h 252"/>
                    <a:gd name="T10" fmla="*/ 0 w 252"/>
                    <a:gd name="T11" fmla="*/ 220 h 252"/>
                    <a:gd name="T12" fmla="*/ 32 w 252"/>
                    <a:gd name="T13" fmla="*/ 252 h 252"/>
                    <a:gd name="T14" fmla="*/ 220 w 252"/>
                    <a:gd name="T15" fmla="*/ 252 h 252"/>
                    <a:gd name="T16" fmla="*/ 252 w 252"/>
                    <a:gd name="T17" fmla="*/ 220 h 252"/>
                    <a:gd name="T18" fmla="*/ 220 w 252"/>
                    <a:gd name="T19" fmla="*/ 188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2" h="252">
                      <a:moveTo>
                        <a:pt x="220" y="188"/>
                      </a:moveTo>
                      <a:cubicBezTo>
                        <a:pt x="64" y="188"/>
                        <a:pt x="64" y="188"/>
                        <a:pt x="64" y="188"/>
                      </a:cubicBezTo>
                      <a:cubicBezTo>
                        <a:pt x="64" y="32"/>
                        <a:pt x="64" y="32"/>
                        <a:pt x="64" y="32"/>
                      </a:cubicBezTo>
                      <a:cubicBezTo>
                        <a:pt x="64" y="14"/>
                        <a:pt x="49" y="0"/>
                        <a:pt x="32" y="0"/>
                      </a:cubicBezTo>
                      <a:cubicBezTo>
                        <a:pt x="14" y="0"/>
                        <a:pt x="0" y="14"/>
                        <a:pt x="0" y="32"/>
                      </a:cubicBezTo>
                      <a:cubicBezTo>
                        <a:pt x="0" y="220"/>
                        <a:pt x="0" y="220"/>
                        <a:pt x="0" y="220"/>
                      </a:cubicBezTo>
                      <a:cubicBezTo>
                        <a:pt x="0" y="238"/>
                        <a:pt x="14" y="252"/>
                        <a:pt x="32" y="252"/>
                      </a:cubicBezTo>
                      <a:cubicBezTo>
                        <a:pt x="220" y="252"/>
                        <a:pt x="220" y="252"/>
                        <a:pt x="220" y="252"/>
                      </a:cubicBezTo>
                      <a:cubicBezTo>
                        <a:pt x="237" y="252"/>
                        <a:pt x="252" y="238"/>
                        <a:pt x="252" y="220"/>
                      </a:cubicBezTo>
                      <a:cubicBezTo>
                        <a:pt x="252" y="203"/>
                        <a:pt x="238" y="188"/>
                        <a:pt x="220" y="1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  <p:sp>
            <p:nvSpPr>
              <p:cNvPr id="99" name="CaixaDeTexto 19"/>
              <p:cNvSpPr txBox="1"/>
              <p:nvPr/>
            </p:nvSpPr>
            <p:spPr>
              <a:xfrm>
                <a:off x="9934912" y="1361753"/>
                <a:ext cx="8811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pt-BR"/>
                </a:defPPr>
                <a:lvl1pPr algn="r">
                  <a:defRPr sz="5400" b="1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</a:defRPr>
                </a:lvl1pPr>
                <a:lvl2pPr lvl="1" algn="r">
                  <a:defRPr sz="3600">
                    <a:solidFill>
                      <a:schemeClr val="bg1"/>
                    </a:solidFill>
                  </a:defRPr>
                </a:lvl2pPr>
              </a:lstStyle>
              <a:p>
                <a:pPr algn="l"/>
                <a:r>
                  <a:rPr lang="pt-BR" sz="1400" i="1" dirty="0">
                    <a:solidFill>
                      <a:srgbClr val="4A5463"/>
                    </a:solidFill>
                    <a:effectLst/>
                    <a:latin typeface="+mn-lt"/>
                  </a:rPr>
                  <a:t>histórico</a:t>
                </a:r>
              </a:p>
            </p:txBody>
          </p:sp>
        </p:grpSp>
        <p:sp>
          <p:nvSpPr>
            <p:cNvPr id="97" name="Retângulo 96"/>
            <p:cNvSpPr/>
            <p:nvPr/>
          </p:nvSpPr>
          <p:spPr>
            <a:xfrm>
              <a:off x="7794171" y="5558971"/>
              <a:ext cx="1596572" cy="62411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57153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</p:childTnLst>
        </p:cTn>
      </p:par>
    </p:tnLst>
    <p:bldLst>
      <p:bldGraphic spid="50" grpId="0">
        <p:bldAsOne/>
      </p:bldGraphic>
      <p:bldGraphic spid="50" grpId="1">
        <p:bldAsOne/>
      </p:bldGraphic>
      <p:bldGraphic spid="54" grpId="0">
        <p:bldAsOne/>
      </p:bldGraphic>
      <p:bldP spid="28" grpId="0"/>
      <p:bldP spid="92" grpId="0"/>
      <p:bldP spid="92" grpId="1"/>
      <p:bldP spid="109" grpId="0"/>
      <p:bldP spid="109" grpId="1"/>
      <p:bldP spid="110" grpId="0"/>
      <p:bldP spid="112" grpId="0"/>
      <p:bldP spid="114" grpId="0"/>
      <p:bldP spid="114" grpId="1"/>
      <p:bldP spid="115" grpId="0"/>
      <p:bldP spid="115" grpId="1"/>
      <p:bldP spid="116" grpId="0"/>
      <p:bldP spid="116" grpId="1"/>
      <p:bldP spid="117" grpId="0"/>
      <p:bldP spid="117" grpId="1"/>
      <p:bldP spid="118" grpId="0"/>
      <p:bldP spid="118" grpId="1"/>
      <p:bldP spid="119" grpId="0"/>
      <p:bldP spid="11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rma livre 27"/>
          <p:cNvSpPr/>
          <p:nvPr/>
        </p:nvSpPr>
        <p:spPr>
          <a:xfrm rot="10800000">
            <a:off x="10500813" y="3636258"/>
            <a:ext cx="1024457" cy="351191"/>
          </a:xfrm>
          <a:custGeom>
            <a:avLst/>
            <a:gdLst>
              <a:gd name="connsiteX0" fmla="*/ 1955800 w 1955800"/>
              <a:gd name="connsiteY0" fmla="*/ 0 h 139700"/>
              <a:gd name="connsiteX1" fmla="*/ 1955800 w 1955800"/>
              <a:gd name="connsiteY1" fmla="*/ 139700 h 139700"/>
              <a:gd name="connsiteX2" fmla="*/ 0 w 1955800"/>
              <a:gd name="connsiteY2" fmla="*/ 139700 h 139700"/>
              <a:gd name="connsiteX3" fmla="*/ 0 w 1955800"/>
              <a:gd name="connsiteY3" fmla="*/ 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5800" h="139700">
                <a:moveTo>
                  <a:pt x="1955800" y="0"/>
                </a:moveTo>
                <a:lnTo>
                  <a:pt x="1955800" y="139700"/>
                </a:lnTo>
                <a:lnTo>
                  <a:pt x="0" y="139700"/>
                </a:lnTo>
                <a:lnTo>
                  <a:pt x="0" y="0"/>
                </a:lnTo>
              </a:path>
            </a:pathLst>
          </a:custGeom>
          <a:noFill/>
          <a:ln>
            <a:solidFill>
              <a:srgbClr val="00A7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29" name="Forma livre 28"/>
          <p:cNvSpPr/>
          <p:nvPr/>
        </p:nvSpPr>
        <p:spPr>
          <a:xfrm rot="10800000">
            <a:off x="9479700" y="3636260"/>
            <a:ext cx="996365" cy="351191"/>
          </a:xfrm>
          <a:custGeom>
            <a:avLst/>
            <a:gdLst>
              <a:gd name="connsiteX0" fmla="*/ 1955800 w 1955800"/>
              <a:gd name="connsiteY0" fmla="*/ 0 h 139700"/>
              <a:gd name="connsiteX1" fmla="*/ 1955800 w 1955800"/>
              <a:gd name="connsiteY1" fmla="*/ 139700 h 139700"/>
              <a:gd name="connsiteX2" fmla="*/ 0 w 1955800"/>
              <a:gd name="connsiteY2" fmla="*/ 139700 h 139700"/>
              <a:gd name="connsiteX3" fmla="*/ 0 w 1955800"/>
              <a:gd name="connsiteY3" fmla="*/ 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5800" h="139700">
                <a:moveTo>
                  <a:pt x="1955800" y="0"/>
                </a:moveTo>
                <a:lnTo>
                  <a:pt x="1955800" y="139700"/>
                </a:lnTo>
                <a:lnTo>
                  <a:pt x="0" y="139700"/>
                </a:lnTo>
                <a:lnTo>
                  <a:pt x="0" y="0"/>
                </a:lnTo>
              </a:path>
            </a:pathLst>
          </a:custGeom>
          <a:noFill/>
          <a:ln>
            <a:solidFill>
              <a:srgbClr val="FBCD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30" name="Forma livre 29"/>
          <p:cNvSpPr/>
          <p:nvPr/>
        </p:nvSpPr>
        <p:spPr>
          <a:xfrm rot="10800000">
            <a:off x="6040733" y="3636259"/>
            <a:ext cx="3414219" cy="351191"/>
          </a:xfrm>
          <a:custGeom>
            <a:avLst/>
            <a:gdLst>
              <a:gd name="connsiteX0" fmla="*/ 1955800 w 1955800"/>
              <a:gd name="connsiteY0" fmla="*/ 0 h 139700"/>
              <a:gd name="connsiteX1" fmla="*/ 1955800 w 1955800"/>
              <a:gd name="connsiteY1" fmla="*/ 139700 h 139700"/>
              <a:gd name="connsiteX2" fmla="*/ 0 w 1955800"/>
              <a:gd name="connsiteY2" fmla="*/ 139700 h 139700"/>
              <a:gd name="connsiteX3" fmla="*/ 0 w 1955800"/>
              <a:gd name="connsiteY3" fmla="*/ 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5800" h="139700">
                <a:moveTo>
                  <a:pt x="1955800" y="0"/>
                </a:moveTo>
                <a:lnTo>
                  <a:pt x="1955800" y="139700"/>
                </a:lnTo>
                <a:lnTo>
                  <a:pt x="0" y="139700"/>
                </a:lnTo>
                <a:lnTo>
                  <a:pt x="0" y="0"/>
                </a:lnTo>
              </a:path>
            </a:pathLst>
          </a:custGeom>
          <a:noFill/>
          <a:ln>
            <a:solidFill>
              <a:srgbClr val="EC42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31" name="CaixaDeTexto 19"/>
          <p:cNvSpPr txBox="1"/>
          <p:nvPr/>
        </p:nvSpPr>
        <p:spPr>
          <a:xfrm>
            <a:off x="7384868" y="3434744"/>
            <a:ext cx="63488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ctr"/>
            <a:r>
              <a:rPr lang="pt-BR" sz="1400" i="1" dirty="0">
                <a:solidFill>
                  <a:srgbClr val="EC4251"/>
                </a:solidFill>
                <a:effectLst/>
                <a:latin typeface="+mn-lt"/>
              </a:rPr>
              <a:t>~</a:t>
            </a:r>
            <a:r>
              <a:rPr lang="pt-BR" sz="2000" i="1" dirty="0">
                <a:solidFill>
                  <a:srgbClr val="EC4251"/>
                </a:solidFill>
                <a:effectLst/>
                <a:latin typeface="+mn-lt"/>
              </a:rPr>
              <a:t>4</a:t>
            </a:r>
            <a:r>
              <a:rPr lang="pt-BR" sz="1400" i="1" dirty="0">
                <a:solidFill>
                  <a:srgbClr val="EC4251"/>
                </a:solidFill>
                <a:effectLst/>
                <a:latin typeface="+mn-lt"/>
              </a:rPr>
              <a:t>%</a:t>
            </a:r>
            <a:endParaRPr lang="pt-BR" sz="800" i="1" dirty="0">
              <a:solidFill>
                <a:srgbClr val="EC4251"/>
              </a:solidFill>
              <a:effectLst/>
              <a:latin typeface="+mn-lt"/>
            </a:endParaRPr>
          </a:p>
        </p:txBody>
      </p:sp>
      <p:sp>
        <p:nvSpPr>
          <p:cNvPr id="32" name="CaixaDeTexto 19"/>
          <p:cNvSpPr txBox="1"/>
          <p:nvPr/>
        </p:nvSpPr>
        <p:spPr>
          <a:xfrm>
            <a:off x="9660440" y="3434744"/>
            <a:ext cx="66493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ctr"/>
            <a:r>
              <a:rPr lang="pt-BR" sz="1200" b="0" i="1" dirty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>~</a:t>
            </a:r>
            <a:r>
              <a:rPr lang="pt-BR" sz="2000" i="1" dirty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>20</a:t>
            </a:r>
            <a:r>
              <a:rPr lang="pt-BR" sz="1400" i="1" dirty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>%</a:t>
            </a:r>
            <a:endParaRPr lang="pt-BR" sz="800" i="1" dirty="0">
              <a:solidFill>
                <a:schemeClr val="accent4">
                  <a:lumMod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33" name="CaixaDeTexto 19"/>
          <p:cNvSpPr txBox="1"/>
          <p:nvPr/>
        </p:nvSpPr>
        <p:spPr>
          <a:xfrm>
            <a:off x="10651499" y="3415684"/>
            <a:ext cx="69404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ctr"/>
            <a:r>
              <a:rPr lang="pt-BR" sz="2000" i="1" dirty="0">
                <a:solidFill>
                  <a:srgbClr val="00A79B"/>
                </a:solidFill>
                <a:effectLst/>
                <a:latin typeface="+mn-lt"/>
              </a:rPr>
              <a:t>76</a:t>
            </a:r>
            <a:r>
              <a:rPr lang="pt-BR" sz="1400" i="1" dirty="0">
                <a:solidFill>
                  <a:srgbClr val="00A79B"/>
                </a:solidFill>
                <a:effectLst/>
                <a:latin typeface="+mn-lt"/>
              </a:rPr>
              <a:t>%</a:t>
            </a:r>
            <a:endParaRPr lang="pt-BR" sz="800" i="1" dirty="0">
              <a:solidFill>
                <a:srgbClr val="00A79B"/>
              </a:solidFill>
              <a:effectLst/>
              <a:latin typeface="+mn-lt"/>
            </a:endParaRPr>
          </a:p>
        </p:txBody>
      </p:sp>
      <p:sp>
        <p:nvSpPr>
          <p:cNvPr id="34" name="CaixaDeTexto 5"/>
          <p:cNvSpPr txBox="1"/>
          <p:nvPr/>
        </p:nvSpPr>
        <p:spPr>
          <a:xfrm>
            <a:off x="595451" y="2075922"/>
            <a:ext cx="4332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a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satisfação geral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dos participantes com o </a:t>
            </a:r>
            <a:r>
              <a:rPr lang="pt-BR" dirty="0" err="1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Empretec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continua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 bastante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elevada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, assim como nos anos anteriores </a:t>
            </a:r>
            <a:r>
              <a:rPr lang="pt-BR" sz="1200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(P7)</a:t>
            </a:r>
          </a:p>
        </p:txBody>
      </p:sp>
      <p:sp>
        <p:nvSpPr>
          <p:cNvPr id="35" name="CaixaDeTexto 19"/>
          <p:cNvSpPr txBox="1"/>
          <p:nvPr/>
        </p:nvSpPr>
        <p:spPr>
          <a:xfrm>
            <a:off x="758933" y="161424"/>
            <a:ext cx="3335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3600" b="0" i="1" dirty="0">
                <a:solidFill>
                  <a:srgbClr val="4A5463"/>
                </a:solidFill>
                <a:effectLst/>
                <a:latin typeface="+mn-lt"/>
              </a:rPr>
              <a:t>satisfação geral com o </a:t>
            </a:r>
            <a:r>
              <a:rPr lang="pt-BR" sz="3600" b="0" i="1" dirty="0" err="1">
                <a:solidFill>
                  <a:srgbClr val="4A5463"/>
                </a:solidFill>
                <a:effectLst/>
                <a:latin typeface="+mn-lt"/>
              </a:rPr>
              <a:t>Empretec</a:t>
            </a:r>
            <a:endParaRPr lang="pt-BR" sz="3600" b="0" i="1" dirty="0">
              <a:solidFill>
                <a:srgbClr val="4A5463"/>
              </a:solidFill>
              <a:effectLst/>
              <a:latin typeface="+mn-lt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551741" y="6485442"/>
            <a:ext cx="98806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rgbClr val="FF91B0"/>
                </a:solidFill>
              </a:rPr>
              <a:t>P7. </a:t>
            </a:r>
            <a:r>
              <a:rPr lang="pt-BR" sz="1100" b="1" dirty="0">
                <a:solidFill>
                  <a:schemeClr val="bg1"/>
                </a:solidFill>
              </a:rPr>
              <a:t>Em relação à sua satisfação geral com o EMPRETEC, atribua uma nota de 0 a 10, onde 0 significa “totalmente insatisfeito(a)” e 10 “totalmente satisfeito(a)”: </a:t>
            </a:r>
            <a:endParaRPr lang="pt-BR" sz="1100" dirty="0">
              <a:solidFill>
                <a:schemeClr val="bg1"/>
              </a:solidFill>
            </a:endParaRPr>
          </a:p>
        </p:txBody>
      </p:sp>
      <p:graphicFrame>
        <p:nvGraphicFramePr>
          <p:cNvPr id="37" name="Gráfico 36"/>
          <p:cNvGraphicFramePr/>
          <p:nvPr>
            <p:extLst/>
          </p:nvPr>
        </p:nvGraphicFramePr>
        <p:xfrm>
          <a:off x="7413312" y="1319493"/>
          <a:ext cx="1977935" cy="1887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8" name="CaixaDeTexto 19"/>
          <p:cNvSpPr txBox="1"/>
          <p:nvPr/>
        </p:nvSpPr>
        <p:spPr>
          <a:xfrm>
            <a:off x="7610364" y="1744821"/>
            <a:ext cx="1574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ctr"/>
            <a:r>
              <a:rPr lang="pt-BR" sz="6000" b="0" i="1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9,1</a:t>
            </a:r>
            <a:endParaRPr lang="pt-BR" sz="3200" b="0" i="1" dirty="0">
              <a:solidFill>
                <a:schemeClr val="accent1">
                  <a:lumMod val="50000"/>
                </a:schemeClr>
              </a:solidFill>
              <a:effectLst/>
              <a:latin typeface="+mn-lt"/>
            </a:endParaRPr>
          </a:p>
        </p:txBody>
      </p:sp>
      <p:graphicFrame>
        <p:nvGraphicFramePr>
          <p:cNvPr id="39" name="Gráfico 38"/>
          <p:cNvGraphicFramePr/>
          <p:nvPr>
            <p:extLst/>
          </p:nvPr>
        </p:nvGraphicFramePr>
        <p:xfrm>
          <a:off x="5901033" y="3732403"/>
          <a:ext cx="5702300" cy="2216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1" name="Gráfico 40"/>
          <p:cNvGraphicFramePr/>
          <p:nvPr>
            <p:extLst/>
          </p:nvPr>
        </p:nvGraphicFramePr>
        <p:xfrm>
          <a:off x="10277640" y="2131933"/>
          <a:ext cx="850212" cy="811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2" name="CaixaDeTexto 19"/>
          <p:cNvSpPr txBox="1"/>
          <p:nvPr/>
        </p:nvSpPr>
        <p:spPr>
          <a:xfrm>
            <a:off x="10183710" y="2339642"/>
            <a:ext cx="1061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ctr"/>
            <a:r>
              <a:rPr lang="pt-BR" sz="2000" i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9,2</a:t>
            </a:r>
          </a:p>
        </p:txBody>
      </p:sp>
      <p:graphicFrame>
        <p:nvGraphicFramePr>
          <p:cNvPr id="43" name="Gráfico 42"/>
          <p:cNvGraphicFramePr/>
          <p:nvPr>
            <p:extLst/>
          </p:nvPr>
        </p:nvGraphicFramePr>
        <p:xfrm>
          <a:off x="10271519" y="1264606"/>
          <a:ext cx="850212" cy="811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4" name="CaixaDeTexto 19"/>
          <p:cNvSpPr txBox="1"/>
          <p:nvPr/>
        </p:nvSpPr>
        <p:spPr>
          <a:xfrm>
            <a:off x="10432356" y="1457835"/>
            <a:ext cx="528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ctr"/>
            <a:r>
              <a:rPr lang="pt-BR" sz="2000" i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9,1</a:t>
            </a:r>
            <a:endParaRPr lang="pt-BR" sz="1050" i="1" dirty="0">
              <a:solidFill>
                <a:schemeClr val="accent2">
                  <a:lumMod val="50000"/>
                </a:schemeClr>
              </a:solidFill>
              <a:effectLst/>
              <a:latin typeface="+mn-lt"/>
            </a:endParaRPr>
          </a:p>
        </p:txBody>
      </p:sp>
      <p:sp>
        <p:nvSpPr>
          <p:cNvPr id="45" name="Retângulo 44"/>
          <p:cNvSpPr/>
          <p:nvPr/>
        </p:nvSpPr>
        <p:spPr>
          <a:xfrm>
            <a:off x="9672636" y="2349559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2014</a:t>
            </a:r>
          </a:p>
        </p:txBody>
      </p:sp>
      <p:sp>
        <p:nvSpPr>
          <p:cNvPr id="46" name="Retângulo 45"/>
          <p:cNvSpPr/>
          <p:nvPr/>
        </p:nvSpPr>
        <p:spPr>
          <a:xfrm>
            <a:off x="9672636" y="1471883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2015</a:t>
            </a:r>
          </a:p>
        </p:txBody>
      </p:sp>
      <p:grpSp>
        <p:nvGrpSpPr>
          <p:cNvPr id="47" name="hitorico"/>
          <p:cNvGrpSpPr/>
          <p:nvPr/>
        </p:nvGrpSpPr>
        <p:grpSpPr>
          <a:xfrm>
            <a:off x="1180162" y="5378259"/>
            <a:ext cx="1596572" cy="624115"/>
            <a:chOff x="7794171" y="5558971"/>
            <a:chExt cx="1596572" cy="624115"/>
          </a:xfrm>
        </p:grpSpPr>
        <p:grpSp>
          <p:nvGrpSpPr>
            <p:cNvPr id="48" name="historico"/>
            <p:cNvGrpSpPr/>
            <p:nvPr/>
          </p:nvGrpSpPr>
          <p:grpSpPr>
            <a:xfrm>
              <a:off x="7913674" y="5674171"/>
              <a:ext cx="1346440" cy="450171"/>
              <a:chOff x="9469590" y="1309591"/>
              <a:chExt cx="1346440" cy="450171"/>
            </a:xfrm>
          </p:grpSpPr>
          <p:grpSp>
            <p:nvGrpSpPr>
              <p:cNvPr id="50" name="Group 4"/>
              <p:cNvGrpSpPr>
                <a:grpSpLocks noChangeAspect="1"/>
              </p:cNvGrpSpPr>
              <p:nvPr/>
            </p:nvGrpSpPr>
            <p:grpSpPr bwMode="auto">
              <a:xfrm>
                <a:off x="9469590" y="1309591"/>
                <a:ext cx="463483" cy="450171"/>
                <a:chOff x="5704" y="821"/>
                <a:chExt cx="383" cy="372"/>
              </a:xfrm>
              <a:solidFill>
                <a:srgbClr val="00A79B"/>
              </a:solidFill>
            </p:grpSpPr>
            <p:sp>
              <p:nvSpPr>
                <p:cNvPr id="52" name="Freeform 5"/>
                <p:cNvSpPr>
                  <a:spLocks noEditPoints="1"/>
                </p:cNvSpPr>
                <p:nvPr/>
              </p:nvSpPr>
              <p:spPr bwMode="auto">
                <a:xfrm>
                  <a:off x="5743" y="936"/>
                  <a:ext cx="63" cy="63"/>
                </a:xfrm>
                <a:custGeom>
                  <a:avLst/>
                  <a:gdLst>
                    <a:gd name="T0" fmla="*/ 306 w 338"/>
                    <a:gd name="T1" fmla="*/ 0 h 337"/>
                    <a:gd name="T2" fmla="*/ 32 w 338"/>
                    <a:gd name="T3" fmla="*/ 0 h 337"/>
                    <a:gd name="T4" fmla="*/ 0 w 338"/>
                    <a:gd name="T5" fmla="*/ 32 h 337"/>
                    <a:gd name="T6" fmla="*/ 0 w 338"/>
                    <a:gd name="T7" fmla="*/ 305 h 337"/>
                    <a:gd name="T8" fmla="*/ 32 w 338"/>
                    <a:gd name="T9" fmla="*/ 337 h 337"/>
                    <a:gd name="T10" fmla="*/ 306 w 338"/>
                    <a:gd name="T11" fmla="*/ 337 h 337"/>
                    <a:gd name="T12" fmla="*/ 338 w 338"/>
                    <a:gd name="T13" fmla="*/ 305 h 337"/>
                    <a:gd name="T14" fmla="*/ 338 w 338"/>
                    <a:gd name="T15" fmla="*/ 32 h 337"/>
                    <a:gd name="T16" fmla="*/ 306 w 338"/>
                    <a:gd name="T17" fmla="*/ 0 h 337"/>
                    <a:gd name="T18" fmla="*/ 274 w 338"/>
                    <a:gd name="T19" fmla="*/ 273 h 337"/>
                    <a:gd name="T20" fmla="*/ 64 w 338"/>
                    <a:gd name="T21" fmla="*/ 273 h 337"/>
                    <a:gd name="T22" fmla="*/ 64 w 338"/>
                    <a:gd name="T23" fmla="*/ 64 h 337"/>
                    <a:gd name="T24" fmla="*/ 274 w 338"/>
                    <a:gd name="T25" fmla="*/ 64 h 337"/>
                    <a:gd name="T26" fmla="*/ 274 w 338"/>
                    <a:gd name="T27" fmla="*/ 273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8" h="337">
                      <a:moveTo>
                        <a:pt x="306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5" y="0"/>
                        <a:pt x="0" y="14"/>
                        <a:pt x="0" y="32"/>
                      </a:cubicBezTo>
                      <a:cubicBezTo>
                        <a:pt x="0" y="305"/>
                        <a:pt x="0" y="305"/>
                        <a:pt x="0" y="305"/>
                      </a:cubicBezTo>
                      <a:cubicBezTo>
                        <a:pt x="0" y="323"/>
                        <a:pt x="15" y="337"/>
                        <a:pt x="32" y="337"/>
                      </a:cubicBezTo>
                      <a:cubicBezTo>
                        <a:pt x="306" y="337"/>
                        <a:pt x="306" y="337"/>
                        <a:pt x="306" y="337"/>
                      </a:cubicBezTo>
                      <a:cubicBezTo>
                        <a:pt x="324" y="337"/>
                        <a:pt x="338" y="323"/>
                        <a:pt x="338" y="305"/>
                      </a:cubicBezTo>
                      <a:cubicBezTo>
                        <a:pt x="338" y="32"/>
                        <a:pt x="338" y="32"/>
                        <a:pt x="338" y="32"/>
                      </a:cubicBezTo>
                      <a:cubicBezTo>
                        <a:pt x="338" y="14"/>
                        <a:pt x="324" y="0"/>
                        <a:pt x="306" y="0"/>
                      </a:cubicBezTo>
                      <a:close/>
                      <a:moveTo>
                        <a:pt x="274" y="273"/>
                      </a:moveTo>
                      <a:cubicBezTo>
                        <a:pt x="64" y="273"/>
                        <a:pt x="64" y="273"/>
                        <a:pt x="64" y="273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4" y="64"/>
                        <a:pt x="274" y="64"/>
                        <a:pt x="274" y="64"/>
                      </a:cubicBezTo>
                      <a:lnTo>
                        <a:pt x="274" y="27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3" name="Freeform 6"/>
                <p:cNvSpPr>
                  <a:spLocks noEditPoints="1"/>
                </p:cNvSpPr>
                <p:nvPr/>
              </p:nvSpPr>
              <p:spPr bwMode="auto">
                <a:xfrm>
                  <a:off x="5819" y="936"/>
                  <a:ext cx="63" cy="63"/>
                </a:xfrm>
                <a:custGeom>
                  <a:avLst/>
                  <a:gdLst>
                    <a:gd name="T0" fmla="*/ 305 w 337"/>
                    <a:gd name="T1" fmla="*/ 0 h 337"/>
                    <a:gd name="T2" fmla="*/ 32 w 337"/>
                    <a:gd name="T3" fmla="*/ 0 h 337"/>
                    <a:gd name="T4" fmla="*/ 0 w 337"/>
                    <a:gd name="T5" fmla="*/ 32 h 337"/>
                    <a:gd name="T6" fmla="*/ 0 w 337"/>
                    <a:gd name="T7" fmla="*/ 305 h 337"/>
                    <a:gd name="T8" fmla="*/ 32 w 337"/>
                    <a:gd name="T9" fmla="*/ 337 h 337"/>
                    <a:gd name="T10" fmla="*/ 305 w 337"/>
                    <a:gd name="T11" fmla="*/ 337 h 337"/>
                    <a:gd name="T12" fmla="*/ 337 w 337"/>
                    <a:gd name="T13" fmla="*/ 305 h 337"/>
                    <a:gd name="T14" fmla="*/ 337 w 337"/>
                    <a:gd name="T15" fmla="*/ 32 h 337"/>
                    <a:gd name="T16" fmla="*/ 305 w 337"/>
                    <a:gd name="T17" fmla="*/ 0 h 337"/>
                    <a:gd name="T18" fmla="*/ 273 w 337"/>
                    <a:gd name="T19" fmla="*/ 273 h 337"/>
                    <a:gd name="T20" fmla="*/ 64 w 337"/>
                    <a:gd name="T21" fmla="*/ 273 h 337"/>
                    <a:gd name="T22" fmla="*/ 64 w 337"/>
                    <a:gd name="T23" fmla="*/ 64 h 337"/>
                    <a:gd name="T24" fmla="*/ 273 w 337"/>
                    <a:gd name="T25" fmla="*/ 64 h 337"/>
                    <a:gd name="T26" fmla="*/ 273 w 337"/>
                    <a:gd name="T27" fmla="*/ 273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7" h="337">
                      <a:moveTo>
                        <a:pt x="305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4" y="0"/>
                        <a:pt x="0" y="14"/>
                        <a:pt x="0" y="32"/>
                      </a:cubicBezTo>
                      <a:cubicBezTo>
                        <a:pt x="0" y="305"/>
                        <a:pt x="0" y="305"/>
                        <a:pt x="0" y="305"/>
                      </a:cubicBezTo>
                      <a:cubicBezTo>
                        <a:pt x="0" y="323"/>
                        <a:pt x="14" y="337"/>
                        <a:pt x="32" y="337"/>
                      </a:cubicBezTo>
                      <a:cubicBezTo>
                        <a:pt x="305" y="337"/>
                        <a:pt x="305" y="337"/>
                        <a:pt x="305" y="337"/>
                      </a:cubicBezTo>
                      <a:cubicBezTo>
                        <a:pt x="323" y="337"/>
                        <a:pt x="337" y="323"/>
                        <a:pt x="337" y="305"/>
                      </a:cubicBezTo>
                      <a:cubicBezTo>
                        <a:pt x="337" y="32"/>
                        <a:pt x="337" y="32"/>
                        <a:pt x="337" y="32"/>
                      </a:cubicBezTo>
                      <a:cubicBezTo>
                        <a:pt x="337" y="14"/>
                        <a:pt x="323" y="0"/>
                        <a:pt x="305" y="0"/>
                      </a:cubicBezTo>
                      <a:close/>
                      <a:moveTo>
                        <a:pt x="273" y="273"/>
                      </a:moveTo>
                      <a:cubicBezTo>
                        <a:pt x="64" y="273"/>
                        <a:pt x="64" y="273"/>
                        <a:pt x="64" y="273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3" y="64"/>
                        <a:pt x="273" y="64"/>
                        <a:pt x="273" y="64"/>
                      </a:cubicBezTo>
                      <a:cubicBezTo>
                        <a:pt x="273" y="273"/>
                        <a:pt x="273" y="273"/>
                        <a:pt x="273" y="2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4" name="Freeform 7"/>
                <p:cNvSpPr>
                  <a:spLocks noEditPoints="1"/>
                </p:cNvSpPr>
                <p:nvPr/>
              </p:nvSpPr>
              <p:spPr bwMode="auto">
                <a:xfrm>
                  <a:off x="5743" y="1013"/>
                  <a:ext cx="63" cy="63"/>
                </a:xfrm>
                <a:custGeom>
                  <a:avLst/>
                  <a:gdLst>
                    <a:gd name="T0" fmla="*/ 306 w 338"/>
                    <a:gd name="T1" fmla="*/ 0 h 338"/>
                    <a:gd name="T2" fmla="*/ 32 w 338"/>
                    <a:gd name="T3" fmla="*/ 0 h 338"/>
                    <a:gd name="T4" fmla="*/ 0 w 338"/>
                    <a:gd name="T5" fmla="*/ 32 h 338"/>
                    <a:gd name="T6" fmla="*/ 0 w 338"/>
                    <a:gd name="T7" fmla="*/ 306 h 338"/>
                    <a:gd name="T8" fmla="*/ 32 w 338"/>
                    <a:gd name="T9" fmla="*/ 338 h 338"/>
                    <a:gd name="T10" fmla="*/ 306 w 338"/>
                    <a:gd name="T11" fmla="*/ 338 h 338"/>
                    <a:gd name="T12" fmla="*/ 338 w 338"/>
                    <a:gd name="T13" fmla="*/ 306 h 338"/>
                    <a:gd name="T14" fmla="*/ 338 w 338"/>
                    <a:gd name="T15" fmla="*/ 32 h 338"/>
                    <a:gd name="T16" fmla="*/ 306 w 338"/>
                    <a:gd name="T17" fmla="*/ 0 h 338"/>
                    <a:gd name="T18" fmla="*/ 274 w 338"/>
                    <a:gd name="T19" fmla="*/ 274 h 338"/>
                    <a:gd name="T20" fmla="*/ 64 w 338"/>
                    <a:gd name="T21" fmla="*/ 274 h 338"/>
                    <a:gd name="T22" fmla="*/ 64 w 338"/>
                    <a:gd name="T23" fmla="*/ 64 h 338"/>
                    <a:gd name="T24" fmla="*/ 274 w 338"/>
                    <a:gd name="T25" fmla="*/ 64 h 338"/>
                    <a:gd name="T26" fmla="*/ 274 w 338"/>
                    <a:gd name="T27" fmla="*/ 274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8" h="338">
                      <a:moveTo>
                        <a:pt x="306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5" y="0"/>
                        <a:pt x="0" y="14"/>
                        <a:pt x="0" y="32"/>
                      </a:cubicBezTo>
                      <a:cubicBezTo>
                        <a:pt x="0" y="306"/>
                        <a:pt x="0" y="306"/>
                        <a:pt x="0" y="306"/>
                      </a:cubicBezTo>
                      <a:cubicBezTo>
                        <a:pt x="0" y="323"/>
                        <a:pt x="15" y="338"/>
                        <a:pt x="32" y="338"/>
                      </a:cubicBezTo>
                      <a:cubicBezTo>
                        <a:pt x="306" y="338"/>
                        <a:pt x="306" y="338"/>
                        <a:pt x="306" y="338"/>
                      </a:cubicBezTo>
                      <a:cubicBezTo>
                        <a:pt x="324" y="338"/>
                        <a:pt x="338" y="323"/>
                        <a:pt x="338" y="306"/>
                      </a:cubicBezTo>
                      <a:cubicBezTo>
                        <a:pt x="338" y="32"/>
                        <a:pt x="338" y="32"/>
                        <a:pt x="338" y="32"/>
                      </a:cubicBezTo>
                      <a:cubicBezTo>
                        <a:pt x="338" y="14"/>
                        <a:pt x="324" y="0"/>
                        <a:pt x="306" y="0"/>
                      </a:cubicBezTo>
                      <a:close/>
                      <a:moveTo>
                        <a:pt x="274" y="274"/>
                      </a:moveTo>
                      <a:cubicBezTo>
                        <a:pt x="64" y="274"/>
                        <a:pt x="64" y="274"/>
                        <a:pt x="64" y="274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4" y="64"/>
                        <a:pt x="274" y="64"/>
                        <a:pt x="274" y="64"/>
                      </a:cubicBezTo>
                      <a:lnTo>
                        <a:pt x="274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5" name="Freeform 8"/>
                <p:cNvSpPr>
                  <a:spLocks noEditPoints="1"/>
                </p:cNvSpPr>
                <p:nvPr/>
              </p:nvSpPr>
              <p:spPr bwMode="auto">
                <a:xfrm>
                  <a:off x="5704" y="821"/>
                  <a:ext cx="383" cy="372"/>
                </a:xfrm>
                <a:custGeom>
                  <a:avLst/>
                  <a:gdLst>
                    <a:gd name="T0" fmla="*/ 1569 w 2048"/>
                    <a:gd name="T1" fmla="*/ 237 h 1990"/>
                    <a:gd name="T2" fmla="*/ 1398 w 2048"/>
                    <a:gd name="T3" fmla="*/ 205 h 1990"/>
                    <a:gd name="T4" fmla="*/ 1366 w 2048"/>
                    <a:gd name="T5" fmla="*/ 0 h 1990"/>
                    <a:gd name="T6" fmla="*/ 1197 w 2048"/>
                    <a:gd name="T7" fmla="*/ 32 h 1990"/>
                    <a:gd name="T8" fmla="*/ 885 w 2048"/>
                    <a:gd name="T9" fmla="*/ 205 h 1990"/>
                    <a:gd name="T10" fmla="*/ 853 w 2048"/>
                    <a:gd name="T11" fmla="*/ 0 h 1990"/>
                    <a:gd name="T12" fmla="*/ 684 w 2048"/>
                    <a:gd name="T13" fmla="*/ 32 h 1990"/>
                    <a:gd name="T14" fmla="*/ 372 w 2048"/>
                    <a:gd name="T15" fmla="*/ 205 h 1990"/>
                    <a:gd name="T16" fmla="*/ 340 w 2048"/>
                    <a:gd name="T17" fmla="*/ 0 h 1990"/>
                    <a:gd name="T18" fmla="*/ 171 w 2048"/>
                    <a:gd name="T19" fmla="*/ 32 h 1990"/>
                    <a:gd name="T20" fmla="*/ 32 w 2048"/>
                    <a:gd name="T21" fmla="*/ 205 h 1990"/>
                    <a:gd name="T22" fmla="*/ 0 w 2048"/>
                    <a:gd name="T23" fmla="*/ 1468 h 1990"/>
                    <a:gd name="T24" fmla="*/ 896 w 2048"/>
                    <a:gd name="T25" fmla="*/ 1501 h 1990"/>
                    <a:gd name="T26" fmla="*/ 1469 w 2048"/>
                    <a:gd name="T27" fmla="*/ 1990 h 1990"/>
                    <a:gd name="T28" fmla="*/ 1569 w 2048"/>
                    <a:gd name="T29" fmla="*/ 840 h 1990"/>
                    <a:gd name="T30" fmla="*/ 1261 w 2048"/>
                    <a:gd name="T31" fmla="*/ 64 h 1990"/>
                    <a:gd name="T32" fmla="*/ 1334 w 2048"/>
                    <a:gd name="T33" fmla="*/ 237 h 1990"/>
                    <a:gd name="T34" fmla="*/ 1261 w 2048"/>
                    <a:gd name="T35" fmla="*/ 410 h 1990"/>
                    <a:gd name="T36" fmla="*/ 748 w 2048"/>
                    <a:gd name="T37" fmla="*/ 237 h 1990"/>
                    <a:gd name="T38" fmla="*/ 821 w 2048"/>
                    <a:gd name="T39" fmla="*/ 64 h 1990"/>
                    <a:gd name="T40" fmla="*/ 821 w 2048"/>
                    <a:gd name="T41" fmla="*/ 410 h 1990"/>
                    <a:gd name="T42" fmla="*/ 748 w 2048"/>
                    <a:gd name="T43" fmla="*/ 237 h 1990"/>
                    <a:gd name="T44" fmla="*/ 235 w 2048"/>
                    <a:gd name="T45" fmla="*/ 64 h 1990"/>
                    <a:gd name="T46" fmla="*/ 308 w 2048"/>
                    <a:gd name="T47" fmla="*/ 237 h 1990"/>
                    <a:gd name="T48" fmla="*/ 235 w 2048"/>
                    <a:gd name="T49" fmla="*/ 410 h 1990"/>
                    <a:gd name="T50" fmla="*/ 921 w 2048"/>
                    <a:gd name="T51" fmla="*/ 1026 h 1990"/>
                    <a:gd name="T52" fmla="*/ 616 w 2048"/>
                    <a:gd name="T53" fmla="*/ 1058 h 1990"/>
                    <a:gd name="T54" fmla="*/ 648 w 2048"/>
                    <a:gd name="T55" fmla="*/ 1364 h 1990"/>
                    <a:gd name="T56" fmla="*/ 889 w 2048"/>
                    <a:gd name="T57" fmla="*/ 1411 h 1990"/>
                    <a:gd name="T58" fmla="*/ 64 w 2048"/>
                    <a:gd name="T59" fmla="*/ 1436 h 1990"/>
                    <a:gd name="T60" fmla="*/ 171 w 2048"/>
                    <a:gd name="T61" fmla="*/ 269 h 1990"/>
                    <a:gd name="T62" fmla="*/ 203 w 2048"/>
                    <a:gd name="T63" fmla="*/ 474 h 1990"/>
                    <a:gd name="T64" fmla="*/ 372 w 2048"/>
                    <a:gd name="T65" fmla="*/ 442 h 1990"/>
                    <a:gd name="T66" fmla="*/ 684 w 2048"/>
                    <a:gd name="T67" fmla="*/ 269 h 1990"/>
                    <a:gd name="T68" fmla="*/ 716 w 2048"/>
                    <a:gd name="T69" fmla="*/ 474 h 1990"/>
                    <a:gd name="T70" fmla="*/ 885 w 2048"/>
                    <a:gd name="T71" fmla="*/ 442 h 1990"/>
                    <a:gd name="T72" fmla="*/ 1197 w 2048"/>
                    <a:gd name="T73" fmla="*/ 269 h 1990"/>
                    <a:gd name="T74" fmla="*/ 1229 w 2048"/>
                    <a:gd name="T75" fmla="*/ 474 h 1990"/>
                    <a:gd name="T76" fmla="*/ 1398 w 2048"/>
                    <a:gd name="T77" fmla="*/ 442 h 1990"/>
                    <a:gd name="T78" fmla="*/ 1505 w 2048"/>
                    <a:gd name="T79" fmla="*/ 269 h 1990"/>
                    <a:gd name="T80" fmla="*/ 1469 w 2048"/>
                    <a:gd name="T81" fmla="*/ 831 h 1990"/>
                    <a:gd name="T82" fmla="*/ 1364 w 2048"/>
                    <a:gd name="T83" fmla="*/ 648 h 1990"/>
                    <a:gd name="T84" fmla="*/ 1058 w 2048"/>
                    <a:gd name="T85" fmla="*/ 616 h 1990"/>
                    <a:gd name="T86" fmla="*/ 1026 w 2048"/>
                    <a:gd name="T87" fmla="*/ 921 h 1990"/>
                    <a:gd name="T88" fmla="*/ 1113 w 2048"/>
                    <a:gd name="T89" fmla="*/ 953 h 1990"/>
                    <a:gd name="T90" fmla="*/ 953 w 2048"/>
                    <a:gd name="T91" fmla="*/ 1146 h 1990"/>
                    <a:gd name="T92" fmla="*/ 921 w 2048"/>
                    <a:gd name="T93" fmla="*/ 1026 h 1990"/>
                    <a:gd name="T94" fmla="*/ 889 w 2048"/>
                    <a:gd name="T95" fmla="*/ 1300 h 1990"/>
                    <a:gd name="T96" fmla="*/ 680 w 2048"/>
                    <a:gd name="T97" fmla="*/ 1090 h 1990"/>
                    <a:gd name="T98" fmla="*/ 1300 w 2048"/>
                    <a:gd name="T99" fmla="*/ 680 h 1990"/>
                    <a:gd name="T100" fmla="*/ 1217 w 2048"/>
                    <a:gd name="T101" fmla="*/ 889 h 1990"/>
                    <a:gd name="T102" fmla="*/ 1090 w 2048"/>
                    <a:gd name="T103" fmla="*/ 680 h 1990"/>
                    <a:gd name="T104" fmla="*/ 1469 w 2048"/>
                    <a:gd name="T105" fmla="*/ 1926 h 1990"/>
                    <a:gd name="T106" fmla="*/ 956 w 2048"/>
                    <a:gd name="T107" fmla="*/ 1465 h 1990"/>
                    <a:gd name="T108" fmla="*/ 1238 w 2048"/>
                    <a:gd name="T109" fmla="*/ 950 h 1990"/>
                    <a:gd name="T110" fmla="*/ 1340 w 2048"/>
                    <a:gd name="T111" fmla="*/ 912 h 1990"/>
                    <a:gd name="T112" fmla="*/ 1469 w 2048"/>
                    <a:gd name="T113" fmla="*/ 896 h 1990"/>
                    <a:gd name="T114" fmla="*/ 1533 w 2048"/>
                    <a:gd name="T115" fmla="*/ 900 h 1990"/>
                    <a:gd name="T116" fmla="*/ 1469 w 2048"/>
                    <a:gd name="T117" fmla="*/ 1926 h 19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048" h="1990">
                      <a:moveTo>
                        <a:pt x="1569" y="840"/>
                      </a:moveTo>
                      <a:cubicBezTo>
                        <a:pt x="1569" y="237"/>
                        <a:pt x="1569" y="237"/>
                        <a:pt x="1569" y="237"/>
                      </a:cubicBezTo>
                      <a:cubicBezTo>
                        <a:pt x="1569" y="219"/>
                        <a:pt x="1555" y="205"/>
                        <a:pt x="1537" y="205"/>
                      </a:cubicBezTo>
                      <a:cubicBezTo>
                        <a:pt x="1398" y="205"/>
                        <a:pt x="1398" y="205"/>
                        <a:pt x="1398" y="205"/>
                      </a:cubicBezTo>
                      <a:cubicBezTo>
                        <a:pt x="1398" y="32"/>
                        <a:pt x="1398" y="32"/>
                        <a:pt x="1398" y="32"/>
                      </a:cubicBezTo>
                      <a:cubicBezTo>
                        <a:pt x="1398" y="14"/>
                        <a:pt x="1384" y="0"/>
                        <a:pt x="1366" y="0"/>
                      </a:cubicBezTo>
                      <a:cubicBezTo>
                        <a:pt x="1229" y="0"/>
                        <a:pt x="1229" y="0"/>
                        <a:pt x="1229" y="0"/>
                      </a:cubicBezTo>
                      <a:cubicBezTo>
                        <a:pt x="1212" y="0"/>
                        <a:pt x="1197" y="14"/>
                        <a:pt x="1197" y="32"/>
                      </a:cubicBezTo>
                      <a:cubicBezTo>
                        <a:pt x="1197" y="205"/>
                        <a:pt x="1197" y="205"/>
                        <a:pt x="1197" y="205"/>
                      </a:cubicBezTo>
                      <a:cubicBezTo>
                        <a:pt x="885" y="205"/>
                        <a:pt x="885" y="205"/>
                        <a:pt x="885" y="205"/>
                      </a:cubicBezTo>
                      <a:cubicBezTo>
                        <a:pt x="885" y="32"/>
                        <a:pt x="885" y="32"/>
                        <a:pt x="885" y="32"/>
                      </a:cubicBezTo>
                      <a:cubicBezTo>
                        <a:pt x="885" y="14"/>
                        <a:pt x="871" y="0"/>
                        <a:pt x="853" y="0"/>
                      </a:cubicBezTo>
                      <a:cubicBezTo>
                        <a:pt x="716" y="0"/>
                        <a:pt x="716" y="0"/>
                        <a:pt x="716" y="0"/>
                      </a:cubicBezTo>
                      <a:cubicBezTo>
                        <a:pt x="698" y="0"/>
                        <a:pt x="684" y="14"/>
                        <a:pt x="684" y="32"/>
                      </a:cubicBezTo>
                      <a:cubicBezTo>
                        <a:pt x="684" y="205"/>
                        <a:pt x="684" y="205"/>
                        <a:pt x="684" y="205"/>
                      </a:cubicBezTo>
                      <a:cubicBezTo>
                        <a:pt x="372" y="205"/>
                        <a:pt x="372" y="205"/>
                        <a:pt x="372" y="205"/>
                      </a:cubicBezTo>
                      <a:cubicBezTo>
                        <a:pt x="372" y="32"/>
                        <a:pt x="372" y="32"/>
                        <a:pt x="372" y="32"/>
                      </a:cubicBezTo>
                      <a:cubicBezTo>
                        <a:pt x="372" y="14"/>
                        <a:pt x="358" y="0"/>
                        <a:pt x="340" y="0"/>
                      </a:cubicBezTo>
                      <a:cubicBezTo>
                        <a:pt x="203" y="0"/>
                        <a:pt x="203" y="0"/>
                        <a:pt x="203" y="0"/>
                      </a:cubicBezTo>
                      <a:cubicBezTo>
                        <a:pt x="185" y="0"/>
                        <a:pt x="171" y="14"/>
                        <a:pt x="171" y="32"/>
                      </a:cubicBezTo>
                      <a:cubicBezTo>
                        <a:pt x="171" y="205"/>
                        <a:pt x="171" y="205"/>
                        <a:pt x="171" y="205"/>
                      </a:cubicBezTo>
                      <a:cubicBezTo>
                        <a:pt x="32" y="205"/>
                        <a:pt x="32" y="205"/>
                        <a:pt x="32" y="205"/>
                      </a:cubicBezTo>
                      <a:cubicBezTo>
                        <a:pt x="14" y="205"/>
                        <a:pt x="0" y="219"/>
                        <a:pt x="0" y="237"/>
                      </a:cubicBezTo>
                      <a:cubicBezTo>
                        <a:pt x="0" y="1468"/>
                        <a:pt x="0" y="1468"/>
                        <a:pt x="0" y="1468"/>
                      </a:cubicBezTo>
                      <a:cubicBezTo>
                        <a:pt x="0" y="1486"/>
                        <a:pt x="14" y="1501"/>
                        <a:pt x="32" y="1501"/>
                      </a:cubicBezTo>
                      <a:cubicBezTo>
                        <a:pt x="896" y="1501"/>
                        <a:pt x="896" y="1501"/>
                        <a:pt x="896" y="1501"/>
                      </a:cubicBezTo>
                      <a:cubicBezTo>
                        <a:pt x="917" y="1631"/>
                        <a:pt x="981" y="1751"/>
                        <a:pt x="1080" y="1840"/>
                      </a:cubicBezTo>
                      <a:cubicBezTo>
                        <a:pt x="1186" y="1937"/>
                        <a:pt x="1325" y="1990"/>
                        <a:pt x="1469" y="1990"/>
                      </a:cubicBezTo>
                      <a:cubicBezTo>
                        <a:pt x="1788" y="1990"/>
                        <a:pt x="2048" y="1730"/>
                        <a:pt x="2048" y="1411"/>
                      </a:cubicBezTo>
                      <a:cubicBezTo>
                        <a:pt x="2048" y="1129"/>
                        <a:pt x="1844" y="888"/>
                        <a:pt x="1569" y="840"/>
                      </a:cubicBezTo>
                      <a:close/>
                      <a:moveTo>
                        <a:pt x="1261" y="237"/>
                      </a:moveTo>
                      <a:cubicBezTo>
                        <a:pt x="1261" y="64"/>
                        <a:pt x="1261" y="64"/>
                        <a:pt x="1261" y="64"/>
                      </a:cubicBezTo>
                      <a:cubicBezTo>
                        <a:pt x="1334" y="64"/>
                        <a:pt x="1334" y="64"/>
                        <a:pt x="1334" y="64"/>
                      </a:cubicBezTo>
                      <a:cubicBezTo>
                        <a:pt x="1334" y="237"/>
                        <a:pt x="1334" y="237"/>
                        <a:pt x="1334" y="237"/>
                      </a:cubicBezTo>
                      <a:cubicBezTo>
                        <a:pt x="1334" y="410"/>
                        <a:pt x="1334" y="410"/>
                        <a:pt x="1334" y="410"/>
                      </a:cubicBezTo>
                      <a:cubicBezTo>
                        <a:pt x="1261" y="410"/>
                        <a:pt x="1261" y="410"/>
                        <a:pt x="1261" y="410"/>
                      </a:cubicBezTo>
                      <a:lnTo>
                        <a:pt x="1261" y="237"/>
                      </a:lnTo>
                      <a:close/>
                      <a:moveTo>
                        <a:pt x="748" y="237"/>
                      </a:moveTo>
                      <a:cubicBezTo>
                        <a:pt x="748" y="64"/>
                        <a:pt x="748" y="64"/>
                        <a:pt x="748" y="64"/>
                      </a:cubicBezTo>
                      <a:cubicBezTo>
                        <a:pt x="821" y="64"/>
                        <a:pt x="821" y="64"/>
                        <a:pt x="821" y="64"/>
                      </a:cubicBezTo>
                      <a:cubicBezTo>
                        <a:pt x="821" y="237"/>
                        <a:pt x="821" y="237"/>
                        <a:pt x="821" y="237"/>
                      </a:cubicBezTo>
                      <a:cubicBezTo>
                        <a:pt x="821" y="410"/>
                        <a:pt x="821" y="410"/>
                        <a:pt x="821" y="410"/>
                      </a:cubicBezTo>
                      <a:cubicBezTo>
                        <a:pt x="748" y="410"/>
                        <a:pt x="748" y="410"/>
                        <a:pt x="748" y="410"/>
                      </a:cubicBezTo>
                      <a:lnTo>
                        <a:pt x="748" y="237"/>
                      </a:lnTo>
                      <a:close/>
                      <a:moveTo>
                        <a:pt x="235" y="237"/>
                      </a:moveTo>
                      <a:cubicBezTo>
                        <a:pt x="235" y="64"/>
                        <a:pt x="235" y="64"/>
                        <a:pt x="235" y="64"/>
                      </a:cubicBezTo>
                      <a:cubicBezTo>
                        <a:pt x="308" y="64"/>
                        <a:pt x="308" y="64"/>
                        <a:pt x="308" y="64"/>
                      </a:cubicBezTo>
                      <a:cubicBezTo>
                        <a:pt x="308" y="237"/>
                        <a:pt x="308" y="237"/>
                        <a:pt x="308" y="237"/>
                      </a:cubicBezTo>
                      <a:cubicBezTo>
                        <a:pt x="308" y="410"/>
                        <a:pt x="308" y="410"/>
                        <a:pt x="308" y="410"/>
                      </a:cubicBezTo>
                      <a:cubicBezTo>
                        <a:pt x="235" y="410"/>
                        <a:pt x="235" y="410"/>
                        <a:pt x="235" y="410"/>
                      </a:cubicBezTo>
                      <a:lnTo>
                        <a:pt x="235" y="237"/>
                      </a:lnTo>
                      <a:close/>
                      <a:moveTo>
                        <a:pt x="921" y="1026"/>
                      </a:moveTo>
                      <a:cubicBezTo>
                        <a:pt x="648" y="1026"/>
                        <a:pt x="648" y="1026"/>
                        <a:pt x="648" y="1026"/>
                      </a:cubicBezTo>
                      <a:cubicBezTo>
                        <a:pt x="630" y="1026"/>
                        <a:pt x="616" y="1040"/>
                        <a:pt x="616" y="1058"/>
                      </a:cubicBezTo>
                      <a:cubicBezTo>
                        <a:pt x="616" y="1332"/>
                        <a:pt x="616" y="1332"/>
                        <a:pt x="616" y="1332"/>
                      </a:cubicBezTo>
                      <a:cubicBezTo>
                        <a:pt x="616" y="1349"/>
                        <a:pt x="630" y="1364"/>
                        <a:pt x="648" y="1364"/>
                      </a:cubicBezTo>
                      <a:cubicBezTo>
                        <a:pt x="891" y="1364"/>
                        <a:pt x="891" y="1364"/>
                        <a:pt x="891" y="1364"/>
                      </a:cubicBezTo>
                      <a:cubicBezTo>
                        <a:pt x="890" y="1379"/>
                        <a:pt x="889" y="1395"/>
                        <a:pt x="889" y="1411"/>
                      </a:cubicBezTo>
                      <a:cubicBezTo>
                        <a:pt x="889" y="1419"/>
                        <a:pt x="890" y="1428"/>
                        <a:pt x="890" y="1436"/>
                      </a:cubicBezTo>
                      <a:cubicBezTo>
                        <a:pt x="64" y="1436"/>
                        <a:pt x="64" y="1436"/>
                        <a:pt x="64" y="1436"/>
                      </a:cubicBezTo>
                      <a:cubicBezTo>
                        <a:pt x="64" y="269"/>
                        <a:pt x="64" y="269"/>
                        <a:pt x="64" y="269"/>
                      </a:cubicBezTo>
                      <a:cubicBezTo>
                        <a:pt x="171" y="269"/>
                        <a:pt x="171" y="269"/>
                        <a:pt x="171" y="269"/>
                      </a:cubicBezTo>
                      <a:cubicBezTo>
                        <a:pt x="171" y="442"/>
                        <a:pt x="171" y="442"/>
                        <a:pt x="171" y="442"/>
                      </a:cubicBezTo>
                      <a:cubicBezTo>
                        <a:pt x="171" y="460"/>
                        <a:pt x="185" y="474"/>
                        <a:pt x="203" y="474"/>
                      </a:cubicBezTo>
                      <a:cubicBezTo>
                        <a:pt x="340" y="474"/>
                        <a:pt x="340" y="474"/>
                        <a:pt x="340" y="474"/>
                      </a:cubicBezTo>
                      <a:cubicBezTo>
                        <a:pt x="358" y="474"/>
                        <a:pt x="372" y="460"/>
                        <a:pt x="372" y="442"/>
                      </a:cubicBezTo>
                      <a:cubicBezTo>
                        <a:pt x="372" y="269"/>
                        <a:pt x="372" y="269"/>
                        <a:pt x="372" y="269"/>
                      </a:cubicBezTo>
                      <a:cubicBezTo>
                        <a:pt x="684" y="269"/>
                        <a:pt x="684" y="269"/>
                        <a:pt x="684" y="269"/>
                      </a:cubicBezTo>
                      <a:cubicBezTo>
                        <a:pt x="684" y="442"/>
                        <a:pt x="684" y="442"/>
                        <a:pt x="684" y="442"/>
                      </a:cubicBezTo>
                      <a:cubicBezTo>
                        <a:pt x="684" y="460"/>
                        <a:pt x="698" y="474"/>
                        <a:pt x="716" y="474"/>
                      </a:cubicBezTo>
                      <a:cubicBezTo>
                        <a:pt x="853" y="474"/>
                        <a:pt x="853" y="474"/>
                        <a:pt x="853" y="474"/>
                      </a:cubicBezTo>
                      <a:cubicBezTo>
                        <a:pt x="871" y="474"/>
                        <a:pt x="885" y="460"/>
                        <a:pt x="885" y="442"/>
                      </a:cubicBezTo>
                      <a:cubicBezTo>
                        <a:pt x="885" y="269"/>
                        <a:pt x="885" y="269"/>
                        <a:pt x="885" y="269"/>
                      </a:cubicBezTo>
                      <a:cubicBezTo>
                        <a:pt x="1197" y="269"/>
                        <a:pt x="1197" y="269"/>
                        <a:pt x="1197" y="269"/>
                      </a:cubicBezTo>
                      <a:cubicBezTo>
                        <a:pt x="1197" y="442"/>
                        <a:pt x="1197" y="442"/>
                        <a:pt x="1197" y="442"/>
                      </a:cubicBezTo>
                      <a:cubicBezTo>
                        <a:pt x="1197" y="460"/>
                        <a:pt x="1212" y="474"/>
                        <a:pt x="1229" y="474"/>
                      </a:cubicBezTo>
                      <a:cubicBezTo>
                        <a:pt x="1366" y="474"/>
                        <a:pt x="1366" y="474"/>
                        <a:pt x="1366" y="474"/>
                      </a:cubicBezTo>
                      <a:cubicBezTo>
                        <a:pt x="1384" y="474"/>
                        <a:pt x="1398" y="460"/>
                        <a:pt x="1398" y="442"/>
                      </a:cubicBezTo>
                      <a:cubicBezTo>
                        <a:pt x="1398" y="269"/>
                        <a:pt x="1398" y="269"/>
                        <a:pt x="1398" y="269"/>
                      </a:cubicBezTo>
                      <a:cubicBezTo>
                        <a:pt x="1505" y="269"/>
                        <a:pt x="1505" y="269"/>
                        <a:pt x="1505" y="269"/>
                      </a:cubicBezTo>
                      <a:cubicBezTo>
                        <a:pt x="1505" y="833"/>
                        <a:pt x="1505" y="833"/>
                        <a:pt x="1505" y="833"/>
                      </a:cubicBezTo>
                      <a:cubicBezTo>
                        <a:pt x="1493" y="832"/>
                        <a:pt x="1481" y="831"/>
                        <a:pt x="1469" y="831"/>
                      </a:cubicBezTo>
                      <a:cubicBezTo>
                        <a:pt x="1433" y="831"/>
                        <a:pt x="1398" y="835"/>
                        <a:pt x="1364" y="841"/>
                      </a:cubicBezTo>
                      <a:cubicBezTo>
                        <a:pt x="1364" y="648"/>
                        <a:pt x="1364" y="648"/>
                        <a:pt x="1364" y="648"/>
                      </a:cubicBezTo>
                      <a:cubicBezTo>
                        <a:pt x="1364" y="630"/>
                        <a:pt x="1350" y="616"/>
                        <a:pt x="1332" y="616"/>
                      </a:cubicBezTo>
                      <a:cubicBezTo>
                        <a:pt x="1058" y="616"/>
                        <a:pt x="1058" y="616"/>
                        <a:pt x="1058" y="616"/>
                      </a:cubicBezTo>
                      <a:cubicBezTo>
                        <a:pt x="1040" y="616"/>
                        <a:pt x="1026" y="630"/>
                        <a:pt x="1026" y="648"/>
                      </a:cubicBezTo>
                      <a:cubicBezTo>
                        <a:pt x="1026" y="921"/>
                        <a:pt x="1026" y="921"/>
                        <a:pt x="1026" y="921"/>
                      </a:cubicBezTo>
                      <a:cubicBezTo>
                        <a:pt x="1026" y="939"/>
                        <a:pt x="1040" y="953"/>
                        <a:pt x="1058" y="953"/>
                      </a:cubicBezTo>
                      <a:cubicBezTo>
                        <a:pt x="1113" y="953"/>
                        <a:pt x="1113" y="953"/>
                        <a:pt x="1113" y="953"/>
                      </a:cubicBezTo>
                      <a:cubicBezTo>
                        <a:pt x="1060" y="995"/>
                        <a:pt x="1014" y="1045"/>
                        <a:pt x="978" y="1102"/>
                      </a:cubicBezTo>
                      <a:cubicBezTo>
                        <a:pt x="969" y="1116"/>
                        <a:pt x="961" y="1131"/>
                        <a:pt x="953" y="1146"/>
                      </a:cubicBezTo>
                      <a:cubicBezTo>
                        <a:pt x="953" y="1058"/>
                        <a:pt x="953" y="1058"/>
                        <a:pt x="953" y="1058"/>
                      </a:cubicBezTo>
                      <a:cubicBezTo>
                        <a:pt x="953" y="1040"/>
                        <a:pt x="939" y="1026"/>
                        <a:pt x="921" y="1026"/>
                      </a:cubicBezTo>
                      <a:close/>
                      <a:moveTo>
                        <a:pt x="889" y="1090"/>
                      </a:moveTo>
                      <a:cubicBezTo>
                        <a:pt x="889" y="1300"/>
                        <a:pt x="889" y="1300"/>
                        <a:pt x="889" y="1300"/>
                      </a:cubicBezTo>
                      <a:cubicBezTo>
                        <a:pt x="680" y="1300"/>
                        <a:pt x="680" y="1300"/>
                        <a:pt x="680" y="1300"/>
                      </a:cubicBezTo>
                      <a:cubicBezTo>
                        <a:pt x="680" y="1090"/>
                        <a:pt x="680" y="1090"/>
                        <a:pt x="680" y="1090"/>
                      </a:cubicBezTo>
                      <a:lnTo>
                        <a:pt x="889" y="1090"/>
                      </a:lnTo>
                      <a:close/>
                      <a:moveTo>
                        <a:pt x="1300" y="680"/>
                      </a:moveTo>
                      <a:cubicBezTo>
                        <a:pt x="1300" y="857"/>
                        <a:pt x="1300" y="857"/>
                        <a:pt x="1300" y="857"/>
                      </a:cubicBezTo>
                      <a:cubicBezTo>
                        <a:pt x="1271" y="865"/>
                        <a:pt x="1244" y="876"/>
                        <a:pt x="1217" y="889"/>
                      </a:cubicBezTo>
                      <a:cubicBezTo>
                        <a:pt x="1090" y="889"/>
                        <a:pt x="1090" y="889"/>
                        <a:pt x="1090" y="889"/>
                      </a:cubicBezTo>
                      <a:cubicBezTo>
                        <a:pt x="1090" y="680"/>
                        <a:pt x="1090" y="680"/>
                        <a:pt x="1090" y="680"/>
                      </a:cubicBezTo>
                      <a:lnTo>
                        <a:pt x="1300" y="680"/>
                      </a:lnTo>
                      <a:close/>
                      <a:moveTo>
                        <a:pt x="1469" y="1926"/>
                      </a:moveTo>
                      <a:cubicBezTo>
                        <a:pt x="1204" y="1926"/>
                        <a:pt x="984" y="1728"/>
                        <a:pt x="956" y="1465"/>
                      </a:cubicBezTo>
                      <a:cubicBezTo>
                        <a:pt x="956" y="1465"/>
                        <a:pt x="956" y="1465"/>
                        <a:pt x="956" y="1465"/>
                      </a:cubicBezTo>
                      <a:cubicBezTo>
                        <a:pt x="954" y="1447"/>
                        <a:pt x="953" y="1429"/>
                        <a:pt x="953" y="1411"/>
                      </a:cubicBezTo>
                      <a:cubicBezTo>
                        <a:pt x="953" y="1215"/>
                        <a:pt x="1063" y="1038"/>
                        <a:pt x="1238" y="950"/>
                      </a:cubicBezTo>
                      <a:cubicBezTo>
                        <a:pt x="1238" y="950"/>
                        <a:pt x="1238" y="950"/>
                        <a:pt x="1238" y="950"/>
                      </a:cubicBezTo>
                      <a:cubicBezTo>
                        <a:pt x="1271" y="934"/>
                        <a:pt x="1305" y="921"/>
                        <a:pt x="1340" y="912"/>
                      </a:cubicBezTo>
                      <a:cubicBezTo>
                        <a:pt x="1340" y="912"/>
                        <a:pt x="1340" y="912"/>
                        <a:pt x="1340" y="912"/>
                      </a:cubicBezTo>
                      <a:cubicBezTo>
                        <a:pt x="1382" y="901"/>
                        <a:pt x="1425" y="896"/>
                        <a:pt x="1469" y="896"/>
                      </a:cubicBezTo>
                      <a:cubicBezTo>
                        <a:pt x="1490" y="896"/>
                        <a:pt x="1512" y="897"/>
                        <a:pt x="1533" y="900"/>
                      </a:cubicBezTo>
                      <a:cubicBezTo>
                        <a:pt x="1533" y="900"/>
                        <a:pt x="1533" y="900"/>
                        <a:pt x="1533" y="900"/>
                      </a:cubicBezTo>
                      <a:cubicBezTo>
                        <a:pt x="1790" y="932"/>
                        <a:pt x="1984" y="1151"/>
                        <a:pt x="1984" y="1411"/>
                      </a:cubicBezTo>
                      <a:cubicBezTo>
                        <a:pt x="1984" y="1695"/>
                        <a:pt x="1753" y="1926"/>
                        <a:pt x="1469" y="19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6" name="Freeform 9"/>
                <p:cNvSpPr>
                  <a:spLocks/>
                </p:cNvSpPr>
                <p:nvPr/>
              </p:nvSpPr>
              <p:spPr bwMode="auto">
                <a:xfrm>
                  <a:off x="6049" y="1050"/>
                  <a:ext cx="18" cy="41"/>
                </a:xfrm>
                <a:custGeom>
                  <a:avLst/>
                  <a:gdLst>
                    <a:gd name="T0" fmla="*/ 67 w 94"/>
                    <a:gd name="T1" fmla="*/ 25 h 216"/>
                    <a:gd name="T2" fmla="*/ 26 w 94"/>
                    <a:gd name="T3" fmla="*/ 6 h 216"/>
                    <a:gd name="T4" fmla="*/ 6 w 94"/>
                    <a:gd name="T5" fmla="*/ 47 h 216"/>
                    <a:gd name="T6" fmla="*/ 30 w 94"/>
                    <a:gd name="T7" fmla="*/ 184 h 216"/>
                    <a:gd name="T8" fmla="*/ 62 w 94"/>
                    <a:gd name="T9" fmla="*/ 216 h 216"/>
                    <a:gd name="T10" fmla="*/ 94 w 94"/>
                    <a:gd name="T11" fmla="*/ 184 h 216"/>
                    <a:gd name="T12" fmla="*/ 67 w 94"/>
                    <a:gd name="T13" fmla="*/ 25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4" h="216">
                      <a:moveTo>
                        <a:pt x="67" y="25"/>
                      </a:moveTo>
                      <a:cubicBezTo>
                        <a:pt x="61" y="9"/>
                        <a:pt x="42" y="0"/>
                        <a:pt x="26" y="6"/>
                      </a:cubicBezTo>
                      <a:cubicBezTo>
                        <a:pt x="9" y="12"/>
                        <a:pt x="0" y="30"/>
                        <a:pt x="6" y="47"/>
                      </a:cubicBezTo>
                      <a:cubicBezTo>
                        <a:pt x="22" y="91"/>
                        <a:pt x="30" y="137"/>
                        <a:pt x="30" y="184"/>
                      </a:cubicBezTo>
                      <a:cubicBezTo>
                        <a:pt x="30" y="202"/>
                        <a:pt x="44" y="216"/>
                        <a:pt x="62" y="216"/>
                      </a:cubicBezTo>
                      <a:cubicBezTo>
                        <a:pt x="80" y="216"/>
                        <a:pt x="94" y="202"/>
                        <a:pt x="94" y="184"/>
                      </a:cubicBezTo>
                      <a:cubicBezTo>
                        <a:pt x="94" y="130"/>
                        <a:pt x="85" y="76"/>
                        <a:pt x="67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7" name="Freeform 10"/>
                <p:cNvSpPr>
                  <a:spLocks/>
                </p:cNvSpPr>
                <p:nvPr/>
              </p:nvSpPr>
              <p:spPr bwMode="auto">
                <a:xfrm>
                  <a:off x="5994" y="999"/>
                  <a:ext cx="59" cy="45"/>
                </a:xfrm>
                <a:custGeom>
                  <a:avLst/>
                  <a:gdLst>
                    <a:gd name="T0" fmla="*/ 304 w 314"/>
                    <a:gd name="T1" fmla="*/ 191 h 242"/>
                    <a:gd name="T2" fmla="*/ 44 w 314"/>
                    <a:gd name="T3" fmla="*/ 5 h 242"/>
                    <a:gd name="T4" fmla="*/ 4 w 314"/>
                    <a:gd name="T5" fmla="*/ 27 h 242"/>
                    <a:gd name="T6" fmla="*/ 27 w 314"/>
                    <a:gd name="T7" fmla="*/ 67 h 242"/>
                    <a:gd name="T8" fmla="*/ 252 w 314"/>
                    <a:gd name="T9" fmla="*/ 228 h 242"/>
                    <a:gd name="T10" fmla="*/ 278 w 314"/>
                    <a:gd name="T11" fmla="*/ 242 h 242"/>
                    <a:gd name="T12" fmla="*/ 296 w 314"/>
                    <a:gd name="T13" fmla="*/ 236 h 242"/>
                    <a:gd name="T14" fmla="*/ 304 w 314"/>
                    <a:gd name="T15" fmla="*/ 191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4" h="242">
                      <a:moveTo>
                        <a:pt x="304" y="191"/>
                      </a:moveTo>
                      <a:cubicBezTo>
                        <a:pt x="242" y="101"/>
                        <a:pt x="149" y="35"/>
                        <a:pt x="44" y="5"/>
                      </a:cubicBezTo>
                      <a:cubicBezTo>
                        <a:pt x="27" y="0"/>
                        <a:pt x="9" y="10"/>
                        <a:pt x="4" y="27"/>
                      </a:cubicBezTo>
                      <a:cubicBezTo>
                        <a:pt x="0" y="44"/>
                        <a:pt x="10" y="62"/>
                        <a:pt x="27" y="67"/>
                      </a:cubicBezTo>
                      <a:cubicBezTo>
                        <a:pt x="117" y="93"/>
                        <a:pt x="197" y="150"/>
                        <a:pt x="252" y="228"/>
                      </a:cubicBezTo>
                      <a:cubicBezTo>
                        <a:pt x="258" y="237"/>
                        <a:pt x="268" y="242"/>
                        <a:pt x="278" y="242"/>
                      </a:cubicBezTo>
                      <a:cubicBezTo>
                        <a:pt x="284" y="242"/>
                        <a:pt x="291" y="240"/>
                        <a:pt x="296" y="236"/>
                      </a:cubicBezTo>
                      <a:cubicBezTo>
                        <a:pt x="311" y="226"/>
                        <a:pt x="314" y="206"/>
                        <a:pt x="304" y="1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8" name="Freeform 11"/>
                <p:cNvSpPr>
                  <a:spLocks noEditPoints="1"/>
                </p:cNvSpPr>
                <p:nvPr/>
              </p:nvSpPr>
              <p:spPr bwMode="auto">
                <a:xfrm>
                  <a:off x="5911" y="1017"/>
                  <a:ext cx="136" cy="136"/>
                </a:xfrm>
                <a:custGeom>
                  <a:avLst/>
                  <a:gdLst>
                    <a:gd name="T0" fmla="*/ 364 w 727"/>
                    <a:gd name="T1" fmla="*/ 0 h 727"/>
                    <a:gd name="T2" fmla="*/ 0 w 727"/>
                    <a:gd name="T3" fmla="*/ 364 h 727"/>
                    <a:gd name="T4" fmla="*/ 364 w 727"/>
                    <a:gd name="T5" fmla="*/ 727 h 727"/>
                    <a:gd name="T6" fmla="*/ 727 w 727"/>
                    <a:gd name="T7" fmla="*/ 364 h 727"/>
                    <a:gd name="T8" fmla="*/ 364 w 727"/>
                    <a:gd name="T9" fmla="*/ 0 h 727"/>
                    <a:gd name="T10" fmla="*/ 364 w 727"/>
                    <a:gd name="T11" fmla="*/ 663 h 727"/>
                    <a:gd name="T12" fmla="*/ 64 w 727"/>
                    <a:gd name="T13" fmla="*/ 364 h 727"/>
                    <a:gd name="T14" fmla="*/ 364 w 727"/>
                    <a:gd name="T15" fmla="*/ 65 h 727"/>
                    <a:gd name="T16" fmla="*/ 663 w 727"/>
                    <a:gd name="T17" fmla="*/ 364 h 727"/>
                    <a:gd name="T18" fmla="*/ 364 w 727"/>
                    <a:gd name="T19" fmla="*/ 663 h 7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27" h="727">
                      <a:moveTo>
                        <a:pt x="364" y="0"/>
                      </a:moveTo>
                      <a:cubicBezTo>
                        <a:pt x="163" y="0"/>
                        <a:pt x="0" y="163"/>
                        <a:pt x="0" y="364"/>
                      </a:cubicBezTo>
                      <a:cubicBezTo>
                        <a:pt x="0" y="564"/>
                        <a:pt x="163" y="727"/>
                        <a:pt x="364" y="727"/>
                      </a:cubicBezTo>
                      <a:cubicBezTo>
                        <a:pt x="564" y="727"/>
                        <a:pt x="727" y="564"/>
                        <a:pt x="727" y="364"/>
                      </a:cubicBezTo>
                      <a:cubicBezTo>
                        <a:pt x="727" y="163"/>
                        <a:pt x="564" y="0"/>
                        <a:pt x="364" y="0"/>
                      </a:cubicBezTo>
                      <a:close/>
                      <a:moveTo>
                        <a:pt x="364" y="663"/>
                      </a:moveTo>
                      <a:cubicBezTo>
                        <a:pt x="199" y="663"/>
                        <a:pt x="64" y="529"/>
                        <a:pt x="64" y="364"/>
                      </a:cubicBezTo>
                      <a:cubicBezTo>
                        <a:pt x="64" y="199"/>
                        <a:pt x="199" y="65"/>
                        <a:pt x="364" y="65"/>
                      </a:cubicBezTo>
                      <a:cubicBezTo>
                        <a:pt x="529" y="65"/>
                        <a:pt x="663" y="199"/>
                        <a:pt x="663" y="364"/>
                      </a:cubicBezTo>
                      <a:cubicBezTo>
                        <a:pt x="663" y="529"/>
                        <a:pt x="529" y="663"/>
                        <a:pt x="364" y="6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9" name="Freeform 12"/>
                <p:cNvSpPr>
                  <a:spLocks/>
                </p:cNvSpPr>
                <p:nvPr/>
              </p:nvSpPr>
              <p:spPr bwMode="auto">
                <a:xfrm>
                  <a:off x="5973" y="1048"/>
                  <a:ext cx="47" cy="47"/>
                </a:xfrm>
                <a:custGeom>
                  <a:avLst/>
                  <a:gdLst>
                    <a:gd name="T0" fmla="*/ 220 w 252"/>
                    <a:gd name="T1" fmla="*/ 188 h 252"/>
                    <a:gd name="T2" fmla="*/ 64 w 252"/>
                    <a:gd name="T3" fmla="*/ 188 h 252"/>
                    <a:gd name="T4" fmla="*/ 64 w 252"/>
                    <a:gd name="T5" fmla="*/ 32 h 252"/>
                    <a:gd name="T6" fmla="*/ 32 w 252"/>
                    <a:gd name="T7" fmla="*/ 0 h 252"/>
                    <a:gd name="T8" fmla="*/ 0 w 252"/>
                    <a:gd name="T9" fmla="*/ 32 h 252"/>
                    <a:gd name="T10" fmla="*/ 0 w 252"/>
                    <a:gd name="T11" fmla="*/ 220 h 252"/>
                    <a:gd name="T12" fmla="*/ 32 w 252"/>
                    <a:gd name="T13" fmla="*/ 252 h 252"/>
                    <a:gd name="T14" fmla="*/ 220 w 252"/>
                    <a:gd name="T15" fmla="*/ 252 h 252"/>
                    <a:gd name="T16" fmla="*/ 252 w 252"/>
                    <a:gd name="T17" fmla="*/ 220 h 252"/>
                    <a:gd name="T18" fmla="*/ 220 w 252"/>
                    <a:gd name="T19" fmla="*/ 188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2" h="252">
                      <a:moveTo>
                        <a:pt x="220" y="188"/>
                      </a:moveTo>
                      <a:cubicBezTo>
                        <a:pt x="64" y="188"/>
                        <a:pt x="64" y="188"/>
                        <a:pt x="64" y="188"/>
                      </a:cubicBezTo>
                      <a:cubicBezTo>
                        <a:pt x="64" y="32"/>
                        <a:pt x="64" y="32"/>
                        <a:pt x="64" y="32"/>
                      </a:cubicBezTo>
                      <a:cubicBezTo>
                        <a:pt x="64" y="14"/>
                        <a:pt x="49" y="0"/>
                        <a:pt x="32" y="0"/>
                      </a:cubicBezTo>
                      <a:cubicBezTo>
                        <a:pt x="14" y="0"/>
                        <a:pt x="0" y="14"/>
                        <a:pt x="0" y="32"/>
                      </a:cubicBezTo>
                      <a:cubicBezTo>
                        <a:pt x="0" y="220"/>
                        <a:pt x="0" y="220"/>
                        <a:pt x="0" y="220"/>
                      </a:cubicBezTo>
                      <a:cubicBezTo>
                        <a:pt x="0" y="238"/>
                        <a:pt x="14" y="252"/>
                        <a:pt x="32" y="252"/>
                      </a:cubicBezTo>
                      <a:cubicBezTo>
                        <a:pt x="220" y="252"/>
                        <a:pt x="220" y="252"/>
                        <a:pt x="220" y="252"/>
                      </a:cubicBezTo>
                      <a:cubicBezTo>
                        <a:pt x="237" y="252"/>
                        <a:pt x="252" y="238"/>
                        <a:pt x="252" y="220"/>
                      </a:cubicBezTo>
                      <a:cubicBezTo>
                        <a:pt x="252" y="203"/>
                        <a:pt x="238" y="188"/>
                        <a:pt x="220" y="1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  <p:sp>
            <p:nvSpPr>
              <p:cNvPr id="51" name="CaixaDeTexto 19"/>
              <p:cNvSpPr txBox="1"/>
              <p:nvPr/>
            </p:nvSpPr>
            <p:spPr>
              <a:xfrm>
                <a:off x="9934912" y="1361753"/>
                <a:ext cx="8811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pt-BR"/>
                </a:defPPr>
                <a:lvl1pPr algn="r">
                  <a:defRPr sz="5400" b="1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</a:defRPr>
                </a:lvl1pPr>
                <a:lvl2pPr lvl="1" algn="r">
                  <a:defRPr sz="3600">
                    <a:solidFill>
                      <a:schemeClr val="bg1"/>
                    </a:solidFill>
                  </a:defRPr>
                </a:lvl2pPr>
              </a:lstStyle>
              <a:p>
                <a:pPr algn="l"/>
                <a:r>
                  <a:rPr lang="pt-BR" sz="1400" i="1" dirty="0">
                    <a:solidFill>
                      <a:srgbClr val="4A5463"/>
                    </a:solidFill>
                    <a:effectLst/>
                    <a:latin typeface="+mn-lt"/>
                  </a:rPr>
                  <a:t>histórico</a:t>
                </a:r>
              </a:p>
            </p:txBody>
          </p:sp>
        </p:grpSp>
        <p:sp>
          <p:nvSpPr>
            <p:cNvPr id="49" name="Retângulo 48"/>
            <p:cNvSpPr/>
            <p:nvPr/>
          </p:nvSpPr>
          <p:spPr>
            <a:xfrm>
              <a:off x="7794171" y="5558971"/>
              <a:ext cx="1596572" cy="62411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0" name="Forma livre 59"/>
          <p:cNvSpPr/>
          <p:nvPr/>
        </p:nvSpPr>
        <p:spPr>
          <a:xfrm>
            <a:off x="-167954" y="161424"/>
            <a:ext cx="968768" cy="172857"/>
          </a:xfrm>
          <a:custGeom>
            <a:avLst/>
            <a:gdLst>
              <a:gd name="connsiteX0" fmla="*/ 0 w 4785186"/>
              <a:gd name="connsiteY0" fmla="*/ 0 h 853819"/>
              <a:gd name="connsiteX1" fmla="*/ 4785186 w 4785186"/>
              <a:gd name="connsiteY1" fmla="*/ 0 h 853819"/>
              <a:gd name="connsiteX2" fmla="*/ 4310842 w 4785186"/>
              <a:gd name="connsiteY2" fmla="*/ 853819 h 853819"/>
              <a:gd name="connsiteX3" fmla="*/ 0 w 4785186"/>
              <a:gd name="connsiteY3" fmla="*/ 853819 h 85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5186" h="853819">
                <a:moveTo>
                  <a:pt x="0" y="0"/>
                </a:moveTo>
                <a:lnTo>
                  <a:pt x="4785186" y="0"/>
                </a:lnTo>
                <a:lnTo>
                  <a:pt x="4310842" y="853819"/>
                </a:lnTo>
                <a:lnTo>
                  <a:pt x="0" y="853819"/>
                </a:lnTo>
                <a:close/>
              </a:path>
            </a:pathLst>
          </a:custGeom>
          <a:solidFill>
            <a:srgbClr val="BCA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1" name="CaixaDeTexto 60"/>
          <p:cNvSpPr txBox="1"/>
          <p:nvPr/>
        </p:nvSpPr>
        <p:spPr>
          <a:xfrm>
            <a:off x="11352309" y="6063910"/>
            <a:ext cx="7184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900" dirty="0"/>
              <a:t>base: 3.053</a:t>
            </a:r>
          </a:p>
        </p:txBody>
      </p:sp>
      <p:sp>
        <p:nvSpPr>
          <p:cNvPr id="62" name="CaixaDeTexto 5"/>
          <p:cNvSpPr txBox="1"/>
          <p:nvPr/>
        </p:nvSpPr>
        <p:spPr>
          <a:xfrm>
            <a:off x="595451" y="3569830"/>
            <a:ext cx="4548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3 em cada 4 entrevistados (76%)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manifestaram a sua satisfação geral com o </a:t>
            </a:r>
            <a:r>
              <a:rPr lang="pt-BR" dirty="0" err="1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Empretec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, com notas como 9 e 10</a:t>
            </a:r>
          </a:p>
        </p:txBody>
      </p:sp>
      <p:grpSp>
        <p:nvGrpSpPr>
          <p:cNvPr id="40" name="+ informações"/>
          <p:cNvGrpSpPr/>
          <p:nvPr/>
        </p:nvGrpSpPr>
        <p:grpSpPr>
          <a:xfrm>
            <a:off x="2877175" y="5517191"/>
            <a:ext cx="1402473" cy="346249"/>
            <a:chOff x="7300120" y="5125288"/>
            <a:chExt cx="1748287" cy="431624"/>
          </a:xfrm>
        </p:grpSpPr>
        <p:sp>
          <p:nvSpPr>
            <p:cNvPr id="63" name="Forma livre 52"/>
            <p:cNvSpPr/>
            <p:nvPr/>
          </p:nvSpPr>
          <p:spPr>
            <a:xfrm>
              <a:off x="7529599" y="5255921"/>
              <a:ext cx="1340560" cy="203648"/>
            </a:xfrm>
            <a:custGeom>
              <a:avLst/>
              <a:gdLst>
                <a:gd name="connsiteX0" fmla="*/ 0 w 1340560"/>
                <a:gd name="connsiteY0" fmla="*/ 0 h 203648"/>
                <a:gd name="connsiteX1" fmla="*/ 1238736 w 1340560"/>
                <a:gd name="connsiteY1" fmla="*/ 0 h 203648"/>
                <a:gd name="connsiteX2" fmla="*/ 1340560 w 1340560"/>
                <a:gd name="connsiteY2" fmla="*/ 101824 h 203648"/>
                <a:gd name="connsiteX3" fmla="*/ 1340559 w 1340560"/>
                <a:gd name="connsiteY3" fmla="*/ 101824 h 203648"/>
                <a:gd name="connsiteX4" fmla="*/ 1238735 w 1340560"/>
                <a:gd name="connsiteY4" fmla="*/ 203648 h 203648"/>
                <a:gd name="connsiteX5" fmla="*/ 1958 w 1340560"/>
                <a:gd name="connsiteY5" fmla="*/ 203647 h 203648"/>
                <a:gd name="connsiteX6" fmla="*/ 28837 w 1340560"/>
                <a:gd name="connsiteY6" fmla="*/ 163780 h 203648"/>
                <a:gd name="connsiteX7" fmla="*/ 41052 w 1340560"/>
                <a:gd name="connsiteY7" fmla="*/ 103276 h 203648"/>
                <a:gd name="connsiteX8" fmla="*/ 28837 w 1340560"/>
                <a:gd name="connsiteY8" fmla="*/ 42772 h 20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0560" h="203648">
                  <a:moveTo>
                    <a:pt x="0" y="0"/>
                  </a:moveTo>
                  <a:lnTo>
                    <a:pt x="1238736" y="0"/>
                  </a:lnTo>
                  <a:cubicBezTo>
                    <a:pt x="1294972" y="0"/>
                    <a:pt x="1340560" y="45588"/>
                    <a:pt x="1340560" y="101824"/>
                  </a:cubicBezTo>
                  <a:lnTo>
                    <a:pt x="1340559" y="101824"/>
                  </a:lnTo>
                  <a:cubicBezTo>
                    <a:pt x="1340559" y="158060"/>
                    <a:pt x="1294971" y="203648"/>
                    <a:pt x="1238735" y="203648"/>
                  </a:cubicBezTo>
                  <a:lnTo>
                    <a:pt x="1958" y="203647"/>
                  </a:lnTo>
                  <a:lnTo>
                    <a:pt x="28837" y="163780"/>
                  </a:lnTo>
                  <a:cubicBezTo>
                    <a:pt x="36703" y="145184"/>
                    <a:pt x="41052" y="124738"/>
                    <a:pt x="41052" y="103276"/>
                  </a:cubicBezTo>
                  <a:cubicBezTo>
                    <a:pt x="41052" y="81815"/>
                    <a:pt x="36703" y="61369"/>
                    <a:pt x="28837" y="42772"/>
                  </a:cubicBezTo>
                  <a:close/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64" name="CaixaDeTexto 5"/>
            <p:cNvSpPr txBox="1"/>
            <p:nvPr/>
          </p:nvSpPr>
          <p:spPr>
            <a:xfrm>
              <a:off x="7543455" y="5125288"/>
              <a:ext cx="1504952" cy="43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2060"/>
                </a:buClr>
                <a:buSzPct val="120000"/>
              </a:pPr>
              <a:r>
                <a:rPr lang="pt-BR" sz="1100" b="1" dirty="0">
                  <a:solidFill>
                    <a:srgbClr val="1B75BB"/>
                  </a:solidFill>
                  <a:ea typeface="Verdana" pitchFamily="34" charset="0"/>
                  <a:cs typeface="Arial" charset="0"/>
                </a:rPr>
                <a:t>+ informações</a:t>
              </a:r>
            </a:p>
          </p:txBody>
        </p:sp>
        <p:grpSp>
          <p:nvGrpSpPr>
            <p:cNvPr id="65" name="Group 4"/>
            <p:cNvGrpSpPr>
              <a:grpSpLocks noChangeAspect="1"/>
            </p:cNvGrpSpPr>
            <p:nvPr/>
          </p:nvGrpSpPr>
          <p:grpSpPr bwMode="auto">
            <a:xfrm>
              <a:off x="7300120" y="5219409"/>
              <a:ext cx="276672" cy="276672"/>
              <a:chOff x="4549" y="2890"/>
              <a:chExt cx="599" cy="599"/>
            </a:xfrm>
            <a:solidFill>
              <a:schemeClr val="accent2"/>
            </a:solidFill>
          </p:grpSpPr>
          <p:sp>
            <p:nvSpPr>
              <p:cNvPr id="66" name="Freeform 5"/>
              <p:cNvSpPr>
                <a:spLocks noEditPoints="1"/>
              </p:cNvSpPr>
              <p:nvPr/>
            </p:nvSpPr>
            <p:spPr bwMode="auto">
              <a:xfrm>
                <a:off x="4549" y="2890"/>
                <a:ext cx="599" cy="599"/>
              </a:xfrm>
              <a:custGeom>
                <a:avLst/>
                <a:gdLst>
                  <a:gd name="T0" fmla="*/ 1398 w 1638"/>
                  <a:gd name="T1" fmla="*/ 240 h 1638"/>
                  <a:gd name="T2" fmla="*/ 819 w 1638"/>
                  <a:gd name="T3" fmla="*/ 0 h 1638"/>
                  <a:gd name="T4" fmla="*/ 240 w 1638"/>
                  <a:gd name="T5" fmla="*/ 240 h 1638"/>
                  <a:gd name="T6" fmla="*/ 0 w 1638"/>
                  <a:gd name="T7" fmla="*/ 819 h 1638"/>
                  <a:gd name="T8" fmla="*/ 240 w 1638"/>
                  <a:gd name="T9" fmla="*/ 1398 h 1638"/>
                  <a:gd name="T10" fmla="*/ 819 w 1638"/>
                  <a:gd name="T11" fmla="*/ 1638 h 1638"/>
                  <a:gd name="T12" fmla="*/ 1398 w 1638"/>
                  <a:gd name="T13" fmla="*/ 1398 h 1638"/>
                  <a:gd name="T14" fmla="*/ 1638 w 1638"/>
                  <a:gd name="T15" fmla="*/ 819 h 1638"/>
                  <a:gd name="T16" fmla="*/ 1398 w 1638"/>
                  <a:gd name="T17" fmla="*/ 240 h 1638"/>
                  <a:gd name="T18" fmla="*/ 819 w 1638"/>
                  <a:gd name="T19" fmla="*/ 1574 h 1638"/>
                  <a:gd name="T20" fmla="*/ 64 w 1638"/>
                  <a:gd name="T21" fmla="*/ 819 h 1638"/>
                  <a:gd name="T22" fmla="*/ 819 w 1638"/>
                  <a:gd name="T23" fmla="*/ 64 h 1638"/>
                  <a:gd name="T24" fmla="*/ 1574 w 1638"/>
                  <a:gd name="T25" fmla="*/ 819 h 1638"/>
                  <a:gd name="T26" fmla="*/ 819 w 1638"/>
                  <a:gd name="T27" fmla="*/ 1574 h 1638"/>
                  <a:gd name="T28" fmla="*/ 819 w 1638"/>
                  <a:gd name="T29" fmla="*/ 1574 h 1638"/>
                  <a:gd name="T30" fmla="*/ 819 w 1638"/>
                  <a:gd name="T31" fmla="*/ 1574 h 1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38" h="1638">
                    <a:moveTo>
                      <a:pt x="1398" y="240"/>
                    </a:moveTo>
                    <a:cubicBezTo>
                      <a:pt x="1244" y="85"/>
                      <a:pt x="1038" y="0"/>
                      <a:pt x="819" y="0"/>
                    </a:cubicBezTo>
                    <a:cubicBezTo>
                      <a:pt x="600" y="0"/>
                      <a:pt x="395" y="85"/>
                      <a:pt x="240" y="240"/>
                    </a:cubicBezTo>
                    <a:cubicBezTo>
                      <a:pt x="85" y="395"/>
                      <a:pt x="0" y="600"/>
                      <a:pt x="0" y="819"/>
                    </a:cubicBezTo>
                    <a:cubicBezTo>
                      <a:pt x="0" y="1038"/>
                      <a:pt x="85" y="1244"/>
                      <a:pt x="240" y="1398"/>
                    </a:cubicBezTo>
                    <a:cubicBezTo>
                      <a:pt x="395" y="1553"/>
                      <a:pt x="600" y="1638"/>
                      <a:pt x="819" y="1638"/>
                    </a:cubicBezTo>
                    <a:cubicBezTo>
                      <a:pt x="1038" y="1638"/>
                      <a:pt x="1244" y="1553"/>
                      <a:pt x="1398" y="1398"/>
                    </a:cubicBezTo>
                    <a:cubicBezTo>
                      <a:pt x="1553" y="1244"/>
                      <a:pt x="1638" y="1038"/>
                      <a:pt x="1638" y="819"/>
                    </a:cubicBezTo>
                    <a:cubicBezTo>
                      <a:pt x="1638" y="600"/>
                      <a:pt x="1553" y="395"/>
                      <a:pt x="1398" y="240"/>
                    </a:cubicBezTo>
                    <a:close/>
                    <a:moveTo>
                      <a:pt x="819" y="1574"/>
                    </a:moveTo>
                    <a:cubicBezTo>
                      <a:pt x="403" y="1574"/>
                      <a:pt x="64" y="1236"/>
                      <a:pt x="64" y="819"/>
                    </a:cubicBezTo>
                    <a:cubicBezTo>
                      <a:pt x="64" y="403"/>
                      <a:pt x="403" y="64"/>
                      <a:pt x="819" y="64"/>
                    </a:cubicBezTo>
                    <a:cubicBezTo>
                      <a:pt x="1236" y="64"/>
                      <a:pt x="1574" y="403"/>
                      <a:pt x="1574" y="819"/>
                    </a:cubicBezTo>
                    <a:cubicBezTo>
                      <a:pt x="1574" y="1236"/>
                      <a:pt x="1236" y="1574"/>
                      <a:pt x="819" y="1574"/>
                    </a:cubicBezTo>
                    <a:close/>
                    <a:moveTo>
                      <a:pt x="819" y="1574"/>
                    </a:moveTo>
                    <a:cubicBezTo>
                      <a:pt x="819" y="1574"/>
                      <a:pt x="819" y="1574"/>
                      <a:pt x="819" y="15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67" name="Freeform 6"/>
              <p:cNvSpPr>
                <a:spLocks noEditPoints="1"/>
              </p:cNvSpPr>
              <p:nvPr/>
            </p:nvSpPr>
            <p:spPr bwMode="auto">
              <a:xfrm>
                <a:off x="4808" y="3083"/>
                <a:ext cx="81" cy="331"/>
              </a:xfrm>
              <a:custGeom>
                <a:avLst/>
                <a:gdLst>
                  <a:gd name="T0" fmla="*/ 110 w 221"/>
                  <a:gd name="T1" fmla="*/ 0 h 905"/>
                  <a:gd name="T2" fmla="*/ 0 w 221"/>
                  <a:gd name="T3" fmla="*/ 110 h 905"/>
                  <a:gd name="T4" fmla="*/ 0 w 221"/>
                  <a:gd name="T5" fmla="*/ 794 h 905"/>
                  <a:gd name="T6" fmla="*/ 110 w 221"/>
                  <a:gd name="T7" fmla="*/ 905 h 905"/>
                  <a:gd name="T8" fmla="*/ 221 w 221"/>
                  <a:gd name="T9" fmla="*/ 794 h 905"/>
                  <a:gd name="T10" fmla="*/ 221 w 221"/>
                  <a:gd name="T11" fmla="*/ 110 h 905"/>
                  <a:gd name="T12" fmla="*/ 110 w 221"/>
                  <a:gd name="T13" fmla="*/ 0 h 905"/>
                  <a:gd name="T14" fmla="*/ 157 w 221"/>
                  <a:gd name="T15" fmla="*/ 794 h 905"/>
                  <a:gd name="T16" fmla="*/ 110 w 221"/>
                  <a:gd name="T17" fmla="*/ 841 h 905"/>
                  <a:gd name="T18" fmla="*/ 64 w 221"/>
                  <a:gd name="T19" fmla="*/ 794 h 905"/>
                  <a:gd name="T20" fmla="*/ 64 w 221"/>
                  <a:gd name="T21" fmla="*/ 110 h 905"/>
                  <a:gd name="T22" fmla="*/ 110 w 221"/>
                  <a:gd name="T23" fmla="*/ 64 h 905"/>
                  <a:gd name="T24" fmla="*/ 157 w 221"/>
                  <a:gd name="T25" fmla="*/ 110 h 905"/>
                  <a:gd name="T26" fmla="*/ 157 w 221"/>
                  <a:gd name="T27" fmla="*/ 794 h 905"/>
                  <a:gd name="T28" fmla="*/ 157 w 221"/>
                  <a:gd name="T29" fmla="*/ 794 h 905"/>
                  <a:gd name="T30" fmla="*/ 157 w 221"/>
                  <a:gd name="T31" fmla="*/ 794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905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794"/>
                      <a:pt x="0" y="794"/>
                      <a:pt x="0" y="794"/>
                    </a:cubicBezTo>
                    <a:cubicBezTo>
                      <a:pt x="0" y="855"/>
                      <a:pt x="49" y="905"/>
                      <a:pt x="110" y="905"/>
                    </a:cubicBezTo>
                    <a:cubicBezTo>
                      <a:pt x="171" y="905"/>
                      <a:pt x="221" y="855"/>
                      <a:pt x="221" y="794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794"/>
                    </a:moveTo>
                    <a:cubicBezTo>
                      <a:pt x="157" y="820"/>
                      <a:pt x="136" y="841"/>
                      <a:pt x="110" y="841"/>
                    </a:cubicBezTo>
                    <a:cubicBezTo>
                      <a:pt x="85" y="841"/>
                      <a:pt x="64" y="820"/>
                      <a:pt x="64" y="794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4"/>
                      <a:pt x="85" y="64"/>
                      <a:pt x="110" y="64"/>
                    </a:cubicBezTo>
                    <a:cubicBezTo>
                      <a:pt x="136" y="64"/>
                      <a:pt x="157" y="84"/>
                      <a:pt x="157" y="110"/>
                    </a:cubicBezTo>
                    <a:lnTo>
                      <a:pt x="157" y="794"/>
                    </a:lnTo>
                    <a:close/>
                    <a:moveTo>
                      <a:pt x="157" y="794"/>
                    </a:moveTo>
                    <a:cubicBezTo>
                      <a:pt x="157" y="794"/>
                      <a:pt x="157" y="794"/>
                      <a:pt x="157" y="79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68" name="Freeform 7"/>
              <p:cNvSpPr>
                <a:spLocks noEditPoints="1"/>
              </p:cNvSpPr>
              <p:nvPr/>
            </p:nvSpPr>
            <p:spPr bwMode="auto">
              <a:xfrm>
                <a:off x="4808" y="2965"/>
                <a:ext cx="81" cy="96"/>
              </a:xfrm>
              <a:custGeom>
                <a:avLst/>
                <a:gdLst>
                  <a:gd name="T0" fmla="*/ 110 w 221"/>
                  <a:gd name="T1" fmla="*/ 0 h 263"/>
                  <a:gd name="T2" fmla="*/ 0 w 221"/>
                  <a:gd name="T3" fmla="*/ 110 h 263"/>
                  <a:gd name="T4" fmla="*/ 0 w 221"/>
                  <a:gd name="T5" fmla="*/ 153 h 263"/>
                  <a:gd name="T6" fmla="*/ 110 w 221"/>
                  <a:gd name="T7" fmla="*/ 263 h 263"/>
                  <a:gd name="T8" fmla="*/ 221 w 221"/>
                  <a:gd name="T9" fmla="*/ 153 h 263"/>
                  <a:gd name="T10" fmla="*/ 221 w 221"/>
                  <a:gd name="T11" fmla="*/ 110 h 263"/>
                  <a:gd name="T12" fmla="*/ 110 w 221"/>
                  <a:gd name="T13" fmla="*/ 0 h 263"/>
                  <a:gd name="T14" fmla="*/ 157 w 221"/>
                  <a:gd name="T15" fmla="*/ 153 h 263"/>
                  <a:gd name="T16" fmla="*/ 110 w 221"/>
                  <a:gd name="T17" fmla="*/ 199 h 263"/>
                  <a:gd name="T18" fmla="*/ 64 w 221"/>
                  <a:gd name="T19" fmla="*/ 153 h 263"/>
                  <a:gd name="T20" fmla="*/ 64 w 221"/>
                  <a:gd name="T21" fmla="*/ 110 h 263"/>
                  <a:gd name="T22" fmla="*/ 110 w 221"/>
                  <a:gd name="T23" fmla="*/ 64 h 263"/>
                  <a:gd name="T24" fmla="*/ 157 w 221"/>
                  <a:gd name="T25" fmla="*/ 110 h 263"/>
                  <a:gd name="T26" fmla="*/ 157 w 221"/>
                  <a:gd name="T27" fmla="*/ 153 h 263"/>
                  <a:gd name="T28" fmla="*/ 157 w 221"/>
                  <a:gd name="T29" fmla="*/ 153 h 263"/>
                  <a:gd name="T30" fmla="*/ 157 w 221"/>
                  <a:gd name="T31" fmla="*/ 15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263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214"/>
                      <a:pt x="49" y="263"/>
                      <a:pt x="110" y="263"/>
                    </a:cubicBezTo>
                    <a:cubicBezTo>
                      <a:pt x="171" y="263"/>
                      <a:pt x="221" y="214"/>
                      <a:pt x="221" y="153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153"/>
                    </a:moveTo>
                    <a:cubicBezTo>
                      <a:pt x="157" y="179"/>
                      <a:pt x="136" y="199"/>
                      <a:pt x="110" y="199"/>
                    </a:cubicBezTo>
                    <a:cubicBezTo>
                      <a:pt x="85" y="199"/>
                      <a:pt x="64" y="179"/>
                      <a:pt x="64" y="153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5"/>
                      <a:pt x="85" y="64"/>
                      <a:pt x="110" y="64"/>
                    </a:cubicBezTo>
                    <a:cubicBezTo>
                      <a:pt x="136" y="64"/>
                      <a:pt x="157" y="85"/>
                      <a:pt x="157" y="110"/>
                    </a:cubicBezTo>
                    <a:lnTo>
                      <a:pt x="157" y="153"/>
                    </a:lnTo>
                    <a:close/>
                    <a:moveTo>
                      <a:pt x="157" y="153"/>
                    </a:moveTo>
                    <a:cubicBezTo>
                      <a:pt x="157" y="153"/>
                      <a:pt x="157" y="153"/>
                      <a:pt x="157" y="1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69" name="Freeform 8"/>
              <p:cNvSpPr>
                <a:spLocks noEditPoints="1"/>
              </p:cNvSpPr>
              <p:nvPr/>
            </p:nvSpPr>
            <p:spPr bwMode="auto">
              <a:xfrm>
                <a:off x="4681" y="2942"/>
                <a:ext cx="116" cy="70"/>
              </a:xfrm>
              <a:custGeom>
                <a:avLst/>
                <a:gdLst>
                  <a:gd name="T0" fmla="*/ 271 w 315"/>
                  <a:gd name="T1" fmla="*/ 5 h 193"/>
                  <a:gd name="T2" fmla="*/ 16 w 315"/>
                  <a:gd name="T3" fmla="*/ 136 h 193"/>
                  <a:gd name="T4" fmla="*/ 11 w 315"/>
                  <a:gd name="T5" fmla="*/ 181 h 193"/>
                  <a:gd name="T6" fmla="*/ 36 w 315"/>
                  <a:gd name="T7" fmla="*/ 193 h 193"/>
                  <a:gd name="T8" fmla="*/ 56 w 315"/>
                  <a:gd name="T9" fmla="*/ 186 h 193"/>
                  <a:gd name="T10" fmla="*/ 288 w 315"/>
                  <a:gd name="T11" fmla="*/ 66 h 193"/>
                  <a:gd name="T12" fmla="*/ 310 w 315"/>
                  <a:gd name="T13" fmla="*/ 27 h 193"/>
                  <a:gd name="T14" fmla="*/ 271 w 315"/>
                  <a:gd name="T15" fmla="*/ 5 h 193"/>
                  <a:gd name="T16" fmla="*/ 271 w 315"/>
                  <a:gd name="T17" fmla="*/ 5 h 193"/>
                  <a:gd name="T18" fmla="*/ 271 w 315"/>
                  <a:gd name="T19" fmla="*/ 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5" h="193">
                    <a:moveTo>
                      <a:pt x="271" y="5"/>
                    </a:moveTo>
                    <a:cubicBezTo>
                      <a:pt x="177" y="30"/>
                      <a:pt x="91" y="75"/>
                      <a:pt x="16" y="136"/>
                    </a:cubicBezTo>
                    <a:cubicBezTo>
                      <a:pt x="2" y="147"/>
                      <a:pt x="0" y="168"/>
                      <a:pt x="11" y="181"/>
                    </a:cubicBezTo>
                    <a:cubicBezTo>
                      <a:pt x="17" y="189"/>
                      <a:pt x="27" y="193"/>
                      <a:pt x="36" y="193"/>
                    </a:cubicBezTo>
                    <a:cubicBezTo>
                      <a:pt x="43" y="193"/>
                      <a:pt x="50" y="191"/>
                      <a:pt x="56" y="186"/>
                    </a:cubicBezTo>
                    <a:cubicBezTo>
                      <a:pt x="125" y="130"/>
                      <a:pt x="203" y="90"/>
                      <a:pt x="288" y="66"/>
                    </a:cubicBezTo>
                    <a:cubicBezTo>
                      <a:pt x="305" y="62"/>
                      <a:pt x="315" y="44"/>
                      <a:pt x="310" y="27"/>
                    </a:cubicBezTo>
                    <a:cubicBezTo>
                      <a:pt x="305" y="10"/>
                      <a:pt x="288" y="0"/>
                      <a:pt x="271" y="5"/>
                    </a:cubicBezTo>
                    <a:close/>
                    <a:moveTo>
                      <a:pt x="271" y="5"/>
                    </a:moveTo>
                    <a:cubicBezTo>
                      <a:pt x="271" y="5"/>
                      <a:pt x="271" y="5"/>
                      <a:pt x="271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70" name="Freeform 9"/>
              <p:cNvSpPr>
                <a:spLocks noEditPoints="1"/>
              </p:cNvSpPr>
              <p:nvPr/>
            </p:nvSpPr>
            <p:spPr bwMode="auto">
              <a:xfrm>
                <a:off x="4593" y="3039"/>
                <a:ext cx="174" cy="386"/>
              </a:xfrm>
              <a:custGeom>
                <a:avLst/>
                <a:gdLst>
                  <a:gd name="T0" fmla="*/ 453 w 476"/>
                  <a:gd name="T1" fmla="*/ 996 h 1057"/>
                  <a:gd name="T2" fmla="*/ 64 w 476"/>
                  <a:gd name="T3" fmla="*/ 411 h 1057"/>
                  <a:gd name="T4" fmla="*/ 173 w 476"/>
                  <a:gd name="T5" fmla="*/ 55 h 1057"/>
                  <a:gd name="T6" fmla="*/ 165 w 476"/>
                  <a:gd name="T7" fmla="*/ 10 h 1057"/>
                  <a:gd name="T8" fmla="*/ 120 w 476"/>
                  <a:gd name="T9" fmla="*/ 19 h 1057"/>
                  <a:gd name="T10" fmla="*/ 0 w 476"/>
                  <a:gd name="T11" fmla="*/ 411 h 1057"/>
                  <a:gd name="T12" fmla="*/ 428 w 476"/>
                  <a:gd name="T13" fmla="*/ 1055 h 1057"/>
                  <a:gd name="T14" fmla="*/ 440 w 476"/>
                  <a:gd name="T15" fmla="*/ 1057 h 1057"/>
                  <a:gd name="T16" fmla="*/ 470 w 476"/>
                  <a:gd name="T17" fmla="*/ 1038 h 1057"/>
                  <a:gd name="T18" fmla="*/ 453 w 476"/>
                  <a:gd name="T19" fmla="*/ 996 h 1057"/>
                  <a:gd name="T20" fmla="*/ 453 w 476"/>
                  <a:gd name="T21" fmla="*/ 996 h 1057"/>
                  <a:gd name="T22" fmla="*/ 453 w 476"/>
                  <a:gd name="T23" fmla="*/ 996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6" h="1057">
                    <a:moveTo>
                      <a:pt x="453" y="996"/>
                    </a:moveTo>
                    <a:cubicBezTo>
                      <a:pt x="216" y="897"/>
                      <a:pt x="64" y="667"/>
                      <a:pt x="64" y="411"/>
                    </a:cubicBezTo>
                    <a:cubicBezTo>
                      <a:pt x="64" y="283"/>
                      <a:pt x="102" y="160"/>
                      <a:pt x="173" y="55"/>
                    </a:cubicBezTo>
                    <a:cubicBezTo>
                      <a:pt x="183" y="40"/>
                      <a:pt x="179" y="20"/>
                      <a:pt x="165" y="10"/>
                    </a:cubicBezTo>
                    <a:cubicBezTo>
                      <a:pt x="150" y="0"/>
                      <a:pt x="130" y="4"/>
                      <a:pt x="120" y="19"/>
                    </a:cubicBezTo>
                    <a:cubicBezTo>
                      <a:pt x="41" y="135"/>
                      <a:pt x="0" y="270"/>
                      <a:pt x="0" y="411"/>
                    </a:cubicBezTo>
                    <a:cubicBezTo>
                      <a:pt x="0" y="693"/>
                      <a:pt x="168" y="946"/>
                      <a:pt x="428" y="1055"/>
                    </a:cubicBezTo>
                    <a:cubicBezTo>
                      <a:pt x="432" y="1057"/>
                      <a:pt x="436" y="1057"/>
                      <a:pt x="440" y="1057"/>
                    </a:cubicBezTo>
                    <a:cubicBezTo>
                      <a:pt x="453" y="1057"/>
                      <a:pt x="465" y="1050"/>
                      <a:pt x="470" y="1038"/>
                    </a:cubicBezTo>
                    <a:cubicBezTo>
                      <a:pt x="476" y="1021"/>
                      <a:pt x="469" y="1003"/>
                      <a:pt x="453" y="996"/>
                    </a:cubicBezTo>
                    <a:close/>
                    <a:moveTo>
                      <a:pt x="453" y="996"/>
                    </a:moveTo>
                    <a:cubicBezTo>
                      <a:pt x="453" y="996"/>
                      <a:pt x="453" y="996"/>
                      <a:pt x="453" y="9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0992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mp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" dur="1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/>
      <p:bldP spid="35" grpId="0"/>
      <p:bldGraphic spid="37" grpId="0">
        <p:bldAsOne/>
      </p:bldGraphic>
      <p:bldGraphic spid="37" grpId="1">
        <p:bldAsOne/>
      </p:bldGraphic>
      <p:bldP spid="38" grpId="0"/>
      <p:bldGraphic spid="39" grpId="0">
        <p:bldAsOne/>
      </p:bldGraphic>
      <p:bldGraphic spid="41" grpId="0">
        <p:bldAsOne/>
      </p:bldGraphic>
      <p:bldGraphic spid="41" grpId="1">
        <p:bldAsOne/>
      </p:bldGraphic>
      <p:bldP spid="42" grpId="0"/>
      <p:bldP spid="42" grpId="1"/>
      <p:bldGraphic spid="43" grpId="0">
        <p:bldAsOne/>
      </p:bldGraphic>
      <p:bldGraphic spid="43" grpId="1">
        <p:bldAsOne/>
      </p:bldGraphic>
      <p:bldP spid="44" grpId="0"/>
      <p:bldP spid="44" grpId="1"/>
      <p:bldP spid="45" grpId="0"/>
      <p:bldP spid="45" grpId="1"/>
      <p:bldP spid="46" grpId="0"/>
      <p:bldP spid="46" grpId="1"/>
      <p:bldP spid="61" grpId="0"/>
      <p:bldP spid="61" grpId="1"/>
      <p:bldP spid="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" name="Tabela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846070"/>
              </p:ext>
            </p:extLst>
          </p:nvPr>
        </p:nvGraphicFramePr>
        <p:xfrm>
          <a:off x="751045" y="1875451"/>
          <a:ext cx="10243422" cy="28420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3953">
                  <a:extLst>
                    <a:ext uri="{9D8B030D-6E8A-4147-A177-3AD203B41FA5}">
                      <a16:colId xmlns="" xmlns:a16="http://schemas.microsoft.com/office/drawing/2014/main" val="3415829805"/>
                    </a:ext>
                  </a:extLst>
                </a:gridCol>
                <a:gridCol w="152400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0780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420398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2637264">
                  <a:extLst>
                    <a:ext uri="{9D8B030D-6E8A-4147-A177-3AD203B41FA5}">
                      <a16:colId xmlns="" xmlns:a16="http://schemas.microsoft.com/office/drawing/2014/main" val="20021"/>
                    </a:ext>
                  </a:extLst>
                </a:gridCol>
              </a:tblGrid>
              <a:tr h="3270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Sul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55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Sudeste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Centro-Oeste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98DB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Nordeste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Norte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70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5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8DB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88011">
                <a:tc>
                  <a:txBody>
                    <a:bodyPr/>
                    <a:lstStyle/>
                    <a:p>
                      <a:pPr algn="ctr" fontAlgn="b"/>
                      <a:endParaRPr lang="pt-BR" sz="2000" b="1" u="none" strike="noStrike" kern="1200" dirty="0">
                        <a:solidFill>
                          <a:srgbClr val="0060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u="none" strike="noStrike" kern="1200" dirty="0">
                        <a:solidFill>
                          <a:srgbClr val="0060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u="none" strike="noStrike" kern="1200" dirty="0">
                        <a:solidFill>
                          <a:srgbClr val="0060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u="none" strike="noStrike" kern="1200" dirty="0">
                        <a:solidFill>
                          <a:srgbClr val="0060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u="none" strike="noStrike" kern="1200" dirty="0">
                        <a:solidFill>
                          <a:srgbClr val="0060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5" name="Gráfico 64"/>
          <p:cNvGraphicFramePr/>
          <p:nvPr>
            <p:extLst>
              <p:ext uri="{D42A27DB-BD31-4B8C-83A1-F6EECF244321}">
                <p14:modId xmlns:p14="http://schemas.microsoft.com/office/powerpoint/2010/main" val="2286935384"/>
              </p:ext>
            </p:extLst>
          </p:nvPr>
        </p:nvGraphicFramePr>
        <p:xfrm>
          <a:off x="653454" y="2849466"/>
          <a:ext cx="10462859" cy="2004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6" name="Gráfico 65"/>
          <p:cNvGraphicFramePr/>
          <p:nvPr>
            <p:extLst>
              <p:ext uri="{D42A27DB-BD31-4B8C-83A1-F6EECF244321}">
                <p14:modId xmlns:p14="http://schemas.microsoft.com/office/powerpoint/2010/main" val="3429289404"/>
              </p:ext>
            </p:extLst>
          </p:nvPr>
        </p:nvGraphicFramePr>
        <p:xfrm>
          <a:off x="765841" y="2844603"/>
          <a:ext cx="10462859" cy="2007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5" name="CaixaDeTexto 19"/>
          <p:cNvSpPr txBox="1"/>
          <p:nvPr/>
        </p:nvSpPr>
        <p:spPr>
          <a:xfrm>
            <a:off x="758934" y="161424"/>
            <a:ext cx="3624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3600" b="0" i="1" dirty="0">
                <a:solidFill>
                  <a:srgbClr val="4A5463"/>
                </a:solidFill>
                <a:effectLst/>
                <a:latin typeface="+mn-lt"/>
              </a:rPr>
              <a:t>satisfação geral com o </a:t>
            </a:r>
            <a:r>
              <a:rPr lang="pt-BR" sz="3600" b="0" i="1" dirty="0" err="1">
                <a:solidFill>
                  <a:srgbClr val="4A5463"/>
                </a:solidFill>
                <a:effectLst/>
                <a:latin typeface="+mn-lt"/>
              </a:rPr>
              <a:t>Empretec</a:t>
            </a:r>
            <a:endParaRPr lang="pt-BR" sz="3600" b="0" i="1" dirty="0">
              <a:solidFill>
                <a:srgbClr val="4A5463"/>
              </a:solidFill>
              <a:effectLst/>
              <a:latin typeface="+mn-lt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596815" y="6476847"/>
            <a:ext cx="98231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rgbClr val="FF91B0"/>
                </a:solidFill>
              </a:rPr>
              <a:t>P7. </a:t>
            </a:r>
            <a:r>
              <a:rPr lang="pt-BR" sz="1100" b="1" dirty="0">
                <a:solidFill>
                  <a:schemeClr val="bg1"/>
                </a:solidFill>
              </a:rPr>
              <a:t>Em relação à sua satisfação geral com o EMPRETEC, atribua uma nota de 0 a 10, onde 0 significa “totalmente insatisfeito(a)” e 10 “totalmente satisfeito(a)”: </a:t>
            </a:r>
            <a:endParaRPr lang="pt-BR" sz="1100" dirty="0">
              <a:solidFill>
                <a:schemeClr val="bg1"/>
              </a:solidFill>
            </a:endParaRPr>
          </a:p>
        </p:txBody>
      </p:sp>
      <p:sp>
        <p:nvSpPr>
          <p:cNvPr id="60" name="Forma livre 59"/>
          <p:cNvSpPr/>
          <p:nvPr/>
        </p:nvSpPr>
        <p:spPr>
          <a:xfrm>
            <a:off x="-167954" y="161424"/>
            <a:ext cx="968768" cy="172857"/>
          </a:xfrm>
          <a:custGeom>
            <a:avLst/>
            <a:gdLst>
              <a:gd name="connsiteX0" fmla="*/ 0 w 4785186"/>
              <a:gd name="connsiteY0" fmla="*/ 0 h 853819"/>
              <a:gd name="connsiteX1" fmla="*/ 4785186 w 4785186"/>
              <a:gd name="connsiteY1" fmla="*/ 0 h 853819"/>
              <a:gd name="connsiteX2" fmla="*/ 4310842 w 4785186"/>
              <a:gd name="connsiteY2" fmla="*/ 853819 h 853819"/>
              <a:gd name="connsiteX3" fmla="*/ 0 w 4785186"/>
              <a:gd name="connsiteY3" fmla="*/ 853819 h 85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5186" h="853819">
                <a:moveTo>
                  <a:pt x="0" y="0"/>
                </a:moveTo>
                <a:lnTo>
                  <a:pt x="4785186" y="0"/>
                </a:lnTo>
                <a:lnTo>
                  <a:pt x="4310842" y="853819"/>
                </a:lnTo>
                <a:lnTo>
                  <a:pt x="0" y="853819"/>
                </a:lnTo>
                <a:close/>
              </a:path>
            </a:pathLst>
          </a:custGeom>
          <a:solidFill>
            <a:srgbClr val="BCA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1" name="CaixaDeTexto 60"/>
          <p:cNvSpPr txBox="1"/>
          <p:nvPr/>
        </p:nvSpPr>
        <p:spPr>
          <a:xfrm>
            <a:off x="11291836" y="6119667"/>
            <a:ext cx="7184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900" dirty="0"/>
              <a:t>base: 3.053</a:t>
            </a:r>
          </a:p>
        </p:txBody>
      </p:sp>
      <p:grpSp>
        <p:nvGrpSpPr>
          <p:cNvPr id="67" name="+ informações"/>
          <p:cNvGrpSpPr/>
          <p:nvPr/>
        </p:nvGrpSpPr>
        <p:grpSpPr>
          <a:xfrm>
            <a:off x="7496937" y="546644"/>
            <a:ext cx="1402473" cy="346249"/>
            <a:chOff x="7300120" y="5125288"/>
            <a:chExt cx="1748287" cy="431624"/>
          </a:xfrm>
        </p:grpSpPr>
        <p:sp>
          <p:nvSpPr>
            <p:cNvPr id="68" name="Forma livre 52"/>
            <p:cNvSpPr/>
            <p:nvPr/>
          </p:nvSpPr>
          <p:spPr>
            <a:xfrm>
              <a:off x="7529599" y="5255921"/>
              <a:ext cx="1340560" cy="203648"/>
            </a:xfrm>
            <a:custGeom>
              <a:avLst/>
              <a:gdLst>
                <a:gd name="connsiteX0" fmla="*/ 0 w 1340560"/>
                <a:gd name="connsiteY0" fmla="*/ 0 h 203648"/>
                <a:gd name="connsiteX1" fmla="*/ 1238736 w 1340560"/>
                <a:gd name="connsiteY1" fmla="*/ 0 h 203648"/>
                <a:gd name="connsiteX2" fmla="*/ 1340560 w 1340560"/>
                <a:gd name="connsiteY2" fmla="*/ 101824 h 203648"/>
                <a:gd name="connsiteX3" fmla="*/ 1340559 w 1340560"/>
                <a:gd name="connsiteY3" fmla="*/ 101824 h 203648"/>
                <a:gd name="connsiteX4" fmla="*/ 1238735 w 1340560"/>
                <a:gd name="connsiteY4" fmla="*/ 203648 h 203648"/>
                <a:gd name="connsiteX5" fmla="*/ 1958 w 1340560"/>
                <a:gd name="connsiteY5" fmla="*/ 203647 h 203648"/>
                <a:gd name="connsiteX6" fmla="*/ 28837 w 1340560"/>
                <a:gd name="connsiteY6" fmla="*/ 163780 h 203648"/>
                <a:gd name="connsiteX7" fmla="*/ 41052 w 1340560"/>
                <a:gd name="connsiteY7" fmla="*/ 103276 h 203648"/>
                <a:gd name="connsiteX8" fmla="*/ 28837 w 1340560"/>
                <a:gd name="connsiteY8" fmla="*/ 42772 h 20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0560" h="203648">
                  <a:moveTo>
                    <a:pt x="0" y="0"/>
                  </a:moveTo>
                  <a:lnTo>
                    <a:pt x="1238736" y="0"/>
                  </a:lnTo>
                  <a:cubicBezTo>
                    <a:pt x="1294972" y="0"/>
                    <a:pt x="1340560" y="45588"/>
                    <a:pt x="1340560" y="101824"/>
                  </a:cubicBezTo>
                  <a:lnTo>
                    <a:pt x="1340559" y="101824"/>
                  </a:lnTo>
                  <a:cubicBezTo>
                    <a:pt x="1340559" y="158060"/>
                    <a:pt x="1294971" y="203648"/>
                    <a:pt x="1238735" y="203648"/>
                  </a:cubicBezTo>
                  <a:lnTo>
                    <a:pt x="1958" y="203647"/>
                  </a:lnTo>
                  <a:lnTo>
                    <a:pt x="28837" y="163780"/>
                  </a:lnTo>
                  <a:cubicBezTo>
                    <a:pt x="36703" y="145184"/>
                    <a:pt x="41052" y="124738"/>
                    <a:pt x="41052" y="103276"/>
                  </a:cubicBezTo>
                  <a:cubicBezTo>
                    <a:pt x="41052" y="81815"/>
                    <a:pt x="36703" y="61369"/>
                    <a:pt x="28837" y="42772"/>
                  </a:cubicBezTo>
                  <a:close/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69" name="CaixaDeTexto 5"/>
            <p:cNvSpPr txBox="1"/>
            <p:nvPr/>
          </p:nvSpPr>
          <p:spPr>
            <a:xfrm>
              <a:off x="7543455" y="5125288"/>
              <a:ext cx="1504952" cy="43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2060"/>
                </a:buClr>
                <a:buSzPct val="120000"/>
              </a:pPr>
              <a:r>
                <a:rPr lang="pt-BR" sz="1100" b="1" dirty="0">
                  <a:solidFill>
                    <a:srgbClr val="1B75BB"/>
                  </a:solidFill>
                  <a:ea typeface="Verdana" pitchFamily="34" charset="0"/>
                  <a:cs typeface="Arial" charset="0"/>
                </a:rPr>
                <a:t>+ informações</a:t>
              </a:r>
            </a:p>
          </p:txBody>
        </p:sp>
        <p:grpSp>
          <p:nvGrpSpPr>
            <p:cNvPr id="70" name="Group 4"/>
            <p:cNvGrpSpPr>
              <a:grpSpLocks noChangeAspect="1"/>
            </p:cNvGrpSpPr>
            <p:nvPr/>
          </p:nvGrpSpPr>
          <p:grpSpPr bwMode="auto">
            <a:xfrm>
              <a:off x="7300120" y="5219409"/>
              <a:ext cx="276672" cy="276672"/>
              <a:chOff x="4549" y="2890"/>
              <a:chExt cx="599" cy="599"/>
            </a:xfrm>
            <a:solidFill>
              <a:schemeClr val="accent2"/>
            </a:solidFill>
          </p:grpSpPr>
          <p:sp>
            <p:nvSpPr>
              <p:cNvPr id="71" name="Freeform 5"/>
              <p:cNvSpPr>
                <a:spLocks noEditPoints="1"/>
              </p:cNvSpPr>
              <p:nvPr/>
            </p:nvSpPr>
            <p:spPr bwMode="auto">
              <a:xfrm>
                <a:off x="4549" y="2890"/>
                <a:ext cx="599" cy="599"/>
              </a:xfrm>
              <a:custGeom>
                <a:avLst/>
                <a:gdLst>
                  <a:gd name="T0" fmla="*/ 1398 w 1638"/>
                  <a:gd name="T1" fmla="*/ 240 h 1638"/>
                  <a:gd name="T2" fmla="*/ 819 w 1638"/>
                  <a:gd name="T3" fmla="*/ 0 h 1638"/>
                  <a:gd name="T4" fmla="*/ 240 w 1638"/>
                  <a:gd name="T5" fmla="*/ 240 h 1638"/>
                  <a:gd name="T6" fmla="*/ 0 w 1638"/>
                  <a:gd name="T7" fmla="*/ 819 h 1638"/>
                  <a:gd name="T8" fmla="*/ 240 w 1638"/>
                  <a:gd name="T9" fmla="*/ 1398 h 1638"/>
                  <a:gd name="T10" fmla="*/ 819 w 1638"/>
                  <a:gd name="T11" fmla="*/ 1638 h 1638"/>
                  <a:gd name="T12" fmla="*/ 1398 w 1638"/>
                  <a:gd name="T13" fmla="*/ 1398 h 1638"/>
                  <a:gd name="T14" fmla="*/ 1638 w 1638"/>
                  <a:gd name="T15" fmla="*/ 819 h 1638"/>
                  <a:gd name="T16" fmla="*/ 1398 w 1638"/>
                  <a:gd name="T17" fmla="*/ 240 h 1638"/>
                  <a:gd name="T18" fmla="*/ 819 w 1638"/>
                  <a:gd name="T19" fmla="*/ 1574 h 1638"/>
                  <a:gd name="T20" fmla="*/ 64 w 1638"/>
                  <a:gd name="T21" fmla="*/ 819 h 1638"/>
                  <a:gd name="T22" fmla="*/ 819 w 1638"/>
                  <a:gd name="T23" fmla="*/ 64 h 1638"/>
                  <a:gd name="T24" fmla="*/ 1574 w 1638"/>
                  <a:gd name="T25" fmla="*/ 819 h 1638"/>
                  <a:gd name="T26" fmla="*/ 819 w 1638"/>
                  <a:gd name="T27" fmla="*/ 1574 h 1638"/>
                  <a:gd name="T28" fmla="*/ 819 w 1638"/>
                  <a:gd name="T29" fmla="*/ 1574 h 1638"/>
                  <a:gd name="T30" fmla="*/ 819 w 1638"/>
                  <a:gd name="T31" fmla="*/ 1574 h 1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38" h="1638">
                    <a:moveTo>
                      <a:pt x="1398" y="240"/>
                    </a:moveTo>
                    <a:cubicBezTo>
                      <a:pt x="1244" y="85"/>
                      <a:pt x="1038" y="0"/>
                      <a:pt x="819" y="0"/>
                    </a:cubicBezTo>
                    <a:cubicBezTo>
                      <a:pt x="600" y="0"/>
                      <a:pt x="395" y="85"/>
                      <a:pt x="240" y="240"/>
                    </a:cubicBezTo>
                    <a:cubicBezTo>
                      <a:pt x="85" y="395"/>
                      <a:pt x="0" y="600"/>
                      <a:pt x="0" y="819"/>
                    </a:cubicBezTo>
                    <a:cubicBezTo>
                      <a:pt x="0" y="1038"/>
                      <a:pt x="85" y="1244"/>
                      <a:pt x="240" y="1398"/>
                    </a:cubicBezTo>
                    <a:cubicBezTo>
                      <a:pt x="395" y="1553"/>
                      <a:pt x="600" y="1638"/>
                      <a:pt x="819" y="1638"/>
                    </a:cubicBezTo>
                    <a:cubicBezTo>
                      <a:pt x="1038" y="1638"/>
                      <a:pt x="1244" y="1553"/>
                      <a:pt x="1398" y="1398"/>
                    </a:cubicBezTo>
                    <a:cubicBezTo>
                      <a:pt x="1553" y="1244"/>
                      <a:pt x="1638" y="1038"/>
                      <a:pt x="1638" y="819"/>
                    </a:cubicBezTo>
                    <a:cubicBezTo>
                      <a:pt x="1638" y="600"/>
                      <a:pt x="1553" y="395"/>
                      <a:pt x="1398" y="240"/>
                    </a:cubicBezTo>
                    <a:close/>
                    <a:moveTo>
                      <a:pt x="819" y="1574"/>
                    </a:moveTo>
                    <a:cubicBezTo>
                      <a:pt x="403" y="1574"/>
                      <a:pt x="64" y="1236"/>
                      <a:pt x="64" y="819"/>
                    </a:cubicBezTo>
                    <a:cubicBezTo>
                      <a:pt x="64" y="403"/>
                      <a:pt x="403" y="64"/>
                      <a:pt x="819" y="64"/>
                    </a:cubicBezTo>
                    <a:cubicBezTo>
                      <a:pt x="1236" y="64"/>
                      <a:pt x="1574" y="403"/>
                      <a:pt x="1574" y="819"/>
                    </a:cubicBezTo>
                    <a:cubicBezTo>
                      <a:pt x="1574" y="1236"/>
                      <a:pt x="1236" y="1574"/>
                      <a:pt x="819" y="1574"/>
                    </a:cubicBezTo>
                    <a:close/>
                    <a:moveTo>
                      <a:pt x="819" y="1574"/>
                    </a:moveTo>
                    <a:cubicBezTo>
                      <a:pt x="819" y="1574"/>
                      <a:pt x="819" y="1574"/>
                      <a:pt x="819" y="15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72" name="Freeform 6"/>
              <p:cNvSpPr>
                <a:spLocks noEditPoints="1"/>
              </p:cNvSpPr>
              <p:nvPr/>
            </p:nvSpPr>
            <p:spPr bwMode="auto">
              <a:xfrm>
                <a:off x="4808" y="3083"/>
                <a:ext cx="81" cy="331"/>
              </a:xfrm>
              <a:custGeom>
                <a:avLst/>
                <a:gdLst>
                  <a:gd name="T0" fmla="*/ 110 w 221"/>
                  <a:gd name="T1" fmla="*/ 0 h 905"/>
                  <a:gd name="T2" fmla="*/ 0 w 221"/>
                  <a:gd name="T3" fmla="*/ 110 h 905"/>
                  <a:gd name="T4" fmla="*/ 0 w 221"/>
                  <a:gd name="T5" fmla="*/ 794 h 905"/>
                  <a:gd name="T6" fmla="*/ 110 w 221"/>
                  <a:gd name="T7" fmla="*/ 905 h 905"/>
                  <a:gd name="T8" fmla="*/ 221 w 221"/>
                  <a:gd name="T9" fmla="*/ 794 h 905"/>
                  <a:gd name="T10" fmla="*/ 221 w 221"/>
                  <a:gd name="T11" fmla="*/ 110 h 905"/>
                  <a:gd name="T12" fmla="*/ 110 w 221"/>
                  <a:gd name="T13" fmla="*/ 0 h 905"/>
                  <a:gd name="T14" fmla="*/ 157 w 221"/>
                  <a:gd name="T15" fmla="*/ 794 h 905"/>
                  <a:gd name="T16" fmla="*/ 110 w 221"/>
                  <a:gd name="T17" fmla="*/ 841 h 905"/>
                  <a:gd name="T18" fmla="*/ 64 w 221"/>
                  <a:gd name="T19" fmla="*/ 794 h 905"/>
                  <a:gd name="T20" fmla="*/ 64 w 221"/>
                  <a:gd name="T21" fmla="*/ 110 h 905"/>
                  <a:gd name="T22" fmla="*/ 110 w 221"/>
                  <a:gd name="T23" fmla="*/ 64 h 905"/>
                  <a:gd name="T24" fmla="*/ 157 w 221"/>
                  <a:gd name="T25" fmla="*/ 110 h 905"/>
                  <a:gd name="T26" fmla="*/ 157 w 221"/>
                  <a:gd name="T27" fmla="*/ 794 h 905"/>
                  <a:gd name="T28" fmla="*/ 157 w 221"/>
                  <a:gd name="T29" fmla="*/ 794 h 905"/>
                  <a:gd name="T30" fmla="*/ 157 w 221"/>
                  <a:gd name="T31" fmla="*/ 794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905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794"/>
                      <a:pt x="0" y="794"/>
                      <a:pt x="0" y="794"/>
                    </a:cubicBezTo>
                    <a:cubicBezTo>
                      <a:pt x="0" y="855"/>
                      <a:pt x="49" y="905"/>
                      <a:pt x="110" y="905"/>
                    </a:cubicBezTo>
                    <a:cubicBezTo>
                      <a:pt x="171" y="905"/>
                      <a:pt x="221" y="855"/>
                      <a:pt x="221" y="794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794"/>
                    </a:moveTo>
                    <a:cubicBezTo>
                      <a:pt x="157" y="820"/>
                      <a:pt x="136" y="841"/>
                      <a:pt x="110" y="841"/>
                    </a:cubicBezTo>
                    <a:cubicBezTo>
                      <a:pt x="85" y="841"/>
                      <a:pt x="64" y="820"/>
                      <a:pt x="64" y="794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4"/>
                      <a:pt x="85" y="64"/>
                      <a:pt x="110" y="64"/>
                    </a:cubicBezTo>
                    <a:cubicBezTo>
                      <a:pt x="136" y="64"/>
                      <a:pt x="157" y="84"/>
                      <a:pt x="157" y="110"/>
                    </a:cubicBezTo>
                    <a:lnTo>
                      <a:pt x="157" y="794"/>
                    </a:lnTo>
                    <a:close/>
                    <a:moveTo>
                      <a:pt x="157" y="794"/>
                    </a:moveTo>
                    <a:cubicBezTo>
                      <a:pt x="157" y="794"/>
                      <a:pt x="157" y="794"/>
                      <a:pt x="157" y="79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73" name="Freeform 7"/>
              <p:cNvSpPr>
                <a:spLocks noEditPoints="1"/>
              </p:cNvSpPr>
              <p:nvPr/>
            </p:nvSpPr>
            <p:spPr bwMode="auto">
              <a:xfrm>
                <a:off x="4808" y="2965"/>
                <a:ext cx="81" cy="96"/>
              </a:xfrm>
              <a:custGeom>
                <a:avLst/>
                <a:gdLst>
                  <a:gd name="T0" fmla="*/ 110 w 221"/>
                  <a:gd name="T1" fmla="*/ 0 h 263"/>
                  <a:gd name="T2" fmla="*/ 0 w 221"/>
                  <a:gd name="T3" fmla="*/ 110 h 263"/>
                  <a:gd name="T4" fmla="*/ 0 w 221"/>
                  <a:gd name="T5" fmla="*/ 153 h 263"/>
                  <a:gd name="T6" fmla="*/ 110 w 221"/>
                  <a:gd name="T7" fmla="*/ 263 h 263"/>
                  <a:gd name="T8" fmla="*/ 221 w 221"/>
                  <a:gd name="T9" fmla="*/ 153 h 263"/>
                  <a:gd name="T10" fmla="*/ 221 w 221"/>
                  <a:gd name="T11" fmla="*/ 110 h 263"/>
                  <a:gd name="T12" fmla="*/ 110 w 221"/>
                  <a:gd name="T13" fmla="*/ 0 h 263"/>
                  <a:gd name="T14" fmla="*/ 157 w 221"/>
                  <a:gd name="T15" fmla="*/ 153 h 263"/>
                  <a:gd name="T16" fmla="*/ 110 w 221"/>
                  <a:gd name="T17" fmla="*/ 199 h 263"/>
                  <a:gd name="T18" fmla="*/ 64 w 221"/>
                  <a:gd name="T19" fmla="*/ 153 h 263"/>
                  <a:gd name="T20" fmla="*/ 64 w 221"/>
                  <a:gd name="T21" fmla="*/ 110 h 263"/>
                  <a:gd name="T22" fmla="*/ 110 w 221"/>
                  <a:gd name="T23" fmla="*/ 64 h 263"/>
                  <a:gd name="T24" fmla="*/ 157 w 221"/>
                  <a:gd name="T25" fmla="*/ 110 h 263"/>
                  <a:gd name="T26" fmla="*/ 157 w 221"/>
                  <a:gd name="T27" fmla="*/ 153 h 263"/>
                  <a:gd name="T28" fmla="*/ 157 w 221"/>
                  <a:gd name="T29" fmla="*/ 153 h 263"/>
                  <a:gd name="T30" fmla="*/ 157 w 221"/>
                  <a:gd name="T31" fmla="*/ 15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263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214"/>
                      <a:pt x="49" y="263"/>
                      <a:pt x="110" y="263"/>
                    </a:cubicBezTo>
                    <a:cubicBezTo>
                      <a:pt x="171" y="263"/>
                      <a:pt x="221" y="214"/>
                      <a:pt x="221" y="153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153"/>
                    </a:moveTo>
                    <a:cubicBezTo>
                      <a:pt x="157" y="179"/>
                      <a:pt x="136" y="199"/>
                      <a:pt x="110" y="199"/>
                    </a:cubicBezTo>
                    <a:cubicBezTo>
                      <a:pt x="85" y="199"/>
                      <a:pt x="64" y="179"/>
                      <a:pt x="64" y="153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5"/>
                      <a:pt x="85" y="64"/>
                      <a:pt x="110" y="64"/>
                    </a:cubicBezTo>
                    <a:cubicBezTo>
                      <a:pt x="136" y="64"/>
                      <a:pt x="157" y="85"/>
                      <a:pt x="157" y="110"/>
                    </a:cubicBezTo>
                    <a:lnTo>
                      <a:pt x="157" y="153"/>
                    </a:lnTo>
                    <a:close/>
                    <a:moveTo>
                      <a:pt x="157" y="153"/>
                    </a:moveTo>
                    <a:cubicBezTo>
                      <a:pt x="157" y="153"/>
                      <a:pt x="157" y="153"/>
                      <a:pt x="157" y="1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74" name="Freeform 8"/>
              <p:cNvSpPr>
                <a:spLocks noEditPoints="1"/>
              </p:cNvSpPr>
              <p:nvPr/>
            </p:nvSpPr>
            <p:spPr bwMode="auto">
              <a:xfrm>
                <a:off x="4681" y="2942"/>
                <a:ext cx="116" cy="70"/>
              </a:xfrm>
              <a:custGeom>
                <a:avLst/>
                <a:gdLst>
                  <a:gd name="T0" fmla="*/ 271 w 315"/>
                  <a:gd name="T1" fmla="*/ 5 h 193"/>
                  <a:gd name="T2" fmla="*/ 16 w 315"/>
                  <a:gd name="T3" fmla="*/ 136 h 193"/>
                  <a:gd name="T4" fmla="*/ 11 w 315"/>
                  <a:gd name="T5" fmla="*/ 181 h 193"/>
                  <a:gd name="T6" fmla="*/ 36 w 315"/>
                  <a:gd name="T7" fmla="*/ 193 h 193"/>
                  <a:gd name="T8" fmla="*/ 56 w 315"/>
                  <a:gd name="T9" fmla="*/ 186 h 193"/>
                  <a:gd name="T10" fmla="*/ 288 w 315"/>
                  <a:gd name="T11" fmla="*/ 66 h 193"/>
                  <a:gd name="T12" fmla="*/ 310 w 315"/>
                  <a:gd name="T13" fmla="*/ 27 h 193"/>
                  <a:gd name="T14" fmla="*/ 271 w 315"/>
                  <a:gd name="T15" fmla="*/ 5 h 193"/>
                  <a:gd name="T16" fmla="*/ 271 w 315"/>
                  <a:gd name="T17" fmla="*/ 5 h 193"/>
                  <a:gd name="T18" fmla="*/ 271 w 315"/>
                  <a:gd name="T19" fmla="*/ 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5" h="193">
                    <a:moveTo>
                      <a:pt x="271" y="5"/>
                    </a:moveTo>
                    <a:cubicBezTo>
                      <a:pt x="177" y="30"/>
                      <a:pt x="91" y="75"/>
                      <a:pt x="16" y="136"/>
                    </a:cubicBezTo>
                    <a:cubicBezTo>
                      <a:pt x="2" y="147"/>
                      <a:pt x="0" y="168"/>
                      <a:pt x="11" y="181"/>
                    </a:cubicBezTo>
                    <a:cubicBezTo>
                      <a:pt x="17" y="189"/>
                      <a:pt x="27" y="193"/>
                      <a:pt x="36" y="193"/>
                    </a:cubicBezTo>
                    <a:cubicBezTo>
                      <a:pt x="43" y="193"/>
                      <a:pt x="50" y="191"/>
                      <a:pt x="56" y="186"/>
                    </a:cubicBezTo>
                    <a:cubicBezTo>
                      <a:pt x="125" y="130"/>
                      <a:pt x="203" y="90"/>
                      <a:pt x="288" y="66"/>
                    </a:cubicBezTo>
                    <a:cubicBezTo>
                      <a:pt x="305" y="62"/>
                      <a:pt x="315" y="44"/>
                      <a:pt x="310" y="27"/>
                    </a:cubicBezTo>
                    <a:cubicBezTo>
                      <a:pt x="305" y="10"/>
                      <a:pt x="288" y="0"/>
                      <a:pt x="271" y="5"/>
                    </a:cubicBezTo>
                    <a:close/>
                    <a:moveTo>
                      <a:pt x="271" y="5"/>
                    </a:moveTo>
                    <a:cubicBezTo>
                      <a:pt x="271" y="5"/>
                      <a:pt x="271" y="5"/>
                      <a:pt x="271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75" name="Freeform 9"/>
              <p:cNvSpPr>
                <a:spLocks noEditPoints="1"/>
              </p:cNvSpPr>
              <p:nvPr/>
            </p:nvSpPr>
            <p:spPr bwMode="auto">
              <a:xfrm>
                <a:off x="4593" y="3039"/>
                <a:ext cx="174" cy="386"/>
              </a:xfrm>
              <a:custGeom>
                <a:avLst/>
                <a:gdLst>
                  <a:gd name="T0" fmla="*/ 453 w 476"/>
                  <a:gd name="T1" fmla="*/ 996 h 1057"/>
                  <a:gd name="T2" fmla="*/ 64 w 476"/>
                  <a:gd name="T3" fmla="*/ 411 h 1057"/>
                  <a:gd name="T4" fmla="*/ 173 w 476"/>
                  <a:gd name="T5" fmla="*/ 55 h 1057"/>
                  <a:gd name="T6" fmla="*/ 165 w 476"/>
                  <a:gd name="T7" fmla="*/ 10 h 1057"/>
                  <a:gd name="T8" fmla="*/ 120 w 476"/>
                  <a:gd name="T9" fmla="*/ 19 h 1057"/>
                  <a:gd name="T10" fmla="*/ 0 w 476"/>
                  <a:gd name="T11" fmla="*/ 411 h 1057"/>
                  <a:gd name="T12" fmla="*/ 428 w 476"/>
                  <a:gd name="T13" fmla="*/ 1055 h 1057"/>
                  <a:gd name="T14" fmla="*/ 440 w 476"/>
                  <a:gd name="T15" fmla="*/ 1057 h 1057"/>
                  <a:gd name="T16" fmla="*/ 470 w 476"/>
                  <a:gd name="T17" fmla="*/ 1038 h 1057"/>
                  <a:gd name="T18" fmla="*/ 453 w 476"/>
                  <a:gd name="T19" fmla="*/ 996 h 1057"/>
                  <a:gd name="T20" fmla="*/ 453 w 476"/>
                  <a:gd name="T21" fmla="*/ 996 h 1057"/>
                  <a:gd name="T22" fmla="*/ 453 w 476"/>
                  <a:gd name="T23" fmla="*/ 996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6" h="1057">
                    <a:moveTo>
                      <a:pt x="453" y="996"/>
                    </a:moveTo>
                    <a:cubicBezTo>
                      <a:pt x="216" y="897"/>
                      <a:pt x="64" y="667"/>
                      <a:pt x="64" y="411"/>
                    </a:cubicBezTo>
                    <a:cubicBezTo>
                      <a:pt x="64" y="283"/>
                      <a:pt x="102" y="160"/>
                      <a:pt x="173" y="55"/>
                    </a:cubicBezTo>
                    <a:cubicBezTo>
                      <a:pt x="183" y="40"/>
                      <a:pt x="179" y="20"/>
                      <a:pt x="165" y="10"/>
                    </a:cubicBezTo>
                    <a:cubicBezTo>
                      <a:pt x="150" y="0"/>
                      <a:pt x="130" y="4"/>
                      <a:pt x="120" y="19"/>
                    </a:cubicBezTo>
                    <a:cubicBezTo>
                      <a:pt x="41" y="135"/>
                      <a:pt x="0" y="270"/>
                      <a:pt x="0" y="411"/>
                    </a:cubicBezTo>
                    <a:cubicBezTo>
                      <a:pt x="0" y="693"/>
                      <a:pt x="168" y="946"/>
                      <a:pt x="428" y="1055"/>
                    </a:cubicBezTo>
                    <a:cubicBezTo>
                      <a:pt x="432" y="1057"/>
                      <a:pt x="436" y="1057"/>
                      <a:pt x="440" y="1057"/>
                    </a:cubicBezTo>
                    <a:cubicBezTo>
                      <a:pt x="453" y="1057"/>
                      <a:pt x="465" y="1050"/>
                      <a:pt x="470" y="1038"/>
                    </a:cubicBezTo>
                    <a:cubicBezTo>
                      <a:pt x="476" y="1021"/>
                      <a:pt x="469" y="1003"/>
                      <a:pt x="453" y="996"/>
                    </a:cubicBezTo>
                    <a:close/>
                    <a:moveTo>
                      <a:pt x="453" y="996"/>
                    </a:moveTo>
                    <a:cubicBezTo>
                      <a:pt x="453" y="996"/>
                      <a:pt x="453" y="996"/>
                      <a:pt x="453" y="9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  <p:graphicFrame>
        <p:nvGraphicFramePr>
          <p:cNvPr id="92" name="Tabela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172178"/>
              </p:ext>
            </p:extLst>
          </p:nvPr>
        </p:nvGraphicFramePr>
        <p:xfrm>
          <a:off x="769857" y="5724103"/>
          <a:ext cx="10243422" cy="177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9386">
                  <a:extLst>
                    <a:ext uri="{9D8B030D-6E8A-4147-A177-3AD203B41FA5}">
                      <a16:colId xmlns="" xmlns:a16="http://schemas.microsoft.com/office/drawing/2014/main" val="341582980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177867222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8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9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0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1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2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4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6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7"/>
                    </a:ext>
                  </a:extLst>
                </a:gridCol>
              </a:tblGrid>
              <a:tr h="13059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38943772"/>
                  </a:ext>
                </a:extLst>
              </a:tr>
            </a:tbl>
          </a:graphicData>
        </a:graphic>
      </p:graphicFrame>
      <p:graphicFrame>
        <p:nvGraphicFramePr>
          <p:cNvPr id="93" name="Tabela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558175"/>
              </p:ext>
            </p:extLst>
          </p:nvPr>
        </p:nvGraphicFramePr>
        <p:xfrm>
          <a:off x="11276142" y="1361753"/>
          <a:ext cx="762296" cy="47438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891">
                  <a:extLst>
                    <a:ext uri="{9D8B030D-6E8A-4147-A177-3AD203B41FA5}">
                      <a16:colId xmlns="" xmlns:a16="http://schemas.microsoft.com/office/drawing/2014/main" val="1034005398"/>
                    </a:ext>
                  </a:extLst>
                </a:gridCol>
                <a:gridCol w="407405">
                  <a:extLst>
                    <a:ext uri="{9D8B030D-6E8A-4147-A177-3AD203B41FA5}">
                      <a16:colId xmlns="" xmlns:a16="http://schemas.microsoft.com/office/drawing/2014/main" val="1770372347"/>
                    </a:ext>
                  </a:extLst>
                </a:gridCol>
              </a:tblGrid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9,8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3033196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44013623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10203361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69512980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34999093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2034353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09429684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05567205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32115278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08593916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28503447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66710861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64489597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92609367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46262611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76861497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16263685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10454795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3538941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52044696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DF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11216576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55480641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95445220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91737115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65767937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54043608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10165543"/>
                  </a:ext>
                </a:extLst>
              </a:tr>
            </a:tbl>
          </a:graphicData>
        </a:graphic>
      </p:graphicFrame>
      <p:graphicFrame>
        <p:nvGraphicFramePr>
          <p:cNvPr id="94" name="Tabela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85876"/>
              </p:ext>
            </p:extLst>
          </p:nvPr>
        </p:nvGraphicFramePr>
        <p:xfrm>
          <a:off x="769857" y="4739584"/>
          <a:ext cx="10243422" cy="4604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9386">
                  <a:extLst>
                    <a:ext uri="{9D8B030D-6E8A-4147-A177-3AD203B41FA5}">
                      <a16:colId xmlns="" xmlns:a16="http://schemas.microsoft.com/office/drawing/2014/main" val="341582980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177867222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8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9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0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1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2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4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6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7"/>
                    </a:ext>
                  </a:extLst>
                </a:gridCol>
              </a:tblGrid>
              <a:tr h="4604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DF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38943772"/>
                  </a:ext>
                </a:extLst>
              </a:tr>
            </a:tbl>
          </a:graphicData>
        </a:graphic>
      </p:graphicFrame>
      <p:grpSp>
        <p:nvGrpSpPr>
          <p:cNvPr id="95" name="ordem decrescente"/>
          <p:cNvGrpSpPr/>
          <p:nvPr/>
        </p:nvGrpSpPr>
        <p:grpSpPr>
          <a:xfrm>
            <a:off x="10685989" y="918765"/>
            <a:ext cx="1516124" cy="441248"/>
            <a:chOff x="10996263" y="427055"/>
            <a:chExt cx="1516124" cy="441248"/>
          </a:xfrm>
        </p:grpSpPr>
        <p:sp>
          <p:nvSpPr>
            <p:cNvPr id="96" name="CaixaDeTexto 95"/>
            <p:cNvSpPr txBox="1"/>
            <p:nvPr/>
          </p:nvSpPr>
          <p:spPr>
            <a:xfrm>
              <a:off x="11337303" y="437416"/>
              <a:ext cx="117508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b="1" dirty="0">
                  <a:solidFill>
                    <a:schemeClr val="tx2">
                      <a:lumMod val="75000"/>
                    </a:schemeClr>
                  </a:solidFill>
                </a:rPr>
                <a:t>ver em ordem decrescente(UF)</a:t>
              </a:r>
            </a:p>
          </p:txBody>
        </p:sp>
        <p:grpSp>
          <p:nvGrpSpPr>
            <p:cNvPr id="97" name="Grupo 158"/>
            <p:cNvGrpSpPr/>
            <p:nvPr/>
          </p:nvGrpSpPr>
          <p:grpSpPr>
            <a:xfrm>
              <a:off x="10996263" y="427055"/>
              <a:ext cx="362471" cy="415499"/>
              <a:chOff x="7809980" y="654571"/>
              <a:chExt cx="362471" cy="415499"/>
            </a:xfrm>
          </p:grpSpPr>
          <p:sp>
            <p:nvSpPr>
              <p:cNvPr id="98" name="Elipse 97"/>
              <p:cNvSpPr/>
              <p:nvPr/>
            </p:nvSpPr>
            <p:spPr>
              <a:xfrm>
                <a:off x="7809980" y="713813"/>
                <a:ext cx="341040" cy="34104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9" name="CaixaDeTexto 98"/>
              <p:cNvSpPr txBox="1"/>
              <p:nvPr/>
            </p:nvSpPr>
            <p:spPr>
              <a:xfrm>
                <a:off x="7880350" y="654571"/>
                <a:ext cx="2434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b="1" dirty="0">
                    <a:solidFill>
                      <a:schemeClr val="accent6">
                        <a:lumMod val="75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100" name="Seta para baixo 161"/>
              <p:cNvSpPr/>
              <p:nvPr/>
            </p:nvSpPr>
            <p:spPr>
              <a:xfrm>
                <a:off x="7880350" y="783432"/>
                <a:ext cx="100150" cy="223838"/>
              </a:xfrm>
              <a:prstGeom prst="downArrow">
                <a:avLst>
                  <a:gd name="adj1" fmla="val 37501"/>
                  <a:gd name="adj2" fmla="val 9583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1" name="CaixaDeTexto 100"/>
              <p:cNvSpPr txBox="1"/>
              <p:nvPr/>
            </p:nvSpPr>
            <p:spPr>
              <a:xfrm>
                <a:off x="7928975" y="808460"/>
                <a:ext cx="2434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100" b="1" dirty="0">
                    <a:solidFill>
                      <a:schemeClr val="accent6">
                        <a:lumMod val="75000"/>
                      </a:schemeClr>
                    </a:solidFill>
                  </a:rPr>
                  <a:t>1</a:t>
                </a:r>
              </a:p>
            </p:txBody>
          </p:sp>
        </p:grpSp>
      </p:grpSp>
      <p:graphicFrame>
        <p:nvGraphicFramePr>
          <p:cNvPr id="102" name="Tabela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639437"/>
              </p:ext>
            </p:extLst>
          </p:nvPr>
        </p:nvGraphicFramePr>
        <p:xfrm>
          <a:off x="770095" y="5189823"/>
          <a:ext cx="10243422" cy="3473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9386">
                  <a:extLst>
                    <a:ext uri="{9D8B030D-6E8A-4147-A177-3AD203B41FA5}">
                      <a16:colId xmlns="" xmlns:a16="http://schemas.microsoft.com/office/drawing/2014/main" val="341582980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177867222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8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9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0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1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2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4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6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7"/>
                    </a:ext>
                  </a:extLst>
                </a:gridCol>
              </a:tblGrid>
              <a:tr h="347356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69014681"/>
                  </a:ext>
                </a:extLst>
              </a:tr>
            </a:tbl>
          </a:graphicData>
        </a:graphic>
      </p:graphicFrame>
      <p:sp>
        <p:nvSpPr>
          <p:cNvPr id="103" name="CaixaDeTexto 102"/>
          <p:cNvSpPr txBox="1"/>
          <p:nvPr/>
        </p:nvSpPr>
        <p:spPr>
          <a:xfrm>
            <a:off x="-247985" y="5230907"/>
            <a:ext cx="10178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i="1" dirty="0">
                <a:solidFill>
                  <a:schemeClr val="accent1">
                    <a:lumMod val="75000"/>
                  </a:schemeClr>
                </a:solidFill>
              </a:rPr>
              <a:t>base:</a:t>
            </a:r>
          </a:p>
        </p:txBody>
      </p:sp>
      <p:sp>
        <p:nvSpPr>
          <p:cNvPr id="104" name="CaixaDeTexto 103"/>
          <p:cNvSpPr txBox="1"/>
          <p:nvPr/>
        </p:nvSpPr>
        <p:spPr>
          <a:xfrm>
            <a:off x="-234794" y="5683857"/>
            <a:ext cx="10178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b="1" i="1" dirty="0">
                <a:solidFill>
                  <a:schemeClr val="accent2">
                    <a:lumMod val="75000"/>
                  </a:schemeClr>
                </a:solidFill>
              </a:rPr>
              <a:t>2015</a:t>
            </a:r>
          </a:p>
        </p:txBody>
      </p:sp>
      <p:sp>
        <p:nvSpPr>
          <p:cNvPr id="105" name="CaixaDeTexto 104"/>
          <p:cNvSpPr txBox="1"/>
          <p:nvPr/>
        </p:nvSpPr>
        <p:spPr>
          <a:xfrm>
            <a:off x="729783" y="1391007"/>
            <a:ext cx="10454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i="1" dirty="0">
                <a:solidFill>
                  <a:srgbClr val="0070C0"/>
                </a:solidFill>
              </a:rPr>
              <a:t>por região</a:t>
            </a:r>
          </a:p>
        </p:txBody>
      </p:sp>
      <p:cxnSp>
        <p:nvCxnSpPr>
          <p:cNvPr id="106" name="Conector reto 105"/>
          <p:cNvCxnSpPr/>
          <p:nvPr/>
        </p:nvCxnSpPr>
        <p:spPr>
          <a:xfrm>
            <a:off x="1999770" y="1591062"/>
            <a:ext cx="895523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7" name="CaixaDeTexto 106"/>
          <p:cNvSpPr txBox="1"/>
          <p:nvPr/>
        </p:nvSpPr>
        <p:spPr>
          <a:xfrm>
            <a:off x="118506" y="3927133"/>
            <a:ext cx="478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i="1" dirty="0">
                <a:solidFill>
                  <a:srgbClr val="0070C0"/>
                </a:solidFill>
              </a:rPr>
              <a:t>por  uf</a:t>
            </a:r>
          </a:p>
        </p:txBody>
      </p:sp>
      <p:graphicFrame>
        <p:nvGraphicFramePr>
          <p:cNvPr id="108" name="Tabela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325063"/>
              </p:ext>
            </p:extLst>
          </p:nvPr>
        </p:nvGraphicFramePr>
        <p:xfrm>
          <a:off x="751042" y="2504544"/>
          <a:ext cx="10253675" cy="2156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3643">
                  <a:extLst>
                    <a:ext uri="{9D8B030D-6E8A-4147-A177-3AD203B41FA5}">
                      <a16:colId xmlns="" xmlns:a16="http://schemas.microsoft.com/office/drawing/2014/main" val="3415829805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1778672223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3502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66177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1569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536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768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447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885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417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69014681"/>
                  </a:ext>
                </a:extLst>
              </a:tr>
            </a:tbl>
          </a:graphicData>
        </a:graphic>
      </p:graphicFrame>
      <p:sp>
        <p:nvSpPr>
          <p:cNvPr id="109" name="CaixaDeTexto 108"/>
          <p:cNvSpPr txBox="1"/>
          <p:nvPr/>
        </p:nvSpPr>
        <p:spPr>
          <a:xfrm>
            <a:off x="-266800" y="2493969"/>
            <a:ext cx="10178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i="1" dirty="0">
                <a:solidFill>
                  <a:schemeClr val="accent1">
                    <a:lumMod val="75000"/>
                  </a:schemeClr>
                </a:solidFill>
              </a:rPr>
              <a:t>base:</a:t>
            </a:r>
          </a:p>
        </p:txBody>
      </p:sp>
      <p:sp>
        <p:nvSpPr>
          <p:cNvPr id="110" name="CaixaDeTexto 109"/>
          <p:cNvSpPr txBox="1"/>
          <p:nvPr/>
        </p:nvSpPr>
        <p:spPr>
          <a:xfrm>
            <a:off x="1457660" y="2246567"/>
            <a:ext cx="4165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accent2"/>
                </a:solidFill>
              </a:rPr>
              <a:t>9,1</a:t>
            </a:r>
          </a:p>
        </p:txBody>
      </p:sp>
      <p:sp>
        <p:nvSpPr>
          <p:cNvPr id="111" name="CaixaDeTexto 110"/>
          <p:cNvSpPr txBox="1"/>
          <p:nvPr/>
        </p:nvSpPr>
        <p:spPr>
          <a:xfrm>
            <a:off x="2798885" y="2246567"/>
            <a:ext cx="4165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accent2"/>
                </a:solidFill>
              </a:rPr>
              <a:t>9,1</a:t>
            </a:r>
          </a:p>
        </p:txBody>
      </p:sp>
      <p:sp>
        <p:nvSpPr>
          <p:cNvPr id="112" name="CaixaDeTexto 111"/>
          <p:cNvSpPr txBox="1"/>
          <p:nvPr/>
        </p:nvSpPr>
        <p:spPr>
          <a:xfrm>
            <a:off x="4315093" y="2246567"/>
            <a:ext cx="4165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accent2"/>
                </a:solidFill>
              </a:rPr>
              <a:t>9,0</a:t>
            </a:r>
          </a:p>
        </p:txBody>
      </p:sp>
      <p:sp>
        <p:nvSpPr>
          <p:cNvPr id="113" name="CaixaDeTexto 112"/>
          <p:cNvSpPr txBox="1"/>
          <p:nvPr/>
        </p:nvSpPr>
        <p:spPr>
          <a:xfrm>
            <a:off x="6765464" y="2246567"/>
            <a:ext cx="4165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accent2"/>
                </a:solidFill>
              </a:rPr>
              <a:t>9,2</a:t>
            </a:r>
          </a:p>
        </p:txBody>
      </p:sp>
      <p:sp>
        <p:nvSpPr>
          <p:cNvPr id="114" name="CaixaDeTexto 113"/>
          <p:cNvSpPr txBox="1"/>
          <p:nvPr/>
        </p:nvSpPr>
        <p:spPr>
          <a:xfrm>
            <a:off x="9791061" y="2246567"/>
            <a:ext cx="4165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accent2"/>
                </a:solidFill>
              </a:rPr>
              <a:t>9,3</a:t>
            </a:r>
          </a:p>
        </p:txBody>
      </p:sp>
      <p:grpSp>
        <p:nvGrpSpPr>
          <p:cNvPr id="57" name="historico"/>
          <p:cNvGrpSpPr/>
          <p:nvPr/>
        </p:nvGrpSpPr>
        <p:grpSpPr>
          <a:xfrm>
            <a:off x="9159787" y="414272"/>
            <a:ext cx="1596572" cy="624115"/>
            <a:chOff x="7794171" y="5558971"/>
            <a:chExt cx="1596572" cy="624115"/>
          </a:xfrm>
        </p:grpSpPr>
        <p:grpSp>
          <p:nvGrpSpPr>
            <p:cNvPr id="58" name="historico"/>
            <p:cNvGrpSpPr/>
            <p:nvPr/>
          </p:nvGrpSpPr>
          <p:grpSpPr>
            <a:xfrm>
              <a:off x="7913674" y="5674171"/>
              <a:ext cx="1346440" cy="450171"/>
              <a:chOff x="9469590" y="1309591"/>
              <a:chExt cx="1346440" cy="450171"/>
            </a:xfrm>
          </p:grpSpPr>
          <p:grpSp>
            <p:nvGrpSpPr>
              <p:cNvPr id="62" name="Group 4"/>
              <p:cNvGrpSpPr>
                <a:grpSpLocks noChangeAspect="1"/>
              </p:cNvGrpSpPr>
              <p:nvPr/>
            </p:nvGrpSpPr>
            <p:grpSpPr bwMode="auto">
              <a:xfrm>
                <a:off x="9469590" y="1309591"/>
                <a:ext cx="463483" cy="450171"/>
                <a:chOff x="5704" y="821"/>
                <a:chExt cx="383" cy="372"/>
              </a:xfrm>
              <a:solidFill>
                <a:srgbClr val="00A79B"/>
              </a:solidFill>
            </p:grpSpPr>
            <p:sp>
              <p:nvSpPr>
                <p:cNvPr id="115" name="Freeform 5"/>
                <p:cNvSpPr>
                  <a:spLocks noEditPoints="1"/>
                </p:cNvSpPr>
                <p:nvPr/>
              </p:nvSpPr>
              <p:spPr bwMode="auto">
                <a:xfrm>
                  <a:off x="5743" y="936"/>
                  <a:ext cx="63" cy="63"/>
                </a:xfrm>
                <a:custGeom>
                  <a:avLst/>
                  <a:gdLst>
                    <a:gd name="T0" fmla="*/ 306 w 338"/>
                    <a:gd name="T1" fmla="*/ 0 h 337"/>
                    <a:gd name="T2" fmla="*/ 32 w 338"/>
                    <a:gd name="T3" fmla="*/ 0 h 337"/>
                    <a:gd name="T4" fmla="*/ 0 w 338"/>
                    <a:gd name="T5" fmla="*/ 32 h 337"/>
                    <a:gd name="T6" fmla="*/ 0 w 338"/>
                    <a:gd name="T7" fmla="*/ 305 h 337"/>
                    <a:gd name="T8" fmla="*/ 32 w 338"/>
                    <a:gd name="T9" fmla="*/ 337 h 337"/>
                    <a:gd name="T10" fmla="*/ 306 w 338"/>
                    <a:gd name="T11" fmla="*/ 337 h 337"/>
                    <a:gd name="T12" fmla="*/ 338 w 338"/>
                    <a:gd name="T13" fmla="*/ 305 h 337"/>
                    <a:gd name="T14" fmla="*/ 338 w 338"/>
                    <a:gd name="T15" fmla="*/ 32 h 337"/>
                    <a:gd name="T16" fmla="*/ 306 w 338"/>
                    <a:gd name="T17" fmla="*/ 0 h 337"/>
                    <a:gd name="T18" fmla="*/ 274 w 338"/>
                    <a:gd name="T19" fmla="*/ 273 h 337"/>
                    <a:gd name="T20" fmla="*/ 64 w 338"/>
                    <a:gd name="T21" fmla="*/ 273 h 337"/>
                    <a:gd name="T22" fmla="*/ 64 w 338"/>
                    <a:gd name="T23" fmla="*/ 64 h 337"/>
                    <a:gd name="T24" fmla="*/ 274 w 338"/>
                    <a:gd name="T25" fmla="*/ 64 h 337"/>
                    <a:gd name="T26" fmla="*/ 274 w 338"/>
                    <a:gd name="T27" fmla="*/ 273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8" h="337">
                      <a:moveTo>
                        <a:pt x="306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5" y="0"/>
                        <a:pt x="0" y="14"/>
                        <a:pt x="0" y="32"/>
                      </a:cubicBezTo>
                      <a:cubicBezTo>
                        <a:pt x="0" y="305"/>
                        <a:pt x="0" y="305"/>
                        <a:pt x="0" y="305"/>
                      </a:cubicBezTo>
                      <a:cubicBezTo>
                        <a:pt x="0" y="323"/>
                        <a:pt x="15" y="337"/>
                        <a:pt x="32" y="337"/>
                      </a:cubicBezTo>
                      <a:cubicBezTo>
                        <a:pt x="306" y="337"/>
                        <a:pt x="306" y="337"/>
                        <a:pt x="306" y="337"/>
                      </a:cubicBezTo>
                      <a:cubicBezTo>
                        <a:pt x="324" y="337"/>
                        <a:pt x="338" y="323"/>
                        <a:pt x="338" y="305"/>
                      </a:cubicBezTo>
                      <a:cubicBezTo>
                        <a:pt x="338" y="32"/>
                        <a:pt x="338" y="32"/>
                        <a:pt x="338" y="32"/>
                      </a:cubicBezTo>
                      <a:cubicBezTo>
                        <a:pt x="338" y="14"/>
                        <a:pt x="324" y="0"/>
                        <a:pt x="306" y="0"/>
                      </a:cubicBezTo>
                      <a:close/>
                      <a:moveTo>
                        <a:pt x="274" y="273"/>
                      </a:moveTo>
                      <a:cubicBezTo>
                        <a:pt x="64" y="273"/>
                        <a:pt x="64" y="273"/>
                        <a:pt x="64" y="273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4" y="64"/>
                        <a:pt x="274" y="64"/>
                        <a:pt x="274" y="64"/>
                      </a:cubicBezTo>
                      <a:lnTo>
                        <a:pt x="274" y="27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16" name="Freeform 6"/>
                <p:cNvSpPr>
                  <a:spLocks noEditPoints="1"/>
                </p:cNvSpPr>
                <p:nvPr/>
              </p:nvSpPr>
              <p:spPr bwMode="auto">
                <a:xfrm>
                  <a:off x="5819" y="936"/>
                  <a:ext cx="63" cy="63"/>
                </a:xfrm>
                <a:custGeom>
                  <a:avLst/>
                  <a:gdLst>
                    <a:gd name="T0" fmla="*/ 305 w 337"/>
                    <a:gd name="T1" fmla="*/ 0 h 337"/>
                    <a:gd name="T2" fmla="*/ 32 w 337"/>
                    <a:gd name="T3" fmla="*/ 0 h 337"/>
                    <a:gd name="T4" fmla="*/ 0 w 337"/>
                    <a:gd name="T5" fmla="*/ 32 h 337"/>
                    <a:gd name="T6" fmla="*/ 0 w 337"/>
                    <a:gd name="T7" fmla="*/ 305 h 337"/>
                    <a:gd name="T8" fmla="*/ 32 w 337"/>
                    <a:gd name="T9" fmla="*/ 337 h 337"/>
                    <a:gd name="T10" fmla="*/ 305 w 337"/>
                    <a:gd name="T11" fmla="*/ 337 h 337"/>
                    <a:gd name="T12" fmla="*/ 337 w 337"/>
                    <a:gd name="T13" fmla="*/ 305 h 337"/>
                    <a:gd name="T14" fmla="*/ 337 w 337"/>
                    <a:gd name="T15" fmla="*/ 32 h 337"/>
                    <a:gd name="T16" fmla="*/ 305 w 337"/>
                    <a:gd name="T17" fmla="*/ 0 h 337"/>
                    <a:gd name="T18" fmla="*/ 273 w 337"/>
                    <a:gd name="T19" fmla="*/ 273 h 337"/>
                    <a:gd name="T20" fmla="*/ 64 w 337"/>
                    <a:gd name="T21" fmla="*/ 273 h 337"/>
                    <a:gd name="T22" fmla="*/ 64 w 337"/>
                    <a:gd name="T23" fmla="*/ 64 h 337"/>
                    <a:gd name="T24" fmla="*/ 273 w 337"/>
                    <a:gd name="T25" fmla="*/ 64 h 337"/>
                    <a:gd name="T26" fmla="*/ 273 w 337"/>
                    <a:gd name="T27" fmla="*/ 273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7" h="337">
                      <a:moveTo>
                        <a:pt x="305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4" y="0"/>
                        <a:pt x="0" y="14"/>
                        <a:pt x="0" y="32"/>
                      </a:cubicBezTo>
                      <a:cubicBezTo>
                        <a:pt x="0" y="305"/>
                        <a:pt x="0" y="305"/>
                        <a:pt x="0" y="305"/>
                      </a:cubicBezTo>
                      <a:cubicBezTo>
                        <a:pt x="0" y="323"/>
                        <a:pt x="14" y="337"/>
                        <a:pt x="32" y="337"/>
                      </a:cubicBezTo>
                      <a:cubicBezTo>
                        <a:pt x="305" y="337"/>
                        <a:pt x="305" y="337"/>
                        <a:pt x="305" y="337"/>
                      </a:cubicBezTo>
                      <a:cubicBezTo>
                        <a:pt x="323" y="337"/>
                        <a:pt x="337" y="323"/>
                        <a:pt x="337" y="305"/>
                      </a:cubicBezTo>
                      <a:cubicBezTo>
                        <a:pt x="337" y="32"/>
                        <a:pt x="337" y="32"/>
                        <a:pt x="337" y="32"/>
                      </a:cubicBezTo>
                      <a:cubicBezTo>
                        <a:pt x="337" y="14"/>
                        <a:pt x="323" y="0"/>
                        <a:pt x="305" y="0"/>
                      </a:cubicBezTo>
                      <a:close/>
                      <a:moveTo>
                        <a:pt x="273" y="273"/>
                      </a:moveTo>
                      <a:cubicBezTo>
                        <a:pt x="64" y="273"/>
                        <a:pt x="64" y="273"/>
                        <a:pt x="64" y="273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3" y="64"/>
                        <a:pt x="273" y="64"/>
                        <a:pt x="273" y="64"/>
                      </a:cubicBezTo>
                      <a:cubicBezTo>
                        <a:pt x="273" y="273"/>
                        <a:pt x="273" y="273"/>
                        <a:pt x="273" y="2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17" name="Freeform 7"/>
                <p:cNvSpPr>
                  <a:spLocks noEditPoints="1"/>
                </p:cNvSpPr>
                <p:nvPr/>
              </p:nvSpPr>
              <p:spPr bwMode="auto">
                <a:xfrm>
                  <a:off x="5743" y="1013"/>
                  <a:ext cx="63" cy="63"/>
                </a:xfrm>
                <a:custGeom>
                  <a:avLst/>
                  <a:gdLst>
                    <a:gd name="T0" fmla="*/ 306 w 338"/>
                    <a:gd name="T1" fmla="*/ 0 h 338"/>
                    <a:gd name="T2" fmla="*/ 32 w 338"/>
                    <a:gd name="T3" fmla="*/ 0 h 338"/>
                    <a:gd name="T4" fmla="*/ 0 w 338"/>
                    <a:gd name="T5" fmla="*/ 32 h 338"/>
                    <a:gd name="T6" fmla="*/ 0 w 338"/>
                    <a:gd name="T7" fmla="*/ 306 h 338"/>
                    <a:gd name="T8" fmla="*/ 32 w 338"/>
                    <a:gd name="T9" fmla="*/ 338 h 338"/>
                    <a:gd name="T10" fmla="*/ 306 w 338"/>
                    <a:gd name="T11" fmla="*/ 338 h 338"/>
                    <a:gd name="T12" fmla="*/ 338 w 338"/>
                    <a:gd name="T13" fmla="*/ 306 h 338"/>
                    <a:gd name="T14" fmla="*/ 338 w 338"/>
                    <a:gd name="T15" fmla="*/ 32 h 338"/>
                    <a:gd name="T16" fmla="*/ 306 w 338"/>
                    <a:gd name="T17" fmla="*/ 0 h 338"/>
                    <a:gd name="T18" fmla="*/ 274 w 338"/>
                    <a:gd name="T19" fmla="*/ 274 h 338"/>
                    <a:gd name="T20" fmla="*/ 64 w 338"/>
                    <a:gd name="T21" fmla="*/ 274 h 338"/>
                    <a:gd name="T22" fmla="*/ 64 w 338"/>
                    <a:gd name="T23" fmla="*/ 64 h 338"/>
                    <a:gd name="T24" fmla="*/ 274 w 338"/>
                    <a:gd name="T25" fmla="*/ 64 h 338"/>
                    <a:gd name="T26" fmla="*/ 274 w 338"/>
                    <a:gd name="T27" fmla="*/ 274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8" h="338">
                      <a:moveTo>
                        <a:pt x="306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5" y="0"/>
                        <a:pt x="0" y="14"/>
                        <a:pt x="0" y="32"/>
                      </a:cubicBezTo>
                      <a:cubicBezTo>
                        <a:pt x="0" y="306"/>
                        <a:pt x="0" y="306"/>
                        <a:pt x="0" y="306"/>
                      </a:cubicBezTo>
                      <a:cubicBezTo>
                        <a:pt x="0" y="323"/>
                        <a:pt x="15" y="338"/>
                        <a:pt x="32" y="338"/>
                      </a:cubicBezTo>
                      <a:cubicBezTo>
                        <a:pt x="306" y="338"/>
                        <a:pt x="306" y="338"/>
                        <a:pt x="306" y="338"/>
                      </a:cubicBezTo>
                      <a:cubicBezTo>
                        <a:pt x="324" y="338"/>
                        <a:pt x="338" y="323"/>
                        <a:pt x="338" y="306"/>
                      </a:cubicBezTo>
                      <a:cubicBezTo>
                        <a:pt x="338" y="32"/>
                        <a:pt x="338" y="32"/>
                        <a:pt x="338" y="32"/>
                      </a:cubicBezTo>
                      <a:cubicBezTo>
                        <a:pt x="338" y="14"/>
                        <a:pt x="324" y="0"/>
                        <a:pt x="306" y="0"/>
                      </a:cubicBezTo>
                      <a:close/>
                      <a:moveTo>
                        <a:pt x="274" y="274"/>
                      </a:moveTo>
                      <a:cubicBezTo>
                        <a:pt x="64" y="274"/>
                        <a:pt x="64" y="274"/>
                        <a:pt x="64" y="274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4" y="64"/>
                        <a:pt x="274" y="64"/>
                        <a:pt x="274" y="64"/>
                      </a:cubicBezTo>
                      <a:lnTo>
                        <a:pt x="274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18" name="Freeform 8"/>
                <p:cNvSpPr>
                  <a:spLocks noEditPoints="1"/>
                </p:cNvSpPr>
                <p:nvPr/>
              </p:nvSpPr>
              <p:spPr bwMode="auto">
                <a:xfrm>
                  <a:off x="5704" y="821"/>
                  <a:ext cx="383" cy="372"/>
                </a:xfrm>
                <a:custGeom>
                  <a:avLst/>
                  <a:gdLst>
                    <a:gd name="T0" fmla="*/ 1569 w 2048"/>
                    <a:gd name="T1" fmla="*/ 237 h 1990"/>
                    <a:gd name="T2" fmla="*/ 1398 w 2048"/>
                    <a:gd name="T3" fmla="*/ 205 h 1990"/>
                    <a:gd name="T4" fmla="*/ 1366 w 2048"/>
                    <a:gd name="T5" fmla="*/ 0 h 1990"/>
                    <a:gd name="T6" fmla="*/ 1197 w 2048"/>
                    <a:gd name="T7" fmla="*/ 32 h 1990"/>
                    <a:gd name="T8" fmla="*/ 885 w 2048"/>
                    <a:gd name="T9" fmla="*/ 205 h 1990"/>
                    <a:gd name="T10" fmla="*/ 853 w 2048"/>
                    <a:gd name="T11" fmla="*/ 0 h 1990"/>
                    <a:gd name="T12" fmla="*/ 684 w 2048"/>
                    <a:gd name="T13" fmla="*/ 32 h 1990"/>
                    <a:gd name="T14" fmla="*/ 372 w 2048"/>
                    <a:gd name="T15" fmla="*/ 205 h 1990"/>
                    <a:gd name="T16" fmla="*/ 340 w 2048"/>
                    <a:gd name="T17" fmla="*/ 0 h 1990"/>
                    <a:gd name="T18" fmla="*/ 171 w 2048"/>
                    <a:gd name="T19" fmla="*/ 32 h 1990"/>
                    <a:gd name="T20" fmla="*/ 32 w 2048"/>
                    <a:gd name="T21" fmla="*/ 205 h 1990"/>
                    <a:gd name="T22" fmla="*/ 0 w 2048"/>
                    <a:gd name="T23" fmla="*/ 1468 h 1990"/>
                    <a:gd name="T24" fmla="*/ 896 w 2048"/>
                    <a:gd name="T25" fmla="*/ 1501 h 1990"/>
                    <a:gd name="T26" fmla="*/ 1469 w 2048"/>
                    <a:gd name="T27" fmla="*/ 1990 h 1990"/>
                    <a:gd name="T28" fmla="*/ 1569 w 2048"/>
                    <a:gd name="T29" fmla="*/ 840 h 1990"/>
                    <a:gd name="T30" fmla="*/ 1261 w 2048"/>
                    <a:gd name="T31" fmla="*/ 64 h 1990"/>
                    <a:gd name="T32" fmla="*/ 1334 w 2048"/>
                    <a:gd name="T33" fmla="*/ 237 h 1990"/>
                    <a:gd name="T34" fmla="*/ 1261 w 2048"/>
                    <a:gd name="T35" fmla="*/ 410 h 1990"/>
                    <a:gd name="T36" fmla="*/ 748 w 2048"/>
                    <a:gd name="T37" fmla="*/ 237 h 1990"/>
                    <a:gd name="T38" fmla="*/ 821 w 2048"/>
                    <a:gd name="T39" fmla="*/ 64 h 1990"/>
                    <a:gd name="T40" fmla="*/ 821 w 2048"/>
                    <a:gd name="T41" fmla="*/ 410 h 1990"/>
                    <a:gd name="T42" fmla="*/ 748 w 2048"/>
                    <a:gd name="T43" fmla="*/ 237 h 1990"/>
                    <a:gd name="T44" fmla="*/ 235 w 2048"/>
                    <a:gd name="T45" fmla="*/ 64 h 1990"/>
                    <a:gd name="T46" fmla="*/ 308 w 2048"/>
                    <a:gd name="T47" fmla="*/ 237 h 1990"/>
                    <a:gd name="T48" fmla="*/ 235 w 2048"/>
                    <a:gd name="T49" fmla="*/ 410 h 1990"/>
                    <a:gd name="T50" fmla="*/ 921 w 2048"/>
                    <a:gd name="T51" fmla="*/ 1026 h 1990"/>
                    <a:gd name="T52" fmla="*/ 616 w 2048"/>
                    <a:gd name="T53" fmla="*/ 1058 h 1990"/>
                    <a:gd name="T54" fmla="*/ 648 w 2048"/>
                    <a:gd name="T55" fmla="*/ 1364 h 1990"/>
                    <a:gd name="T56" fmla="*/ 889 w 2048"/>
                    <a:gd name="T57" fmla="*/ 1411 h 1990"/>
                    <a:gd name="T58" fmla="*/ 64 w 2048"/>
                    <a:gd name="T59" fmla="*/ 1436 h 1990"/>
                    <a:gd name="T60" fmla="*/ 171 w 2048"/>
                    <a:gd name="T61" fmla="*/ 269 h 1990"/>
                    <a:gd name="T62" fmla="*/ 203 w 2048"/>
                    <a:gd name="T63" fmla="*/ 474 h 1990"/>
                    <a:gd name="T64" fmla="*/ 372 w 2048"/>
                    <a:gd name="T65" fmla="*/ 442 h 1990"/>
                    <a:gd name="T66" fmla="*/ 684 w 2048"/>
                    <a:gd name="T67" fmla="*/ 269 h 1990"/>
                    <a:gd name="T68" fmla="*/ 716 w 2048"/>
                    <a:gd name="T69" fmla="*/ 474 h 1990"/>
                    <a:gd name="T70" fmla="*/ 885 w 2048"/>
                    <a:gd name="T71" fmla="*/ 442 h 1990"/>
                    <a:gd name="T72" fmla="*/ 1197 w 2048"/>
                    <a:gd name="T73" fmla="*/ 269 h 1990"/>
                    <a:gd name="T74" fmla="*/ 1229 w 2048"/>
                    <a:gd name="T75" fmla="*/ 474 h 1990"/>
                    <a:gd name="T76" fmla="*/ 1398 w 2048"/>
                    <a:gd name="T77" fmla="*/ 442 h 1990"/>
                    <a:gd name="T78" fmla="*/ 1505 w 2048"/>
                    <a:gd name="T79" fmla="*/ 269 h 1990"/>
                    <a:gd name="T80" fmla="*/ 1469 w 2048"/>
                    <a:gd name="T81" fmla="*/ 831 h 1990"/>
                    <a:gd name="T82" fmla="*/ 1364 w 2048"/>
                    <a:gd name="T83" fmla="*/ 648 h 1990"/>
                    <a:gd name="T84" fmla="*/ 1058 w 2048"/>
                    <a:gd name="T85" fmla="*/ 616 h 1990"/>
                    <a:gd name="T86" fmla="*/ 1026 w 2048"/>
                    <a:gd name="T87" fmla="*/ 921 h 1990"/>
                    <a:gd name="T88" fmla="*/ 1113 w 2048"/>
                    <a:gd name="T89" fmla="*/ 953 h 1990"/>
                    <a:gd name="T90" fmla="*/ 953 w 2048"/>
                    <a:gd name="T91" fmla="*/ 1146 h 1990"/>
                    <a:gd name="T92" fmla="*/ 921 w 2048"/>
                    <a:gd name="T93" fmla="*/ 1026 h 1990"/>
                    <a:gd name="T94" fmla="*/ 889 w 2048"/>
                    <a:gd name="T95" fmla="*/ 1300 h 1990"/>
                    <a:gd name="T96" fmla="*/ 680 w 2048"/>
                    <a:gd name="T97" fmla="*/ 1090 h 1990"/>
                    <a:gd name="T98" fmla="*/ 1300 w 2048"/>
                    <a:gd name="T99" fmla="*/ 680 h 1990"/>
                    <a:gd name="T100" fmla="*/ 1217 w 2048"/>
                    <a:gd name="T101" fmla="*/ 889 h 1990"/>
                    <a:gd name="T102" fmla="*/ 1090 w 2048"/>
                    <a:gd name="T103" fmla="*/ 680 h 1990"/>
                    <a:gd name="T104" fmla="*/ 1469 w 2048"/>
                    <a:gd name="T105" fmla="*/ 1926 h 1990"/>
                    <a:gd name="T106" fmla="*/ 956 w 2048"/>
                    <a:gd name="T107" fmla="*/ 1465 h 1990"/>
                    <a:gd name="T108" fmla="*/ 1238 w 2048"/>
                    <a:gd name="T109" fmla="*/ 950 h 1990"/>
                    <a:gd name="T110" fmla="*/ 1340 w 2048"/>
                    <a:gd name="T111" fmla="*/ 912 h 1990"/>
                    <a:gd name="T112" fmla="*/ 1469 w 2048"/>
                    <a:gd name="T113" fmla="*/ 896 h 1990"/>
                    <a:gd name="T114" fmla="*/ 1533 w 2048"/>
                    <a:gd name="T115" fmla="*/ 900 h 1990"/>
                    <a:gd name="T116" fmla="*/ 1469 w 2048"/>
                    <a:gd name="T117" fmla="*/ 1926 h 19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048" h="1990">
                      <a:moveTo>
                        <a:pt x="1569" y="840"/>
                      </a:moveTo>
                      <a:cubicBezTo>
                        <a:pt x="1569" y="237"/>
                        <a:pt x="1569" y="237"/>
                        <a:pt x="1569" y="237"/>
                      </a:cubicBezTo>
                      <a:cubicBezTo>
                        <a:pt x="1569" y="219"/>
                        <a:pt x="1555" y="205"/>
                        <a:pt x="1537" y="205"/>
                      </a:cubicBezTo>
                      <a:cubicBezTo>
                        <a:pt x="1398" y="205"/>
                        <a:pt x="1398" y="205"/>
                        <a:pt x="1398" y="205"/>
                      </a:cubicBezTo>
                      <a:cubicBezTo>
                        <a:pt x="1398" y="32"/>
                        <a:pt x="1398" y="32"/>
                        <a:pt x="1398" y="32"/>
                      </a:cubicBezTo>
                      <a:cubicBezTo>
                        <a:pt x="1398" y="14"/>
                        <a:pt x="1384" y="0"/>
                        <a:pt x="1366" y="0"/>
                      </a:cubicBezTo>
                      <a:cubicBezTo>
                        <a:pt x="1229" y="0"/>
                        <a:pt x="1229" y="0"/>
                        <a:pt x="1229" y="0"/>
                      </a:cubicBezTo>
                      <a:cubicBezTo>
                        <a:pt x="1212" y="0"/>
                        <a:pt x="1197" y="14"/>
                        <a:pt x="1197" y="32"/>
                      </a:cubicBezTo>
                      <a:cubicBezTo>
                        <a:pt x="1197" y="205"/>
                        <a:pt x="1197" y="205"/>
                        <a:pt x="1197" y="205"/>
                      </a:cubicBezTo>
                      <a:cubicBezTo>
                        <a:pt x="885" y="205"/>
                        <a:pt x="885" y="205"/>
                        <a:pt x="885" y="205"/>
                      </a:cubicBezTo>
                      <a:cubicBezTo>
                        <a:pt x="885" y="32"/>
                        <a:pt x="885" y="32"/>
                        <a:pt x="885" y="32"/>
                      </a:cubicBezTo>
                      <a:cubicBezTo>
                        <a:pt x="885" y="14"/>
                        <a:pt x="871" y="0"/>
                        <a:pt x="853" y="0"/>
                      </a:cubicBezTo>
                      <a:cubicBezTo>
                        <a:pt x="716" y="0"/>
                        <a:pt x="716" y="0"/>
                        <a:pt x="716" y="0"/>
                      </a:cubicBezTo>
                      <a:cubicBezTo>
                        <a:pt x="698" y="0"/>
                        <a:pt x="684" y="14"/>
                        <a:pt x="684" y="32"/>
                      </a:cubicBezTo>
                      <a:cubicBezTo>
                        <a:pt x="684" y="205"/>
                        <a:pt x="684" y="205"/>
                        <a:pt x="684" y="205"/>
                      </a:cubicBezTo>
                      <a:cubicBezTo>
                        <a:pt x="372" y="205"/>
                        <a:pt x="372" y="205"/>
                        <a:pt x="372" y="205"/>
                      </a:cubicBezTo>
                      <a:cubicBezTo>
                        <a:pt x="372" y="32"/>
                        <a:pt x="372" y="32"/>
                        <a:pt x="372" y="32"/>
                      </a:cubicBezTo>
                      <a:cubicBezTo>
                        <a:pt x="372" y="14"/>
                        <a:pt x="358" y="0"/>
                        <a:pt x="340" y="0"/>
                      </a:cubicBezTo>
                      <a:cubicBezTo>
                        <a:pt x="203" y="0"/>
                        <a:pt x="203" y="0"/>
                        <a:pt x="203" y="0"/>
                      </a:cubicBezTo>
                      <a:cubicBezTo>
                        <a:pt x="185" y="0"/>
                        <a:pt x="171" y="14"/>
                        <a:pt x="171" y="32"/>
                      </a:cubicBezTo>
                      <a:cubicBezTo>
                        <a:pt x="171" y="205"/>
                        <a:pt x="171" y="205"/>
                        <a:pt x="171" y="205"/>
                      </a:cubicBezTo>
                      <a:cubicBezTo>
                        <a:pt x="32" y="205"/>
                        <a:pt x="32" y="205"/>
                        <a:pt x="32" y="205"/>
                      </a:cubicBezTo>
                      <a:cubicBezTo>
                        <a:pt x="14" y="205"/>
                        <a:pt x="0" y="219"/>
                        <a:pt x="0" y="237"/>
                      </a:cubicBezTo>
                      <a:cubicBezTo>
                        <a:pt x="0" y="1468"/>
                        <a:pt x="0" y="1468"/>
                        <a:pt x="0" y="1468"/>
                      </a:cubicBezTo>
                      <a:cubicBezTo>
                        <a:pt x="0" y="1486"/>
                        <a:pt x="14" y="1501"/>
                        <a:pt x="32" y="1501"/>
                      </a:cubicBezTo>
                      <a:cubicBezTo>
                        <a:pt x="896" y="1501"/>
                        <a:pt x="896" y="1501"/>
                        <a:pt x="896" y="1501"/>
                      </a:cubicBezTo>
                      <a:cubicBezTo>
                        <a:pt x="917" y="1631"/>
                        <a:pt x="981" y="1751"/>
                        <a:pt x="1080" y="1840"/>
                      </a:cubicBezTo>
                      <a:cubicBezTo>
                        <a:pt x="1186" y="1937"/>
                        <a:pt x="1325" y="1990"/>
                        <a:pt x="1469" y="1990"/>
                      </a:cubicBezTo>
                      <a:cubicBezTo>
                        <a:pt x="1788" y="1990"/>
                        <a:pt x="2048" y="1730"/>
                        <a:pt x="2048" y="1411"/>
                      </a:cubicBezTo>
                      <a:cubicBezTo>
                        <a:pt x="2048" y="1129"/>
                        <a:pt x="1844" y="888"/>
                        <a:pt x="1569" y="840"/>
                      </a:cubicBezTo>
                      <a:close/>
                      <a:moveTo>
                        <a:pt x="1261" y="237"/>
                      </a:moveTo>
                      <a:cubicBezTo>
                        <a:pt x="1261" y="64"/>
                        <a:pt x="1261" y="64"/>
                        <a:pt x="1261" y="64"/>
                      </a:cubicBezTo>
                      <a:cubicBezTo>
                        <a:pt x="1334" y="64"/>
                        <a:pt x="1334" y="64"/>
                        <a:pt x="1334" y="64"/>
                      </a:cubicBezTo>
                      <a:cubicBezTo>
                        <a:pt x="1334" y="237"/>
                        <a:pt x="1334" y="237"/>
                        <a:pt x="1334" y="237"/>
                      </a:cubicBezTo>
                      <a:cubicBezTo>
                        <a:pt x="1334" y="410"/>
                        <a:pt x="1334" y="410"/>
                        <a:pt x="1334" y="410"/>
                      </a:cubicBezTo>
                      <a:cubicBezTo>
                        <a:pt x="1261" y="410"/>
                        <a:pt x="1261" y="410"/>
                        <a:pt x="1261" y="410"/>
                      </a:cubicBezTo>
                      <a:lnTo>
                        <a:pt x="1261" y="237"/>
                      </a:lnTo>
                      <a:close/>
                      <a:moveTo>
                        <a:pt x="748" y="237"/>
                      </a:moveTo>
                      <a:cubicBezTo>
                        <a:pt x="748" y="64"/>
                        <a:pt x="748" y="64"/>
                        <a:pt x="748" y="64"/>
                      </a:cubicBezTo>
                      <a:cubicBezTo>
                        <a:pt x="821" y="64"/>
                        <a:pt x="821" y="64"/>
                        <a:pt x="821" y="64"/>
                      </a:cubicBezTo>
                      <a:cubicBezTo>
                        <a:pt x="821" y="237"/>
                        <a:pt x="821" y="237"/>
                        <a:pt x="821" y="237"/>
                      </a:cubicBezTo>
                      <a:cubicBezTo>
                        <a:pt x="821" y="410"/>
                        <a:pt x="821" y="410"/>
                        <a:pt x="821" y="410"/>
                      </a:cubicBezTo>
                      <a:cubicBezTo>
                        <a:pt x="748" y="410"/>
                        <a:pt x="748" y="410"/>
                        <a:pt x="748" y="410"/>
                      </a:cubicBezTo>
                      <a:lnTo>
                        <a:pt x="748" y="237"/>
                      </a:lnTo>
                      <a:close/>
                      <a:moveTo>
                        <a:pt x="235" y="237"/>
                      </a:moveTo>
                      <a:cubicBezTo>
                        <a:pt x="235" y="64"/>
                        <a:pt x="235" y="64"/>
                        <a:pt x="235" y="64"/>
                      </a:cubicBezTo>
                      <a:cubicBezTo>
                        <a:pt x="308" y="64"/>
                        <a:pt x="308" y="64"/>
                        <a:pt x="308" y="64"/>
                      </a:cubicBezTo>
                      <a:cubicBezTo>
                        <a:pt x="308" y="237"/>
                        <a:pt x="308" y="237"/>
                        <a:pt x="308" y="237"/>
                      </a:cubicBezTo>
                      <a:cubicBezTo>
                        <a:pt x="308" y="410"/>
                        <a:pt x="308" y="410"/>
                        <a:pt x="308" y="410"/>
                      </a:cubicBezTo>
                      <a:cubicBezTo>
                        <a:pt x="235" y="410"/>
                        <a:pt x="235" y="410"/>
                        <a:pt x="235" y="410"/>
                      </a:cubicBezTo>
                      <a:lnTo>
                        <a:pt x="235" y="237"/>
                      </a:lnTo>
                      <a:close/>
                      <a:moveTo>
                        <a:pt x="921" y="1026"/>
                      </a:moveTo>
                      <a:cubicBezTo>
                        <a:pt x="648" y="1026"/>
                        <a:pt x="648" y="1026"/>
                        <a:pt x="648" y="1026"/>
                      </a:cubicBezTo>
                      <a:cubicBezTo>
                        <a:pt x="630" y="1026"/>
                        <a:pt x="616" y="1040"/>
                        <a:pt x="616" y="1058"/>
                      </a:cubicBezTo>
                      <a:cubicBezTo>
                        <a:pt x="616" y="1332"/>
                        <a:pt x="616" y="1332"/>
                        <a:pt x="616" y="1332"/>
                      </a:cubicBezTo>
                      <a:cubicBezTo>
                        <a:pt x="616" y="1349"/>
                        <a:pt x="630" y="1364"/>
                        <a:pt x="648" y="1364"/>
                      </a:cubicBezTo>
                      <a:cubicBezTo>
                        <a:pt x="891" y="1364"/>
                        <a:pt x="891" y="1364"/>
                        <a:pt x="891" y="1364"/>
                      </a:cubicBezTo>
                      <a:cubicBezTo>
                        <a:pt x="890" y="1379"/>
                        <a:pt x="889" y="1395"/>
                        <a:pt x="889" y="1411"/>
                      </a:cubicBezTo>
                      <a:cubicBezTo>
                        <a:pt x="889" y="1419"/>
                        <a:pt x="890" y="1428"/>
                        <a:pt x="890" y="1436"/>
                      </a:cubicBezTo>
                      <a:cubicBezTo>
                        <a:pt x="64" y="1436"/>
                        <a:pt x="64" y="1436"/>
                        <a:pt x="64" y="1436"/>
                      </a:cubicBezTo>
                      <a:cubicBezTo>
                        <a:pt x="64" y="269"/>
                        <a:pt x="64" y="269"/>
                        <a:pt x="64" y="269"/>
                      </a:cubicBezTo>
                      <a:cubicBezTo>
                        <a:pt x="171" y="269"/>
                        <a:pt x="171" y="269"/>
                        <a:pt x="171" y="269"/>
                      </a:cubicBezTo>
                      <a:cubicBezTo>
                        <a:pt x="171" y="442"/>
                        <a:pt x="171" y="442"/>
                        <a:pt x="171" y="442"/>
                      </a:cubicBezTo>
                      <a:cubicBezTo>
                        <a:pt x="171" y="460"/>
                        <a:pt x="185" y="474"/>
                        <a:pt x="203" y="474"/>
                      </a:cubicBezTo>
                      <a:cubicBezTo>
                        <a:pt x="340" y="474"/>
                        <a:pt x="340" y="474"/>
                        <a:pt x="340" y="474"/>
                      </a:cubicBezTo>
                      <a:cubicBezTo>
                        <a:pt x="358" y="474"/>
                        <a:pt x="372" y="460"/>
                        <a:pt x="372" y="442"/>
                      </a:cubicBezTo>
                      <a:cubicBezTo>
                        <a:pt x="372" y="269"/>
                        <a:pt x="372" y="269"/>
                        <a:pt x="372" y="269"/>
                      </a:cubicBezTo>
                      <a:cubicBezTo>
                        <a:pt x="684" y="269"/>
                        <a:pt x="684" y="269"/>
                        <a:pt x="684" y="269"/>
                      </a:cubicBezTo>
                      <a:cubicBezTo>
                        <a:pt x="684" y="442"/>
                        <a:pt x="684" y="442"/>
                        <a:pt x="684" y="442"/>
                      </a:cubicBezTo>
                      <a:cubicBezTo>
                        <a:pt x="684" y="460"/>
                        <a:pt x="698" y="474"/>
                        <a:pt x="716" y="474"/>
                      </a:cubicBezTo>
                      <a:cubicBezTo>
                        <a:pt x="853" y="474"/>
                        <a:pt x="853" y="474"/>
                        <a:pt x="853" y="474"/>
                      </a:cubicBezTo>
                      <a:cubicBezTo>
                        <a:pt x="871" y="474"/>
                        <a:pt x="885" y="460"/>
                        <a:pt x="885" y="442"/>
                      </a:cubicBezTo>
                      <a:cubicBezTo>
                        <a:pt x="885" y="269"/>
                        <a:pt x="885" y="269"/>
                        <a:pt x="885" y="269"/>
                      </a:cubicBezTo>
                      <a:cubicBezTo>
                        <a:pt x="1197" y="269"/>
                        <a:pt x="1197" y="269"/>
                        <a:pt x="1197" y="269"/>
                      </a:cubicBezTo>
                      <a:cubicBezTo>
                        <a:pt x="1197" y="442"/>
                        <a:pt x="1197" y="442"/>
                        <a:pt x="1197" y="442"/>
                      </a:cubicBezTo>
                      <a:cubicBezTo>
                        <a:pt x="1197" y="460"/>
                        <a:pt x="1212" y="474"/>
                        <a:pt x="1229" y="474"/>
                      </a:cubicBezTo>
                      <a:cubicBezTo>
                        <a:pt x="1366" y="474"/>
                        <a:pt x="1366" y="474"/>
                        <a:pt x="1366" y="474"/>
                      </a:cubicBezTo>
                      <a:cubicBezTo>
                        <a:pt x="1384" y="474"/>
                        <a:pt x="1398" y="460"/>
                        <a:pt x="1398" y="442"/>
                      </a:cubicBezTo>
                      <a:cubicBezTo>
                        <a:pt x="1398" y="269"/>
                        <a:pt x="1398" y="269"/>
                        <a:pt x="1398" y="269"/>
                      </a:cubicBezTo>
                      <a:cubicBezTo>
                        <a:pt x="1505" y="269"/>
                        <a:pt x="1505" y="269"/>
                        <a:pt x="1505" y="269"/>
                      </a:cubicBezTo>
                      <a:cubicBezTo>
                        <a:pt x="1505" y="833"/>
                        <a:pt x="1505" y="833"/>
                        <a:pt x="1505" y="833"/>
                      </a:cubicBezTo>
                      <a:cubicBezTo>
                        <a:pt x="1493" y="832"/>
                        <a:pt x="1481" y="831"/>
                        <a:pt x="1469" y="831"/>
                      </a:cubicBezTo>
                      <a:cubicBezTo>
                        <a:pt x="1433" y="831"/>
                        <a:pt x="1398" y="835"/>
                        <a:pt x="1364" y="841"/>
                      </a:cubicBezTo>
                      <a:cubicBezTo>
                        <a:pt x="1364" y="648"/>
                        <a:pt x="1364" y="648"/>
                        <a:pt x="1364" y="648"/>
                      </a:cubicBezTo>
                      <a:cubicBezTo>
                        <a:pt x="1364" y="630"/>
                        <a:pt x="1350" y="616"/>
                        <a:pt x="1332" y="616"/>
                      </a:cubicBezTo>
                      <a:cubicBezTo>
                        <a:pt x="1058" y="616"/>
                        <a:pt x="1058" y="616"/>
                        <a:pt x="1058" y="616"/>
                      </a:cubicBezTo>
                      <a:cubicBezTo>
                        <a:pt x="1040" y="616"/>
                        <a:pt x="1026" y="630"/>
                        <a:pt x="1026" y="648"/>
                      </a:cubicBezTo>
                      <a:cubicBezTo>
                        <a:pt x="1026" y="921"/>
                        <a:pt x="1026" y="921"/>
                        <a:pt x="1026" y="921"/>
                      </a:cubicBezTo>
                      <a:cubicBezTo>
                        <a:pt x="1026" y="939"/>
                        <a:pt x="1040" y="953"/>
                        <a:pt x="1058" y="953"/>
                      </a:cubicBezTo>
                      <a:cubicBezTo>
                        <a:pt x="1113" y="953"/>
                        <a:pt x="1113" y="953"/>
                        <a:pt x="1113" y="953"/>
                      </a:cubicBezTo>
                      <a:cubicBezTo>
                        <a:pt x="1060" y="995"/>
                        <a:pt x="1014" y="1045"/>
                        <a:pt x="978" y="1102"/>
                      </a:cubicBezTo>
                      <a:cubicBezTo>
                        <a:pt x="969" y="1116"/>
                        <a:pt x="961" y="1131"/>
                        <a:pt x="953" y="1146"/>
                      </a:cubicBezTo>
                      <a:cubicBezTo>
                        <a:pt x="953" y="1058"/>
                        <a:pt x="953" y="1058"/>
                        <a:pt x="953" y="1058"/>
                      </a:cubicBezTo>
                      <a:cubicBezTo>
                        <a:pt x="953" y="1040"/>
                        <a:pt x="939" y="1026"/>
                        <a:pt x="921" y="1026"/>
                      </a:cubicBezTo>
                      <a:close/>
                      <a:moveTo>
                        <a:pt x="889" y="1090"/>
                      </a:moveTo>
                      <a:cubicBezTo>
                        <a:pt x="889" y="1300"/>
                        <a:pt x="889" y="1300"/>
                        <a:pt x="889" y="1300"/>
                      </a:cubicBezTo>
                      <a:cubicBezTo>
                        <a:pt x="680" y="1300"/>
                        <a:pt x="680" y="1300"/>
                        <a:pt x="680" y="1300"/>
                      </a:cubicBezTo>
                      <a:cubicBezTo>
                        <a:pt x="680" y="1090"/>
                        <a:pt x="680" y="1090"/>
                        <a:pt x="680" y="1090"/>
                      </a:cubicBezTo>
                      <a:lnTo>
                        <a:pt x="889" y="1090"/>
                      </a:lnTo>
                      <a:close/>
                      <a:moveTo>
                        <a:pt x="1300" y="680"/>
                      </a:moveTo>
                      <a:cubicBezTo>
                        <a:pt x="1300" y="857"/>
                        <a:pt x="1300" y="857"/>
                        <a:pt x="1300" y="857"/>
                      </a:cubicBezTo>
                      <a:cubicBezTo>
                        <a:pt x="1271" y="865"/>
                        <a:pt x="1244" y="876"/>
                        <a:pt x="1217" y="889"/>
                      </a:cubicBezTo>
                      <a:cubicBezTo>
                        <a:pt x="1090" y="889"/>
                        <a:pt x="1090" y="889"/>
                        <a:pt x="1090" y="889"/>
                      </a:cubicBezTo>
                      <a:cubicBezTo>
                        <a:pt x="1090" y="680"/>
                        <a:pt x="1090" y="680"/>
                        <a:pt x="1090" y="680"/>
                      </a:cubicBezTo>
                      <a:lnTo>
                        <a:pt x="1300" y="680"/>
                      </a:lnTo>
                      <a:close/>
                      <a:moveTo>
                        <a:pt x="1469" y="1926"/>
                      </a:moveTo>
                      <a:cubicBezTo>
                        <a:pt x="1204" y="1926"/>
                        <a:pt x="984" y="1728"/>
                        <a:pt x="956" y="1465"/>
                      </a:cubicBezTo>
                      <a:cubicBezTo>
                        <a:pt x="956" y="1465"/>
                        <a:pt x="956" y="1465"/>
                        <a:pt x="956" y="1465"/>
                      </a:cubicBezTo>
                      <a:cubicBezTo>
                        <a:pt x="954" y="1447"/>
                        <a:pt x="953" y="1429"/>
                        <a:pt x="953" y="1411"/>
                      </a:cubicBezTo>
                      <a:cubicBezTo>
                        <a:pt x="953" y="1215"/>
                        <a:pt x="1063" y="1038"/>
                        <a:pt x="1238" y="950"/>
                      </a:cubicBezTo>
                      <a:cubicBezTo>
                        <a:pt x="1238" y="950"/>
                        <a:pt x="1238" y="950"/>
                        <a:pt x="1238" y="950"/>
                      </a:cubicBezTo>
                      <a:cubicBezTo>
                        <a:pt x="1271" y="934"/>
                        <a:pt x="1305" y="921"/>
                        <a:pt x="1340" y="912"/>
                      </a:cubicBezTo>
                      <a:cubicBezTo>
                        <a:pt x="1340" y="912"/>
                        <a:pt x="1340" y="912"/>
                        <a:pt x="1340" y="912"/>
                      </a:cubicBezTo>
                      <a:cubicBezTo>
                        <a:pt x="1382" y="901"/>
                        <a:pt x="1425" y="896"/>
                        <a:pt x="1469" y="896"/>
                      </a:cubicBezTo>
                      <a:cubicBezTo>
                        <a:pt x="1490" y="896"/>
                        <a:pt x="1512" y="897"/>
                        <a:pt x="1533" y="900"/>
                      </a:cubicBezTo>
                      <a:cubicBezTo>
                        <a:pt x="1533" y="900"/>
                        <a:pt x="1533" y="900"/>
                        <a:pt x="1533" y="900"/>
                      </a:cubicBezTo>
                      <a:cubicBezTo>
                        <a:pt x="1790" y="932"/>
                        <a:pt x="1984" y="1151"/>
                        <a:pt x="1984" y="1411"/>
                      </a:cubicBezTo>
                      <a:cubicBezTo>
                        <a:pt x="1984" y="1695"/>
                        <a:pt x="1753" y="1926"/>
                        <a:pt x="1469" y="19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19" name="Freeform 9"/>
                <p:cNvSpPr>
                  <a:spLocks/>
                </p:cNvSpPr>
                <p:nvPr/>
              </p:nvSpPr>
              <p:spPr bwMode="auto">
                <a:xfrm>
                  <a:off x="6049" y="1050"/>
                  <a:ext cx="18" cy="41"/>
                </a:xfrm>
                <a:custGeom>
                  <a:avLst/>
                  <a:gdLst>
                    <a:gd name="T0" fmla="*/ 67 w 94"/>
                    <a:gd name="T1" fmla="*/ 25 h 216"/>
                    <a:gd name="T2" fmla="*/ 26 w 94"/>
                    <a:gd name="T3" fmla="*/ 6 h 216"/>
                    <a:gd name="T4" fmla="*/ 6 w 94"/>
                    <a:gd name="T5" fmla="*/ 47 h 216"/>
                    <a:gd name="T6" fmla="*/ 30 w 94"/>
                    <a:gd name="T7" fmla="*/ 184 h 216"/>
                    <a:gd name="T8" fmla="*/ 62 w 94"/>
                    <a:gd name="T9" fmla="*/ 216 h 216"/>
                    <a:gd name="T10" fmla="*/ 94 w 94"/>
                    <a:gd name="T11" fmla="*/ 184 h 216"/>
                    <a:gd name="T12" fmla="*/ 67 w 94"/>
                    <a:gd name="T13" fmla="*/ 25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4" h="216">
                      <a:moveTo>
                        <a:pt x="67" y="25"/>
                      </a:moveTo>
                      <a:cubicBezTo>
                        <a:pt x="61" y="9"/>
                        <a:pt x="42" y="0"/>
                        <a:pt x="26" y="6"/>
                      </a:cubicBezTo>
                      <a:cubicBezTo>
                        <a:pt x="9" y="12"/>
                        <a:pt x="0" y="30"/>
                        <a:pt x="6" y="47"/>
                      </a:cubicBezTo>
                      <a:cubicBezTo>
                        <a:pt x="22" y="91"/>
                        <a:pt x="30" y="137"/>
                        <a:pt x="30" y="184"/>
                      </a:cubicBezTo>
                      <a:cubicBezTo>
                        <a:pt x="30" y="202"/>
                        <a:pt x="44" y="216"/>
                        <a:pt x="62" y="216"/>
                      </a:cubicBezTo>
                      <a:cubicBezTo>
                        <a:pt x="80" y="216"/>
                        <a:pt x="94" y="202"/>
                        <a:pt x="94" y="184"/>
                      </a:cubicBezTo>
                      <a:cubicBezTo>
                        <a:pt x="94" y="130"/>
                        <a:pt x="85" y="76"/>
                        <a:pt x="67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20" name="Freeform 10"/>
                <p:cNvSpPr>
                  <a:spLocks/>
                </p:cNvSpPr>
                <p:nvPr/>
              </p:nvSpPr>
              <p:spPr bwMode="auto">
                <a:xfrm>
                  <a:off x="5994" y="999"/>
                  <a:ext cx="59" cy="45"/>
                </a:xfrm>
                <a:custGeom>
                  <a:avLst/>
                  <a:gdLst>
                    <a:gd name="T0" fmla="*/ 304 w 314"/>
                    <a:gd name="T1" fmla="*/ 191 h 242"/>
                    <a:gd name="T2" fmla="*/ 44 w 314"/>
                    <a:gd name="T3" fmla="*/ 5 h 242"/>
                    <a:gd name="T4" fmla="*/ 4 w 314"/>
                    <a:gd name="T5" fmla="*/ 27 h 242"/>
                    <a:gd name="T6" fmla="*/ 27 w 314"/>
                    <a:gd name="T7" fmla="*/ 67 h 242"/>
                    <a:gd name="T8" fmla="*/ 252 w 314"/>
                    <a:gd name="T9" fmla="*/ 228 h 242"/>
                    <a:gd name="T10" fmla="*/ 278 w 314"/>
                    <a:gd name="T11" fmla="*/ 242 h 242"/>
                    <a:gd name="T12" fmla="*/ 296 w 314"/>
                    <a:gd name="T13" fmla="*/ 236 h 242"/>
                    <a:gd name="T14" fmla="*/ 304 w 314"/>
                    <a:gd name="T15" fmla="*/ 191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4" h="242">
                      <a:moveTo>
                        <a:pt x="304" y="191"/>
                      </a:moveTo>
                      <a:cubicBezTo>
                        <a:pt x="242" y="101"/>
                        <a:pt x="149" y="35"/>
                        <a:pt x="44" y="5"/>
                      </a:cubicBezTo>
                      <a:cubicBezTo>
                        <a:pt x="27" y="0"/>
                        <a:pt x="9" y="10"/>
                        <a:pt x="4" y="27"/>
                      </a:cubicBezTo>
                      <a:cubicBezTo>
                        <a:pt x="0" y="44"/>
                        <a:pt x="10" y="62"/>
                        <a:pt x="27" y="67"/>
                      </a:cubicBezTo>
                      <a:cubicBezTo>
                        <a:pt x="117" y="93"/>
                        <a:pt x="197" y="150"/>
                        <a:pt x="252" y="228"/>
                      </a:cubicBezTo>
                      <a:cubicBezTo>
                        <a:pt x="258" y="237"/>
                        <a:pt x="268" y="242"/>
                        <a:pt x="278" y="242"/>
                      </a:cubicBezTo>
                      <a:cubicBezTo>
                        <a:pt x="284" y="242"/>
                        <a:pt x="291" y="240"/>
                        <a:pt x="296" y="236"/>
                      </a:cubicBezTo>
                      <a:cubicBezTo>
                        <a:pt x="311" y="226"/>
                        <a:pt x="314" y="206"/>
                        <a:pt x="304" y="1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21" name="Freeform 11"/>
                <p:cNvSpPr>
                  <a:spLocks noEditPoints="1"/>
                </p:cNvSpPr>
                <p:nvPr/>
              </p:nvSpPr>
              <p:spPr bwMode="auto">
                <a:xfrm>
                  <a:off x="5911" y="1017"/>
                  <a:ext cx="136" cy="136"/>
                </a:xfrm>
                <a:custGeom>
                  <a:avLst/>
                  <a:gdLst>
                    <a:gd name="T0" fmla="*/ 364 w 727"/>
                    <a:gd name="T1" fmla="*/ 0 h 727"/>
                    <a:gd name="T2" fmla="*/ 0 w 727"/>
                    <a:gd name="T3" fmla="*/ 364 h 727"/>
                    <a:gd name="T4" fmla="*/ 364 w 727"/>
                    <a:gd name="T5" fmla="*/ 727 h 727"/>
                    <a:gd name="T6" fmla="*/ 727 w 727"/>
                    <a:gd name="T7" fmla="*/ 364 h 727"/>
                    <a:gd name="T8" fmla="*/ 364 w 727"/>
                    <a:gd name="T9" fmla="*/ 0 h 727"/>
                    <a:gd name="T10" fmla="*/ 364 w 727"/>
                    <a:gd name="T11" fmla="*/ 663 h 727"/>
                    <a:gd name="T12" fmla="*/ 64 w 727"/>
                    <a:gd name="T13" fmla="*/ 364 h 727"/>
                    <a:gd name="T14" fmla="*/ 364 w 727"/>
                    <a:gd name="T15" fmla="*/ 65 h 727"/>
                    <a:gd name="T16" fmla="*/ 663 w 727"/>
                    <a:gd name="T17" fmla="*/ 364 h 727"/>
                    <a:gd name="T18" fmla="*/ 364 w 727"/>
                    <a:gd name="T19" fmla="*/ 663 h 7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27" h="727">
                      <a:moveTo>
                        <a:pt x="364" y="0"/>
                      </a:moveTo>
                      <a:cubicBezTo>
                        <a:pt x="163" y="0"/>
                        <a:pt x="0" y="163"/>
                        <a:pt x="0" y="364"/>
                      </a:cubicBezTo>
                      <a:cubicBezTo>
                        <a:pt x="0" y="564"/>
                        <a:pt x="163" y="727"/>
                        <a:pt x="364" y="727"/>
                      </a:cubicBezTo>
                      <a:cubicBezTo>
                        <a:pt x="564" y="727"/>
                        <a:pt x="727" y="564"/>
                        <a:pt x="727" y="364"/>
                      </a:cubicBezTo>
                      <a:cubicBezTo>
                        <a:pt x="727" y="163"/>
                        <a:pt x="564" y="0"/>
                        <a:pt x="364" y="0"/>
                      </a:cubicBezTo>
                      <a:close/>
                      <a:moveTo>
                        <a:pt x="364" y="663"/>
                      </a:moveTo>
                      <a:cubicBezTo>
                        <a:pt x="199" y="663"/>
                        <a:pt x="64" y="529"/>
                        <a:pt x="64" y="364"/>
                      </a:cubicBezTo>
                      <a:cubicBezTo>
                        <a:pt x="64" y="199"/>
                        <a:pt x="199" y="65"/>
                        <a:pt x="364" y="65"/>
                      </a:cubicBezTo>
                      <a:cubicBezTo>
                        <a:pt x="529" y="65"/>
                        <a:pt x="663" y="199"/>
                        <a:pt x="663" y="364"/>
                      </a:cubicBezTo>
                      <a:cubicBezTo>
                        <a:pt x="663" y="529"/>
                        <a:pt x="529" y="663"/>
                        <a:pt x="364" y="6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22" name="Freeform 12"/>
                <p:cNvSpPr>
                  <a:spLocks/>
                </p:cNvSpPr>
                <p:nvPr/>
              </p:nvSpPr>
              <p:spPr bwMode="auto">
                <a:xfrm>
                  <a:off x="5973" y="1048"/>
                  <a:ext cx="47" cy="47"/>
                </a:xfrm>
                <a:custGeom>
                  <a:avLst/>
                  <a:gdLst>
                    <a:gd name="T0" fmla="*/ 220 w 252"/>
                    <a:gd name="T1" fmla="*/ 188 h 252"/>
                    <a:gd name="T2" fmla="*/ 64 w 252"/>
                    <a:gd name="T3" fmla="*/ 188 h 252"/>
                    <a:gd name="T4" fmla="*/ 64 w 252"/>
                    <a:gd name="T5" fmla="*/ 32 h 252"/>
                    <a:gd name="T6" fmla="*/ 32 w 252"/>
                    <a:gd name="T7" fmla="*/ 0 h 252"/>
                    <a:gd name="T8" fmla="*/ 0 w 252"/>
                    <a:gd name="T9" fmla="*/ 32 h 252"/>
                    <a:gd name="T10" fmla="*/ 0 w 252"/>
                    <a:gd name="T11" fmla="*/ 220 h 252"/>
                    <a:gd name="T12" fmla="*/ 32 w 252"/>
                    <a:gd name="T13" fmla="*/ 252 h 252"/>
                    <a:gd name="T14" fmla="*/ 220 w 252"/>
                    <a:gd name="T15" fmla="*/ 252 h 252"/>
                    <a:gd name="T16" fmla="*/ 252 w 252"/>
                    <a:gd name="T17" fmla="*/ 220 h 252"/>
                    <a:gd name="T18" fmla="*/ 220 w 252"/>
                    <a:gd name="T19" fmla="*/ 188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2" h="252">
                      <a:moveTo>
                        <a:pt x="220" y="188"/>
                      </a:moveTo>
                      <a:cubicBezTo>
                        <a:pt x="64" y="188"/>
                        <a:pt x="64" y="188"/>
                        <a:pt x="64" y="188"/>
                      </a:cubicBezTo>
                      <a:cubicBezTo>
                        <a:pt x="64" y="32"/>
                        <a:pt x="64" y="32"/>
                        <a:pt x="64" y="32"/>
                      </a:cubicBezTo>
                      <a:cubicBezTo>
                        <a:pt x="64" y="14"/>
                        <a:pt x="49" y="0"/>
                        <a:pt x="32" y="0"/>
                      </a:cubicBezTo>
                      <a:cubicBezTo>
                        <a:pt x="14" y="0"/>
                        <a:pt x="0" y="14"/>
                        <a:pt x="0" y="32"/>
                      </a:cubicBezTo>
                      <a:cubicBezTo>
                        <a:pt x="0" y="220"/>
                        <a:pt x="0" y="220"/>
                        <a:pt x="0" y="220"/>
                      </a:cubicBezTo>
                      <a:cubicBezTo>
                        <a:pt x="0" y="238"/>
                        <a:pt x="14" y="252"/>
                        <a:pt x="32" y="252"/>
                      </a:cubicBezTo>
                      <a:cubicBezTo>
                        <a:pt x="220" y="252"/>
                        <a:pt x="220" y="252"/>
                        <a:pt x="220" y="252"/>
                      </a:cubicBezTo>
                      <a:cubicBezTo>
                        <a:pt x="237" y="252"/>
                        <a:pt x="252" y="238"/>
                        <a:pt x="252" y="220"/>
                      </a:cubicBezTo>
                      <a:cubicBezTo>
                        <a:pt x="252" y="203"/>
                        <a:pt x="238" y="188"/>
                        <a:pt x="220" y="1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  <p:sp>
            <p:nvSpPr>
              <p:cNvPr id="63" name="CaixaDeTexto 19"/>
              <p:cNvSpPr txBox="1"/>
              <p:nvPr/>
            </p:nvSpPr>
            <p:spPr>
              <a:xfrm>
                <a:off x="9934912" y="1361753"/>
                <a:ext cx="8811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pt-BR"/>
                </a:defPPr>
                <a:lvl1pPr algn="r">
                  <a:defRPr sz="5400" b="1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</a:defRPr>
                </a:lvl1pPr>
                <a:lvl2pPr lvl="1" algn="r">
                  <a:defRPr sz="3600">
                    <a:solidFill>
                      <a:schemeClr val="bg1"/>
                    </a:solidFill>
                  </a:defRPr>
                </a:lvl2pPr>
              </a:lstStyle>
              <a:p>
                <a:pPr algn="l"/>
                <a:r>
                  <a:rPr lang="pt-BR" sz="1400" i="1" dirty="0">
                    <a:solidFill>
                      <a:srgbClr val="4A5463"/>
                    </a:solidFill>
                    <a:effectLst/>
                    <a:latin typeface="+mn-lt"/>
                  </a:rPr>
                  <a:t>histórico</a:t>
                </a:r>
              </a:p>
            </p:txBody>
          </p:sp>
        </p:grpSp>
        <p:sp>
          <p:nvSpPr>
            <p:cNvPr id="59" name="Retângulo 58"/>
            <p:cNvSpPr/>
            <p:nvPr/>
          </p:nvSpPr>
          <p:spPr>
            <a:xfrm>
              <a:off x="7794171" y="5558971"/>
              <a:ext cx="1596572" cy="62411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0541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8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3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8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3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Graphic spid="65" grpId="0">
        <p:bldAsOne/>
      </p:bldGraphic>
      <p:bldGraphic spid="66" grpId="0">
        <p:bldAsOne/>
      </p:bldGraphic>
      <p:bldGraphic spid="66" grpId="1">
        <p:bldAsOne/>
      </p:bldGraphic>
      <p:bldP spid="35" grpId="0"/>
      <p:bldP spid="61" grpId="0"/>
      <p:bldP spid="103" grpId="0"/>
      <p:bldP spid="103" grpId="1"/>
      <p:bldP spid="104" grpId="0"/>
      <p:bldP spid="104" grpId="1"/>
      <p:bldP spid="105" grpId="0"/>
      <p:bldP spid="107" grpId="0"/>
      <p:bldP spid="109" grpId="0"/>
      <p:bldP spid="109" grpId="1"/>
      <p:bldP spid="110" grpId="0"/>
      <p:bldP spid="110" grpId="1"/>
      <p:bldP spid="111" grpId="0"/>
      <p:bldP spid="111" grpId="1"/>
      <p:bldP spid="112" grpId="0"/>
      <p:bldP spid="112" grpId="1"/>
      <p:bldP spid="113" grpId="0"/>
      <p:bldP spid="113" grpId="1"/>
      <p:bldP spid="114" grpId="0"/>
      <p:bldP spid="11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Gráfico 55"/>
          <p:cNvGraphicFramePr/>
          <p:nvPr>
            <p:extLst>
              <p:ext uri="{D42A27DB-BD31-4B8C-83A1-F6EECF244321}">
                <p14:modId xmlns:p14="http://schemas.microsoft.com/office/powerpoint/2010/main" val="3848644069"/>
              </p:ext>
            </p:extLst>
          </p:nvPr>
        </p:nvGraphicFramePr>
        <p:xfrm>
          <a:off x="7248633" y="1312656"/>
          <a:ext cx="1977935" cy="1887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5"/>
          <p:cNvSpPr txBox="1"/>
          <p:nvPr/>
        </p:nvSpPr>
        <p:spPr>
          <a:xfrm>
            <a:off x="404268" y="1975113"/>
            <a:ext cx="50865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a colocação em prática dos conhecimentos adquiridos no </a:t>
            </a:r>
            <a:r>
              <a:rPr lang="pt-BR" dirty="0" err="1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Empretec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 correspondeu a 7,2, uma avaliação positiva e similar ao apurado junto aos participantes do curso em 2015 </a:t>
            </a:r>
            <a:r>
              <a:rPr lang="pt-BR" sz="1200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(P6)</a:t>
            </a:r>
          </a:p>
        </p:txBody>
      </p:sp>
      <p:sp>
        <p:nvSpPr>
          <p:cNvPr id="28" name="CaixaDeTexto 19"/>
          <p:cNvSpPr txBox="1"/>
          <p:nvPr/>
        </p:nvSpPr>
        <p:spPr>
          <a:xfrm>
            <a:off x="758933" y="161424"/>
            <a:ext cx="6182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3600" b="0" i="1" dirty="0">
                <a:solidFill>
                  <a:srgbClr val="4A5463"/>
                </a:solidFill>
                <a:effectLst/>
                <a:latin typeface="+mn-lt"/>
              </a:rPr>
              <a:t>o </a:t>
            </a:r>
            <a:r>
              <a:rPr lang="pt-BR" sz="3600" b="0" i="1" dirty="0" err="1">
                <a:solidFill>
                  <a:srgbClr val="4A5463"/>
                </a:solidFill>
                <a:effectLst/>
                <a:latin typeface="+mn-lt"/>
              </a:rPr>
              <a:t>Empretec</a:t>
            </a:r>
            <a:r>
              <a:rPr lang="pt-BR" sz="3600" b="0" i="1" dirty="0">
                <a:solidFill>
                  <a:srgbClr val="4A5463"/>
                </a:solidFill>
                <a:effectLst/>
                <a:latin typeface="+mn-lt"/>
              </a:rPr>
              <a:t> </a:t>
            </a:r>
            <a:r>
              <a:rPr lang="pt-BR" sz="3600" b="0" i="1" dirty="0">
                <a:solidFill>
                  <a:srgbClr val="4A5463"/>
                </a:solidFill>
                <a:effectLst/>
              </a:rPr>
              <a:t>posto em prática</a:t>
            </a:r>
            <a:endParaRPr lang="pt-BR" sz="3600" b="0" i="1" dirty="0">
              <a:solidFill>
                <a:srgbClr val="4A5463"/>
              </a:solidFill>
              <a:effectLst/>
              <a:latin typeface="+mn-lt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595449" y="6387873"/>
            <a:ext cx="105436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rgbClr val="FF91B0"/>
                </a:solidFill>
              </a:rPr>
              <a:t>P6. </a:t>
            </a:r>
            <a:r>
              <a:rPr lang="pt-BR" sz="1100" b="1" dirty="0">
                <a:solidFill>
                  <a:schemeClr val="bg1"/>
                </a:solidFill>
              </a:rPr>
              <a:t>Conseguiu pôr em prática no dia a dia os conhecimentos adquiridos no EMPRETEC? Dê uma nota de 0 a 10, sendo que 0 significa “não pôs nada em prática” e nota 10 que “pôs todos os conhecimentos em prática”</a:t>
            </a:r>
            <a:endParaRPr lang="pt-BR" sz="1100" dirty="0">
              <a:solidFill>
                <a:schemeClr val="bg1"/>
              </a:solidFill>
            </a:endParaRPr>
          </a:p>
        </p:txBody>
      </p:sp>
      <p:grpSp>
        <p:nvGrpSpPr>
          <p:cNvPr id="9" name="hitorico"/>
          <p:cNvGrpSpPr/>
          <p:nvPr/>
        </p:nvGrpSpPr>
        <p:grpSpPr>
          <a:xfrm>
            <a:off x="1180162" y="5378259"/>
            <a:ext cx="1596572" cy="624115"/>
            <a:chOff x="7794171" y="5558971"/>
            <a:chExt cx="1596572" cy="624115"/>
          </a:xfrm>
        </p:grpSpPr>
        <p:grpSp>
          <p:nvGrpSpPr>
            <p:cNvPr id="26" name="historico"/>
            <p:cNvGrpSpPr/>
            <p:nvPr/>
          </p:nvGrpSpPr>
          <p:grpSpPr>
            <a:xfrm>
              <a:off x="7913674" y="5674171"/>
              <a:ext cx="1346440" cy="450171"/>
              <a:chOff x="9469590" y="1309591"/>
              <a:chExt cx="1346440" cy="450171"/>
            </a:xfrm>
          </p:grpSpPr>
          <p:grpSp>
            <p:nvGrpSpPr>
              <p:cNvPr id="27" name="Group 4"/>
              <p:cNvGrpSpPr>
                <a:grpSpLocks noChangeAspect="1"/>
              </p:cNvGrpSpPr>
              <p:nvPr/>
            </p:nvGrpSpPr>
            <p:grpSpPr bwMode="auto">
              <a:xfrm>
                <a:off x="9469590" y="1309591"/>
                <a:ext cx="463483" cy="450171"/>
                <a:chOff x="5704" y="821"/>
                <a:chExt cx="383" cy="372"/>
              </a:xfrm>
              <a:solidFill>
                <a:srgbClr val="00A79B"/>
              </a:solidFill>
            </p:grpSpPr>
            <p:sp>
              <p:nvSpPr>
                <p:cNvPr id="30" name="Freeform 5"/>
                <p:cNvSpPr>
                  <a:spLocks noEditPoints="1"/>
                </p:cNvSpPr>
                <p:nvPr/>
              </p:nvSpPr>
              <p:spPr bwMode="auto">
                <a:xfrm>
                  <a:off x="5743" y="936"/>
                  <a:ext cx="63" cy="63"/>
                </a:xfrm>
                <a:custGeom>
                  <a:avLst/>
                  <a:gdLst>
                    <a:gd name="T0" fmla="*/ 306 w 338"/>
                    <a:gd name="T1" fmla="*/ 0 h 337"/>
                    <a:gd name="T2" fmla="*/ 32 w 338"/>
                    <a:gd name="T3" fmla="*/ 0 h 337"/>
                    <a:gd name="T4" fmla="*/ 0 w 338"/>
                    <a:gd name="T5" fmla="*/ 32 h 337"/>
                    <a:gd name="T6" fmla="*/ 0 w 338"/>
                    <a:gd name="T7" fmla="*/ 305 h 337"/>
                    <a:gd name="T8" fmla="*/ 32 w 338"/>
                    <a:gd name="T9" fmla="*/ 337 h 337"/>
                    <a:gd name="T10" fmla="*/ 306 w 338"/>
                    <a:gd name="T11" fmla="*/ 337 h 337"/>
                    <a:gd name="T12" fmla="*/ 338 w 338"/>
                    <a:gd name="T13" fmla="*/ 305 h 337"/>
                    <a:gd name="T14" fmla="*/ 338 w 338"/>
                    <a:gd name="T15" fmla="*/ 32 h 337"/>
                    <a:gd name="T16" fmla="*/ 306 w 338"/>
                    <a:gd name="T17" fmla="*/ 0 h 337"/>
                    <a:gd name="T18" fmla="*/ 274 w 338"/>
                    <a:gd name="T19" fmla="*/ 273 h 337"/>
                    <a:gd name="T20" fmla="*/ 64 w 338"/>
                    <a:gd name="T21" fmla="*/ 273 h 337"/>
                    <a:gd name="T22" fmla="*/ 64 w 338"/>
                    <a:gd name="T23" fmla="*/ 64 h 337"/>
                    <a:gd name="T24" fmla="*/ 274 w 338"/>
                    <a:gd name="T25" fmla="*/ 64 h 337"/>
                    <a:gd name="T26" fmla="*/ 274 w 338"/>
                    <a:gd name="T27" fmla="*/ 273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8" h="337">
                      <a:moveTo>
                        <a:pt x="306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5" y="0"/>
                        <a:pt x="0" y="14"/>
                        <a:pt x="0" y="32"/>
                      </a:cubicBezTo>
                      <a:cubicBezTo>
                        <a:pt x="0" y="305"/>
                        <a:pt x="0" y="305"/>
                        <a:pt x="0" y="305"/>
                      </a:cubicBezTo>
                      <a:cubicBezTo>
                        <a:pt x="0" y="323"/>
                        <a:pt x="15" y="337"/>
                        <a:pt x="32" y="337"/>
                      </a:cubicBezTo>
                      <a:cubicBezTo>
                        <a:pt x="306" y="337"/>
                        <a:pt x="306" y="337"/>
                        <a:pt x="306" y="337"/>
                      </a:cubicBezTo>
                      <a:cubicBezTo>
                        <a:pt x="324" y="337"/>
                        <a:pt x="338" y="323"/>
                        <a:pt x="338" y="305"/>
                      </a:cubicBezTo>
                      <a:cubicBezTo>
                        <a:pt x="338" y="32"/>
                        <a:pt x="338" y="32"/>
                        <a:pt x="338" y="32"/>
                      </a:cubicBezTo>
                      <a:cubicBezTo>
                        <a:pt x="338" y="14"/>
                        <a:pt x="324" y="0"/>
                        <a:pt x="306" y="0"/>
                      </a:cubicBezTo>
                      <a:close/>
                      <a:moveTo>
                        <a:pt x="274" y="273"/>
                      </a:moveTo>
                      <a:cubicBezTo>
                        <a:pt x="64" y="273"/>
                        <a:pt x="64" y="273"/>
                        <a:pt x="64" y="273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4" y="64"/>
                        <a:pt x="274" y="64"/>
                        <a:pt x="274" y="64"/>
                      </a:cubicBezTo>
                      <a:lnTo>
                        <a:pt x="274" y="27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31" name="Freeform 6"/>
                <p:cNvSpPr>
                  <a:spLocks noEditPoints="1"/>
                </p:cNvSpPr>
                <p:nvPr/>
              </p:nvSpPr>
              <p:spPr bwMode="auto">
                <a:xfrm>
                  <a:off x="5819" y="936"/>
                  <a:ext cx="63" cy="63"/>
                </a:xfrm>
                <a:custGeom>
                  <a:avLst/>
                  <a:gdLst>
                    <a:gd name="T0" fmla="*/ 305 w 337"/>
                    <a:gd name="T1" fmla="*/ 0 h 337"/>
                    <a:gd name="T2" fmla="*/ 32 w 337"/>
                    <a:gd name="T3" fmla="*/ 0 h 337"/>
                    <a:gd name="T4" fmla="*/ 0 w 337"/>
                    <a:gd name="T5" fmla="*/ 32 h 337"/>
                    <a:gd name="T6" fmla="*/ 0 w 337"/>
                    <a:gd name="T7" fmla="*/ 305 h 337"/>
                    <a:gd name="T8" fmla="*/ 32 w 337"/>
                    <a:gd name="T9" fmla="*/ 337 h 337"/>
                    <a:gd name="T10" fmla="*/ 305 w 337"/>
                    <a:gd name="T11" fmla="*/ 337 h 337"/>
                    <a:gd name="T12" fmla="*/ 337 w 337"/>
                    <a:gd name="T13" fmla="*/ 305 h 337"/>
                    <a:gd name="T14" fmla="*/ 337 w 337"/>
                    <a:gd name="T15" fmla="*/ 32 h 337"/>
                    <a:gd name="T16" fmla="*/ 305 w 337"/>
                    <a:gd name="T17" fmla="*/ 0 h 337"/>
                    <a:gd name="T18" fmla="*/ 273 w 337"/>
                    <a:gd name="T19" fmla="*/ 273 h 337"/>
                    <a:gd name="T20" fmla="*/ 64 w 337"/>
                    <a:gd name="T21" fmla="*/ 273 h 337"/>
                    <a:gd name="T22" fmla="*/ 64 w 337"/>
                    <a:gd name="T23" fmla="*/ 64 h 337"/>
                    <a:gd name="T24" fmla="*/ 273 w 337"/>
                    <a:gd name="T25" fmla="*/ 64 h 337"/>
                    <a:gd name="T26" fmla="*/ 273 w 337"/>
                    <a:gd name="T27" fmla="*/ 273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7" h="337">
                      <a:moveTo>
                        <a:pt x="305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4" y="0"/>
                        <a:pt x="0" y="14"/>
                        <a:pt x="0" y="32"/>
                      </a:cubicBezTo>
                      <a:cubicBezTo>
                        <a:pt x="0" y="305"/>
                        <a:pt x="0" y="305"/>
                        <a:pt x="0" y="305"/>
                      </a:cubicBezTo>
                      <a:cubicBezTo>
                        <a:pt x="0" y="323"/>
                        <a:pt x="14" y="337"/>
                        <a:pt x="32" y="337"/>
                      </a:cubicBezTo>
                      <a:cubicBezTo>
                        <a:pt x="305" y="337"/>
                        <a:pt x="305" y="337"/>
                        <a:pt x="305" y="337"/>
                      </a:cubicBezTo>
                      <a:cubicBezTo>
                        <a:pt x="323" y="337"/>
                        <a:pt x="337" y="323"/>
                        <a:pt x="337" y="305"/>
                      </a:cubicBezTo>
                      <a:cubicBezTo>
                        <a:pt x="337" y="32"/>
                        <a:pt x="337" y="32"/>
                        <a:pt x="337" y="32"/>
                      </a:cubicBezTo>
                      <a:cubicBezTo>
                        <a:pt x="337" y="14"/>
                        <a:pt x="323" y="0"/>
                        <a:pt x="305" y="0"/>
                      </a:cubicBezTo>
                      <a:close/>
                      <a:moveTo>
                        <a:pt x="273" y="273"/>
                      </a:moveTo>
                      <a:cubicBezTo>
                        <a:pt x="64" y="273"/>
                        <a:pt x="64" y="273"/>
                        <a:pt x="64" y="273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3" y="64"/>
                        <a:pt x="273" y="64"/>
                        <a:pt x="273" y="64"/>
                      </a:cubicBezTo>
                      <a:cubicBezTo>
                        <a:pt x="273" y="273"/>
                        <a:pt x="273" y="273"/>
                        <a:pt x="273" y="2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32" name="Freeform 7"/>
                <p:cNvSpPr>
                  <a:spLocks noEditPoints="1"/>
                </p:cNvSpPr>
                <p:nvPr/>
              </p:nvSpPr>
              <p:spPr bwMode="auto">
                <a:xfrm>
                  <a:off x="5743" y="1013"/>
                  <a:ext cx="63" cy="63"/>
                </a:xfrm>
                <a:custGeom>
                  <a:avLst/>
                  <a:gdLst>
                    <a:gd name="T0" fmla="*/ 306 w 338"/>
                    <a:gd name="T1" fmla="*/ 0 h 338"/>
                    <a:gd name="T2" fmla="*/ 32 w 338"/>
                    <a:gd name="T3" fmla="*/ 0 h 338"/>
                    <a:gd name="T4" fmla="*/ 0 w 338"/>
                    <a:gd name="T5" fmla="*/ 32 h 338"/>
                    <a:gd name="T6" fmla="*/ 0 w 338"/>
                    <a:gd name="T7" fmla="*/ 306 h 338"/>
                    <a:gd name="T8" fmla="*/ 32 w 338"/>
                    <a:gd name="T9" fmla="*/ 338 h 338"/>
                    <a:gd name="T10" fmla="*/ 306 w 338"/>
                    <a:gd name="T11" fmla="*/ 338 h 338"/>
                    <a:gd name="T12" fmla="*/ 338 w 338"/>
                    <a:gd name="T13" fmla="*/ 306 h 338"/>
                    <a:gd name="T14" fmla="*/ 338 w 338"/>
                    <a:gd name="T15" fmla="*/ 32 h 338"/>
                    <a:gd name="T16" fmla="*/ 306 w 338"/>
                    <a:gd name="T17" fmla="*/ 0 h 338"/>
                    <a:gd name="T18" fmla="*/ 274 w 338"/>
                    <a:gd name="T19" fmla="*/ 274 h 338"/>
                    <a:gd name="T20" fmla="*/ 64 w 338"/>
                    <a:gd name="T21" fmla="*/ 274 h 338"/>
                    <a:gd name="T22" fmla="*/ 64 w 338"/>
                    <a:gd name="T23" fmla="*/ 64 h 338"/>
                    <a:gd name="T24" fmla="*/ 274 w 338"/>
                    <a:gd name="T25" fmla="*/ 64 h 338"/>
                    <a:gd name="T26" fmla="*/ 274 w 338"/>
                    <a:gd name="T27" fmla="*/ 274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8" h="338">
                      <a:moveTo>
                        <a:pt x="306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5" y="0"/>
                        <a:pt x="0" y="14"/>
                        <a:pt x="0" y="32"/>
                      </a:cubicBezTo>
                      <a:cubicBezTo>
                        <a:pt x="0" y="306"/>
                        <a:pt x="0" y="306"/>
                        <a:pt x="0" y="306"/>
                      </a:cubicBezTo>
                      <a:cubicBezTo>
                        <a:pt x="0" y="323"/>
                        <a:pt x="15" y="338"/>
                        <a:pt x="32" y="338"/>
                      </a:cubicBezTo>
                      <a:cubicBezTo>
                        <a:pt x="306" y="338"/>
                        <a:pt x="306" y="338"/>
                        <a:pt x="306" y="338"/>
                      </a:cubicBezTo>
                      <a:cubicBezTo>
                        <a:pt x="324" y="338"/>
                        <a:pt x="338" y="323"/>
                        <a:pt x="338" y="306"/>
                      </a:cubicBezTo>
                      <a:cubicBezTo>
                        <a:pt x="338" y="32"/>
                        <a:pt x="338" y="32"/>
                        <a:pt x="338" y="32"/>
                      </a:cubicBezTo>
                      <a:cubicBezTo>
                        <a:pt x="338" y="14"/>
                        <a:pt x="324" y="0"/>
                        <a:pt x="306" y="0"/>
                      </a:cubicBezTo>
                      <a:close/>
                      <a:moveTo>
                        <a:pt x="274" y="274"/>
                      </a:moveTo>
                      <a:cubicBezTo>
                        <a:pt x="64" y="274"/>
                        <a:pt x="64" y="274"/>
                        <a:pt x="64" y="274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4" y="64"/>
                        <a:pt x="274" y="64"/>
                        <a:pt x="274" y="64"/>
                      </a:cubicBezTo>
                      <a:lnTo>
                        <a:pt x="274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33" name="Freeform 8"/>
                <p:cNvSpPr>
                  <a:spLocks noEditPoints="1"/>
                </p:cNvSpPr>
                <p:nvPr/>
              </p:nvSpPr>
              <p:spPr bwMode="auto">
                <a:xfrm>
                  <a:off x="5704" y="821"/>
                  <a:ext cx="383" cy="372"/>
                </a:xfrm>
                <a:custGeom>
                  <a:avLst/>
                  <a:gdLst>
                    <a:gd name="T0" fmla="*/ 1569 w 2048"/>
                    <a:gd name="T1" fmla="*/ 237 h 1990"/>
                    <a:gd name="T2" fmla="*/ 1398 w 2048"/>
                    <a:gd name="T3" fmla="*/ 205 h 1990"/>
                    <a:gd name="T4" fmla="*/ 1366 w 2048"/>
                    <a:gd name="T5" fmla="*/ 0 h 1990"/>
                    <a:gd name="T6" fmla="*/ 1197 w 2048"/>
                    <a:gd name="T7" fmla="*/ 32 h 1990"/>
                    <a:gd name="T8" fmla="*/ 885 w 2048"/>
                    <a:gd name="T9" fmla="*/ 205 h 1990"/>
                    <a:gd name="T10" fmla="*/ 853 w 2048"/>
                    <a:gd name="T11" fmla="*/ 0 h 1990"/>
                    <a:gd name="T12" fmla="*/ 684 w 2048"/>
                    <a:gd name="T13" fmla="*/ 32 h 1990"/>
                    <a:gd name="T14" fmla="*/ 372 w 2048"/>
                    <a:gd name="T15" fmla="*/ 205 h 1990"/>
                    <a:gd name="T16" fmla="*/ 340 w 2048"/>
                    <a:gd name="T17" fmla="*/ 0 h 1990"/>
                    <a:gd name="T18" fmla="*/ 171 w 2048"/>
                    <a:gd name="T19" fmla="*/ 32 h 1990"/>
                    <a:gd name="T20" fmla="*/ 32 w 2048"/>
                    <a:gd name="T21" fmla="*/ 205 h 1990"/>
                    <a:gd name="T22" fmla="*/ 0 w 2048"/>
                    <a:gd name="T23" fmla="*/ 1468 h 1990"/>
                    <a:gd name="T24" fmla="*/ 896 w 2048"/>
                    <a:gd name="T25" fmla="*/ 1501 h 1990"/>
                    <a:gd name="T26" fmla="*/ 1469 w 2048"/>
                    <a:gd name="T27" fmla="*/ 1990 h 1990"/>
                    <a:gd name="T28" fmla="*/ 1569 w 2048"/>
                    <a:gd name="T29" fmla="*/ 840 h 1990"/>
                    <a:gd name="T30" fmla="*/ 1261 w 2048"/>
                    <a:gd name="T31" fmla="*/ 64 h 1990"/>
                    <a:gd name="T32" fmla="*/ 1334 w 2048"/>
                    <a:gd name="T33" fmla="*/ 237 h 1990"/>
                    <a:gd name="T34" fmla="*/ 1261 w 2048"/>
                    <a:gd name="T35" fmla="*/ 410 h 1990"/>
                    <a:gd name="T36" fmla="*/ 748 w 2048"/>
                    <a:gd name="T37" fmla="*/ 237 h 1990"/>
                    <a:gd name="T38" fmla="*/ 821 w 2048"/>
                    <a:gd name="T39" fmla="*/ 64 h 1990"/>
                    <a:gd name="T40" fmla="*/ 821 w 2048"/>
                    <a:gd name="T41" fmla="*/ 410 h 1990"/>
                    <a:gd name="T42" fmla="*/ 748 w 2048"/>
                    <a:gd name="T43" fmla="*/ 237 h 1990"/>
                    <a:gd name="T44" fmla="*/ 235 w 2048"/>
                    <a:gd name="T45" fmla="*/ 64 h 1990"/>
                    <a:gd name="T46" fmla="*/ 308 w 2048"/>
                    <a:gd name="T47" fmla="*/ 237 h 1990"/>
                    <a:gd name="T48" fmla="*/ 235 w 2048"/>
                    <a:gd name="T49" fmla="*/ 410 h 1990"/>
                    <a:gd name="T50" fmla="*/ 921 w 2048"/>
                    <a:gd name="T51" fmla="*/ 1026 h 1990"/>
                    <a:gd name="T52" fmla="*/ 616 w 2048"/>
                    <a:gd name="T53" fmla="*/ 1058 h 1990"/>
                    <a:gd name="T54" fmla="*/ 648 w 2048"/>
                    <a:gd name="T55" fmla="*/ 1364 h 1990"/>
                    <a:gd name="T56" fmla="*/ 889 w 2048"/>
                    <a:gd name="T57" fmla="*/ 1411 h 1990"/>
                    <a:gd name="T58" fmla="*/ 64 w 2048"/>
                    <a:gd name="T59" fmla="*/ 1436 h 1990"/>
                    <a:gd name="T60" fmla="*/ 171 w 2048"/>
                    <a:gd name="T61" fmla="*/ 269 h 1990"/>
                    <a:gd name="T62" fmla="*/ 203 w 2048"/>
                    <a:gd name="T63" fmla="*/ 474 h 1990"/>
                    <a:gd name="T64" fmla="*/ 372 w 2048"/>
                    <a:gd name="T65" fmla="*/ 442 h 1990"/>
                    <a:gd name="T66" fmla="*/ 684 w 2048"/>
                    <a:gd name="T67" fmla="*/ 269 h 1990"/>
                    <a:gd name="T68" fmla="*/ 716 w 2048"/>
                    <a:gd name="T69" fmla="*/ 474 h 1990"/>
                    <a:gd name="T70" fmla="*/ 885 w 2048"/>
                    <a:gd name="T71" fmla="*/ 442 h 1990"/>
                    <a:gd name="T72" fmla="*/ 1197 w 2048"/>
                    <a:gd name="T73" fmla="*/ 269 h 1990"/>
                    <a:gd name="T74" fmla="*/ 1229 w 2048"/>
                    <a:gd name="T75" fmla="*/ 474 h 1990"/>
                    <a:gd name="T76" fmla="*/ 1398 w 2048"/>
                    <a:gd name="T77" fmla="*/ 442 h 1990"/>
                    <a:gd name="T78" fmla="*/ 1505 w 2048"/>
                    <a:gd name="T79" fmla="*/ 269 h 1990"/>
                    <a:gd name="T80" fmla="*/ 1469 w 2048"/>
                    <a:gd name="T81" fmla="*/ 831 h 1990"/>
                    <a:gd name="T82" fmla="*/ 1364 w 2048"/>
                    <a:gd name="T83" fmla="*/ 648 h 1990"/>
                    <a:gd name="T84" fmla="*/ 1058 w 2048"/>
                    <a:gd name="T85" fmla="*/ 616 h 1990"/>
                    <a:gd name="T86" fmla="*/ 1026 w 2048"/>
                    <a:gd name="T87" fmla="*/ 921 h 1990"/>
                    <a:gd name="T88" fmla="*/ 1113 w 2048"/>
                    <a:gd name="T89" fmla="*/ 953 h 1990"/>
                    <a:gd name="T90" fmla="*/ 953 w 2048"/>
                    <a:gd name="T91" fmla="*/ 1146 h 1990"/>
                    <a:gd name="T92" fmla="*/ 921 w 2048"/>
                    <a:gd name="T93" fmla="*/ 1026 h 1990"/>
                    <a:gd name="T94" fmla="*/ 889 w 2048"/>
                    <a:gd name="T95" fmla="*/ 1300 h 1990"/>
                    <a:gd name="T96" fmla="*/ 680 w 2048"/>
                    <a:gd name="T97" fmla="*/ 1090 h 1990"/>
                    <a:gd name="T98" fmla="*/ 1300 w 2048"/>
                    <a:gd name="T99" fmla="*/ 680 h 1990"/>
                    <a:gd name="T100" fmla="*/ 1217 w 2048"/>
                    <a:gd name="T101" fmla="*/ 889 h 1990"/>
                    <a:gd name="T102" fmla="*/ 1090 w 2048"/>
                    <a:gd name="T103" fmla="*/ 680 h 1990"/>
                    <a:gd name="T104" fmla="*/ 1469 w 2048"/>
                    <a:gd name="T105" fmla="*/ 1926 h 1990"/>
                    <a:gd name="T106" fmla="*/ 956 w 2048"/>
                    <a:gd name="T107" fmla="*/ 1465 h 1990"/>
                    <a:gd name="T108" fmla="*/ 1238 w 2048"/>
                    <a:gd name="T109" fmla="*/ 950 h 1990"/>
                    <a:gd name="T110" fmla="*/ 1340 w 2048"/>
                    <a:gd name="T111" fmla="*/ 912 h 1990"/>
                    <a:gd name="T112" fmla="*/ 1469 w 2048"/>
                    <a:gd name="T113" fmla="*/ 896 h 1990"/>
                    <a:gd name="T114" fmla="*/ 1533 w 2048"/>
                    <a:gd name="T115" fmla="*/ 900 h 1990"/>
                    <a:gd name="T116" fmla="*/ 1469 w 2048"/>
                    <a:gd name="T117" fmla="*/ 1926 h 19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048" h="1990">
                      <a:moveTo>
                        <a:pt x="1569" y="840"/>
                      </a:moveTo>
                      <a:cubicBezTo>
                        <a:pt x="1569" y="237"/>
                        <a:pt x="1569" y="237"/>
                        <a:pt x="1569" y="237"/>
                      </a:cubicBezTo>
                      <a:cubicBezTo>
                        <a:pt x="1569" y="219"/>
                        <a:pt x="1555" y="205"/>
                        <a:pt x="1537" y="205"/>
                      </a:cubicBezTo>
                      <a:cubicBezTo>
                        <a:pt x="1398" y="205"/>
                        <a:pt x="1398" y="205"/>
                        <a:pt x="1398" y="205"/>
                      </a:cubicBezTo>
                      <a:cubicBezTo>
                        <a:pt x="1398" y="32"/>
                        <a:pt x="1398" y="32"/>
                        <a:pt x="1398" y="32"/>
                      </a:cubicBezTo>
                      <a:cubicBezTo>
                        <a:pt x="1398" y="14"/>
                        <a:pt x="1384" y="0"/>
                        <a:pt x="1366" y="0"/>
                      </a:cubicBezTo>
                      <a:cubicBezTo>
                        <a:pt x="1229" y="0"/>
                        <a:pt x="1229" y="0"/>
                        <a:pt x="1229" y="0"/>
                      </a:cubicBezTo>
                      <a:cubicBezTo>
                        <a:pt x="1212" y="0"/>
                        <a:pt x="1197" y="14"/>
                        <a:pt x="1197" y="32"/>
                      </a:cubicBezTo>
                      <a:cubicBezTo>
                        <a:pt x="1197" y="205"/>
                        <a:pt x="1197" y="205"/>
                        <a:pt x="1197" y="205"/>
                      </a:cubicBezTo>
                      <a:cubicBezTo>
                        <a:pt x="885" y="205"/>
                        <a:pt x="885" y="205"/>
                        <a:pt x="885" y="205"/>
                      </a:cubicBezTo>
                      <a:cubicBezTo>
                        <a:pt x="885" y="32"/>
                        <a:pt x="885" y="32"/>
                        <a:pt x="885" y="32"/>
                      </a:cubicBezTo>
                      <a:cubicBezTo>
                        <a:pt x="885" y="14"/>
                        <a:pt x="871" y="0"/>
                        <a:pt x="853" y="0"/>
                      </a:cubicBezTo>
                      <a:cubicBezTo>
                        <a:pt x="716" y="0"/>
                        <a:pt x="716" y="0"/>
                        <a:pt x="716" y="0"/>
                      </a:cubicBezTo>
                      <a:cubicBezTo>
                        <a:pt x="698" y="0"/>
                        <a:pt x="684" y="14"/>
                        <a:pt x="684" y="32"/>
                      </a:cubicBezTo>
                      <a:cubicBezTo>
                        <a:pt x="684" y="205"/>
                        <a:pt x="684" y="205"/>
                        <a:pt x="684" y="205"/>
                      </a:cubicBezTo>
                      <a:cubicBezTo>
                        <a:pt x="372" y="205"/>
                        <a:pt x="372" y="205"/>
                        <a:pt x="372" y="205"/>
                      </a:cubicBezTo>
                      <a:cubicBezTo>
                        <a:pt x="372" y="32"/>
                        <a:pt x="372" y="32"/>
                        <a:pt x="372" y="32"/>
                      </a:cubicBezTo>
                      <a:cubicBezTo>
                        <a:pt x="372" y="14"/>
                        <a:pt x="358" y="0"/>
                        <a:pt x="340" y="0"/>
                      </a:cubicBezTo>
                      <a:cubicBezTo>
                        <a:pt x="203" y="0"/>
                        <a:pt x="203" y="0"/>
                        <a:pt x="203" y="0"/>
                      </a:cubicBezTo>
                      <a:cubicBezTo>
                        <a:pt x="185" y="0"/>
                        <a:pt x="171" y="14"/>
                        <a:pt x="171" y="32"/>
                      </a:cubicBezTo>
                      <a:cubicBezTo>
                        <a:pt x="171" y="205"/>
                        <a:pt x="171" y="205"/>
                        <a:pt x="171" y="205"/>
                      </a:cubicBezTo>
                      <a:cubicBezTo>
                        <a:pt x="32" y="205"/>
                        <a:pt x="32" y="205"/>
                        <a:pt x="32" y="205"/>
                      </a:cubicBezTo>
                      <a:cubicBezTo>
                        <a:pt x="14" y="205"/>
                        <a:pt x="0" y="219"/>
                        <a:pt x="0" y="237"/>
                      </a:cubicBezTo>
                      <a:cubicBezTo>
                        <a:pt x="0" y="1468"/>
                        <a:pt x="0" y="1468"/>
                        <a:pt x="0" y="1468"/>
                      </a:cubicBezTo>
                      <a:cubicBezTo>
                        <a:pt x="0" y="1486"/>
                        <a:pt x="14" y="1501"/>
                        <a:pt x="32" y="1501"/>
                      </a:cubicBezTo>
                      <a:cubicBezTo>
                        <a:pt x="896" y="1501"/>
                        <a:pt x="896" y="1501"/>
                        <a:pt x="896" y="1501"/>
                      </a:cubicBezTo>
                      <a:cubicBezTo>
                        <a:pt x="917" y="1631"/>
                        <a:pt x="981" y="1751"/>
                        <a:pt x="1080" y="1840"/>
                      </a:cubicBezTo>
                      <a:cubicBezTo>
                        <a:pt x="1186" y="1937"/>
                        <a:pt x="1325" y="1990"/>
                        <a:pt x="1469" y="1990"/>
                      </a:cubicBezTo>
                      <a:cubicBezTo>
                        <a:pt x="1788" y="1990"/>
                        <a:pt x="2048" y="1730"/>
                        <a:pt x="2048" y="1411"/>
                      </a:cubicBezTo>
                      <a:cubicBezTo>
                        <a:pt x="2048" y="1129"/>
                        <a:pt x="1844" y="888"/>
                        <a:pt x="1569" y="840"/>
                      </a:cubicBezTo>
                      <a:close/>
                      <a:moveTo>
                        <a:pt x="1261" y="237"/>
                      </a:moveTo>
                      <a:cubicBezTo>
                        <a:pt x="1261" y="64"/>
                        <a:pt x="1261" y="64"/>
                        <a:pt x="1261" y="64"/>
                      </a:cubicBezTo>
                      <a:cubicBezTo>
                        <a:pt x="1334" y="64"/>
                        <a:pt x="1334" y="64"/>
                        <a:pt x="1334" y="64"/>
                      </a:cubicBezTo>
                      <a:cubicBezTo>
                        <a:pt x="1334" y="237"/>
                        <a:pt x="1334" y="237"/>
                        <a:pt x="1334" y="237"/>
                      </a:cubicBezTo>
                      <a:cubicBezTo>
                        <a:pt x="1334" y="410"/>
                        <a:pt x="1334" y="410"/>
                        <a:pt x="1334" y="410"/>
                      </a:cubicBezTo>
                      <a:cubicBezTo>
                        <a:pt x="1261" y="410"/>
                        <a:pt x="1261" y="410"/>
                        <a:pt x="1261" y="410"/>
                      </a:cubicBezTo>
                      <a:lnTo>
                        <a:pt x="1261" y="237"/>
                      </a:lnTo>
                      <a:close/>
                      <a:moveTo>
                        <a:pt x="748" y="237"/>
                      </a:moveTo>
                      <a:cubicBezTo>
                        <a:pt x="748" y="64"/>
                        <a:pt x="748" y="64"/>
                        <a:pt x="748" y="64"/>
                      </a:cubicBezTo>
                      <a:cubicBezTo>
                        <a:pt x="821" y="64"/>
                        <a:pt x="821" y="64"/>
                        <a:pt x="821" y="64"/>
                      </a:cubicBezTo>
                      <a:cubicBezTo>
                        <a:pt x="821" y="237"/>
                        <a:pt x="821" y="237"/>
                        <a:pt x="821" y="237"/>
                      </a:cubicBezTo>
                      <a:cubicBezTo>
                        <a:pt x="821" y="410"/>
                        <a:pt x="821" y="410"/>
                        <a:pt x="821" y="410"/>
                      </a:cubicBezTo>
                      <a:cubicBezTo>
                        <a:pt x="748" y="410"/>
                        <a:pt x="748" y="410"/>
                        <a:pt x="748" y="410"/>
                      </a:cubicBezTo>
                      <a:lnTo>
                        <a:pt x="748" y="237"/>
                      </a:lnTo>
                      <a:close/>
                      <a:moveTo>
                        <a:pt x="235" y="237"/>
                      </a:moveTo>
                      <a:cubicBezTo>
                        <a:pt x="235" y="64"/>
                        <a:pt x="235" y="64"/>
                        <a:pt x="235" y="64"/>
                      </a:cubicBezTo>
                      <a:cubicBezTo>
                        <a:pt x="308" y="64"/>
                        <a:pt x="308" y="64"/>
                        <a:pt x="308" y="64"/>
                      </a:cubicBezTo>
                      <a:cubicBezTo>
                        <a:pt x="308" y="237"/>
                        <a:pt x="308" y="237"/>
                        <a:pt x="308" y="237"/>
                      </a:cubicBezTo>
                      <a:cubicBezTo>
                        <a:pt x="308" y="410"/>
                        <a:pt x="308" y="410"/>
                        <a:pt x="308" y="410"/>
                      </a:cubicBezTo>
                      <a:cubicBezTo>
                        <a:pt x="235" y="410"/>
                        <a:pt x="235" y="410"/>
                        <a:pt x="235" y="410"/>
                      </a:cubicBezTo>
                      <a:lnTo>
                        <a:pt x="235" y="237"/>
                      </a:lnTo>
                      <a:close/>
                      <a:moveTo>
                        <a:pt x="921" y="1026"/>
                      </a:moveTo>
                      <a:cubicBezTo>
                        <a:pt x="648" y="1026"/>
                        <a:pt x="648" y="1026"/>
                        <a:pt x="648" y="1026"/>
                      </a:cubicBezTo>
                      <a:cubicBezTo>
                        <a:pt x="630" y="1026"/>
                        <a:pt x="616" y="1040"/>
                        <a:pt x="616" y="1058"/>
                      </a:cubicBezTo>
                      <a:cubicBezTo>
                        <a:pt x="616" y="1332"/>
                        <a:pt x="616" y="1332"/>
                        <a:pt x="616" y="1332"/>
                      </a:cubicBezTo>
                      <a:cubicBezTo>
                        <a:pt x="616" y="1349"/>
                        <a:pt x="630" y="1364"/>
                        <a:pt x="648" y="1364"/>
                      </a:cubicBezTo>
                      <a:cubicBezTo>
                        <a:pt x="891" y="1364"/>
                        <a:pt x="891" y="1364"/>
                        <a:pt x="891" y="1364"/>
                      </a:cubicBezTo>
                      <a:cubicBezTo>
                        <a:pt x="890" y="1379"/>
                        <a:pt x="889" y="1395"/>
                        <a:pt x="889" y="1411"/>
                      </a:cubicBezTo>
                      <a:cubicBezTo>
                        <a:pt x="889" y="1419"/>
                        <a:pt x="890" y="1428"/>
                        <a:pt x="890" y="1436"/>
                      </a:cubicBezTo>
                      <a:cubicBezTo>
                        <a:pt x="64" y="1436"/>
                        <a:pt x="64" y="1436"/>
                        <a:pt x="64" y="1436"/>
                      </a:cubicBezTo>
                      <a:cubicBezTo>
                        <a:pt x="64" y="269"/>
                        <a:pt x="64" y="269"/>
                        <a:pt x="64" y="269"/>
                      </a:cubicBezTo>
                      <a:cubicBezTo>
                        <a:pt x="171" y="269"/>
                        <a:pt x="171" y="269"/>
                        <a:pt x="171" y="269"/>
                      </a:cubicBezTo>
                      <a:cubicBezTo>
                        <a:pt x="171" y="442"/>
                        <a:pt x="171" y="442"/>
                        <a:pt x="171" y="442"/>
                      </a:cubicBezTo>
                      <a:cubicBezTo>
                        <a:pt x="171" y="460"/>
                        <a:pt x="185" y="474"/>
                        <a:pt x="203" y="474"/>
                      </a:cubicBezTo>
                      <a:cubicBezTo>
                        <a:pt x="340" y="474"/>
                        <a:pt x="340" y="474"/>
                        <a:pt x="340" y="474"/>
                      </a:cubicBezTo>
                      <a:cubicBezTo>
                        <a:pt x="358" y="474"/>
                        <a:pt x="372" y="460"/>
                        <a:pt x="372" y="442"/>
                      </a:cubicBezTo>
                      <a:cubicBezTo>
                        <a:pt x="372" y="269"/>
                        <a:pt x="372" y="269"/>
                        <a:pt x="372" y="269"/>
                      </a:cubicBezTo>
                      <a:cubicBezTo>
                        <a:pt x="684" y="269"/>
                        <a:pt x="684" y="269"/>
                        <a:pt x="684" y="269"/>
                      </a:cubicBezTo>
                      <a:cubicBezTo>
                        <a:pt x="684" y="442"/>
                        <a:pt x="684" y="442"/>
                        <a:pt x="684" y="442"/>
                      </a:cubicBezTo>
                      <a:cubicBezTo>
                        <a:pt x="684" y="460"/>
                        <a:pt x="698" y="474"/>
                        <a:pt x="716" y="474"/>
                      </a:cubicBezTo>
                      <a:cubicBezTo>
                        <a:pt x="853" y="474"/>
                        <a:pt x="853" y="474"/>
                        <a:pt x="853" y="474"/>
                      </a:cubicBezTo>
                      <a:cubicBezTo>
                        <a:pt x="871" y="474"/>
                        <a:pt x="885" y="460"/>
                        <a:pt x="885" y="442"/>
                      </a:cubicBezTo>
                      <a:cubicBezTo>
                        <a:pt x="885" y="269"/>
                        <a:pt x="885" y="269"/>
                        <a:pt x="885" y="269"/>
                      </a:cubicBezTo>
                      <a:cubicBezTo>
                        <a:pt x="1197" y="269"/>
                        <a:pt x="1197" y="269"/>
                        <a:pt x="1197" y="269"/>
                      </a:cubicBezTo>
                      <a:cubicBezTo>
                        <a:pt x="1197" y="442"/>
                        <a:pt x="1197" y="442"/>
                        <a:pt x="1197" y="442"/>
                      </a:cubicBezTo>
                      <a:cubicBezTo>
                        <a:pt x="1197" y="460"/>
                        <a:pt x="1212" y="474"/>
                        <a:pt x="1229" y="474"/>
                      </a:cubicBezTo>
                      <a:cubicBezTo>
                        <a:pt x="1366" y="474"/>
                        <a:pt x="1366" y="474"/>
                        <a:pt x="1366" y="474"/>
                      </a:cubicBezTo>
                      <a:cubicBezTo>
                        <a:pt x="1384" y="474"/>
                        <a:pt x="1398" y="460"/>
                        <a:pt x="1398" y="442"/>
                      </a:cubicBezTo>
                      <a:cubicBezTo>
                        <a:pt x="1398" y="269"/>
                        <a:pt x="1398" y="269"/>
                        <a:pt x="1398" y="269"/>
                      </a:cubicBezTo>
                      <a:cubicBezTo>
                        <a:pt x="1505" y="269"/>
                        <a:pt x="1505" y="269"/>
                        <a:pt x="1505" y="269"/>
                      </a:cubicBezTo>
                      <a:cubicBezTo>
                        <a:pt x="1505" y="833"/>
                        <a:pt x="1505" y="833"/>
                        <a:pt x="1505" y="833"/>
                      </a:cubicBezTo>
                      <a:cubicBezTo>
                        <a:pt x="1493" y="832"/>
                        <a:pt x="1481" y="831"/>
                        <a:pt x="1469" y="831"/>
                      </a:cubicBezTo>
                      <a:cubicBezTo>
                        <a:pt x="1433" y="831"/>
                        <a:pt x="1398" y="835"/>
                        <a:pt x="1364" y="841"/>
                      </a:cubicBezTo>
                      <a:cubicBezTo>
                        <a:pt x="1364" y="648"/>
                        <a:pt x="1364" y="648"/>
                        <a:pt x="1364" y="648"/>
                      </a:cubicBezTo>
                      <a:cubicBezTo>
                        <a:pt x="1364" y="630"/>
                        <a:pt x="1350" y="616"/>
                        <a:pt x="1332" y="616"/>
                      </a:cubicBezTo>
                      <a:cubicBezTo>
                        <a:pt x="1058" y="616"/>
                        <a:pt x="1058" y="616"/>
                        <a:pt x="1058" y="616"/>
                      </a:cubicBezTo>
                      <a:cubicBezTo>
                        <a:pt x="1040" y="616"/>
                        <a:pt x="1026" y="630"/>
                        <a:pt x="1026" y="648"/>
                      </a:cubicBezTo>
                      <a:cubicBezTo>
                        <a:pt x="1026" y="921"/>
                        <a:pt x="1026" y="921"/>
                        <a:pt x="1026" y="921"/>
                      </a:cubicBezTo>
                      <a:cubicBezTo>
                        <a:pt x="1026" y="939"/>
                        <a:pt x="1040" y="953"/>
                        <a:pt x="1058" y="953"/>
                      </a:cubicBezTo>
                      <a:cubicBezTo>
                        <a:pt x="1113" y="953"/>
                        <a:pt x="1113" y="953"/>
                        <a:pt x="1113" y="953"/>
                      </a:cubicBezTo>
                      <a:cubicBezTo>
                        <a:pt x="1060" y="995"/>
                        <a:pt x="1014" y="1045"/>
                        <a:pt x="978" y="1102"/>
                      </a:cubicBezTo>
                      <a:cubicBezTo>
                        <a:pt x="969" y="1116"/>
                        <a:pt x="961" y="1131"/>
                        <a:pt x="953" y="1146"/>
                      </a:cubicBezTo>
                      <a:cubicBezTo>
                        <a:pt x="953" y="1058"/>
                        <a:pt x="953" y="1058"/>
                        <a:pt x="953" y="1058"/>
                      </a:cubicBezTo>
                      <a:cubicBezTo>
                        <a:pt x="953" y="1040"/>
                        <a:pt x="939" y="1026"/>
                        <a:pt x="921" y="1026"/>
                      </a:cubicBezTo>
                      <a:close/>
                      <a:moveTo>
                        <a:pt x="889" y="1090"/>
                      </a:moveTo>
                      <a:cubicBezTo>
                        <a:pt x="889" y="1300"/>
                        <a:pt x="889" y="1300"/>
                        <a:pt x="889" y="1300"/>
                      </a:cubicBezTo>
                      <a:cubicBezTo>
                        <a:pt x="680" y="1300"/>
                        <a:pt x="680" y="1300"/>
                        <a:pt x="680" y="1300"/>
                      </a:cubicBezTo>
                      <a:cubicBezTo>
                        <a:pt x="680" y="1090"/>
                        <a:pt x="680" y="1090"/>
                        <a:pt x="680" y="1090"/>
                      </a:cubicBezTo>
                      <a:lnTo>
                        <a:pt x="889" y="1090"/>
                      </a:lnTo>
                      <a:close/>
                      <a:moveTo>
                        <a:pt x="1300" y="680"/>
                      </a:moveTo>
                      <a:cubicBezTo>
                        <a:pt x="1300" y="857"/>
                        <a:pt x="1300" y="857"/>
                        <a:pt x="1300" y="857"/>
                      </a:cubicBezTo>
                      <a:cubicBezTo>
                        <a:pt x="1271" y="865"/>
                        <a:pt x="1244" y="876"/>
                        <a:pt x="1217" y="889"/>
                      </a:cubicBezTo>
                      <a:cubicBezTo>
                        <a:pt x="1090" y="889"/>
                        <a:pt x="1090" y="889"/>
                        <a:pt x="1090" y="889"/>
                      </a:cubicBezTo>
                      <a:cubicBezTo>
                        <a:pt x="1090" y="680"/>
                        <a:pt x="1090" y="680"/>
                        <a:pt x="1090" y="680"/>
                      </a:cubicBezTo>
                      <a:lnTo>
                        <a:pt x="1300" y="680"/>
                      </a:lnTo>
                      <a:close/>
                      <a:moveTo>
                        <a:pt x="1469" y="1926"/>
                      </a:moveTo>
                      <a:cubicBezTo>
                        <a:pt x="1204" y="1926"/>
                        <a:pt x="984" y="1728"/>
                        <a:pt x="956" y="1465"/>
                      </a:cubicBezTo>
                      <a:cubicBezTo>
                        <a:pt x="956" y="1465"/>
                        <a:pt x="956" y="1465"/>
                        <a:pt x="956" y="1465"/>
                      </a:cubicBezTo>
                      <a:cubicBezTo>
                        <a:pt x="954" y="1447"/>
                        <a:pt x="953" y="1429"/>
                        <a:pt x="953" y="1411"/>
                      </a:cubicBezTo>
                      <a:cubicBezTo>
                        <a:pt x="953" y="1215"/>
                        <a:pt x="1063" y="1038"/>
                        <a:pt x="1238" y="950"/>
                      </a:cubicBezTo>
                      <a:cubicBezTo>
                        <a:pt x="1238" y="950"/>
                        <a:pt x="1238" y="950"/>
                        <a:pt x="1238" y="950"/>
                      </a:cubicBezTo>
                      <a:cubicBezTo>
                        <a:pt x="1271" y="934"/>
                        <a:pt x="1305" y="921"/>
                        <a:pt x="1340" y="912"/>
                      </a:cubicBezTo>
                      <a:cubicBezTo>
                        <a:pt x="1340" y="912"/>
                        <a:pt x="1340" y="912"/>
                        <a:pt x="1340" y="912"/>
                      </a:cubicBezTo>
                      <a:cubicBezTo>
                        <a:pt x="1382" y="901"/>
                        <a:pt x="1425" y="896"/>
                        <a:pt x="1469" y="896"/>
                      </a:cubicBezTo>
                      <a:cubicBezTo>
                        <a:pt x="1490" y="896"/>
                        <a:pt x="1512" y="897"/>
                        <a:pt x="1533" y="900"/>
                      </a:cubicBezTo>
                      <a:cubicBezTo>
                        <a:pt x="1533" y="900"/>
                        <a:pt x="1533" y="900"/>
                        <a:pt x="1533" y="900"/>
                      </a:cubicBezTo>
                      <a:cubicBezTo>
                        <a:pt x="1790" y="932"/>
                        <a:pt x="1984" y="1151"/>
                        <a:pt x="1984" y="1411"/>
                      </a:cubicBezTo>
                      <a:cubicBezTo>
                        <a:pt x="1984" y="1695"/>
                        <a:pt x="1753" y="1926"/>
                        <a:pt x="1469" y="19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34" name="Freeform 9"/>
                <p:cNvSpPr>
                  <a:spLocks/>
                </p:cNvSpPr>
                <p:nvPr/>
              </p:nvSpPr>
              <p:spPr bwMode="auto">
                <a:xfrm>
                  <a:off x="6049" y="1050"/>
                  <a:ext cx="18" cy="41"/>
                </a:xfrm>
                <a:custGeom>
                  <a:avLst/>
                  <a:gdLst>
                    <a:gd name="T0" fmla="*/ 67 w 94"/>
                    <a:gd name="T1" fmla="*/ 25 h 216"/>
                    <a:gd name="T2" fmla="*/ 26 w 94"/>
                    <a:gd name="T3" fmla="*/ 6 h 216"/>
                    <a:gd name="T4" fmla="*/ 6 w 94"/>
                    <a:gd name="T5" fmla="*/ 47 h 216"/>
                    <a:gd name="T6" fmla="*/ 30 w 94"/>
                    <a:gd name="T7" fmla="*/ 184 h 216"/>
                    <a:gd name="T8" fmla="*/ 62 w 94"/>
                    <a:gd name="T9" fmla="*/ 216 h 216"/>
                    <a:gd name="T10" fmla="*/ 94 w 94"/>
                    <a:gd name="T11" fmla="*/ 184 h 216"/>
                    <a:gd name="T12" fmla="*/ 67 w 94"/>
                    <a:gd name="T13" fmla="*/ 25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4" h="216">
                      <a:moveTo>
                        <a:pt x="67" y="25"/>
                      </a:moveTo>
                      <a:cubicBezTo>
                        <a:pt x="61" y="9"/>
                        <a:pt x="42" y="0"/>
                        <a:pt x="26" y="6"/>
                      </a:cubicBezTo>
                      <a:cubicBezTo>
                        <a:pt x="9" y="12"/>
                        <a:pt x="0" y="30"/>
                        <a:pt x="6" y="47"/>
                      </a:cubicBezTo>
                      <a:cubicBezTo>
                        <a:pt x="22" y="91"/>
                        <a:pt x="30" y="137"/>
                        <a:pt x="30" y="184"/>
                      </a:cubicBezTo>
                      <a:cubicBezTo>
                        <a:pt x="30" y="202"/>
                        <a:pt x="44" y="216"/>
                        <a:pt x="62" y="216"/>
                      </a:cubicBezTo>
                      <a:cubicBezTo>
                        <a:pt x="80" y="216"/>
                        <a:pt x="94" y="202"/>
                        <a:pt x="94" y="184"/>
                      </a:cubicBezTo>
                      <a:cubicBezTo>
                        <a:pt x="94" y="130"/>
                        <a:pt x="85" y="76"/>
                        <a:pt x="67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35" name="Freeform 10"/>
                <p:cNvSpPr>
                  <a:spLocks/>
                </p:cNvSpPr>
                <p:nvPr/>
              </p:nvSpPr>
              <p:spPr bwMode="auto">
                <a:xfrm>
                  <a:off x="5994" y="999"/>
                  <a:ext cx="59" cy="45"/>
                </a:xfrm>
                <a:custGeom>
                  <a:avLst/>
                  <a:gdLst>
                    <a:gd name="T0" fmla="*/ 304 w 314"/>
                    <a:gd name="T1" fmla="*/ 191 h 242"/>
                    <a:gd name="T2" fmla="*/ 44 w 314"/>
                    <a:gd name="T3" fmla="*/ 5 h 242"/>
                    <a:gd name="T4" fmla="*/ 4 w 314"/>
                    <a:gd name="T5" fmla="*/ 27 h 242"/>
                    <a:gd name="T6" fmla="*/ 27 w 314"/>
                    <a:gd name="T7" fmla="*/ 67 h 242"/>
                    <a:gd name="T8" fmla="*/ 252 w 314"/>
                    <a:gd name="T9" fmla="*/ 228 h 242"/>
                    <a:gd name="T10" fmla="*/ 278 w 314"/>
                    <a:gd name="T11" fmla="*/ 242 h 242"/>
                    <a:gd name="T12" fmla="*/ 296 w 314"/>
                    <a:gd name="T13" fmla="*/ 236 h 242"/>
                    <a:gd name="T14" fmla="*/ 304 w 314"/>
                    <a:gd name="T15" fmla="*/ 191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4" h="242">
                      <a:moveTo>
                        <a:pt x="304" y="191"/>
                      </a:moveTo>
                      <a:cubicBezTo>
                        <a:pt x="242" y="101"/>
                        <a:pt x="149" y="35"/>
                        <a:pt x="44" y="5"/>
                      </a:cubicBezTo>
                      <a:cubicBezTo>
                        <a:pt x="27" y="0"/>
                        <a:pt x="9" y="10"/>
                        <a:pt x="4" y="27"/>
                      </a:cubicBezTo>
                      <a:cubicBezTo>
                        <a:pt x="0" y="44"/>
                        <a:pt x="10" y="62"/>
                        <a:pt x="27" y="67"/>
                      </a:cubicBezTo>
                      <a:cubicBezTo>
                        <a:pt x="117" y="93"/>
                        <a:pt x="197" y="150"/>
                        <a:pt x="252" y="228"/>
                      </a:cubicBezTo>
                      <a:cubicBezTo>
                        <a:pt x="258" y="237"/>
                        <a:pt x="268" y="242"/>
                        <a:pt x="278" y="242"/>
                      </a:cubicBezTo>
                      <a:cubicBezTo>
                        <a:pt x="284" y="242"/>
                        <a:pt x="291" y="240"/>
                        <a:pt x="296" y="236"/>
                      </a:cubicBezTo>
                      <a:cubicBezTo>
                        <a:pt x="311" y="226"/>
                        <a:pt x="314" y="206"/>
                        <a:pt x="304" y="1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36" name="Freeform 11"/>
                <p:cNvSpPr>
                  <a:spLocks noEditPoints="1"/>
                </p:cNvSpPr>
                <p:nvPr/>
              </p:nvSpPr>
              <p:spPr bwMode="auto">
                <a:xfrm>
                  <a:off x="5911" y="1017"/>
                  <a:ext cx="136" cy="136"/>
                </a:xfrm>
                <a:custGeom>
                  <a:avLst/>
                  <a:gdLst>
                    <a:gd name="T0" fmla="*/ 364 w 727"/>
                    <a:gd name="T1" fmla="*/ 0 h 727"/>
                    <a:gd name="T2" fmla="*/ 0 w 727"/>
                    <a:gd name="T3" fmla="*/ 364 h 727"/>
                    <a:gd name="T4" fmla="*/ 364 w 727"/>
                    <a:gd name="T5" fmla="*/ 727 h 727"/>
                    <a:gd name="T6" fmla="*/ 727 w 727"/>
                    <a:gd name="T7" fmla="*/ 364 h 727"/>
                    <a:gd name="T8" fmla="*/ 364 w 727"/>
                    <a:gd name="T9" fmla="*/ 0 h 727"/>
                    <a:gd name="T10" fmla="*/ 364 w 727"/>
                    <a:gd name="T11" fmla="*/ 663 h 727"/>
                    <a:gd name="T12" fmla="*/ 64 w 727"/>
                    <a:gd name="T13" fmla="*/ 364 h 727"/>
                    <a:gd name="T14" fmla="*/ 364 w 727"/>
                    <a:gd name="T15" fmla="*/ 65 h 727"/>
                    <a:gd name="T16" fmla="*/ 663 w 727"/>
                    <a:gd name="T17" fmla="*/ 364 h 727"/>
                    <a:gd name="T18" fmla="*/ 364 w 727"/>
                    <a:gd name="T19" fmla="*/ 663 h 7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27" h="727">
                      <a:moveTo>
                        <a:pt x="364" y="0"/>
                      </a:moveTo>
                      <a:cubicBezTo>
                        <a:pt x="163" y="0"/>
                        <a:pt x="0" y="163"/>
                        <a:pt x="0" y="364"/>
                      </a:cubicBezTo>
                      <a:cubicBezTo>
                        <a:pt x="0" y="564"/>
                        <a:pt x="163" y="727"/>
                        <a:pt x="364" y="727"/>
                      </a:cubicBezTo>
                      <a:cubicBezTo>
                        <a:pt x="564" y="727"/>
                        <a:pt x="727" y="564"/>
                        <a:pt x="727" y="364"/>
                      </a:cubicBezTo>
                      <a:cubicBezTo>
                        <a:pt x="727" y="163"/>
                        <a:pt x="564" y="0"/>
                        <a:pt x="364" y="0"/>
                      </a:cubicBezTo>
                      <a:close/>
                      <a:moveTo>
                        <a:pt x="364" y="663"/>
                      </a:moveTo>
                      <a:cubicBezTo>
                        <a:pt x="199" y="663"/>
                        <a:pt x="64" y="529"/>
                        <a:pt x="64" y="364"/>
                      </a:cubicBezTo>
                      <a:cubicBezTo>
                        <a:pt x="64" y="199"/>
                        <a:pt x="199" y="65"/>
                        <a:pt x="364" y="65"/>
                      </a:cubicBezTo>
                      <a:cubicBezTo>
                        <a:pt x="529" y="65"/>
                        <a:pt x="663" y="199"/>
                        <a:pt x="663" y="364"/>
                      </a:cubicBezTo>
                      <a:cubicBezTo>
                        <a:pt x="663" y="529"/>
                        <a:pt x="529" y="663"/>
                        <a:pt x="364" y="6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37" name="Freeform 12"/>
                <p:cNvSpPr>
                  <a:spLocks/>
                </p:cNvSpPr>
                <p:nvPr/>
              </p:nvSpPr>
              <p:spPr bwMode="auto">
                <a:xfrm>
                  <a:off x="5973" y="1048"/>
                  <a:ext cx="47" cy="47"/>
                </a:xfrm>
                <a:custGeom>
                  <a:avLst/>
                  <a:gdLst>
                    <a:gd name="T0" fmla="*/ 220 w 252"/>
                    <a:gd name="T1" fmla="*/ 188 h 252"/>
                    <a:gd name="T2" fmla="*/ 64 w 252"/>
                    <a:gd name="T3" fmla="*/ 188 h 252"/>
                    <a:gd name="T4" fmla="*/ 64 w 252"/>
                    <a:gd name="T5" fmla="*/ 32 h 252"/>
                    <a:gd name="T6" fmla="*/ 32 w 252"/>
                    <a:gd name="T7" fmla="*/ 0 h 252"/>
                    <a:gd name="T8" fmla="*/ 0 w 252"/>
                    <a:gd name="T9" fmla="*/ 32 h 252"/>
                    <a:gd name="T10" fmla="*/ 0 w 252"/>
                    <a:gd name="T11" fmla="*/ 220 h 252"/>
                    <a:gd name="T12" fmla="*/ 32 w 252"/>
                    <a:gd name="T13" fmla="*/ 252 h 252"/>
                    <a:gd name="T14" fmla="*/ 220 w 252"/>
                    <a:gd name="T15" fmla="*/ 252 h 252"/>
                    <a:gd name="T16" fmla="*/ 252 w 252"/>
                    <a:gd name="T17" fmla="*/ 220 h 252"/>
                    <a:gd name="T18" fmla="*/ 220 w 252"/>
                    <a:gd name="T19" fmla="*/ 188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2" h="252">
                      <a:moveTo>
                        <a:pt x="220" y="188"/>
                      </a:moveTo>
                      <a:cubicBezTo>
                        <a:pt x="64" y="188"/>
                        <a:pt x="64" y="188"/>
                        <a:pt x="64" y="188"/>
                      </a:cubicBezTo>
                      <a:cubicBezTo>
                        <a:pt x="64" y="32"/>
                        <a:pt x="64" y="32"/>
                        <a:pt x="64" y="32"/>
                      </a:cubicBezTo>
                      <a:cubicBezTo>
                        <a:pt x="64" y="14"/>
                        <a:pt x="49" y="0"/>
                        <a:pt x="32" y="0"/>
                      </a:cubicBezTo>
                      <a:cubicBezTo>
                        <a:pt x="14" y="0"/>
                        <a:pt x="0" y="14"/>
                        <a:pt x="0" y="32"/>
                      </a:cubicBezTo>
                      <a:cubicBezTo>
                        <a:pt x="0" y="220"/>
                        <a:pt x="0" y="220"/>
                        <a:pt x="0" y="220"/>
                      </a:cubicBezTo>
                      <a:cubicBezTo>
                        <a:pt x="0" y="238"/>
                        <a:pt x="14" y="252"/>
                        <a:pt x="32" y="252"/>
                      </a:cubicBezTo>
                      <a:cubicBezTo>
                        <a:pt x="220" y="252"/>
                        <a:pt x="220" y="252"/>
                        <a:pt x="220" y="252"/>
                      </a:cubicBezTo>
                      <a:cubicBezTo>
                        <a:pt x="237" y="252"/>
                        <a:pt x="252" y="238"/>
                        <a:pt x="252" y="220"/>
                      </a:cubicBezTo>
                      <a:cubicBezTo>
                        <a:pt x="252" y="203"/>
                        <a:pt x="238" y="188"/>
                        <a:pt x="220" y="1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  <p:sp>
            <p:nvSpPr>
              <p:cNvPr id="29" name="CaixaDeTexto 19"/>
              <p:cNvSpPr txBox="1"/>
              <p:nvPr/>
            </p:nvSpPr>
            <p:spPr>
              <a:xfrm>
                <a:off x="9934912" y="1361753"/>
                <a:ext cx="8811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pt-BR"/>
                </a:defPPr>
                <a:lvl1pPr algn="r">
                  <a:defRPr sz="5400" b="1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</a:defRPr>
                </a:lvl1pPr>
                <a:lvl2pPr lvl="1" algn="r">
                  <a:defRPr sz="3600">
                    <a:solidFill>
                      <a:schemeClr val="bg1"/>
                    </a:solidFill>
                  </a:defRPr>
                </a:lvl2pPr>
              </a:lstStyle>
              <a:p>
                <a:pPr algn="l"/>
                <a:r>
                  <a:rPr lang="pt-BR" sz="1400" i="1" dirty="0">
                    <a:solidFill>
                      <a:srgbClr val="4A5463"/>
                    </a:solidFill>
                    <a:effectLst/>
                    <a:latin typeface="+mn-lt"/>
                  </a:rPr>
                  <a:t>histórico</a:t>
                </a:r>
              </a:p>
            </p:txBody>
          </p:sp>
        </p:grpSp>
        <p:sp>
          <p:nvSpPr>
            <p:cNvPr id="8" name="Retângulo 7"/>
            <p:cNvSpPr/>
            <p:nvPr/>
          </p:nvSpPr>
          <p:spPr>
            <a:xfrm>
              <a:off x="7794171" y="5558971"/>
              <a:ext cx="1596572" cy="62411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0" name="Forma livre 39"/>
          <p:cNvSpPr/>
          <p:nvPr/>
        </p:nvSpPr>
        <p:spPr>
          <a:xfrm>
            <a:off x="-167954" y="161424"/>
            <a:ext cx="968768" cy="172857"/>
          </a:xfrm>
          <a:custGeom>
            <a:avLst/>
            <a:gdLst>
              <a:gd name="connsiteX0" fmla="*/ 0 w 4785186"/>
              <a:gd name="connsiteY0" fmla="*/ 0 h 853819"/>
              <a:gd name="connsiteX1" fmla="*/ 4785186 w 4785186"/>
              <a:gd name="connsiteY1" fmla="*/ 0 h 853819"/>
              <a:gd name="connsiteX2" fmla="*/ 4310842 w 4785186"/>
              <a:gd name="connsiteY2" fmla="*/ 853819 h 853819"/>
              <a:gd name="connsiteX3" fmla="*/ 0 w 4785186"/>
              <a:gd name="connsiteY3" fmla="*/ 853819 h 85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5186" h="853819">
                <a:moveTo>
                  <a:pt x="0" y="0"/>
                </a:moveTo>
                <a:lnTo>
                  <a:pt x="4785186" y="0"/>
                </a:lnTo>
                <a:lnTo>
                  <a:pt x="4310842" y="853819"/>
                </a:lnTo>
                <a:lnTo>
                  <a:pt x="0" y="853819"/>
                </a:lnTo>
                <a:close/>
              </a:path>
            </a:pathLst>
          </a:custGeom>
          <a:solidFill>
            <a:srgbClr val="BCA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Forma livre 1"/>
          <p:cNvSpPr/>
          <p:nvPr/>
        </p:nvSpPr>
        <p:spPr>
          <a:xfrm rot="10800000">
            <a:off x="10336134" y="3513303"/>
            <a:ext cx="1024457" cy="351191"/>
          </a:xfrm>
          <a:custGeom>
            <a:avLst/>
            <a:gdLst>
              <a:gd name="connsiteX0" fmla="*/ 1955800 w 1955800"/>
              <a:gd name="connsiteY0" fmla="*/ 0 h 139700"/>
              <a:gd name="connsiteX1" fmla="*/ 1955800 w 1955800"/>
              <a:gd name="connsiteY1" fmla="*/ 139700 h 139700"/>
              <a:gd name="connsiteX2" fmla="*/ 0 w 1955800"/>
              <a:gd name="connsiteY2" fmla="*/ 139700 h 139700"/>
              <a:gd name="connsiteX3" fmla="*/ 0 w 1955800"/>
              <a:gd name="connsiteY3" fmla="*/ 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5800" h="139700">
                <a:moveTo>
                  <a:pt x="1955800" y="0"/>
                </a:moveTo>
                <a:lnTo>
                  <a:pt x="1955800" y="139700"/>
                </a:lnTo>
                <a:lnTo>
                  <a:pt x="0" y="139700"/>
                </a:lnTo>
                <a:lnTo>
                  <a:pt x="0" y="0"/>
                </a:lnTo>
              </a:path>
            </a:pathLst>
          </a:custGeom>
          <a:noFill/>
          <a:ln>
            <a:solidFill>
              <a:srgbClr val="00A7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45" name="Forma livre 46"/>
          <p:cNvSpPr/>
          <p:nvPr/>
        </p:nvSpPr>
        <p:spPr>
          <a:xfrm rot="10800000">
            <a:off x="9315021" y="3513305"/>
            <a:ext cx="996365" cy="351191"/>
          </a:xfrm>
          <a:custGeom>
            <a:avLst/>
            <a:gdLst>
              <a:gd name="connsiteX0" fmla="*/ 1955800 w 1955800"/>
              <a:gd name="connsiteY0" fmla="*/ 0 h 139700"/>
              <a:gd name="connsiteX1" fmla="*/ 1955800 w 1955800"/>
              <a:gd name="connsiteY1" fmla="*/ 139700 h 139700"/>
              <a:gd name="connsiteX2" fmla="*/ 0 w 1955800"/>
              <a:gd name="connsiteY2" fmla="*/ 139700 h 139700"/>
              <a:gd name="connsiteX3" fmla="*/ 0 w 1955800"/>
              <a:gd name="connsiteY3" fmla="*/ 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5800" h="139700">
                <a:moveTo>
                  <a:pt x="1955800" y="0"/>
                </a:moveTo>
                <a:lnTo>
                  <a:pt x="1955800" y="139700"/>
                </a:lnTo>
                <a:lnTo>
                  <a:pt x="0" y="139700"/>
                </a:lnTo>
                <a:lnTo>
                  <a:pt x="0" y="0"/>
                </a:lnTo>
              </a:path>
            </a:pathLst>
          </a:custGeom>
          <a:noFill/>
          <a:ln>
            <a:solidFill>
              <a:srgbClr val="FBCD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46" name="Forma livre 47"/>
          <p:cNvSpPr/>
          <p:nvPr/>
        </p:nvSpPr>
        <p:spPr>
          <a:xfrm rot="10800000">
            <a:off x="5876054" y="3513304"/>
            <a:ext cx="3414219" cy="351191"/>
          </a:xfrm>
          <a:custGeom>
            <a:avLst/>
            <a:gdLst>
              <a:gd name="connsiteX0" fmla="*/ 1955800 w 1955800"/>
              <a:gd name="connsiteY0" fmla="*/ 0 h 139700"/>
              <a:gd name="connsiteX1" fmla="*/ 1955800 w 1955800"/>
              <a:gd name="connsiteY1" fmla="*/ 139700 h 139700"/>
              <a:gd name="connsiteX2" fmla="*/ 0 w 1955800"/>
              <a:gd name="connsiteY2" fmla="*/ 139700 h 139700"/>
              <a:gd name="connsiteX3" fmla="*/ 0 w 1955800"/>
              <a:gd name="connsiteY3" fmla="*/ 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5800" h="139700">
                <a:moveTo>
                  <a:pt x="1955800" y="0"/>
                </a:moveTo>
                <a:lnTo>
                  <a:pt x="1955800" y="139700"/>
                </a:lnTo>
                <a:lnTo>
                  <a:pt x="0" y="139700"/>
                </a:lnTo>
                <a:lnTo>
                  <a:pt x="0" y="0"/>
                </a:lnTo>
              </a:path>
            </a:pathLst>
          </a:custGeom>
          <a:noFill/>
          <a:ln>
            <a:solidFill>
              <a:srgbClr val="EC42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50" name="CaixaDeTexto 19"/>
          <p:cNvSpPr txBox="1"/>
          <p:nvPr/>
        </p:nvSpPr>
        <p:spPr>
          <a:xfrm>
            <a:off x="7220189" y="3311789"/>
            <a:ext cx="63488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ctr"/>
            <a:r>
              <a:rPr lang="pt-BR" sz="2000" i="1" dirty="0">
                <a:solidFill>
                  <a:srgbClr val="EC4251"/>
                </a:solidFill>
                <a:effectLst/>
                <a:latin typeface="+mn-lt"/>
              </a:rPr>
              <a:t>27</a:t>
            </a:r>
            <a:r>
              <a:rPr lang="pt-BR" sz="1400" i="1" dirty="0">
                <a:solidFill>
                  <a:srgbClr val="EC4251"/>
                </a:solidFill>
                <a:effectLst/>
                <a:latin typeface="+mn-lt"/>
              </a:rPr>
              <a:t>%</a:t>
            </a:r>
            <a:endParaRPr lang="pt-BR" sz="800" i="1" dirty="0">
              <a:solidFill>
                <a:srgbClr val="EC4251"/>
              </a:solidFill>
              <a:effectLst/>
              <a:latin typeface="+mn-lt"/>
            </a:endParaRPr>
          </a:p>
        </p:txBody>
      </p:sp>
      <p:sp>
        <p:nvSpPr>
          <p:cNvPr id="54" name="CaixaDeTexto 19"/>
          <p:cNvSpPr txBox="1"/>
          <p:nvPr/>
        </p:nvSpPr>
        <p:spPr>
          <a:xfrm>
            <a:off x="9525814" y="3311789"/>
            <a:ext cx="63488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ctr"/>
            <a:r>
              <a:rPr lang="pt-BR" sz="2000" i="1" dirty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>54</a:t>
            </a:r>
            <a:r>
              <a:rPr lang="pt-BR" sz="1400" i="1" dirty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>%</a:t>
            </a:r>
            <a:endParaRPr lang="pt-BR" sz="800" i="1" dirty="0">
              <a:solidFill>
                <a:schemeClr val="accent4">
                  <a:lumMod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55" name="CaixaDeTexto 19"/>
          <p:cNvSpPr txBox="1"/>
          <p:nvPr/>
        </p:nvSpPr>
        <p:spPr>
          <a:xfrm>
            <a:off x="10545979" y="3292729"/>
            <a:ext cx="63488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ctr"/>
            <a:r>
              <a:rPr lang="pt-BR" sz="2000" i="1" dirty="0">
                <a:solidFill>
                  <a:srgbClr val="00A79B"/>
                </a:solidFill>
                <a:effectLst/>
                <a:latin typeface="+mn-lt"/>
              </a:rPr>
              <a:t>19</a:t>
            </a:r>
            <a:r>
              <a:rPr lang="pt-BR" sz="1400" i="1" dirty="0">
                <a:solidFill>
                  <a:srgbClr val="00A79B"/>
                </a:solidFill>
                <a:effectLst/>
                <a:latin typeface="+mn-lt"/>
              </a:rPr>
              <a:t>%</a:t>
            </a:r>
            <a:endParaRPr lang="pt-BR" sz="800" i="1" dirty="0">
              <a:solidFill>
                <a:srgbClr val="00A79B"/>
              </a:solidFill>
              <a:effectLst/>
              <a:latin typeface="+mn-lt"/>
            </a:endParaRPr>
          </a:p>
        </p:txBody>
      </p:sp>
      <p:sp>
        <p:nvSpPr>
          <p:cNvPr id="57" name="CaixaDeTexto 19"/>
          <p:cNvSpPr txBox="1"/>
          <p:nvPr/>
        </p:nvSpPr>
        <p:spPr>
          <a:xfrm>
            <a:off x="7445685" y="1737984"/>
            <a:ext cx="1574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ctr"/>
            <a:r>
              <a:rPr lang="pt-BR" sz="6000" b="0" i="1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7,2</a:t>
            </a:r>
            <a:endParaRPr lang="pt-BR" sz="3200" b="0" i="1" dirty="0">
              <a:solidFill>
                <a:schemeClr val="accent1">
                  <a:lumMod val="50000"/>
                </a:schemeClr>
              </a:solidFill>
              <a:effectLst/>
              <a:latin typeface="+mn-lt"/>
            </a:endParaRPr>
          </a:p>
        </p:txBody>
      </p:sp>
      <p:graphicFrame>
        <p:nvGraphicFramePr>
          <p:cNvPr id="58" name="Gráfico 57"/>
          <p:cNvGraphicFramePr/>
          <p:nvPr>
            <p:extLst>
              <p:ext uri="{D42A27DB-BD31-4B8C-83A1-F6EECF244321}">
                <p14:modId xmlns:p14="http://schemas.microsoft.com/office/powerpoint/2010/main" val="350843952"/>
              </p:ext>
            </p:extLst>
          </p:nvPr>
        </p:nvGraphicFramePr>
        <p:xfrm>
          <a:off x="5736354" y="3609448"/>
          <a:ext cx="5702300" cy="2216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1" name="Gráfico 60"/>
          <p:cNvGraphicFramePr/>
          <p:nvPr>
            <p:extLst>
              <p:ext uri="{D42A27DB-BD31-4B8C-83A1-F6EECF244321}">
                <p14:modId xmlns:p14="http://schemas.microsoft.com/office/powerpoint/2010/main" val="4177048518"/>
              </p:ext>
            </p:extLst>
          </p:nvPr>
        </p:nvGraphicFramePr>
        <p:xfrm>
          <a:off x="9859847" y="1701465"/>
          <a:ext cx="850212" cy="811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2" name="CaixaDeTexto 19"/>
          <p:cNvSpPr txBox="1"/>
          <p:nvPr/>
        </p:nvSpPr>
        <p:spPr>
          <a:xfrm>
            <a:off x="9765917" y="1909174"/>
            <a:ext cx="1061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ctr"/>
            <a:r>
              <a:rPr lang="pt-BR" sz="2000" i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7,3</a:t>
            </a:r>
            <a:endParaRPr lang="pt-BR" sz="1050" i="1" dirty="0">
              <a:solidFill>
                <a:schemeClr val="accent2">
                  <a:lumMod val="50000"/>
                </a:schemeClr>
              </a:solidFill>
              <a:effectLst/>
              <a:latin typeface="+mn-lt"/>
            </a:endParaRPr>
          </a:p>
        </p:txBody>
      </p:sp>
      <p:sp>
        <p:nvSpPr>
          <p:cNvPr id="64" name="Retângulo 63"/>
          <p:cNvSpPr/>
          <p:nvPr/>
        </p:nvSpPr>
        <p:spPr>
          <a:xfrm>
            <a:off x="9263801" y="1922457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2015</a:t>
            </a:r>
          </a:p>
        </p:txBody>
      </p:sp>
      <p:sp>
        <p:nvSpPr>
          <p:cNvPr id="65" name="CaixaDeTexto 64"/>
          <p:cNvSpPr txBox="1"/>
          <p:nvPr/>
        </p:nvSpPr>
        <p:spPr>
          <a:xfrm>
            <a:off x="11352309" y="6063910"/>
            <a:ext cx="7184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900" dirty="0"/>
              <a:t>base: 3.051</a:t>
            </a:r>
          </a:p>
        </p:txBody>
      </p:sp>
      <p:sp>
        <p:nvSpPr>
          <p:cNvPr id="66" name="CaixaDeTexto 5"/>
          <p:cNvSpPr txBox="1"/>
          <p:nvPr/>
        </p:nvSpPr>
        <p:spPr>
          <a:xfrm>
            <a:off x="434011" y="3414437"/>
            <a:ext cx="47707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chama atenção mais de 1 em cada 4 entrevistados não ter colocado em prática os conhecimentos adquiridos no </a:t>
            </a:r>
            <a:r>
              <a:rPr lang="pt-BR" dirty="0" err="1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Empretec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, algo a ser mais bem compreendido quanto a se tratar de uma limitação dos participantes ou algo a ser aprimorado no conteúdo</a:t>
            </a:r>
          </a:p>
        </p:txBody>
      </p:sp>
      <p:grpSp>
        <p:nvGrpSpPr>
          <p:cNvPr id="38" name="+ informações"/>
          <p:cNvGrpSpPr/>
          <p:nvPr/>
        </p:nvGrpSpPr>
        <p:grpSpPr>
          <a:xfrm>
            <a:off x="3027233" y="5517191"/>
            <a:ext cx="1402473" cy="346249"/>
            <a:chOff x="7300120" y="5125288"/>
            <a:chExt cx="1748287" cy="431624"/>
          </a:xfrm>
        </p:grpSpPr>
        <p:sp>
          <p:nvSpPr>
            <p:cNvPr id="39" name="Forma livre 52"/>
            <p:cNvSpPr/>
            <p:nvPr/>
          </p:nvSpPr>
          <p:spPr>
            <a:xfrm>
              <a:off x="7529599" y="5255921"/>
              <a:ext cx="1340560" cy="203648"/>
            </a:xfrm>
            <a:custGeom>
              <a:avLst/>
              <a:gdLst>
                <a:gd name="connsiteX0" fmla="*/ 0 w 1340560"/>
                <a:gd name="connsiteY0" fmla="*/ 0 h 203648"/>
                <a:gd name="connsiteX1" fmla="*/ 1238736 w 1340560"/>
                <a:gd name="connsiteY1" fmla="*/ 0 h 203648"/>
                <a:gd name="connsiteX2" fmla="*/ 1340560 w 1340560"/>
                <a:gd name="connsiteY2" fmla="*/ 101824 h 203648"/>
                <a:gd name="connsiteX3" fmla="*/ 1340559 w 1340560"/>
                <a:gd name="connsiteY3" fmla="*/ 101824 h 203648"/>
                <a:gd name="connsiteX4" fmla="*/ 1238735 w 1340560"/>
                <a:gd name="connsiteY4" fmla="*/ 203648 h 203648"/>
                <a:gd name="connsiteX5" fmla="*/ 1958 w 1340560"/>
                <a:gd name="connsiteY5" fmla="*/ 203647 h 203648"/>
                <a:gd name="connsiteX6" fmla="*/ 28837 w 1340560"/>
                <a:gd name="connsiteY6" fmla="*/ 163780 h 203648"/>
                <a:gd name="connsiteX7" fmla="*/ 41052 w 1340560"/>
                <a:gd name="connsiteY7" fmla="*/ 103276 h 203648"/>
                <a:gd name="connsiteX8" fmla="*/ 28837 w 1340560"/>
                <a:gd name="connsiteY8" fmla="*/ 42772 h 20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0560" h="203648">
                  <a:moveTo>
                    <a:pt x="0" y="0"/>
                  </a:moveTo>
                  <a:lnTo>
                    <a:pt x="1238736" y="0"/>
                  </a:lnTo>
                  <a:cubicBezTo>
                    <a:pt x="1294972" y="0"/>
                    <a:pt x="1340560" y="45588"/>
                    <a:pt x="1340560" y="101824"/>
                  </a:cubicBezTo>
                  <a:lnTo>
                    <a:pt x="1340559" y="101824"/>
                  </a:lnTo>
                  <a:cubicBezTo>
                    <a:pt x="1340559" y="158060"/>
                    <a:pt x="1294971" y="203648"/>
                    <a:pt x="1238735" y="203648"/>
                  </a:cubicBezTo>
                  <a:lnTo>
                    <a:pt x="1958" y="203647"/>
                  </a:lnTo>
                  <a:lnTo>
                    <a:pt x="28837" y="163780"/>
                  </a:lnTo>
                  <a:cubicBezTo>
                    <a:pt x="36703" y="145184"/>
                    <a:pt x="41052" y="124738"/>
                    <a:pt x="41052" y="103276"/>
                  </a:cubicBezTo>
                  <a:cubicBezTo>
                    <a:pt x="41052" y="81815"/>
                    <a:pt x="36703" y="61369"/>
                    <a:pt x="28837" y="42772"/>
                  </a:cubicBezTo>
                  <a:close/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42" name="CaixaDeTexto 5"/>
            <p:cNvSpPr txBox="1"/>
            <p:nvPr/>
          </p:nvSpPr>
          <p:spPr>
            <a:xfrm>
              <a:off x="7543455" y="5125288"/>
              <a:ext cx="1504952" cy="43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2060"/>
                </a:buClr>
                <a:buSzPct val="120000"/>
              </a:pPr>
              <a:r>
                <a:rPr lang="pt-BR" sz="1100" b="1" dirty="0">
                  <a:solidFill>
                    <a:srgbClr val="1B75BB"/>
                  </a:solidFill>
                  <a:ea typeface="Verdana" pitchFamily="34" charset="0"/>
                  <a:cs typeface="Arial" charset="0"/>
                </a:rPr>
                <a:t>+ informações</a:t>
              </a:r>
            </a:p>
          </p:txBody>
        </p:sp>
        <p:grpSp>
          <p:nvGrpSpPr>
            <p:cNvPr id="43" name="Group 4"/>
            <p:cNvGrpSpPr>
              <a:grpSpLocks noChangeAspect="1"/>
            </p:cNvGrpSpPr>
            <p:nvPr/>
          </p:nvGrpSpPr>
          <p:grpSpPr bwMode="auto">
            <a:xfrm>
              <a:off x="7300120" y="5219409"/>
              <a:ext cx="276672" cy="276672"/>
              <a:chOff x="4549" y="2890"/>
              <a:chExt cx="599" cy="599"/>
            </a:xfrm>
            <a:solidFill>
              <a:schemeClr val="accent2"/>
            </a:solidFill>
          </p:grpSpPr>
          <p:sp>
            <p:nvSpPr>
              <p:cNvPr id="44" name="Freeform 5"/>
              <p:cNvSpPr>
                <a:spLocks noEditPoints="1"/>
              </p:cNvSpPr>
              <p:nvPr/>
            </p:nvSpPr>
            <p:spPr bwMode="auto">
              <a:xfrm>
                <a:off x="4549" y="2890"/>
                <a:ext cx="599" cy="599"/>
              </a:xfrm>
              <a:custGeom>
                <a:avLst/>
                <a:gdLst>
                  <a:gd name="T0" fmla="*/ 1398 w 1638"/>
                  <a:gd name="T1" fmla="*/ 240 h 1638"/>
                  <a:gd name="T2" fmla="*/ 819 w 1638"/>
                  <a:gd name="T3" fmla="*/ 0 h 1638"/>
                  <a:gd name="T4" fmla="*/ 240 w 1638"/>
                  <a:gd name="T5" fmla="*/ 240 h 1638"/>
                  <a:gd name="T6" fmla="*/ 0 w 1638"/>
                  <a:gd name="T7" fmla="*/ 819 h 1638"/>
                  <a:gd name="T8" fmla="*/ 240 w 1638"/>
                  <a:gd name="T9" fmla="*/ 1398 h 1638"/>
                  <a:gd name="T10" fmla="*/ 819 w 1638"/>
                  <a:gd name="T11" fmla="*/ 1638 h 1638"/>
                  <a:gd name="T12" fmla="*/ 1398 w 1638"/>
                  <a:gd name="T13" fmla="*/ 1398 h 1638"/>
                  <a:gd name="T14" fmla="*/ 1638 w 1638"/>
                  <a:gd name="T15" fmla="*/ 819 h 1638"/>
                  <a:gd name="T16" fmla="*/ 1398 w 1638"/>
                  <a:gd name="T17" fmla="*/ 240 h 1638"/>
                  <a:gd name="T18" fmla="*/ 819 w 1638"/>
                  <a:gd name="T19" fmla="*/ 1574 h 1638"/>
                  <a:gd name="T20" fmla="*/ 64 w 1638"/>
                  <a:gd name="T21" fmla="*/ 819 h 1638"/>
                  <a:gd name="T22" fmla="*/ 819 w 1638"/>
                  <a:gd name="T23" fmla="*/ 64 h 1638"/>
                  <a:gd name="T24" fmla="*/ 1574 w 1638"/>
                  <a:gd name="T25" fmla="*/ 819 h 1638"/>
                  <a:gd name="T26" fmla="*/ 819 w 1638"/>
                  <a:gd name="T27" fmla="*/ 1574 h 1638"/>
                  <a:gd name="T28" fmla="*/ 819 w 1638"/>
                  <a:gd name="T29" fmla="*/ 1574 h 1638"/>
                  <a:gd name="T30" fmla="*/ 819 w 1638"/>
                  <a:gd name="T31" fmla="*/ 1574 h 1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38" h="1638">
                    <a:moveTo>
                      <a:pt x="1398" y="240"/>
                    </a:moveTo>
                    <a:cubicBezTo>
                      <a:pt x="1244" y="85"/>
                      <a:pt x="1038" y="0"/>
                      <a:pt x="819" y="0"/>
                    </a:cubicBezTo>
                    <a:cubicBezTo>
                      <a:pt x="600" y="0"/>
                      <a:pt x="395" y="85"/>
                      <a:pt x="240" y="240"/>
                    </a:cubicBezTo>
                    <a:cubicBezTo>
                      <a:pt x="85" y="395"/>
                      <a:pt x="0" y="600"/>
                      <a:pt x="0" y="819"/>
                    </a:cubicBezTo>
                    <a:cubicBezTo>
                      <a:pt x="0" y="1038"/>
                      <a:pt x="85" y="1244"/>
                      <a:pt x="240" y="1398"/>
                    </a:cubicBezTo>
                    <a:cubicBezTo>
                      <a:pt x="395" y="1553"/>
                      <a:pt x="600" y="1638"/>
                      <a:pt x="819" y="1638"/>
                    </a:cubicBezTo>
                    <a:cubicBezTo>
                      <a:pt x="1038" y="1638"/>
                      <a:pt x="1244" y="1553"/>
                      <a:pt x="1398" y="1398"/>
                    </a:cubicBezTo>
                    <a:cubicBezTo>
                      <a:pt x="1553" y="1244"/>
                      <a:pt x="1638" y="1038"/>
                      <a:pt x="1638" y="819"/>
                    </a:cubicBezTo>
                    <a:cubicBezTo>
                      <a:pt x="1638" y="600"/>
                      <a:pt x="1553" y="395"/>
                      <a:pt x="1398" y="240"/>
                    </a:cubicBezTo>
                    <a:close/>
                    <a:moveTo>
                      <a:pt x="819" y="1574"/>
                    </a:moveTo>
                    <a:cubicBezTo>
                      <a:pt x="403" y="1574"/>
                      <a:pt x="64" y="1236"/>
                      <a:pt x="64" y="819"/>
                    </a:cubicBezTo>
                    <a:cubicBezTo>
                      <a:pt x="64" y="403"/>
                      <a:pt x="403" y="64"/>
                      <a:pt x="819" y="64"/>
                    </a:cubicBezTo>
                    <a:cubicBezTo>
                      <a:pt x="1236" y="64"/>
                      <a:pt x="1574" y="403"/>
                      <a:pt x="1574" y="819"/>
                    </a:cubicBezTo>
                    <a:cubicBezTo>
                      <a:pt x="1574" y="1236"/>
                      <a:pt x="1236" y="1574"/>
                      <a:pt x="819" y="1574"/>
                    </a:cubicBezTo>
                    <a:close/>
                    <a:moveTo>
                      <a:pt x="819" y="1574"/>
                    </a:moveTo>
                    <a:cubicBezTo>
                      <a:pt x="819" y="1574"/>
                      <a:pt x="819" y="1574"/>
                      <a:pt x="819" y="15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7" name="Freeform 6"/>
              <p:cNvSpPr>
                <a:spLocks noEditPoints="1"/>
              </p:cNvSpPr>
              <p:nvPr/>
            </p:nvSpPr>
            <p:spPr bwMode="auto">
              <a:xfrm>
                <a:off x="4808" y="3083"/>
                <a:ext cx="81" cy="331"/>
              </a:xfrm>
              <a:custGeom>
                <a:avLst/>
                <a:gdLst>
                  <a:gd name="T0" fmla="*/ 110 w 221"/>
                  <a:gd name="T1" fmla="*/ 0 h 905"/>
                  <a:gd name="T2" fmla="*/ 0 w 221"/>
                  <a:gd name="T3" fmla="*/ 110 h 905"/>
                  <a:gd name="T4" fmla="*/ 0 w 221"/>
                  <a:gd name="T5" fmla="*/ 794 h 905"/>
                  <a:gd name="T6" fmla="*/ 110 w 221"/>
                  <a:gd name="T7" fmla="*/ 905 h 905"/>
                  <a:gd name="T8" fmla="*/ 221 w 221"/>
                  <a:gd name="T9" fmla="*/ 794 h 905"/>
                  <a:gd name="T10" fmla="*/ 221 w 221"/>
                  <a:gd name="T11" fmla="*/ 110 h 905"/>
                  <a:gd name="T12" fmla="*/ 110 w 221"/>
                  <a:gd name="T13" fmla="*/ 0 h 905"/>
                  <a:gd name="T14" fmla="*/ 157 w 221"/>
                  <a:gd name="T15" fmla="*/ 794 h 905"/>
                  <a:gd name="T16" fmla="*/ 110 w 221"/>
                  <a:gd name="T17" fmla="*/ 841 h 905"/>
                  <a:gd name="T18" fmla="*/ 64 w 221"/>
                  <a:gd name="T19" fmla="*/ 794 h 905"/>
                  <a:gd name="T20" fmla="*/ 64 w 221"/>
                  <a:gd name="T21" fmla="*/ 110 h 905"/>
                  <a:gd name="T22" fmla="*/ 110 w 221"/>
                  <a:gd name="T23" fmla="*/ 64 h 905"/>
                  <a:gd name="T24" fmla="*/ 157 w 221"/>
                  <a:gd name="T25" fmla="*/ 110 h 905"/>
                  <a:gd name="T26" fmla="*/ 157 w 221"/>
                  <a:gd name="T27" fmla="*/ 794 h 905"/>
                  <a:gd name="T28" fmla="*/ 157 w 221"/>
                  <a:gd name="T29" fmla="*/ 794 h 905"/>
                  <a:gd name="T30" fmla="*/ 157 w 221"/>
                  <a:gd name="T31" fmla="*/ 794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905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794"/>
                      <a:pt x="0" y="794"/>
                      <a:pt x="0" y="794"/>
                    </a:cubicBezTo>
                    <a:cubicBezTo>
                      <a:pt x="0" y="855"/>
                      <a:pt x="49" y="905"/>
                      <a:pt x="110" y="905"/>
                    </a:cubicBezTo>
                    <a:cubicBezTo>
                      <a:pt x="171" y="905"/>
                      <a:pt x="221" y="855"/>
                      <a:pt x="221" y="794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794"/>
                    </a:moveTo>
                    <a:cubicBezTo>
                      <a:pt x="157" y="820"/>
                      <a:pt x="136" y="841"/>
                      <a:pt x="110" y="841"/>
                    </a:cubicBezTo>
                    <a:cubicBezTo>
                      <a:pt x="85" y="841"/>
                      <a:pt x="64" y="820"/>
                      <a:pt x="64" y="794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4"/>
                      <a:pt x="85" y="64"/>
                      <a:pt x="110" y="64"/>
                    </a:cubicBezTo>
                    <a:cubicBezTo>
                      <a:pt x="136" y="64"/>
                      <a:pt x="157" y="84"/>
                      <a:pt x="157" y="110"/>
                    </a:cubicBezTo>
                    <a:lnTo>
                      <a:pt x="157" y="794"/>
                    </a:lnTo>
                    <a:close/>
                    <a:moveTo>
                      <a:pt x="157" y="794"/>
                    </a:moveTo>
                    <a:cubicBezTo>
                      <a:pt x="157" y="794"/>
                      <a:pt x="157" y="794"/>
                      <a:pt x="157" y="79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8" name="Freeform 7"/>
              <p:cNvSpPr>
                <a:spLocks noEditPoints="1"/>
              </p:cNvSpPr>
              <p:nvPr/>
            </p:nvSpPr>
            <p:spPr bwMode="auto">
              <a:xfrm>
                <a:off x="4808" y="2965"/>
                <a:ext cx="81" cy="96"/>
              </a:xfrm>
              <a:custGeom>
                <a:avLst/>
                <a:gdLst>
                  <a:gd name="T0" fmla="*/ 110 w 221"/>
                  <a:gd name="T1" fmla="*/ 0 h 263"/>
                  <a:gd name="T2" fmla="*/ 0 w 221"/>
                  <a:gd name="T3" fmla="*/ 110 h 263"/>
                  <a:gd name="T4" fmla="*/ 0 w 221"/>
                  <a:gd name="T5" fmla="*/ 153 h 263"/>
                  <a:gd name="T6" fmla="*/ 110 w 221"/>
                  <a:gd name="T7" fmla="*/ 263 h 263"/>
                  <a:gd name="T8" fmla="*/ 221 w 221"/>
                  <a:gd name="T9" fmla="*/ 153 h 263"/>
                  <a:gd name="T10" fmla="*/ 221 w 221"/>
                  <a:gd name="T11" fmla="*/ 110 h 263"/>
                  <a:gd name="T12" fmla="*/ 110 w 221"/>
                  <a:gd name="T13" fmla="*/ 0 h 263"/>
                  <a:gd name="T14" fmla="*/ 157 w 221"/>
                  <a:gd name="T15" fmla="*/ 153 h 263"/>
                  <a:gd name="T16" fmla="*/ 110 w 221"/>
                  <a:gd name="T17" fmla="*/ 199 h 263"/>
                  <a:gd name="T18" fmla="*/ 64 w 221"/>
                  <a:gd name="T19" fmla="*/ 153 h 263"/>
                  <a:gd name="T20" fmla="*/ 64 w 221"/>
                  <a:gd name="T21" fmla="*/ 110 h 263"/>
                  <a:gd name="T22" fmla="*/ 110 w 221"/>
                  <a:gd name="T23" fmla="*/ 64 h 263"/>
                  <a:gd name="T24" fmla="*/ 157 w 221"/>
                  <a:gd name="T25" fmla="*/ 110 h 263"/>
                  <a:gd name="T26" fmla="*/ 157 w 221"/>
                  <a:gd name="T27" fmla="*/ 153 h 263"/>
                  <a:gd name="T28" fmla="*/ 157 w 221"/>
                  <a:gd name="T29" fmla="*/ 153 h 263"/>
                  <a:gd name="T30" fmla="*/ 157 w 221"/>
                  <a:gd name="T31" fmla="*/ 15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263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214"/>
                      <a:pt x="49" y="263"/>
                      <a:pt x="110" y="263"/>
                    </a:cubicBezTo>
                    <a:cubicBezTo>
                      <a:pt x="171" y="263"/>
                      <a:pt x="221" y="214"/>
                      <a:pt x="221" y="153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153"/>
                    </a:moveTo>
                    <a:cubicBezTo>
                      <a:pt x="157" y="179"/>
                      <a:pt x="136" y="199"/>
                      <a:pt x="110" y="199"/>
                    </a:cubicBezTo>
                    <a:cubicBezTo>
                      <a:pt x="85" y="199"/>
                      <a:pt x="64" y="179"/>
                      <a:pt x="64" y="153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5"/>
                      <a:pt x="85" y="64"/>
                      <a:pt x="110" y="64"/>
                    </a:cubicBezTo>
                    <a:cubicBezTo>
                      <a:pt x="136" y="64"/>
                      <a:pt x="157" y="85"/>
                      <a:pt x="157" y="110"/>
                    </a:cubicBezTo>
                    <a:lnTo>
                      <a:pt x="157" y="153"/>
                    </a:lnTo>
                    <a:close/>
                    <a:moveTo>
                      <a:pt x="157" y="153"/>
                    </a:moveTo>
                    <a:cubicBezTo>
                      <a:pt x="157" y="153"/>
                      <a:pt x="157" y="153"/>
                      <a:pt x="157" y="1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9" name="Freeform 8"/>
              <p:cNvSpPr>
                <a:spLocks noEditPoints="1"/>
              </p:cNvSpPr>
              <p:nvPr/>
            </p:nvSpPr>
            <p:spPr bwMode="auto">
              <a:xfrm>
                <a:off x="4681" y="2942"/>
                <a:ext cx="116" cy="70"/>
              </a:xfrm>
              <a:custGeom>
                <a:avLst/>
                <a:gdLst>
                  <a:gd name="T0" fmla="*/ 271 w 315"/>
                  <a:gd name="T1" fmla="*/ 5 h 193"/>
                  <a:gd name="T2" fmla="*/ 16 w 315"/>
                  <a:gd name="T3" fmla="*/ 136 h 193"/>
                  <a:gd name="T4" fmla="*/ 11 w 315"/>
                  <a:gd name="T5" fmla="*/ 181 h 193"/>
                  <a:gd name="T6" fmla="*/ 36 w 315"/>
                  <a:gd name="T7" fmla="*/ 193 h 193"/>
                  <a:gd name="T8" fmla="*/ 56 w 315"/>
                  <a:gd name="T9" fmla="*/ 186 h 193"/>
                  <a:gd name="T10" fmla="*/ 288 w 315"/>
                  <a:gd name="T11" fmla="*/ 66 h 193"/>
                  <a:gd name="T12" fmla="*/ 310 w 315"/>
                  <a:gd name="T13" fmla="*/ 27 h 193"/>
                  <a:gd name="T14" fmla="*/ 271 w 315"/>
                  <a:gd name="T15" fmla="*/ 5 h 193"/>
                  <a:gd name="T16" fmla="*/ 271 w 315"/>
                  <a:gd name="T17" fmla="*/ 5 h 193"/>
                  <a:gd name="T18" fmla="*/ 271 w 315"/>
                  <a:gd name="T19" fmla="*/ 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5" h="193">
                    <a:moveTo>
                      <a:pt x="271" y="5"/>
                    </a:moveTo>
                    <a:cubicBezTo>
                      <a:pt x="177" y="30"/>
                      <a:pt x="91" y="75"/>
                      <a:pt x="16" y="136"/>
                    </a:cubicBezTo>
                    <a:cubicBezTo>
                      <a:pt x="2" y="147"/>
                      <a:pt x="0" y="168"/>
                      <a:pt x="11" y="181"/>
                    </a:cubicBezTo>
                    <a:cubicBezTo>
                      <a:pt x="17" y="189"/>
                      <a:pt x="27" y="193"/>
                      <a:pt x="36" y="193"/>
                    </a:cubicBezTo>
                    <a:cubicBezTo>
                      <a:pt x="43" y="193"/>
                      <a:pt x="50" y="191"/>
                      <a:pt x="56" y="186"/>
                    </a:cubicBezTo>
                    <a:cubicBezTo>
                      <a:pt x="125" y="130"/>
                      <a:pt x="203" y="90"/>
                      <a:pt x="288" y="66"/>
                    </a:cubicBezTo>
                    <a:cubicBezTo>
                      <a:pt x="305" y="62"/>
                      <a:pt x="315" y="44"/>
                      <a:pt x="310" y="27"/>
                    </a:cubicBezTo>
                    <a:cubicBezTo>
                      <a:pt x="305" y="10"/>
                      <a:pt x="288" y="0"/>
                      <a:pt x="271" y="5"/>
                    </a:cubicBezTo>
                    <a:close/>
                    <a:moveTo>
                      <a:pt x="271" y="5"/>
                    </a:moveTo>
                    <a:cubicBezTo>
                      <a:pt x="271" y="5"/>
                      <a:pt x="271" y="5"/>
                      <a:pt x="271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51" name="Freeform 9"/>
              <p:cNvSpPr>
                <a:spLocks noEditPoints="1"/>
              </p:cNvSpPr>
              <p:nvPr/>
            </p:nvSpPr>
            <p:spPr bwMode="auto">
              <a:xfrm>
                <a:off x="4593" y="3039"/>
                <a:ext cx="174" cy="386"/>
              </a:xfrm>
              <a:custGeom>
                <a:avLst/>
                <a:gdLst>
                  <a:gd name="T0" fmla="*/ 453 w 476"/>
                  <a:gd name="T1" fmla="*/ 996 h 1057"/>
                  <a:gd name="T2" fmla="*/ 64 w 476"/>
                  <a:gd name="T3" fmla="*/ 411 h 1057"/>
                  <a:gd name="T4" fmla="*/ 173 w 476"/>
                  <a:gd name="T5" fmla="*/ 55 h 1057"/>
                  <a:gd name="T6" fmla="*/ 165 w 476"/>
                  <a:gd name="T7" fmla="*/ 10 h 1057"/>
                  <a:gd name="T8" fmla="*/ 120 w 476"/>
                  <a:gd name="T9" fmla="*/ 19 h 1057"/>
                  <a:gd name="T10" fmla="*/ 0 w 476"/>
                  <a:gd name="T11" fmla="*/ 411 h 1057"/>
                  <a:gd name="T12" fmla="*/ 428 w 476"/>
                  <a:gd name="T13" fmla="*/ 1055 h 1057"/>
                  <a:gd name="T14" fmla="*/ 440 w 476"/>
                  <a:gd name="T15" fmla="*/ 1057 h 1057"/>
                  <a:gd name="T16" fmla="*/ 470 w 476"/>
                  <a:gd name="T17" fmla="*/ 1038 h 1057"/>
                  <a:gd name="T18" fmla="*/ 453 w 476"/>
                  <a:gd name="T19" fmla="*/ 996 h 1057"/>
                  <a:gd name="T20" fmla="*/ 453 w 476"/>
                  <a:gd name="T21" fmla="*/ 996 h 1057"/>
                  <a:gd name="T22" fmla="*/ 453 w 476"/>
                  <a:gd name="T23" fmla="*/ 996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6" h="1057">
                    <a:moveTo>
                      <a:pt x="453" y="996"/>
                    </a:moveTo>
                    <a:cubicBezTo>
                      <a:pt x="216" y="897"/>
                      <a:pt x="64" y="667"/>
                      <a:pt x="64" y="411"/>
                    </a:cubicBezTo>
                    <a:cubicBezTo>
                      <a:pt x="64" y="283"/>
                      <a:pt x="102" y="160"/>
                      <a:pt x="173" y="55"/>
                    </a:cubicBezTo>
                    <a:cubicBezTo>
                      <a:pt x="183" y="40"/>
                      <a:pt x="179" y="20"/>
                      <a:pt x="165" y="10"/>
                    </a:cubicBezTo>
                    <a:cubicBezTo>
                      <a:pt x="150" y="0"/>
                      <a:pt x="130" y="4"/>
                      <a:pt x="120" y="19"/>
                    </a:cubicBezTo>
                    <a:cubicBezTo>
                      <a:pt x="41" y="135"/>
                      <a:pt x="0" y="270"/>
                      <a:pt x="0" y="411"/>
                    </a:cubicBezTo>
                    <a:cubicBezTo>
                      <a:pt x="0" y="693"/>
                      <a:pt x="168" y="946"/>
                      <a:pt x="428" y="1055"/>
                    </a:cubicBezTo>
                    <a:cubicBezTo>
                      <a:pt x="432" y="1057"/>
                      <a:pt x="436" y="1057"/>
                      <a:pt x="440" y="1057"/>
                    </a:cubicBezTo>
                    <a:cubicBezTo>
                      <a:pt x="453" y="1057"/>
                      <a:pt x="465" y="1050"/>
                      <a:pt x="470" y="1038"/>
                    </a:cubicBezTo>
                    <a:cubicBezTo>
                      <a:pt x="476" y="1021"/>
                      <a:pt x="469" y="1003"/>
                      <a:pt x="453" y="996"/>
                    </a:cubicBezTo>
                    <a:close/>
                    <a:moveTo>
                      <a:pt x="453" y="996"/>
                    </a:moveTo>
                    <a:cubicBezTo>
                      <a:pt x="453" y="996"/>
                      <a:pt x="453" y="996"/>
                      <a:pt x="453" y="9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4346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1" dur="1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8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Graphic spid="56" grpId="0">
        <p:bldAsOne/>
      </p:bldGraphic>
      <p:bldGraphic spid="56" grpId="1">
        <p:bldAsOne/>
      </p:bldGraphic>
      <p:bldP spid="3" grpId="0"/>
      <p:bldP spid="28" grpId="0"/>
      <p:bldP spid="41" grpId="0" animBg="1"/>
      <p:bldP spid="45" grpId="0" animBg="1"/>
      <p:bldP spid="46" grpId="0" animBg="1"/>
      <p:bldP spid="50" grpId="0" animBg="1"/>
      <p:bldP spid="54" grpId="0" animBg="1"/>
      <p:bldP spid="55" grpId="0" animBg="1"/>
      <p:bldP spid="57" grpId="0"/>
      <p:bldGraphic spid="58" grpId="0">
        <p:bldAsOne/>
      </p:bldGraphic>
      <p:bldGraphic spid="61" grpId="0">
        <p:bldAsOne/>
      </p:bldGraphic>
      <p:bldGraphic spid="61" grpId="1">
        <p:bldAsOne/>
      </p:bldGraphic>
      <p:bldP spid="62" grpId="0"/>
      <p:bldP spid="62" grpId="1"/>
      <p:bldP spid="64" grpId="0"/>
      <p:bldP spid="64" grpId="1"/>
      <p:bldP spid="65" grpId="0"/>
      <p:bldP spid="65" grpId="1"/>
      <p:bldP spid="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Gráfico 47"/>
          <p:cNvGraphicFramePr/>
          <p:nvPr>
            <p:extLst/>
          </p:nvPr>
        </p:nvGraphicFramePr>
        <p:xfrm>
          <a:off x="765841" y="2844603"/>
          <a:ext cx="10462859" cy="2007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4" name="Tabela 43"/>
          <p:cNvGraphicFramePr>
            <a:graphicFrameLocks noGrp="1"/>
          </p:cNvGraphicFramePr>
          <p:nvPr>
            <p:extLst/>
          </p:nvPr>
        </p:nvGraphicFramePr>
        <p:xfrm>
          <a:off x="751045" y="1875451"/>
          <a:ext cx="10243422" cy="28420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3953">
                  <a:extLst>
                    <a:ext uri="{9D8B030D-6E8A-4147-A177-3AD203B41FA5}">
                      <a16:colId xmlns="" xmlns:a16="http://schemas.microsoft.com/office/drawing/2014/main" val="3415829805"/>
                    </a:ext>
                  </a:extLst>
                </a:gridCol>
                <a:gridCol w="152400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0780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420398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2637264">
                  <a:extLst>
                    <a:ext uri="{9D8B030D-6E8A-4147-A177-3AD203B41FA5}">
                      <a16:colId xmlns="" xmlns:a16="http://schemas.microsoft.com/office/drawing/2014/main" val="20021"/>
                    </a:ext>
                  </a:extLst>
                </a:gridCol>
              </a:tblGrid>
              <a:tr h="3270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Sul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55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Sudeste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Centro-Oeste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98DB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Nordeste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Norte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70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5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kern="1200" baseline="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7,1</a:t>
                      </a:r>
                      <a:endParaRPr lang="pt-BR" sz="2000" b="1" u="none" strike="noStrike" kern="1200" dirty="0">
                        <a:solidFill>
                          <a:srgbClr val="0060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8DB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88011">
                <a:tc>
                  <a:txBody>
                    <a:bodyPr/>
                    <a:lstStyle/>
                    <a:p>
                      <a:pPr algn="ctr" fontAlgn="b"/>
                      <a:endParaRPr lang="pt-BR" sz="2000" b="1" u="none" strike="noStrike" kern="1200" dirty="0">
                        <a:solidFill>
                          <a:srgbClr val="0060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u="none" strike="noStrike" kern="1200" dirty="0">
                        <a:solidFill>
                          <a:srgbClr val="0060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u="none" strike="noStrike" kern="1200" dirty="0">
                        <a:solidFill>
                          <a:srgbClr val="0060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u="none" strike="noStrike" kern="1200" dirty="0">
                        <a:solidFill>
                          <a:srgbClr val="0060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u="none" strike="noStrike" kern="1200" dirty="0">
                        <a:solidFill>
                          <a:srgbClr val="0060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7" name="Gráfico 46"/>
          <p:cNvGraphicFramePr/>
          <p:nvPr>
            <p:extLst/>
          </p:nvPr>
        </p:nvGraphicFramePr>
        <p:xfrm>
          <a:off x="653454" y="2849466"/>
          <a:ext cx="10462859" cy="2004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CaixaDeTexto 19"/>
          <p:cNvSpPr txBox="1"/>
          <p:nvPr/>
        </p:nvSpPr>
        <p:spPr>
          <a:xfrm>
            <a:off x="758934" y="161424"/>
            <a:ext cx="6137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3600" b="0" i="1" dirty="0">
                <a:solidFill>
                  <a:srgbClr val="4A5463"/>
                </a:solidFill>
                <a:effectLst/>
              </a:rPr>
              <a:t>o </a:t>
            </a:r>
            <a:r>
              <a:rPr lang="pt-BR" sz="3600" b="0" i="1" dirty="0" err="1">
                <a:solidFill>
                  <a:srgbClr val="4A5463"/>
                </a:solidFill>
                <a:effectLst/>
              </a:rPr>
              <a:t>Empretec</a:t>
            </a:r>
            <a:r>
              <a:rPr lang="pt-BR" sz="3600" b="0" i="1" dirty="0">
                <a:solidFill>
                  <a:srgbClr val="4A5463"/>
                </a:solidFill>
                <a:effectLst/>
              </a:rPr>
              <a:t> posto em prática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595449" y="6387873"/>
            <a:ext cx="108823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rgbClr val="FF91B0"/>
                </a:solidFill>
              </a:rPr>
              <a:t>P6. </a:t>
            </a:r>
            <a:r>
              <a:rPr lang="pt-BR" sz="1100" b="1" dirty="0">
                <a:solidFill>
                  <a:schemeClr val="bg1"/>
                </a:solidFill>
              </a:rPr>
              <a:t>Conseguiu pôr em prática no dia a dia os conhecimentos adquiridos no EMPRETEC? Dê uma nota de 0 a 10, sendo que 0 significa “não pôs nada em prática” e nota 10 que “pôs todos os conhecimentos em prática”</a:t>
            </a:r>
            <a:endParaRPr lang="pt-BR" sz="1100" dirty="0">
              <a:solidFill>
                <a:schemeClr val="bg1"/>
              </a:solidFill>
            </a:endParaRPr>
          </a:p>
        </p:txBody>
      </p:sp>
      <p:sp>
        <p:nvSpPr>
          <p:cNvPr id="40" name="Forma livre 39"/>
          <p:cNvSpPr/>
          <p:nvPr/>
        </p:nvSpPr>
        <p:spPr>
          <a:xfrm>
            <a:off x="-167954" y="161424"/>
            <a:ext cx="968768" cy="172857"/>
          </a:xfrm>
          <a:custGeom>
            <a:avLst/>
            <a:gdLst>
              <a:gd name="connsiteX0" fmla="*/ 0 w 4785186"/>
              <a:gd name="connsiteY0" fmla="*/ 0 h 853819"/>
              <a:gd name="connsiteX1" fmla="*/ 4785186 w 4785186"/>
              <a:gd name="connsiteY1" fmla="*/ 0 h 853819"/>
              <a:gd name="connsiteX2" fmla="*/ 4310842 w 4785186"/>
              <a:gd name="connsiteY2" fmla="*/ 853819 h 853819"/>
              <a:gd name="connsiteX3" fmla="*/ 0 w 4785186"/>
              <a:gd name="connsiteY3" fmla="*/ 853819 h 85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5186" h="853819">
                <a:moveTo>
                  <a:pt x="0" y="0"/>
                </a:moveTo>
                <a:lnTo>
                  <a:pt x="4785186" y="0"/>
                </a:lnTo>
                <a:lnTo>
                  <a:pt x="4310842" y="853819"/>
                </a:lnTo>
                <a:lnTo>
                  <a:pt x="0" y="853819"/>
                </a:lnTo>
                <a:close/>
              </a:path>
            </a:pathLst>
          </a:custGeom>
          <a:solidFill>
            <a:srgbClr val="BCA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9" name="+ informações"/>
          <p:cNvGrpSpPr/>
          <p:nvPr/>
        </p:nvGrpSpPr>
        <p:grpSpPr>
          <a:xfrm>
            <a:off x="7496937" y="546644"/>
            <a:ext cx="1402473" cy="346249"/>
            <a:chOff x="7300120" y="5125288"/>
            <a:chExt cx="1748287" cy="431624"/>
          </a:xfrm>
        </p:grpSpPr>
        <p:sp>
          <p:nvSpPr>
            <p:cNvPr id="51" name="Forma livre 52"/>
            <p:cNvSpPr/>
            <p:nvPr/>
          </p:nvSpPr>
          <p:spPr>
            <a:xfrm>
              <a:off x="7529599" y="5255921"/>
              <a:ext cx="1340560" cy="203648"/>
            </a:xfrm>
            <a:custGeom>
              <a:avLst/>
              <a:gdLst>
                <a:gd name="connsiteX0" fmla="*/ 0 w 1340560"/>
                <a:gd name="connsiteY0" fmla="*/ 0 h 203648"/>
                <a:gd name="connsiteX1" fmla="*/ 1238736 w 1340560"/>
                <a:gd name="connsiteY1" fmla="*/ 0 h 203648"/>
                <a:gd name="connsiteX2" fmla="*/ 1340560 w 1340560"/>
                <a:gd name="connsiteY2" fmla="*/ 101824 h 203648"/>
                <a:gd name="connsiteX3" fmla="*/ 1340559 w 1340560"/>
                <a:gd name="connsiteY3" fmla="*/ 101824 h 203648"/>
                <a:gd name="connsiteX4" fmla="*/ 1238735 w 1340560"/>
                <a:gd name="connsiteY4" fmla="*/ 203648 h 203648"/>
                <a:gd name="connsiteX5" fmla="*/ 1958 w 1340560"/>
                <a:gd name="connsiteY5" fmla="*/ 203647 h 203648"/>
                <a:gd name="connsiteX6" fmla="*/ 28837 w 1340560"/>
                <a:gd name="connsiteY6" fmla="*/ 163780 h 203648"/>
                <a:gd name="connsiteX7" fmla="*/ 41052 w 1340560"/>
                <a:gd name="connsiteY7" fmla="*/ 103276 h 203648"/>
                <a:gd name="connsiteX8" fmla="*/ 28837 w 1340560"/>
                <a:gd name="connsiteY8" fmla="*/ 42772 h 20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0560" h="203648">
                  <a:moveTo>
                    <a:pt x="0" y="0"/>
                  </a:moveTo>
                  <a:lnTo>
                    <a:pt x="1238736" y="0"/>
                  </a:lnTo>
                  <a:cubicBezTo>
                    <a:pt x="1294972" y="0"/>
                    <a:pt x="1340560" y="45588"/>
                    <a:pt x="1340560" y="101824"/>
                  </a:cubicBezTo>
                  <a:lnTo>
                    <a:pt x="1340559" y="101824"/>
                  </a:lnTo>
                  <a:cubicBezTo>
                    <a:pt x="1340559" y="158060"/>
                    <a:pt x="1294971" y="203648"/>
                    <a:pt x="1238735" y="203648"/>
                  </a:cubicBezTo>
                  <a:lnTo>
                    <a:pt x="1958" y="203647"/>
                  </a:lnTo>
                  <a:lnTo>
                    <a:pt x="28837" y="163780"/>
                  </a:lnTo>
                  <a:cubicBezTo>
                    <a:pt x="36703" y="145184"/>
                    <a:pt x="41052" y="124738"/>
                    <a:pt x="41052" y="103276"/>
                  </a:cubicBezTo>
                  <a:cubicBezTo>
                    <a:pt x="41052" y="81815"/>
                    <a:pt x="36703" y="61369"/>
                    <a:pt x="28837" y="42772"/>
                  </a:cubicBezTo>
                  <a:close/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52" name="CaixaDeTexto 5"/>
            <p:cNvSpPr txBox="1"/>
            <p:nvPr/>
          </p:nvSpPr>
          <p:spPr>
            <a:xfrm>
              <a:off x="7543455" y="5125288"/>
              <a:ext cx="1504952" cy="43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2060"/>
                </a:buClr>
                <a:buSzPct val="120000"/>
              </a:pPr>
              <a:r>
                <a:rPr lang="pt-BR" sz="1100" b="1" dirty="0">
                  <a:solidFill>
                    <a:srgbClr val="1B75BB"/>
                  </a:solidFill>
                  <a:ea typeface="Verdana" pitchFamily="34" charset="0"/>
                  <a:cs typeface="Arial" charset="0"/>
                </a:rPr>
                <a:t>+ informações</a:t>
              </a:r>
            </a:p>
          </p:txBody>
        </p:sp>
        <p:grpSp>
          <p:nvGrpSpPr>
            <p:cNvPr id="53" name="Group 4"/>
            <p:cNvGrpSpPr>
              <a:grpSpLocks noChangeAspect="1"/>
            </p:cNvGrpSpPr>
            <p:nvPr/>
          </p:nvGrpSpPr>
          <p:grpSpPr bwMode="auto">
            <a:xfrm>
              <a:off x="7300120" y="5219409"/>
              <a:ext cx="276672" cy="276672"/>
              <a:chOff x="4549" y="2890"/>
              <a:chExt cx="599" cy="599"/>
            </a:xfrm>
            <a:solidFill>
              <a:schemeClr val="accent2"/>
            </a:solidFill>
          </p:grpSpPr>
          <p:sp>
            <p:nvSpPr>
              <p:cNvPr id="59" name="Freeform 5"/>
              <p:cNvSpPr>
                <a:spLocks noEditPoints="1"/>
              </p:cNvSpPr>
              <p:nvPr/>
            </p:nvSpPr>
            <p:spPr bwMode="auto">
              <a:xfrm>
                <a:off x="4549" y="2890"/>
                <a:ext cx="599" cy="599"/>
              </a:xfrm>
              <a:custGeom>
                <a:avLst/>
                <a:gdLst>
                  <a:gd name="T0" fmla="*/ 1398 w 1638"/>
                  <a:gd name="T1" fmla="*/ 240 h 1638"/>
                  <a:gd name="T2" fmla="*/ 819 w 1638"/>
                  <a:gd name="T3" fmla="*/ 0 h 1638"/>
                  <a:gd name="T4" fmla="*/ 240 w 1638"/>
                  <a:gd name="T5" fmla="*/ 240 h 1638"/>
                  <a:gd name="T6" fmla="*/ 0 w 1638"/>
                  <a:gd name="T7" fmla="*/ 819 h 1638"/>
                  <a:gd name="T8" fmla="*/ 240 w 1638"/>
                  <a:gd name="T9" fmla="*/ 1398 h 1638"/>
                  <a:gd name="T10" fmla="*/ 819 w 1638"/>
                  <a:gd name="T11" fmla="*/ 1638 h 1638"/>
                  <a:gd name="T12" fmla="*/ 1398 w 1638"/>
                  <a:gd name="T13" fmla="*/ 1398 h 1638"/>
                  <a:gd name="T14" fmla="*/ 1638 w 1638"/>
                  <a:gd name="T15" fmla="*/ 819 h 1638"/>
                  <a:gd name="T16" fmla="*/ 1398 w 1638"/>
                  <a:gd name="T17" fmla="*/ 240 h 1638"/>
                  <a:gd name="T18" fmla="*/ 819 w 1638"/>
                  <a:gd name="T19" fmla="*/ 1574 h 1638"/>
                  <a:gd name="T20" fmla="*/ 64 w 1638"/>
                  <a:gd name="T21" fmla="*/ 819 h 1638"/>
                  <a:gd name="T22" fmla="*/ 819 w 1638"/>
                  <a:gd name="T23" fmla="*/ 64 h 1638"/>
                  <a:gd name="T24" fmla="*/ 1574 w 1638"/>
                  <a:gd name="T25" fmla="*/ 819 h 1638"/>
                  <a:gd name="T26" fmla="*/ 819 w 1638"/>
                  <a:gd name="T27" fmla="*/ 1574 h 1638"/>
                  <a:gd name="T28" fmla="*/ 819 w 1638"/>
                  <a:gd name="T29" fmla="*/ 1574 h 1638"/>
                  <a:gd name="T30" fmla="*/ 819 w 1638"/>
                  <a:gd name="T31" fmla="*/ 1574 h 1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38" h="1638">
                    <a:moveTo>
                      <a:pt x="1398" y="240"/>
                    </a:moveTo>
                    <a:cubicBezTo>
                      <a:pt x="1244" y="85"/>
                      <a:pt x="1038" y="0"/>
                      <a:pt x="819" y="0"/>
                    </a:cubicBezTo>
                    <a:cubicBezTo>
                      <a:pt x="600" y="0"/>
                      <a:pt x="395" y="85"/>
                      <a:pt x="240" y="240"/>
                    </a:cubicBezTo>
                    <a:cubicBezTo>
                      <a:pt x="85" y="395"/>
                      <a:pt x="0" y="600"/>
                      <a:pt x="0" y="819"/>
                    </a:cubicBezTo>
                    <a:cubicBezTo>
                      <a:pt x="0" y="1038"/>
                      <a:pt x="85" y="1244"/>
                      <a:pt x="240" y="1398"/>
                    </a:cubicBezTo>
                    <a:cubicBezTo>
                      <a:pt x="395" y="1553"/>
                      <a:pt x="600" y="1638"/>
                      <a:pt x="819" y="1638"/>
                    </a:cubicBezTo>
                    <a:cubicBezTo>
                      <a:pt x="1038" y="1638"/>
                      <a:pt x="1244" y="1553"/>
                      <a:pt x="1398" y="1398"/>
                    </a:cubicBezTo>
                    <a:cubicBezTo>
                      <a:pt x="1553" y="1244"/>
                      <a:pt x="1638" y="1038"/>
                      <a:pt x="1638" y="819"/>
                    </a:cubicBezTo>
                    <a:cubicBezTo>
                      <a:pt x="1638" y="600"/>
                      <a:pt x="1553" y="395"/>
                      <a:pt x="1398" y="240"/>
                    </a:cubicBezTo>
                    <a:close/>
                    <a:moveTo>
                      <a:pt x="819" y="1574"/>
                    </a:moveTo>
                    <a:cubicBezTo>
                      <a:pt x="403" y="1574"/>
                      <a:pt x="64" y="1236"/>
                      <a:pt x="64" y="819"/>
                    </a:cubicBezTo>
                    <a:cubicBezTo>
                      <a:pt x="64" y="403"/>
                      <a:pt x="403" y="64"/>
                      <a:pt x="819" y="64"/>
                    </a:cubicBezTo>
                    <a:cubicBezTo>
                      <a:pt x="1236" y="64"/>
                      <a:pt x="1574" y="403"/>
                      <a:pt x="1574" y="819"/>
                    </a:cubicBezTo>
                    <a:cubicBezTo>
                      <a:pt x="1574" y="1236"/>
                      <a:pt x="1236" y="1574"/>
                      <a:pt x="819" y="1574"/>
                    </a:cubicBezTo>
                    <a:close/>
                    <a:moveTo>
                      <a:pt x="819" y="1574"/>
                    </a:moveTo>
                    <a:cubicBezTo>
                      <a:pt x="819" y="1574"/>
                      <a:pt x="819" y="1574"/>
                      <a:pt x="819" y="15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60" name="Freeform 6"/>
              <p:cNvSpPr>
                <a:spLocks noEditPoints="1"/>
              </p:cNvSpPr>
              <p:nvPr/>
            </p:nvSpPr>
            <p:spPr bwMode="auto">
              <a:xfrm>
                <a:off x="4808" y="3083"/>
                <a:ext cx="81" cy="331"/>
              </a:xfrm>
              <a:custGeom>
                <a:avLst/>
                <a:gdLst>
                  <a:gd name="T0" fmla="*/ 110 w 221"/>
                  <a:gd name="T1" fmla="*/ 0 h 905"/>
                  <a:gd name="T2" fmla="*/ 0 w 221"/>
                  <a:gd name="T3" fmla="*/ 110 h 905"/>
                  <a:gd name="T4" fmla="*/ 0 w 221"/>
                  <a:gd name="T5" fmla="*/ 794 h 905"/>
                  <a:gd name="T6" fmla="*/ 110 w 221"/>
                  <a:gd name="T7" fmla="*/ 905 h 905"/>
                  <a:gd name="T8" fmla="*/ 221 w 221"/>
                  <a:gd name="T9" fmla="*/ 794 h 905"/>
                  <a:gd name="T10" fmla="*/ 221 w 221"/>
                  <a:gd name="T11" fmla="*/ 110 h 905"/>
                  <a:gd name="T12" fmla="*/ 110 w 221"/>
                  <a:gd name="T13" fmla="*/ 0 h 905"/>
                  <a:gd name="T14" fmla="*/ 157 w 221"/>
                  <a:gd name="T15" fmla="*/ 794 h 905"/>
                  <a:gd name="T16" fmla="*/ 110 w 221"/>
                  <a:gd name="T17" fmla="*/ 841 h 905"/>
                  <a:gd name="T18" fmla="*/ 64 w 221"/>
                  <a:gd name="T19" fmla="*/ 794 h 905"/>
                  <a:gd name="T20" fmla="*/ 64 w 221"/>
                  <a:gd name="T21" fmla="*/ 110 h 905"/>
                  <a:gd name="T22" fmla="*/ 110 w 221"/>
                  <a:gd name="T23" fmla="*/ 64 h 905"/>
                  <a:gd name="T24" fmla="*/ 157 w 221"/>
                  <a:gd name="T25" fmla="*/ 110 h 905"/>
                  <a:gd name="T26" fmla="*/ 157 w 221"/>
                  <a:gd name="T27" fmla="*/ 794 h 905"/>
                  <a:gd name="T28" fmla="*/ 157 w 221"/>
                  <a:gd name="T29" fmla="*/ 794 h 905"/>
                  <a:gd name="T30" fmla="*/ 157 w 221"/>
                  <a:gd name="T31" fmla="*/ 794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905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794"/>
                      <a:pt x="0" y="794"/>
                      <a:pt x="0" y="794"/>
                    </a:cubicBezTo>
                    <a:cubicBezTo>
                      <a:pt x="0" y="855"/>
                      <a:pt x="49" y="905"/>
                      <a:pt x="110" y="905"/>
                    </a:cubicBezTo>
                    <a:cubicBezTo>
                      <a:pt x="171" y="905"/>
                      <a:pt x="221" y="855"/>
                      <a:pt x="221" y="794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794"/>
                    </a:moveTo>
                    <a:cubicBezTo>
                      <a:pt x="157" y="820"/>
                      <a:pt x="136" y="841"/>
                      <a:pt x="110" y="841"/>
                    </a:cubicBezTo>
                    <a:cubicBezTo>
                      <a:pt x="85" y="841"/>
                      <a:pt x="64" y="820"/>
                      <a:pt x="64" y="794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4"/>
                      <a:pt x="85" y="64"/>
                      <a:pt x="110" y="64"/>
                    </a:cubicBezTo>
                    <a:cubicBezTo>
                      <a:pt x="136" y="64"/>
                      <a:pt x="157" y="84"/>
                      <a:pt x="157" y="110"/>
                    </a:cubicBezTo>
                    <a:lnTo>
                      <a:pt x="157" y="794"/>
                    </a:lnTo>
                    <a:close/>
                    <a:moveTo>
                      <a:pt x="157" y="794"/>
                    </a:moveTo>
                    <a:cubicBezTo>
                      <a:pt x="157" y="794"/>
                      <a:pt x="157" y="794"/>
                      <a:pt x="157" y="79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63" name="Freeform 7"/>
              <p:cNvSpPr>
                <a:spLocks noEditPoints="1"/>
              </p:cNvSpPr>
              <p:nvPr/>
            </p:nvSpPr>
            <p:spPr bwMode="auto">
              <a:xfrm>
                <a:off x="4808" y="2965"/>
                <a:ext cx="81" cy="96"/>
              </a:xfrm>
              <a:custGeom>
                <a:avLst/>
                <a:gdLst>
                  <a:gd name="T0" fmla="*/ 110 w 221"/>
                  <a:gd name="T1" fmla="*/ 0 h 263"/>
                  <a:gd name="T2" fmla="*/ 0 w 221"/>
                  <a:gd name="T3" fmla="*/ 110 h 263"/>
                  <a:gd name="T4" fmla="*/ 0 w 221"/>
                  <a:gd name="T5" fmla="*/ 153 h 263"/>
                  <a:gd name="T6" fmla="*/ 110 w 221"/>
                  <a:gd name="T7" fmla="*/ 263 h 263"/>
                  <a:gd name="T8" fmla="*/ 221 w 221"/>
                  <a:gd name="T9" fmla="*/ 153 h 263"/>
                  <a:gd name="T10" fmla="*/ 221 w 221"/>
                  <a:gd name="T11" fmla="*/ 110 h 263"/>
                  <a:gd name="T12" fmla="*/ 110 w 221"/>
                  <a:gd name="T13" fmla="*/ 0 h 263"/>
                  <a:gd name="T14" fmla="*/ 157 w 221"/>
                  <a:gd name="T15" fmla="*/ 153 h 263"/>
                  <a:gd name="T16" fmla="*/ 110 w 221"/>
                  <a:gd name="T17" fmla="*/ 199 h 263"/>
                  <a:gd name="T18" fmla="*/ 64 w 221"/>
                  <a:gd name="T19" fmla="*/ 153 h 263"/>
                  <a:gd name="T20" fmla="*/ 64 w 221"/>
                  <a:gd name="T21" fmla="*/ 110 h 263"/>
                  <a:gd name="T22" fmla="*/ 110 w 221"/>
                  <a:gd name="T23" fmla="*/ 64 h 263"/>
                  <a:gd name="T24" fmla="*/ 157 w 221"/>
                  <a:gd name="T25" fmla="*/ 110 h 263"/>
                  <a:gd name="T26" fmla="*/ 157 w 221"/>
                  <a:gd name="T27" fmla="*/ 153 h 263"/>
                  <a:gd name="T28" fmla="*/ 157 w 221"/>
                  <a:gd name="T29" fmla="*/ 153 h 263"/>
                  <a:gd name="T30" fmla="*/ 157 w 221"/>
                  <a:gd name="T31" fmla="*/ 15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263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214"/>
                      <a:pt x="49" y="263"/>
                      <a:pt x="110" y="263"/>
                    </a:cubicBezTo>
                    <a:cubicBezTo>
                      <a:pt x="171" y="263"/>
                      <a:pt x="221" y="214"/>
                      <a:pt x="221" y="153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153"/>
                    </a:moveTo>
                    <a:cubicBezTo>
                      <a:pt x="157" y="179"/>
                      <a:pt x="136" y="199"/>
                      <a:pt x="110" y="199"/>
                    </a:cubicBezTo>
                    <a:cubicBezTo>
                      <a:pt x="85" y="199"/>
                      <a:pt x="64" y="179"/>
                      <a:pt x="64" y="153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5"/>
                      <a:pt x="85" y="64"/>
                      <a:pt x="110" y="64"/>
                    </a:cubicBezTo>
                    <a:cubicBezTo>
                      <a:pt x="136" y="64"/>
                      <a:pt x="157" y="85"/>
                      <a:pt x="157" y="110"/>
                    </a:cubicBezTo>
                    <a:lnTo>
                      <a:pt x="157" y="153"/>
                    </a:lnTo>
                    <a:close/>
                    <a:moveTo>
                      <a:pt x="157" y="153"/>
                    </a:moveTo>
                    <a:cubicBezTo>
                      <a:pt x="157" y="153"/>
                      <a:pt x="157" y="153"/>
                      <a:pt x="157" y="1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67" name="Freeform 8"/>
              <p:cNvSpPr>
                <a:spLocks noEditPoints="1"/>
              </p:cNvSpPr>
              <p:nvPr/>
            </p:nvSpPr>
            <p:spPr bwMode="auto">
              <a:xfrm>
                <a:off x="4681" y="2942"/>
                <a:ext cx="116" cy="70"/>
              </a:xfrm>
              <a:custGeom>
                <a:avLst/>
                <a:gdLst>
                  <a:gd name="T0" fmla="*/ 271 w 315"/>
                  <a:gd name="T1" fmla="*/ 5 h 193"/>
                  <a:gd name="T2" fmla="*/ 16 w 315"/>
                  <a:gd name="T3" fmla="*/ 136 h 193"/>
                  <a:gd name="T4" fmla="*/ 11 w 315"/>
                  <a:gd name="T5" fmla="*/ 181 h 193"/>
                  <a:gd name="T6" fmla="*/ 36 w 315"/>
                  <a:gd name="T7" fmla="*/ 193 h 193"/>
                  <a:gd name="T8" fmla="*/ 56 w 315"/>
                  <a:gd name="T9" fmla="*/ 186 h 193"/>
                  <a:gd name="T10" fmla="*/ 288 w 315"/>
                  <a:gd name="T11" fmla="*/ 66 h 193"/>
                  <a:gd name="T12" fmla="*/ 310 w 315"/>
                  <a:gd name="T13" fmla="*/ 27 h 193"/>
                  <a:gd name="T14" fmla="*/ 271 w 315"/>
                  <a:gd name="T15" fmla="*/ 5 h 193"/>
                  <a:gd name="T16" fmla="*/ 271 w 315"/>
                  <a:gd name="T17" fmla="*/ 5 h 193"/>
                  <a:gd name="T18" fmla="*/ 271 w 315"/>
                  <a:gd name="T19" fmla="*/ 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5" h="193">
                    <a:moveTo>
                      <a:pt x="271" y="5"/>
                    </a:moveTo>
                    <a:cubicBezTo>
                      <a:pt x="177" y="30"/>
                      <a:pt x="91" y="75"/>
                      <a:pt x="16" y="136"/>
                    </a:cubicBezTo>
                    <a:cubicBezTo>
                      <a:pt x="2" y="147"/>
                      <a:pt x="0" y="168"/>
                      <a:pt x="11" y="181"/>
                    </a:cubicBezTo>
                    <a:cubicBezTo>
                      <a:pt x="17" y="189"/>
                      <a:pt x="27" y="193"/>
                      <a:pt x="36" y="193"/>
                    </a:cubicBezTo>
                    <a:cubicBezTo>
                      <a:pt x="43" y="193"/>
                      <a:pt x="50" y="191"/>
                      <a:pt x="56" y="186"/>
                    </a:cubicBezTo>
                    <a:cubicBezTo>
                      <a:pt x="125" y="130"/>
                      <a:pt x="203" y="90"/>
                      <a:pt x="288" y="66"/>
                    </a:cubicBezTo>
                    <a:cubicBezTo>
                      <a:pt x="305" y="62"/>
                      <a:pt x="315" y="44"/>
                      <a:pt x="310" y="27"/>
                    </a:cubicBezTo>
                    <a:cubicBezTo>
                      <a:pt x="305" y="10"/>
                      <a:pt x="288" y="0"/>
                      <a:pt x="271" y="5"/>
                    </a:cubicBezTo>
                    <a:close/>
                    <a:moveTo>
                      <a:pt x="271" y="5"/>
                    </a:moveTo>
                    <a:cubicBezTo>
                      <a:pt x="271" y="5"/>
                      <a:pt x="271" y="5"/>
                      <a:pt x="271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68" name="Freeform 9"/>
              <p:cNvSpPr>
                <a:spLocks noEditPoints="1"/>
              </p:cNvSpPr>
              <p:nvPr/>
            </p:nvSpPr>
            <p:spPr bwMode="auto">
              <a:xfrm>
                <a:off x="4593" y="3039"/>
                <a:ext cx="174" cy="386"/>
              </a:xfrm>
              <a:custGeom>
                <a:avLst/>
                <a:gdLst>
                  <a:gd name="T0" fmla="*/ 453 w 476"/>
                  <a:gd name="T1" fmla="*/ 996 h 1057"/>
                  <a:gd name="T2" fmla="*/ 64 w 476"/>
                  <a:gd name="T3" fmla="*/ 411 h 1057"/>
                  <a:gd name="T4" fmla="*/ 173 w 476"/>
                  <a:gd name="T5" fmla="*/ 55 h 1057"/>
                  <a:gd name="T6" fmla="*/ 165 w 476"/>
                  <a:gd name="T7" fmla="*/ 10 h 1057"/>
                  <a:gd name="T8" fmla="*/ 120 w 476"/>
                  <a:gd name="T9" fmla="*/ 19 h 1057"/>
                  <a:gd name="T10" fmla="*/ 0 w 476"/>
                  <a:gd name="T11" fmla="*/ 411 h 1057"/>
                  <a:gd name="T12" fmla="*/ 428 w 476"/>
                  <a:gd name="T13" fmla="*/ 1055 h 1057"/>
                  <a:gd name="T14" fmla="*/ 440 w 476"/>
                  <a:gd name="T15" fmla="*/ 1057 h 1057"/>
                  <a:gd name="T16" fmla="*/ 470 w 476"/>
                  <a:gd name="T17" fmla="*/ 1038 h 1057"/>
                  <a:gd name="T18" fmla="*/ 453 w 476"/>
                  <a:gd name="T19" fmla="*/ 996 h 1057"/>
                  <a:gd name="T20" fmla="*/ 453 w 476"/>
                  <a:gd name="T21" fmla="*/ 996 h 1057"/>
                  <a:gd name="T22" fmla="*/ 453 w 476"/>
                  <a:gd name="T23" fmla="*/ 996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6" h="1057">
                    <a:moveTo>
                      <a:pt x="453" y="996"/>
                    </a:moveTo>
                    <a:cubicBezTo>
                      <a:pt x="216" y="897"/>
                      <a:pt x="64" y="667"/>
                      <a:pt x="64" y="411"/>
                    </a:cubicBezTo>
                    <a:cubicBezTo>
                      <a:pt x="64" y="283"/>
                      <a:pt x="102" y="160"/>
                      <a:pt x="173" y="55"/>
                    </a:cubicBezTo>
                    <a:cubicBezTo>
                      <a:pt x="183" y="40"/>
                      <a:pt x="179" y="20"/>
                      <a:pt x="165" y="10"/>
                    </a:cubicBezTo>
                    <a:cubicBezTo>
                      <a:pt x="150" y="0"/>
                      <a:pt x="130" y="4"/>
                      <a:pt x="120" y="19"/>
                    </a:cubicBezTo>
                    <a:cubicBezTo>
                      <a:pt x="41" y="135"/>
                      <a:pt x="0" y="270"/>
                      <a:pt x="0" y="411"/>
                    </a:cubicBezTo>
                    <a:cubicBezTo>
                      <a:pt x="0" y="693"/>
                      <a:pt x="168" y="946"/>
                      <a:pt x="428" y="1055"/>
                    </a:cubicBezTo>
                    <a:cubicBezTo>
                      <a:pt x="432" y="1057"/>
                      <a:pt x="436" y="1057"/>
                      <a:pt x="440" y="1057"/>
                    </a:cubicBezTo>
                    <a:cubicBezTo>
                      <a:pt x="453" y="1057"/>
                      <a:pt x="465" y="1050"/>
                      <a:pt x="470" y="1038"/>
                    </a:cubicBezTo>
                    <a:cubicBezTo>
                      <a:pt x="476" y="1021"/>
                      <a:pt x="469" y="1003"/>
                      <a:pt x="453" y="996"/>
                    </a:cubicBezTo>
                    <a:close/>
                    <a:moveTo>
                      <a:pt x="453" y="996"/>
                    </a:moveTo>
                    <a:cubicBezTo>
                      <a:pt x="453" y="996"/>
                      <a:pt x="453" y="996"/>
                      <a:pt x="453" y="9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  <p:graphicFrame>
        <p:nvGraphicFramePr>
          <p:cNvPr id="85" name="Tabela 84"/>
          <p:cNvGraphicFramePr>
            <a:graphicFrameLocks noGrp="1"/>
          </p:cNvGraphicFramePr>
          <p:nvPr>
            <p:extLst/>
          </p:nvPr>
        </p:nvGraphicFramePr>
        <p:xfrm>
          <a:off x="769857" y="5749503"/>
          <a:ext cx="10243422" cy="177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9386">
                  <a:extLst>
                    <a:ext uri="{9D8B030D-6E8A-4147-A177-3AD203B41FA5}">
                      <a16:colId xmlns="" xmlns:a16="http://schemas.microsoft.com/office/drawing/2014/main" val="341582980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177867222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8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9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0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1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2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4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6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7"/>
                    </a:ext>
                  </a:extLst>
                </a:gridCol>
              </a:tblGrid>
              <a:tr h="13059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38943772"/>
                  </a:ext>
                </a:extLst>
              </a:tr>
            </a:tbl>
          </a:graphicData>
        </a:graphic>
      </p:graphicFrame>
      <p:graphicFrame>
        <p:nvGraphicFramePr>
          <p:cNvPr id="86" name="Tabela 85"/>
          <p:cNvGraphicFramePr>
            <a:graphicFrameLocks noGrp="1"/>
          </p:cNvGraphicFramePr>
          <p:nvPr>
            <p:extLst/>
          </p:nvPr>
        </p:nvGraphicFramePr>
        <p:xfrm>
          <a:off x="11276142" y="1361753"/>
          <a:ext cx="762296" cy="47438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891">
                  <a:extLst>
                    <a:ext uri="{9D8B030D-6E8A-4147-A177-3AD203B41FA5}">
                      <a16:colId xmlns="" xmlns:a16="http://schemas.microsoft.com/office/drawing/2014/main" val="1034005398"/>
                    </a:ext>
                  </a:extLst>
                </a:gridCol>
                <a:gridCol w="407405">
                  <a:extLst>
                    <a:ext uri="{9D8B030D-6E8A-4147-A177-3AD203B41FA5}">
                      <a16:colId xmlns="" xmlns:a16="http://schemas.microsoft.com/office/drawing/2014/main" val="1770372347"/>
                    </a:ext>
                  </a:extLst>
                </a:gridCol>
              </a:tblGrid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8,1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3033196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44013623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10203361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69512980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34999093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2034353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09429684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05567205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32115278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08593916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28503447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66710861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64489597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92609367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46262611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76861497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16263685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DF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10454795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3538941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52044696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11216576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55480641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95445220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91737115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65767937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54043608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10165543"/>
                  </a:ext>
                </a:extLst>
              </a:tr>
            </a:tbl>
          </a:graphicData>
        </a:graphic>
      </p:graphicFrame>
      <p:graphicFrame>
        <p:nvGraphicFramePr>
          <p:cNvPr id="87" name="Tabela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756530"/>
              </p:ext>
            </p:extLst>
          </p:nvPr>
        </p:nvGraphicFramePr>
        <p:xfrm>
          <a:off x="769857" y="4739584"/>
          <a:ext cx="10243422" cy="4604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9386">
                  <a:extLst>
                    <a:ext uri="{9D8B030D-6E8A-4147-A177-3AD203B41FA5}">
                      <a16:colId xmlns="" xmlns:a16="http://schemas.microsoft.com/office/drawing/2014/main" val="341582980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177867222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8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9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0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1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2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4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6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7"/>
                    </a:ext>
                  </a:extLst>
                </a:gridCol>
              </a:tblGrid>
              <a:tr h="4604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DF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38943772"/>
                  </a:ext>
                </a:extLst>
              </a:tr>
            </a:tbl>
          </a:graphicData>
        </a:graphic>
      </p:graphicFrame>
      <p:grpSp>
        <p:nvGrpSpPr>
          <p:cNvPr id="88" name="ordem decrescente"/>
          <p:cNvGrpSpPr/>
          <p:nvPr/>
        </p:nvGrpSpPr>
        <p:grpSpPr>
          <a:xfrm>
            <a:off x="10685989" y="918765"/>
            <a:ext cx="1516124" cy="441248"/>
            <a:chOff x="10996263" y="427055"/>
            <a:chExt cx="1516124" cy="441248"/>
          </a:xfrm>
        </p:grpSpPr>
        <p:sp>
          <p:nvSpPr>
            <p:cNvPr id="89" name="CaixaDeTexto 88"/>
            <p:cNvSpPr txBox="1"/>
            <p:nvPr/>
          </p:nvSpPr>
          <p:spPr>
            <a:xfrm>
              <a:off x="11337303" y="437416"/>
              <a:ext cx="117508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b="1" dirty="0">
                  <a:solidFill>
                    <a:schemeClr val="tx2">
                      <a:lumMod val="75000"/>
                    </a:schemeClr>
                  </a:solidFill>
                </a:rPr>
                <a:t>ver em ordem decrescente(UF)</a:t>
              </a:r>
            </a:p>
          </p:txBody>
        </p:sp>
        <p:grpSp>
          <p:nvGrpSpPr>
            <p:cNvPr id="90" name="Grupo 158"/>
            <p:cNvGrpSpPr/>
            <p:nvPr/>
          </p:nvGrpSpPr>
          <p:grpSpPr>
            <a:xfrm>
              <a:off x="10996263" y="427055"/>
              <a:ext cx="362471" cy="415499"/>
              <a:chOff x="7809980" y="654571"/>
              <a:chExt cx="362471" cy="415499"/>
            </a:xfrm>
          </p:grpSpPr>
          <p:sp>
            <p:nvSpPr>
              <p:cNvPr id="91" name="Elipse 90"/>
              <p:cNvSpPr/>
              <p:nvPr/>
            </p:nvSpPr>
            <p:spPr>
              <a:xfrm>
                <a:off x="7809980" y="713813"/>
                <a:ext cx="341040" cy="34104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2" name="CaixaDeTexto 91"/>
              <p:cNvSpPr txBox="1"/>
              <p:nvPr/>
            </p:nvSpPr>
            <p:spPr>
              <a:xfrm>
                <a:off x="7880350" y="654571"/>
                <a:ext cx="2434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b="1" dirty="0">
                    <a:solidFill>
                      <a:schemeClr val="accent6">
                        <a:lumMod val="75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93" name="Seta para baixo 161"/>
              <p:cNvSpPr/>
              <p:nvPr/>
            </p:nvSpPr>
            <p:spPr>
              <a:xfrm>
                <a:off x="7880350" y="783432"/>
                <a:ext cx="100150" cy="223838"/>
              </a:xfrm>
              <a:prstGeom prst="downArrow">
                <a:avLst>
                  <a:gd name="adj1" fmla="val 37501"/>
                  <a:gd name="adj2" fmla="val 9583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4" name="CaixaDeTexto 93"/>
              <p:cNvSpPr txBox="1"/>
              <p:nvPr/>
            </p:nvSpPr>
            <p:spPr>
              <a:xfrm>
                <a:off x="7928975" y="808460"/>
                <a:ext cx="2434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100" b="1" dirty="0">
                    <a:solidFill>
                      <a:schemeClr val="accent6">
                        <a:lumMod val="75000"/>
                      </a:schemeClr>
                    </a:solidFill>
                  </a:rPr>
                  <a:t>1</a:t>
                </a:r>
              </a:p>
            </p:txBody>
          </p:sp>
        </p:grpSp>
      </p:grpSp>
      <p:graphicFrame>
        <p:nvGraphicFramePr>
          <p:cNvPr id="95" name="Tabela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080034"/>
              </p:ext>
            </p:extLst>
          </p:nvPr>
        </p:nvGraphicFramePr>
        <p:xfrm>
          <a:off x="770095" y="5189823"/>
          <a:ext cx="10243422" cy="3473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9386">
                  <a:extLst>
                    <a:ext uri="{9D8B030D-6E8A-4147-A177-3AD203B41FA5}">
                      <a16:colId xmlns="" xmlns:a16="http://schemas.microsoft.com/office/drawing/2014/main" val="341582980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177867222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8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9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0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1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2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4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6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7"/>
                    </a:ext>
                  </a:extLst>
                </a:gridCol>
              </a:tblGrid>
              <a:tr h="347356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69014681"/>
                  </a:ext>
                </a:extLst>
              </a:tr>
            </a:tbl>
          </a:graphicData>
        </a:graphic>
      </p:graphicFrame>
      <p:sp>
        <p:nvSpPr>
          <p:cNvPr id="96" name="CaixaDeTexto 95"/>
          <p:cNvSpPr txBox="1"/>
          <p:nvPr/>
        </p:nvSpPr>
        <p:spPr>
          <a:xfrm>
            <a:off x="-247985" y="5230907"/>
            <a:ext cx="10178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i="1" dirty="0">
                <a:solidFill>
                  <a:schemeClr val="accent1">
                    <a:lumMod val="75000"/>
                  </a:schemeClr>
                </a:solidFill>
              </a:rPr>
              <a:t>base:</a:t>
            </a:r>
          </a:p>
        </p:txBody>
      </p:sp>
      <p:sp>
        <p:nvSpPr>
          <p:cNvPr id="97" name="CaixaDeTexto 96"/>
          <p:cNvSpPr txBox="1"/>
          <p:nvPr/>
        </p:nvSpPr>
        <p:spPr>
          <a:xfrm>
            <a:off x="-234794" y="5683857"/>
            <a:ext cx="10178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b="1" i="1" dirty="0">
                <a:solidFill>
                  <a:schemeClr val="accent2">
                    <a:lumMod val="75000"/>
                  </a:schemeClr>
                </a:solidFill>
              </a:rPr>
              <a:t>2015</a:t>
            </a:r>
          </a:p>
        </p:txBody>
      </p:sp>
      <p:sp>
        <p:nvSpPr>
          <p:cNvPr id="98" name="CaixaDeTexto 97"/>
          <p:cNvSpPr txBox="1"/>
          <p:nvPr/>
        </p:nvSpPr>
        <p:spPr>
          <a:xfrm>
            <a:off x="729783" y="1391007"/>
            <a:ext cx="10454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i="1" dirty="0">
                <a:solidFill>
                  <a:srgbClr val="0070C0"/>
                </a:solidFill>
              </a:rPr>
              <a:t>por região</a:t>
            </a:r>
          </a:p>
        </p:txBody>
      </p:sp>
      <p:cxnSp>
        <p:nvCxnSpPr>
          <p:cNvPr id="99" name="Conector reto 98"/>
          <p:cNvCxnSpPr/>
          <p:nvPr/>
        </p:nvCxnSpPr>
        <p:spPr>
          <a:xfrm>
            <a:off x="1999770" y="1591062"/>
            <a:ext cx="895523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0" name="CaixaDeTexto 99"/>
          <p:cNvSpPr txBox="1"/>
          <p:nvPr/>
        </p:nvSpPr>
        <p:spPr>
          <a:xfrm>
            <a:off x="118506" y="3927133"/>
            <a:ext cx="478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i="1" dirty="0">
                <a:solidFill>
                  <a:srgbClr val="0070C0"/>
                </a:solidFill>
              </a:rPr>
              <a:t>por  uf</a:t>
            </a:r>
          </a:p>
        </p:txBody>
      </p:sp>
      <p:graphicFrame>
        <p:nvGraphicFramePr>
          <p:cNvPr id="101" name="Tabela 100"/>
          <p:cNvGraphicFramePr>
            <a:graphicFrameLocks noGrp="1"/>
          </p:cNvGraphicFramePr>
          <p:nvPr>
            <p:extLst/>
          </p:nvPr>
        </p:nvGraphicFramePr>
        <p:xfrm>
          <a:off x="751042" y="2504544"/>
          <a:ext cx="10253675" cy="2156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3643">
                  <a:extLst>
                    <a:ext uri="{9D8B030D-6E8A-4147-A177-3AD203B41FA5}">
                      <a16:colId xmlns="" xmlns:a16="http://schemas.microsoft.com/office/drawing/2014/main" val="3415829805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1778672223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3502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66177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1569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536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766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447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885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417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69014681"/>
                  </a:ext>
                </a:extLst>
              </a:tr>
            </a:tbl>
          </a:graphicData>
        </a:graphic>
      </p:graphicFrame>
      <p:sp>
        <p:nvSpPr>
          <p:cNvPr id="102" name="CaixaDeTexto 101"/>
          <p:cNvSpPr txBox="1"/>
          <p:nvPr/>
        </p:nvSpPr>
        <p:spPr>
          <a:xfrm>
            <a:off x="-266800" y="2493969"/>
            <a:ext cx="10178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i="1" dirty="0">
                <a:solidFill>
                  <a:schemeClr val="accent1">
                    <a:lumMod val="75000"/>
                  </a:schemeClr>
                </a:solidFill>
              </a:rPr>
              <a:t>base:</a:t>
            </a:r>
          </a:p>
        </p:txBody>
      </p:sp>
      <p:sp>
        <p:nvSpPr>
          <p:cNvPr id="103" name="CaixaDeTexto 102"/>
          <p:cNvSpPr txBox="1"/>
          <p:nvPr/>
        </p:nvSpPr>
        <p:spPr>
          <a:xfrm>
            <a:off x="1457660" y="2256668"/>
            <a:ext cx="4165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accent2"/>
                </a:solidFill>
              </a:rPr>
              <a:t>7,2</a:t>
            </a:r>
          </a:p>
        </p:txBody>
      </p:sp>
      <p:sp>
        <p:nvSpPr>
          <p:cNvPr id="104" name="CaixaDeTexto 103"/>
          <p:cNvSpPr txBox="1"/>
          <p:nvPr/>
        </p:nvSpPr>
        <p:spPr>
          <a:xfrm>
            <a:off x="2798885" y="2236467"/>
            <a:ext cx="4165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accent2"/>
                </a:solidFill>
              </a:rPr>
              <a:t>7,1</a:t>
            </a:r>
          </a:p>
        </p:txBody>
      </p:sp>
      <p:sp>
        <p:nvSpPr>
          <p:cNvPr id="105" name="CaixaDeTexto 104"/>
          <p:cNvSpPr txBox="1"/>
          <p:nvPr/>
        </p:nvSpPr>
        <p:spPr>
          <a:xfrm>
            <a:off x="4315093" y="2236467"/>
            <a:ext cx="4165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accent2"/>
                </a:solidFill>
              </a:rPr>
              <a:t>7,4</a:t>
            </a:r>
          </a:p>
        </p:txBody>
      </p:sp>
      <p:sp>
        <p:nvSpPr>
          <p:cNvPr id="106" name="CaixaDeTexto 105"/>
          <p:cNvSpPr txBox="1"/>
          <p:nvPr/>
        </p:nvSpPr>
        <p:spPr>
          <a:xfrm>
            <a:off x="6765464" y="2245206"/>
            <a:ext cx="4165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accent2"/>
                </a:solidFill>
              </a:rPr>
              <a:t>7,5</a:t>
            </a:r>
          </a:p>
        </p:txBody>
      </p:sp>
      <p:sp>
        <p:nvSpPr>
          <p:cNvPr id="107" name="CaixaDeTexto 106"/>
          <p:cNvSpPr txBox="1"/>
          <p:nvPr/>
        </p:nvSpPr>
        <p:spPr>
          <a:xfrm>
            <a:off x="9791061" y="2242934"/>
            <a:ext cx="4165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accent2"/>
                </a:solidFill>
              </a:rPr>
              <a:t>7,8</a:t>
            </a:r>
          </a:p>
        </p:txBody>
      </p:sp>
      <p:grpSp>
        <p:nvGrpSpPr>
          <p:cNvPr id="56" name="historico"/>
          <p:cNvGrpSpPr/>
          <p:nvPr/>
        </p:nvGrpSpPr>
        <p:grpSpPr>
          <a:xfrm>
            <a:off x="9159787" y="414272"/>
            <a:ext cx="1596572" cy="624115"/>
            <a:chOff x="7794171" y="5558971"/>
            <a:chExt cx="1596572" cy="624115"/>
          </a:xfrm>
        </p:grpSpPr>
        <p:grpSp>
          <p:nvGrpSpPr>
            <p:cNvPr id="57" name="historico"/>
            <p:cNvGrpSpPr/>
            <p:nvPr/>
          </p:nvGrpSpPr>
          <p:grpSpPr>
            <a:xfrm>
              <a:off x="7913674" y="5674171"/>
              <a:ext cx="1346440" cy="450171"/>
              <a:chOff x="9469590" y="1309591"/>
              <a:chExt cx="1346440" cy="450171"/>
            </a:xfrm>
          </p:grpSpPr>
          <p:grpSp>
            <p:nvGrpSpPr>
              <p:cNvPr id="61" name="Group 4"/>
              <p:cNvGrpSpPr>
                <a:grpSpLocks noChangeAspect="1"/>
              </p:cNvGrpSpPr>
              <p:nvPr/>
            </p:nvGrpSpPr>
            <p:grpSpPr bwMode="auto">
              <a:xfrm>
                <a:off x="9469590" y="1309591"/>
                <a:ext cx="463483" cy="450171"/>
                <a:chOff x="5704" y="821"/>
                <a:chExt cx="383" cy="372"/>
              </a:xfrm>
              <a:solidFill>
                <a:srgbClr val="00A79B"/>
              </a:solidFill>
            </p:grpSpPr>
            <p:sp>
              <p:nvSpPr>
                <p:cNvPr id="64" name="Freeform 5"/>
                <p:cNvSpPr>
                  <a:spLocks noEditPoints="1"/>
                </p:cNvSpPr>
                <p:nvPr/>
              </p:nvSpPr>
              <p:spPr bwMode="auto">
                <a:xfrm>
                  <a:off x="5743" y="936"/>
                  <a:ext cx="63" cy="63"/>
                </a:xfrm>
                <a:custGeom>
                  <a:avLst/>
                  <a:gdLst>
                    <a:gd name="T0" fmla="*/ 306 w 338"/>
                    <a:gd name="T1" fmla="*/ 0 h 337"/>
                    <a:gd name="T2" fmla="*/ 32 w 338"/>
                    <a:gd name="T3" fmla="*/ 0 h 337"/>
                    <a:gd name="T4" fmla="*/ 0 w 338"/>
                    <a:gd name="T5" fmla="*/ 32 h 337"/>
                    <a:gd name="T6" fmla="*/ 0 w 338"/>
                    <a:gd name="T7" fmla="*/ 305 h 337"/>
                    <a:gd name="T8" fmla="*/ 32 w 338"/>
                    <a:gd name="T9" fmla="*/ 337 h 337"/>
                    <a:gd name="T10" fmla="*/ 306 w 338"/>
                    <a:gd name="T11" fmla="*/ 337 h 337"/>
                    <a:gd name="T12" fmla="*/ 338 w 338"/>
                    <a:gd name="T13" fmla="*/ 305 h 337"/>
                    <a:gd name="T14" fmla="*/ 338 w 338"/>
                    <a:gd name="T15" fmla="*/ 32 h 337"/>
                    <a:gd name="T16" fmla="*/ 306 w 338"/>
                    <a:gd name="T17" fmla="*/ 0 h 337"/>
                    <a:gd name="T18" fmla="*/ 274 w 338"/>
                    <a:gd name="T19" fmla="*/ 273 h 337"/>
                    <a:gd name="T20" fmla="*/ 64 w 338"/>
                    <a:gd name="T21" fmla="*/ 273 h 337"/>
                    <a:gd name="T22" fmla="*/ 64 w 338"/>
                    <a:gd name="T23" fmla="*/ 64 h 337"/>
                    <a:gd name="T24" fmla="*/ 274 w 338"/>
                    <a:gd name="T25" fmla="*/ 64 h 337"/>
                    <a:gd name="T26" fmla="*/ 274 w 338"/>
                    <a:gd name="T27" fmla="*/ 273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8" h="337">
                      <a:moveTo>
                        <a:pt x="306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5" y="0"/>
                        <a:pt x="0" y="14"/>
                        <a:pt x="0" y="32"/>
                      </a:cubicBezTo>
                      <a:cubicBezTo>
                        <a:pt x="0" y="305"/>
                        <a:pt x="0" y="305"/>
                        <a:pt x="0" y="305"/>
                      </a:cubicBezTo>
                      <a:cubicBezTo>
                        <a:pt x="0" y="323"/>
                        <a:pt x="15" y="337"/>
                        <a:pt x="32" y="337"/>
                      </a:cubicBezTo>
                      <a:cubicBezTo>
                        <a:pt x="306" y="337"/>
                        <a:pt x="306" y="337"/>
                        <a:pt x="306" y="337"/>
                      </a:cubicBezTo>
                      <a:cubicBezTo>
                        <a:pt x="324" y="337"/>
                        <a:pt x="338" y="323"/>
                        <a:pt x="338" y="305"/>
                      </a:cubicBezTo>
                      <a:cubicBezTo>
                        <a:pt x="338" y="32"/>
                        <a:pt x="338" y="32"/>
                        <a:pt x="338" y="32"/>
                      </a:cubicBezTo>
                      <a:cubicBezTo>
                        <a:pt x="338" y="14"/>
                        <a:pt x="324" y="0"/>
                        <a:pt x="306" y="0"/>
                      </a:cubicBezTo>
                      <a:close/>
                      <a:moveTo>
                        <a:pt x="274" y="273"/>
                      </a:moveTo>
                      <a:cubicBezTo>
                        <a:pt x="64" y="273"/>
                        <a:pt x="64" y="273"/>
                        <a:pt x="64" y="273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4" y="64"/>
                        <a:pt x="274" y="64"/>
                        <a:pt x="274" y="64"/>
                      </a:cubicBezTo>
                      <a:lnTo>
                        <a:pt x="274" y="27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5" name="Freeform 6"/>
                <p:cNvSpPr>
                  <a:spLocks noEditPoints="1"/>
                </p:cNvSpPr>
                <p:nvPr/>
              </p:nvSpPr>
              <p:spPr bwMode="auto">
                <a:xfrm>
                  <a:off x="5819" y="936"/>
                  <a:ext cx="63" cy="63"/>
                </a:xfrm>
                <a:custGeom>
                  <a:avLst/>
                  <a:gdLst>
                    <a:gd name="T0" fmla="*/ 305 w 337"/>
                    <a:gd name="T1" fmla="*/ 0 h 337"/>
                    <a:gd name="T2" fmla="*/ 32 w 337"/>
                    <a:gd name="T3" fmla="*/ 0 h 337"/>
                    <a:gd name="T4" fmla="*/ 0 w 337"/>
                    <a:gd name="T5" fmla="*/ 32 h 337"/>
                    <a:gd name="T6" fmla="*/ 0 w 337"/>
                    <a:gd name="T7" fmla="*/ 305 h 337"/>
                    <a:gd name="T8" fmla="*/ 32 w 337"/>
                    <a:gd name="T9" fmla="*/ 337 h 337"/>
                    <a:gd name="T10" fmla="*/ 305 w 337"/>
                    <a:gd name="T11" fmla="*/ 337 h 337"/>
                    <a:gd name="T12" fmla="*/ 337 w 337"/>
                    <a:gd name="T13" fmla="*/ 305 h 337"/>
                    <a:gd name="T14" fmla="*/ 337 w 337"/>
                    <a:gd name="T15" fmla="*/ 32 h 337"/>
                    <a:gd name="T16" fmla="*/ 305 w 337"/>
                    <a:gd name="T17" fmla="*/ 0 h 337"/>
                    <a:gd name="T18" fmla="*/ 273 w 337"/>
                    <a:gd name="T19" fmla="*/ 273 h 337"/>
                    <a:gd name="T20" fmla="*/ 64 w 337"/>
                    <a:gd name="T21" fmla="*/ 273 h 337"/>
                    <a:gd name="T22" fmla="*/ 64 w 337"/>
                    <a:gd name="T23" fmla="*/ 64 h 337"/>
                    <a:gd name="T24" fmla="*/ 273 w 337"/>
                    <a:gd name="T25" fmla="*/ 64 h 337"/>
                    <a:gd name="T26" fmla="*/ 273 w 337"/>
                    <a:gd name="T27" fmla="*/ 273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7" h="337">
                      <a:moveTo>
                        <a:pt x="305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4" y="0"/>
                        <a:pt x="0" y="14"/>
                        <a:pt x="0" y="32"/>
                      </a:cubicBezTo>
                      <a:cubicBezTo>
                        <a:pt x="0" y="305"/>
                        <a:pt x="0" y="305"/>
                        <a:pt x="0" y="305"/>
                      </a:cubicBezTo>
                      <a:cubicBezTo>
                        <a:pt x="0" y="323"/>
                        <a:pt x="14" y="337"/>
                        <a:pt x="32" y="337"/>
                      </a:cubicBezTo>
                      <a:cubicBezTo>
                        <a:pt x="305" y="337"/>
                        <a:pt x="305" y="337"/>
                        <a:pt x="305" y="337"/>
                      </a:cubicBezTo>
                      <a:cubicBezTo>
                        <a:pt x="323" y="337"/>
                        <a:pt x="337" y="323"/>
                        <a:pt x="337" y="305"/>
                      </a:cubicBezTo>
                      <a:cubicBezTo>
                        <a:pt x="337" y="32"/>
                        <a:pt x="337" y="32"/>
                        <a:pt x="337" y="32"/>
                      </a:cubicBezTo>
                      <a:cubicBezTo>
                        <a:pt x="337" y="14"/>
                        <a:pt x="323" y="0"/>
                        <a:pt x="305" y="0"/>
                      </a:cubicBezTo>
                      <a:close/>
                      <a:moveTo>
                        <a:pt x="273" y="273"/>
                      </a:moveTo>
                      <a:cubicBezTo>
                        <a:pt x="64" y="273"/>
                        <a:pt x="64" y="273"/>
                        <a:pt x="64" y="273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3" y="64"/>
                        <a:pt x="273" y="64"/>
                        <a:pt x="273" y="64"/>
                      </a:cubicBezTo>
                      <a:cubicBezTo>
                        <a:pt x="273" y="273"/>
                        <a:pt x="273" y="273"/>
                        <a:pt x="273" y="2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6" name="Freeform 7"/>
                <p:cNvSpPr>
                  <a:spLocks noEditPoints="1"/>
                </p:cNvSpPr>
                <p:nvPr/>
              </p:nvSpPr>
              <p:spPr bwMode="auto">
                <a:xfrm>
                  <a:off x="5743" y="1013"/>
                  <a:ext cx="63" cy="63"/>
                </a:xfrm>
                <a:custGeom>
                  <a:avLst/>
                  <a:gdLst>
                    <a:gd name="T0" fmla="*/ 306 w 338"/>
                    <a:gd name="T1" fmla="*/ 0 h 338"/>
                    <a:gd name="T2" fmla="*/ 32 w 338"/>
                    <a:gd name="T3" fmla="*/ 0 h 338"/>
                    <a:gd name="T4" fmla="*/ 0 w 338"/>
                    <a:gd name="T5" fmla="*/ 32 h 338"/>
                    <a:gd name="T6" fmla="*/ 0 w 338"/>
                    <a:gd name="T7" fmla="*/ 306 h 338"/>
                    <a:gd name="T8" fmla="*/ 32 w 338"/>
                    <a:gd name="T9" fmla="*/ 338 h 338"/>
                    <a:gd name="T10" fmla="*/ 306 w 338"/>
                    <a:gd name="T11" fmla="*/ 338 h 338"/>
                    <a:gd name="T12" fmla="*/ 338 w 338"/>
                    <a:gd name="T13" fmla="*/ 306 h 338"/>
                    <a:gd name="T14" fmla="*/ 338 w 338"/>
                    <a:gd name="T15" fmla="*/ 32 h 338"/>
                    <a:gd name="T16" fmla="*/ 306 w 338"/>
                    <a:gd name="T17" fmla="*/ 0 h 338"/>
                    <a:gd name="T18" fmla="*/ 274 w 338"/>
                    <a:gd name="T19" fmla="*/ 274 h 338"/>
                    <a:gd name="T20" fmla="*/ 64 w 338"/>
                    <a:gd name="T21" fmla="*/ 274 h 338"/>
                    <a:gd name="T22" fmla="*/ 64 w 338"/>
                    <a:gd name="T23" fmla="*/ 64 h 338"/>
                    <a:gd name="T24" fmla="*/ 274 w 338"/>
                    <a:gd name="T25" fmla="*/ 64 h 338"/>
                    <a:gd name="T26" fmla="*/ 274 w 338"/>
                    <a:gd name="T27" fmla="*/ 274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8" h="338">
                      <a:moveTo>
                        <a:pt x="306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5" y="0"/>
                        <a:pt x="0" y="14"/>
                        <a:pt x="0" y="32"/>
                      </a:cubicBezTo>
                      <a:cubicBezTo>
                        <a:pt x="0" y="306"/>
                        <a:pt x="0" y="306"/>
                        <a:pt x="0" y="306"/>
                      </a:cubicBezTo>
                      <a:cubicBezTo>
                        <a:pt x="0" y="323"/>
                        <a:pt x="15" y="338"/>
                        <a:pt x="32" y="338"/>
                      </a:cubicBezTo>
                      <a:cubicBezTo>
                        <a:pt x="306" y="338"/>
                        <a:pt x="306" y="338"/>
                        <a:pt x="306" y="338"/>
                      </a:cubicBezTo>
                      <a:cubicBezTo>
                        <a:pt x="324" y="338"/>
                        <a:pt x="338" y="323"/>
                        <a:pt x="338" y="306"/>
                      </a:cubicBezTo>
                      <a:cubicBezTo>
                        <a:pt x="338" y="32"/>
                        <a:pt x="338" y="32"/>
                        <a:pt x="338" y="32"/>
                      </a:cubicBezTo>
                      <a:cubicBezTo>
                        <a:pt x="338" y="14"/>
                        <a:pt x="324" y="0"/>
                        <a:pt x="306" y="0"/>
                      </a:cubicBezTo>
                      <a:close/>
                      <a:moveTo>
                        <a:pt x="274" y="274"/>
                      </a:moveTo>
                      <a:cubicBezTo>
                        <a:pt x="64" y="274"/>
                        <a:pt x="64" y="274"/>
                        <a:pt x="64" y="274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4" y="64"/>
                        <a:pt x="274" y="64"/>
                        <a:pt x="274" y="64"/>
                      </a:cubicBezTo>
                      <a:lnTo>
                        <a:pt x="274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8" name="Freeform 8"/>
                <p:cNvSpPr>
                  <a:spLocks noEditPoints="1"/>
                </p:cNvSpPr>
                <p:nvPr/>
              </p:nvSpPr>
              <p:spPr bwMode="auto">
                <a:xfrm>
                  <a:off x="5704" y="821"/>
                  <a:ext cx="383" cy="372"/>
                </a:xfrm>
                <a:custGeom>
                  <a:avLst/>
                  <a:gdLst>
                    <a:gd name="T0" fmla="*/ 1569 w 2048"/>
                    <a:gd name="T1" fmla="*/ 237 h 1990"/>
                    <a:gd name="T2" fmla="*/ 1398 w 2048"/>
                    <a:gd name="T3" fmla="*/ 205 h 1990"/>
                    <a:gd name="T4" fmla="*/ 1366 w 2048"/>
                    <a:gd name="T5" fmla="*/ 0 h 1990"/>
                    <a:gd name="T6" fmla="*/ 1197 w 2048"/>
                    <a:gd name="T7" fmla="*/ 32 h 1990"/>
                    <a:gd name="T8" fmla="*/ 885 w 2048"/>
                    <a:gd name="T9" fmla="*/ 205 h 1990"/>
                    <a:gd name="T10" fmla="*/ 853 w 2048"/>
                    <a:gd name="T11" fmla="*/ 0 h 1990"/>
                    <a:gd name="T12" fmla="*/ 684 w 2048"/>
                    <a:gd name="T13" fmla="*/ 32 h 1990"/>
                    <a:gd name="T14" fmla="*/ 372 w 2048"/>
                    <a:gd name="T15" fmla="*/ 205 h 1990"/>
                    <a:gd name="T16" fmla="*/ 340 w 2048"/>
                    <a:gd name="T17" fmla="*/ 0 h 1990"/>
                    <a:gd name="T18" fmla="*/ 171 w 2048"/>
                    <a:gd name="T19" fmla="*/ 32 h 1990"/>
                    <a:gd name="T20" fmla="*/ 32 w 2048"/>
                    <a:gd name="T21" fmla="*/ 205 h 1990"/>
                    <a:gd name="T22" fmla="*/ 0 w 2048"/>
                    <a:gd name="T23" fmla="*/ 1468 h 1990"/>
                    <a:gd name="T24" fmla="*/ 896 w 2048"/>
                    <a:gd name="T25" fmla="*/ 1501 h 1990"/>
                    <a:gd name="T26" fmla="*/ 1469 w 2048"/>
                    <a:gd name="T27" fmla="*/ 1990 h 1990"/>
                    <a:gd name="T28" fmla="*/ 1569 w 2048"/>
                    <a:gd name="T29" fmla="*/ 840 h 1990"/>
                    <a:gd name="T30" fmla="*/ 1261 w 2048"/>
                    <a:gd name="T31" fmla="*/ 64 h 1990"/>
                    <a:gd name="T32" fmla="*/ 1334 w 2048"/>
                    <a:gd name="T33" fmla="*/ 237 h 1990"/>
                    <a:gd name="T34" fmla="*/ 1261 w 2048"/>
                    <a:gd name="T35" fmla="*/ 410 h 1990"/>
                    <a:gd name="T36" fmla="*/ 748 w 2048"/>
                    <a:gd name="T37" fmla="*/ 237 h 1990"/>
                    <a:gd name="T38" fmla="*/ 821 w 2048"/>
                    <a:gd name="T39" fmla="*/ 64 h 1990"/>
                    <a:gd name="T40" fmla="*/ 821 w 2048"/>
                    <a:gd name="T41" fmla="*/ 410 h 1990"/>
                    <a:gd name="T42" fmla="*/ 748 w 2048"/>
                    <a:gd name="T43" fmla="*/ 237 h 1990"/>
                    <a:gd name="T44" fmla="*/ 235 w 2048"/>
                    <a:gd name="T45" fmla="*/ 64 h 1990"/>
                    <a:gd name="T46" fmla="*/ 308 w 2048"/>
                    <a:gd name="T47" fmla="*/ 237 h 1990"/>
                    <a:gd name="T48" fmla="*/ 235 w 2048"/>
                    <a:gd name="T49" fmla="*/ 410 h 1990"/>
                    <a:gd name="T50" fmla="*/ 921 w 2048"/>
                    <a:gd name="T51" fmla="*/ 1026 h 1990"/>
                    <a:gd name="T52" fmla="*/ 616 w 2048"/>
                    <a:gd name="T53" fmla="*/ 1058 h 1990"/>
                    <a:gd name="T54" fmla="*/ 648 w 2048"/>
                    <a:gd name="T55" fmla="*/ 1364 h 1990"/>
                    <a:gd name="T56" fmla="*/ 889 w 2048"/>
                    <a:gd name="T57" fmla="*/ 1411 h 1990"/>
                    <a:gd name="T58" fmla="*/ 64 w 2048"/>
                    <a:gd name="T59" fmla="*/ 1436 h 1990"/>
                    <a:gd name="T60" fmla="*/ 171 w 2048"/>
                    <a:gd name="T61" fmla="*/ 269 h 1990"/>
                    <a:gd name="T62" fmla="*/ 203 w 2048"/>
                    <a:gd name="T63" fmla="*/ 474 h 1990"/>
                    <a:gd name="T64" fmla="*/ 372 w 2048"/>
                    <a:gd name="T65" fmla="*/ 442 h 1990"/>
                    <a:gd name="T66" fmla="*/ 684 w 2048"/>
                    <a:gd name="T67" fmla="*/ 269 h 1990"/>
                    <a:gd name="T68" fmla="*/ 716 w 2048"/>
                    <a:gd name="T69" fmla="*/ 474 h 1990"/>
                    <a:gd name="T70" fmla="*/ 885 w 2048"/>
                    <a:gd name="T71" fmla="*/ 442 h 1990"/>
                    <a:gd name="T72" fmla="*/ 1197 w 2048"/>
                    <a:gd name="T73" fmla="*/ 269 h 1990"/>
                    <a:gd name="T74" fmla="*/ 1229 w 2048"/>
                    <a:gd name="T75" fmla="*/ 474 h 1990"/>
                    <a:gd name="T76" fmla="*/ 1398 w 2048"/>
                    <a:gd name="T77" fmla="*/ 442 h 1990"/>
                    <a:gd name="T78" fmla="*/ 1505 w 2048"/>
                    <a:gd name="T79" fmla="*/ 269 h 1990"/>
                    <a:gd name="T80" fmla="*/ 1469 w 2048"/>
                    <a:gd name="T81" fmla="*/ 831 h 1990"/>
                    <a:gd name="T82" fmla="*/ 1364 w 2048"/>
                    <a:gd name="T83" fmla="*/ 648 h 1990"/>
                    <a:gd name="T84" fmla="*/ 1058 w 2048"/>
                    <a:gd name="T85" fmla="*/ 616 h 1990"/>
                    <a:gd name="T86" fmla="*/ 1026 w 2048"/>
                    <a:gd name="T87" fmla="*/ 921 h 1990"/>
                    <a:gd name="T88" fmla="*/ 1113 w 2048"/>
                    <a:gd name="T89" fmla="*/ 953 h 1990"/>
                    <a:gd name="T90" fmla="*/ 953 w 2048"/>
                    <a:gd name="T91" fmla="*/ 1146 h 1990"/>
                    <a:gd name="T92" fmla="*/ 921 w 2048"/>
                    <a:gd name="T93" fmla="*/ 1026 h 1990"/>
                    <a:gd name="T94" fmla="*/ 889 w 2048"/>
                    <a:gd name="T95" fmla="*/ 1300 h 1990"/>
                    <a:gd name="T96" fmla="*/ 680 w 2048"/>
                    <a:gd name="T97" fmla="*/ 1090 h 1990"/>
                    <a:gd name="T98" fmla="*/ 1300 w 2048"/>
                    <a:gd name="T99" fmla="*/ 680 h 1990"/>
                    <a:gd name="T100" fmla="*/ 1217 w 2048"/>
                    <a:gd name="T101" fmla="*/ 889 h 1990"/>
                    <a:gd name="T102" fmla="*/ 1090 w 2048"/>
                    <a:gd name="T103" fmla="*/ 680 h 1990"/>
                    <a:gd name="T104" fmla="*/ 1469 w 2048"/>
                    <a:gd name="T105" fmla="*/ 1926 h 1990"/>
                    <a:gd name="T106" fmla="*/ 956 w 2048"/>
                    <a:gd name="T107" fmla="*/ 1465 h 1990"/>
                    <a:gd name="T108" fmla="*/ 1238 w 2048"/>
                    <a:gd name="T109" fmla="*/ 950 h 1990"/>
                    <a:gd name="T110" fmla="*/ 1340 w 2048"/>
                    <a:gd name="T111" fmla="*/ 912 h 1990"/>
                    <a:gd name="T112" fmla="*/ 1469 w 2048"/>
                    <a:gd name="T113" fmla="*/ 896 h 1990"/>
                    <a:gd name="T114" fmla="*/ 1533 w 2048"/>
                    <a:gd name="T115" fmla="*/ 900 h 1990"/>
                    <a:gd name="T116" fmla="*/ 1469 w 2048"/>
                    <a:gd name="T117" fmla="*/ 1926 h 19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048" h="1990">
                      <a:moveTo>
                        <a:pt x="1569" y="840"/>
                      </a:moveTo>
                      <a:cubicBezTo>
                        <a:pt x="1569" y="237"/>
                        <a:pt x="1569" y="237"/>
                        <a:pt x="1569" y="237"/>
                      </a:cubicBezTo>
                      <a:cubicBezTo>
                        <a:pt x="1569" y="219"/>
                        <a:pt x="1555" y="205"/>
                        <a:pt x="1537" y="205"/>
                      </a:cubicBezTo>
                      <a:cubicBezTo>
                        <a:pt x="1398" y="205"/>
                        <a:pt x="1398" y="205"/>
                        <a:pt x="1398" y="205"/>
                      </a:cubicBezTo>
                      <a:cubicBezTo>
                        <a:pt x="1398" y="32"/>
                        <a:pt x="1398" y="32"/>
                        <a:pt x="1398" y="32"/>
                      </a:cubicBezTo>
                      <a:cubicBezTo>
                        <a:pt x="1398" y="14"/>
                        <a:pt x="1384" y="0"/>
                        <a:pt x="1366" y="0"/>
                      </a:cubicBezTo>
                      <a:cubicBezTo>
                        <a:pt x="1229" y="0"/>
                        <a:pt x="1229" y="0"/>
                        <a:pt x="1229" y="0"/>
                      </a:cubicBezTo>
                      <a:cubicBezTo>
                        <a:pt x="1212" y="0"/>
                        <a:pt x="1197" y="14"/>
                        <a:pt x="1197" y="32"/>
                      </a:cubicBezTo>
                      <a:cubicBezTo>
                        <a:pt x="1197" y="205"/>
                        <a:pt x="1197" y="205"/>
                        <a:pt x="1197" y="205"/>
                      </a:cubicBezTo>
                      <a:cubicBezTo>
                        <a:pt x="885" y="205"/>
                        <a:pt x="885" y="205"/>
                        <a:pt x="885" y="205"/>
                      </a:cubicBezTo>
                      <a:cubicBezTo>
                        <a:pt x="885" y="32"/>
                        <a:pt x="885" y="32"/>
                        <a:pt x="885" y="32"/>
                      </a:cubicBezTo>
                      <a:cubicBezTo>
                        <a:pt x="885" y="14"/>
                        <a:pt x="871" y="0"/>
                        <a:pt x="853" y="0"/>
                      </a:cubicBezTo>
                      <a:cubicBezTo>
                        <a:pt x="716" y="0"/>
                        <a:pt x="716" y="0"/>
                        <a:pt x="716" y="0"/>
                      </a:cubicBezTo>
                      <a:cubicBezTo>
                        <a:pt x="698" y="0"/>
                        <a:pt x="684" y="14"/>
                        <a:pt x="684" y="32"/>
                      </a:cubicBezTo>
                      <a:cubicBezTo>
                        <a:pt x="684" y="205"/>
                        <a:pt x="684" y="205"/>
                        <a:pt x="684" y="205"/>
                      </a:cubicBezTo>
                      <a:cubicBezTo>
                        <a:pt x="372" y="205"/>
                        <a:pt x="372" y="205"/>
                        <a:pt x="372" y="205"/>
                      </a:cubicBezTo>
                      <a:cubicBezTo>
                        <a:pt x="372" y="32"/>
                        <a:pt x="372" y="32"/>
                        <a:pt x="372" y="32"/>
                      </a:cubicBezTo>
                      <a:cubicBezTo>
                        <a:pt x="372" y="14"/>
                        <a:pt x="358" y="0"/>
                        <a:pt x="340" y="0"/>
                      </a:cubicBezTo>
                      <a:cubicBezTo>
                        <a:pt x="203" y="0"/>
                        <a:pt x="203" y="0"/>
                        <a:pt x="203" y="0"/>
                      </a:cubicBezTo>
                      <a:cubicBezTo>
                        <a:pt x="185" y="0"/>
                        <a:pt x="171" y="14"/>
                        <a:pt x="171" y="32"/>
                      </a:cubicBezTo>
                      <a:cubicBezTo>
                        <a:pt x="171" y="205"/>
                        <a:pt x="171" y="205"/>
                        <a:pt x="171" y="205"/>
                      </a:cubicBezTo>
                      <a:cubicBezTo>
                        <a:pt x="32" y="205"/>
                        <a:pt x="32" y="205"/>
                        <a:pt x="32" y="205"/>
                      </a:cubicBezTo>
                      <a:cubicBezTo>
                        <a:pt x="14" y="205"/>
                        <a:pt x="0" y="219"/>
                        <a:pt x="0" y="237"/>
                      </a:cubicBezTo>
                      <a:cubicBezTo>
                        <a:pt x="0" y="1468"/>
                        <a:pt x="0" y="1468"/>
                        <a:pt x="0" y="1468"/>
                      </a:cubicBezTo>
                      <a:cubicBezTo>
                        <a:pt x="0" y="1486"/>
                        <a:pt x="14" y="1501"/>
                        <a:pt x="32" y="1501"/>
                      </a:cubicBezTo>
                      <a:cubicBezTo>
                        <a:pt x="896" y="1501"/>
                        <a:pt x="896" y="1501"/>
                        <a:pt x="896" y="1501"/>
                      </a:cubicBezTo>
                      <a:cubicBezTo>
                        <a:pt x="917" y="1631"/>
                        <a:pt x="981" y="1751"/>
                        <a:pt x="1080" y="1840"/>
                      </a:cubicBezTo>
                      <a:cubicBezTo>
                        <a:pt x="1186" y="1937"/>
                        <a:pt x="1325" y="1990"/>
                        <a:pt x="1469" y="1990"/>
                      </a:cubicBezTo>
                      <a:cubicBezTo>
                        <a:pt x="1788" y="1990"/>
                        <a:pt x="2048" y="1730"/>
                        <a:pt x="2048" y="1411"/>
                      </a:cubicBezTo>
                      <a:cubicBezTo>
                        <a:pt x="2048" y="1129"/>
                        <a:pt x="1844" y="888"/>
                        <a:pt x="1569" y="840"/>
                      </a:cubicBezTo>
                      <a:close/>
                      <a:moveTo>
                        <a:pt x="1261" y="237"/>
                      </a:moveTo>
                      <a:cubicBezTo>
                        <a:pt x="1261" y="64"/>
                        <a:pt x="1261" y="64"/>
                        <a:pt x="1261" y="64"/>
                      </a:cubicBezTo>
                      <a:cubicBezTo>
                        <a:pt x="1334" y="64"/>
                        <a:pt x="1334" y="64"/>
                        <a:pt x="1334" y="64"/>
                      </a:cubicBezTo>
                      <a:cubicBezTo>
                        <a:pt x="1334" y="237"/>
                        <a:pt x="1334" y="237"/>
                        <a:pt x="1334" y="237"/>
                      </a:cubicBezTo>
                      <a:cubicBezTo>
                        <a:pt x="1334" y="410"/>
                        <a:pt x="1334" y="410"/>
                        <a:pt x="1334" y="410"/>
                      </a:cubicBezTo>
                      <a:cubicBezTo>
                        <a:pt x="1261" y="410"/>
                        <a:pt x="1261" y="410"/>
                        <a:pt x="1261" y="410"/>
                      </a:cubicBezTo>
                      <a:lnTo>
                        <a:pt x="1261" y="237"/>
                      </a:lnTo>
                      <a:close/>
                      <a:moveTo>
                        <a:pt x="748" y="237"/>
                      </a:moveTo>
                      <a:cubicBezTo>
                        <a:pt x="748" y="64"/>
                        <a:pt x="748" y="64"/>
                        <a:pt x="748" y="64"/>
                      </a:cubicBezTo>
                      <a:cubicBezTo>
                        <a:pt x="821" y="64"/>
                        <a:pt x="821" y="64"/>
                        <a:pt x="821" y="64"/>
                      </a:cubicBezTo>
                      <a:cubicBezTo>
                        <a:pt x="821" y="237"/>
                        <a:pt x="821" y="237"/>
                        <a:pt x="821" y="237"/>
                      </a:cubicBezTo>
                      <a:cubicBezTo>
                        <a:pt x="821" y="410"/>
                        <a:pt x="821" y="410"/>
                        <a:pt x="821" y="410"/>
                      </a:cubicBezTo>
                      <a:cubicBezTo>
                        <a:pt x="748" y="410"/>
                        <a:pt x="748" y="410"/>
                        <a:pt x="748" y="410"/>
                      </a:cubicBezTo>
                      <a:lnTo>
                        <a:pt x="748" y="237"/>
                      </a:lnTo>
                      <a:close/>
                      <a:moveTo>
                        <a:pt x="235" y="237"/>
                      </a:moveTo>
                      <a:cubicBezTo>
                        <a:pt x="235" y="64"/>
                        <a:pt x="235" y="64"/>
                        <a:pt x="235" y="64"/>
                      </a:cubicBezTo>
                      <a:cubicBezTo>
                        <a:pt x="308" y="64"/>
                        <a:pt x="308" y="64"/>
                        <a:pt x="308" y="64"/>
                      </a:cubicBezTo>
                      <a:cubicBezTo>
                        <a:pt x="308" y="237"/>
                        <a:pt x="308" y="237"/>
                        <a:pt x="308" y="237"/>
                      </a:cubicBezTo>
                      <a:cubicBezTo>
                        <a:pt x="308" y="410"/>
                        <a:pt x="308" y="410"/>
                        <a:pt x="308" y="410"/>
                      </a:cubicBezTo>
                      <a:cubicBezTo>
                        <a:pt x="235" y="410"/>
                        <a:pt x="235" y="410"/>
                        <a:pt x="235" y="410"/>
                      </a:cubicBezTo>
                      <a:lnTo>
                        <a:pt x="235" y="237"/>
                      </a:lnTo>
                      <a:close/>
                      <a:moveTo>
                        <a:pt x="921" y="1026"/>
                      </a:moveTo>
                      <a:cubicBezTo>
                        <a:pt x="648" y="1026"/>
                        <a:pt x="648" y="1026"/>
                        <a:pt x="648" y="1026"/>
                      </a:cubicBezTo>
                      <a:cubicBezTo>
                        <a:pt x="630" y="1026"/>
                        <a:pt x="616" y="1040"/>
                        <a:pt x="616" y="1058"/>
                      </a:cubicBezTo>
                      <a:cubicBezTo>
                        <a:pt x="616" y="1332"/>
                        <a:pt x="616" y="1332"/>
                        <a:pt x="616" y="1332"/>
                      </a:cubicBezTo>
                      <a:cubicBezTo>
                        <a:pt x="616" y="1349"/>
                        <a:pt x="630" y="1364"/>
                        <a:pt x="648" y="1364"/>
                      </a:cubicBezTo>
                      <a:cubicBezTo>
                        <a:pt x="891" y="1364"/>
                        <a:pt x="891" y="1364"/>
                        <a:pt x="891" y="1364"/>
                      </a:cubicBezTo>
                      <a:cubicBezTo>
                        <a:pt x="890" y="1379"/>
                        <a:pt x="889" y="1395"/>
                        <a:pt x="889" y="1411"/>
                      </a:cubicBezTo>
                      <a:cubicBezTo>
                        <a:pt x="889" y="1419"/>
                        <a:pt x="890" y="1428"/>
                        <a:pt x="890" y="1436"/>
                      </a:cubicBezTo>
                      <a:cubicBezTo>
                        <a:pt x="64" y="1436"/>
                        <a:pt x="64" y="1436"/>
                        <a:pt x="64" y="1436"/>
                      </a:cubicBezTo>
                      <a:cubicBezTo>
                        <a:pt x="64" y="269"/>
                        <a:pt x="64" y="269"/>
                        <a:pt x="64" y="269"/>
                      </a:cubicBezTo>
                      <a:cubicBezTo>
                        <a:pt x="171" y="269"/>
                        <a:pt x="171" y="269"/>
                        <a:pt x="171" y="269"/>
                      </a:cubicBezTo>
                      <a:cubicBezTo>
                        <a:pt x="171" y="442"/>
                        <a:pt x="171" y="442"/>
                        <a:pt x="171" y="442"/>
                      </a:cubicBezTo>
                      <a:cubicBezTo>
                        <a:pt x="171" y="460"/>
                        <a:pt x="185" y="474"/>
                        <a:pt x="203" y="474"/>
                      </a:cubicBezTo>
                      <a:cubicBezTo>
                        <a:pt x="340" y="474"/>
                        <a:pt x="340" y="474"/>
                        <a:pt x="340" y="474"/>
                      </a:cubicBezTo>
                      <a:cubicBezTo>
                        <a:pt x="358" y="474"/>
                        <a:pt x="372" y="460"/>
                        <a:pt x="372" y="442"/>
                      </a:cubicBezTo>
                      <a:cubicBezTo>
                        <a:pt x="372" y="269"/>
                        <a:pt x="372" y="269"/>
                        <a:pt x="372" y="269"/>
                      </a:cubicBezTo>
                      <a:cubicBezTo>
                        <a:pt x="684" y="269"/>
                        <a:pt x="684" y="269"/>
                        <a:pt x="684" y="269"/>
                      </a:cubicBezTo>
                      <a:cubicBezTo>
                        <a:pt x="684" y="442"/>
                        <a:pt x="684" y="442"/>
                        <a:pt x="684" y="442"/>
                      </a:cubicBezTo>
                      <a:cubicBezTo>
                        <a:pt x="684" y="460"/>
                        <a:pt x="698" y="474"/>
                        <a:pt x="716" y="474"/>
                      </a:cubicBezTo>
                      <a:cubicBezTo>
                        <a:pt x="853" y="474"/>
                        <a:pt x="853" y="474"/>
                        <a:pt x="853" y="474"/>
                      </a:cubicBezTo>
                      <a:cubicBezTo>
                        <a:pt x="871" y="474"/>
                        <a:pt x="885" y="460"/>
                        <a:pt x="885" y="442"/>
                      </a:cubicBezTo>
                      <a:cubicBezTo>
                        <a:pt x="885" y="269"/>
                        <a:pt x="885" y="269"/>
                        <a:pt x="885" y="269"/>
                      </a:cubicBezTo>
                      <a:cubicBezTo>
                        <a:pt x="1197" y="269"/>
                        <a:pt x="1197" y="269"/>
                        <a:pt x="1197" y="269"/>
                      </a:cubicBezTo>
                      <a:cubicBezTo>
                        <a:pt x="1197" y="442"/>
                        <a:pt x="1197" y="442"/>
                        <a:pt x="1197" y="442"/>
                      </a:cubicBezTo>
                      <a:cubicBezTo>
                        <a:pt x="1197" y="460"/>
                        <a:pt x="1212" y="474"/>
                        <a:pt x="1229" y="474"/>
                      </a:cubicBezTo>
                      <a:cubicBezTo>
                        <a:pt x="1366" y="474"/>
                        <a:pt x="1366" y="474"/>
                        <a:pt x="1366" y="474"/>
                      </a:cubicBezTo>
                      <a:cubicBezTo>
                        <a:pt x="1384" y="474"/>
                        <a:pt x="1398" y="460"/>
                        <a:pt x="1398" y="442"/>
                      </a:cubicBezTo>
                      <a:cubicBezTo>
                        <a:pt x="1398" y="269"/>
                        <a:pt x="1398" y="269"/>
                        <a:pt x="1398" y="269"/>
                      </a:cubicBezTo>
                      <a:cubicBezTo>
                        <a:pt x="1505" y="269"/>
                        <a:pt x="1505" y="269"/>
                        <a:pt x="1505" y="269"/>
                      </a:cubicBezTo>
                      <a:cubicBezTo>
                        <a:pt x="1505" y="833"/>
                        <a:pt x="1505" y="833"/>
                        <a:pt x="1505" y="833"/>
                      </a:cubicBezTo>
                      <a:cubicBezTo>
                        <a:pt x="1493" y="832"/>
                        <a:pt x="1481" y="831"/>
                        <a:pt x="1469" y="831"/>
                      </a:cubicBezTo>
                      <a:cubicBezTo>
                        <a:pt x="1433" y="831"/>
                        <a:pt x="1398" y="835"/>
                        <a:pt x="1364" y="841"/>
                      </a:cubicBezTo>
                      <a:cubicBezTo>
                        <a:pt x="1364" y="648"/>
                        <a:pt x="1364" y="648"/>
                        <a:pt x="1364" y="648"/>
                      </a:cubicBezTo>
                      <a:cubicBezTo>
                        <a:pt x="1364" y="630"/>
                        <a:pt x="1350" y="616"/>
                        <a:pt x="1332" y="616"/>
                      </a:cubicBezTo>
                      <a:cubicBezTo>
                        <a:pt x="1058" y="616"/>
                        <a:pt x="1058" y="616"/>
                        <a:pt x="1058" y="616"/>
                      </a:cubicBezTo>
                      <a:cubicBezTo>
                        <a:pt x="1040" y="616"/>
                        <a:pt x="1026" y="630"/>
                        <a:pt x="1026" y="648"/>
                      </a:cubicBezTo>
                      <a:cubicBezTo>
                        <a:pt x="1026" y="921"/>
                        <a:pt x="1026" y="921"/>
                        <a:pt x="1026" y="921"/>
                      </a:cubicBezTo>
                      <a:cubicBezTo>
                        <a:pt x="1026" y="939"/>
                        <a:pt x="1040" y="953"/>
                        <a:pt x="1058" y="953"/>
                      </a:cubicBezTo>
                      <a:cubicBezTo>
                        <a:pt x="1113" y="953"/>
                        <a:pt x="1113" y="953"/>
                        <a:pt x="1113" y="953"/>
                      </a:cubicBezTo>
                      <a:cubicBezTo>
                        <a:pt x="1060" y="995"/>
                        <a:pt x="1014" y="1045"/>
                        <a:pt x="978" y="1102"/>
                      </a:cubicBezTo>
                      <a:cubicBezTo>
                        <a:pt x="969" y="1116"/>
                        <a:pt x="961" y="1131"/>
                        <a:pt x="953" y="1146"/>
                      </a:cubicBezTo>
                      <a:cubicBezTo>
                        <a:pt x="953" y="1058"/>
                        <a:pt x="953" y="1058"/>
                        <a:pt x="953" y="1058"/>
                      </a:cubicBezTo>
                      <a:cubicBezTo>
                        <a:pt x="953" y="1040"/>
                        <a:pt x="939" y="1026"/>
                        <a:pt x="921" y="1026"/>
                      </a:cubicBezTo>
                      <a:close/>
                      <a:moveTo>
                        <a:pt x="889" y="1090"/>
                      </a:moveTo>
                      <a:cubicBezTo>
                        <a:pt x="889" y="1300"/>
                        <a:pt x="889" y="1300"/>
                        <a:pt x="889" y="1300"/>
                      </a:cubicBezTo>
                      <a:cubicBezTo>
                        <a:pt x="680" y="1300"/>
                        <a:pt x="680" y="1300"/>
                        <a:pt x="680" y="1300"/>
                      </a:cubicBezTo>
                      <a:cubicBezTo>
                        <a:pt x="680" y="1090"/>
                        <a:pt x="680" y="1090"/>
                        <a:pt x="680" y="1090"/>
                      </a:cubicBezTo>
                      <a:lnTo>
                        <a:pt x="889" y="1090"/>
                      </a:lnTo>
                      <a:close/>
                      <a:moveTo>
                        <a:pt x="1300" y="680"/>
                      </a:moveTo>
                      <a:cubicBezTo>
                        <a:pt x="1300" y="857"/>
                        <a:pt x="1300" y="857"/>
                        <a:pt x="1300" y="857"/>
                      </a:cubicBezTo>
                      <a:cubicBezTo>
                        <a:pt x="1271" y="865"/>
                        <a:pt x="1244" y="876"/>
                        <a:pt x="1217" y="889"/>
                      </a:cubicBezTo>
                      <a:cubicBezTo>
                        <a:pt x="1090" y="889"/>
                        <a:pt x="1090" y="889"/>
                        <a:pt x="1090" y="889"/>
                      </a:cubicBezTo>
                      <a:cubicBezTo>
                        <a:pt x="1090" y="680"/>
                        <a:pt x="1090" y="680"/>
                        <a:pt x="1090" y="680"/>
                      </a:cubicBezTo>
                      <a:lnTo>
                        <a:pt x="1300" y="680"/>
                      </a:lnTo>
                      <a:close/>
                      <a:moveTo>
                        <a:pt x="1469" y="1926"/>
                      </a:moveTo>
                      <a:cubicBezTo>
                        <a:pt x="1204" y="1926"/>
                        <a:pt x="984" y="1728"/>
                        <a:pt x="956" y="1465"/>
                      </a:cubicBezTo>
                      <a:cubicBezTo>
                        <a:pt x="956" y="1465"/>
                        <a:pt x="956" y="1465"/>
                        <a:pt x="956" y="1465"/>
                      </a:cubicBezTo>
                      <a:cubicBezTo>
                        <a:pt x="954" y="1447"/>
                        <a:pt x="953" y="1429"/>
                        <a:pt x="953" y="1411"/>
                      </a:cubicBezTo>
                      <a:cubicBezTo>
                        <a:pt x="953" y="1215"/>
                        <a:pt x="1063" y="1038"/>
                        <a:pt x="1238" y="950"/>
                      </a:cubicBezTo>
                      <a:cubicBezTo>
                        <a:pt x="1238" y="950"/>
                        <a:pt x="1238" y="950"/>
                        <a:pt x="1238" y="950"/>
                      </a:cubicBezTo>
                      <a:cubicBezTo>
                        <a:pt x="1271" y="934"/>
                        <a:pt x="1305" y="921"/>
                        <a:pt x="1340" y="912"/>
                      </a:cubicBezTo>
                      <a:cubicBezTo>
                        <a:pt x="1340" y="912"/>
                        <a:pt x="1340" y="912"/>
                        <a:pt x="1340" y="912"/>
                      </a:cubicBezTo>
                      <a:cubicBezTo>
                        <a:pt x="1382" y="901"/>
                        <a:pt x="1425" y="896"/>
                        <a:pt x="1469" y="896"/>
                      </a:cubicBezTo>
                      <a:cubicBezTo>
                        <a:pt x="1490" y="896"/>
                        <a:pt x="1512" y="897"/>
                        <a:pt x="1533" y="900"/>
                      </a:cubicBezTo>
                      <a:cubicBezTo>
                        <a:pt x="1533" y="900"/>
                        <a:pt x="1533" y="900"/>
                        <a:pt x="1533" y="900"/>
                      </a:cubicBezTo>
                      <a:cubicBezTo>
                        <a:pt x="1790" y="932"/>
                        <a:pt x="1984" y="1151"/>
                        <a:pt x="1984" y="1411"/>
                      </a:cubicBezTo>
                      <a:cubicBezTo>
                        <a:pt x="1984" y="1695"/>
                        <a:pt x="1753" y="1926"/>
                        <a:pt x="1469" y="19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9" name="Freeform 9"/>
                <p:cNvSpPr>
                  <a:spLocks/>
                </p:cNvSpPr>
                <p:nvPr/>
              </p:nvSpPr>
              <p:spPr bwMode="auto">
                <a:xfrm>
                  <a:off x="6049" y="1050"/>
                  <a:ext cx="18" cy="41"/>
                </a:xfrm>
                <a:custGeom>
                  <a:avLst/>
                  <a:gdLst>
                    <a:gd name="T0" fmla="*/ 67 w 94"/>
                    <a:gd name="T1" fmla="*/ 25 h 216"/>
                    <a:gd name="T2" fmla="*/ 26 w 94"/>
                    <a:gd name="T3" fmla="*/ 6 h 216"/>
                    <a:gd name="T4" fmla="*/ 6 w 94"/>
                    <a:gd name="T5" fmla="*/ 47 h 216"/>
                    <a:gd name="T6" fmla="*/ 30 w 94"/>
                    <a:gd name="T7" fmla="*/ 184 h 216"/>
                    <a:gd name="T8" fmla="*/ 62 w 94"/>
                    <a:gd name="T9" fmla="*/ 216 h 216"/>
                    <a:gd name="T10" fmla="*/ 94 w 94"/>
                    <a:gd name="T11" fmla="*/ 184 h 216"/>
                    <a:gd name="T12" fmla="*/ 67 w 94"/>
                    <a:gd name="T13" fmla="*/ 25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4" h="216">
                      <a:moveTo>
                        <a:pt x="67" y="25"/>
                      </a:moveTo>
                      <a:cubicBezTo>
                        <a:pt x="61" y="9"/>
                        <a:pt x="42" y="0"/>
                        <a:pt x="26" y="6"/>
                      </a:cubicBezTo>
                      <a:cubicBezTo>
                        <a:pt x="9" y="12"/>
                        <a:pt x="0" y="30"/>
                        <a:pt x="6" y="47"/>
                      </a:cubicBezTo>
                      <a:cubicBezTo>
                        <a:pt x="22" y="91"/>
                        <a:pt x="30" y="137"/>
                        <a:pt x="30" y="184"/>
                      </a:cubicBezTo>
                      <a:cubicBezTo>
                        <a:pt x="30" y="202"/>
                        <a:pt x="44" y="216"/>
                        <a:pt x="62" y="216"/>
                      </a:cubicBezTo>
                      <a:cubicBezTo>
                        <a:pt x="80" y="216"/>
                        <a:pt x="94" y="202"/>
                        <a:pt x="94" y="184"/>
                      </a:cubicBezTo>
                      <a:cubicBezTo>
                        <a:pt x="94" y="130"/>
                        <a:pt x="85" y="76"/>
                        <a:pt x="67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10" name="Freeform 10"/>
                <p:cNvSpPr>
                  <a:spLocks/>
                </p:cNvSpPr>
                <p:nvPr/>
              </p:nvSpPr>
              <p:spPr bwMode="auto">
                <a:xfrm>
                  <a:off x="5994" y="999"/>
                  <a:ext cx="59" cy="45"/>
                </a:xfrm>
                <a:custGeom>
                  <a:avLst/>
                  <a:gdLst>
                    <a:gd name="T0" fmla="*/ 304 w 314"/>
                    <a:gd name="T1" fmla="*/ 191 h 242"/>
                    <a:gd name="T2" fmla="*/ 44 w 314"/>
                    <a:gd name="T3" fmla="*/ 5 h 242"/>
                    <a:gd name="T4" fmla="*/ 4 w 314"/>
                    <a:gd name="T5" fmla="*/ 27 h 242"/>
                    <a:gd name="T6" fmla="*/ 27 w 314"/>
                    <a:gd name="T7" fmla="*/ 67 h 242"/>
                    <a:gd name="T8" fmla="*/ 252 w 314"/>
                    <a:gd name="T9" fmla="*/ 228 h 242"/>
                    <a:gd name="T10" fmla="*/ 278 w 314"/>
                    <a:gd name="T11" fmla="*/ 242 h 242"/>
                    <a:gd name="T12" fmla="*/ 296 w 314"/>
                    <a:gd name="T13" fmla="*/ 236 h 242"/>
                    <a:gd name="T14" fmla="*/ 304 w 314"/>
                    <a:gd name="T15" fmla="*/ 191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4" h="242">
                      <a:moveTo>
                        <a:pt x="304" y="191"/>
                      </a:moveTo>
                      <a:cubicBezTo>
                        <a:pt x="242" y="101"/>
                        <a:pt x="149" y="35"/>
                        <a:pt x="44" y="5"/>
                      </a:cubicBezTo>
                      <a:cubicBezTo>
                        <a:pt x="27" y="0"/>
                        <a:pt x="9" y="10"/>
                        <a:pt x="4" y="27"/>
                      </a:cubicBezTo>
                      <a:cubicBezTo>
                        <a:pt x="0" y="44"/>
                        <a:pt x="10" y="62"/>
                        <a:pt x="27" y="67"/>
                      </a:cubicBezTo>
                      <a:cubicBezTo>
                        <a:pt x="117" y="93"/>
                        <a:pt x="197" y="150"/>
                        <a:pt x="252" y="228"/>
                      </a:cubicBezTo>
                      <a:cubicBezTo>
                        <a:pt x="258" y="237"/>
                        <a:pt x="268" y="242"/>
                        <a:pt x="278" y="242"/>
                      </a:cubicBezTo>
                      <a:cubicBezTo>
                        <a:pt x="284" y="242"/>
                        <a:pt x="291" y="240"/>
                        <a:pt x="296" y="236"/>
                      </a:cubicBezTo>
                      <a:cubicBezTo>
                        <a:pt x="311" y="226"/>
                        <a:pt x="314" y="206"/>
                        <a:pt x="304" y="1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11" name="Freeform 11"/>
                <p:cNvSpPr>
                  <a:spLocks noEditPoints="1"/>
                </p:cNvSpPr>
                <p:nvPr/>
              </p:nvSpPr>
              <p:spPr bwMode="auto">
                <a:xfrm>
                  <a:off x="5911" y="1017"/>
                  <a:ext cx="136" cy="136"/>
                </a:xfrm>
                <a:custGeom>
                  <a:avLst/>
                  <a:gdLst>
                    <a:gd name="T0" fmla="*/ 364 w 727"/>
                    <a:gd name="T1" fmla="*/ 0 h 727"/>
                    <a:gd name="T2" fmla="*/ 0 w 727"/>
                    <a:gd name="T3" fmla="*/ 364 h 727"/>
                    <a:gd name="T4" fmla="*/ 364 w 727"/>
                    <a:gd name="T5" fmla="*/ 727 h 727"/>
                    <a:gd name="T6" fmla="*/ 727 w 727"/>
                    <a:gd name="T7" fmla="*/ 364 h 727"/>
                    <a:gd name="T8" fmla="*/ 364 w 727"/>
                    <a:gd name="T9" fmla="*/ 0 h 727"/>
                    <a:gd name="T10" fmla="*/ 364 w 727"/>
                    <a:gd name="T11" fmla="*/ 663 h 727"/>
                    <a:gd name="T12" fmla="*/ 64 w 727"/>
                    <a:gd name="T13" fmla="*/ 364 h 727"/>
                    <a:gd name="T14" fmla="*/ 364 w 727"/>
                    <a:gd name="T15" fmla="*/ 65 h 727"/>
                    <a:gd name="T16" fmla="*/ 663 w 727"/>
                    <a:gd name="T17" fmla="*/ 364 h 727"/>
                    <a:gd name="T18" fmla="*/ 364 w 727"/>
                    <a:gd name="T19" fmla="*/ 663 h 7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27" h="727">
                      <a:moveTo>
                        <a:pt x="364" y="0"/>
                      </a:moveTo>
                      <a:cubicBezTo>
                        <a:pt x="163" y="0"/>
                        <a:pt x="0" y="163"/>
                        <a:pt x="0" y="364"/>
                      </a:cubicBezTo>
                      <a:cubicBezTo>
                        <a:pt x="0" y="564"/>
                        <a:pt x="163" y="727"/>
                        <a:pt x="364" y="727"/>
                      </a:cubicBezTo>
                      <a:cubicBezTo>
                        <a:pt x="564" y="727"/>
                        <a:pt x="727" y="564"/>
                        <a:pt x="727" y="364"/>
                      </a:cubicBezTo>
                      <a:cubicBezTo>
                        <a:pt x="727" y="163"/>
                        <a:pt x="564" y="0"/>
                        <a:pt x="364" y="0"/>
                      </a:cubicBezTo>
                      <a:close/>
                      <a:moveTo>
                        <a:pt x="364" y="663"/>
                      </a:moveTo>
                      <a:cubicBezTo>
                        <a:pt x="199" y="663"/>
                        <a:pt x="64" y="529"/>
                        <a:pt x="64" y="364"/>
                      </a:cubicBezTo>
                      <a:cubicBezTo>
                        <a:pt x="64" y="199"/>
                        <a:pt x="199" y="65"/>
                        <a:pt x="364" y="65"/>
                      </a:cubicBezTo>
                      <a:cubicBezTo>
                        <a:pt x="529" y="65"/>
                        <a:pt x="663" y="199"/>
                        <a:pt x="663" y="364"/>
                      </a:cubicBezTo>
                      <a:cubicBezTo>
                        <a:pt x="663" y="529"/>
                        <a:pt x="529" y="663"/>
                        <a:pt x="364" y="6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12" name="Freeform 12"/>
                <p:cNvSpPr>
                  <a:spLocks/>
                </p:cNvSpPr>
                <p:nvPr/>
              </p:nvSpPr>
              <p:spPr bwMode="auto">
                <a:xfrm>
                  <a:off x="5973" y="1048"/>
                  <a:ext cx="47" cy="47"/>
                </a:xfrm>
                <a:custGeom>
                  <a:avLst/>
                  <a:gdLst>
                    <a:gd name="T0" fmla="*/ 220 w 252"/>
                    <a:gd name="T1" fmla="*/ 188 h 252"/>
                    <a:gd name="T2" fmla="*/ 64 w 252"/>
                    <a:gd name="T3" fmla="*/ 188 h 252"/>
                    <a:gd name="T4" fmla="*/ 64 w 252"/>
                    <a:gd name="T5" fmla="*/ 32 h 252"/>
                    <a:gd name="T6" fmla="*/ 32 w 252"/>
                    <a:gd name="T7" fmla="*/ 0 h 252"/>
                    <a:gd name="T8" fmla="*/ 0 w 252"/>
                    <a:gd name="T9" fmla="*/ 32 h 252"/>
                    <a:gd name="T10" fmla="*/ 0 w 252"/>
                    <a:gd name="T11" fmla="*/ 220 h 252"/>
                    <a:gd name="T12" fmla="*/ 32 w 252"/>
                    <a:gd name="T13" fmla="*/ 252 h 252"/>
                    <a:gd name="T14" fmla="*/ 220 w 252"/>
                    <a:gd name="T15" fmla="*/ 252 h 252"/>
                    <a:gd name="T16" fmla="*/ 252 w 252"/>
                    <a:gd name="T17" fmla="*/ 220 h 252"/>
                    <a:gd name="T18" fmla="*/ 220 w 252"/>
                    <a:gd name="T19" fmla="*/ 188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2" h="252">
                      <a:moveTo>
                        <a:pt x="220" y="188"/>
                      </a:moveTo>
                      <a:cubicBezTo>
                        <a:pt x="64" y="188"/>
                        <a:pt x="64" y="188"/>
                        <a:pt x="64" y="188"/>
                      </a:cubicBezTo>
                      <a:cubicBezTo>
                        <a:pt x="64" y="32"/>
                        <a:pt x="64" y="32"/>
                        <a:pt x="64" y="32"/>
                      </a:cubicBezTo>
                      <a:cubicBezTo>
                        <a:pt x="64" y="14"/>
                        <a:pt x="49" y="0"/>
                        <a:pt x="32" y="0"/>
                      </a:cubicBezTo>
                      <a:cubicBezTo>
                        <a:pt x="14" y="0"/>
                        <a:pt x="0" y="14"/>
                        <a:pt x="0" y="32"/>
                      </a:cubicBezTo>
                      <a:cubicBezTo>
                        <a:pt x="0" y="220"/>
                        <a:pt x="0" y="220"/>
                        <a:pt x="0" y="220"/>
                      </a:cubicBezTo>
                      <a:cubicBezTo>
                        <a:pt x="0" y="238"/>
                        <a:pt x="14" y="252"/>
                        <a:pt x="32" y="252"/>
                      </a:cubicBezTo>
                      <a:cubicBezTo>
                        <a:pt x="220" y="252"/>
                        <a:pt x="220" y="252"/>
                        <a:pt x="220" y="252"/>
                      </a:cubicBezTo>
                      <a:cubicBezTo>
                        <a:pt x="237" y="252"/>
                        <a:pt x="252" y="238"/>
                        <a:pt x="252" y="220"/>
                      </a:cubicBezTo>
                      <a:cubicBezTo>
                        <a:pt x="252" y="203"/>
                        <a:pt x="238" y="188"/>
                        <a:pt x="220" y="1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  <p:sp>
            <p:nvSpPr>
              <p:cNvPr id="62" name="CaixaDeTexto 19"/>
              <p:cNvSpPr txBox="1"/>
              <p:nvPr/>
            </p:nvSpPr>
            <p:spPr>
              <a:xfrm>
                <a:off x="9934912" y="1361753"/>
                <a:ext cx="8811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pt-BR"/>
                </a:defPPr>
                <a:lvl1pPr algn="r">
                  <a:defRPr sz="5400" b="1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</a:defRPr>
                </a:lvl1pPr>
                <a:lvl2pPr lvl="1" algn="r">
                  <a:defRPr sz="3600">
                    <a:solidFill>
                      <a:schemeClr val="bg1"/>
                    </a:solidFill>
                  </a:defRPr>
                </a:lvl2pPr>
              </a:lstStyle>
              <a:p>
                <a:pPr algn="l"/>
                <a:r>
                  <a:rPr lang="pt-BR" sz="1400" i="1" dirty="0">
                    <a:solidFill>
                      <a:srgbClr val="4A5463"/>
                    </a:solidFill>
                    <a:effectLst/>
                    <a:latin typeface="+mn-lt"/>
                  </a:rPr>
                  <a:t>histórico</a:t>
                </a:r>
              </a:p>
            </p:txBody>
          </p:sp>
        </p:grpSp>
        <p:sp>
          <p:nvSpPr>
            <p:cNvPr id="58" name="Retângulo 57"/>
            <p:cNvSpPr/>
            <p:nvPr/>
          </p:nvSpPr>
          <p:spPr>
            <a:xfrm>
              <a:off x="7794171" y="5558971"/>
              <a:ext cx="1596572" cy="62411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77191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Graphic spid="48" grpId="0">
        <p:bldAsOne/>
      </p:bldGraphic>
      <p:bldGraphic spid="48" grpId="1">
        <p:bldAsOne/>
      </p:bldGraphic>
      <p:bldGraphic spid="47" grpId="0">
        <p:bldAsOne/>
      </p:bldGraphic>
      <p:bldP spid="28" grpId="0"/>
      <p:bldP spid="96" grpId="0"/>
      <p:bldP spid="96" grpId="1"/>
      <p:bldP spid="97" grpId="0"/>
      <p:bldP spid="97" grpId="1"/>
      <p:bldP spid="98" grpId="0"/>
      <p:bldP spid="100" grpId="0"/>
      <p:bldP spid="102" grpId="0"/>
      <p:bldP spid="102" grpId="1"/>
      <p:bldP spid="103" grpId="0"/>
      <p:bldP spid="103" grpId="1"/>
      <p:bldP spid="104" grpId="0"/>
      <p:bldP spid="104" grpId="1"/>
      <p:bldP spid="105" grpId="0"/>
      <p:bldP spid="105" grpId="1"/>
      <p:bldP spid="106" grpId="0"/>
      <p:bldP spid="106" grpId="1"/>
      <p:bldP spid="107" grpId="0"/>
      <p:bldP spid="10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" name="Conector reto 85"/>
          <p:cNvCxnSpPr/>
          <p:nvPr/>
        </p:nvCxnSpPr>
        <p:spPr>
          <a:xfrm flipH="1">
            <a:off x="595450" y="143565"/>
            <a:ext cx="305108" cy="5334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ixaDeTexto 5"/>
          <p:cNvSpPr txBox="1"/>
          <p:nvPr/>
        </p:nvSpPr>
        <p:spPr>
          <a:xfrm>
            <a:off x="744002" y="1720176"/>
            <a:ext cx="4872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a quantidade de pessoas que considera o preço do </a:t>
            </a:r>
            <a:r>
              <a:rPr lang="pt-BR" dirty="0" err="1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Empretec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caro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 se manteve, com patamares idênticos aos apurados nas últimas duas rodadas de pesquisa </a:t>
            </a:r>
            <a:r>
              <a:rPr lang="pt-BR" sz="1200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(P8)</a:t>
            </a:r>
          </a:p>
        </p:txBody>
      </p:sp>
      <p:sp>
        <p:nvSpPr>
          <p:cNvPr id="52" name="CaixaDeTexto 19"/>
          <p:cNvSpPr txBox="1"/>
          <p:nvPr/>
        </p:nvSpPr>
        <p:spPr>
          <a:xfrm>
            <a:off x="758934" y="161424"/>
            <a:ext cx="5001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3600" b="0" i="1" dirty="0">
                <a:solidFill>
                  <a:srgbClr val="4A5463"/>
                </a:solidFill>
                <a:effectLst/>
                <a:latin typeface="+mn-lt"/>
              </a:rPr>
              <a:t>preço do </a:t>
            </a:r>
            <a:r>
              <a:rPr lang="pt-BR" sz="3600" b="0" i="1" dirty="0" err="1">
                <a:solidFill>
                  <a:srgbClr val="4A5463"/>
                </a:solidFill>
                <a:effectLst/>
                <a:latin typeface="+mn-lt"/>
              </a:rPr>
              <a:t>Empretec</a:t>
            </a:r>
            <a:endParaRPr lang="pt-BR" sz="3600" b="0" i="1" dirty="0">
              <a:solidFill>
                <a:srgbClr val="4A5463"/>
              </a:solidFill>
              <a:effectLst/>
              <a:latin typeface="+mn-lt"/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595450" y="6445907"/>
            <a:ext cx="77484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rgbClr val="FF91B0"/>
                </a:solidFill>
              </a:rPr>
              <a:t>P8. </a:t>
            </a:r>
            <a:r>
              <a:rPr lang="pt-BR" sz="1100" b="1" dirty="0">
                <a:solidFill>
                  <a:schemeClr val="bg1"/>
                </a:solidFill>
              </a:rPr>
              <a:t>Na sua opinião, pensando no preço cobrado, o(a) Sr.(a) acredita que o EMPRETEC teve um preço.... </a:t>
            </a:r>
            <a:r>
              <a:rPr lang="pt-BR" sz="1100" b="1" dirty="0">
                <a:solidFill>
                  <a:srgbClr val="62D9D5"/>
                </a:solidFill>
              </a:rPr>
              <a:t>(ESTIMULAR-RU)</a:t>
            </a:r>
            <a:endParaRPr lang="pt-BR" sz="1100" dirty="0">
              <a:solidFill>
                <a:srgbClr val="62D9D5"/>
              </a:solidFill>
            </a:endParaRPr>
          </a:p>
        </p:txBody>
      </p:sp>
      <p:graphicFrame>
        <p:nvGraphicFramePr>
          <p:cNvPr id="54" name="Gráfico 53"/>
          <p:cNvGraphicFramePr/>
          <p:nvPr>
            <p:extLst>
              <p:ext uri="{D42A27DB-BD31-4B8C-83A1-F6EECF244321}">
                <p14:modId xmlns:p14="http://schemas.microsoft.com/office/powerpoint/2010/main" val="3946442314"/>
              </p:ext>
            </p:extLst>
          </p:nvPr>
        </p:nvGraphicFramePr>
        <p:xfrm>
          <a:off x="7639230" y="2117003"/>
          <a:ext cx="2438276" cy="2326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5" name="CaixaDeTexto 19"/>
          <p:cNvSpPr txBox="1"/>
          <p:nvPr/>
        </p:nvSpPr>
        <p:spPr>
          <a:xfrm>
            <a:off x="9925715" y="2264703"/>
            <a:ext cx="1574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ctr"/>
            <a:r>
              <a:rPr lang="pt-BR" sz="6000" i="1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58</a:t>
            </a:r>
            <a:r>
              <a:rPr lang="pt-BR" sz="4400" i="1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%</a:t>
            </a:r>
            <a:endParaRPr lang="pt-BR" sz="3200" i="1" dirty="0">
              <a:solidFill>
                <a:schemeClr val="accent1">
                  <a:lumMod val="50000"/>
                </a:schemeClr>
              </a:solidFill>
              <a:effectLst/>
              <a:latin typeface="+mn-lt"/>
            </a:endParaRPr>
          </a:p>
        </p:txBody>
      </p:sp>
      <p:grpSp>
        <p:nvGrpSpPr>
          <p:cNvPr id="63" name="hitorico"/>
          <p:cNvGrpSpPr/>
          <p:nvPr/>
        </p:nvGrpSpPr>
        <p:grpSpPr>
          <a:xfrm>
            <a:off x="1180162" y="5378259"/>
            <a:ext cx="1596572" cy="624115"/>
            <a:chOff x="7794171" y="5558971"/>
            <a:chExt cx="1596572" cy="624115"/>
          </a:xfrm>
        </p:grpSpPr>
        <p:grpSp>
          <p:nvGrpSpPr>
            <p:cNvPr id="64" name="historico"/>
            <p:cNvGrpSpPr/>
            <p:nvPr/>
          </p:nvGrpSpPr>
          <p:grpSpPr>
            <a:xfrm>
              <a:off x="7913674" y="5674171"/>
              <a:ext cx="1346440" cy="450171"/>
              <a:chOff x="9469590" y="1309591"/>
              <a:chExt cx="1346440" cy="450171"/>
            </a:xfrm>
          </p:grpSpPr>
          <p:grpSp>
            <p:nvGrpSpPr>
              <p:cNvPr id="66" name="Group 4"/>
              <p:cNvGrpSpPr>
                <a:grpSpLocks noChangeAspect="1"/>
              </p:cNvGrpSpPr>
              <p:nvPr/>
            </p:nvGrpSpPr>
            <p:grpSpPr bwMode="auto">
              <a:xfrm>
                <a:off x="9469590" y="1309591"/>
                <a:ext cx="463483" cy="450171"/>
                <a:chOff x="5704" y="821"/>
                <a:chExt cx="383" cy="372"/>
              </a:xfrm>
              <a:solidFill>
                <a:srgbClr val="00A79B"/>
              </a:solidFill>
            </p:grpSpPr>
            <p:sp>
              <p:nvSpPr>
                <p:cNvPr id="68" name="Freeform 5"/>
                <p:cNvSpPr>
                  <a:spLocks noEditPoints="1"/>
                </p:cNvSpPr>
                <p:nvPr/>
              </p:nvSpPr>
              <p:spPr bwMode="auto">
                <a:xfrm>
                  <a:off x="5743" y="936"/>
                  <a:ext cx="63" cy="63"/>
                </a:xfrm>
                <a:custGeom>
                  <a:avLst/>
                  <a:gdLst>
                    <a:gd name="T0" fmla="*/ 306 w 338"/>
                    <a:gd name="T1" fmla="*/ 0 h 337"/>
                    <a:gd name="T2" fmla="*/ 32 w 338"/>
                    <a:gd name="T3" fmla="*/ 0 h 337"/>
                    <a:gd name="T4" fmla="*/ 0 w 338"/>
                    <a:gd name="T5" fmla="*/ 32 h 337"/>
                    <a:gd name="T6" fmla="*/ 0 w 338"/>
                    <a:gd name="T7" fmla="*/ 305 h 337"/>
                    <a:gd name="T8" fmla="*/ 32 w 338"/>
                    <a:gd name="T9" fmla="*/ 337 h 337"/>
                    <a:gd name="T10" fmla="*/ 306 w 338"/>
                    <a:gd name="T11" fmla="*/ 337 h 337"/>
                    <a:gd name="T12" fmla="*/ 338 w 338"/>
                    <a:gd name="T13" fmla="*/ 305 h 337"/>
                    <a:gd name="T14" fmla="*/ 338 w 338"/>
                    <a:gd name="T15" fmla="*/ 32 h 337"/>
                    <a:gd name="T16" fmla="*/ 306 w 338"/>
                    <a:gd name="T17" fmla="*/ 0 h 337"/>
                    <a:gd name="T18" fmla="*/ 274 w 338"/>
                    <a:gd name="T19" fmla="*/ 273 h 337"/>
                    <a:gd name="T20" fmla="*/ 64 w 338"/>
                    <a:gd name="T21" fmla="*/ 273 h 337"/>
                    <a:gd name="T22" fmla="*/ 64 w 338"/>
                    <a:gd name="T23" fmla="*/ 64 h 337"/>
                    <a:gd name="T24" fmla="*/ 274 w 338"/>
                    <a:gd name="T25" fmla="*/ 64 h 337"/>
                    <a:gd name="T26" fmla="*/ 274 w 338"/>
                    <a:gd name="T27" fmla="*/ 273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8" h="337">
                      <a:moveTo>
                        <a:pt x="306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5" y="0"/>
                        <a:pt x="0" y="14"/>
                        <a:pt x="0" y="32"/>
                      </a:cubicBezTo>
                      <a:cubicBezTo>
                        <a:pt x="0" y="305"/>
                        <a:pt x="0" y="305"/>
                        <a:pt x="0" y="305"/>
                      </a:cubicBezTo>
                      <a:cubicBezTo>
                        <a:pt x="0" y="323"/>
                        <a:pt x="15" y="337"/>
                        <a:pt x="32" y="337"/>
                      </a:cubicBezTo>
                      <a:cubicBezTo>
                        <a:pt x="306" y="337"/>
                        <a:pt x="306" y="337"/>
                        <a:pt x="306" y="337"/>
                      </a:cubicBezTo>
                      <a:cubicBezTo>
                        <a:pt x="324" y="337"/>
                        <a:pt x="338" y="323"/>
                        <a:pt x="338" y="305"/>
                      </a:cubicBezTo>
                      <a:cubicBezTo>
                        <a:pt x="338" y="32"/>
                        <a:pt x="338" y="32"/>
                        <a:pt x="338" y="32"/>
                      </a:cubicBezTo>
                      <a:cubicBezTo>
                        <a:pt x="338" y="14"/>
                        <a:pt x="324" y="0"/>
                        <a:pt x="306" y="0"/>
                      </a:cubicBezTo>
                      <a:close/>
                      <a:moveTo>
                        <a:pt x="274" y="273"/>
                      </a:moveTo>
                      <a:cubicBezTo>
                        <a:pt x="64" y="273"/>
                        <a:pt x="64" y="273"/>
                        <a:pt x="64" y="273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4" y="64"/>
                        <a:pt x="274" y="64"/>
                        <a:pt x="274" y="64"/>
                      </a:cubicBezTo>
                      <a:lnTo>
                        <a:pt x="274" y="27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9" name="Freeform 6"/>
                <p:cNvSpPr>
                  <a:spLocks noEditPoints="1"/>
                </p:cNvSpPr>
                <p:nvPr/>
              </p:nvSpPr>
              <p:spPr bwMode="auto">
                <a:xfrm>
                  <a:off x="5819" y="936"/>
                  <a:ext cx="63" cy="63"/>
                </a:xfrm>
                <a:custGeom>
                  <a:avLst/>
                  <a:gdLst>
                    <a:gd name="T0" fmla="*/ 305 w 337"/>
                    <a:gd name="T1" fmla="*/ 0 h 337"/>
                    <a:gd name="T2" fmla="*/ 32 w 337"/>
                    <a:gd name="T3" fmla="*/ 0 h 337"/>
                    <a:gd name="T4" fmla="*/ 0 w 337"/>
                    <a:gd name="T5" fmla="*/ 32 h 337"/>
                    <a:gd name="T6" fmla="*/ 0 w 337"/>
                    <a:gd name="T7" fmla="*/ 305 h 337"/>
                    <a:gd name="T8" fmla="*/ 32 w 337"/>
                    <a:gd name="T9" fmla="*/ 337 h 337"/>
                    <a:gd name="T10" fmla="*/ 305 w 337"/>
                    <a:gd name="T11" fmla="*/ 337 h 337"/>
                    <a:gd name="T12" fmla="*/ 337 w 337"/>
                    <a:gd name="T13" fmla="*/ 305 h 337"/>
                    <a:gd name="T14" fmla="*/ 337 w 337"/>
                    <a:gd name="T15" fmla="*/ 32 h 337"/>
                    <a:gd name="T16" fmla="*/ 305 w 337"/>
                    <a:gd name="T17" fmla="*/ 0 h 337"/>
                    <a:gd name="T18" fmla="*/ 273 w 337"/>
                    <a:gd name="T19" fmla="*/ 273 h 337"/>
                    <a:gd name="T20" fmla="*/ 64 w 337"/>
                    <a:gd name="T21" fmla="*/ 273 h 337"/>
                    <a:gd name="T22" fmla="*/ 64 w 337"/>
                    <a:gd name="T23" fmla="*/ 64 h 337"/>
                    <a:gd name="T24" fmla="*/ 273 w 337"/>
                    <a:gd name="T25" fmla="*/ 64 h 337"/>
                    <a:gd name="T26" fmla="*/ 273 w 337"/>
                    <a:gd name="T27" fmla="*/ 273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7" h="337">
                      <a:moveTo>
                        <a:pt x="305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4" y="0"/>
                        <a:pt x="0" y="14"/>
                        <a:pt x="0" y="32"/>
                      </a:cubicBezTo>
                      <a:cubicBezTo>
                        <a:pt x="0" y="305"/>
                        <a:pt x="0" y="305"/>
                        <a:pt x="0" y="305"/>
                      </a:cubicBezTo>
                      <a:cubicBezTo>
                        <a:pt x="0" y="323"/>
                        <a:pt x="14" y="337"/>
                        <a:pt x="32" y="337"/>
                      </a:cubicBezTo>
                      <a:cubicBezTo>
                        <a:pt x="305" y="337"/>
                        <a:pt x="305" y="337"/>
                        <a:pt x="305" y="337"/>
                      </a:cubicBezTo>
                      <a:cubicBezTo>
                        <a:pt x="323" y="337"/>
                        <a:pt x="337" y="323"/>
                        <a:pt x="337" y="305"/>
                      </a:cubicBezTo>
                      <a:cubicBezTo>
                        <a:pt x="337" y="32"/>
                        <a:pt x="337" y="32"/>
                        <a:pt x="337" y="32"/>
                      </a:cubicBezTo>
                      <a:cubicBezTo>
                        <a:pt x="337" y="14"/>
                        <a:pt x="323" y="0"/>
                        <a:pt x="305" y="0"/>
                      </a:cubicBezTo>
                      <a:close/>
                      <a:moveTo>
                        <a:pt x="273" y="273"/>
                      </a:moveTo>
                      <a:cubicBezTo>
                        <a:pt x="64" y="273"/>
                        <a:pt x="64" y="273"/>
                        <a:pt x="64" y="273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3" y="64"/>
                        <a:pt x="273" y="64"/>
                        <a:pt x="273" y="64"/>
                      </a:cubicBezTo>
                      <a:cubicBezTo>
                        <a:pt x="273" y="273"/>
                        <a:pt x="273" y="273"/>
                        <a:pt x="273" y="2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70" name="Freeform 7"/>
                <p:cNvSpPr>
                  <a:spLocks noEditPoints="1"/>
                </p:cNvSpPr>
                <p:nvPr/>
              </p:nvSpPr>
              <p:spPr bwMode="auto">
                <a:xfrm>
                  <a:off x="5743" y="1013"/>
                  <a:ext cx="63" cy="63"/>
                </a:xfrm>
                <a:custGeom>
                  <a:avLst/>
                  <a:gdLst>
                    <a:gd name="T0" fmla="*/ 306 w 338"/>
                    <a:gd name="T1" fmla="*/ 0 h 338"/>
                    <a:gd name="T2" fmla="*/ 32 w 338"/>
                    <a:gd name="T3" fmla="*/ 0 h 338"/>
                    <a:gd name="T4" fmla="*/ 0 w 338"/>
                    <a:gd name="T5" fmla="*/ 32 h 338"/>
                    <a:gd name="T6" fmla="*/ 0 w 338"/>
                    <a:gd name="T7" fmla="*/ 306 h 338"/>
                    <a:gd name="T8" fmla="*/ 32 w 338"/>
                    <a:gd name="T9" fmla="*/ 338 h 338"/>
                    <a:gd name="T10" fmla="*/ 306 w 338"/>
                    <a:gd name="T11" fmla="*/ 338 h 338"/>
                    <a:gd name="T12" fmla="*/ 338 w 338"/>
                    <a:gd name="T13" fmla="*/ 306 h 338"/>
                    <a:gd name="T14" fmla="*/ 338 w 338"/>
                    <a:gd name="T15" fmla="*/ 32 h 338"/>
                    <a:gd name="T16" fmla="*/ 306 w 338"/>
                    <a:gd name="T17" fmla="*/ 0 h 338"/>
                    <a:gd name="T18" fmla="*/ 274 w 338"/>
                    <a:gd name="T19" fmla="*/ 274 h 338"/>
                    <a:gd name="T20" fmla="*/ 64 w 338"/>
                    <a:gd name="T21" fmla="*/ 274 h 338"/>
                    <a:gd name="T22" fmla="*/ 64 w 338"/>
                    <a:gd name="T23" fmla="*/ 64 h 338"/>
                    <a:gd name="T24" fmla="*/ 274 w 338"/>
                    <a:gd name="T25" fmla="*/ 64 h 338"/>
                    <a:gd name="T26" fmla="*/ 274 w 338"/>
                    <a:gd name="T27" fmla="*/ 274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8" h="338">
                      <a:moveTo>
                        <a:pt x="306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5" y="0"/>
                        <a:pt x="0" y="14"/>
                        <a:pt x="0" y="32"/>
                      </a:cubicBezTo>
                      <a:cubicBezTo>
                        <a:pt x="0" y="306"/>
                        <a:pt x="0" y="306"/>
                        <a:pt x="0" y="306"/>
                      </a:cubicBezTo>
                      <a:cubicBezTo>
                        <a:pt x="0" y="323"/>
                        <a:pt x="15" y="338"/>
                        <a:pt x="32" y="338"/>
                      </a:cubicBezTo>
                      <a:cubicBezTo>
                        <a:pt x="306" y="338"/>
                        <a:pt x="306" y="338"/>
                        <a:pt x="306" y="338"/>
                      </a:cubicBezTo>
                      <a:cubicBezTo>
                        <a:pt x="324" y="338"/>
                        <a:pt x="338" y="323"/>
                        <a:pt x="338" y="306"/>
                      </a:cubicBezTo>
                      <a:cubicBezTo>
                        <a:pt x="338" y="32"/>
                        <a:pt x="338" y="32"/>
                        <a:pt x="338" y="32"/>
                      </a:cubicBezTo>
                      <a:cubicBezTo>
                        <a:pt x="338" y="14"/>
                        <a:pt x="324" y="0"/>
                        <a:pt x="306" y="0"/>
                      </a:cubicBezTo>
                      <a:close/>
                      <a:moveTo>
                        <a:pt x="274" y="274"/>
                      </a:moveTo>
                      <a:cubicBezTo>
                        <a:pt x="64" y="274"/>
                        <a:pt x="64" y="274"/>
                        <a:pt x="64" y="274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4" y="64"/>
                        <a:pt x="274" y="64"/>
                        <a:pt x="274" y="64"/>
                      </a:cubicBezTo>
                      <a:lnTo>
                        <a:pt x="274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71" name="Freeform 8"/>
                <p:cNvSpPr>
                  <a:spLocks noEditPoints="1"/>
                </p:cNvSpPr>
                <p:nvPr/>
              </p:nvSpPr>
              <p:spPr bwMode="auto">
                <a:xfrm>
                  <a:off x="5704" y="821"/>
                  <a:ext cx="383" cy="372"/>
                </a:xfrm>
                <a:custGeom>
                  <a:avLst/>
                  <a:gdLst>
                    <a:gd name="T0" fmla="*/ 1569 w 2048"/>
                    <a:gd name="T1" fmla="*/ 237 h 1990"/>
                    <a:gd name="T2" fmla="*/ 1398 w 2048"/>
                    <a:gd name="T3" fmla="*/ 205 h 1990"/>
                    <a:gd name="T4" fmla="*/ 1366 w 2048"/>
                    <a:gd name="T5" fmla="*/ 0 h 1990"/>
                    <a:gd name="T6" fmla="*/ 1197 w 2048"/>
                    <a:gd name="T7" fmla="*/ 32 h 1990"/>
                    <a:gd name="T8" fmla="*/ 885 w 2048"/>
                    <a:gd name="T9" fmla="*/ 205 h 1990"/>
                    <a:gd name="T10" fmla="*/ 853 w 2048"/>
                    <a:gd name="T11" fmla="*/ 0 h 1990"/>
                    <a:gd name="T12" fmla="*/ 684 w 2048"/>
                    <a:gd name="T13" fmla="*/ 32 h 1990"/>
                    <a:gd name="T14" fmla="*/ 372 w 2048"/>
                    <a:gd name="T15" fmla="*/ 205 h 1990"/>
                    <a:gd name="T16" fmla="*/ 340 w 2048"/>
                    <a:gd name="T17" fmla="*/ 0 h 1990"/>
                    <a:gd name="T18" fmla="*/ 171 w 2048"/>
                    <a:gd name="T19" fmla="*/ 32 h 1990"/>
                    <a:gd name="T20" fmla="*/ 32 w 2048"/>
                    <a:gd name="T21" fmla="*/ 205 h 1990"/>
                    <a:gd name="T22" fmla="*/ 0 w 2048"/>
                    <a:gd name="T23" fmla="*/ 1468 h 1990"/>
                    <a:gd name="T24" fmla="*/ 896 w 2048"/>
                    <a:gd name="T25" fmla="*/ 1501 h 1990"/>
                    <a:gd name="T26" fmla="*/ 1469 w 2048"/>
                    <a:gd name="T27" fmla="*/ 1990 h 1990"/>
                    <a:gd name="T28" fmla="*/ 1569 w 2048"/>
                    <a:gd name="T29" fmla="*/ 840 h 1990"/>
                    <a:gd name="T30" fmla="*/ 1261 w 2048"/>
                    <a:gd name="T31" fmla="*/ 64 h 1990"/>
                    <a:gd name="T32" fmla="*/ 1334 w 2048"/>
                    <a:gd name="T33" fmla="*/ 237 h 1990"/>
                    <a:gd name="T34" fmla="*/ 1261 w 2048"/>
                    <a:gd name="T35" fmla="*/ 410 h 1990"/>
                    <a:gd name="T36" fmla="*/ 748 w 2048"/>
                    <a:gd name="T37" fmla="*/ 237 h 1990"/>
                    <a:gd name="T38" fmla="*/ 821 w 2048"/>
                    <a:gd name="T39" fmla="*/ 64 h 1990"/>
                    <a:gd name="T40" fmla="*/ 821 w 2048"/>
                    <a:gd name="T41" fmla="*/ 410 h 1990"/>
                    <a:gd name="T42" fmla="*/ 748 w 2048"/>
                    <a:gd name="T43" fmla="*/ 237 h 1990"/>
                    <a:gd name="T44" fmla="*/ 235 w 2048"/>
                    <a:gd name="T45" fmla="*/ 64 h 1990"/>
                    <a:gd name="T46" fmla="*/ 308 w 2048"/>
                    <a:gd name="T47" fmla="*/ 237 h 1990"/>
                    <a:gd name="T48" fmla="*/ 235 w 2048"/>
                    <a:gd name="T49" fmla="*/ 410 h 1990"/>
                    <a:gd name="T50" fmla="*/ 921 w 2048"/>
                    <a:gd name="T51" fmla="*/ 1026 h 1990"/>
                    <a:gd name="T52" fmla="*/ 616 w 2048"/>
                    <a:gd name="T53" fmla="*/ 1058 h 1990"/>
                    <a:gd name="T54" fmla="*/ 648 w 2048"/>
                    <a:gd name="T55" fmla="*/ 1364 h 1990"/>
                    <a:gd name="T56" fmla="*/ 889 w 2048"/>
                    <a:gd name="T57" fmla="*/ 1411 h 1990"/>
                    <a:gd name="T58" fmla="*/ 64 w 2048"/>
                    <a:gd name="T59" fmla="*/ 1436 h 1990"/>
                    <a:gd name="T60" fmla="*/ 171 w 2048"/>
                    <a:gd name="T61" fmla="*/ 269 h 1990"/>
                    <a:gd name="T62" fmla="*/ 203 w 2048"/>
                    <a:gd name="T63" fmla="*/ 474 h 1990"/>
                    <a:gd name="T64" fmla="*/ 372 w 2048"/>
                    <a:gd name="T65" fmla="*/ 442 h 1990"/>
                    <a:gd name="T66" fmla="*/ 684 w 2048"/>
                    <a:gd name="T67" fmla="*/ 269 h 1990"/>
                    <a:gd name="T68" fmla="*/ 716 w 2048"/>
                    <a:gd name="T69" fmla="*/ 474 h 1990"/>
                    <a:gd name="T70" fmla="*/ 885 w 2048"/>
                    <a:gd name="T71" fmla="*/ 442 h 1990"/>
                    <a:gd name="T72" fmla="*/ 1197 w 2048"/>
                    <a:gd name="T73" fmla="*/ 269 h 1990"/>
                    <a:gd name="T74" fmla="*/ 1229 w 2048"/>
                    <a:gd name="T75" fmla="*/ 474 h 1990"/>
                    <a:gd name="T76" fmla="*/ 1398 w 2048"/>
                    <a:gd name="T77" fmla="*/ 442 h 1990"/>
                    <a:gd name="T78" fmla="*/ 1505 w 2048"/>
                    <a:gd name="T79" fmla="*/ 269 h 1990"/>
                    <a:gd name="T80" fmla="*/ 1469 w 2048"/>
                    <a:gd name="T81" fmla="*/ 831 h 1990"/>
                    <a:gd name="T82" fmla="*/ 1364 w 2048"/>
                    <a:gd name="T83" fmla="*/ 648 h 1990"/>
                    <a:gd name="T84" fmla="*/ 1058 w 2048"/>
                    <a:gd name="T85" fmla="*/ 616 h 1990"/>
                    <a:gd name="T86" fmla="*/ 1026 w 2048"/>
                    <a:gd name="T87" fmla="*/ 921 h 1990"/>
                    <a:gd name="T88" fmla="*/ 1113 w 2048"/>
                    <a:gd name="T89" fmla="*/ 953 h 1990"/>
                    <a:gd name="T90" fmla="*/ 953 w 2048"/>
                    <a:gd name="T91" fmla="*/ 1146 h 1990"/>
                    <a:gd name="T92" fmla="*/ 921 w 2048"/>
                    <a:gd name="T93" fmla="*/ 1026 h 1990"/>
                    <a:gd name="T94" fmla="*/ 889 w 2048"/>
                    <a:gd name="T95" fmla="*/ 1300 h 1990"/>
                    <a:gd name="T96" fmla="*/ 680 w 2048"/>
                    <a:gd name="T97" fmla="*/ 1090 h 1990"/>
                    <a:gd name="T98" fmla="*/ 1300 w 2048"/>
                    <a:gd name="T99" fmla="*/ 680 h 1990"/>
                    <a:gd name="T100" fmla="*/ 1217 w 2048"/>
                    <a:gd name="T101" fmla="*/ 889 h 1990"/>
                    <a:gd name="T102" fmla="*/ 1090 w 2048"/>
                    <a:gd name="T103" fmla="*/ 680 h 1990"/>
                    <a:gd name="T104" fmla="*/ 1469 w 2048"/>
                    <a:gd name="T105" fmla="*/ 1926 h 1990"/>
                    <a:gd name="T106" fmla="*/ 956 w 2048"/>
                    <a:gd name="T107" fmla="*/ 1465 h 1990"/>
                    <a:gd name="T108" fmla="*/ 1238 w 2048"/>
                    <a:gd name="T109" fmla="*/ 950 h 1990"/>
                    <a:gd name="T110" fmla="*/ 1340 w 2048"/>
                    <a:gd name="T111" fmla="*/ 912 h 1990"/>
                    <a:gd name="T112" fmla="*/ 1469 w 2048"/>
                    <a:gd name="T113" fmla="*/ 896 h 1990"/>
                    <a:gd name="T114" fmla="*/ 1533 w 2048"/>
                    <a:gd name="T115" fmla="*/ 900 h 1990"/>
                    <a:gd name="T116" fmla="*/ 1469 w 2048"/>
                    <a:gd name="T117" fmla="*/ 1926 h 19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048" h="1990">
                      <a:moveTo>
                        <a:pt x="1569" y="840"/>
                      </a:moveTo>
                      <a:cubicBezTo>
                        <a:pt x="1569" y="237"/>
                        <a:pt x="1569" y="237"/>
                        <a:pt x="1569" y="237"/>
                      </a:cubicBezTo>
                      <a:cubicBezTo>
                        <a:pt x="1569" y="219"/>
                        <a:pt x="1555" y="205"/>
                        <a:pt x="1537" y="205"/>
                      </a:cubicBezTo>
                      <a:cubicBezTo>
                        <a:pt x="1398" y="205"/>
                        <a:pt x="1398" y="205"/>
                        <a:pt x="1398" y="205"/>
                      </a:cubicBezTo>
                      <a:cubicBezTo>
                        <a:pt x="1398" y="32"/>
                        <a:pt x="1398" y="32"/>
                        <a:pt x="1398" y="32"/>
                      </a:cubicBezTo>
                      <a:cubicBezTo>
                        <a:pt x="1398" y="14"/>
                        <a:pt x="1384" y="0"/>
                        <a:pt x="1366" y="0"/>
                      </a:cubicBezTo>
                      <a:cubicBezTo>
                        <a:pt x="1229" y="0"/>
                        <a:pt x="1229" y="0"/>
                        <a:pt x="1229" y="0"/>
                      </a:cubicBezTo>
                      <a:cubicBezTo>
                        <a:pt x="1212" y="0"/>
                        <a:pt x="1197" y="14"/>
                        <a:pt x="1197" y="32"/>
                      </a:cubicBezTo>
                      <a:cubicBezTo>
                        <a:pt x="1197" y="205"/>
                        <a:pt x="1197" y="205"/>
                        <a:pt x="1197" y="205"/>
                      </a:cubicBezTo>
                      <a:cubicBezTo>
                        <a:pt x="885" y="205"/>
                        <a:pt x="885" y="205"/>
                        <a:pt x="885" y="205"/>
                      </a:cubicBezTo>
                      <a:cubicBezTo>
                        <a:pt x="885" y="32"/>
                        <a:pt x="885" y="32"/>
                        <a:pt x="885" y="32"/>
                      </a:cubicBezTo>
                      <a:cubicBezTo>
                        <a:pt x="885" y="14"/>
                        <a:pt x="871" y="0"/>
                        <a:pt x="853" y="0"/>
                      </a:cubicBezTo>
                      <a:cubicBezTo>
                        <a:pt x="716" y="0"/>
                        <a:pt x="716" y="0"/>
                        <a:pt x="716" y="0"/>
                      </a:cubicBezTo>
                      <a:cubicBezTo>
                        <a:pt x="698" y="0"/>
                        <a:pt x="684" y="14"/>
                        <a:pt x="684" y="32"/>
                      </a:cubicBezTo>
                      <a:cubicBezTo>
                        <a:pt x="684" y="205"/>
                        <a:pt x="684" y="205"/>
                        <a:pt x="684" y="205"/>
                      </a:cubicBezTo>
                      <a:cubicBezTo>
                        <a:pt x="372" y="205"/>
                        <a:pt x="372" y="205"/>
                        <a:pt x="372" y="205"/>
                      </a:cubicBezTo>
                      <a:cubicBezTo>
                        <a:pt x="372" y="32"/>
                        <a:pt x="372" y="32"/>
                        <a:pt x="372" y="32"/>
                      </a:cubicBezTo>
                      <a:cubicBezTo>
                        <a:pt x="372" y="14"/>
                        <a:pt x="358" y="0"/>
                        <a:pt x="340" y="0"/>
                      </a:cubicBezTo>
                      <a:cubicBezTo>
                        <a:pt x="203" y="0"/>
                        <a:pt x="203" y="0"/>
                        <a:pt x="203" y="0"/>
                      </a:cubicBezTo>
                      <a:cubicBezTo>
                        <a:pt x="185" y="0"/>
                        <a:pt x="171" y="14"/>
                        <a:pt x="171" y="32"/>
                      </a:cubicBezTo>
                      <a:cubicBezTo>
                        <a:pt x="171" y="205"/>
                        <a:pt x="171" y="205"/>
                        <a:pt x="171" y="205"/>
                      </a:cubicBezTo>
                      <a:cubicBezTo>
                        <a:pt x="32" y="205"/>
                        <a:pt x="32" y="205"/>
                        <a:pt x="32" y="205"/>
                      </a:cubicBezTo>
                      <a:cubicBezTo>
                        <a:pt x="14" y="205"/>
                        <a:pt x="0" y="219"/>
                        <a:pt x="0" y="237"/>
                      </a:cubicBezTo>
                      <a:cubicBezTo>
                        <a:pt x="0" y="1468"/>
                        <a:pt x="0" y="1468"/>
                        <a:pt x="0" y="1468"/>
                      </a:cubicBezTo>
                      <a:cubicBezTo>
                        <a:pt x="0" y="1486"/>
                        <a:pt x="14" y="1501"/>
                        <a:pt x="32" y="1501"/>
                      </a:cubicBezTo>
                      <a:cubicBezTo>
                        <a:pt x="896" y="1501"/>
                        <a:pt x="896" y="1501"/>
                        <a:pt x="896" y="1501"/>
                      </a:cubicBezTo>
                      <a:cubicBezTo>
                        <a:pt x="917" y="1631"/>
                        <a:pt x="981" y="1751"/>
                        <a:pt x="1080" y="1840"/>
                      </a:cubicBezTo>
                      <a:cubicBezTo>
                        <a:pt x="1186" y="1937"/>
                        <a:pt x="1325" y="1990"/>
                        <a:pt x="1469" y="1990"/>
                      </a:cubicBezTo>
                      <a:cubicBezTo>
                        <a:pt x="1788" y="1990"/>
                        <a:pt x="2048" y="1730"/>
                        <a:pt x="2048" y="1411"/>
                      </a:cubicBezTo>
                      <a:cubicBezTo>
                        <a:pt x="2048" y="1129"/>
                        <a:pt x="1844" y="888"/>
                        <a:pt x="1569" y="840"/>
                      </a:cubicBezTo>
                      <a:close/>
                      <a:moveTo>
                        <a:pt x="1261" y="237"/>
                      </a:moveTo>
                      <a:cubicBezTo>
                        <a:pt x="1261" y="64"/>
                        <a:pt x="1261" y="64"/>
                        <a:pt x="1261" y="64"/>
                      </a:cubicBezTo>
                      <a:cubicBezTo>
                        <a:pt x="1334" y="64"/>
                        <a:pt x="1334" y="64"/>
                        <a:pt x="1334" y="64"/>
                      </a:cubicBezTo>
                      <a:cubicBezTo>
                        <a:pt x="1334" y="237"/>
                        <a:pt x="1334" y="237"/>
                        <a:pt x="1334" y="237"/>
                      </a:cubicBezTo>
                      <a:cubicBezTo>
                        <a:pt x="1334" y="410"/>
                        <a:pt x="1334" y="410"/>
                        <a:pt x="1334" y="410"/>
                      </a:cubicBezTo>
                      <a:cubicBezTo>
                        <a:pt x="1261" y="410"/>
                        <a:pt x="1261" y="410"/>
                        <a:pt x="1261" y="410"/>
                      </a:cubicBezTo>
                      <a:lnTo>
                        <a:pt x="1261" y="237"/>
                      </a:lnTo>
                      <a:close/>
                      <a:moveTo>
                        <a:pt x="748" y="237"/>
                      </a:moveTo>
                      <a:cubicBezTo>
                        <a:pt x="748" y="64"/>
                        <a:pt x="748" y="64"/>
                        <a:pt x="748" y="64"/>
                      </a:cubicBezTo>
                      <a:cubicBezTo>
                        <a:pt x="821" y="64"/>
                        <a:pt x="821" y="64"/>
                        <a:pt x="821" y="64"/>
                      </a:cubicBezTo>
                      <a:cubicBezTo>
                        <a:pt x="821" y="237"/>
                        <a:pt x="821" y="237"/>
                        <a:pt x="821" y="237"/>
                      </a:cubicBezTo>
                      <a:cubicBezTo>
                        <a:pt x="821" y="410"/>
                        <a:pt x="821" y="410"/>
                        <a:pt x="821" y="410"/>
                      </a:cubicBezTo>
                      <a:cubicBezTo>
                        <a:pt x="748" y="410"/>
                        <a:pt x="748" y="410"/>
                        <a:pt x="748" y="410"/>
                      </a:cubicBezTo>
                      <a:lnTo>
                        <a:pt x="748" y="237"/>
                      </a:lnTo>
                      <a:close/>
                      <a:moveTo>
                        <a:pt x="235" y="237"/>
                      </a:moveTo>
                      <a:cubicBezTo>
                        <a:pt x="235" y="64"/>
                        <a:pt x="235" y="64"/>
                        <a:pt x="235" y="64"/>
                      </a:cubicBezTo>
                      <a:cubicBezTo>
                        <a:pt x="308" y="64"/>
                        <a:pt x="308" y="64"/>
                        <a:pt x="308" y="64"/>
                      </a:cubicBezTo>
                      <a:cubicBezTo>
                        <a:pt x="308" y="237"/>
                        <a:pt x="308" y="237"/>
                        <a:pt x="308" y="237"/>
                      </a:cubicBezTo>
                      <a:cubicBezTo>
                        <a:pt x="308" y="410"/>
                        <a:pt x="308" y="410"/>
                        <a:pt x="308" y="410"/>
                      </a:cubicBezTo>
                      <a:cubicBezTo>
                        <a:pt x="235" y="410"/>
                        <a:pt x="235" y="410"/>
                        <a:pt x="235" y="410"/>
                      </a:cubicBezTo>
                      <a:lnTo>
                        <a:pt x="235" y="237"/>
                      </a:lnTo>
                      <a:close/>
                      <a:moveTo>
                        <a:pt x="921" y="1026"/>
                      </a:moveTo>
                      <a:cubicBezTo>
                        <a:pt x="648" y="1026"/>
                        <a:pt x="648" y="1026"/>
                        <a:pt x="648" y="1026"/>
                      </a:cubicBezTo>
                      <a:cubicBezTo>
                        <a:pt x="630" y="1026"/>
                        <a:pt x="616" y="1040"/>
                        <a:pt x="616" y="1058"/>
                      </a:cubicBezTo>
                      <a:cubicBezTo>
                        <a:pt x="616" y="1332"/>
                        <a:pt x="616" y="1332"/>
                        <a:pt x="616" y="1332"/>
                      </a:cubicBezTo>
                      <a:cubicBezTo>
                        <a:pt x="616" y="1349"/>
                        <a:pt x="630" y="1364"/>
                        <a:pt x="648" y="1364"/>
                      </a:cubicBezTo>
                      <a:cubicBezTo>
                        <a:pt x="891" y="1364"/>
                        <a:pt x="891" y="1364"/>
                        <a:pt x="891" y="1364"/>
                      </a:cubicBezTo>
                      <a:cubicBezTo>
                        <a:pt x="890" y="1379"/>
                        <a:pt x="889" y="1395"/>
                        <a:pt x="889" y="1411"/>
                      </a:cubicBezTo>
                      <a:cubicBezTo>
                        <a:pt x="889" y="1419"/>
                        <a:pt x="890" y="1428"/>
                        <a:pt x="890" y="1436"/>
                      </a:cubicBezTo>
                      <a:cubicBezTo>
                        <a:pt x="64" y="1436"/>
                        <a:pt x="64" y="1436"/>
                        <a:pt x="64" y="1436"/>
                      </a:cubicBezTo>
                      <a:cubicBezTo>
                        <a:pt x="64" y="269"/>
                        <a:pt x="64" y="269"/>
                        <a:pt x="64" y="269"/>
                      </a:cubicBezTo>
                      <a:cubicBezTo>
                        <a:pt x="171" y="269"/>
                        <a:pt x="171" y="269"/>
                        <a:pt x="171" y="269"/>
                      </a:cubicBezTo>
                      <a:cubicBezTo>
                        <a:pt x="171" y="442"/>
                        <a:pt x="171" y="442"/>
                        <a:pt x="171" y="442"/>
                      </a:cubicBezTo>
                      <a:cubicBezTo>
                        <a:pt x="171" y="460"/>
                        <a:pt x="185" y="474"/>
                        <a:pt x="203" y="474"/>
                      </a:cubicBezTo>
                      <a:cubicBezTo>
                        <a:pt x="340" y="474"/>
                        <a:pt x="340" y="474"/>
                        <a:pt x="340" y="474"/>
                      </a:cubicBezTo>
                      <a:cubicBezTo>
                        <a:pt x="358" y="474"/>
                        <a:pt x="372" y="460"/>
                        <a:pt x="372" y="442"/>
                      </a:cubicBezTo>
                      <a:cubicBezTo>
                        <a:pt x="372" y="269"/>
                        <a:pt x="372" y="269"/>
                        <a:pt x="372" y="269"/>
                      </a:cubicBezTo>
                      <a:cubicBezTo>
                        <a:pt x="684" y="269"/>
                        <a:pt x="684" y="269"/>
                        <a:pt x="684" y="269"/>
                      </a:cubicBezTo>
                      <a:cubicBezTo>
                        <a:pt x="684" y="442"/>
                        <a:pt x="684" y="442"/>
                        <a:pt x="684" y="442"/>
                      </a:cubicBezTo>
                      <a:cubicBezTo>
                        <a:pt x="684" y="460"/>
                        <a:pt x="698" y="474"/>
                        <a:pt x="716" y="474"/>
                      </a:cubicBezTo>
                      <a:cubicBezTo>
                        <a:pt x="853" y="474"/>
                        <a:pt x="853" y="474"/>
                        <a:pt x="853" y="474"/>
                      </a:cubicBezTo>
                      <a:cubicBezTo>
                        <a:pt x="871" y="474"/>
                        <a:pt x="885" y="460"/>
                        <a:pt x="885" y="442"/>
                      </a:cubicBezTo>
                      <a:cubicBezTo>
                        <a:pt x="885" y="269"/>
                        <a:pt x="885" y="269"/>
                        <a:pt x="885" y="269"/>
                      </a:cubicBezTo>
                      <a:cubicBezTo>
                        <a:pt x="1197" y="269"/>
                        <a:pt x="1197" y="269"/>
                        <a:pt x="1197" y="269"/>
                      </a:cubicBezTo>
                      <a:cubicBezTo>
                        <a:pt x="1197" y="442"/>
                        <a:pt x="1197" y="442"/>
                        <a:pt x="1197" y="442"/>
                      </a:cubicBezTo>
                      <a:cubicBezTo>
                        <a:pt x="1197" y="460"/>
                        <a:pt x="1212" y="474"/>
                        <a:pt x="1229" y="474"/>
                      </a:cubicBezTo>
                      <a:cubicBezTo>
                        <a:pt x="1366" y="474"/>
                        <a:pt x="1366" y="474"/>
                        <a:pt x="1366" y="474"/>
                      </a:cubicBezTo>
                      <a:cubicBezTo>
                        <a:pt x="1384" y="474"/>
                        <a:pt x="1398" y="460"/>
                        <a:pt x="1398" y="442"/>
                      </a:cubicBezTo>
                      <a:cubicBezTo>
                        <a:pt x="1398" y="269"/>
                        <a:pt x="1398" y="269"/>
                        <a:pt x="1398" y="269"/>
                      </a:cubicBezTo>
                      <a:cubicBezTo>
                        <a:pt x="1505" y="269"/>
                        <a:pt x="1505" y="269"/>
                        <a:pt x="1505" y="269"/>
                      </a:cubicBezTo>
                      <a:cubicBezTo>
                        <a:pt x="1505" y="833"/>
                        <a:pt x="1505" y="833"/>
                        <a:pt x="1505" y="833"/>
                      </a:cubicBezTo>
                      <a:cubicBezTo>
                        <a:pt x="1493" y="832"/>
                        <a:pt x="1481" y="831"/>
                        <a:pt x="1469" y="831"/>
                      </a:cubicBezTo>
                      <a:cubicBezTo>
                        <a:pt x="1433" y="831"/>
                        <a:pt x="1398" y="835"/>
                        <a:pt x="1364" y="841"/>
                      </a:cubicBezTo>
                      <a:cubicBezTo>
                        <a:pt x="1364" y="648"/>
                        <a:pt x="1364" y="648"/>
                        <a:pt x="1364" y="648"/>
                      </a:cubicBezTo>
                      <a:cubicBezTo>
                        <a:pt x="1364" y="630"/>
                        <a:pt x="1350" y="616"/>
                        <a:pt x="1332" y="616"/>
                      </a:cubicBezTo>
                      <a:cubicBezTo>
                        <a:pt x="1058" y="616"/>
                        <a:pt x="1058" y="616"/>
                        <a:pt x="1058" y="616"/>
                      </a:cubicBezTo>
                      <a:cubicBezTo>
                        <a:pt x="1040" y="616"/>
                        <a:pt x="1026" y="630"/>
                        <a:pt x="1026" y="648"/>
                      </a:cubicBezTo>
                      <a:cubicBezTo>
                        <a:pt x="1026" y="921"/>
                        <a:pt x="1026" y="921"/>
                        <a:pt x="1026" y="921"/>
                      </a:cubicBezTo>
                      <a:cubicBezTo>
                        <a:pt x="1026" y="939"/>
                        <a:pt x="1040" y="953"/>
                        <a:pt x="1058" y="953"/>
                      </a:cubicBezTo>
                      <a:cubicBezTo>
                        <a:pt x="1113" y="953"/>
                        <a:pt x="1113" y="953"/>
                        <a:pt x="1113" y="953"/>
                      </a:cubicBezTo>
                      <a:cubicBezTo>
                        <a:pt x="1060" y="995"/>
                        <a:pt x="1014" y="1045"/>
                        <a:pt x="978" y="1102"/>
                      </a:cubicBezTo>
                      <a:cubicBezTo>
                        <a:pt x="969" y="1116"/>
                        <a:pt x="961" y="1131"/>
                        <a:pt x="953" y="1146"/>
                      </a:cubicBezTo>
                      <a:cubicBezTo>
                        <a:pt x="953" y="1058"/>
                        <a:pt x="953" y="1058"/>
                        <a:pt x="953" y="1058"/>
                      </a:cubicBezTo>
                      <a:cubicBezTo>
                        <a:pt x="953" y="1040"/>
                        <a:pt x="939" y="1026"/>
                        <a:pt x="921" y="1026"/>
                      </a:cubicBezTo>
                      <a:close/>
                      <a:moveTo>
                        <a:pt x="889" y="1090"/>
                      </a:moveTo>
                      <a:cubicBezTo>
                        <a:pt x="889" y="1300"/>
                        <a:pt x="889" y="1300"/>
                        <a:pt x="889" y="1300"/>
                      </a:cubicBezTo>
                      <a:cubicBezTo>
                        <a:pt x="680" y="1300"/>
                        <a:pt x="680" y="1300"/>
                        <a:pt x="680" y="1300"/>
                      </a:cubicBezTo>
                      <a:cubicBezTo>
                        <a:pt x="680" y="1090"/>
                        <a:pt x="680" y="1090"/>
                        <a:pt x="680" y="1090"/>
                      </a:cubicBezTo>
                      <a:lnTo>
                        <a:pt x="889" y="1090"/>
                      </a:lnTo>
                      <a:close/>
                      <a:moveTo>
                        <a:pt x="1300" y="680"/>
                      </a:moveTo>
                      <a:cubicBezTo>
                        <a:pt x="1300" y="857"/>
                        <a:pt x="1300" y="857"/>
                        <a:pt x="1300" y="857"/>
                      </a:cubicBezTo>
                      <a:cubicBezTo>
                        <a:pt x="1271" y="865"/>
                        <a:pt x="1244" y="876"/>
                        <a:pt x="1217" y="889"/>
                      </a:cubicBezTo>
                      <a:cubicBezTo>
                        <a:pt x="1090" y="889"/>
                        <a:pt x="1090" y="889"/>
                        <a:pt x="1090" y="889"/>
                      </a:cubicBezTo>
                      <a:cubicBezTo>
                        <a:pt x="1090" y="680"/>
                        <a:pt x="1090" y="680"/>
                        <a:pt x="1090" y="680"/>
                      </a:cubicBezTo>
                      <a:lnTo>
                        <a:pt x="1300" y="680"/>
                      </a:lnTo>
                      <a:close/>
                      <a:moveTo>
                        <a:pt x="1469" y="1926"/>
                      </a:moveTo>
                      <a:cubicBezTo>
                        <a:pt x="1204" y="1926"/>
                        <a:pt x="984" y="1728"/>
                        <a:pt x="956" y="1465"/>
                      </a:cubicBezTo>
                      <a:cubicBezTo>
                        <a:pt x="956" y="1465"/>
                        <a:pt x="956" y="1465"/>
                        <a:pt x="956" y="1465"/>
                      </a:cubicBezTo>
                      <a:cubicBezTo>
                        <a:pt x="954" y="1447"/>
                        <a:pt x="953" y="1429"/>
                        <a:pt x="953" y="1411"/>
                      </a:cubicBezTo>
                      <a:cubicBezTo>
                        <a:pt x="953" y="1215"/>
                        <a:pt x="1063" y="1038"/>
                        <a:pt x="1238" y="950"/>
                      </a:cubicBezTo>
                      <a:cubicBezTo>
                        <a:pt x="1238" y="950"/>
                        <a:pt x="1238" y="950"/>
                        <a:pt x="1238" y="950"/>
                      </a:cubicBezTo>
                      <a:cubicBezTo>
                        <a:pt x="1271" y="934"/>
                        <a:pt x="1305" y="921"/>
                        <a:pt x="1340" y="912"/>
                      </a:cubicBezTo>
                      <a:cubicBezTo>
                        <a:pt x="1340" y="912"/>
                        <a:pt x="1340" y="912"/>
                        <a:pt x="1340" y="912"/>
                      </a:cubicBezTo>
                      <a:cubicBezTo>
                        <a:pt x="1382" y="901"/>
                        <a:pt x="1425" y="896"/>
                        <a:pt x="1469" y="896"/>
                      </a:cubicBezTo>
                      <a:cubicBezTo>
                        <a:pt x="1490" y="896"/>
                        <a:pt x="1512" y="897"/>
                        <a:pt x="1533" y="900"/>
                      </a:cubicBezTo>
                      <a:cubicBezTo>
                        <a:pt x="1533" y="900"/>
                        <a:pt x="1533" y="900"/>
                        <a:pt x="1533" y="900"/>
                      </a:cubicBezTo>
                      <a:cubicBezTo>
                        <a:pt x="1790" y="932"/>
                        <a:pt x="1984" y="1151"/>
                        <a:pt x="1984" y="1411"/>
                      </a:cubicBezTo>
                      <a:cubicBezTo>
                        <a:pt x="1984" y="1695"/>
                        <a:pt x="1753" y="1926"/>
                        <a:pt x="1469" y="19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72" name="Freeform 9"/>
                <p:cNvSpPr>
                  <a:spLocks/>
                </p:cNvSpPr>
                <p:nvPr/>
              </p:nvSpPr>
              <p:spPr bwMode="auto">
                <a:xfrm>
                  <a:off x="6049" y="1050"/>
                  <a:ext cx="18" cy="41"/>
                </a:xfrm>
                <a:custGeom>
                  <a:avLst/>
                  <a:gdLst>
                    <a:gd name="T0" fmla="*/ 67 w 94"/>
                    <a:gd name="T1" fmla="*/ 25 h 216"/>
                    <a:gd name="T2" fmla="*/ 26 w 94"/>
                    <a:gd name="T3" fmla="*/ 6 h 216"/>
                    <a:gd name="T4" fmla="*/ 6 w 94"/>
                    <a:gd name="T5" fmla="*/ 47 h 216"/>
                    <a:gd name="T6" fmla="*/ 30 w 94"/>
                    <a:gd name="T7" fmla="*/ 184 h 216"/>
                    <a:gd name="T8" fmla="*/ 62 w 94"/>
                    <a:gd name="T9" fmla="*/ 216 h 216"/>
                    <a:gd name="T10" fmla="*/ 94 w 94"/>
                    <a:gd name="T11" fmla="*/ 184 h 216"/>
                    <a:gd name="T12" fmla="*/ 67 w 94"/>
                    <a:gd name="T13" fmla="*/ 25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4" h="216">
                      <a:moveTo>
                        <a:pt x="67" y="25"/>
                      </a:moveTo>
                      <a:cubicBezTo>
                        <a:pt x="61" y="9"/>
                        <a:pt x="42" y="0"/>
                        <a:pt x="26" y="6"/>
                      </a:cubicBezTo>
                      <a:cubicBezTo>
                        <a:pt x="9" y="12"/>
                        <a:pt x="0" y="30"/>
                        <a:pt x="6" y="47"/>
                      </a:cubicBezTo>
                      <a:cubicBezTo>
                        <a:pt x="22" y="91"/>
                        <a:pt x="30" y="137"/>
                        <a:pt x="30" y="184"/>
                      </a:cubicBezTo>
                      <a:cubicBezTo>
                        <a:pt x="30" y="202"/>
                        <a:pt x="44" y="216"/>
                        <a:pt x="62" y="216"/>
                      </a:cubicBezTo>
                      <a:cubicBezTo>
                        <a:pt x="80" y="216"/>
                        <a:pt x="94" y="202"/>
                        <a:pt x="94" y="184"/>
                      </a:cubicBezTo>
                      <a:cubicBezTo>
                        <a:pt x="94" y="130"/>
                        <a:pt x="85" y="76"/>
                        <a:pt x="67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73" name="Freeform 10"/>
                <p:cNvSpPr>
                  <a:spLocks/>
                </p:cNvSpPr>
                <p:nvPr/>
              </p:nvSpPr>
              <p:spPr bwMode="auto">
                <a:xfrm>
                  <a:off x="5994" y="999"/>
                  <a:ext cx="59" cy="45"/>
                </a:xfrm>
                <a:custGeom>
                  <a:avLst/>
                  <a:gdLst>
                    <a:gd name="T0" fmla="*/ 304 w 314"/>
                    <a:gd name="T1" fmla="*/ 191 h 242"/>
                    <a:gd name="T2" fmla="*/ 44 w 314"/>
                    <a:gd name="T3" fmla="*/ 5 h 242"/>
                    <a:gd name="T4" fmla="*/ 4 w 314"/>
                    <a:gd name="T5" fmla="*/ 27 h 242"/>
                    <a:gd name="T6" fmla="*/ 27 w 314"/>
                    <a:gd name="T7" fmla="*/ 67 h 242"/>
                    <a:gd name="T8" fmla="*/ 252 w 314"/>
                    <a:gd name="T9" fmla="*/ 228 h 242"/>
                    <a:gd name="T10" fmla="*/ 278 w 314"/>
                    <a:gd name="T11" fmla="*/ 242 h 242"/>
                    <a:gd name="T12" fmla="*/ 296 w 314"/>
                    <a:gd name="T13" fmla="*/ 236 h 242"/>
                    <a:gd name="T14" fmla="*/ 304 w 314"/>
                    <a:gd name="T15" fmla="*/ 191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4" h="242">
                      <a:moveTo>
                        <a:pt x="304" y="191"/>
                      </a:moveTo>
                      <a:cubicBezTo>
                        <a:pt x="242" y="101"/>
                        <a:pt x="149" y="35"/>
                        <a:pt x="44" y="5"/>
                      </a:cubicBezTo>
                      <a:cubicBezTo>
                        <a:pt x="27" y="0"/>
                        <a:pt x="9" y="10"/>
                        <a:pt x="4" y="27"/>
                      </a:cubicBezTo>
                      <a:cubicBezTo>
                        <a:pt x="0" y="44"/>
                        <a:pt x="10" y="62"/>
                        <a:pt x="27" y="67"/>
                      </a:cubicBezTo>
                      <a:cubicBezTo>
                        <a:pt x="117" y="93"/>
                        <a:pt x="197" y="150"/>
                        <a:pt x="252" y="228"/>
                      </a:cubicBezTo>
                      <a:cubicBezTo>
                        <a:pt x="258" y="237"/>
                        <a:pt x="268" y="242"/>
                        <a:pt x="278" y="242"/>
                      </a:cubicBezTo>
                      <a:cubicBezTo>
                        <a:pt x="284" y="242"/>
                        <a:pt x="291" y="240"/>
                        <a:pt x="296" y="236"/>
                      </a:cubicBezTo>
                      <a:cubicBezTo>
                        <a:pt x="311" y="226"/>
                        <a:pt x="314" y="206"/>
                        <a:pt x="304" y="1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74" name="Freeform 11"/>
                <p:cNvSpPr>
                  <a:spLocks noEditPoints="1"/>
                </p:cNvSpPr>
                <p:nvPr/>
              </p:nvSpPr>
              <p:spPr bwMode="auto">
                <a:xfrm>
                  <a:off x="5911" y="1017"/>
                  <a:ext cx="136" cy="136"/>
                </a:xfrm>
                <a:custGeom>
                  <a:avLst/>
                  <a:gdLst>
                    <a:gd name="T0" fmla="*/ 364 w 727"/>
                    <a:gd name="T1" fmla="*/ 0 h 727"/>
                    <a:gd name="T2" fmla="*/ 0 w 727"/>
                    <a:gd name="T3" fmla="*/ 364 h 727"/>
                    <a:gd name="T4" fmla="*/ 364 w 727"/>
                    <a:gd name="T5" fmla="*/ 727 h 727"/>
                    <a:gd name="T6" fmla="*/ 727 w 727"/>
                    <a:gd name="T7" fmla="*/ 364 h 727"/>
                    <a:gd name="T8" fmla="*/ 364 w 727"/>
                    <a:gd name="T9" fmla="*/ 0 h 727"/>
                    <a:gd name="T10" fmla="*/ 364 w 727"/>
                    <a:gd name="T11" fmla="*/ 663 h 727"/>
                    <a:gd name="T12" fmla="*/ 64 w 727"/>
                    <a:gd name="T13" fmla="*/ 364 h 727"/>
                    <a:gd name="T14" fmla="*/ 364 w 727"/>
                    <a:gd name="T15" fmla="*/ 65 h 727"/>
                    <a:gd name="T16" fmla="*/ 663 w 727"/>
                    <a:gd name="T17" fmla="*/ 364 h 727"/>
                    <a:gd name="T18" fmla="*/ 364 w 727"/>
                    <a:gd name="T19" fmla="*/ 663 h 7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27" h="727">
                      <a:moveTo>
                        <a:pt x="364" y="0"/>
                      </a:moveTo>
                      <a:cubicBezTo>
                        <a:pt x="163" y="0"/>
                        <a:pt x="0" y="163"/>
                        <a:pt x="0" y="364"/>
                      </a:cubicBezTo>
                      <a:cubicBezTo>
                        <a:pt x="0" y="564"/>
                        <a:pt x="163" y="727"/>
                        <a:pt x="364" y="727"/>
                      </a:cubicBezTo>
                      <a:cubicBezTo>
                        <a:pt x="564" y="727"/>
                        <a:pt x="727" y="564"/>
                        <a:pt x="727" y="364"/>
                      </a:cubicBezTo>
                      <a:cubicBezTo>
                        <a:pt x="727" y="163"/>
                        <a:pt x="564" y="0"/>
                        <a:pt x="364" y="0"/>
                      </a:cubicBezTo>
                      <a:close/>
                      <a:moveTo>
                        <a:pt x="364" y="663"/>
                      </a:moveTo>
                      <a:cubicBezTo>
                        <a:pt x="199" y="663"/>
                        <a:pt x="64" y="529"/>
                        <a:pt x="64" y="364"/>
                      </a:cubicBezTo>
                      <a:cubicBezTo>
                        <a:pt x="64" y="199"/>
                        <a:pt x="199" y="65"/>
                        <a:pt x="364" y="65"/>
                      </a:cubicBezTo>
                      <a:cubicBezTo>
                        <a:pt x="529" y="65"/>
                        <a:pt x="663" y="199"/>
                        <a:pt x="663" y="364"/>
                      </a:cubicBezTo>
                      <a:cubicBezTo>
                        <a:pt x="663" y="529"/>
                        <a:pt x="529" y="663"/>
                        <a:pt x="364" y="6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75" name="Freeform 12"/>
                <p:cNvSpPr>
                  <a:spLocks/>
                </p:cNvSpPr>
                <p:nvPr/>
              </p:nvSpPr>
              <p:spPr bwMode="auto">
                <a:xfrm>
                  <a:off x="5973" y="1048"/>
                  <a:ext cx="47" cy="47"/>
                </a:xfrm>
                <a:custGeom>
                  <a:avLst/>
                  <a:gdLst>
                    <a:gd name="T0" fmla="*/ 220 w 252"/>
                    <a:gd name="T1" fmla="*/ 188 h 252"/>
                    <a:gd name="T2" fmla="*/ 64 w 252"/>
                    <a:gd name="T3" fmla="*/ 188 h 252"/>
                    <a:gd name="T4" fmla="*/ 64 w 252"/>
                    <a:gd name="T5" fmla="*/ 32 h 252"/>
                    <a:gd name="T6" fmla="*/ 32 w 252"/>
                    <a:gd name="T7" fmla="*/ 0 h 252"/>
                    <a:gd name="T8" fmla="*/ 0 w 252"/>
                    <a:gd name="T9" fmla="*/ 32 h 252"/>
                    <a:gd name="T10" fmla="*/ 0 w 252"/>
                    <a:gd name="T11" fmla="*/ 220 h 252"/>
                    <a:gd name="T12" fmla="*/ 32 w 252"/>
                    <a:gd name="T13" fmla="*/ 252 h 252"/>
                    <a:gd name="T14" fmla="*/ 220 w 252"/>
                    <a:gd name="T15" fmla="*/ 252 h 252"/>
                    <a:gd name="T16" fmla="*/ 252 w 252"/>
                    <a:gd name="T17" fmla="*/ 220 h 252"/>
                    <a:gd name="T18" fmla="*/ 220 w 252"/>
                    <a:gd name="T19" fmla="*/ 188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2" h="252">
                      <a:moveTo>
                        <a:pt x="220" y="188"/>
                      </a:moveTo>
                      <a:cubicBezTo>
                        <a:pt x="64" y="188"/>
                        <a:pt x="64" y="188"/>
                        <a:pt x="64" y="188"/>
                      </a:cubicBezTo>
                      <a:cubicBezTo>
                        <a:pt x="64" y="32"/>
                        <a:pt x="64" y="32"/>
                        <a:pt x="64" y="32"/>
                      </a:cubicBezTo>
                      <a:cubicBezTo>
                        <a:pt x="64" y="14"/>
                        <a:pt x="49" y="0"/>
                        <a:pt x="32" y="0"/>
                      </a:cubicBezTo>
                      <a:cubicBezTo>
                        <a:pt x="14" y="0"/>
                        <a:pt x="0" y="14"/>
                        <a:pt x="0" y="32"/>
                      </a:cubicBezTo>
                      <a:cubicBezTo>
                        <a:pt x="0" y="220"/>
                        <a:pt x="0" y="220"/>
                        <a:pt x="0" y="220"/>
                      </a:cubicBezTo>
                      <a:cubicBezTo>
                        <a:pt x="0" y="238"/>
                        <a:pt x="14" y="252"/>
                        <a:pt x="32" y="252"/>
                      </a:cubicBezTo>
                      <a:cubicBezTo>
                        <a:pt x="220" y="252"/>
                        <a:pt x="220" y="252"/>
                        <a:pt x="220" y="252"/>
                      </a:cubicBezTo>
                      <a:cubicBezTo>
                        <a:pt x="237" y="252"/>
                        <a:pt x="252" y="238"/>
                        <a:pt x="252" y="220"/>
                      </a:cubicBezTo>
                      <a:cubicBezTo>
                        <a:pt x="252" y="203"/>
                        <a:pt x="238" y="188"/>
                        <a:pt x="220" y="1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  <p:sp>
            <p:nvSpPr>
              <p:cNvPr id="67" name="CaixaDeTexto 19"/>
              <p:cNvSpPr txBox="1"/>
              <p:nvPr/>
            </p:nvSpPr>
            <p:spPr>
              <a:xfrm>
                <a:off x="9934912" y="1361753"/>
                <a:ext cx="8811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pt-BR"/>
                </a:defPPr>
                <a:lvl1pPr algn="r">
                  <a:defRPr sz="5400" b="1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</a:defRPr>
                </a:lvl1pPr>
                <a:lvl2pPr lvl="1" algn="r">
                  <a:defRPr sz="3600">
                    <a:solidFill>
                      <a:schemeClr val="bg1"/>
                    </a:solidFill>
                  </a:defRPr>
                </a:lvl2pPr>
              </a:lstStyle>
              <a:p>
                <a:pPr algn="l"/>
                <a:r>
                  <a:rPr lang="pt-BR" sz="1400" i="1" dirty="0">
                    <a:solidFill>
                      <a:srgbClr val="4A5463"/>
                    </a:solidFill>
                    <a:effectLst/>
                    <a:latin typeface="+mn-lt"/>
                  </a:rPr>
                  <a:t>histórico</a:t>
                </a:r>
              </a:p>
            </p:txBody>
          </p:sp>
        </p:grpSp>
        <p:sp>
          <p:nvSpPr>
            <p:cNvPr id="65" name="Retângulo 64"/>
            <p:cNvSpPr/>
            <p:nvPr/>
          </p:nvSpPr>
          <p:spPr>
            <a:xfrm>
              <a:off x="7794171" y="5558971"/>
              <a:ext cx="1596572" cy="62411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76" name="CaixaDeTexto 19"/>
          <p:cNvSpPr txBox="1"/>
          <p:nvPr/>
        </p:nvSpPr>
        <p:spPr>
          <a:xfrm>
            <a:off x="10037672" y="2990395"/>
            <a:ext cx="1574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4000" i="1" dirty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>justo</a:t>
            </a:r>
            <a:endParaRPr lang="pt-BR" sz="1800" i="1" dirty="0">
              <a:solidFill>
                <a:schemeClr val="accent4">
                  <a:lumMod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77" name="CaixaDeTexto 19"/>
          <p:cNvSpPr txBox="1"/>
          <p:nvPr/>
        </p:nvSpPr>
        <p:spPr>
          <a:xfrm>
            <a:off x="6075024" y="3184435"/>
            <a:ext cx="1574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r>
              <a:rPr lang="pt-BR" sz="6000" i="1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29</a:t>
            </a:r>
            <a:r>
              <a:rPr lang="pt-BR" sz="4400" i="1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%</a:t>
            </a:r>
            <a:endParaRPr lang="pt-BR" sz="3200" i="1" dirty="0">
              <a:solidFill>
                <a:schemeClr val="accent1">
                  <a:lumMod val="50000"/>
                </a:schemeClr>
              </a:solidFill>
              <a:effectLst/>
              <a:latin typeface="+mn-lt"/>
            </a:endParaRPr>
          </a:p>
        </p:txBody>
      </p:sp>
      <p:sp>
        <p:nvSpPr>
          <p:cNvPr id="78" name="CaixaDeTexto 19"/>
          <p:cNvSpPr txBox="1"/>
          <p:nvPr/>
        </p:nvSpPr>
        <p:spPr>
          <a:xfrm>
            <a:off x="5968491" y="3910127"/>
            <a:ext cx="1792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r>
              <a:rPr lang="pt-BR" sz="4000" i="1" dirty="0">
                <a:solidFill>
                  <a:srgbClr val="00A79B"/>
                </a:solidFill>
                <a:effectLst/>
                <a:latin typeface="+mn-lt"/>
              </a:rPr>
              <a:t>barato</a:t>
            </a:r>
            <a:endParaRPr lang="pt-BR" sz="1800" i="1" dirty="0">
              <a:solidFill>
                <a:srgbClr val="00A79B"/>
              </a:solidFill>
              <a:effectLst/>
              <a:latin typeface="+mn-lt"/>
            </a:endParaRPr>
          </a:p>
        </p:txBody>
      </p:sp>
      <p:sp>
        <p:nvSpPr>
          <p:cNvPr id="79" name="CaixaDeTexto 19"/>
          <p:cNvSpPr txBox="1"/>
          <p:nvPr/>
        </p:nvSpPr>
        <p:spPr>
          <a:xfrm>
            <a:off x="7884740" y="1319473"/>
            <a:ext cx="11078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4400" i="1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13</a:t>
            </a:r>
            <a:r>
              <a:rPr lang="pt-BR" sz="3200" i="1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%</a:t>
            </a:r>
            <a:endParaRPr lang="pt-BR" sz="2000" i="1" dirty="0">
              <a:solidFill>
                <a:schemeClr val="accent1">
                  <a:lumMod val="50000"/>
                </a:schemeClr>
              </a:solidFill>
              <a:effectLst/>
              <a:latin typeface="+mn-lt"/>
            </a:endParaRPr>
          </a:p>
        </p:txBody>
      </p:sp>
      <p:sp>
        <p:nvSpPr>
          <p:cNvPr id="80" name="CaixaDeTexto 19"/>
          <p:cNvSpPr txBox="1"/>
          <p:nvPr/>
        </p:nvSpPr>
        <p:spPr>
          <a:xfrm>
            <a:off x="7844262" y="1726930"/>
            <a:ext cx="932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3200" i="1" dirty="0">
                <a:solidFill>
                  <a:srgbClr val="EC4251"/>
                </a:solidFill>
                <a:effectLst/>
                <a:latin typeface="+mn-lt"/>
              </a:rPr>
              <a:t>caro</a:t>
            </a:r>
            <a:endParaRPr lang="pt-BR" sz="1400" i="1" dirty="0">
              <a:solidFill>
                <a:srgbClr val="EC4251"/>
              </a:solidFill>
              <a:effectLst/>
              <a:latin typeface="+mn-lt"/>
            </a:endParaRPr>
          </a:p>
        </p:txBody>
      </p:sp>
      <p:sp>
        <p:nvSpPr>
          <p:cNvPr id="82" name="Retângulo 81"/>
          <p:cNvSpPr/>
          <p:nvPr/>
        </p:nvSpPr>
        <p:spPr>
          <a:xfrm>
            <a:off x="6305100" y="4529168"/>
            <a:ext cx="11544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pt-BR" sz="1600" b="1" i="1" dirty="0">
                <a:solidFill>
                  <a:schemeClr val="accent2">
                    <a:lumMod val="75000"/>
                  </a:schemeClr>
                </a:solidFill>
              </a:rPr>
              <a:t>2015 – 34%</a:t>
            </a:r>
          </a:p>
          <a:p>
            <a:pPr algn="ctr" fontAlgn="ctr"/>
            <a:r>
              <a:rPr lang="pt-BR" sz="1600" b="1" i="1" dirty="0">
                <a:solidFill>
                  <a:schemeClr val="accent2">
                    <a:lumMod val="75000"/>
                  </a:schemeClr>
                </a:solidFill>
              </a:rPr>
              <a:t>2014 – 30%</a:t>
            </a:r>
          </a:p>
        </p:txBody>
      </p:sp>
      <p:sp>
        <p:nvSpPr>
          <p:cNvPr id="83" name="Retângulo 82"/>
          <p:cNvSpPr/>
          <p:nvPr/>
        </p:nvSpPr>
        <p:spPr>
          <a:xfrm>
            <a:off x="10148066" y="3617739"/>
            <a:ext cx="11544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pt-BR" sz="1600" b="1" i="1" dirty="0">
                <a:solidFill>
                  <a:schemeClr val="accent2">
                    <a:lumMod val="75000"/>
                  </a:schemeClr>
                </a:solidFill>
              </a:rPr>
              <a:t>2015 – 52%</a:t>
            </a:r>
          </a:p>
          <a:p>
            <a:pPr algn="ctr" fontAlgn="ctr"/>
            <a:r>
              <a:rPr lang="pt-BR" sz="1600" b="1" i="1" dirty="0">
                <a:solidFill>
                  <a:schemeClr val="accent2">
                    <a:lumMod val="75000"/>
                  </a:schemeClr>
                </a:solidFill>
              </a:rPr>
              <a:t>2014 – 58%</a:t>
            </a:r>
          </a:p>
        </p:txBody>
      </p:sp>
      <p:sp>
        <p:nvSpPr>
          <p:cNvPr id="84" name="Retângulo 83"/>
          <p:cNvSpPr/>
          <p:nvPr/>
        </p:nvSpPr>
        <p:spPr>
          <a:xfrm>
            <a:off x="9022947" y="1486592"/>
            <a:ext cx="11544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pt-BR" sz="1600" b="1" i="1" dirty="0">
                <a:solidFill>
                  <a:schemeClr val="accent2">
                    <a:lumMod val="75000"/>
                  </a:schemeClr>
                </a:solidFill>
              </a:rPr>
              <a:t>2015 – 13%</a:t>
            </a:r>
          </a:p>
          <a:p>
            <a:pPr algn="ctr" fontAlgn="ctr"/>
            <a:r>
              <a:rPr lang="pt-BR" sz="1600" b="1" i="1" dirty="0">
                <a:solidFill>
                  <a:schemeClr val="accent2">
                    <a:lumMod val="75000"/>
                  </a:schemeClr>
                </a:solidFill>
              </a:rPr>
              <a:t>2014 – 13%</a:t>
            </a:r>
          </a:p>
        </p:txBody>
      </p:sp>
      <p:sp>
        <p:nvSpPr>
          <p:cNvPr id="85" name="Forma livre 84"/>
          <p:cNvSpPr/>
          <p:nvPr/>
        </p:nvSpPr>
        <p:spPr>
          <a:xfrm>
            <a:off x="-167954" y="161424"/>
            <a:ext cx="968768" cy="172857"/>
          </a:xfrm>
          <a:custGeom>
            <a:avLst/>
            <a:gdLst>
              <a:gd name="connsiteX0" fmla="*/ 0 w 4785186"/>
              <a:gd name="connsiteY0" fmla="*/ 0 h 853819"/>
              <a:gd name="connsiteX1" fmla="*/ 4785186 w 4785186"/>
              <a:gd name="connsiteY1" fmla="*/ 0 h 853819"/>
              <a:gd name="connsiteX2" fmla="*/ 4310842 w 4785186"/>
              <a:gd name="connsiteY2" fmla="*/ 853819 h 853819"/>
              <a:gd name="connsiteX3" fmla="*/ 0 w 4785186"/>
              <a:gd name="connsiteY3" fmla="*/ 853819 h 85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5186" h="853819">
                <a:moveTo>
                  <a:pt x="0" y="0"/>
                </a:moveTo>
                <a:lnTo>
                  <a:pt x="4785186" y="0"/>
                </a:lnTo>
                <a:lnTo>
                  <a:pt x="4310842" y="853819"/>
                </a:lnTo>
                <a:lnTo>
                  <a:pt x="0" y="853819"/>
                </a:lnTo>
                <a:close/>
              </a:path>
            </a:pathLst>
          </a:custGeom>
          <a:solidFill>
            <a:srgbClr val="BCA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 flipH="1">
            <a:off x="477206" y="0"/>
            <a:ext cx="437195" cy="7643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ixaDeTexto 56"/>
          <p:cNvSpPr txBox="1"/>
          <p:nvPr/>
        </p:nvSpPr>
        <p:spPr>
          <a:xfrm>
            <a:off x="11352309" y="6063910"/>
            <a:ext cx="7184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900" dirty="0"/>
              <a:t>base: 2.980</a:t>
            </a:r>
          </a:p>
        </p:txBody>
      </p:sp>
      <p:sp>
        <p:nvSpPr>
          <p:cNvPr id="38" name="CaixaDeTexto 5"/>
          <p:cNvSpPr txBox="1"/>
          <p:nvPr/>
        </p:nvSpPr>
        <p:spPr>
          <a:xfrm>
            <a:off x="744002" y="3182756"/>
            <a:ext cx="4228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por outro lado, praticamente 3 em cada 5 participantes (58%) avaliam o preço pago pelo </a:t>
            </a:r>
            <a:r>
              <a:rPr lang="pt-BR" dirty="0" err="1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Empretec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 como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justo</a:t>
            </a:r>
          </a:p>
        </p:txBody>
      </p:sp>
      <p:grpSp>
        <p:nvGrpSpPr>
          <p:cNvPr id="33" name="+ informações"/>
          <p:cNvGrpSpPr/>
          <p:nvPr/>
        </p:nvGrpSpPr>
        <p:grpSpPr>
          <a:xfrm>
            <a:off x="2949659" y="5517191"/>
            <a:ext cx="1402473" cy="346249"/>
            <a:chOff x="7300120" y="5125288"/>
            <a:chExt cx="1748287" cy="431624"/>
          </a:xfrm>
        </p:grpSpPr>
        <p:sp>
          <p:nvSpPr>
            <p:cNvPr id="34" name="Forma livre 52"/>
            <p:cNvSpPr/>
            <p:nvPr/>
          </p:nvSpPr>
          <p:spPr>
            <a:xfrm>
              <a:off x="7529599" y="5255921"/>
              <a:ext cx="1340560" cy="203648"/>
            </a:xfrm>
            <a:custGeom>
              <a:avLst/>
              <a:gdLst>
                <a:gd name="connsiteX0" fmla="*/ 0 w 1340560"/>
                <a:gd name="connsiteY0" fmla="*/ 0 h 203648"/>
                <a:gd name="connsiteX1" fmla="*/ 1238736 w 1340560"/>
                <a:gd name="connsiteY1" fmla="*/ 0 h 203648"/>
                <a:gd name="connsiteX2" fmla="*/ 1340560 w 1340560"/>
                <a:gd name="connsiteY2" fmla="*/ 101824 h 203648"/>
                <a:gd name="connsiteX3" fmla="*/ 1340559 w 1340560"/>
                <a:gd name="connsiteY3" fmla="*/ 101824 h 203648"/>
                <a:gd name="connsiteX4" fmla="*/ 1238735 w 1340560"/>
                <a:gd name="connsiteY4" fmla="*/ 203648 h 203648"/>
                <a:gd name="connsiteX5" fmla="*/ 1958 w 1340560"/>
                <a:gd name="connsiteY5" fmla="*/ 203647 h 203648"/>
                <a:gd name="connsiteX6" fmla="*/ 28837 w 1340560"/>
                <a:gd name="connsiteY6" fmla="*/ 163780 h 203648"/>
                <a:gd name="connsiteX7" fmla="*/ 41052 w 1340560"/>
                <a:gd name="connsiteY7" fmla="*/ 103276 h 203648"/>
                <a:gd name="connsiteX8" fmla="*/ 28837 w 1340560"/>
                <a:gd name="connsiteY8" fmla="*/ 42772 h 20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0560" h="203648">
                  <a:moveTo>
                    <a:pt x="0" y="0"/>
                  </a:moveTo>
                  <a:lnTo>
                    <a:pt x="1238736" y="0"/>
                  </a:lnTo>
                  <a:cubicBezTo>
                    <a:pt x="1294972" y="0"/>
                    <a:pt x="1340560" y="45588"/>
                    <a:pt x="1340560" y="101824"/>
                  </a:cubicBezTo>
                  <a:lnTo>
                    <a:pt x="1340559" y="101824"/>
                  </a:lnTo>
                  <a:cubicBezTo>
                    <a:pt x="1340559" y="158060"/>
                    <a:pt x="1294971" y="203648"/>
                    <a:pt x="1238735" y="203648"/>
                  </a:cubicBezTo>
                  <a:lnTo>
                    <a:pt x="1958" y="203647"/>
                  </a:lnTo>
                  <a:lnTo>
                    <a:pt x="28837" y="163780"/>
                  </a:lnTo>
                  <a:cubicBezTo>
                    <a:pt x="36703" y="145184"/>
                    <a:pt x="41052" y="124738"/>
                    <a:pt x="41052" y="103276"/>
                  </a:cubicBezTo>
                  <a:cubicBezTo>
                    <a:pt x="41052" y="81815"/>
                    <a:pt x="36703" y="61369"/>
                    <a:pt x="28837" y="42772"/>
                  </a:cubicBezTo>
                  <a:close/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5" name="CaixaDeTexto 5"/>
            <p:cNvSpPr txBox="1"/>
            <p:nvPr/>
          </p:nvSpPr>
          <p:spPr>
            <a:xfrm>
              <a:off x="7543455" y="5125288"/>
              <a:ext cx="1504952" cy="43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2060"/>
                </a:buClr>
                <a:buSzPct val="120000"/>
              </a:pPr>
              <a:r>
                <a:rPr lang="pt-BR" sz="1100" b="1" dirty="0">
                  <a:solidFill>
                    <a:srgbClr val="1B75BB"/>
                  </a:solidFill>
                  <a:ea typeface="Verdana" pitchFamily="34" charset="0"/>
                  <a:cs typeface="Arial" charset="0"/>
                </a:rPr>
                <a:t>+ informações</a:t>
              </a:r>
            </a:p>
          </p:txBody>
        </p:sp>
        <p:grpSp>
          <p:nvGrpSpPr>
            <p:cNvPr id="36" name="Group 4"/>
            <p:cNvGrpSpPr>
              <a:grpSpLocks noChangeAspect="1"/>
            </p:cNvGrpSpPr>
            <p:nvPr/>
          </p:nvGrpSpPr>
          <p:grpSpPr bwMode="auto">
            <a:xfrm>
              <a:off x="7300120" y="5219409"/>
              <a:ext cx="276672" cy="276672"/>
              <a:chOff x="4549" y="2890"/>
              <a:chExt cx="599" cy="599"/>
            </a:xfrm>
            <a:solidFill>
              <a:schemeClr val="accent2"/>
            </a:solidFill>
          </p:grpSpPr>
          <p:sp>
            <p:nvSpPr>
              <p:cNvPr id="37" name="Freeform 5"/>
              <p:cNvSpPr>
                <a:spLocks noEditPoints="1"/>
              </p:cNvSpPr>
              <p:nvPr/>
            </p:nvSpPr>
            <p:spPr bwMode="auto">
              <a:xfrm>
                <a:off x="4549" y="2890"/>
                <a:ext cx="599" cy="599"/>
              </a:xfrm>
              <a:custGeom>
                <a:avLst/>
                <a:gdLst>
                  <a:gd name="T0" fmla="*/ 1398 w 1638"/>
                  <a:gd name="T1" fmla="*/ 240 h 1638"/>
                  <a:gd name="T2" fmla="*/ 819 w 1638"/>
                  <a:gd name="T3" fmla="*/ 0 h 1638"/>
                  <a:gd name="T4" fmla="*/ 240 w 1638"/>
                  <a:gd name="T5" fmla="*/ 240 h 1638"/>
                  <a:gd name="T6" fmla="*/ 0 w 1638"/>
                  <a:gd name="T7" fmla="*/ 819 h 1638"/>
                  <a:gd name="T8" fmla="*/ 240 w 1638"/>
                  <a:gd name="T9" fmla="*/ 1398 h 1638"/>
                  <a:gd name="T10" fmla="*/ 819 w 1638"/>
                  <a:gd name="T11" fmla="*/ 1638 h 1638"/>
                  <a:gd name="T12" fmla="*/ 1398 w 1638"/>
                  <a:gd name="T13" fmla="*/ 1398 h 1638"/>
                  <a:gd name="T14" fmla="*/ 1638 w 1638"/>
                  <a:gd name="T15" fmla="*/ 819 h 1638"/>
                  <a:gd name="T16" fmla="*/ 1398 w 1638"/>
                  <a:gd name="T17" fmla="*/ 240 h 1638"/>
                  <a:gd name="T18" fmla="*/ 819 w 1638"/>
                  <a:gd name="T19" fmla="*/ 1574 h 1638"/>
                  <a:gd name="T20" fmla="*/ 64 w 1638"/>
                  <a:gd name="T21" fmla="*/ 819 h 1638"/>
                  <a:gd name="T22" fmla="*/ 819 w 1638"/>
                  <a:gd name="T23" fmla="*/ 64 h 1638"/>
                  <a:gd name="T24" fmla="*/ 1574 w 1638"/>
                  <a:gd name="T25" fmla="*/ 819 h 1638"/>
                  <a:gd name="T26" fmla="*/ 819 w 1638"/>
                  <a:gd name="T27" fmla="*/ 1574 h 1638"/>
                  <a:gd name="T28" fmla="*/ 819 w 1638"/>
                  <a:gd name="T29" fmla="*/ 1574 h 1638"/>
                  <a:gd name="T30" fmla="*/ 819 w 1638"/>
                  <a:gd name="T31" fmla="*/ 1574 h 1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38" h="1638">
                    <a:moveTo>
                      <a:pt x="1398" y="240"/>
                    </a:moveTo>
                    <a:cubicBezTo>
                      <a:pt x="1244" y="85"/>
                      <a:pt x="1038" y="0"/>
                      <a:pt x="819" y="0"/>
                    </a:cubicBezTo>
                    <a:cubicBezTo>
                      <a:pt x="600" y="0"/>
                      <a:pt x="395" y="85"/>
                      <a:pt x="240" y="240"/>
                    </a:cubicBezTo>
                    <a:cubicBezTo>
                      <a:pt x="85" y="395"/>
                      <a:pt x="0" y="600"/>
                      <a:pt x="0" y="819"/>
                    </a:cubicBezTo>
                    <a:cubicBezTo>
                      <a:pt x="0" y="1038"/>
                      <a:pt x="85" y="1244"/>
                      <a:pt x="240" y="1398"/>
                    </a:cubicBezTo>
                    <a:cubicBezTo>
                      <a:pt x="395" y="1553"/>
                      <a:pt x="600" y="1638"/>
                      <a:pt x="819" y="1638"/>
                    </a:cubicBezTo>
                    <a:cubicBezTo>
                      <a:pt x="1038" y="1638"/>
                      <a:pt x="1244" y="1553"/>
                      <a:pt x="1398" y="1398"/>
                    </a:cubicBezTo>
                    <a:cubicBezTo>
                      <a:pt x="1553" y="1244"/>
                      <a:pt x="1638" y="1038"/>
                      <a:pt x="1638" y="819"/>
                    </a:cubicBezTo>
                    <a:cubicBezTo>
                      <a:pt x="1638" y="600"/>
                      <a:pt x="1553" y="395"/>
                      <a:pt x="1398" y="240"/>
                    </a:cubicBezTo>
                    <a:close/>
                    <a:moveTo>
                      <a:pt x="819" y="1574"/>
                    </a:moveTo>
                    <a:cubicBezTo>
                      <a:pt x="403" y="1574"/>
                      <a:pt x="64" y="1236"/>
                      <a:pt x="64" y="819"/>
                    </a:cubicBezTo>
                    <a:cubicBezTo>
                      <a:pt x="64" y="403"/>
                      <a:pt x="403" y="64"/>
                      <a:pt x="819" y="64"/>
                    </a:cubicBezTo>
                    <a:cubicBezTo>
                      <a:pt x="1236" y="64"/>
                      <a:pt x="1574" y="403"/>
                      <a:pt x="1574" y="819"/>
                    </a:cubicBezTo>
                    <a:cubicBezTo>
                      <a:pt x="1574" y="1236"/>
                      <a:pt x="1236" y="1574"/>
                      <a:pt x="819" y="1574"/>
                    </a:cubicBezTo>
                    <a:close/>
                    <a:moveTo>
                      <a:pt x="819" y="1574"/>
                    </a:moveTo>
                    <a:cubicBezTo>
                      <a:pt x="819" y="1574"/>
                      <a:pt x="819" y="1574"/>
                      <a:pt x="819" y="15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39" name="Freeform 6"/>
              <p:cNvSpPr>
                <a:spLocks noEditPoints="1"/>
              </p:cNvSpPr>
              <p:nvPr/>
            </p:nvSpPr>
            <p:spPr bwMode="auto">
              <a:xfrm>
                <a:off x="4808" y="3083"/>
                <a:ext cx="81" cy="331"/>
              </a:xfrm>
              <a:custGeom>
                <a:avLst/>
                <a:gdLst>
                  <a:gd name="T0" fmla="*/ 110 w 221"/>
                  <a:gd name="T1" fmla="*/ 0 h 905"/>
                  <a:gd name="T2" fmla="*/ 0 w 221"/>
                  <a:gd name="T3" fmla="*/ 110 h 905"/>
                  <a:gd name="T4" fmla="*/ 0 w 221"/>
                  <a:gd name="T5" fmla="*/ 794 h 905"/>
                  <a:gd name="T6" fmla="*/ 110 w 221"/>
                  <a:gd name="T7" fmla="*/ 905 h 905"/>
                  <a:gd name="T8" fmla="*/ 221 w 221"/>
                  <a:gd name="T9" fmla="*/ 794 h 905"/>
                  <a:gd name="T10" fmla="*/ 221 w 221"/>
                  <a:gd name="T11" fmla="*/ 110 h 905"/>
                  <a:gd name="T12" fmla="*/ 110 w 221"/>
                  <a:gd name="T13" fmla="*/ 0 h 905"/>
                  <a:gd name="T14" fmla="*/ 157 w 221"/>
                  <a:gd name="T15" fmla="*/ 794 h 905"/>
                  <a:gd name="T16" fmla="*/ 110 w 221"/>
                  <a:gd name="T17" fmla="*/ 841 h 905"/>
                  <a:gd name="T18" fmla="*/ 64 w 221"/>
                  <a:gd name="T19" fmla="*/ 794 h 905"/>
                  <a:gd name="T20" fmla="*/ 64 w 221"/>
                  <a:gd name="T21" fmla="*/ 110 h 905"/>
                  <a:gd name="T22" fmla="*/ 110 w 221"/>
                  <a:gd name="T23" fmla="*/ 64 h 905"/>
                  <a:gd name="T24" fmla="*/ 157 w 221"/>
                  <a:gd name="T25" fmla="*/ 110 h 905"/>
                  <a:gd name="T26" fmla="*/ 157 w 221"/>
                  <a:gd name="T27" fmla="*/ 794 h 905"/>
                  <a:gd name="T28" fmla="*/ 157 w 221"/>
                  <a:gd name="T29" fmla="*/ 794 h 905"/>
                  <a:gd name="T30" fmla="*/ 157 w 221"/>
                  <a:gd name="T31" fmla="*/ 794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905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794"/>
                      <a:pt x="0" y="794"/>
                      <a:pt x="0" y="794"/>
                    </a:cubicBezTo>
                    <a:cubicBezTo>
                      <a:pt x="0" y="855"/>
                      <a:pt x="49" y="905"/>
                      <a:pt x="110" y="905"/>
                    </a:cubicBezTo>
                    <a:cubicBezTo>
                      <a:pt x="171" y="905"/>
                      <a:pt x="221" y="855"/>
                      <a:pt x="221" y="794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794"/>
                    </a:moveTo>
                    <a:cubicBezTo>
                      <a:pt x="157" y="820"/>
                      <a:pt x="136" y="841"/>
                      <a:pt x="110" y="841"/>
                    </a:cubicBezTo>
                    <a:cubicBezTo>
                      <a:pt x="85" y="841"/>
                      <a:pt x="64" y="820"/>
                      <a:pt x="64" y="794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4"/>
                      <a:pt x="85" y="64"/>
                      <a:pt x="110" y="64"/>
                    </a:cubicBezTo>
                    <a:cubicBezTo>
                      <a:pt x="136" y="64"/>
                      <a:pt x="157" y="84"/>
                      <a:pt x="157" y="110"/>
                    </a:cubicBezTo>
                    <a:lnTo>
                      <a:pt x="157" y="794"/>
                    </a:lnTo>
                    <a:close/>
                    <a:moveTo>
                      <a:pt x="157" y="794"/>
                    </a:moveTo>
                    <a:cubicBezTo>
                      <a:pt x="157" y="794"/>
                      <a:pt x="157" y="794"/>
                      <a:pt x="157" y="79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0" name="Freeform 7"/>
              <p:cNvSpPr>
                <a:spLocks noEditPoints="1"/>
              </p:cNvSpPr>
              <p:nvPr/>
            </p:nvSpPr>
            <p:spPr bwMode="auto">
              <a:xfrm>
                <a:off x="4808" y="2965"/>
                <a:ext cx="81" cy="96"/>
              </a:xfrm>
              <a:custGeom>
                <a:avLst/>
                <a:gdLst>
                  <a:gd name="T0" fmla="*/ 110 w 221"/>
                  <a:gd name="T1" fmla="*/ 0 h 263"/>
                  <a:gd name="T2" fmla="*/ 0 w 221"/>
                  <a:gd name="T3" fmla="*/ 110 h 263"/>
                  <a:gd name="T4" fmla="*/ 0 w 221"/>
                  <a:gd name="T5" fmla="*/ 153 h 263"/>
                  <a:gd name="T6" fmla="*/ 110 w 221"/>
                  <a:gd name="T7" fmla="*/ 263 h 263"/>
                  <a:gd name="T8" fmla="*/ 221 w 221"/>
                  <a:gd name="T9" fmla="*/ 153 h 263"/>
                  <a:gd name="T10" fmla="*/ 221 w 221"/>
                  <a:gd name="T11" fmla="*/ 110 h 263"/>
                  <a:gd name="T12" fmla="*/ 110 w 221"/>
                  <a:gd name="T13" fmla="*/ 0 h 263"/>
                  <a:gd name="T14" fmla="*/ 157 w 221"/>
                  <a:gd name="T15" fmla="*/ 153 h 263"/>
                  <a:gd name="T16" fmla="*/ 110 w 221"/>
                  <a:gd name="T17" fmla="*/ 199 h 263"/>
                  <a:gd name="T18" fmla="*/ 64 w 221"/>
                  <a:gd name="T19" fmla="*/ 153 h 263"/>
                  <a:gd name="T20" fmla="*/ 64 w 221"/>
                  <a:gd name="T21" fmla="*/ 110 h 263"/>
                  <a:gd name="T22" fmla="*/ 110 w 221"/>
                  <a:gd name="T23" fmla="*/ 64 h 263"/>
                  <a:gd name="T24" fmla="*/ 157 w 221"/>
                  <a:gd name="T25" fmla="*/ 110 h 263"/>
                  <a:gd name="T26" fmla="*/ 157 w 221"/>
                  <a:gd name="T27" fmla="*/ 153 h 263"/>
                  <a:gd name="T28" fmla="*/ 157 w 221"/>
                  <a:gd name="T29" fmla="*/ 153 h 263"/>
                  <a:gd name="T30" fmla="*/ 157 w 221"/>
                  <a:gd name="T31" fmla="*/ 15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263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214"/>
                      <a:pt x="49" y="263"/>
                      <a:pt x="110" y="263"/>
                    </a:cubicBezTo>
                    <a:cubicBezTo>
                      <a:pt x="171" y="263"/>
                      <a:pt x="221" y="214"/>
                      <a:pt x="221" y="153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153"/>
                    </a:moveTo>
                    <a:cubicBezTo>
                      <a:pt x="157" y="179"/>
                      <a:pt x="136" y="199"/>
                      <a:pt x="110" y="199"/>
                    </a:cubicBezTo>
                    <a:cubicBezTo>
                      <a:pt x="85" y="199"/>
                      <a:pt x="64" y="179"/>
                      <a:pt x="64" y="153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5"/>
                      <a:pt x="85" y="64"/>
                      <a:pt x="110" y="64"/>
                    </a:cubicBezTo>
                    <a:cubicBezTo>
                      <a:pt x="136" y="64"/>
                      <a:pt x="157" y="85"/>
                      <a:pt x="157" y="110"/>
                    </a:cubicBezTo>
                    <a:lnTo>
                      <a:pt x="157" y="153"/>
                    </a:lnTo>
                    <a:close/>
                    <a:moveTo>
                      <a:pt x="157" y="153"/>
                    </a:moveTo>
                    <a:cubicBezTo>
                      <a:pt x="157" y="153"/>
                      <a:pt x="157" y="153"/>
                      <a:pt x="157" y="1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1" name="Freeform 8"/>
              <p:cNvSpPr>
                <a:spLocks noEditPoints="1"/>
              </p:cNvSpPr>
              <p:nvPr/>
            </p:nvSpPr>
            <p:spPr bwMode="auto">
              <a:xfrm>
                <a:off x="4681" y="2942"/>
                <a:ext cx="116" cy="70"/>
              </a:xfrm>
              <a:custGeom>
                <a:avLst/>
                <a:gdLst>
                  <a:gd name="T0" fmla="*/ 271 w 315"/>
                  <a:gd name="T1" fmla="*/ 5 h 193"/>
                  <a:gd name="T2" fmla="*/ 16 w 315"/>
                  <a:gd name="T3" fmla="*/ 136 h 193"/>
                  <a:gd name="T4" fmla="*/ 11 w 315"/>
                  <a:gd name="T5" fmla="*/ 181 h 193"/>
                  <a:gd name="T6" fmla="*/ 36 w 315"/>
                  <a:gd name="T7" fmla="*/ 193 h 193"/>
                  <a:gd name="T8" fmla="*/ 56 w 315"/>
                  <a:gd name="T9" fmla="*/ 186 h 193"/>
                  <a:gd name="T10" fmla="*/ 288 w 315"/>
                  <a:gd name="T11" fmla="*/ 66 h 193"/>
                  <a:gd name="T12" fmla="*/ 310 w 315"/>
                  <a:gd name="T13" fmla="*/ 27 h 193"/>
                  <a:gd name="T14" fmla="*/ 271 w 315"/>
                  <a:gd name="T15" fmla="*/ 5 h 193"/>
                  <a:gd name="T16" fmla="*/ 271 w 315"/>
                  <a:gd name="T17" fmla="*/ 5 h 193"/>
                  <a:gd name="T18" fmla="*/ 271 w 315"/>
                  <a:gd name="T19" fmla="*/ 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5" h="193">
                    <a:moveTo>
                      <a:pt x="271" y="5"/>
                    </a:moveTo>
                    <a:cubicBezTo>
                      <a:pt x="177" y="30"/>
                      <a:pt x="91" y="75"/>
                      <a:pt x="16" y="136"/>
                    </a:cubicBezTo>
                    <a:cubicBezTo>
                      <a:pt x="2" y="147"/>
                      <a:pt x="0" y="168"/>
                      <a:pt x="11" y="181"/>
                    </a:cubicBezTo>
                    <a:cubicBezTo>
                      <a:pt x="17" y="189"/>
                      <a:pt x="27" y="193"/>
                      <a:pt x="36" y="193"/>
                    </a:cubicBezTo>
                    <a:cubicBezTo>
                      <a:pt x="43" y="193"/>
                      <a:pt x="50" y="191"/>
                      <a:pt x="56" y="186"/>
                    </a:cubicBezTo>
                    <a:cubicBezTo>
                      <a:pt x="125" y="130"/>
                      <a:pt x="203" y="90"/>
                      <a:pt x="288" y="66"/>
                    </a:cubicBezTo>
                    <a:cubicBezTo>
                      <a:pt x="305" y="62"/>
                      <a:pt x="315" y="44"/>
                      <a:pt x="310" y="27"/>
                    </a:cubicBezTo>
                    <a:cubicBezTo>
                      <a:pt x="305" y="10"/>
                      <a:pt x="288" y="0"/>
                      <a:pt x="271" y="5"/>
                    </a:cubicBezTo>
                    <a:close/>
                    <a:moveTo>
                      <a:pt x="271" y="5"/>
                    </a:moveTo>
                    <a:cubicBezTo>
                      <a:pt x="271" y="5"/>
                      <a:pt x="271" y="5"/>
                      <a:pt x="271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2" name="Freeform 9"/>
              <p:cNvSpPr>
                <a:spLocks noEditPoints="1"/>
              </p:cNvSpPr>
              <p:nvPr/>
            </p:nvSpPr>
            <p:spPr bwMode="auto">
              <a:xfrm>
                <a:off x="4593" y="3039"/>
                <a:ext cx="174" cy="386"/>
              </a:xfrm>
              <a:custGeom>
                <a:avLst/>
                <a:gdLst>
                  <a:gd name="T0" fmla="*/ 453 w 476"/>
                  <a:gd name="T1" fmla="*/ 996 h 1057"/>
                  <a:gd name="T2" fmla="*/ 64 w 476"/>
                  <a:gd name="T3" fmla="*/ 411 h 1057"/>
                  <a:gd name="T4" fmla="*/ 173 w 476"/>
                  <a:gd name="T5" fmla="*/ 55 h 1057"/>
                  <a:gd name="T6" fmla="*/ 165 w 476"/>
                  <a:gd name="T7" fmla="*/ 10 h 1057"/>
                  <a:gd name="T8" fmla="*/ 120 w 476"/>
                  <a:gd name="T9" fmla="*/ 19 h 1057"/>
                  <a:gd name="T10" fmla="*/ 0 w 476"/>
                  <a:gd name="T11" fmla="*/ 411 h 1057"/>
                  <a:gd name="T12" fmla="*/ 428 w 476"/>
                  <a:gd name="T13" fmla="*/ 1055 h 1057"/>
                  <a:gd name="T14" fmla="*/ 440 w 476"/>
                  <a:gd name="T15" fmla="*/ 1057 h 1057"/>
                  <a:gd name="T16" fmla="*/ 470 w 476"/>
                  <a:gd name="T17" fmla="*/ 1038 h 1057"/>
                  <a:gd name="T18" fmla="*/ 453 w 476"/>
                  <a:gd name="T19" fmla="*/ 996 h 1057"/>
                  <a:gd name="T20" fmla="*/ 453 w 476"/>
                  <a:gd name="T21" fmla="*/ 996 h 1057"/>
                  <a:gd name="T22" fmla="*/ 453 w 476"/>
                  <a:gd name="T23" fmla="*/ 996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6" h="1057">
                    <a:moveTo>
                      <a:pt x="453" y="996"/>
                    </a:moveTo>
                    <a:cubicBezTo>
                      <a:pt x="216" y="897"/>
                      <a:pt x="64" y="667"/>
                      <a:pt x="64" y="411"/>
                    </a:cubicBezTo>
                    <a:cubicBezTo>
                      <a:pt x="64" y="283"/>
                      <a:pt x="102" y="160"/>
                      <a:pt x="173" y="55"/>
                    </a:cubicBezTo>
                    <a:cubicBezTo>
                      <a:pt x="183" y="40"/>
                      <a:pt x="179" y="20"/>
                      <a:pt x="165" y="10"/>
                    </a:cubicBezTo>
                    <a:cubicBezTo>
                      <a:pt x="150" y="0"/>
                      <a:pt x="130" y="4"/>
                      <a:pt x="120" y="19"/>
                    </a:cubicBezTo>
                    <a:cubicBezTo>
                      <a:pt x="41" y="135"/>
                      <a:pt x="0" y="270"/>
                      <a:pt x="0" y="411"/>
                    </a:cubicBezTo>
                    <a:cubicBezTo>
                      <a:pt x="0" y="693"/>
                      <a:pt x="168" y="946"/>
                      <a:pt x="428" y="1055"/>
                    </a:cubicBezTo>
                    <a:cubicBezTo>
                      <a:pt x="432" y="1057"/>
                      <a:pt x="436" y="1057"/>
                      <a:pt x="440" y="1057"/>
                    </a:cubicBezTo>
                    <a:cubicBezTo>
                      <a:pt x="453" y="1057"/>
                      <a:pt x="465" y="1050"/>
                      <a:pt x="470" y="1038"/>
                    </a:cubicBezTo>
                    <a:cubicBezTo>
                      <a:pt x="476" y="1021"/>
                      <a:pt x="469" y="1003"/>
                      <a:pt x="453" y="996"/>
                    </a:cubicBezTo>
                    <a:close/>
                    <a:moveTo>
                      <a:pt x="453" y="996"/>
                    </a:moveTo>
                    <a:cubicBezTo>
                      <a:pt x="453" y="996"/>
                      <a:pt x="453" y="996"/>
                      <a:pt x="453" y="9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0580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mp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" dur="1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8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Graphic spid="54" grpId="0">
        <p:bldAsOne/>
      </p:bldGraphic>
      <p:bldGraphic spid="54" grpId="1">
        <p:bldAsOne/>
      </p:bldGraphic>
      <p:bldP spid="55" grpId="0"/>
      <p:bldP spid="76" grpId="0"/>
      <p:bldP spid="77" grpId="0"/>
      <p:bldP spid="78" grpId="0"/>
      <p:bldP spid="79" grpId="0"/>
      <p:bldP spid="80" grpId="0"/>
      <p:bldP spid="82" grpId="0"/>
      <p:bldP spid="82" grpId="1"/>
      <p:bldP spid="83" grpId="0"/>
      <p:bldP spid="83" grpId="1"/>
      <p:bldP spid="84" grpId="0"/>
      <p:bldP spid="84" grpId="1"/>
      <p:bldP spid="57" grpId="0"/>
      <p:bldP spid="57" grpId="1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894614" y="2859474"/>
            <a:ext cx="8822154" cy="212365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</a:rPr>
              <a:t>levantar junto aos clientes atendidos em 2016 a satisfação e os principais impactos gerados pelo EMPRETEC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838200" y="148552"/>
            <a:ext cx="10515600" cy="7899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objetivo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6339" y1="41518" x2="28571" y2="33036"/>
                        <a14:foregroundMark x1="6250" y1="33482" x2="10714" y2="26339"/>
                        <a14:foregroundMark x1="60714" y1="58036" x2="62946" y2="61607"/>
                        <a14:foregroundMark x1="76339" y1="47321" x2="75000" y2="40625"/>
                        <a14:foregroundMark x1="93750" y1="65179" x2="93750" y2="63393"/>
                        <a14:foregroundMark x1="65179" y1="93750" x2="70089" y2="90625"/>
                        <a14:foregroundMark x1="32143" y1="91518" x2="15179" y2="80804"/>
                        <a14:foregroundMark x1="78571" y1="86607" x2="91518" y2="72321"/>
                        <a14:foregroundMark x1="93750" y1="40179" x2="79911" y2="13393"/>
                        <a14:foregroundMark x1="12054" y1="21429" x2="27679" y2="8036"/>
                        <a14:foregroundMark x1="33036" y1="5804" x2="33036" y2="5804"/>
                        <a14:foregroundMark x1="44196" y1="54464" x2="44196" y2="50000"/>
                        <a14:foregroundMark x1="42857" y1="47321" x2="47768" y2="42857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2274" y="324842"/>
            <a:ext cx="559246" cy="55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44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" name="Conector reto 85"/>
          <p:cNvCxnSpPr/>
          <p:nvPr/>
        </p:nvCxnSpPr>
        <p:spPr>
          <a:xfrm flipH="1">
            <a:off x="595450" y="143565"/>
            <a:ext cx="305108" cy="5334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ixaDeTexto 19"/>
          <p:cNvSpPr txBox="1"/>
          <p:nvPr/>
        </p:nvSpPr>
        <p:spPr>
          <a:xfrm>
            <a:off x="758934" y="161424"/>
            <a:ext cx="5001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3600" b="0" i="1" dirty="0">
                <a:solidFill>
                  <a:srgbClr val="4A5463"/>
                </a:solidFill>
                <a:effectLst/>
                <a:latin typeface="+mn-lt"/>
              </a:rPr>
              <a:t>preço do </a:t>
            </a:r>
            <a:r>
              <a:rPr lang="pt-BR" sz="3600" b="0" i="1" dirty="0" err="1">
                <a:solidFill>
                  <a:srgbClr val="4A5463"/>
                </a:solidFill>
                <a:effectLst/>
                <a:latin typeface="+mn-lt"/>
              </a:rPr>
              <a:t>Empretec</a:t>
            </a:r>
            <a:endParaRPr lang="pt-BR" sz="3600" b="0" i="1" dirty="0">
              <a:solidFill>
                <a:srgbClr val="4A5463"/>
              </a:solidFill>
              <a:effectLst/>
              <a:latin typeface="+mn-lt"/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595450" y="6445907"/>
            <a:ext cx="77484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rgbClr val="FF91B0"/>
                </a:solidFill>
              </a:rPr>
              <a:t>P8. </a:t>
            </a:r>
            <a:r>
              <a:rPr lang="pt-BR" sz="1100" b="1" dirty="0">
                <a:solidFill>
                  <a:schemeClr val="bg1"/>
                </a:solidFill>
              </a:rPr>
              <a:t>Na sua opinião, pensando no preço cobrado, o(a) Sr.(a) acredita que o EMPRETEC teve um preço.... </a:t>
            </a:r>
            <a:r>
              <a:rPr lang="pt-BR" sz="1100" b="1" dirty="0">
                <a:solidFill>
                  <a:srgbClr val="62D9D5"/>
                </a:solidFill>
              </a:rPr>
              <a:t>(ESTIMULAR-RU)</a:t>
            </a:r>
            <a:endParaRPr lang="pt-BR" sz="1100" dirty="0">
              <a:solidFill>
                <a:srgbClr val="62D9D5"/>
              </a:solidFill>
            </a:endParaRPr>
          </a:p>
        </p:txBody>
      </p:sp>
      <p:sp>
        <p:nvSpPr>
          <p:cNvPr id="85" name="Forma livre 84"/>
          <p:cNvSpPr/>
          <p:nvPr/>
        </p:nvSpPr>
        <p:spPr>
          <a:xfrm>
            <a:off x="-167954" y="161424"/>
            <a:ext cx="968768" cy="172857"/>
          </a:xfrm>
          <a:custGeom>
            <a:avLst/>
            <a:gdLst>
              <a:gd name="connsiteX0" fmla="*/ 0 w 4785186"/>
              <a:gd name="connsiteY0" fmla="*/ 0 h 853819"/>
              <a:gd name="connsiteX1" fmla="*/ 4785186 w 4785186"/>
              <a:gd name="connsiteY1" fmla="*/ 0 h 853819"/>
              <a:gd name="connsiteX2" fmla="*/ 4310842 w 4785186"/>
              <a:gd name="connsiteY2" fmla="*/ 853819 h 853819"/>
              <a:gd name="connsiteX3" fmla="*/ 0 w 4785186"/>
              <a:gd name="connsiteY3" fmla="*/ 853819 h 85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5186" h="853819">
                <a:moveTo>
                  <a:pt x="0" y="0"/>
                </a:moveTo>
                <a:lnTo>
                  <a:pt x="4785186" y="0"/>
                </a:lnTo>
                <a:lnTo>
                  <a:pt x="4310842" y="853819"/>
                </a:lnTo>
                <a:lnTo>
                  <a:pt x="0" y="853819"/>
                </a:lnTo>
                <a:close/>
              </a:path>
            </a:pathLst>
          </a:custGeom>
          <a:solidFill>
            <a:srgbClr val="BCA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 flipH="1">
            <a:off x="477206" y="0"/>
            <a:ext cx="437195" cy="7643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297549442"/>
              </p:ext>
            </p:extLst>
          </p:nvPr>
        </p:nvGraphicFramePr>
        <p:xfrm>
          <a:off x="316430" y="1494358"/>
          <a:ext cx="7866694" cy="5032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3" name="Tabela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098025"/>
              </p:ext>
            </p:extLst>
          </p:nvPr>
        </p:nvGraphicFramePr>
        <p:xfrm>
          <a:off x="8183124" y="1333858"/>
          <a:ext cx="689032" cy="22042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9032">
                  <a:extLst>
                    <a:ext uri="{9D8B030D-6E8A-4147-A177-3AD203B41FA5}">
                      <a16:colId xmlns="" xmlns:a16="http://schemas.microsoft.com/office/drawing/2014/main" val="2375911399"/>
                    </a:ext>
                  </a:extLst>
                </a:gridCol>
              </a:tblGrid>
              <a:tr h="267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base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17977792"/>
                  </a:ext>
                </a:extLst>
              </a:tr>
              <a:tr h="5976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819</a:t>
                      </a:r>
                      <a:endParaRPr lang="pt-BR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57540077"/>
                  </a:ext>
                </a:extLst>
              </a:tr>
              <a:tr h="66953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1.742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23781258"/>
                  </a:ext>
                </a:extLst>
              </a:tr>
              <a:tr h="66953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12412879"/>
                  </a:ext>
                </a:extLst>
              </a:tr>
            </a:tbl>
          </a:graphicData>
        </a:graphic>
      </p:graphicFrame>
      <p:sp>
        <p:nvSpPr>
          <p:cNvPr id="44" name="CaixaDeTexto 5"/>
          <p:cNvSpPr txBox="1"/>
          <p:nvPr/>
        </p:nvSpPr>
        <p:spPr>
          <a:xfrm>
            <a:off x="7377432" y="4224747"/>
            <a:ext cx="46448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de qualquer forma, salta aos olhos a necessidade de alguma ação corretiva voltada à melhoria da percepção quanto à colocação em prática dos conhecimentos  </a:t>
            </a:r>
            <a:endParaRPr lang="pt-BR" sz="1200" dirty="0">
              <a:solidFill>
                <a:schemeClr val="tx2">
                  <a:lumMod val="75000"/>
                </a:schemeClr>
              </a:solidFill>
              <a:ea typeface="Verdana" pitchFamily="34" charset="0"/>
              <a:cs typeface="Arial" charset="0"/>
            </a:endParaRPr>
          </a:p>
        </p:txBody>
      </p:sp>
      <p:sp>
        <p:nvSpPr>
          <p:cNvPr id="10" name="CaixaDeTexto 5"/>
          <p:cNvSpPr txBox="1"/>
          <p:nvPr/>
        </p:nvSpPr>
        <p:spPr>
          <a:xfrm>
            <a:off x="8832400" y="1250860"/>
            <a:ext cx="31343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aqueles participantes que consideraram o preço pago como caro foram os mais críticos quando solicitados a avaliar o programa, seja na implementação dos conhecimentos adquiridos, ou no atendimento da expectativa </a:t>
            </a:r>
            <a:r>
              <a:rPr lang="pt-BR" sz="1200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(P5&amp;P8)</a:t>
            </a:r>
          </a:p>
        </p:txBody>
      </p:sp>
      <p:grpSp>
        <p:nvGrpSpPr>
          <p:cNvPr id="12" name="+ informações"/>
          <p:cNvGrpSpPr/>
          <p:nvPr/>
        </p:nvGrpSpPr>
        <p:grpSpPr>
          <a:xfrm>
            <a:off x="5555595" y="5586179"/>
            <a:ext cx="1402473" cy="346249"/>
            <a:chOff x="7300120" y="5125288"/>
            <a:chExt cx="1748287" cy="431624"/>
          </a:xfrm>
        </p:grpSpPr>
        <p:sp>
          <p:nvSpPr>
            <p:cNvPr id="13" name="Forma livre 52"/>
            <p:cNvSpPr/>
            <p:nvPr/>
          </p:nvSpPr>
          <p:spPr>
            <a:xfrm>
              <a:off x="7529599" y="5255921"/>
              <a:ext cx="1340560" cy="203648"/>
            </a:xfrm>
            <a:custGeom>
              <a:avLst/>
              <a:gdLst>
                <a:gd name="connsiteX0" fmla="*/ 0 w 1340560"/>
                <a:gd name="connsiteY0" fmla="*/ 0 h 203648"/>
                <a:gd name="connsiteX1" fmla="*/ 1238736 w 1340560"/>
                <a:gd name="connsiteY1" fmla="*/ 0 h 203648"/>
                <a:gd name="connsiteX2" fmla="*/ 1340560 w 1340560"/>
                <a:gd name="connsiteY2" fmla="*/ 101824 h 203648"/>
                <a:gd name="connsiteX3" fmla="*/ 1340559 w 1340560"/>
                <a:gd name="connsiteY3" fmla="*/ 101824 h 203648"/>
                <a:gd name="connsiteX4" fmla="*/ 1238735 w 1340560"/>
                <a:gd name="connsiteY4" fmla="*/ 203648 h 203648"/>
                <a:gd name="connsiteX5" fmla="*/ 1958 w 1340560"/>
                <a:gd name="connsiteY5" fmla="*/ 203647 h 203648"/>
                <a:gd name="connsiteX6" fmla="*/ 28837 w 1340560"/>
                <a:gd name="connsiteY6" fmla="*/ 163780 h 203648"/>
                <a:gd name="connsiteX7" fmla="*/ 41052 w 1340560"/>
                <a:gd name="connsiteY7" fmla="*/ 103276 h 203648"/>
                <a:gd name="connsiteX8" fmla="*/ 28837 w 1340560"/>
                <a:gd name="connsiteY8" fmla="*/ 42772 h 20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0560" h="203648">
                  <a:moveTo>
                    <a:pt x="0" y="0"/>
                  </a:moveTo>
                  <a:lnTo>
                    <a:pt x="1238736" y="0"/>
                  </a:lnTo>
                  <a:cubicBezTo>
                    <a:pt x="1294972" y="0"/>
                    <a:pt x="1340560" y="45588"/>
                    <a:pt x="1340560" y="101824"/>
                  </a:cubicBezTo>
                  <a:lnTo>
                    <a:pt x="1340559" y="101824"/>
                  </a:lnTo>
                  <a:cubicBezTo>
                    <a:pt x="1340559" y="158060"/>
                    <a:pt x="1294971" y="203648"/>
                    <a:pt x="1238735" y="203648"/>
                  </a:cubicBezTo>
                  <a:lnTo>
                    <a:pt x="1958" y="203647"/>
                  </a:lnTo>
                  <a:lnTo>
                    <a:pt x="28837" y="163780"/>
                  </a:lnTo>
                  <a:cubicBezTo>
                    <a:pt x="36703" y="145184"/>
                    <a:pt x="41052" y="124738"/>
                    <a:pt x="41052" y="103276"/>
                  </a:cubicBezTo>
                  <a:cubicBezTo>
                    <a:pt x="41052" y="81815"/>
                    <a:pt x="36703" y="61369"/>
                    <a:pt x="28837" y="42772"/>
                  </a:cubicBezTo>
                  <a:close/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4" name="CaixaDeTexto 5"/>
            <p:cNvSpPr txBox="1"/>
            <p:nvPr/>
          </p:nvSpPr>
          <p:spPr>
            <a:xfrm>
              <a:off x="7543455" y="5125288"/>
              <a:ext cx="1504952" cy="43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2060"/>
                </a:buClr>
                <a:buSzPct val="120000"/>
              </a:pPr>
              <a:r>
                <a:rPr lang="pt-BR" sz="1100" b="1" dirty="0">
                  <a:solidFill>
                    <a:srgbClr val="1B75BB"/>
                  </a:solidFill>
                  <a:ea typeface="Verdana" pitchFamily="34" charset="0"/>
                  <a:cs typeface="Arial" charset="0"/>
                </a:rPr>
                <a:t>+ informações</a:t>
              </a:r>
            </a:p>
          </p:txBody>
        </p:sp>
        <p:grpSp>
          <p:nvGrpSpPr>
            <p:cNvPr id="15" name="Group 4"/>
            <p:cNvGrpSpPr>
              <a:grpSpLocks noChangeAspect="1"/>
            </p:cNvGrpSpPr>
            <p:nvPr/>
          </p:nvGrpSpPr>
          <p:grpSpPr bwMode="auto">
            <a:xfrm>
              <a:off x="7300120" y="5219409"/>
              <a:ext cx="276672" cy="276672"/>
              <a:chOff x="4549" y="2890"/>
              <a:chExt cx="599" cy="599"/>
            </a:xfrm>
            <a:solidFill>
              <a:schemeClr val="accent2"/>
            </a:solidFill>
          </p:grpSpPr>
          <p:sp>
            <p:nvSpPr>
              <p:cNvPr id="16" name="Freeform 5"/>
              <p:cNvSpPr>
                <a:spLocks noEditPoints="1"/>
              </p:cNvSpPr>
              <p:nvPr/>
            </p:nvSpPr>
            <p:spPr bwMode="auto">
              <a:xfrm>
                <a:off x="4549" y="2890"/>
                <a:ext cx="599" cy="599"/>
              </a:xfrm>
              <a:custGeom>
                <a:avLst/>
                <a:gdLst>
                  <a:gd name="T0" fmla="*/ 1398 w 1638"/>
                  <a:gd name="T1" fmla="*/ 240 h 1638"/>
                  <a:gd name="T2" fmla="*/ 819 w 1638"/>
                  <a:gd name="T3" fmla="*/ 0 h 1638"/>
                  <a:gd name="T4" fmla="*/ 240 w 1638"/>
                  <a:gd name="T5" fmla="*/ 240 h 1638"/>
                  <a:gd name="T6" fmla="*/ 0 w 1638"/>
                  <a:gd name="T7" fmla="*/ 819 h 1638"/>
                  <a:gd name="T8" fmla="*/ 240 w 1638"/>
                  <a:gd name="T9" fmla="*/ 1398 h 1638"/>
                  <a:gd name="T10" fmla="*/ 819 w 1638"/>
                  <a:gd name="T11" fmla="*/ 1638 h 1638"/>
                  <a:gd name="T12" fmla="*/ 1398 w 1638"/>
                  <a:gd name="T13" fmla="*/ 1398 h 1638"/>
                  <a:gd name="T14" fmla="*/ 1638 w 1638"/>
                  <a:gd name="T15" fmla="*/ 819 h 1638"/>
                  <a:gd name="T16" fmla="*/ 1398 w 1638"/>
                  <a:gd name="T17" fmla="*/ 240 h 1638"/>
                  <a:gd name="T18" fmla="*/ 819 w 1638"/>
                  <a:gd name="T19" fmla="*/ 1574 h 1638"/>
                  <a:gd name="T20" fmla="*/ 64 w 1638"/>
                  <a:gd name="T21" fmla="*/ 819 h 1638"/>
                  <a:gd name="T22" fmla="*/ 819 w 1638"/>
                  <a:gd name="T23" fmla="*/ 64 h 1638"/>
                  <a:gd name="T24" fmla="*/ 1574 w 1638"/>
                  <a:gd name="T25" fmla="*/ 819 h 1638"/>
                  <a:gd name="T26" fmla="*/ 819 w 1638"/>
                  <a:gd name="T27" fmla="*/ 1574 h 1638"/>
                  <a:gd name="T28" fmla="*/ 819 w 1638"/>
                  <a:gd name="T29" fmla="*/ 1574 h 1638"/>
                  <a:gd name="T30" fmla="*/ 819 w 1638"/>
                  <a:gd name="T31" fmla="*/ 1574 h 1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38" h="1638">
                    <a:moveTo>
                      <a:pt x="1398" y="240"/>
                    </a:moveTo>
                    <a:cubicBezTo>
                      <a:pt x="1244" y="85"/>
                      <a:pt x="1038" y="0"/>
                      <a:pt x="819" y="0"/>
                    </a:cubicBezTo>
                    <a:cubicBezTo>
                      <a:pt x="600" y="0"/>
                      <a:pt x="395" y="85"/>
                      <a:pt x="240" y="240"/>
                    </a:cubicBezTo>
                    <a:cubicBezTo>
                      <a:pt x="85" y="395"/>
                      <a:pt x="0" y="600"/>
                      <a:pt x="0" y="819"/>
                    </a:cubicBezTo>
                    <a:cubicBezTo>
                      <a:pt x="0" y="1038"/>
                      <a:pt x="85" y="1244"/>
                      <a:pt x="240" y="1398"/>
                    </a:cubicBezTo>
                    <a:cubicBezTo>
                      <a:pt x="395" y="1553"/>
                      <a:pt x="600" y="1638"/>
                      <a:pt x="819" y="1638"/>
                    </a:cubicBezTo>
                    <a:cubicBezTo>
                      <a:pt x="1038" y="1638"/>
                      <a:pt x="1244" y="1553"/>
                      <a:pt x="1398" y="1398"/>
                    </a:cubicBezTo>
                    <a:cubicBezTo>
                      <a:pt x="1553" y="1244"/>
                      <a:pt x="1638" y="1038"/>
                      <a:pt x="1638" y="819"/>
                    </a:cubicBezTo>
                    <a:cubicBezTo>
                      <a:pt x="1638" y="600"/>
                      <a:pt x="1553" y="395"/>
                      <a:pt x="1398" y="240"/>
                    </a:cubicBezTo>
                    <a:close/>
                    <a:moveTo>
                      <a:pt x="819" y="1574"/>
                    </a:moveTo>
                    <a:cubicBezTo>
                      <a:pt x="403" y="1574"/>
                      <a:pt x="64" y="1236"/>
                      <a:pt x="64" y="819"/>
                    </a:cubicBezTo>
                    <a:cubicBezTo>
                      <a:pt x="64" y="403"/>
                      <a:pt x="403" y="64"/>
                      <a:pt x="819" y="64"/>
                    </a:cubicBezTo>
                    <a:cubicBezTo>
                      <a:pt x="1236" y="64"/>
                      <a:pt x="1574" y="403"/>
                      <a:pt x="1574" y="819"/>
                    </a:cubicBezTo>
                    <a:cubicBezTo>
                      <a:pt x="1574" y="1236"/>
                      <a:pt x="1236" y="1574"/>
                      <a:pt x="819" y="1574"/>
                    </a:cubicBezTo>
                    <a:close/>
                    <a:moveTo>
                      <a:pt x="819" y="1574"/>
                    </a:moveTo>
                    <a:cubicBezTo>
                      <a:pt x="819" y="1574"/>
                      <a:pt x="819" y="1574"/>
                      <a:pt x="819" y="15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17" name="Freeform 6"/>
              <p:cNvSpPr>
                <a:spLocks noEditPoints="1"/>
              </p:cNvSpPr>
              <p:nvPr/>
            </p:nvSpPr>
            <p:spPr bwMode="auto">
              <a:xfrm>
                <a:off x="4808" y="3083"/>
                <a:ext cx="81" cy="331"/>
              </a:xfrm>
              <a:custGeom>
                <a:avLst/>
                <a:gdLst>
                  <a:gd name="T0" fmla="*/ 110 w 221"/>
                  <a:gd name="T1" fmla="*/ 0 h 905"/>
                  <a:gd name="T2" fmla="*/ 0 w 221"/>
                  <a:gd name="T3" fmla="*/ 110 h 905"/>
                  <a:gd name="T4" fmla="*/ 0 w 221"/>
                  <a:gd name="T5" fmla="*/ 794 h 905"/>
                  <a:gd name="T6" fmla="*/ 110 w 221"/>
                  <a:gd name="T7" fmla="*/ 905 h 905"/>
                  <a:gd name="T8" fmla="*/ 221 w 221"/>
                  <a:gd name="T9" fmla="*/ 794 h 905"/>
                  <a:gd name="T10" fmla="*/ 221 w 221"/>
                  <a:gd name="T11" fmla="*/ 110 h 905"/>
                  <a:gd name="T12" fmla="*/ 110 w 221"/>
                  <a:gd name="T13" fmla="*/ 0 h 905"/>
                  <a:gd name="T14" fmla="*/ 157 w 221"/>
                  <a:gd name="T15" fmla="*/ 794 h 905"/>
                  <a:gd name="T16" fmla="*/ 110 w 221"/>
                  <a:gd name="T17" fmla="*/ 841 h 905"/>
                  <a:gd name="T18" fmla="*/ 64 w 221"/>
                  <a:gd name="T19" fmla="*/ 794 h 905"/>
                  <a:gd name="T20" fmla="*/ 64 w 221"/>
                  <a:gd name="T21" fmla="*/ 110 h 905"/>
                  <a:gd name="T22" fmla="*/ 110 w 221"/>
                  <a:gd name="T23" fmla="*/ 64 h 905"/>
                  <a:gd name="T24" fmla="*/ 157 w 221"/>
                  <a:gd name="T25" fmla="*/ 110 h 905"/>
                  <a:gd name="T26" fmla="*/ 157 w 221"/>
                  <a:gd name="T27" fmla="*/ 794 h 905"/>
                  <a:gd name="T28" fmla="*/ 157 w 221"/>
                  <a:gd name="T29" fmla="*/ 794 h 905"/>
                  <a:gd name="T30" fmla="*/ 157 w 221"/>
                  <a:gd name="T31" fmla="*/ 794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905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794"/>
                      <a:pt x="0" y="794"/>
                      <a:pt x="0" y="794"/>
                    </a:cubicBezTo>
                    <a:cubicBezTo>
                      <a:pt x="0" y="855"/>
                      <a:pt x="49" y="905"/>
                      <a:pt x="110" y="905"/>
                    </a:cubicBezTo>
                    <a:cubicBezTo>
                      <a:pt x="171" y="905"/>
                      <a:pt x="221" y="855"/>
                      <a:pt x="221" y="794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794"/>
                    </a:moveTo>
                    <a:cubicBezTo>
                      <a:pt x="157" y="820"/>
                      <a:pt x="136" y="841"/>
                      <a:pt x="110" y="841"/>
                    </a:cubicBezTo>
                    <a:cubicBezTo>
                      <a:pt x="85" y="841"/>
                      <a:pt x="64" y="820"/>
                      <a:pt x="64" y="794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4"/>
                      <a:pt x="85" y="64"/>
                      <a:pt x="110" y="64"/>
                    </a:cubicBezTo>
                    <a:cubicBezTo>
                      <a:pt x="136" y="64"/>
                      <a:pt x="157" y="84"/>
                      <a:pt x="157" y="110"/>
                    </a:cubicBezTo>
                    <a:lnTo>
                      <a:pt x="157" y="794"/>
                    </a:lnTo>
                    <a:close/>
                    <a:moveTo>
                      <a:pt x="157" y="794"/>
                    </a:moveTo>
                    <a:cubicBezTo>
                      <a:pt x="157" y="794"/>
                      <a:pt x="157" y="794"/>
                      <a:pt x="157" y="79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18" name="Freeform 7"/>
              <p:cNvSpPr>
                <a:spLocks noEditPoints="1"/>
              </p:cNvSpPr>
              <p:nvPr/>
            </p:nvSpPr>
            <p:spPr bwMode="auto">
              <a:xfrm>
                <a:off x="4808" y="2965"/>
                <a:ext cx="81" cy="96"/>
              </a:xfrm>
              <a:custGeom>
                <a:avLst/>
                <a:gdLst>
                  <a:gd name="T0" fmla="*/ 110 w 221"/>
                  <a:gd name="T1" fmla="*/ 0 h 263"/>
                  <a:gd name="T2" fmla="*/ 0 w 221"/>
                  <a:gd name="T3" fmla="*/ 110 h 263"/>
                  <a:gd name="T4" fmla="*/ 0 w 221"/>
                  <a:gd name="T5" fmla="*/ 153 h 263"/>
                  <a:gd name="T6" fmla="*/ 110 w 221"/>
                  <a:gd name="T7" fmla="*/ 263 h 263"/>
                  <a:gd name="T8" fmla="*/ 221 w 221"/>
                  <a:gd name="T9" fmla="*/ 153 h 263"/>
                  <a:gd name="T10" fmla="*/ 221 w 221"/>
                  <a:gd name="T11" fmla="*/ 110 h 263"/>
                  <a:gd name="T12" fmla="*/ 110 w 221"/>
                  <a:gd name="T13" fmla="*/ 0 h 263"/>
                  <a:gd name="T14" fmla="*/ 157 w 221"/>
                  <a:gd name="T15" fmla="*/ 153 h 263"/>
                  <a:gd name="T16" fmla="*/ 110 w 221"/>
                  <a:gd name="T17" fmla="*/ 199 h 263"/>
                  <a:gd name="T18" fmla="*/ 64 w 221"/>
                  <a:gd name="T19" fmla="*/ 153 h 263"/>
                  <a:gd name="T20" fmla="*/ 64 w 221"/>
                  <a:gd name="T21" fmla="*/ 110 h 263"/>
                  <a:gd name="T22" fmla="*/ 110 w 221"/>
                  <a:gd name="T23" fmla="*/ 64 h 263"/>
                  <a:gd name="T24" fmla="*/ 157 w 221"/>
                  <a:gd name="T25" fmla="*/ 110 h 263"/>
                  <a:gd name="T26" fmla="*/ 157 w 221"/>
                  <a:gd name="T27" fmla="*/ 153 h 263"/>
                  <a:gd name="T28" fmla="*/ 157 w 221"/>
                  <a:gd name="T29" fmla="*/ 153 h 263"/>
                  <a:gd name="T30" fmla="*/ 157 w 221"/>
                  <a:gd name="T31" fmla="*/ 15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263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214"/>
                      <a:pt x="49" y="263"/>
                      <a:pt x="110" y="263"/>
                    </a:cubicBezTo>
                    <a:cubicBezTo>
                      <a:pt x="171" y="263"/>
                      <a:pt x="221" y="214"/>
                      <a:pt x="221" y="153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153"/>
                    </a:moveTo>
                    <a:cubicBezTo>
                      <a:pt x="157" y="179"/>
                      <a:pt x="136" y="199"/>
                      <a:pt x="110" y="199"/>
                    </a:cubicBezTo>
                    <a:cubicBezTo>
                      <a:pt x="85" y="199"/>
                      <a:pt x="64" y="179"/>
                      <a:pt x="64" y="153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5"/>
                      <a:pt x="85" y="64"/>
                      <a:pt x="110" y="64"/>
                    </a:cubicBezTo>
                    <a:cubicBezTo>
                      <a:pt x="136" y="64"/>
                      <a:pt x="157" y="85"/>
                      <a:pt x="157" y="110"/>
                    </a:cubicBezTo>
                    <a:lnTo>
                      <a:pt x="157" y="153"/>
                    </a:lnTo>
                    <a:close/>
                    <a:moveTo>
                      <a:pt x="157" y="153"/>
                    </a:moveTo>
                    <a:cubicBezTo>
                      <a:pt x="157" y="153"/>
                      <a:pt x="157" y="153"/>
                      <a:pt x="157" y="1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19" name="Freeform 8"/>
              <p:cNvSpPr>
                <a:spLocks noEditPoints="1"/>
              </p:cNvSpPr>
              <p:nvPr/>
            </p:nvSpPr>
            <p:spPr bwMode="auto">
              <a:xfrm>
                <a:off x="4681" y="2942"/>
                <a:ext cx="116" cy="70"/>
              </a:xfrm>
              <a:custGeom>
                <a:avLst/>
                <a:gdLst>
                  <a:gd name="T0" fmla="*/ 271 w 315"/>
                  <a:gd name="T1" fmla="*/ 5 h 193"/>
                  <a:gd name="T2" fmla="*/ 16 w 315"/>
                  <a:gd name="T3" fmla="*/ 136 h 193"/>
                  <a:gd name="T4" fmla="*/ 11 w 315"/>
                  <a:gd name="T5" fmla="*/ 181 h 193"/>
                  <a:gd name="T6" fmla="*/ 36 w 315"/>
                  <a:gd name="T7" fmla="*/ 193 h 193"/>
                  <a:gd name="T8" fmla="*/ 56 w 315"/>
                  <a:gd name="T9" fmla="*/ 186 h 193"/>
                  <a:gd name="T10" fmla="*/ 288 w 315"/>
                  <a:gd name="T11" fmla="*/ 66 h 193"/>
                  <a:gd name="T12" fmla="*/ 310 w 315"/>
                  <a:gd name="T13" fmla="*/ 27 h 193"/>
                  <a:gd name="T14" fmla="*/ 271 w 315"/>
                  <a:gd name="T15" fmla="*/ 5 h 193"/>
                  <a:gd name="T16" fmla="*/ 271 w 315"/>
                  <a:gd name="T17" fmla="*/ 5 h 193"/>
                  <a:gd name="T18" fmla="*/ 271 w 315"/>
                  <a:gd name="T19" fmla="*/ 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5" h="193">
                    <a:moveTo>
                      <a:pt x="271" y="5"/>
                    </a:moveTo>
                    <a:cubicBezTo>
                      <a:pt x="177" y="30"/>
                      <a:pt x="91" y="75"/>
                      <a:pt x="16" y="136"/>
                    </a:cubicBezTo>
                    <a:cubicBezTo>
                      <a:pt x="2" y="147"/>
                      <a:pt x="0" y="168"/>
                      <a:pt x="11" y="181"/>
                    </a:cubicBezTo>
                    <a:cubicBezTo>
                      <a:pt x="17" y="189"/>
                      <a:pt x="27" y="193"/>
                      <a:pt x="36" y="193"/>
                    </a:cubicBezTo>
                    <a:cubicBezTo>
                      <a:pt x="43" y="193"/>
                      <a:pt x="50" y="191"/>
                      <a:pt x="56" y="186"/>
                    </a:cubicBezTo>
                    <a:cubicBezTo>
                      <a:pt x="125" y="130"/>
                      <a:pt x="203" y="90"/>
                      <a:pt x="288" y="66"/>
                    </a:cubicBezTo>
                    <a:cubicBezTo>
                      <a:pt x="305" y="62"/>
                      <a:pt x="315" y="44"/>
                      <a:pt x="310" y="27"/>
                    </a:cubicBezTo>
                    <a:cubicBezTo>
                      <a:pt x="305" y="10"/>
                      <a:pt x="288" y="0"/>
                      <a:pt x="271" y="5"/>
                    </a:cubicBezTo>
                    <a:close/>
                    <a:moveTo>
                      <a:pt x="271" y="5"/>
                    </a:moveTo>
                    <a:cubicBezTo>
                      <a:pt x="271" y="5"/>
                      <a:pt x="271" y="5"/>
                      <a:pt x="271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20" name="Freeform 9"/>
              <p:cNvSpPr>
                <a:spLocks noEditPoints="1"/>
              </p:cNvSpPr>
              <p:nvPr/>
            </p:nvSpPr>
            <p:spPr bwMode="auto">
              <a:xfrm>
                <a:off x="4593" y="3039"/>
                <a:ext cx="174" cy="386"/>
              </a:xfrm>
              <a:custGeom>
                <a:avLst/>
                <a:gdLst>
                  <a:gd name="T0" fmla="*/ 453 w 476"/>
                  <a:gd name="T1" fmla="*/ 996 h 1057"/>
                  <a:gd name="T2" fmla="*/ 64 w 476"/>
                  <a:gd name="T3" fmla="*/ 411 h 1057"/>
                  <a:gd name="T4" fmla="*/ 173 w 476"/>
                  <a:gd name="T5" fmla="*/ 55 h 1057"/>
                  <a:gd name="T6" fmla="*/ 165 w 476"/>
                  <a:gd name="T7" fmla="*/ 10 h 1057"/>
                  <a:gd name="T8" fmla="*/ 120 w 476"/>
                  <a:gd name="T9" fmla="*/ 19 h 1057"/>
                  <a:gd name="T10" fmla="*/ 0 w 476"/>
                  <a:gd name="T11" fmla="*/ 411 h 1057"/>
                  <a:gd name="T12" fmla="*/ 428 w 476"/>
                  <a:gd name="T13" fmla="*/ 1055 h 1057"/>
                  <a:gd name="T14" fmla="*/ 440 w 476"/>
                  <a:gd name="T15" fmla="*/ 1057 h 1057"/>
                  <a:gd name="T16" fmla="*/ 470 w 476"/>
                  <a:gd name="T17" fmla="*/ 1038 h 1057"/>
                  <a:gd name="T18" fmla="*/ 453 w 476"/>
                  <a:gd name="T19" fmla="*/ 996 h 1057"/>
                  <a:gd name="T20" fmla="*/ 453 w 476"/>
                  <a:gd name="T21" fmla="*/ 996 h 1057"/>
                  <a:gd name="T22" fmla="*/ 453 w 476"/>
                  <a:gd name="T23" fmla="*/ 996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6" h="1057">
                    <a:moveTo>
                      <a:pt x="453" y="996"/>
                    </a:moveTo>
                    <a:cubicBezTo>
                      <a:pt x="216" y="897"/>
                      <a:pt x="64" y="667"/>
                      <a:pt x="64" y="411"/>
                    </a:cubicBezTo>
                    <a:cubicBezTo>
                      <a:pt x="64" y="283"/>
                      <a:pt x="102" y="160"/>
                      <a:pt x="173" y="55"/>
                    </a:cubicBezTo>
                    <a:cubicBezTo>
                      <a:pt x="183" y="40"/>
                      <a:pt x="179" y="20"/>
                      <a:pt x="165" y="10"/>
                    </a:cubicBezTo>
                    <a:cubicBezTo>
                      <a:pt x="150" y="0"/>
                      <a:pt x="130" y="4"/>
                      <a:pt x="120" y="19"/>
                    </a:cubicBezTo>
                    <a:cubicBezTo>
                      <a:pt x="41" y="135"/>
                      <a:pt x="0" y="270"/>
                      <a:pt x="0" y="411"/>
                    </a:cubicBezTo>
                    <a:cubicBezTo>
                      <a:pt x="0" y="693"/>
                      <a:pt x="168" y="946"/>
                      <a:pt x="428" y="1055"/>
                    </a:cubicBezTo>
                    <a:cubicBezTo>
                      <a:pt x="432" y="1057"/>
                      <a:pt x="436" y="1057"/>
                      <a:pt x="440" y="1057"/>
                    </a:cubicBezTo>
                    <a:cubicBezTo>
                      <a:pt x="453" y="1057"/>
                      <a:pt x="465" y="1050"/>
                      <a:pt x="470" y="1038"/>
                    </a:cubicBezTo>
                    <a:cubicBezTo>
                      <a:pt x="476" y="1021"/>
                      <a:pt x="469" y="1003"/>
                      <a:pt x="453" y="996"/>
                    </a:cubicBezTo>
                    <a:close/>
                    <a:moveTo>
                      <a:pt x="453" y="996"/>
                    </a:moveTo>
                    <a:cubicBezTo>
                      <a:pt x="453" y="996"/>
                      <a:pt x="453" y="996"/>
                      <a:pt x="453" y="9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2169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2" grpId="0"/>
      <p:bldGraphic spid="11" grpId="0" uiExpand="1">
        <p:bldSub>
          <a:bldChart bld="series"/>
        </p:bldSub>
      </p:bldGraphic>
      <p:bldP spid="44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" name="Conector reto 85"/>
          <p:cNvCxnSpPr/>
          <p:nvPr/>
        </p:nvCxnSpPr>
        <p:spPr>
          <a:xfrm flipH="1">
            <a:off x="595450" y="143565"/>
            <a:ext cx="305108" cy="5334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ixaDeTexto 19"/>
          <p:cNvSpPr txBox="1"/>
          <p:nvPr/>
        </p:nvSpPr>
        <p:spPr>
          <a:xfrm>
            <a:off x="758934" y="161424"/>
            <a:ext cx="5001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3600" b="0" i="1" dirty="0">
                <a:solidFill>
                  <a:srgbClr val="4A5463"/>
                </a:solidFill>
                <a:effectLst/>
                <a:latin typeface="+mn-lt"/>
              </a:rPr>
              <a:t>preço do </a:t>
            </a:r>
            <a:r>
              <a:rPr lang="pt-BR" sz="3600" b="0" i="1" dirty="0" err="1">
                <a:solidFill>
                  <a:srgbClr val="4A5463"/>
                </a:solidFill>
                <a:effectLst/>
                <a:latin typeface="+mn-lt"/>
              </a:rPr>
              <a:t>Empretec</a:t>
            </a:r>
            <a:endParaRPr lang="pt-BR" sz="3600" b="0" i="1" dirty="0">
              <a:solidFill>
                <a:srgbClr val="4A5463"/>
              </a:solidFill>
              <a:effectLst/>
              <a:latin typeface="+mn-lt"/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595450" y="6445907"/>
            <a:ext cx="77484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rgbClr val="FF91B0"/>
                </a:solidFill>
              </a:rPr>
              <a:t>P8. </a:t>
            </a:r>
            <a:r>
              <a:rPr lang="pt-BR" sz="1100" b="1" dirty="0">
                <a:solidFill>
                  <a:schemeClr val="bg1"/>
                </a:solidFill>
              </a:rPr>
              <a:t>Na sua opinião, pensando no preço cobrado, o(a) Sr.(a) acredita que o EMPRETEC teve um preço.... </a:t>
            </a:r>
            <a:r>
              <a:rPr lang="pt-BR" sz="1100" b="1" dirty="0">
                <a:solidFill>
                  <a:srgbClr val="62D9D5"/>
                </a:solidFill>
              </a:rPr>
              <a:t>(ESTIMULAR-RU)</a:t>
            </a:r>
            <a:endParaRPr lang="pt-BR" sz="1100" dirty="0">
              <a:solidFill>
                <a:srgbClr val="62D9D5"/>
              </a:solidFill>
            </a:endParaRPr>
          </a:p>
        </p:txBody>
      </p:sp>
      <p:sp>
        <p:nvSpPr>
          <p:cNvPr id="85" name="Forma livre 84"/>
          <p:cNvSpPr/>
          <p:nvPr/>
        </p:nvSpPr>
        <p:spPr>
          <a:xfrm>
            <a:off x="-167954" y="161424"/>
            <a:ext cx="968768" cy="172857"/>
          </a:xfrm>
          <a:custGeom>
            <a:avLst/>
            <a:gdLst>
              <a:gd name="connsiteX0" fmla="*/ 0 w 4785186"/>
              <a:gd name="connsiteY0" fmla="*/ 0 h 853819"/>
              <a:gd name="connsiteX1" fmla="*/ 4785186 w 4785186"/>
              <a:gd name="connsiteY1" fmla="*/ 0 h 853819"/>
              <a:gd name="connsiteX2" fmla="*/ 4310842 w 4785186"/>
              <a:gd name="connsiteY2" fmla="*/ 853819 h 853819"/>
              <a:gd name="connsiteX3" fmla="*/ 0 w 4785186"/>
              <a:gd name="connsiteY3" fmla="*/ 853819 h 85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5186" h="853819">
                <a:moveTo>
                  <a:pt x="0" y="0"/>
                </a:moveTo>
                <a:lnTo>
                  <a:pt x="4785186" y="0"/>
                </a:lnTo>
                <a:lnTo>
                  <a:pt x="4310842" y="853819"/>
                </a:lnTo>
                <a:lnTo>
                  <a:pt x="0" y="853819"/>
                </a:lnTo>
                <a:close/>
              </a:path>
            </a:pathLst>
          </a:custGeom>
          <a:solidFill>
            <a:srgbClr val="BCA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 flipH="1">
            <a:off x="477206" y="0"/>
            <a:ext cx="437195" cy="7643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Gráfico 43"/>
          <p:cNvGraphicFramePr/>
          <p:nvPr>
            <p:extLst>
              <p:ext uri="{D42A27DB-BD31-4B8C-83A1-F6EECF244321}">
                <p14:modId xmlns:p14="http://schemas.microsoft.com/office/powerpoint/2010/main" val="1732951841"/>
              </p:ext>
            </p:extLst>
          </p:nvPr>
        </p:nvGraphicFramePr>
        <p:xfrm>
          <a:off x="4751843" y="1826242"/>
          <a:ext cx="6982821" cy="3768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5" name="CaixaDeTexto 5"/>
          <p:cNvSpPr txBox="1"/>
          <p:nvPr/>
        </p:nvSpPr>
        <p:spPr>
          <a:xfrm>
            <a:off x="477206" y="2136338"/>
            <a:ext cx="32692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levando em consideração apenas os entrevistados que eram empresários e continuaram a empreender após a realização do </a:t>
            </a:r>
            <a:r>
              <a:rPr lang="pt-BR" dirty="0" err="1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Empretec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, a percepção de que o seminário foi caro tende a diminuir quanto maior o faturamento da empresa </a:t>
            </a:r>
            <a:r>
              <a:rPr lang="pt-BR" sz="1200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(P8)</a:t>
            </a:r>
          </a:p>
        </p:txBody>
      </p:sp>
      <p:grpSp>
        <p:nvGrpSpPr>
          <p:cNvPr id="4" name="Agrupar 3"/>
          <p:cNvGrpSpPr/>
          <p:nvPr/>
        </p:nvGrpSpPr>
        <p:grpSpPr>
          <a:xfrm>
            <a:off x="5535718" y="1358331"/>
            <a:ext cx="4802082" cy="369332"/>
            <a:chOff x="5535718" y="1358331"/>
            <a:chExt cx="4802082" cy="369332"/>
          </a:xfrm>
        </p:grpSpPr>
        <p:sp>
          <p:nvSpPr>
            <p:cNvPr id="12" name="CaixaDeTexto 19"/>
            <p:cNvSpPr txBox="1"/>
            <p:nvPr/>
          </p:nvSpPr>
          <p:spPr>
            <a:xfrm>
              <a:off x="7979299" y="1358331"/>
              <a:ext cx="8091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algn="r">
                <a:defRPr sz="5400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defRPr>
              </a:lvl1pPr>
              <a:lvl2pPr lvl="1" algn="r">
                <a:defRPr sz="3600">
                  <a:solidFill>
                    <a:schemeClr val="bg1"/>
                  </a:solidFill>
                </a:defRPr>
              </a:lvl2pPr>
            </a:lstStyle>
            <a:p>
              <a:pPr algn="l"/>
              <a:r>
                <a:rPr lang="pt-BR" sz="1800" i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+mn-lt"/>
                </a:rPr>
                <a:t>justo</a:t>
              </a:r>
            </a:p>
          </p:txBody>
        </p:sp>
        <p:sp>
          <p:nvSpPr>
            <p:cNvPr id="13" name="CaixaDeTexto 19"/>
            <p:cNvSpPr txBox="1"/>
            <p:nvPr/>
          </p:nvSpPr>
          <p:spPr>
            <a:xfrm>
              <a:off x="5535718" y="1358331"/>
              <a:ext cx="17929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algn="r">
                <a:defRPr sz="5400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defRPr>
              </a:lvl1pPr>
              <a:lvl2pPr lvl="1" algn="r">
                <a:defRPr sz="3600">
                  <a:solidFill>
                    <a:schemeClr val="bg1"/>
                  </a:solidFill>
                </a:defRPr>
              </a:lvl2pPr>
            </a:lstStyle>
            <a:p>
              <a:r>
                <a:rPr lang="pt-BR" sz="1800" i="1" dirty="0">
                  <a:solidFill>
                    <a:srgbClr val="00A79B"/>
                  </a:solidFill>
                  <a:effectLst/>
                  <a:latin typeface="+mn-lt"/>
                </a:rPr>
                <a:t>barato</a:t>
              </a:r>
            </a:p>
          </p:txBody>
        </p:sp>
        <p:sp>
          <p:nvSpPr>
            <p:cNvPr id="14" name="CaixaDeTexto 19"/>
            <p:cNvSpPr txBox="1"/>
            <p:nvPr/>
          </p:nvSpPr>
          <p:spPr>
            <a:xfrm>
              <a:off x="9405389" y="1358331"/>
              <a:ext cx="9324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algn="r">
                <a:defRPr sz="5400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defRPr>
              </a:lvl1pPr>
              <a:lvl2pPr lvl="1" algn="r">
                <a:defRPr sz="3600">
                  <a:solidFill>
                    <a:schemeClr val="bg1"/>
                  </a:solidFill>
                </a:defRPr>
              </a:lvl2pPr>
            </a:lstStyle>
            <a:p>
              <a:pPr algn="l"/>
              <a:r>
                <a:rPr lang="pt-BR" sz="1800" i="1" dirty="0">
                  <a:solidFill>
                    <a:srgbClr val="EC4251"/>
                  </a:solidFill>
                  <a:effectLst/>
                  <a:latin typeface="+mn-lt"/>
                </a:rPr>
                <a:t>caro</a:t>
              </a:r>
            </a:p>
          </p:txBody>
        </p:sp>
        <p:sp>
          <p:nvSpPr>
            <p:cNvPr id="3" name="Retângulo 2"/>
            <p:cNvSpPr/>
            <p:nvPr/>
          </p:nvSpPr>
          <p:spPr>
            <a:xfrm>
              <a:off x="6288215" y="1470997"/>
              <a:ext cx="144000" cy="144000"/>
            </a:xfrm>
            <a:prstGeom prst="rect">
              <a:avLst/>
            </a:prstGeom>
            <a:solidFill>
              <a:srgbClr val="00A7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7777814" y="1470997"/>
              <a:ext cx="144000" cy="144000"/>
            </a:xfrm>
            <a:prstGeom prst="rect">
              <a:avLst/>
            </a:prstGeom>
            <a:solidFill>
              <a:srgbClr val="BF9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9261389" y="1470997"/>
              <a:ext cx="144000" cy="144000"/>
            </a:xfrm>
            <a:prstGeom prst="rect">
              <a:avLst/>
            </a:prstGeom>
            <a:solidFill>
              <a:srgbClr val="EC42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2140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Graphic spid="44" grpId="0">
        <p:bldAsOne/>
      </p:bldGraphic>
      <p:bldP spid="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" name="Conector reto 85"/>
          <p:cNvCxnSpPr/>
          <p:nvPr/>
        </p:nvCxnSpPr>
        <p:spPr>
          <a:xfrm flipH="1">
            <a:off x="595450" y="143565"/>
            <a:ext cx="305108" cy="5334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ixaDeTexto 19"/>
          <p:cNvSpPr txBox="1"/>
          <p:nvPr/>
        </p:nvSpPr>
        <p:spPr>
          <a:xfrm>
            <a:off x="758934" y="161424"/>
            <a:ext cx="5001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3600" b="0" i="1" dirty="0">
                <a:solidFill>
                  <a:srgbClr val="4A5463"/>
                </a:solidFill>
                <a:effectLst/>
                <a:latin typeface="+mn-lt"/>
              </a:rPr>
              <a:t>preço do </a:t>
            </a:r>
            <a:r>
              <a:rPr lang="pt-BR" sz="3600" b="0" i="1" dirty="0" err="1">
                <a:solidFill>
                  <a:srgbClr val="4A5463"/>
                </a:solidFill>
                <a:effectLst/>
                <a:latin typeface="+mn-lt"/>
              </a:rPr>
              <a:t>Empretec</a:t>
            </a:r>
            <a:endParaRPr lang="pt-BR" sz="3600" b="0" i="1" dirty="0">
              <a:solidFill>
                <a:srgbClr val="4A5463"/>
              </a:solidFill>
              <a:effectLst/>
              <a:latin typeface="+mn-lt"/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595450" y="6445907"/>
            <a:ext cx="77484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rgbClr val="FF91B0"/>
                </a:solidFill>
              </a:rPr>
              <a:t>P8. </a:t>
            </a:r>
            <a:r>
              <a:rPr lang="pt-BR" sz="1100" b="1" dirty="0">
                <a:solidFill>
                  <a:schemeClr val="bg1"/>
                </a:solidFill>
              </a:rPr>
              <a:t>Na sua opinião, pensando no preço cobrado, o(a) Sr.(a) acredita que o EMPRETEC teve um preço.... </a:t>
            </a:r>
            <a:r>
              <a:rPr lang="pt-BR" sz="1100" b="1" dirty="0">
                <a:solidFill>
                  <a:srgbClr val="62D9D5"/>
                </a:solidFill>
              </a:rPr>
              <a:t>(ESTIMULAR-RU)</a:t>
            </a:r>
            <a:endParaRPr lang="pt-BR" sz="1100" dirty="0">
              <a:solidFill>
                <a:srgbClr val="62D9D5"/>
              </a:solidFill>
            </a:endParaRPr>
          </a:p>
        </p:txBody>
      </p:sp>
      <p:sp>
        <p:nvSpPr>
          <p:cNvPr id="85" name="Forma livre 84"/>
          <p:cNvSpPr/>
          <p:nvPr/>
        </p:nvSpPr>
        <p:spPr>
          <a:xfrm>
            <a:off x="-167954" y="161424"/>
            <a:ext cx="968768" cy="172857"/>
          </a:xfrm>
          <a:custGeom>
            <a:avLst/>
            <a:gdLst>
              <a:gd name="connsiteX0" fmla="*/ 0 w 4785186"/>
              <a:gd name="connsiteY0" fmla="*/ 0 h 853819"/>
              <a:gd name="connsiteX1" fmla="*/ 4785186 w 4785186"/>
              <a:gd name="connsiteY1" fmla="*/ 0 h 853819"/>
              <a:gd name="connsiteX2" fmla="*/ 4310842 w 4785186"/>
              <a:gd name="connsiteY2" fmla="*/ 853819 h 853819"/>
              <a:gd name="connsiteX3" fmla="*/ 0 w 4785186"/>
              <a:gd name="connsiteY3" fmla="*/ 853819 h 85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5186" h="853819">
                <a:moveTo>
                  <a:pt x="0" y="0"/>
                </a:moveTo>
                <a:lnTo>
                  <a:pt x="4785186" y="0"/>
                </a:lnTo>
                <a:lnTo>
                  <a:pt x="4310842" y="853819"/>
                </a:lnTo>
                <a:lnTo>
                  <a:pt x="0" y="853819"/>
                </a:lnTo>
                <a:close/>
              </a:path>
            </a:pathLst>
          </a:custGeom>
          <a:solidFill>
            <a:srgbClr val="BCA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 flipH="1">
            <a:off x="477206" y="0"/>
            <a:ext cx="437195" cy="7643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Gráfico 3"/>
          <p:cNvGraphicFramePr/>
          <p:nvPr>
            <p:extLst/>
          </p:nvPr>
        </p:nvGraphicFramePr>
        <p:xfrm>
          <a:off x="266700" y="923704"/>
          <a:ext cx="11633199" cy="4019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Tabela 13"/>
          <p:cNvGraphicFramePr>
            <a:graphicFrameLocks noGrp="1"/>
          </p:cNvGraphicFramePr>
          <p:nvPr>
            <p:extLst/>
          </p:nvPr>
        </p:nvGraphicFramePr>
        <p:xfrm>
          <a:off x="368313" y="4487398"/>
          <a:ext cx="11417274" cy="4604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2862">
                  <a:extLst>
                    <a:ext uri="{9D8B030D-6E8A-4147-A177-3AD203B41FA5}">
                      <a16:colId xmlns="" xmlns:a16="http://schemas.microsoft.com/office/drawing/2014/main" val="3415829805"/>
                    </a:ext>
                  </a:extLst>
                </a:gridCol>
                <a:gridCol w="422862">
                  <a:extLst>
                    <a:ext uri="{9D8B030D-6E8A-4147-A177-3AD203B41FA5}">
                      <a16:colId xmlns="" xmlns:a16="http://schemas.microsoft.com/office/drawing/2014/main" val="1778672223"/>
                    </a:ext>
                  </a:extLst>
                </a:gridCol>
                <a:gridCol w="4228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2286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2286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2286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2286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2286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22862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22862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422862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422862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422862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422862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422862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422862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422862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  <a:gridCol w="422862">
                  <a:extLst>
                    <a:ext uri="{9D8B030D-6E8A-4147-A177-3AD203B41FA5}">
                      <a16:colId xmlns="" xmlns:a16="http://schemas.microsoft.com/office/drawing/2014/main" val="20018"/>
                    </a:ext>
                  </a:extLst>
                </a:gridCol>
                <a:gridCol w="422862">
                  <a:extLst>
                    <a:ext uri="{9D8B030D-6E8A-4147-A177-3AD203B41FA5}">
                      <a16:colId xmlns="" xmlns:a16="http://schemas.microsoft.com/office/drawing/2014/main" val="20019"/>
                    </a:ext>
                  </a:extLst>
                </a:gridCol>
                <a:gridCol w="422862">
                  <a:extLst>
                    <a:ext uri="{9D8B030D-6E8A-4147-A177-3AD203B41FA5}">
                      <a16:colId xmlns="" xmlns:a16="http://schemas.microsoft.com/office/drawing/2014/main" val="20020"/>
                    </a:ext>
                  </a:extLst>
                </a:gridCol>
                <a:gridCol w="422862">
                  <a:extLst>
                    <a:ext uri="{9D8B030D-6E8A-4147-A177-3AD203B41FA5}">
                      <a16:colId xmlns="" xmlns:a16="http://schemas.microsoft.com/office/drawing/2014/main" val="20021"/>
                    </a:ext>
                  </a:extLst>
                </a:gridCol>
                <a:gridCol w="422862">
                  <a:extLst>
                    <a:ext uri="{9D8B030D-6E8A-4147-A177-3AD203B41FA5}">
                      <a16:colId xmlns="" xmlns:a16="http://schemas.microsoft.com/office/drawing/2014/main" val="20022"/>
                    </a:ext>
                  </a:extLst>
                </a:gridCol>
                <a:gridCol w="422862">
                  <a:extLst>
                    <a:ext uri="{9D8B030D-6E8A-4147-A177-3AD203B41FA5}">
                      <a16:colId xmlns="" xmlns:a16="http://schemas.microsoft.com/office/drawing/2014/main" val="20023"/>
                    </a:ext>
                  </a:extLst>
                </a:gridCol>
                <a:gridCol w="422862">
                  <a:extLst>
                    <a:ext uri="{9D8B030D-6E8A-4147-A177-3AD203B41FA5}">
                      <a16:colId xmlns="" xmlns:a16="http://schemas.microsoft.com/office/drawing/2014/main" val="20024"/>
                    </a:ext>
                  </a:extLst>
                </a:gridCol>
                <a:gridCol w="422862">
                  <a:extLst>
                    <a:ext uri="{9D8B030D-6E8A-4147-A177-3AD203B41FA5}">
                      <a16:colId xmlns="" xmlns:a16="http://schemas.microsoft.com/office/drawing/2014/main" val="20025"/>
                    </a:ext>
                  </a:extLst>
                </a:gridCol>
                <a:gridCol w="422862">
                  <a:extLst>
                    <a:ext uri="{9D8B030D-6E8A-4147-A177-3AD203B41FA5}">
                      <a16:colId xmlns="" xmlns:a16="http://schemas.microsoft.com/office/drawing/2014/main" val="20026"/>
                    </a:ext>
                  </a:extLst>
                </a:gridCol>
                <a:gridCol w="422862">
                  <a:extLst>
                    <a:ext uri="{9D8B030D-6E8A-4147-A177-3AD203B41FA5}">
                      <a16:colId xmlns="" xmlns:a16="http://schemas.microsoft.com/office/drawing/2014/main" val="20027"/>
                    </a:ext>
                  </a:extLst>
                </a:gridCol>
              </a:tblGrid>
              <a:tr h="460442">
                <a:tc>
                  <a:txBody>
                    <a:bodyPr/>
                    <a:lstStyle/>
                    <a:p>
                      <a:pPr algn="ctr" fontAlgn="b"/>
                      <a:endParaRPr lang="pt-BR" sz="1800" b="1" u="none" strike="noStrike" kern="1200" dirty="0">
                        <a:solidFill>
                          <a:srgbClr val="0060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u="none" strike="noStrike" kern="1200" dirty="0">
                        <a:solidFill>
                          <a:srgbClr val="0060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u="none" strike="noStrike" kern="1200" dirty="0">
                        <a:solidFill>
                          <a:srgbClr val="0060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u="none" strike="noStrike" kern="1200" dirty="0">
                        <a:solidFill>
                          <a:srgbClr val="0060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u="none" strike="noStrike" kern="1200" dirty="0">
                        <a:solidFill>
                          <a:srgbClr val="0060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u="none" strike="noStrike" kern="1200" dirty="0">
                        <a:solidFill>
                          <a:srgbClr val="0060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u="none" strike="noStrike" kern="1200" dirty="0">
                        <a:solidFill>
                          <a:srgbClr val="0060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u="none" strike="noStrike" kern="1200" dirty="0">
                        <a:solidFill>
                          <a:srgbClr val="0060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u="none" strike="noStrike" kern="1200" dirty="0">
                        <a:solidFill>
                          <a:srgbClr val="0060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u="none" strike="noStrike" kern="1200" dirty="0">
                        <a:solidFill>
                          <a:srgbClr val="0060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u="none" strike="noStrike" kern="1200" dirty="0">
                        <a:solidFill>
                          <a:srgbClr val="0060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u="none" strike="noStrike" kern="1200" dirty="0">
                        <a:solidFill>
                          <a:srgbClr val="0060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u="none" strike="noStrike" kern="1200" dirty="0">
                        <a:solidFill>
                          <a:srgbClr val="0060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u="none" strike="noStrike" kern="1200" dirty="0">
                        <a:solidFill>
                          <a:srgbClr val="0060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u="none" strike="noStrike" kern="1200" dirty="0">
                        <a:solidFill>
                          <a:srgbClr val="0060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u="none" strike="noStrike" kern="1200" dirty="0">
                        <a:solidFill>
                          <a:srgbClr val="0060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u="none" strike="noStrike" kern="1200" dirty="0">
                        <a:solidFill>
                          <a:srgbClr val="0060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u="none" strike="noStrike" kern="1200" dirty="0">
                        <a:solidFill>
                          <a:srgbClr val="0060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u="none" strike="noStrike" kern="1200" dirty="0">
                        <a:solidFill>
                          <a:srgbClr val="0060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u="none" strike="noStrike" kern="1200" dirty="0">
                        <a:solidFill>
                          <a:srgbClr val="0060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u="none" strike="noStrike" kern="1200" dirty="0">
                        <a:solidFill>
                          <a:srgbClr val="0060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u="none" strike="noStrike" kern="1200" dirty="0">
                        <a:solidFill>
                          <a:srgbClr val="0060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u="none" strike="noStrike" kern="1200" dirty="0">
                        <a:solidFill>
                          <a:srgbClr val="0060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u="none" strike="noStrike" kern="1200" dirty="0">
                        <a:solidFill>
                          <a:srgbClr val="0060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u="none" strike="noStrike" kern="1200" dirty="0">
                        <a:solidFill>
                          <a:srgbClr val="0060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u="none" strike="noStrike" kern="1200" dirty="0">
                        <a:solidFill>
                          <a:srgbClr val="0060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u="none" strike="noStrike" kern="1200" dirty="0">
                        <a:solidFill>
                          <a:srgbClr val="0060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38943772"/>
                  </a:ext>
                </a:extLst>
              </a:tr>
            </a:tbl>
          </a:graphicData>
        </a:graphic>
      </p:graphicFrame>
      <p:grpSp>
        <p:nvGrpSpPr>
          <p:cNvPr id="2" name="Agrupar 1"/>
          <p:cNvGrpSpPr/>
          <p:nvPr/>
        </p:nvGrpSpPr>
        <p:grpSpPr>
          <a:xfrm>
            <a:off x="0" y="5361247"/>
            <a:ext cx="4662382" cy="400110"/>
            <a:chOff x="0" y="5361247"/>
            <a:chExt cx="4662382" cy="400110"/>
          </a:xfrm>
        </p:grpSpPr>
        <p:sp>
          <p:nvSpPr>
            <p:cNvPr id="15" name="CaixaDeTexto 19"/>
            <p:cNvSpPr txBox="1"/>
            <p:nvPr/>
          </p:nvSpPr>
          <p:spPr>
            <a:xfrm>
              <a:off x="2392781" y="5361247"/>
              <a:ext cx="1574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algn="r">
                <a:defRPr sz="5400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defRPr>
              </a:lvl1pPr>
              <a:lvl2pPr lvl="1" algn="r">
                <a:defRPr sz="3600">
                  <a:solidFill>
                    <a:schemeClr val="bg1"/>
                  </a:solidFill>
                </a:defRPr>
              </a:lvl2pPr>
            </a:lstStyle>
            <a:p>
              <a:pPr algn="l"/>
              <a:r>
                <a:rPr lang="pt-BR" sz="2000" i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+mn-lt"/>
                </a:rPr>
                <a:t>justo</a:t>
              </a:r>
            </a:p>
          </p:txBody>
        </p:sp>
        <p:sp>
          <p:nvSpPr>
            <p:cNvPr id="16" name="CaixaDeTexto 19"/>
            <p:cNvSpPr txBox="1"/>
            <p:nvPr/>
          </p:nvSpPr>
          <p:spPr>
            <a:xfrm>
              <a:off x="0" y="5361247"/>
              <a:ext cx="17929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algn="r">
                <a:defRPr sz="5400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defRPr>
              </a:lvl1pPr>
              <a:lvl2pPr lvl="1" algn="r">
                <a:defRPr sz="3600">
                  <a:solidFill>
                    <a:schemeClr val="bg1"/>
                  </a:solidFill>
                </a:defRPr>
              </a:lvl2pPr>
            </a:lstStyle>
            <a:p>
              <a:r>
                <a:rPr lang="pt-BR" sz="2000" i="1" dirty="0">
                  <a:solidFill>
                    <a:srgbClr val="00A79B"/>
                  </a:solidFill>
                  <a:effectLst/>
                  <a:latin typeface="+mn-lt"/>
                </a:rPr>
                <a:t>barato</a:t>
              </a:r>
            </a:p>
          </p:txBody>
        </p:sp>
        <p:sp>
          <p:nvSpPr>
            <p:cNvPr id="17" name="CaixaDeTexto 19"/>
            <p:cNvSpPr txBox="1"/>
            <p:nvPr/>
          </p:nvSpPr>
          <p:spPr>
            <a:xfrm>
              <a:off x="3729971" y="5361247"/>
              <a:ext cx="9324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algn="r">
                <a:defRPr sz="5400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defRPr>
              </a:lvl1pPr>
              <a:lvl2pPr lvl="1" algn="r">
                <a:defRPr sz="3600">
                  <a:solidFill>
                    <a:schemeClr val="bg1"/>
                  </a:solidFill>
                </a:defRPr>
              </a:lvl2pPr>
            </a:lstStyle>
            <a:p>
              <a:pPr algn="l"/>
              <a:r>
                <a:rPr lang="pt-BR" sz="2000" i="1" dirty="0">
                  <a:solidFill>
                    <a:srgbClr val="EC4251"/>
                  </a:solidFill>
                  <a:effectLst/>
                  <a:latin typeface="+mn-lt"/>
                </a:rPr>
                <a:t>caro</a:t>
              </a:r>
            </a:p>
          </p:txBody>
        </p:sp>
        <p:sp>
          <p:nvSpPr>
            <p:cNvPr id="5" name="Retângulo 4"/>
            <p:cNvSpPr/>
            <p:nvPr/>
          </p:nvSpPr>
          <p:spPr>
            <a:xfrm>
              <a:off x="709921" y="5466052"/>
              <a:ext cx="114300" cy="190500"/>
            </a:xfrm>
            <a:prstGeom prst="rect">
              <a:avLst/>
            </a:prstGeom>
            <a:solidFill>
              <a:srgbClr val="62D9D5"/>
            </a:solidFill>
            <a:ln>
              <a:solidFill>
                <a:srgbClr val="62D9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2251506" y="5466052"/>
              <a:ext cx="114300" cy="19050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19"/>
            <p:cNvSpPr/>
            <p:nvPr/>
          </p:nvSpPr>
          <p:spPr>
            <a:xfrm>
              <a:off x="3551791" y="5466052"/>
              <a:ext cx="114300" cy="190500"/>
            </a:xfrm>
            <a:prstGeom prst="rect">
              <a:avLst/>
            </a:prstGeom>
            <a:solidFill>
              <a:srgbClr val="EC4251"/>
            </a:solidFill>
            <a:ln>
              <a:solidFill>
                <a:srgbClr val="EC42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aphicFrame>
        <p:nvGraphicFramePr>
          <p:cNvPr id="8" name="Tabela 7"/>
          <p:cNvGraphicFramePr>
            <a:graphicFrameLocks noGrp="1"/>
          </p:cNvGraphicFramePr>
          <p:nvPr>
            <p:extLst/>
          </p:nvPr>
        </p:nvGraphicFramePr>
        <p:xfrm>
          <a:off x="368325" y="4959287"/>
          <a:ext cx="11404557" cy="4064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2391">
                  <a:extLst>
                    <a:ext uri="{9D8B030D-6E8A-4147-A177-3AD203B41FA5}">
                      <a16:colId xmlns="" xmlns:a16="http://schemas.microsoft.com/office/drawing/2014/main" val="2510608373"/>
                    </a:ext>
                  </a:extLst>
                </a:gridCol>
                <a:gridCol w="422391">
                  <a:extLst>
                    <a:ext uri="{9D8B030D-6E8A-4147-A177-3AD203B41FA5}">
                      <a16:colId xmlns="" xmlns:a16="http://schemas.microsoft.com/office/drawing/2014/main" val="1758746296"/>
                    </a:ext>
                  </a:extLst>
                </a:gridCol>
                <a:gridCol w="422391">
                  <a:extLst>
                    <a:ext uri="{9D8B030D-6E8A-4147-A177-3AD203B41FA5}">
                      <a16:colId xmlns="" xmlns:a16="http://schemas.microsoft.com/office/drawing/2014/main" val="205153149"/>
                    </a:ext>
                  </a:extLst>
                </a:gridCol>
                <a:gridCol w="422391">
                  <a:extLst>
                    <a:ext uri="{9D8B030D-6E8A-4147-A177-3AD203B41FA5}">
                      <a16:colId xmlns="" xmlns:a16="http://schemas.microsoft.com/office/drawing/2014/main" val="2709717437"/>
                    </a:ext>
                  </a:extLst>
                </a:gridCol>
                <a:gridCol w="422391">
                  <a:extLst>
                    <a:ext uri="{9D8B030D-6E8A-4147-A177-3AD203B41FA5}">
                      <a16:colId xmlns="" xmlns:a16="http://schemas.microsoft.com/office/drawing/2014/main" val="4031605518"/>
                    </a:ext>
                  </a:extLst>
                </a:gridCol>
                <a:gridCol w="422391">
                  <a:extLst>
                    <a:ext uri="{9D8B030D-6E8A-4147-A177-3AD203B41FA5}">
                      <a16:colId xmlns="" xmlns:a16="http://schemas.microsoft.com/office/drawing/2014/main" val="3651390662"/>
                    </a:ext>
                  </a:extLst>
                </a:gridCol>
                <a:gridCol w="422391">
                  <a:extLst>
                    <a:ext uri="{9D8B030D-6E8A-4147-A177-3AD203B41FA5}">
                      <a16:colId xmlns="" xmlns:a16="http://schemas.microsoft.com/office/drawing/2014/main" val="2199888612"/>
                    </a:ext>
                  </a:extLst>
                </a:gridCol>
                <a:gridCol w="422391">
                  <a:extLst>
                    <a:ext uri="{9D8B030D-6E8A-4147-A177-3AD203B41FA5}">
                      <a16:colId xmlns="" xmlns:a16="http://schemas.microsoft.com/office/drawing/2014/main" val="2318672787"/>
                    </a:ext>
                  </a:extLst>
                </a:gridCol>
                <a:gridCol w="422391">
                  <a:extLst>
                    <a:ext uri="{9D8B030D-6E8A-4147-A177-3AD203B41FA5}">
                      <a16:colId xmlns="" xmlns:a16="http://schemas.microsoft.com/office/drawing/2014/main" val="2960962212"/>
                    </a:ext>
                  </a:extLst>
                </a:gridCol>
                <a:gridCol w="422391">
                  <a:extLst>
                    <a:ext uri="{9D8B030D-6E8A-4147-A177-3AD203B41FA5}">
                      <a16:colId xmlns="" xmlns:a16="http://schemas.microsoft.com/office/drawing/2014/main" val="1299430863"/>
                    </a:ext>
                  </a:extLst>
                </a:gridCol>
                <a:gridCol w="422391">
                  <a:extLst>
                    <a:ext uri="{9D8B030D-6E8A-4147-A177-3AD203B41FA5}">
                      <a16:colId xmlns="" xmlns:a16="http://schemas.microsoft.com/office/drawing/2014/main" val="3185020345"/>
                    </a:ext>
                  </a:extLst>
                </a:gridCol>
                <a:gridCol w="422391">
                  <a:extLst>
                    <a:ext uri="{9D8B030D-6E8A-4147-A177-3AD203B41FA5}">
                      <a16:colId xmlns="" xmlns:a16="http://schemas.microsoft.com/office/drawing/2014/main" val="1149799116"/>
                    </a:ext>
                  </a:extLst>
                </a:gridCol>
                <a:gridCol w="422391">
                  <a:extLst>
                    <a:ext uri="{9D8B030D-6E8A-4147-A177-3AD203B41FA5}">
                      <a16:colId xmlns="" xmlns:a16="http://schemas.microsoft.com/office/drawing/2014/main" val="2393426967"/>
                    </a:ext>
                  </a:extLst>
                </a:gridCol>
                <a:gridCol w="422391">
                  <a:extLst>
                    <a:ext uri="{9D8B030D-6E8A-4147-A177-3AD203B41FA5}">
                      <a16:colId xmlns="" xmlns:a16="http://schemas.microsoft.com/office/drawing/2014/main" val="4276273991"/>
                    </a:ext>
                  </a:extLst>
                </a:gridCol>
                <a:gridCol w="422391">
                  <a:extLst>
                    <a:ext uri="{9D8B030D-6E8A-4147-A177-3AD203B41FA5}">
                      <a16:colId xmlns="" xmlns:a16="http://schemas.microsoft.com/office/drawing/2014/main" val="3406880851"/>
                    </a:ext>
                  </a:extLst>
                </a:gridCol>
                <a:gridCol w="422391">
                  <a:extLst>
                    <a:ext uri="{9D8B030D-6E8A-4147-A177-3AD203B41FA5}">
                      <a16:colId xmlns="" xmlns:a16="http://schemas.microsoft.com/office/drawing/2014/main" val="2235185614"/>
                    </a:ext>
                  </a:extLst>
                </a:gridCol>
                <a:gridCol w="422391">
                  <a:extLst>
                    <a:ext uri="{9D8B030D-6E8A-4147-A177-3AD203B41FA5}">
                      <a16:colId xmlns="" xmlns:a16="http://schemas.microsoft.com/office/drawing/2014/main" val="1642334949"/>
                    </a:ext>
                  </a:extLst>
                </a:gridCol>
                <a:gridCol w="422391">
                  <a:extLst>
                    <a:ext uri="{9D8B030D-6E8A-4147-A177-3AD203B41FA5}">
                      <a16:colId xmlns="" xmlns:a16="http://schemas.microsoft.com/office/drawing/2014/main" val="4149290116"/>
                    </a:ext>
                  </a:extLst>
                </a:gridCol>
                <a:gridCol w="422391">
                  <a:extLst>
                    <a:ext uri="{9D8B030D-6E8A-4147-A177-3AD203B41FA5}">
                      <a16:colId xmlns="" xmlns:a16="http://schemas.microsoft.com/office/drawing/2014/main" val="3059807117"/>
                    </a:ext>
                  </a:extLst>
                </a:gridCol>
                <a:gridCol w="422391">
                  <a:extLst>
                    <a:ext uri="{9D8B030D-6E8A-4147-A177-3AD203B41FA5}">
                      <a16:colId xmlns="" xmlns:a16="http://schemas.microsoft.com/office/drawing/2014/main" val="1761786570"/>
                    </a:ext>
                  </a:extLst>
                </a:gridCol>
                <a:gridCol w="422391">
                  <a:extLst>
                    <a:ext uri="{9D8B030D-6E8A-4147-A177-3AD203B41FA5}">
                      <a16:colId xmlns="" xmlns:a16="http://schemas.microsoft.com/office/drawing/2014/main" val="3475724132"/>
                    </a:ext>
                  </a:extLst>
                </a:gridCol>
                <a:gridCol w="422391">
                  <a:extLst>
                    <a:ext uri="{9D8B030D-6E8A-4147-A177-3AD203B41FA5}">
                      <a16:colId xmlns="" xmlns:a16="http://schemas.microsoft.com/office/drawing/2014/main" val="2805373316"/>
                    </a:ext>
                  </a:extLst>
                </a:gridCol>
                <a:gridCol w="422391">
                  <a:extLst>
                    <a:ext uri="{9D8B030D-6E8A-4147-A177-3AD203B41FA5}">
                      <a16:colId xmlns="" xmlns:a16="http://schemas.microsoft.com/office/drawing/2014/main" val="1855694043"/>
                    </a:ext>
                  </a:extLst>
                </a:gridCol>
                <a:gridCol w="422391">
                  <a:extLst>
                    <a:ext uri="{9D8B030D-6E8A-4147-A177-3AD203B41FA5}">
                      <a16:colId xmlns="" xmlns:a16="http://schemas.microsoft.com/office/drawing/2014/main" val="3609399783"/>
                    </a:ext>
                  </a:extLst>
                </a:gridCol>
                <a:gridCol w="422391">
                  <a:extLst>
                    <a:ext uri="{9D8B030D-6E8A-4147-A177-3AD203B41FA5}">
                      <a16:colId xmlns="" xmlns:a16="http://schemas.microsoft.com/office/drawing/2014/main" val="764654849"/>
                    </a:ext>
                  </a:extLst>
                </a:gridCol>
                <a:gridCol w="422391">
                  <a:extLst>
                    <a:ext uri="{9D8B030D-6E8A-4147-A177-3AD203B41FA5}">
                      <a16:colId xmlns="" xmlns:a16="http://schemas.microsoft.com/office/drawing/2014/main" val="3444013854"/>
                    </a:ext>
                  </a:extLst>
                </a:gridCol>
                <a:gridCol w="422391">
                  <a:extLst>
                    <a:ext uri="{9D8B030D-6E8A-4147-A177-3AD203B41FA5}">
                      <a16:colId xmlns="" xmlns:a16="http://schemas.microsoft.com/office/drawing/2014/main" val="606576234"/>
                    </a:ext>
                  </a:extLst>
                </a:gridCol>
              </a:tblGrid>
              <a:tr h="40640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148</a:t>
                      </a:r>
                      <a:endParaRPr lang="pt-BR" sz="1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5" marR="5095" marT="509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182</a:t>
                      </a:r>
                      <a:endParaRPr lang="pt-BR" sz="1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5" marR="5095" marT="509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193</a:t>
                      </a:r>
                      <a:endParaRPr lang="pt-B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5" marR="5095" marT="509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235</a:t>
                      </a:r>
                      <a:endParaRPr lang="pt-BR" sz="1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5" marR="5095" marT="509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194</a:t>
                      </a:r>
                      <a:endParaRPr lang="pt-BR" sz="1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5" marR="5095" marT="509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207</a:t>
                      </a:r>
                      <a:endParaRPr lang="pt-BR" sz="1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5" marR="5095" marT="509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120</a:t>
                      </a:r>
                      <a:endParaRPr lang="pt-BR" sz="1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5" marR="5095" marT="509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52</a:t>
                      </a:r>
                      <a:endParaRPr lang="pt-BR" sz="1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5" marR="5095" marT="509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175</a:t>
                      </a:r>
                      <a:endParaRPr lang="pt-B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5" marR="5095" marT="509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75</a:t>
                      </a:r>
                      <a:endParaRPr lang="pt-BR" sz="1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5" marR="5095" marT="509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130</a:t>
                      </a:r>
                      <a:endParaRPr lang="pt-BR" sz="1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5" marR="5095" marT="509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62</a:t>
                      </a:r>
                      <a:endParaRPr lang="pt-BR" sz="1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5" marR="5095" marT="509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168</a:t>
                      </a:r>
                      <a:endParaRPr lang="pt-B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5" marR="5095" marT="509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45</a:t>
                      </a:r>
                      <a:endParaRPr lang="pt-BR" sz="1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5" marR="5095" marT="509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125</a:t>
                      </a:r>
                      <a:endParaRPr lang="pt-BR" sz="1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5" marR="5095" marT="509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191</a:t>
                      </a:r>
                      <a:endParaRPr lang="pt-BR" sz="1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5" marR="5095" marT="509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75</a:t>
                      </a:r>
                      <a:endParaRPr lang="pt-BR" sz="1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5" marR="5095" marT="509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81</a:t>
                      </a:r>
                      <a:endParaRPr lang="pt-B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5" marR="5095" marT="509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78</a:t>
                      </a:r>
                      <a:endParaRPr lang="pt-BR" sz="1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5" marR="5095" marT="509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45</a:t>
                      </a:r>
                      <a:endParaRPr lang="pt-BR" sz="1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5" marR="5095" marT="509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26</a:t>
                      </a:r>
                      <a:endParaRPr lang="pt-BR" sz="1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5" marR="5095" marT="509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10</a:t>
                      </a:r>
                      <a:endParaRPr lang="pt-BR" sz="1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5" marR="5095" marT="509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42</a:t>
                      </a:r>
                      <a:endParaRPr lang="pt-BR" sz="1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5" marR="5095" marT="509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62</a:t>
                      </a:r>
                      <a:endParaRPr lang="pt-BR" sz="1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5" marR="5095" marT="509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146</a:t>
                      </a:r>
                      <a:endParaRPr lang="pt-BR" sz="1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5" marR="5095" marT="509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58</a:t>
                      </a:r>
                      <a:endParaRPr lang="pt-BR" sz="1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5" marR="5095" marT="509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55</a:t>
                      </a:r>
                      <a:endParaRPr lang="pt-BR" sz="1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5" marR="5095" marT="509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55595686"/>
                  </a:ext>
                </a:extLst>
              </a:tr>
            </a:tbl>
          </a:graphicData>
        </a:graphic>
      </p:graphicFrame>
      <p:grpSp>
        <p:nvGrpSpPr>
          <p:cNvPr id="18" name="+ informações"/>
          <p:cNvGrpSpPr/>
          <p:nvPr/>
        </p:nvGrpSpPr>
        <p:grpSpPr>
          <a:xfrm>
            <a:off x="7516395" y="5386424"/>
            <a:ext cx="1402473" cy="346249"/>
            <a:chOff x="7300120" y="5125288"/>
            <a:chExt cx="1748287" cy="431624"/>
          </a:xfrm>
        </p:grpSpPr>
        <p:sp>
          <p:nvSpPr>
            <p:cNvPr id="21" name="Forma livre 52"/>
            <p:cNvSpPr/>
            <p:nvPr/>
          </p:nvSpPr>
          <p:spPr>
            <a:xfrm>
              <a:off x="7529599" y="5255921"/>
              <a:ext cx="1340560" cy="203648"/>
            </a:xfrm>
            <a:custGeom>
              <a:avLst/>
              <a:gdLst>
                <a:gd name="connsiteX0" fmla="*/ 0 w 1340560"/>
                <a:gd name="connsiteY0" fmla="*/ 0 h 203648"/>
                <a:gd name="connsiteX1" fmla="*/ 1238736 w 1340560"/>
                <a:gd name="connsiteY1" fmla="*/ 0 h 203648"/>
                <a:gd name="connsiteX2" fmla="*/ 1340560 w 1340560"/>
                <a:gd name="connsiteY2" fmla="*/ 101824 h 203648"/>
                <a:gd name="connsiteX3" fmla="*/ 1340559 w 1340560"/>
                <a:gd name="connsiteY3" fmla="*/ 101824 h 203648"/>
                <a:gd name="connsiteX4" fmla="*/ 1238735 w 1340560"/>
                <a:gd name="connsiteY4" fmla="*/ 203648 h 203648"/>
                <a:gd name="connsiteX5" fmla="*/ 1958 w 1340560"/>
                <a:gd name="connsiteY5" fmla="*/ 203647 h 203648"/>
                <a:gd name="connsiteX6" fmla="*/ 28837 w 1340560"/>
                <a:gd name="connsiteY6" fmla="*/ 163780 h 203648"/>
                <a:gd name="connsiteX7" fmla="*/ 41052 w 1340560"/>
                <a:gd name="connsiteY7" fmla="*/ 103276 h 203648"/>
                <a:gd name="connsiteX8" fmla="*/ 28837 w 1340560"/>
                <a:gd name="connsiteY8" fmla="*/ 42772 h 20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0560" h="203648">
                  <a:moveTo>
                    <a:pt x="0" y="0"/>
                  </a:moveTo>
                  <a:lnTo>
                    <a:pt x="1238736" y="0"/>
                  </a:lnTo>
                  <a:cubicBezTo>
                    <a:pt x="1294972" y="0"/>
                    <a:pt x="1340560" y="45588"/>
                    <a:pt x="1340560" y="101824"/>
                  </a:cubicBezTo>
                  <a:lnTo>
                    <a:pt x="1340559" y="101824"/>
                  </a:lnTo>
                  <a:cubicBezTo>
                    <a:pt x="1340559" y="158060"/>
                    <a:pt x="1294971" y="203648"/>
                    <a:pt x="1238735" y="203648"/>
                  </a:cubicBezTo>
                  <a:lnTo>
                    <a:pt x="1958" y="203647"/>
                  </a:lnTo>
                  <a:lnTo>
                    <a:pt x="28837" y="163780"/>
                  </a:lnTo>
                  <a:cubicBezTo>
                    <a:pt x="36703" y="145184"/>
                    <a:pt x="41052" y="124738"/>
                    <a:pt x="41052" y="103276"/>
                  </a:cubicBezTo>
                  <a:cubicBezTo>
                    <a:pt x="41052" y="81815"/>
                    <a:pt x="36703" y="61369"/>
                    <a:pt x="28837" y="42772"/>
                  </a:cubicBezTo>
                  <a:close/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2" name="CaixaDeTexto 5"/>
            <p:cNvSpPr txBox="1"/>
            <p:nvPr/>
          </p:nvSpPr>
          <p:spPr>
            <a:xfrm>
              <a:off x="7543455" y="5125288"/>
              <a:ext cx="1504952" cy="43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2060"/>
                </a:buClr>
                <a:buSzPct val="120000"/>
              </a:pPr>
              <a:r>
                <a:rPr lang="pt-BR" sz="1100" b="1" dirty="0">
                  <a:solidFill>
                    <a:srgbClr val="1B75BB"/>
                  </a:solidFill>
                  <a:ea typeface="Verdana" pitchFamily="34" charset="0"/>
                  <a:cs typeface="Arial" charset="0"/>
                </a:rPr>
                <a:t>+ informações</a:t>
              </a:r>
            </a:p>
          </p:txBody>
        </p:sp>
        <p:grpSp>
          <p:nvGrpSpPr>
            <p:cNvPr id="23" name="Group 4"/>
            <p:cNvGrpSpPr>
              <a:grpSpLocks noChangeAspect="1"/>
            </p:cNvGrpSpPr>
            <p:nvPr/>
          </p:nvGrpSpPr>
          <p:grpSpPr bwMode="auto">
            <a:xfrm>
              <a:off x="7300120" y="5219409"/>
              <a:ext cx="276672" cy="276672"/>
              <a:chOff x="4549" y="2890"/>
              <a:chExt cx="599" cy="599"/>
            </a:xfrm>
            <a:solidFill>
              <a:schemeClr val="accent2"/>
            </a:solidFill>
          </p:grpSpPr>
          <p:sp>
            <p:nvSpPr>
              <p:cNvPr id="24" name="Freeform 5"/>
              <p:cNvSpPr>
                <a:spLocks noEditPoints="1"/>
              </p:cNvSpPr>
              <p:nvPr/>
            </p:nvSpPr>
            <p:spPr bwMode="auto">
              <a:xfrm>
                <a:off x="4549" y="2890"/>
                <a:ext cx="599" cy="599"/>
              </a:xfrm>
              <a:custGeom>
                <a:avLst/>
                <a:gdLst>
                  <a:gd name="T0" fmla="*/ 1398 w 1638"/>
                  <a:gd name="T1" fmla="*/ 240 h 1638"/>
                  <a:gd name="T2" fmla="*/ 819 w 1638"/>
                  <a:gd name="T3" fmla="*/ 0 h 1638"/>
                  <a:gd name="T4" fmla="*/ 240 w 1638"/>
                  <a:gd name="T5" fmla="*/ 240 h 1638"/>
                  <a:gd name="T6" fmla="*/ 0 w 1638"/>
                  <a:gd name="T7" fmla="*/ 819 h 1638"/>
                  <a:gd name="T8" fmla="*/ 240 w 1638"/>
                  <a:gd name="T9" fmla="*/ 1398 h 1638"/>
                  <a:gd name="T10" fmla="*/ 819 w 1638"/>
                  <a:gd name="T11" fmla="*/ 1638 h 1638"/>
                  <a:gd name="T12" fmla="*/ 1398 w 1638"/>
                  <a:gd name="T13" fmla="*/ 1398 h 1638"/>
                  <a:gd name="T14" fmla="*/ 1638 w 1638"/>
                  <a:gd name="T15" fmla="*/ 819 h 1638"/>
                  <a:gd name="T16" fmla="*/ 1398 w 1638"/>
                  <a:gd name="T17" fmla="*/ 240 h 1638"/>
                  <a:gd name="T18" fmla="*/ 819 w 1638"/>
                  <a:gd name="T19" fmla="*/ 1574 h 1638"/>
                  <a:gd name="T20" fmla="*/ 64 w 1638"/>
                  <a:gd name="T21" fmla="*/ 819 h 1638"/>
                  <a:gd name="T22" fmla="*/ 819 w 1638"/>
                  <a:gd name="T23" fmla="*/ 64 h 1638"/>
                  <a:gd name="T24" fmla="*/ 1574 w 1638"/>
                  <a:gd name="T25" fmla="*/ 819 h 1638"/>
                  <a:gd name="T26" fmla="*/ 819 w 1638"/>
                  <a:gd name="T27" fmla="*/ 1574 h 1638"/>
                  <a:gd name="T28" fmla="*/ 819 w 1638"/>
                  <a:gd name="T29" fmla="*/ 1574 h 1638"/>
                  <a:gd name="T30" fmla="*/ 819 w 1638"/>
                  <a:gd name="T31" fmla="*/ 1574 h 1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38" h="1638">
                    <a:moveTo>
                      <a:pt x="1398" y="240"/>
                    </a:moveTo>
                    <a:cubicBezTo>
                      <a:pt x="1244" y="85"/>
                      <a:pt x="1038" y="0"/>
                      <a:pt x="819" y="0"/>
                    </a:cubicBezTo>
                    <a:cubicBezTo>
                      <a:pt x="600" y="0"/>
                      <a:pt x="395" y="85"/>
                      <a:pt x="240" y="240"/>
                    </a:cubicBezTo>
                    <a:cubicBezTo>
                      <a:pt x="85" y="395"/>
                      <a:pt x="0" y="600"/>
                      <a:pt x="0" y="819"/>
                    </a:cubicBezTo>
                    <a:cubicBezTo>
                      <a:pt x="0" y="1038"/>
                      <a:pt x="85" y="1244"/>
                      <a:pt x="240" y="1398"/>
                    </a:cubicBezTo>
                    <a:cubicBezTo>
                      <a:pt x="395" y="1553"/>
                      <a:pt x="600" y="1638"/>
                      <a:pt x="819" y="1638"/>
                    </a:cubicBezTo>
                    <a:cubicBezTo>
                      <a:pt x="1038" y="1638"/>
                      <a:pt x="1244" y="1553"/>
                      <a:pt x="1398" y="1398"/>
                    </a:cubicBezTo>
                    <a:cubicBezTo>
                      <a:pt x="1553" y="1244"/>
                      <a:pt x="1638" y="1038"/>
                      <a:pt x="1638" y="819"/>
                    </a:cubicBezTo>
                    <a:cubicBezTo>
                      <a:pt x="1638" y="600"/>
                      <a:pt x="1553" y="395"/>
                      <a:pt x="1398" y="240"/>
                    </a:cubicBezTo>
                    <a:close/>
                    <a:moveTo>
                      <a:pt x="819" y="1574"/>
                    </a:moveTo>
                    <a:cubicBezTo>
                      <a:pt x="403" y="1574"/>
                      <a:pt x="64" y="1236"/>
                      <a:pt x="64" y="819"/>
                    </a:cubicBezTo>
                    <a:cubicBezTo>
                      <a:pt x="64" y="403"/>
                      <a:pt x="403" y="64"/>
                      <a:pt x="819" y="64"/>
                    </a:cubicBezTo>
                    <a:cubicBezTo>
                      <a:pt x="1236" y="64"/>
                      <a:pt x="1574" y="403"/>
                      <a:pt x="1574" y="819"/>
                    </a:cubicBezTo>
                    <a:cubicBezTo>
                      <a:pt x="1574" y="1236"/>
                      <a:pt x="1236" y="1574"/>
                      <a:pt x="819" y="1574"/>
                    </a:cubicBezTo>
                    <a:close/>
                    <a:moveTo>
                      <a:pt x="819" y="1574"/>
                    </a:moveTo>
                    <a:cubicBezTo>
                      <a:pt x="819" y="1574"/>
                      <a:pt x="819" y="1574"/>
                      <a:pt x="819" y="15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25" name="Freeform 6"/>
              <p:cNvSpPr>
                <a:spLocks noEditPoints="1"/>
              </p:cNvSpPr>
              <p:nvPr/>
            </p:nvSpPr>
            <p:spPr bwMode="auto">
              <a:xfrm>
                <a:off x="4808" y="3083"/>
                <a:ext cx="81" cy="331"/>
              </a:xfrm>
              <a:custGeom>
                <a:avLst/>
                <a:gdLst>
                  <a:gd name="T0" fmla="*/ 110 w 221"/>
                  <a:gd name="T1" fmla="*/ 0 h 905"/>
                  <a:gd name="T2" fmla="*/ 0 w 221"/>
                  <a:gd name="T3" fmla="*/ 110 h 905"/>
                  <a:gd name="T4" fmla="*/ 0 w 221"/>
                  <a:gd name="T5" fmla="*/ 794 h 905"/>
                  <a:gd name="T6" fmla="*/ 110 w 221"/>
                  <a:gd name="T7" fmla="*/ 905 h 905"/>
                  <a:gd name="T8" fmla="*/ 221 w 221"/>
                  <a:gd name="T9" fmla="*/ 794 h 905"/>
                  <a:gd name="T10" fmla="*/ 221 w 221"/>
                  <a:gd name="T11" fmla="*/ 110 h 905"/>
                  <a:gd name="T12" fmla="*/ 110 w 221"/>
                  <a:gd name="T13" fmla="*/ 0 h 905"/>
                  <a:gd name="T14" fmla="*/ 157 w 221"/>
                  <a:gd name="T15" fmla="*/ 794 h 905"/>
                  <a:gd name="T16" fmla="*/ 110 w 221"/>
                  <a:gd name="T17" fmla="*/ 841 h 905"/>
                  <a:gd name="T18" fmla="*/ 64 w 221"/>
                  <a:gd name="T19" fmla="*/ 794 h 905"/>
                  <a:gd name="T20" fmla="*/ 64 w 221"/>
                  <a:gd name="T21" fmla="*/ 110 h 905"/>
                  <a:gd name="T22" fmla="*/ 110 w 221"/>
                  <a:gd name="T23" fmla="*/ 64 h 905"/>
                  <a:gd name="T24" fmla="*/ 157 w 221"/>
                  <a:gd name="T25" fmla="*/ 110 h 905"/>
                  <a:gd name="T26" fmla="*/ 157 w 221"/>
                  <a:gd name="T27" fmla="*/ 794 h 905"/>
                  <a:gd name="T28" fmla="*/ 157 w 221"/>
                  <a:gd name="T29" fmla="*/ 794 h 905"/>
                  <a:gd name="T30" fmla="*/ 157 w 221"/>
                  <a:gd name="T31" fmla="*/ 794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905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794"/>
                      <a:pt x="0" y="794"/>
                      <a:pt x="0" y="794"/>
                    </a:cubicBezTo>
                    <a:cubicBezTo>
                      <a:pt x="0" y="855"/>
                      <a:pt x="49" y="905"/>
                      <a:pt x="110" y="905"/>
                    </a:cubicBezTo>
                    <a:cubicBezTo>
                      <a:pt x="171" y="905"/>
                      <a:pt x="221" y="855"/>
                      <a:pt x="221" y="794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794"/>
                    </a:moveTo>
                    <a:cubicBezTo>
                      <a:pt x="157" y="820"/>
                      <a:pt x="136" y="841"/>
                      <a:pt x="110" y="841"/>
                    </a:cubicBezTo>
                    <a:cubicBezTo>
                      <a:pt x="85" y="841"/>
                      <a:pt x="64" y="820"/>
                      <a:pt x="64" y="794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4"/>
                      <a:pt x="85" y="64"/>
                      <a:pt x="110" y="64"/>
                    </a:cubicBezTo>
                    <a:cubicBezTo>
                      <a:pt x="136" y="64"/>
                      <a:pt x="157" y="84"/>
                      <a:pt x="157" y="110"/>
                    </a:cubicBezTo>
                    <a:lnTo>
                      <a:pt x="157" y="794"/>
                    </a:lnTo>
                    <a:close/>
                    <a:moveTo>
                      <a:pt x="157" y="794"/>
                    </a:moveTo>
                    <a:cubicBezTo>
                      <a:pt x="157" y="794"/>
                      <a:pt x="157" y="794"/>
                      <a:pt x="157" y="79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26" name="Freeform 7"/>
              <p:cNvSpPr>
                <a:spLocks noEditPoints="1"/>
              </p:cNvSpPr>
              <p:nvPr/>
            </p:nvSpPr>
            <p:spPr bwMode="auto">
              <a:xfrm>
                <a:off x="4808" y="2965"/>
                <a:ext cx="81" cy="96"/>
              </a:xfrm>
              <a:custGeom>
                <a:avLst/>
                <a:gdLst>
                  <a:gd name="T0" fmla="*/ 110 w 221"/>
                  <a:gd name="T1" fmla="*/ 0 h 263"/>
                  <a:gd name="T2" fmla="*/ 0 w 221"/>
                  <a:gd name="T3" fmla="*/ 110 h 263"/>
                  <a:gd name="T4" fmla="*/ 0 w 221"/>
                  <a:gd name="T5" fmla="*/ 153 h 263"/>
                  <a:gd name="T6" fmla="*/ 110 w 221"/>
                  <a:gd name="T7" fmla="*/ 263 h 263"/>
                  <a:gd name="T8" fmla="*/ 221 w 221"/>
                  <a:gd name="T9" fmla="*/ 153 h 263"/>
                  <a:gd name="T10" fmla="*/ 221 w 221"/>
                  <a:gd name="T11" fmla="*/ 110 h 263"/>
                  <a:gd name="T12" fmla="*/ 110 w 221"/>
                  <a:gd name="T13" fmla="*/ 0 h 263"/>
                  <a:gd name="T14" fmla="*/ 157 w 221"/>
                  <a:gd name="T15" fmla="*/ 153 h 263"/>
                  <a:gd name="T16" fmla="*/ 110 w 221"/>
                  <a:gd name="T17" fmla="*/ 199 h 263"/>
                  <a:gd name="T18" fmla="*/ 64 w 221"/>
                  <a:gd name="T19" fmla="*/ 153 h 263"/>
                  <a:gd name="T20" fmla="*/ 64 w 221"/>
                  <a:gd name="T21" fmla="*/ 110 h 263"/>
                  <a:gd name="T22" fmla="*/ 110 w 221"/>
                  <a:gd name="T23" fmla="*/ 64 h 263"/>
                  <a:gd name="T24" fmla="*/ 157 w 221"/>
                  <a:gd name="T25" fmla="*/ 110 h 263"/>
                  <a:gd name="T26" fmla="*/ 157 w 221"/>
                  <a:gd name="T27" fmla="*/ 153 h 263"/>
                  <a:gd name="T28" fmla="*/ 157 w 221"/>
                  <a:gd name="T29" fmla="*/ 153 h 263"/>
                  <a:gd name="T30" fmla="*/ 157 w 221"/>
                  <a:gd name="T31" fmla="*/ 15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263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214"/>
                      <a:pt x="49" y="263"/>
                      <a:pt x="110" y="263"/>
                    </a:cubicBezTo>
                    <a:cubicBezTo>
                      <a:pt x="171" y="263"/>
                      <a:pt x="221" y="214"/>
                      <a:pt x="221" y="153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153"/>
                    </a:moveTo>
                    <a:cubicBezTo>
                      <a:pt x="157" y="179"/>
                      <a:pt x="136" y="199"/>
                      <a:pt x="110" y="199"/>
                    </a:cubicBezTo>
                    <a:cubicBezTo>
                      <a:pt x="85" y="199"/>
                      <a:pt x="64" y="179"/>
                      <a:pt x="64" y="153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5"/>
                      <a:pt x="85" y="64"/>
                      <a:pt x="110" y="64"/>
                    </a:cubicBezTo>
                    <a:cubicBezTo>
                      <a:pt x="136" y="64"/>
                      <a:pt x="157" y="85"/>
                      <a:pt x="157" y="110"/>
                    </a:cubicBezTo>
                    <a:lnTo>
                      <a:pt x="157" y="153"/>
                    </a:lnTo>
                    <a:close/>
                    <a:moveTo>
                      <a:pt x="157" y="153"/>
                    </a:moveTo>
                    <a:cubicBezTo>
                      <a:pt x="157" y="153"/>
                      <a:pt x="157" y="153"/>
                      <a:pt x="157" y="1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27" name="Freeform 8"/>
              <p:cNvSpPr>
                <a:spLocks noEditPoints="1"/>
              </p:cNvSpPr>
              <p:nvPr/>
            </p:nvSpPr>
            <p:spPr bwMode="auto">
              <a:xfrm>
                <a:off x="4681" y="2942"/>
                <a:ext cx="116" cy="70"/>
              </a:xfrm>
              <a:custGeom>
                <a:avLst/>
                <a:gdLst>
                  <a:gd name="T0" fmla="*/ 271 w 315"/>
                  <a:gd name="T1" fmla="*/ 5 h 193"/>
                  <a:gd name="T2" fmla="*/ 16 w 315"/>
                  <a:gd name="T3" fmla="*/ 136 h 193"/>
                  <a:gd name="T4" fmla="*/ 11 w 315"/>
                  <a:gd name="T5" fmla="*/ 181 h 193"/>
                  <a:gd name="T6" fmla="*/ 36 w 315"/>
                  <a:gd name="T7" fmla="*/ 193 h 193"/>
                  <a:gd name="T8" fmla="*/ 56 w 315"/>
                  <a:gd name="T9" fmla="*/ 186 h 193"/>
                  <a:gd name="T10" fmla="*/ 288 w 315"/>
                  <a:gd name="T11" fmla="*/ 66 h 193"/>
                  <a:gd name="T12" fmla="*/ 310 w 315"/>
                  <a:gd name="T13" fmla="*/ 27 h 193"/>
                  <a:gd name="T14" fmla="*/ 271 w 315"/>
                  <a:gd name="T15" fmla="*/ 5 h 193"/>
                  <a:gd name="T16" fmla="*/ 271 w 315"/>
                  <a:gd name="T17" fmla="*/ 5 h 193"/>
                  <a:gd name="T18" fmla="*/ 271 w 315"/>
                  <a:gd name="T19" fmla="*/ 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5" h="193">
                    <a:moveTo>
                      <a:pt x="271" y="5"/>
                    </a:moveTo>
                    <a:cubicBezTo>
                      <a:pt x="177" y="30"/>
                      <a:pt x="91" y="75"/>
                      <a:pt x="16" y="136"/>
                    </a:cubicBezTo>
                    <a:cubicBezTo>
                      <a:pt x="2" y="147"/>
                      <a:pt x="0" y="168"/>
                      <a:pt x="11" y="181"/>
                    </a:cubicBezTo>
                    <a:cubicBezTo>
                      <a:pt x="17" y="189"/>
                      <a:pt x="27" y="193"/>
                      <a:pt x="36" y="193"/>
                    </a:cubicBezTo>
                    <a:cubicBezTo>
                      <a:pt x="43" y="193"/>
                      <a:pt x="50" y="191"/>
                      <a:pt x="56" y="186"/>
                    </a:cubicBezTo>
                    <a:cubicBezTo>
                      <a:pt x="125" y="130"/>
                      <a:pt x="203" y="90"/>
                      <a:pt x="288" y="66"/>
                    </a:cubicBezTo>
                    <a:cubicBezTo>
                      <a:pt x="305" y="62"/>
                      <a:pt x="315" y="44"/>
                      <a:pt x="310" y="27"/>
                    </a:cubicBezTo>
                    <a:cubicBezTo>
                      <a:pt x="305" y="10"/>
                      <a:pt x="288" y="0"/>
                      <a:pt x="271" y="5"/>
                    </a:cubicBezTo>
                    <a:close/>
                    <a:moveTo>
                      <a:pt x="271" y="5"/>
                    </a:moveTo>
                    <a:cubicBezTo>
                      <a:pt x="271" y="5"/>
                      <a:pt x="271" y="5"/>
                      <a:pt x="271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28" name="Freeform 9"/>
              <p:cNvSpPr>
                <a:spLocks noEditPoints="1"/>
              </p:cNvSpPr>
              <p:nvPr/>
            </p:nvSpPr>
            <p:spPr bwMode="auto">
              <a:xfrm>
                <a:off x="4593" y="3039"/>
                <a:ext cx="174" cy="386"/>
              </a:xfrm>
              <a:custGeom>
                <a:avLst/>
                <a:gdLst>
                  <a:gd name="T0" fmla="*/ 453 w 476"/>
                  <a:gd name="T1" fmla="*/ 996 h 1057"/>
                  <a:gd name="T2" fmla="*/ 64 w 476"/>
                  <a:gd name="T3" fmla="*/ 411 h 1057"/>
                  <a:gd name="T4" fmla="*/ 173 w 476"/>
                  <a:gd name="T5" fmla="*/ 55 h 1057"/>
                  <a:gd name="T6" fmla="*/ 165 w 476"/>
                  <a:gd name="T7" fmla="*/ 10 h 1057"/>
                  <a:gd name="T8" fmla="*/ 120 w 476"/>
                  <a:gd name="T9" fmla="*/ 19 h 1057"/>
                  <a:gd name="T10" fmla="*/ 0 w 476"/>
                  <a:gd name="T11" fmla="*/ 411 h 1057"/>
                  <a:gd name="T12" fmla="*/ 428 w 476"/>
                  <a:gd name="T13" fmla="*/ 1055 h 1057"/>
                  <a:gd name="T14" fmla="*/ 440 w 476"/>
                  <a:gd name="T15" fmla="*/ 1057 h 1057"/>
                  <a:gd name="T16" fmla="*/ 470 w 476"/>
                  <a:gd name="T17" fmla="*/ 1038 h 1057"/>
                  <a:gd name="T18" fmla="*/ 453 w 476"/>
                  <a:gd name="T19" fmla="*/ 996 h 1057"/>
                  <a:gd name="T20" fmla="*/ 453 w 476"/>
                  <a:gd name="T21" fmla="*/ 996 h 1057"/>
                  <a:gd name="T22" fmla="*/ 453 w 476"/>
                  <a:gd name="T23" fmla="*/ 996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6" h="1057">
                    <a:moveTo>
                      <a:pt x="453" y="996"/>
                    </a:moveTo>
                    <a:cubicBezTo>
                      <a:pt x="216" y="897"/>
                      <a:pt x="64" y="667"/>
                      <a:pt x="64" y="411"/>
                    </a:cubicBezTo>
                    <a:cubicBezTo>
                      <a:pt x="64" y="283"/>
                      <a:pt x="102" y="160"/>
                      <a:pt x="173" y="55"/>
                    </a:cubicBezTo>
                    <a:cubicBezTo>
                      <a:pt x="183" y="40"/>
                      <a:pt x="179" y="20"/>
                      <a:pt x="165" y="10"/>
                    </a:cubicBezTo>
                    <a:cubicBezTo>
                      <a:pt x="150" y="0"/>
                      <a:pt x="130" y="4"/>
                      <a:pt x="120" y="19"/>
                    </a:cubicBezTo>
                    <a:cubicBezTo>
                      <a:pt x="41" y="135"/>
                      <a:pt x="0" y="270"/>
                      <a:pt x="0" y="411"/>
                    </a:cubicBezTo>
                    <a:cubicBezTo>
                      <a:pt x="0" y="693"/>
                      <a:pt x="168" y="946"/>
                      <a:pt x="428" y="1055"/>
                    </a:cubicBezTo>
                    <a:cubicBezTo>
                      <a:pt x="432" y="1057"/>
                      <a:pt x="436" y="1057"/>
                      <a:pt x="440" y="1057"/>
                    </a:cubicBezTo>
                    <a:cubicBezTo>
                      <a:pt x="453" y="1057"/>
                      <a:pt x="465" y="1050"/>
                      <a:pt x="470" y="1038"/>
                    </a:cubicBezTo>
                    <a:cubicBezTo>
                      <a:pt x="476" y="1021"/>
                      <a:pt x="469" y="1003"/>
                      <a:pt x="453" y="996"/>
                    </a:cubicBezTo>
                    <a:close/>
                    <a:moveTo>
                      <a:pt x="453" y="996"/>
                    </a:moveTo>
                    <a:cubicBezTo>
                      <a:pt x="453" y="996"/>
                      <a:pt x="453" y="996"/>
                      <a:pt x="453" y="9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4249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52" grpId="0"/>
      <p:bldGraphic spid="4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838200" y="148552"/>
            <a:ext cx="10515600" cy="7899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índice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7054" y1="54911" x2="58482" y2="56250"/>
                        <a14:foregroundMark x1="37054" y1="45536" x2="72321" y2="43750"/>
                        <a14:foregroundMark x1="36607" y1="20536" x2="54464" y2="20536"/>
                        <a14:foregroundMark x1="11607" y1="58036" x2="20536" y2="46429"/>
                        <a14:foregroundMark x1="10714" y1="22321" x2="19196" y2="13393"/>
                        <a14:foregroundMark x1="12054" y1="91518" x2="21429" y2="79911"/>
                        <a14:foregroundMark x1="45089" y1="77679" x2="58036" y2="78571"/>
                        <a14:foregroundMark x1="42857" y1="90625" x2="56250" y2="901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658" y="347724"/>
            <a:ext cx="475382" cy="475382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7025">
            <a:off x="9624642" y="-16229"/>
            <a:ext cx="2737313" cy="1521610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675" y="480456"/>
            <a:ext cx="1545339" cy="432817"/>
          </a:xfrm>
          <a:prstGeom prst="rect">
            <a:avLst/>
          </a:prstGeom>
        </p:spPr>
      </p:pic>
      <p:grpSp>
        <p:nvGrpSpPr>
          <p:cNvPr id="20" name="Group 93"/>
          <p:cNvGrpSpPr/>
          <p:nvPr/>
        </p:nvGrpSpPr>
        <p:grpSpPr>
          <a:xfrm>
            <a:off x="1" y="1446841"/>
            <a:ext cx="3189565" cy="523220"/>
            <a:chOff x="246114" y="840660"/>
            <a:chExt cx="1618102" cy="1701674"/>
          </a:xfrm>
        </p:grpSpPr>
        <p:pic>
          <p:nvPicPr>
            <p:cNvPr id="21" name="verde"/>
            <p:cNvPicPr>
              <a:picLocks/>
            </p:cNvPicPr>
            <p:nvPr>
              <p:custDataLst>
                <p:tags r:id="rId2"/>
              </p:custDataLst>
            </p:nvPr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6114" y="2368550"/>
              <a:ext cx="1488298" cy="173781"/>
            </a:xfrm>
            <a:prstGeom prst="rect">
              <a:avLst/>
            </a:prstGeom>
          </p:spPr>
        </p:pic>
        <p:sp>
          <p:nvSpPr>
            <p:cNvPr id="22" name="TextBox 57"/>
            <p:cNvSpPr txBox="1"/>
            <p:nvPr/>
          </p:nvSpPr>
          <p:spPr>
            <a:xfrm>
              <a:off x="664175" y="840660"/>
              <a:ext cx="1200041" cy="170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b="1" i="1" dirty="0">
                  <a:solidFill>
                    <a:schemeClr val="bg1"/>
                  </a:solidFill>
                  <a:latin typeface="Myriad Pro" panose="020B0503030403020204" pitchFamily="34" charset="0"/>
                </a:rPr>
                <a:t>metodologia</a:t>
              </a:r>
            </a:p>
          </p:txBody>
        </p:sp>
      </p:grpSp>
      <p:sp>
        <p:nvSpPr>
          <p:cNvPr id="25" name="TextBox 63"/>
          <p:cNvSpPr txBox="1"/>
          <p:nvPr/>
        </p:nvSpPr>
        <p:spPr>
          <a:xfrm>
            <a:off x="4020667" y="2677112"/>
            <a:ext cx="24624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i="1" dirty="0">
                <a:solidFill>
                  <a:schemeClr val="bg1"/>
                </a:solidFill>
                <a:latin typeface="Myriad Pro" panose="020B0503030403020204" pitchFamily="34" charset="0"/>
              </a:rPr>
              <a:t>bloco B</a:t>
            </a:r>
          </a:p>
        </p:txBody>
      </p:sp>
      <p:sp>
        <p:nvSpPr>
          <p:cNvPr id="55" name="Forma livre 54"/>
          <p:cNvSpPr/>
          <p:nvPr/>
        </p:nvSpPr>
        <p:spPr>
          <a:xfrm>
            <a:off x="1317744" y="3575723"/>
            <a:ext cx="414988" cy="237612"/>
          </a:xfrm>
          <a:custGeom>
            <a:avLst/>
            <a:gdLst>
              <a:gd name="connsiteX0" fmla="*/ 0 w 4785186"/>
              <a:gd name="connsiteY0" fmla="*/ 0 h 853819"/>
              <a:gd name="connsiteX1" fmla="*/ 4785186 w 4785186"/>
              <a:gd name="connsiteY1" fmla="*/ 0 h 853819"/>
              <a:gd name="connsiteX2" fmla="*/ 4310842 w 4785186"/>
              <a:gd name="connsiteY2" fmla="*/ 853819 h 853819"/>
              <a:gd name="connsiteX3" fmla="*/ 0 w 4785186"/>
              <a:gd name="connsiteY3" fmla="*/ 853819 h 85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5186" h="853819">
                <a:moveTo>
                  <a:pt x="0" y="0"/>
                </a:moveTo>
                <a:lnTo>
                  <a:pt x="4785186" y="0"/>
                </a:lnTo>
                <a:lnTo>
                  <a:pt x="4310842" y="853819"/>
                </a:lnTo>
                <a:lnTo>
                  <a:pt x="0" y="853819"/>
                </a:lnTo>
                <a:close/>
              </a:path>
            </a:pathLst>
          </a:custGeom>
          <a:solidFill>
            <a:srgbClr val="EAB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0" name="Forma livre 59"/>
          <p:cNvSpPr/>
          <p:nvPr/>
        </p:nvSpPr>
        <p:spPr>
          <a:xfrm>
            <a:off x="1317744" y="4193009"/>
            <a:ext cx="414988" cy="237612"/>
          </a:xfrm>
          <a:custGeom>
            <a:avLst/>
            <a:gdLst>
              <a:gd name="connsiteX0" fmla="*/ 0 w 4785186"/>
              <a:gd name="connsiteY0" fmla="*/ 0 h 853819"/>
              <a:gd name="connsiteX1" fmla="*/ 4785186 w 4785186"/>
              <a:gd name="connsiteY1" fmla="*/ 0 h 853819"/>
              <a:gd name="connsiteX2" fmla="*/ 4310842 w 4785186"/>
              <a:gd name="connsiteY2" fmla="*/ 853819 h 853819"/>
              <a:gd name="connsiteX3" fmla="*/ 0 w 4785186"/>
              <a:gd name="connsiteY3" fmla="*/ 853819 h 85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5186" h="853819">
                <a:moveTo>
                  <a:pt x="0" y="0"/>
                </a:moveTo>
                <a:lnTo>
                  <a:pt x="4785186" y="0"/>
                </a:lnTo>
                <a:lnTo>
                  <a:pt x="4310842" y="853819"/>
                </a:lnTo>
                <a:lnTo>
                  <a:pt x="0" y="853819"/>
                </a:lnTo>
                <a:close/>
              </a:path>
            </a:pathLst>
          </a:custGeom>
          <a:solidFill>
            <a:srgbClr val="FF91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1" name="Forma livre 60"/>
          <p:cNvSpPr/>
          <p:nvPr/>
        </p:nvSpPr>
        <p:spPr>
          <a:xfrm>
            <a:off x="1317744" y="4810293"/>
            <a:ext cx="414988" cy="237612"/>
          </a:xfrm>
          <a:custGeom>
            <a:avLst/>
            <a:gdLst>
              <a:gd name="connsiteX0" fmla="*/ 0 w 4785186"/>
              <a:gd name="connsiteY0" fmla="*/ 0 h 853819"/>
              <a:gd name="connsiteX1" fmla="*/ 4785186 w 4785186"/>
              <a:gd name="connsiteY1" fmla="*/ 0 h 853819"/>
              <a:gd name="connsiteX2" fmla="*/ 4310842 w 4785186"/>
              <a:gd name="connsiteY2" fmla="*/ 853819 h 853819"/>
              <a:gd name="connsiteX3" fmla="*/ 0 w 4785186"/>
              <a:gd name="connsiteY3" fmla="*/ 853819 h 85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5186" h="853819">
                <a:moveTo>
                  <a:pt x="0" y="0"/>
                </a:moveTo>
                <a:lnTo>
                  <a:pt x="4785186" y="0"/>
                </a:lnTo>
                <a:lnTo>
                  <a:pt x="4310842" y="853819"/>
                </a:lnTo>
                <a:lnTo>
                  <a:pt x="0" y="853819"/>
                </a:lnTo>
                <a:close/>
              </a:path>
            </a:pathLst>
          </a:custGeom>
          <a:solidFill>
            <a:srgbClr val="42C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5" name="Group 93"/>
          <p:cNvGrpSpPr/>
          <p:nvPr/>
        </p:nvGrpSpPr>
        <p:grpSpPr>
          <a:xfrm>
            <a:off x="-733086" y="5418525"/>
            <a:ext cx="3696961" cy="994834"/>
            <a:chOff x="577275" y="990806"/>
            <a:chExt cx="1875509" cy="3235507"/>
          </a:xfrm>
        </p:grpSpPr>
        <p:pic>
          <p:nvPicPr>
            <p:cNvPr id="66" name="verde"/>
            <p:cNvPicPr>
              <a:picLocks/>
            </p:cNvPicPr>
            <p:nvPr>
              <p:custDataLst>
                <p:tags r:id="rId1"/>
              </p:custDataLst>
            </p:nvPr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577275" y="4077621"/>
              <a:ext cx="1875509" cy="148692"/>
            </a:xfrm>
            <a:prstGeom prst="rect">
              <a:avLst/>
            </a:prstGeom>
          </p:spPr>
        </p:pic>
        <p:sp>
          <p:nvSpPr>
            <p:cNvPr id="67" name="TextBox 57"/>
            <p:cNvSpPr txBox="1"/>
            <p:nvPr/>
          </p:nvSpPr>
          <p:spPr>
            <a:xfrm>
              <a:off x="963924" y="990806"/>
              <a:ext cx="1473552" cy="3103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2800" b="1" i="1" dirty="0">
                  <a:solidFill>
                    <a:schemeClr val="bg1"/>
                  </a:solidFill>
                  <a:latin typeface="Myriad Pro" panose="020B0503030403020204" pitchFamily="34" charset="0"/>
                </a:rPr>
                <a:t>para não esquecer</a:t>
              </a:r>
            </a:p>
          </p:txBody>
        </p:sp>
      </p:grpSp>
      <p:sp>
        <p:nvSpPr>
          <p:cNvPr id="28" name="TextBox 57"/>
          <p:cNvSpPr txBox="1"/>
          <p:nvPr/>
        </p:nvSpPr>
        <p:spPr>
          <a:xfrm>
            <a:off x="4020667" y="3298525"/>
            <a:ext cx="60957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i="1" dirty="0">
                <a:solidFill>
                  <a:schemeClr val="bg1"/>
                </a:solidFill>
                <a:latin typeface="Myriad Pro" panose="020B0503030403020204" pitchFamily="34" charset="0"/>
              </a:rPr>
              <a:t>entrevistados que não eram empresários e continuaram a não ser empresários após o </a:t>
            </a:r>
            <a:r>
              <a:rPr lang="pt-BR" sz="2800" i="1" dirty="0" err="1">
                <a:solidFill>
                  <a:schemeClr val="bg1"/>
                </a:solidFill>
                <a:latin typeface="Myriad Pro" panose="020B0503030403020204" pitchFamily="34" charset="0"/>
              </a:rPr>
              <a:t>Empretec</a:t>
            </a:r>
            <a:endParaRPr lang="pt-BR" sz="2800" i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32" name="Forma livre 31"/>
          <p:cNvSpPr/>
          <p:nvPr/>
        </p:nvSpPr>
        <p:spPr>
          <a:xfrm>
            <a:off x="663061" y="2950018"/>
            <a:ext cx="3215338" cy="243962"/>
          </a:xfrm>
          <a:custGeom>
            <a:avLst/>
            <a:gdLst>
              <a:gd name="connsiteX0" fmla="*/ 0 w 4785186"/>
              <a:gd name="connsiteY0" fmla="*/ 0 h 853819"/>
              <a:gd name="connsiteX1" fmla="*/ 4785186 w 4785186"/>
              <a:gd name="connsiteY1" fmla="*/ 0 h 853819"/>
              <a:gd name="connsiteX2" fmla="*/ 4310842 w 4785186"/>
              <a:gd name="connsiteY2" fmla="*/ 853819 h 853819"/>
              <a:gd name="connsiteX3" fmla="*/ 0 w 4785186"/>
              <a:gd name="connsiteY3" fmla="*/ 853819 h 853819"/>
              <a:gd name="connsiteX0" fmla="*/ 0 w 36856084"/>
              <a:gd name="connsiteY0" fmla="*/ 0 h 853819"/>
              <a:gd name="connsiteX1" fmla="*/ 36856084 w 36856084"/>
              <a:gd name="connsiteY1" fmla="*/ 0 h 853819"/>
              <a:gd name="connsiteX2" fmla="*/ 36381740 w 36856084"/>
              <a:gd name="connsiteY2" fmla="*/ 853819 h 853819"/>
              <a:gd name="connsiteX3" fmla="*/ 32070898 w 36856084"/>
              <a:gd name="connsiteY3" fmla="*/ 853819 h 853819"/>
              <a:gd name="connsiteX4" fmla="*/ 0 w 36856084"/>
              <a:gd name="connsiteY4" fmla="*/ 0 h 853819"/>
              <a:gd name="connsiteX0" fmla="*/ 0 w 36929305"/>
              <a:gd name="connsiteY0" fmla="*/ 0 h 876637"/>
              <a:gd name="connsiteX1" fmla="*/ 36929305 w 36929305"/>
              <a:gd name="connsiteY1" fmla="*/ 22818 h 876637"/>
              <a:gd name="connsiteX2" fmla="*/ 36454961 w 36929305"/>
              <a:gd name="connsiteY2" fmla="*/ 876637 h 876637"/>
              <a:gd name="connsiteX3" fmla="*/ 32144119 w 36929305"/>
              <a:gd name="connsiteY3" fmla="*/ 876637 h 876637"/>
              <a:gd name="connsiteX4" fmla="*/ 0 w 36929305"/>
              <a:gd name="connsiteY4" fmla="*/ 0 h 876637"/>
              <a:gd name="connsiteX0" fmla="*/ 0 w 36929305"/>
              <a:gd name="connsiteY0" fmla="*/ 0 h 876637"/>
              <a:gd name="connsiteX1" fmla="*/ 36929305 w 36929305"/>
              <a:gd name="connsiteY1" fmla="*/ 22818 h 876637"/>
              <a:gd name="connsiteX2" fmla="*/ 36454961 w 36929305"/>
              <a:gd name="connsiteY2" fmla="*/ 876637 h 876637"/>
              <a:gd name="connsiteX3" fmla="*/ 1025097 w 36929305"/>
              <a:gd name="connsiteY3" fmla="*/ 831002 h 876637"/>
              <a:gd name="connsiteX4" fmla="*/ 0 w 36929305"/>
              <a:gd name="connsiteY4" fmla="*/ 0 h 876637"/>
              <a:gd name="connsiteX0" fmla="*/ 0 w 36929305"/>
              <a:gd name="connsiteY0" fmla="*/ 0 h 876637"/>
              <a:gd name="connsiteX1" fmla="*/ 36929305 w 36929305"/>
              <a:gd name="connsiteY1" fmla="*/ 22818 h 876637"/>
              <a:gd name="connsiteX2" fmla="*/ 36454961 w 36929305"/>
              <a:gd name="connsiteY2" fmla="*/ 876637 h 876637"/>
              <a:gd name="connsiteX3" fmla="*/ 146442 w 36929305"/>
              <a:gd name="connsiteY3" fmla="*/ 785366 h 876637"/>
              <a:gd name="connsiteX4" fmla="*/ 0 w 36929305"/>
              <a:gd name="connsiteY4" fmla="*/ 0 h 876637"/>
              <a:gd name="connsiteX0" fmla="*/ 0 w 36929305"/>
              <a:gd name="connsiteY0" fmla="*/ 0 h 899455"/>
              <a:gd name="connsiteX1" fmla="*/ 36929305 w 36929305"/>
              <a:gd name="connsiteY1" fmla="*/ 45636 h 899455"/>
              <a:gd name="connsiteX2" fmla="*/ 36454961 w 36929305"/>
              <a:gd name="connsiteY2" fmla="*/ 899455 h 899455"/>
              <a:gd name="connsiteX3" fmla="*/ 146442 w 36929305"/>
              <a:gd name="connsiteY3" fmla="*/ 808184 h 899455"/>
              <a:gd name="connsiteX4" fmla="*/ 0 w 36929305"/>
              <a:gd name="connsiteY4" fmla="*/ 0 h 899455"/>
              <a:gd name="connsiteX0" fmla="*/ 0 w 36929305"/>
              <a:gd name="connsiteY0" fmla="*/ 0 h 899455"/>
              <a:gd name="connsiteX1" fmla="*/ 36929305 w 36929305"/>
              <a:gd name="connsiteY1" fmla="*/ 45636 h 899455"/>
              <a:gd name="connsiteX2" fmla="*/ 36454961 w 36929305"/>
              <a:gd name="connsiteY2" fmla="*/ 899455 h 899455"/>
              <a:gd name="connsiteX3" fmla="*/ 73221 w 36929305"/>
              <a:gd name="connsiteY3" fmla="*/ 853820 h 899455"/>
              <a:gd name="connsiteX4" fmla="*/ 0 w 36929305"/>
              <a:gd name="connsiteY4" fmla="*/ 0 h 899455"/>
              <a:gd name="connsiteX0" fmla="*/ 146442 w 37075747"/>
              <a:gd name="connsiteY0" fmla="*/ 0 h 899455"/>
              <a:gd name="connsiteX1" fmla="*/ 37075747 w 37075747"/>
              <a:gd name="connsiteY1" fmla="*/ 45636 h 899455"/>
              <a:gd name="connsiteX2" fmla="*/ 36601403 w 37075747"/>
              <a:gd name="connsiteY2" fmla="*/ 899455 h 899455"/>
              <a:gd name="connsiteX3" fmla="*/ 0 w 37075747"/>
              <a:gd name="connsiteY3" fmla="*/ 899455 h 899455"/>
              <a:gd name="connsiteX4" fmla="*/ 146442 w 37075747"/>
              <a:gd name="connsiteY4" fmla="*/ 0 h 899455"/>
              <a:gd name="connsiteX0" fmla="*/ 146442 w 37075747"/>
              <a:gd name="connsiteY0" fmla="*/ 0 h 876637"/>
              <a:gd name="connsiteX1" fmla="*/ 37075747 w 37075747"/>
              <a:gd name="connsiteY1" fmla="*/ 22818 h 876637"/>
              <a:gd name="connsiteX2" fmla="*/ 36601403 w 37075747"/>
              <a:gd name="connsiteY2" fmla="*/ 876637 h 876637"/>
              <a:gd name="connsiteX3" fmla="*/ 0 w 37075747"/>
              <a:gd name="connsiteY3" fmla="*/ 876637 h 876637"/>
              <a:gd name="connsiteX4" fmla="*/ 146442 w 37075747"/>
              <a:gd name="connsiteY4" fmla="*/ 0 h 876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75747" h="876637">
                <a:moveTo>
                  <a:pt x="146442" y="0"/>
                </a:moveTo>
                <a:lnTo>
                  <a:pt x="37075747" y="22818"/>
                </a:lnTo>
                <a:lnTo>
                  <a:pt x="36601403" y="876637"/>
                </a:lnTo>
                <a:lnTo>
                  <a:pt x="0" y="876637"/>
                </a:lnTo>
                <a:cubicBezTo>
                  <a:pt x="0" y="592031"/>
                  <a:pt x="146442" y="284606"/>
                  <a:pt x="146442" y="0"/>
                </a:cubicBezTo>
                <a:close/>
              </a:path>
            </a:pathLst>
          </a:custGeom>
          <a:solidFill>
            <a:srgbClr val="62D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1" name="Retângulo 30"/>
          <p:cNvSpPr/>
          <p:nvPr/>
        </p:nvSpPr>
        <p:spPr>
          <a:xfrm>
            <a:off x="0" y="2341151"/>
            <a:ext cx="1317744" cy="27067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Forma livre 25"/>
          <p:cNvSpPr/>
          <p:nvPr/>
        </p:nvSpPr>
        <p:spPr>
          <a:xfrm>
            <a:off x="1317744" y="2365074"/>
            <a:ext cx="414988" cy="237612"/>
          </a:xfrm>
          <a:custGeom>
            <a:avLst/>
            <a:gdLst>
              <a:gd name="connsiteX0" fmla="*/ 0 w 4785186"/>
              <a:gd name="connsiteY0" fmla="*/ 0 h 853819"/>
              <a:gd name="connsiteX1" fmla="*/ 4785186 w 4785186"/>
              <a:gd name="connsiteY1" fmla="*/ 0 h 853819"/>
              <a:gd name="connsiteX2" fmla="*/ 4310842 w 4785186"/>
              <a:gd name="connsiteY2" fmla="*/ 853819 h 853819"/>
              <a:gd name="connsiteX3" fmla="*/ 0 w 4785186"/>
              <a:gd name="connsiteY3" fmla="*/ 853819 h 85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5186" h="853819">
                <a:moveTo>
                  <a:pt x="0" y="0"/>
                </a:moveTo>
                <a:lnTo>
                  <a:pt x="4785186" y="0"/>
                </a:lnTo>
                <a:lnTo>
                  <a:pt x="4310842" y="853819"/>
                </a:lnTo>
                <a:lnTo>
                  <a:pt x="0" y="853819"/>
                </a:lnTo>
                <a:close/>
              </a:path>
            </a:pathLst>
          </a:custGeom>
          <a:solidFill>
            <a:srgbClr val="BCA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TextBox 63"/>
          <p:cNvSpPr txBox="1"/>
          <p:nvPr/>
        </p:nvSpPr>
        <p:spPr>
          <a:xfrm>
            <a:off x="1732732" y="2247610"/>
            <a:ext cx="1456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>
                <a:solidFill>
                  <a:schemeClr val="bg1"/>
                </a:solidFill>
                <a:latin typeface="Myriad Pro" panose="020B0503030403020204" pitchFamily="34" charset="0"/>
              </a:rPr>
              <a:t>bloco A</a:t>
            </a:r>
          </a:p>
        </p:txBody>
      </p:sp>
      <p:sp>
        <p:nvSpPr>
          <p:cNvPr id="29" name="TextBox 63"/>
          <p:cNvSpPr txBox="1"/>
          <p:nvPr/>
        </p:nvSpPr>
        <p:spPr>
          <a:xfrm>
            <a:off x="1732732" y="3413552"/>
            <a:ext cx="1416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>
                <a:solidFill>
                  <a:schemeClr val="bg1"/>
                </a:solidFill>
                <a:latin typeface="Myriad Pro" panose="020B0503030403020204" pitchFamily="34" charset="0"/>
              </a:rPr>
              <a:t>bloco C</a:t>
            </a:r>
          </a:p>
        </p:txBody>
      </p:sp>
      <p:sp>
        <p:nvSpPr>
          <p:cNvPr id="34" name="TextBox 63"/>
          <p:cNvSpPr txBox="1"/>
          <p:nvPr/>
        </p:nvSpPr>
        <p:spPr>
          <a:xfrm>
            <a:off x="1732732" y="4033065"/>
            <a:ext cx="1416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>
                <a:solidFill>
                  <a:schemeClr val="bg1"/>
                </a:solidFill>
                <a:latin typeface="Myriad Pro" panose="020B0503030403020204" pitchFamily="34" charset="0"/>
              </a:rPr>
              <a:t>bloco D</a:t>
            </a:r>
          </a:p>
        </p:txBody>
      </p:sp>
      <p:sp>
        <p:nvSpPr>
          <p:cNvPr id="35" name="TextBox 63"/>
          <p:cNvSpPr txBox="1"/>
          <p:nvPr/>
        </p:nvSpPr>
        <p:spPr>
          <a:xfrm>
            <a:off x="1732732" y="4652577"/>
            <a:ext cx="1295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>
                <a:solidFill>
                  <a:schemeClr val="bg1"/>
                </a:solidFill>
                <a:latin typeface="Myriad Pro" panose="020B0503030403020204" pitchFamily="34" charset="0"/>
              </a:rPr>
              <a:t>bloco E</a:t>
            </a:r>
          </a:p>
        </p:txBody>
      </p:sp>
    </p:spTree>
    <p:extLst>
      <p:ext uri="{BB962C8B-B14F-4D97-AF65-F5344CB8AC3E}">
        <p14:creationId xmlns:p14="http://schemas.microsoft.com/office/powerpoint/2010/main" val="324836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3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aixaDeTexto 5"/>
          <p:cNvSpPr txBox="1"/>
          <p:nvPr/>
        </p:nvSpPr>
        <p:spPr>
          <a:xfrm>
            <a:off x="5273572" y="1288235"/>
            <a:ext cx="6221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8 em cada 10 participantes </a:t>
            </a:r>
            <a:r>
              <a:rPr lang="pt-BR" sz="1400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(que não eram empresários antes do </a:t>
            </a:r>
            <a:r>
              <a:rPr lang="pt-BR" sz="1400" dirty="0" err="1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Empretec</a:t>
            </a:r>
            <a:r>
              <a:rPr lang="pt-BR" sz="1400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 e que continuaram a não ser empresários)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afirmaram que a participação no </a:t>
            </a:r>
            <a:r>
              <a:rPr lang="pt-BR" dirty="0" err="1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Empretec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 foi importante para melhorar a empregabilidade </a:t>
            </a:r>
            <a:r>
              <a:rPr lang="pt-BR" sz="1200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(P9)</a:t>
            </a:r>
          </a:p>
        </p:txBody>
      </p:sp>
      <p:sp>
        <p:nvSpPr>
          <p:cNvPr id="52" name="CaixaDeTexto 19"/>
          <p:cNvSpPr txBox="1"/>
          <p:nvPr/>
        </p:nvSpPr>
        <p:spPr>
          <a:xfrm>
            <a:off x="758934" y="161424"/>
            <a:ext cx="5001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3600" b="0" i="1" dirty="0">
                <a:solidFill>
                  <a:srgbClr val="4A5463"/>
                </a:solidFill>
                <a:effectLst/>
                <a:latin typeface="+mn-lt"/>
              </a:rPr>
              <a:t>empregabilidade  em função do </a:t>
            </a:r>
            <a:r>
              <a:rPr lang="pt-BR" sz="3600" b="0" i="1" dirty="0" err="1">
                <a:solidFill>
                  <a:srgbClr val="4A5463"/>
                </a:solidFill>
                <a:effectLst/>
                <a:latin typeface="+mn-lt"/>
              </a:rPr>
              <a:t>Empretec</a:t>
            </a:r>
            <a:endParaRPr lang="pt-BR" sz="3600" b="0" i="1" dirty="0">
              <a:solidFill>
                <a:srgbClr val="4A5463"/>
              </a:solidFill>
              <a:effectLst/>
              <a:latin typeface="+mn-lt"/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595450" y="6445907"/>
            <a:ext cx="77484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rgbClr val="FF91B0"/>
                </a:solidFill>
              </a:rPr>
              <a:t>P9. </a:t>
            </a:r>
            <a:r>
              <a:rPr lang="pt-BR" sz="1100" b="1" dirty="0">
                <a:solidFill>
                  <a:schemeClr val="bg1"/>
                </a:solidFill>
              </a:rPr>
              <a:t>Na sua opinião, ter participado do EMPRETEC foi importante para melhorar a sua empregabilidade?</a:t>
            </a:r>
            <a:endParaRPr lang="pt-BR" sz="1100" dirty="0">
              <a:solidFill>
                <a:srgbClr val="62D9D5"/>
              </a:solidFill>
            </a:endParaRPr>
          </a:p>
        </p:txBody>
      </p:sp>
      <p:grpSp>
        <p:nvGrpSpPr>
          <p:cNvPr id="63" name="hitorico"/>
          <p:cNvGrpSpPr/>
          <p:nvPr/>
        </p:nvGrpSpPr>
        <p:grpSpPr>
          <a:xfrm>
            <a:off x="1841162" y="5423505"/>
            <a:ext cx="1596572" cy="624115"/>
            <a:chOff x="7794171" y="5558971"/>
            <a:chExt cx="1596572" cy="624115"/>
          </a:xfrm>
        </p:grpSpPr>
        <p:grpSp>
          <p:nvGrpSpPr>
            <p:cNvPr id="64" name="historico"/>
            <p:cNvGrpSpPr/>
            <p:nvPr/>
          </p:nvGrpSpPr>
          <p:grpSpPr>
            <a:xfrm>
              <a:off x="7913674" y="5674171"/>
              <a:ext cx="1346440" cy="450171"/>
              <a:chOff x="9469590" y="1309591"/>
              <a:chExt cx="1346440" cy="450171"/>
            </a:xfrm>
          </p:grpSpPr>
          <p:grpSp>
            <p:nvGrpSpPr>
              <p:cNvPr id="66" name="Group 4"/>
              <p:cNvGrpSpPr>
                <a:grpSpLocks noChangeAspect="1"/>
              </p:cNvGrpSpPr>
              <p:nvPr/>
            </p:nvGrpSpPr>
            <p:grpSpPr bwMode="auto">
              <a:xfrm>
                <a:off x="9469590" y="1309591"/>
                <a:ext cx="463483" cy="450171"/>
                <a:chOff x="5704" y="821"/>
                <a:chExt cx="383" cy="372"/>
              </a:xfrm>
              <a:solidFill>
                <a:srgbClr val="00A79B"/>
              </a:solidFill>
            </p:grpSpPr>
            <p:sp>
              <p:nvSpPr>
                <p:cNvPr id="68" name="Freeform 5"/>
                <p:cNvSpPr>
                  <a:spLocks noEditPoints="1"/>
                </p:cNvSpPr>
                <p:nvPr/>
              </p:nvSpPr>
              <p:spPr bwMode="auto">
                <a:xfrm>
                  <a:off x="5743" y="936"/>
                  <a:ext cx="63" cy="63"/>
                </a:xfrm>
                <a:custGeom>
                  <a:avLst/>
                  <a:gdLst>
                    <a:gd name="T0" fmla="*/ 306 w 338"/>
                    <a:gd name="T1" fmla="*/ 0 h 337"/>
                    <a:gd name="T2" fmla="*/ 32 w 338"/>
                    <a:gd name="T3" fmla="*/ 0 h 337"/>
                    <a:gd name="T4" fmla="*/ 0 w 338"/>
                    <a:gd name="T5" fmla="*/ 32 h 337"/>
                    <a:gd name="T6" fmla="*/ 0 w 338"/>
                    <a:gd name="T7" fmla="*/ 305 h 337"/>
                    <a:gd name="T8" fmla="*/ 32 w 338"/>
                    <a:gd name="T9" fmla="*/ 337 h 337"/>
                    <a:gd name="T10" fmla="*/ 306 w 338"/>
                    <a:gd name="T11" fmla="*/ 337 h 337"/>
                    <a:gd name="T12" fmla="*/ 338 w 338"/>
                    <a:gd name="T13" fmla="*/ 305 h 337"/>
                    <a:gd name="T14" fmla="*/ 338 w 338"/>
                    <a:gd name="T15" fmla="*/ 32 h 337"/>
                    <a:gd name="T16" fmla="*/ 306 w 338"/>
                    <a:gd name="T17" fmla="*/ 0 h 337"/>
                    <a:gd name="T18" fmla="*/ 274 w 338"/>
                    <a:gd name="T19" fmla="*/ 273 h 337"/>
                    <a:gd name="T20" fmla="*/ 64 w 338"/>
                    <a:gd name="T21" fmla="*/ 273 h 337"/>
                    <a:gd name="T22" fmla="*/ 64 w 338"/>
                    <a:gd name="T23" fmla="*/ 64 h 337"/>
                    <a:gd name="T24" fmla="*/ 274 w 338"/>
                    <a:gd name="T25" fmla="*/ 64 h 337"/>
                    <a:gd name="T26" fmla="*/ 274 w 338"/>
                    <a:gd name="T27" fmla="*/ 273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8" h="337">
                      <a:moveTo>
                        <a:pt x="306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5" y="0"/>
                        <a:pt x="0" y="14"/>
                        <a:pt x="0" y="32"/>
                      </a:cubicBezTo>
                      <a:cubicBezTo>
                        <a:pt x="0" y="305"/>
                        <a:pt x="0" y="305"/>
                        <a:pt x="0" y="305"/>
                      </a:cubicBezTo>
                      <a:cubicBezTo>
                        <a:pt x="0" y="323"/>
                        <a:pt x="15" y="337"/>
                        <a:pt x="32" y="337"/>
                      </a:cubicBezTo>
                      <a:cubicBezTo>
                        <a:pt x="306" y="337"/>
                        <a:pt x="306" y="337"/>
                        <a:pt x="306" y="337"/>
                      </a:cubicBezTo>
                      <a:cubicBezTo>
                        <a:pt x="324" y="337"/>
                        <a:pt x="338" y="323"/>
                        <a:pt x="338" y="305"/>
                      </a:cubicBezTo>
                      <a:cubicBezTo>
                        <a:pt x="338" y="32"/>
                        <a:pt x="338" y="32"/>
                        <a:pt x="338" y="32"/>
                      </a:cubicBezTo>
                      <a:cubicBezTo>
                        <a:pt x="338" y="14"/>
                        <a:pt x="324" y="0"/>
                        <a:pt x="306" y="0"/>
                      </a:cubicBezTo>
                      <a:close/>
                      <a:moveTo>
                        <a:pt x="274" y="273"/>
                      </a:moveTo>
                      <a:cubicBezTo>
                        <a:pt x="64" y="273"/>
                        <a:pt x="64" y="273"/>
                        <a:pt x="64" y="273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4" y="64"/>
                        <a:pt x="274" y="64"/>
                        <a:pt x="274" y="64"/>
                      </a:cubicBezTo>
                      <a:lnTo>
                        <a:pt x="274" y="27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9" name="Freeform 6"/>
                <p:cNvSpPr>
                  <a:spLocks noEditPoints="1"/>
                </p:cNvSpPr>
                <p:nvPr/>
              </p:nvSpPr>
              <p:spPr bwMode="auto">
                <a:xfrm>
                  <a:off x="5819" y="936"/>
                  <a:ext cx="63" cy="63"/>
                </a:xfrm>
                <a:custGeom>
                  <a:avLst/>
                  <a:gdLst>
                    <a:gd name="T0" fmla="*/ 305 w 337"/>
                    <a:gd name="T1" fmla="*/ 0 h 337"/>
                    <a:gd name="T2" fmla="*/ 32 w 337"/>
                    <a:gd name="T3" fmla="*/ 0 h 337"/>
                    <a:gd name="T4" fmla="*/ 0 w 337"/>
                    <a:gd name="T5" fmla="*/ 32 h 337"/>
                    <a:gd name="T6" fmla="*/ 0 w 337"/>
                    <a:gd name="T7" fmla="*/ 305 h 337"/>
                    <a:gd name="T8" fmla="*/ 32 w 337"/>
                    <a:gd name="T9" fmla="*/ 337 h 337"/>
                    <a:gd name="T10" fmla="*/ 305 w 337"/>
                    <a:gd name="T11" fmla="*/ 337 h 337"/>
                    <a:gd name="T12" fmla="*/ 337 w 337"/>
                    <a:gd name="T13" fmla="*/ 305 h 337"/>
                    <a:gd name="T14" fmla="*/ 337 w 337"/>
                    <a:gd name="T15" fmla="*/ 32 h 337"/>
                    <a:gd name="T16" fmla="*/ 305 w 337"/>
                    <a:gd name="T17" fmla="*/ 0 h 337"/>
                    <a:gd name="T18" fmla="*/ 273 w 337"/>
                    <a:gd name="T19" fmla="*/ 273 h 337"/>
                    <a:gd name="T20" fmla="*/ 64 w 337"/>
                    <a:gd name="T21" fmla="*/ 273 h 337"/>
                    <a:gd name="T22" fmla="*/ 64 w 337"/>
                    <a:gd name="T23" fmla="*/ 64 h 337"/>
                    <a:gd name="T24" fmla="*/ 273 w 337"/>
                    <a:gd name="T25" fmla="*/ 64 h 337"/>
                    <a:gd name="T26" fmla="*/ 273 w 337"/>
                    <a:gd name="T27" fmla="*/ 273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7" h="337">
                      <a:moveTo>
                        <a:pt x="305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4" y="0"/>
                        <a:pt x="0" y="14"/>
                        <a:pt x="0" y="32"/>
                      </a:cubicBezTo>
                      <a:cubicBezTo>
                        <a:pt x="0" y="305"/>
                        <a:pt x="0" y="305"/>
                        <a:pt x="0" y="305"/>
                      </a:cubicBezTo>
                      <a:cubicBezTo>
                        <a:pt x="0" y="323"/>
                        <a:pt x="14" y="337"/>
                        <a:pt x="32" y="337"/>
                      </a:cubicBezTo>
                      <a:cubicBezTo>
                        <a:pt x="305" y="337"/>
                        <a:pt x="305" y="337"/>
                        <a:pt x="305" y="337"/>
                      </a:cubicBezTo>
                      <a:cubicBezTo>
                        <a:pt x="323" y="337"/>
                        <a:pt x="337" y="323"/>
                        <a:pt x="337" y="305"/>
                      </a:cubicBezTo>
                      <a:cubicBezTo>
                        <a:pt x="337" y="32"/>
                        <a:pt x="337" y="32"/>
                        <a:pt x="337" y="32"/>
                      </a:cubicBezTo>
                      <a:cubicBezTo>
                        <a:pt x="337" y="14"/>
                        <a:pt x="323" y="0"/>
                        <a:pt x="305" y="0"/>
                      </a:cubicBezTo>
                      <a:close/>
                      <a:moveTo>
                        <a:pt x="273" y="273"/>
                      </a:moveTo>
                      <a:cubicBezTo>
                        <a:pt x="64" y="273"/>
                        <a:pt x="64" y="273"/>
                        <a:pt x="64" y="273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3" y="64"/>
                        <a:pt x="273" y="64"/>
                        <a:pt x="273" y="64"/>
                      </a:cubicBezTo>
                      <a:cubicBezTo>
                        <a:pt x="273" y="273"/>
                        <a:pt x="273" y="273"/>
                        <a:pt x="273" y="2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70" name="Freeform 7"/>
                <p:cNvSpPr>
                  <a:spLocks noEditPoints="1"/>
                </p:cNvSpPr>
                <p:nvPr/>
              </p:nvSpPr>
              <p:spPr bwMode="auto">
                <a:xfrm>
                  <a:off x="5743" y="1013"/>
                  <a:ext cx="63" cy="63"/>
                </a:xfrm>
                <a:custGeom>
                  <a:avLst/>
                  <a:gdLst>
                    <a:gd name="T0" fmla="*/ 306 w 338"/>
                    <a:gd name="T1" fmla="*/ 0 h 338"/>
                    <a:gd name="T2" fmla="*/ 32 w 338"/>
                    <a:gd name="T3" fmla="*/ 0 h 338"/>
                    <a:gd name="T4" fmla="*/ 0 w 338"/>
                    <a:gd name="T5" fmla="*/ 32 h 338"/>
                    <a:gd name="T6" fmla="*/ 0 w 338"/>
                    <a:gd name="T7" fmla="*/ 306 h 338"/>
                    <a:gd name="T8" fmla="*/ 32 w 338"/>
                    <a:gd name="T9" fmla="*/ 338 h 338"/>
                    <a:gd name="T10" fmla="*/ 306 w 338"/>
                    <a:gd name="T11" fmla="*/ 338 h 338"/>
                    <a:gd name="T12" fmla="*/ 338 w 338"/>
                    <a:gd name="T13" fmla="*/ 306 h 338"/>
                    <a:gd name="T14" fmla="*/ 338 w 338"/>
                    <a:gd name="T15" fmla="*/ 32 h 338"/>
                    <a:gd name="T16" fmla="*/ 306 w 338"/>
                    <a:gd name="T17" fmla="*/ 0 h 338"/>
                    <a:gd name="T18" fmla="*/ 274 w 338"/>
                    <a:gd name="T19" fmla="*/ 274 h 338"/>
                    <a:gd name="T20" fmla="*/ 64 w 338"/>
                    <a:gd name="T21" fmla="*/ 274 h 338"/>
                    <a:gd name="T22" fmla="*/ 64 w 338"/>
                    <a:gd name="T23" fmla="*/ 64 h 338"/>
                    <a:gd name="T24" fmla="*/ 274 w 338"/>
                    <a:gd name="T25" fmla="*/ 64 h 338"/>
                    <a:gd name="T26" fmla="*/ 274 w 338"/>
                    <a:gd name="T27" fmla="*/ 274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8" h="338">
                      <a:moveTo>
                        <a:pt x="306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5" y="0"/>
                        <a:pt x="0" y="14"/>
                        <a:pt x="0" y="32"/>
                      </a:cubicBezTo>
                      <a:cubicBezTo>
                        <a:pt x="0" y="306"/>
                        <a:pt x="0" y="306"/>
                        <a:pt x="0" y="306"/>
                      </a:cubicBezTo>
                      <a:cubicBezTo>
                        <a:pt x="0" y="323"/>
                        <a:pt x="15" y="338"/>
                        <a:pt x="32" y="338"/>
                      </a:cubicBezTo>
                      <a:cubicBezTo>
                        <a:pt x="306" y="338"/>
                        <a:pt x="306" y="338"/>
                        <a:pt x="306" y="338"/>
                      </a:cubicBezTo>
                      <a:cubicBezTo>
                        <a:pt x="324" y="338"/>
                        <a:pt x="338" y="323"/>
                        <a:pt x="338" y="306"/>
                      </a:cubicBezTo>
                      <a:cubicBezTo>
                        <a:pt x="338" y="32"/>
                        <a:pt x="338" y="32"/>
                        <a:pt x="338" y="32"/>
                      </a:cubicBezTo>
                      <a:cubicBezTo>
                        <a:pt x="338" y="14"/>
                        <a:pt x="324" y="0"/>
                        <a:pt x="306" y="0"/>
                      </a:cubicBezTo>
                      <a:close/>
                      <a:moveTo>
                        <a:pt x="274" y="274"/>
                      </a:moveTo>
                      <a:cubicBezTo>
                        <a:pt x="64" y="274"/>
                        <a:pt x="64" y="274"/>
                        <a:pt x="64" y="274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4" y="64"/>
                        <a:pt x="274" y="64"/>
                        <a:pt x="274" y="64"/>
                      </a:cubicBezTo>
                      <a:lnTo>
                        <a:pt x="274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71" name="Freeform 8"/>
                <p:cNvSpPr>
                  <a:spLocks noEditPoints="1"/>
                </p:cNvSpPr>
                <p:nvPr/>
              </p:nvSpPr>
              <p:spPr bwMode="auto">
                <a:xfrm>
                  <a:off x="5704" y="821"/>
                  <a:ext cx="383" cy="372"/>
                </a:xfrm>
                <a:custGeom>
                  <a:avLst/>
                  <a:gdLst>
                    <a:gd name="T0" fmla="*/ 1569 w 2048"/>
                    <a:gd name="T1" fmla="*/ 237 h 1990"/>
                    <a:gd name="T2" fmla="*/ 1398 w 2048"/>
                    <a:gd name="T3" fmla="*/ 205 h 1990"/>
                    <a:gd name="T4" fmla="*/ 1366 w 2048"/>
                    <a:gd name="T5" fmla="*/ 0 h 1990"/>
                    <a:gd name="T6" fmla="*/ 1197 w 2048"/>
                    <a:gd name="T7" fmla="*/ 32 h 1990"/>
                    <a:gd name="T8" fmla="*/ 885 w 2048"/>
                    <a:gd name="T9" fmla="*/ 205 h 1990"/>
                    <a:gd name="T10" fmla="*/ 853 w 2048"/>
                    <a:gd name="T11" fmla="*/ 0 h 1990"/>
                    <a:gd name="T12" fmla="*/ 684 w 2048"/>
                    <a:gd name="T13" fmla="*/ 32 h 1990"/>
                    <a:gd name="T14" fmla="*/ 372 w 2048"/>
                    <a:gd name="T15" fmla="*/ 205 h 1990"/>
                    <a:gd name="T16" fmla="*/ 340 w 2048"/>
                    <a:gd name="T17" fmla="*/ 0 h 1990"/>
                    <a:gd name="T18" fmla="*/ 171 w 2048"/>
                    <a:gd name="T19" fmla="*/ 32 h 1990"/>
                    <a:gd name="T20" fmla="*/ 32 w 2048"/>
                    <a:gd name="T21" fmla="*/ 205 h 1990"/>
                    <a:gd name="T22" fmla="*/ 0 w 2048"/>
                    <a:gd name="T23" fmla="*/ 1468 h 1990"/>
                    <a:gd name="T24" fmla="*/ 896 w 2048"/>
                    <a:gd name="T25" fmla="*/ 1501 h 1990"/>
                    <a:gd name="T26" fmla="*/ 1469 w 2048"/>
                    <a:gd name="T27" fmla="*/ 1990 h 1990"/>
                    <a:gd name="T28" fmla="*/ 1569 w 2048"/>
                    <a:gd name="T29" fmla="*/ 840 h 1990"/>
                    <a:gd name="T30" fmla="*/ 1261 w 2048"/>
                    <a:gd name="T31" fmla="*/ 64 h 1990"/>
                    <a:gd name="T32" fmla="*/ 1334 w 2048"/>
                    <a:gd name="T33" fmla="*/ 237 h 1990"/>
                    <a:gd name="T34" fmla="*/ 1261 w 2048"/>
                    <a:gd name="T35" fmla="*/ 410 h 1990"/>
                    <a:gd name="T36" fmla="*/ 748 w 2048"/>
                    <a:gd name="T37" fmla="*/ 237 h 1990"/>
                    <a:gd name="T38" fmla="*/ 821 w 2048"/>
                    <a:gd name="T39" fmla="*/ 64 h 1990"/>
                    <a:gd name="T40" fmla="*/ 821 w 2048"/>
                    <a:gd name="T41" fmla="*/ 410 h 1990"/>
                    <a:gd name="T42" fmla="*/ 748 w 2048"/>
                    <a:gd name="T43" fmla="*/ 237 h 1990"/>
                    <a:gd name="T44" fmla="*/ 235 w 2048"/>
                    <a:gd name="T45" fmla="*/ 64 h 1990"/>
                    <a:gd name="T46" fmla="*/ 308 w 2048"/>
                    <a:gd name="T47" fmla="*/ 237 h 1990"/>
                    <a:gd name="T48" fmla="*/ 235 w 2048"/>
                    <a:gd name="T49" fmla="*/ 410 h 1990"/>
                    <a:gd name="T50" fmla="*/ 921 w 2048"/>
                    <a:gd name="T51" fmla="*/ 1026 h 1990"/>
                    <a:gd name="T52" fmla="*/ 616 w 2048"/>
                    <a:gd name="T53" fmla="*/ 1058 h 1990"/>
                    <a:gd name="T54" fmla="*/ 648 w 2048"/>
                    <a:gd name="T55" fmla="*/ 1364 h 1990"/>
                    <a:gd name="T56" fmla="*/ 889 w 2048"/>
                    <a:gd name="T57" fmla="*/ 1411 h 1990"/>
                    <a:gd name="T58" fmla="*/ 64 w 2048"/>
                    <a:gd name="T59" fmla="*/ 1436 h 1990"/>
                    <a:gd name="T60" fmla="*/ 171 w 2048"/>
                    <a:gd name="T61" fmla="*/ 269 h 1990"/>
                    <a:gd name="T62" fmla="*/ 203 w 2048"/>
                    <a:gd name="T63" fmla="*/ 474 h 1990"/>
                    <a:gd name="T64" fmla="*/ 372 w 2048"/>
                    <a:gd name="T65" fmla="*/ 442 h 1990"/>
                    <a:gd name="T66" fmla="*/ 684 w 2048"/>
                    <a:gd name="T67" fmla="*/ 269 h 1990"/>
                    <a:gd name="T68" fmla="*/ 716 w 2048"/>
                    <a:gd name="T69" fmla="*/ 474 h 1990"/>
                    <a:gd name="T70" fmla="*/ 885 w 2048"/>
                    <a:gd name="T71" fmla="*/ 442 h 1990"/>
                    <a:gd name="T72" fmla="*/ 1197 w 2048"/>
                    <a:gd name="T73" fmla="*/ 269 h 1990"/>
                    <a:gd name="T74" fmla="*/ 1229 w 2048"/>
                    <a:gd name="T75" fmla="*/ 474 h 1990"/>
                    <a:gd name="T76" fmla="*/ 1398 w 2048"/>
                    <a:gd name="T77" fmla="*/ 442 h 1990"/>
                    <a:gd name="T78" fmla="*/ 1505 w 2048"/>
                    <a:gd name="T79" fmla="*/ 269 h 1990"/>
                    <a:gd name="T80" fmla="*/ 1469 w 2048"/>
                    <a:gd name="T81" fmla="*/ 831 h 1990"/>
                    <a:gd name="T82" fmla="*/ 1364 w 2048"/>
                    <a:gd name="T83" fmla="*/ 648 h 1990"/>
                    <a:gd name="T84" fmla="*/ 1058 w 2048"/>
                    <a:gd name="T85" fmla="*/ 616 h 1990"/>
                    <a:gd name="T86" fmla="*/ 1026 w 2048"/>
                    <a:gd name="T87" fmla="*/ 921 h 1990"/>
                    <a:gd name="T88" fmla="*/ 1113 w 2048"/>
                    <a:gd name="T89" fmla="*/ 953 h 1990"/>
                    <a:gd name="T90" fmla="*/ 953 w 2048"/>
                    <a:gd name="T91" fmla="*/ 1146 h 1990"/>
                    <a:gd name="T92" fmla="*/ 921 w 2048"/>
                    <a:gd name="T93" fmla="*/ 1026 h 1990"/>
                    <a:gd name="T94" fmla="*/ 889 w 2048"/>
                    <a:gd name="T95" fmla="*/ 1300 h 1990"/>
                    <a:gd name="T96" fmla="*/ 680 w 2048"/>
                    <a:gd name="T97" fmla="*/ 1090 h 1990"/>
                    <a:gd name="T98" fmla="*/ 1300 w 2048"/>
                    <a:gd name="T99" fmla="*/ 680 h 1990"/>
                    <a:gd name="T100" fmla="*/ 1217 w 2048"/>
                    <a:gd name="T101" fmla="*/ 889 h 1990"/>
                    <a:gd name="T102" fmla="*/ 1090 w 2048"/>
                    <a:gd name="T103" fmla="*/ 680 h 1990"/>
                    <a:gd name="T104" fmla="*/ 1469 w 2048"/>
                    <a:gd name="T105" fmla="*/ 1926 h 1990"/>
                    <a:gd name="T106" fmla="*/ 956 w 2048"/>
                    <a:gd name="T107" fmla="*/ 1465 h 1990"/>
                    <a:gd name="T108" fmla="*/ 1238 w 2048"/>
                    <a:gd name="T109" fmla="*/ 950 h 1990"/>
                    <a:gd name="T110" fmla="*/ 1340 w 2048"/>
                    <a:gd name="T111" fmla="*/ 912 h 1990"/>
                    <a:gd name="T112" fmla="*/ 1469 w 2048"/>
                    <a:gd name="T113" fmla="*/ 896 h 1990"/>
                    <a:gd name="T114" fmla="*/ 1533 w 2048"/>
                    <a:gd name="T115" fmla="*/ 900 h 1990"/>
                    <a:gd name="T116" fmla="*/ 1469 w 2048"/>
                    <a:gd name="T117" fmla="*/ 1926 h 19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048" h="1990">
                      <a:moveTo>
                        <a:pt x="1569" y="840"/>
                      </a:moveTo>
                      <a:cubicBezTo>
                        <a:pt x="1569" y="237"/>
                        <a:pt x="1569" y="237"/>
                        <a:pt x="1569" y="237"/>
                      </a:cubicBezTo>
                      <a:cubicBezTo>
                        <a:pt x="1569" y="219"/>
                        <a:pt x="1555" y="205"/>
                        <a:pt x="1537" y="205"/>
                      </a:cubicBezTo>
                      <a:cubicBezTo>
                        <a:pt x="1398" y="205"/>
                        <a:pt x="1398" y="205"/>
                        <a:pt x="1398" y="205"/>
                      </a:cubicBezTo>
                      <a:cubicBezTo>
                        <a:pt x="1398" y="32"/>
                        <a:pt x="1398" y="32"/>
                        <a:pt x="1398" y="32"/>
                      </a:cubicBezTo>
                      <a:cubicBezTo>
                        <a:pt x="1398" y="14"/>
                        <a:pt x="1384" y="0"/>
                        <a:pt x="1366" y="0"/>
                      </a:cubicBezTo>
                      <a:cubicBezTo>
                        <a:pt x="1229" y="0"/>
                        <a:pt x="1229" y="0"/>
                        <a:pt x="1229" y="0"/>
                      </a:cubicBezTo>
                      <a:cubicBezTo>
                        <a:pt x="1212" y="0"/>
                        <a:pt x="1197" y="14"/>
                        <a:pt x="1197" y="32"/>
                      </a:cubicBezTo>
                      <a:cubicBezTo>
                        <a:pt x="1197" y="205"/>
                        <a:pt x="1197" y="205"/>
                        <a:pt x="1197" y="205"/>
                      </a:cubicBezTo>
                      <a:cubicBezTo>
                        <a:pt x="885" y="205"/>
                        <a:pt x="885" y="205"/>
                        <a:pt x="885" y="205"/>
                      </a:cubicBezTo>
                      <a:cubicBezTo>
                        <a:pt x="885" y="32"/>
                        <a:pt x="885" y="32"/>
                        <a:pt x="885" y="32"/>
                      </a:cubicBezTo>
                      <a:cubicBezTo>
                        <a:pt x="885" y="14"/>
                        <a:pt x="871" y="0"/>
                        <a:pt x="853" y="0"/>
                      </a:cubicBezTo>
                      <a:cubicBezTo>
                        <a:pt x="716" y="0"/>
                        <a:pt x="716" y="0"/>
                        <a:pt x="716" y="0"/>
                      </a:cubicBezTo>
                      <a:cubicBezTo>
                        <a:pt x="698" y="0"/>
                        <a:pt x="684" y="14"/>
                        <a:pt x="684" y="32"/>
                      </a:cubicBezTo>
                      <a:cubicBezTo>
                        <a:pt x="684" y="205"/>
                        <a:pt x="684" y="205"/>
                        <a:pt x="684" y="205"/>
                      </a:cubicBezTo>
                      <a:cubicBezTo>
                        <a:pt x="372" y="205"/>
                        <a:pt x="372" y="205"/>
                        <a:pt x="372" y="205"/>
                      </a:cubicBezTo>
                      <a:cubicBezTo>
                        <a:pt x="372" y="32"/>
                        <a:pt x="372" y="32"/>
                        <a:pt x="372" y="32"/>
                      </a:cubicBezTo>
                      <a:cubicBezTo>
                        <a:pt x="372" y="14"/>
                        <a:pt x="358" y="0"/>
                        <a:pt x="340" y="0"/>
                      </a:cubicBezTo>
                      <a:cubicBezTo>
                        <a:pt x="203" y="0"/>
                        <a:pt x="203" y="0"/>
                        <a:pt x="203" y="0"/>
                      </a:cubicBezTo>
                      <a:cubicBezTo>
                        <a:pt x="185" y="0"/>
                        <a:pt x="171" y="14"/>
                        <a:pt x="171" y="32"/>
                      </a:cubicBezTo>
                      <a:cubicBezTo>
                        <a:pt x="171" y="205"/>
                        <a:pt x="171" y="205"/>
                        <a:pt x="171" y="205"/>
                      </a:cubicBezTo>
                      <a:cubicBezTo>
                        <a:pt x="32" y="205"/>
                        <a:pt x="32" y="205"/>
                        <a:pt x="32" y="205"/>
                      </a:cubicBezTo>
                      <a:cubicBezTo>
                        <a:pt x="14" y="205"/>
                        <a:pt x="0" y="219"/>
                        <a:pt x="0" y="237"/>
                      </a:cubicBezTo>
                      <a:cubicBezTo>
                        <a:pt x="0" y="1468"/>
                        <a:pt x="0" y="1468"/>
                        <a:pt x="0" y="1468"/>
                      </a:cubicBezTo>
                      <a:cubicBezTo>
                        <a:pt x="0" y="1486"/>
                        <a:pt x="14" y="1501"/>
                        <a:pt x="32" y="1501"/>
                      </a:cubicBezTo>
                      <a:cubicBezTo>
                        <a:pt x="896" y="1501"/>
                        <a:pt x="896" y="1501"/>
                        <a:pt x="896" y="1501"/>
                      </a:cubicBezTo>
                      <a:cubicBezTo>
                        <a:pt x="917" y="1631"/>
                        <a:pt x="981" y="1751"/>
                        <a:pt x="1080" y="1840"/>
                      </a:cubicBezTo>
                      <a:cubicBezTo>
                        <a:pt x="1186" y="1937"/>
                        <a:pt x="1325" y="1990"/>
                        <a:pt x="1469" y="1990"/>
                      </a:cubicBezTo>
                      <a:cubicBezTo>
                        <a:pt x="1788" y="1990"/>
                        <a:pt x="2048" y="1730"/>
                        <a:pt x="2048" y="1411"/>
                      </a:cubicBezTo>
                      <a:cubicBezTo>
                        <a:pt x="2048" y="1129"/>
                        <a:pt x="1844" y="888"/>
                        <a:pt x="1569" y="840"/>
                      </a:cubicBezTo>
                      <a:close/>
                      <a:moveTo>
                        <a:pt x="1261" y="237"/>
                      </a:moveTo>
                      <a:cubicBezTo>
                        <a:pt x="1261" y="64"/>
                        <a:pt x="1261" y="64"/>
                        <a:pt x="1261" y="64"/>
                      </a:cubicBezTo>
                      <a:cubicBezTo>
                        <a:pt x="1334" y="64"/>
                        <a:pt x="1334" y="64"/>
                        <a:pt x="1334" y="64"/>
                      </a:cubicBezTo>
                      <a:cubicBezTo>
                        <a:pt x="1334" y="237"/>
                        <a:pt x="1334" y="237"/>
                        <a:pt x="1334" y="237"/>
                      </a:cubicBezTo>
                      <a:cubicBezTo>
                        <a:pt x="1334" y="410"/>
                        <a:pt x="1334" y="410"/>
                        <a:pt x="1334" y="410"/>
                      </a:cubicBezTo>
                      <a:cubicBezTo>
                        <a:pt x="1261" y="410"/>
                        <a:pt x="1261" y="410"/>
                        <a:pt x="1261" y="410"/>
                      </a:cubicBezTo>
                      <a:lnTo>
                        <a:pt x="1261" y="237"/>
                      </a:lnTo>
                      <a:close/>
                      <a:moveTo>
                        <a:pt x="748" y="237"/>
                      </a:moveTo>
                      <a:cubicBezTo>
                        <a:pt x="748" y="64"/>
                        <a:pt x="748" y="64"/>
                        <a:pt x="748" y="64"/>
                      </a:cubicBezTo>
                      <a:cubicBezTo>
                        <a:pt x="821" y="64"/>
                        <a:pt x="821" y="64"/>
                        <a:pt x="821" y="64"/>
                      </a:cubicBezTo>
                      <a:cubicBezTo>
                        <a:pt x="821" y="237"/>
                        <a:pt x="821" y="237"/>
                        <a:pt x="821" y="237"/>
                      </a:cubicBezTo>
                      <a:cubicBezTo>
                        <a:pt x="821" y="410"/>
                        <a:pt x="821" y="410"/>
                        <a:pt x="821" y="410"/>
                      </a:cubicBezTo>
                      <a:cubicBezTo>
                        <a:pt x="748" y="410"/>
                        <a:pt x="748" y="410"/>
                        <a:pt x="748" y="410"/>
                      </a:cubicBezTo>
                      <a:lnTo>
                        <a:pt x="748" y="237"/>
                      </a:lnTo>
                      <a:close/>
                      <a:moveTo>
                        <a:pt x="235" y="237"/>
                      </a:moveTo>
                      <a:cubicBezTo>
                        <a:pt x="235" y="64"/>
                        <a:pt x="235" y="64"/>
                        <a:pt x="235" y="64"/>
                      </a:cubicBezTo>
                      <a:cubicBezTo>
                        <a:pt x="308" y="64"/>
                        <a:pt x="308" y="64"/>
                        <a:pt x="308" y="64"/>
                      </a:cubicBezTo>
                      <a:cubicBezTo>
                        <a:pt x="308" y="237"/>
                        <a:pt x="308" y="237"/>
                        <a:pt x="308" y="237"/>
                      </a:cubicBezTo>
                      <a:cubicBezTo>
                        <a:pt x="308" y="410"/>
                        <a:pt x="308" y="410"/>
                        <a:pt x="308" y="410"/>
                      </a:cubicBezTo>
                      <a:cubicBezTo>
                        <a:pt x="235" y="410"/>
                        <a:pt x="235" y="410"/>
                        <a:pt x="235" y="410"/>
                      </a:cubicBezTo>
                      <a:lnTo>
                        <a:pt x="235" y="237"/>
                      </a:lnTo>
                      <a:close/>
                      <a:moveTo>
                        <a:pt x="921" y="1026"/>
                      </a:moveTo>
                      <a:cubicBezTo>
                        <a:pt x="648" y="1026"/>
                        <a:pt x="648" y="1026"/>
                        <a:pt x="648" y="1026"/>
                      </a:cubicBezTo>
                      <a:cubicBezTo>
                        <a:pt x="630" y="1026"/>
                        <a:pt x="616" y="1040"/>
                        <a:pt x="616" y="1058"/>
                      </a:cubicBezTo>
                      <a:cubicBezTo>
                        <a:pt x="616" y="1332"/>
                        <a:pt x="616" y="1332"/>
                        <a:pt x="616" y="1332"/>
                      </a:cubicBezTo>
                      <a:cubicBezTo>
                        <a:pt x="616" y="1349"/>
                        <a:pt x="630" y="1364"/>
                        <a:pt x="648" y="1364"/>
                      </a:cubicBezTo>
                      <a:cubicBezTo>
                        <a:pt x="891" y="1364"/>
                        <a:pt x="891" y="1364"/>
                        <a:pt x="891" y="1364"/>
                      </a:cubicBezTo>
                      <a:cubicBezTo>
                        <a:pt x="890" y="1379"/>
                        <a:pt x="889" y="1395"/>
                        <a:pt x="889" y="1411"/>
                      </a:cubicBezTo>
                      <a:cubicBezTo>
                        <a:pt x="889" y="1419"/>
                        <a:pt x="890" y="1428"/>
                        <a:pt x="890" y="1436"/>
                      </a:cubicBezTo>
                      <a:cubicBezTo>
                        <a:pt x="64" y="1436"/>
                        <a:pt x="64" y="1436"/>
                        <a:pt x="64" y="1436"/>
                      </a:cubicBezTo>
                      <a:cubicBezTo>
                        <a:pt x="64" y="269"/>
                        <a:pt x="64" y="269"/>
                        <a:pt x="64" y="269"/>
                      </a:cubicBezTo>
                      <a:cubicBezTo>
                        <a:pt x="171" y="269"/>
                        <a:pt x="171" y="269"/>
                        <a:pt x="171" y="269"/>
                      </a:cubicBezTo>
                      <a:cubicBezTo>
                        <a:pt x="171" y="442"/>
                        <a:pt x="171" y="442"/>
                        <a:pt x="171" y="442"/>
                      </a:cubicBezTo>
                      <a:cubicBezTo>
                        <a:pt x="171" y="460"/>
                        <a:pt x="185" y="474"/>
                        <a:pt x="203" y="474"/>
                      </a:cubicBezTo>
                      <a:cubicBezTo>
                        <a:pt x="340" y="474"/>
                        <a:pt x="340" y="474"/>
                        <a:pt x="340" y="474"/>
                      </a:cubicBezTo>
                      <a:cubicBezTo>
                        <a:pt x="358" y="474"/>
                        <a:pt x="372" y="460"/>
                        <a:pt x="372" y="442"/>
                      </a:cubicBezTo>
                      <a:cubicBezTo>
                        <a:pt x="372" y="269"/>
                        <a:pt x="372" y="269"/>
                        <a:pt x="372" y="269"/>
                      </a:cubicBezTo>
                      <a:cubicBezTo>
                        <a:pt x="684" y="269"/>
                        <a:pt x="684" y="269"/>
                        <a:pt x="684" y="269"/>
                      </a:cubicBezTo>
                      <a:cubicBezTo>
                        <a:pt x="684" y="442"/>
                        <a:pt x="684" y="442"/>
                        <a:pt x="684" y="442"/>
                      </a:cubicBezTo>
                      <a:cubicBezTo>
                        <a:pt x="684" y="460"/>
                        <a:pt x="698" y="474"/>
                        <a:pt x="716" y="474"/>
                      </a:cubicBezTo>
                      <a:cubicBezTo>
                        <a:pt x="853" y="474"/>
                        <a:pt x="853" y="474"/>
                        <a:pt x="853" y="474"/>
                      </a:cubicBezTo>
                      <a:cubicBezTo>
                        <a:pt x="871" y="474"/>
                        <a:pt x="885" y="460"/>
                        <a:pt x="885" y="442"/>
                      </a:cubicBezTo>
                      <a:cubicBezTo>
                        <a:pt x="885" y="269"/>
                        <a:pt x="885" y="269"/>
                        <a:pt x="885" y="269"/>
                      </a:cubicBezTo>
                      <a:cubicBezTo>
                        <a:pt x="1197" y="269"/>
                        <a:pt x="1197" y="269"/>
                        <a:pt x="1197" y="269"/>
                      </a:cubicBezTo>
                      <a:cubicBezTo>
                        <a:pt x="1197" y="442"/>
                        <a:pt x="1197" y="442"/>
                        <a:pt x="1197" y="442"/>
                      </a:cubicBezTo>
                      <a:cubicBezTo>
                        <a:pt x="1197" y="460"/>
                        <a:pt x="1212" y="474"/>
                        <a:pt x="1229" y="474"/>
                      </a:cubicBezTo>
                      <a:cubicBezTo>
                        <a:pt x="1366" y="474"/>
                        <a:pt x="1366" y="474"/>
                        <a:pt x="1366" y="474"/>
                      </a:cubicBezTo>
                      <a:cubicBezTo>
                        <a:pt x="1384" y="474"/>
                        <a:pt x="1398" y="460"/>
                        <a:pt x="1398" y="442"/>
                      </a:cubicBezTo>
                      <a:cubicBezTo>
                        <a:pt x="1398" y="269"/>
                        <a:pt x="1398" y="269"/>
                        <a:pt x="1398" y="269"/>
                      </a:cubicBezTo>
                      <a:cubicBezTo>
                        <a:pt x="1505" y="269"/>
                        <a:pt x="1505" y="269"/>
                        <a:pt x="1505" y="269"/>
                      </a:cubicBezTo>
                      <a:cubicBezTo>
                        <a:pt x="1505" y="833"/>
                        <a:pt x="1505" y="833"/>
                        <a:pt x="1505" y="833"/>
                      </a:cubicBezTo>
                      <a:cubicBezTo>
                        <a:pt x="1493" y="832"/>
                        <a:pt x="1481" y="831"/>
                        <a:pt x="1469" y="831"/>
                      </a:cubicBezTo>
                      <a:cubicBezTo>
                        <a:pt x="1433" y="831"/>
                        <a:pt x="1398" y="835"/>
                        <a:pt x="1364" y="841"/>
                      </a:cubicBezTo>
                      <a:cubicBezTo>
                        <a:pt x="1364" y="648"/>
                        <a:pt x="1364" y="648"/>
                        <a:pt x="1364" y="648"/>
                      </a:cubicBezTo>
                      <a:cubicBezTo>
                        <a:pt x="1364" y="630"/>
                        <a:pt x="1350" y="616"/>
                        <a:pt x="1332" y="616"/>
                      </a:cubicBezTo>
                      <a:cubicBezTo>
                        <a:pt x="1058" y="616"/>
                        <a:pt x="1058" y="616"/>
                        <a:pt x="1058" y="616"/>
                      </a:cubicBezTo>
                      <a:cubicBezTo>
                        <a:pt x="1040" y="616"/>
                        <a:pt x="1026" y="630"/>
                        <a:pt x="1026" y="648"/>
                      </a:cubicBezTo>
                      <a:cubicBezTo>
                        <a:pt x="1026" y="921"/>
                        <a:pt x="1026" y="921"/>
                        <a:pt x="1026" y="921"/>
                      </a:cubicBezTo>
                      <a:cubicBezTo>
                        <a:pt x="1026" y="939"/>
                        <a:pt x="1040" y="953"/>
                        <a:pt x="1058" y="953"/>
                      </a:cubicBezTo>
                      <a:cubicBezTo>
                        <a:pt x="1113" y="953"/>
                        <a:pt x="1113" y="953"/>
                        <a:pt x="1113" y="953"/>
                      </a:cubicBezTo>
                      <a:cubicBezTo>
                        <a:pt x="1060" y="995"/>
                        <a:pt x="1014" y="1045"/>
                        <a:pt x="978" y="1102"/>
                      </a:cubicBezTo>
                      <a:cubicBezTo>
                        <a:pt x="969" y="1116"/>
                        <a:pt x="961" y="1131"/>
                        <a:pt x="953" y="1146"/>
                      </a:cubicBezTo>
                      <a:cubicBezTo>
                        <a:pt x="953" y="1058"/>
                        <a:pt x="953" y="1058"/>
                        <a:pt x="953" y="1058"/>
                      </a:cubicBezTo>
                      <a:cubicBezTo>
                        <a:pt x="953" y="1040"/>
                        <a:pt x="939" y="1026"/>
                        <a:pt x="921" y="1026"/>
                      </a:cubicBezTo>
                      <a:close/>
                      <a:moveTo>
                        <a:pt x="889" y="1090"/>
                      </a:moveTo>
                      <a:cubicBezTo>
                        <a:pt x="889" y="1300"/>
                        <a:pt x="889" y="1300"/>
                        <a:pt x="889" y="1300"/>
                      </a:cubicBezTo>
                      <a:cubicBezTo>
                        <a:pt x="680" y="1300"/>
                        <a:pt x="680" y="1300"/>
                        <a:pt x="680" y="1300"/>
                      </a:cubicBezTo>
                      <a:cubicBezTo>
                        <a:pt x="680" y="1090"/>
                        <a:pt x="680" y="1090"/>
                        <a:pt x="680" y="1090"/>
                      </a:cubicBezTo>
                      <a:lnTo>
                        <a:pt x="889" y="1090"/>
                      </a:lnTo>
                      <a:close/>
                      <a:moveTo>
                        <a:pt x="1300" y="680"/>
                      </a:moveTo>
                      <a:cubicBezTo>
                        <a:pt x="1300" y="857"/>
                        <a:pt x="1300" y="857"/>
                        <a:pt x="1300" y="857"/>
                      </a:cubicBezTo>
                      <a:cubicBezTo>
                        <a:pt x="1271" y="865"/>
                        <a:pt x="1244" y="876"/>
                        <a:pt x="1217" y="889"/>
                      </a:cubicBezTo>
                      <a:cubicBezTo>
                        <a:pt x="1090" y="889"/>
                        <a:pt x="1090" y="889"/>
                        <a:pt x="1090" y="889"/>
                      </a:cubicBezTo>
                      <a:cubicBezTo>
                        <a:pt x="1090" y="680"/>
                        <a:pt x="1090" y="680"/>
                        <a:pt x="1090" y="680"/>
                      </a:cubicBezTo>
                      <a:lnTo>
                        <a:pt x="1300" y="680"/>
                      </a:lnTo>
                      <a:close/>
                      <a:moveTo>
                        <a:pt x="1469" y="1926"/>
                      </a:moveTo>
                      <a:cubicBezTo>
                        <a:pt x="1204" y="1926"/>
                        <a:pt x="984" y="1728"/>
                        <a:pt x="956" y="1465"/>
                      </a:cubicBezTo>
                      <a:cubicBezTo>
                        <a:pt x="956" y="1465"/>
                        <a:pt x="956" y="1465"/>
                        <a:pt x="956" y="1465"/>
                      </a:cubicBezTo>
                      <a:cubicBezTo>
                        <a:pt x="954" y="1447"/>
                        <a:pt x="953" y="1429"/>
                        <a:pt x="953" y="1411"/>
                      </a:cubicBezTo>
                      <a:cubicBezTo>
                        <a:pt x="953" y="1215"/>
                        <a:pt x="1063" y="1038"/>
                        <a:pt x="1238" y="950"/>
                      </a:cubicBezTo>
                      <a:cubicBezTo>
                        <a:pt x="1238" y="950"/>
                        <a:pt x="1238" y="950"/>
                        <a:pt x="1238" y="950"/>
                      </a:cubicBezTo>
                      <a:cubicBezTo>
                        <a:pt x="1271" y="934"/>
                        <a:pt x="1305" y="921"/>
                        <a:pt x="1340" y="912"/>
                      </a:cubicBezTo>
                      <a:cubicBezTo>
                        <a:pt x="1340" y="912"/>
                        <a:pt x="1340" y="912"/>
                        <a:pt x="1340" y="912"/>
                      </a:cubicBezTo>
                      <a:cubicBezTo>
                        <a:pt x="1382" y="901"/>
                        <a:pt x="1425" y="896"/>
                        <a:pt x="1469" y="896"/>
                      </a:cubicBezTo>
                      <a:cubicBezTo>
                        <a:pt x="1490" y="896"/>
                        <a:pt x="1512" y="897"/>
                        <a:pt x="1533" y="900"/>
                      </a:cubicBezTo>
                      <a:cubicBezTo>
                        <a:pt x="1533" y="900"/>
                        <a:pt x="1533" y="900"/>
                        <a:pt x="1533" y="900"/>
                      </a:cubicBezTo>
                      <a:cubicBezTo>
                        <a:pt x="1790" y="932"/>
                        <a:pt x="1984" y="1151"/>
                        <a:pt x="1984" y="1411"/>
                      </a:cubicBezTo>
                      <a:cubicBezTo>
                        <a:pt x="1984" y="1695"/>
                        <a:pt x="1753" y="1926"/>
                        <a:pt x="1469" y="19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72" name="Freeform 9"/>
                <p:cNvSpPr>
                  <a:spLocks/>
                </p:cNvSpPr>
                <p:nvPr/>
              </p:nvSpPr>
              <p:spPr bwMode="auto">
                <a:xfrm>
                  <a:off x="6049" y="1050"/>
                  <a:ext cx="18" cy="41"/>
                </a:xfrm>
                <a:custGeom>
                  <a:avLst/>
                  <a:gdLst>
                    <a:gd name="T0" fmla="*/ 67 w 94"/>
                    <a:gd name="T1" fmla="*/ 25 h 216"/>
                    <a:gd name="T2" fmla="*/ 26 w 94"/>
                    <a:gd name="T3" fmla="*/ 6 h 216"/>
                    <a:gd name="T4" fmla="*/ 6 w 94"/>
                    <a:gd name="T5" fmla="*/ 47 h 216"/>
                    <a:gd name="T6" fmla="*/ 30 w 94"/>
                    <a:gd name="T7" fmla="*/ 184 h 216"/>
                    <a:gd name="T8" fmla="*/ 62 w 94"/>
                    <a:gd name="T9" fmla="*/ 216 h 216"/>
                    <a:gd name="T10" fmla="*/ 94 w 94"/>
                    <a:gd name="T11" fmla="*/ 184 h 216"/>
                    <a:gd name="T12" fmla="*/ 67 w 94"/>
                    <a:gd name="T13" fmla="*/ 25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4" h="216">
                      <a:moveTo>
                        <a:pt x="67" y="25"/>
                      </a:moveTo>
                      <a:cubicBezTo>
                        <a:pt x="61" y="9"/>
                        <a:pt x="42" y="0"/>
                        <a:pt x="26" y="6"/>
                      </a:cubicBezTo>
                      <a:cubicBezTo>
                        <a:pt x="9" y="12"/>
                        <a:pt x="0" y="30"/>
                        <a:pt x="6" y="47"/>
                      </a:cubicBezTo>
                      <a:cubicBezTo>
                        <a:pt x="22" y="91"/>
                        <a:pt x="30" y="137"/>
                        <a:pt x="30" y="184"/>
                      </a:cubicBezTo>
                      <a:cubicBezTo>
                        <a:pt x="30" y="202"/>
                        <a:pt x="44" y="216"/>
                        <a:pt x="62" y="216"/>
                      </a:cubicBezTo>
                      <a:cubicBezTo>
                        <a:pt x="80" y="216"/>
                        <a:pt x="94" y="202"/>
                        <a:pt x="94" y="184"/>
                      </a:cubicBezTo>
                      <a:cubicBezTo>
                        <a:pt x="94" y="130"/>
                        <a:pt x="85" y="76"/>
                        <a:pt x="67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73" name="Freeform 10"/>
                <p:cNvSpPr>
                  <a:spLocks/>
                </p:cNvSpPr>
                <p:nvPr/>
              </p:nvSpPr>
              <p:spPr bwMode="auto">
                <a:xfrm>
                  <a:off x="5994" y="999"/>
                  <a:ext cx="59" cy="45"/>
                </a:xfrm>
                <a:custGeom>
                  <a:avLst/>
                  <a:gdLst>
                    <a:gd name="T0" fmla="*/ 304 w 314"/>
                    <a:gd name="T1" fmla="*/ 191 h 242"/>
                    <a:gd name="T2" fmla="*/ 44 w 314"/>
                    <a:gd name="T3" fmla="*/ 5 h 242"/>
                    <a:gd name="T4" fmla="*/ 4 w 314"/>
                    <a:gd name="T5" fmla="*/ 27 h 242"/>
                    <a:gd name="T6" fmla="*/ 27 w 314"/>
                    <a:gd name="T7" fmla="*/ 67 h 242"/>
                    <a:gd name="T8" fmla="*/ 252 w 314"/>
                    <a:gd name="T9" fmla="*/ 228 h 242"/>
                    <a:gd name="T10" fmla="*/ 278 w 314"/>
                    <a:gd name="T11" fmla="*/ 242 h 242"/>
                    <a:gd name="T12" fmla="*/ 296 w 314"/>
                    <a:gd name="T13" fmla="*/ 236 h 242"/>
                    <a:gd name="T14" fmla="*/ 304 w 314"/>
                    <a:gd name="T15" fmla="*/ 191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4" h="242">
                      <a:moveTo>
                        <a:pt x="304" y="191"/>
                      </a:moveTo>
                      <a:cubicBezTo>
                        <a:pt x="242" y="101"/>
                        <a:pt x="149" y="35"/>
                        <a:pt x="44" y="5"/>
                      </a:cubicBezTo>
                      <a:cubicBezTo>
                        <a:pt x="27" y="0"/>
                        <a:pt x="9" y="10"/>
                        <a:pt x="4" y="27"/>
                      </a:cubicBezTo>
                      <a:cubicBezTo>
                        <a:pt x="0" y="44"/>
                        <a:pt x="10" y="62"/>
                        <a:pt x="27" y="67"/>
                      </a:cubicBezTo>
                      <a:cubicBezTo>
                        <a:pt x="117" y="93"/>
                        <a:pt x="197" y="150"/>
                        <a:pt x="252" y="228"/>
                      </a:cubicBezTo>
                      <a:cubicBezTo>
                        <a:pt x="258" y="237"/>
                        <a:pt x="268" y="242"/>
                        <a:pt x="278" y="242"/>
                      </a:cubicBezTo>
                      <a:cubicBezTo>
                        <a:pt x="284" y="242"/>
                        <a:pt x="291" y="240"/>
                        <a:pt x="296" y="236"/>
                      </a:cubicBezTo>
                      <a:cubicBezTo>
                        <a:pt x="311" y="226"/>
                        <a:pt x="314" y="206"/>
                        <a:pt x="304" y="1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74" name="Freeform 11"/>
                <p:cNvSpPr>
                  <a:spLocks noEditPoints="1"/>
                </p:cNvSpPr>
                <p:nvPr/>
              </p:nvSpPr>
              <p:spPr bwMode="auto">
                <a:xfrm>
                  <a:off x="5911" y="1017"/>
                  <a:ext cx="136" cy="136"/>
                </a:xfrm>
                <a:custGeom>
                  <a:avLst/>
                  <a:gdLst>
                    <a:gd name="T0" fmla="*/ 364 w 727"/>
                    <a:gd name="T1" fmla="*/ 0 h 727"/>
                    <a:gd name="T2" fmla="*/ 0 w 727"/>
                    <a:gd name="T3" fmla="*/ 364 h 727"/>
                    <a:gd name="T4" fmla="*/ 364 w 727"/>
                    <a:gd name="T5" fmla="*/ 727 h 727"/>
                    <a:gd name="T6" fmla="*/ 727 w 727"/>
                    <a:gd name="T7" fmla="*/ 364 h 727"/>
                    <a:gd name="T8" fmla="*/ 364 w 727"/>
                    <a:gd name="T9" fmla="*/ 0 h 727"/>
                    <a:gd name="T10" fmla="*/ 364 w 727"/>
                    <a:gd name="T11" fmla="*/ 663 h 727"/>
                    <a:gd name="T12" fmla="*/ 64 w 727"/>
                    <a:gd name="T13" fmla="*/ 364 h 727"/>
                    <a:gd name="T14" fmla="*/ 364 w 727"/>
                    <a:gd name="T15" fmla="*/ 65 h 727"/>
                    <a:gd name="T16" fmla="*/ 663 w 727"/>
                    <a:gd name="T17" fmla="*/ 364 h 727"/>
                    <a:gd name="T18" fmla="*/ 364 w 727"/>
                    <a:gd name="T19" fmla="*/ 663 h 7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27" h="727">
                      <a:moveTo>
                        <a:pt x="364" y="0"/>
                      </a:moveTo>
                      <a:cubicBezTo>
                        <a:pt x="163" y="0"/>
                        <a:pt x="0" y="163"/>
                        <a:pt x="0" y="364"/>
                      </a:cubicBezTo>
                      <a:cubicBezTo>
                        <a:pt x="0" y="564"/>
                        <a:pt x="163" y="727"/>
                        <a:pt x="364" y="727"/>
                      </a:cubicBezTo>
                      <a:cubicBezTo>
                        <a:pt x="564" y="727"/>
                        <a:pt x="727" y="564"/>
                        <a:pt x="727" y="364"/>
                      </a:cubicBezTo>
                      <a:cubicBezTo>
                        <a:pt x="727" y="163"/>
                        <a:pt x="564" y="0"/>
                        <a:pt x="364" y="0"/>
                      </a:cubicBezTo>
                      <a:close/>
                      <a:moveTo>
                        <a:pt x="364" y="663"/>
                      </a:moveTo>
                      <a:cubicBezTo>
                        <a:pt x="199" y="663"/>
                        <a:pt x="64" y="529"/>
                        <a:pt x="64" y="364"/>
                      </a:cubicBezTo>
                      <a:cubicBezTo>
                        <a:pt x="64" y="199"/>
                        <a:pt x="199" y="65"/>
                        <a:pt x="364" y="65"/>
                      </a:cubicBezTo>
                      <a:cubicBezTo>
                        <a:pt x="529" y="65"/>
                        <a:pt x="663" y="199"/>
                        <a:pt x="663" y="364"/>
                      </a:cubicBezTo>
                      <a:cubicBezTo>
                        <a:pt x="663" y="529"/>
                        <a:pt x="529" y="663"/>
                        <a:pt x="364" y="6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75" name="Freeform 12"/>
                <p:cNvSpPr>
                  <a:spLocks/>
                </p:cNvSpPr>
                <p:nvPr/>
              </p:nvSpPr>
              <p:spPr bwMode="auto">
                <a:xfrm>
                  <a:off x="5973" y="1048"/>
                  <a:ext cx="47" cy="47"/>
                </a:xfrm>
                <a:custGeom>
                  <a:avLst/>
                  <a:gdLst>
                    <a:gd name="T0" fmla="*/ 220 w 252"/>
                    <a:gd name="T1" fmla="*/ 188 h 252"/>
                    <a:gd name="T2" fmla="*/ 64 w 252"/>
                    <a:gd name="T3" fmla="*/ 188 h 252"/>
                    <a:gd name="T4" fmla="*/ 64 w 252"/>
                    <a:gd name="T5" fmla="*/ 32 h 252"/>
                    <a:gd name="T6" fmla="*/ 32 w 252"/>
                    <a:gd name="T7" fmla="*/ 0 h 252"/>
                    <a:gd name="T8" fmla="*/ 0 w 252"/>
                    <a:gd name="T9" fmla="*/ 32 h 252"/>
                    <a:gd name="T10" fmla="*/ 0 w 252"/>
                    <a:gd name="T11" fmla="*/ 220 h 252"/>
                    <a:gd name="T12" fmla="*/ 32 w 252"/>
                    <a:gd name="T13" fmla="*/ 252 h 252"/>
                    <a:gd name="T14" fmla="*/ 220 w 252"/>
                    <a:gd name="T15" fmla="*/ 252 h 252"/>
                    <a:gd name="T16" fmla="*/ 252 w 252"/>
                    <a:gd name="T17" fmla="*/ 220 h 252"/>
                    <a:gd name="T18" fmla="*/ 220 w 252"/>
                    <a:gd name="T19" fmla="*/ 188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2" h="252">
                      <a:moveTo>
                        <a:pt x="220" y="188"/>
                      </a:moveTo>
                      <a:cubicBezTo>
                        <a:pt x="64" y="188"/>
                        <a:pt x="64" y="188"/>
                        <a:pt x="64" y="188"/>
                      </a:cubicBezTo>
                      <a:cubicBezTo>
                        <a:pt x="64" y="32"/>
                        <a:pt x="64" y="32"/>
                        <a:pt x="64" y="32"/>
                      </a:cubicBezTo>
                      <a:cubicBezTo>
                        <a:pt x="64" y="14"/>
                        <a:pt x="49" y="0"/>
                        <a:pt x="32" y="0"/>
                      </a:cubicBezTo>
                      <a:cubicBezTo>
                        <a:pt x="14" y="0"/>
                        <a:pt x="0" y="14"/>
                        <a:pt x="0" y="32"/>
                      </a:cubicBezTo>
                      <a:cubicBezTo>
                        <a:pt x="0" y="220"/>
                        <a:pt x="0" y="220"/>
                        <a:pt x="0" y="220"/>
                      </a:cubicBezTo>
                      <a:cubicBezTo>
                        <a:pt x="0" y="238"/>
                        <a:pt x="14" y="252"/>
                        <a:pt x="32" y="252"/>
                      </a:cubicBezTo>
                      <a:cubicBezTo>
                        <a:pt x="220" y="252"/>
                        <a:pt x="220" y="252"/>
                        <a:pt x="220" y="252"/>
                      </a:cubicBezTo>
                      <a:cubicBezTo>
                        <a:pt x="237" y="252"/>
                        <a:pt x="252" y="238"/>
                        <a:pt x="252" y="220"/>
                      </a:cubicBezTo>
                      <a:cubicBezTo>
                        <a:pt x="252" y="203"/>
                        <a:pt x="238" y="188"/>
                        <a:pt x="220" y="1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  <p:sp>
            <p:nvSpPr>
              <p:cNvPr id="67" name="CaixaDeTexto 19"/>
              <p:cNvSpPr txBox="1"/>
              <p:nvPr/>
            </p:nvSpPr>
            <p:spPr>
              <a:xfrm>
                <a:off x="9934912" y="1361753"/>
                <a:ext cx="8811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pt-BR"/>
                </a:defPPr>
                <a:lvl1pPr algn="r">
                  <a:defRPr sz="5400" b="1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</a:defRPr>
                </a:lvl1pPr>
                <a:lvl2pPr lvl="1" algn="r">
                  <a:defRPr sz="3600">
                    <a:solidFill>
                      <a:schemeClr val="bg1"/>
                    </a:solidFill>
                  </a:defRPr>
                </a:lvl2pPr>
              </a:lstStyle>
              <a:p>
                <a:pPr algn="l"/>
                <a:r>
                  <a:rPr lang="pt-BR" sz="1400" i="1" dirty="0">
                    <a:solidFill>
                      <a:srgbClr val="4A5463"/>
                    </a:solidFill>
                    <a:effectLst/>
                    <a:latin typeface="+mn-lt"/>
                  </a:rPr>
                  <a:t>histórico</a:t>
                </a:r>
              </a:p>
            </p:txBody>
          </p:sp>
        </p:grpSp>
        <p:sp>
          <p:nvSpPr>
            <p:cNvPr id="65" name="Retângulo 64"/>
            <p:cNvSpPr/>
            <p:nvPr/>
          </p:nvSpPr>
          <p:spPr>
            <a:xfrm>
              <a:off x="7794171" y="5558971"/>
              <a:ext cx="1596572" cy="62411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77" name="CaixaDeTexto 19"/>
          <p:cNvSpPr txBox="1"/>
          <p:nvPr/>
        </p:nvSpPr>
        <p:spPr>
          <a:xfrm>
            <a:off x="2424148" y="1760040"/>
            <a:ext cx="19133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8000" i="1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83</a:t>
            </a:r>
            <a:r>
              <a:rPr lang="pt-BR" sz="6000" i="1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%</a:t>
            </a:r>
            <a:endParaRPr lang="pt-BR" sz="4400" i="1" dirty="0">
              <a:solidFill>
                <a:schemeClr val="accent1">
                  <a:lumMod val="50000"/>
                </a:schemeClr>
              </a:solidFill>
              <a:effectLst/>
              <a:latin typeface="+mn-lt"/>
            </a:endParaRPr>
          </a:p>
        </p:txBody>
      </p:sp>
      <p:sp>
        <p:nvSpPr>
          <p:cNvPr id="78" name="CaixaDeTexto 19"/>
          <p:cNvSpPr txBox="1"/>
          <p:nvPr/>
        </p:nvSpPr>
        <p:spPr>
          <a:xfrm>
            <a:off x="1719688" y="2991989"/>
            <a:ext cx="36463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2800" i="1" dirty="0">
                <a:solidFill>
                  <a:srgbClr val="00A79B"/>
                </a:solidFill>
                <a:effectLst/>
                <a:latin typeface="+mn-lt"/>
              </a:rPr>
              <a:t>foi relevante na empregabilidade</a:t>
            </a:r>
            <a:endParaRPr lang="pt-BR" sz="1200" i="1" dirty="0">
              <a:solidFill>
                <a:srgbClr val="00A79B"/>
              </a:solidFill>
              <a:effectLst/>
              <a:latin typeface="+mn-lt"/>
            </a:endParaRPr>
          </a:p>
        </p:txBody>
      </p:sp>
      <p:sp>
        <p:nvSpPr>
          <p:cNvPr id="85" name="Forma livre 84"/>
          <p:cNvSpPr/>
          <p:nvPr/>
        </p:nvSpPr>
        <p:spPr>
          <a:xfrm>
            <a:off x="-167954" y="161424"/>
            <a:ext cx="968768" cy="172857"/>
          </a:xfrm>
          <a:custGeom>
            <a:avLst/>
            <a:gdLst>
              <a:gd name="connsiteX0" fmla="*/ 0 w 4785186"/>
              <a:gd name="connsiteY0" fmla="*/ 0 h 853819"/>
              <a:gd name="connsiteX1" fmla="*/ 4785186 w 4785186"/>
              <a:gd name="connsiteY1" fmla="*/ 0 h 853819"/>
              <a:gd name="connsiteX2" fmla="*/ 4310842 w 4785186"/>
              <a:gd name="connsiteY2" fmla="*/ 853819 h 853819"/>
              <a:gd name="connsiteX3" fmla="*/ 0 w 4785186"/>
              <a:gd name="connsiteY3" fmla="*/ 853819 h 85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5186" h="853819">
                <a:moveTo>
                  <a:pt x="0" y="0"/>
                </a:moveTo>
                <a:lnTo>
                  <a:pt x="4785186" y="0"/>
                </a:lnTo>
                <a:lnTo>
                  <a:pt x="4310842" y="853819"/>
                </a:lnTo>
                <a:lnTo>
                  <a:pt x="0" y="853819"/>
                </a:lnTo>
                <a:close/>
              </a:path>
            </a:pathLst>
          </a:custGeom>
          <a:solidFill>
            <a:srgbClr val="62D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7" name="Gráfico 56"/>
          <p:cNvGraphicFramePr/>
          <p:nvPr>
            <p:extLst>
              <p:ext uri="{D42A27DB-BD31-4B8C-83A1-F6EECF244321}">
                <p14:modId xmlns:p14="http://schemas.microsoft.com/office/powerpoint/2010/main" val="706950502"/>
              </p:ext>
            </p:extLst>
          </p:nvPr>
        </p:nvGraphicFramePr>
        <p:xfrm>
          <a:off x="1886499" y="4407445"/>
          <a:ext cx="850212" cy="811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8" name="CaixaDeTexto 19"/>
          <p:cNvSpPr txBox="1"/>
          <p:nvPr/>
        </p:nvSpPr>
        <p:spPr>
          <a:xfrm>
            <a:off x="1792569" y="4615154"/>
            <a:ext cx="1061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ctr"/>
            <a:r>
              <a:rPr lang="pt-BR" sz="200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87</a:t>
            </a:r>
            <a:r>
              <a:rPr lang="pt-BR" sz="140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%</a:t>
            </a:r>
          </a:p>
        </p:txBody>
      </p:sp>
      <p:graphicFrame>
        <p:nvGraphicFramePr>
          <p:cNvPr id="59" name="Gráfico 58"/>
          <p:cNvGraphicFramePr/>
          <p:nvPr>
            <p:extLst>
              <p:ext uri="{D42A27DB-BD31-4B8C-83A1-F6EECF244321}">
                <p14:modId xmlns:p14="http://schemas.microsoft.com/office/powerpoint/2010/main" val="1653650389"/>
              </p:ext>
            </p:extLst>
          </p:nvPr>
        </p:nvGraphicFramePr>
        <p:xfrm>
          <a:off x="2682263" y="4407343"/>
          <a:ext cx="850212" cy="811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0" name="CaixaDeTexto 19"/>
          <p:cNvSpPr txBox="1"/>
          <p:nvPr/>
        </p:nvSpPr>
        <p:spPr>
          <a:xfrm>
            <a:off x="2784329" y="4600572"/>
            <a:ext cx="64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ctr"/>
            <a:r>
              <a:rPr lang="pt-BR" sz="200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85</a:t>
            </a:r>
            <a:r>
              <a:rPr lang="pt-BR" sz="140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%</a:t>
            </a:r>
            <a:endParaRPr lang="pt-BR" sz="800" dirty="0">
              <a:solidFill>
                <a:schemeClr val="accent2">
                  <a:lumMod val="50000"/>
                </a:schemeClr>
              </a:solidFill>
              <a:effectLst/>
              <a:latin typeface="+mn-lt"/>
            </a:endParaRPr>
          </a:p>
        </p:txBody>
      </p:sp>
      <p:sp>
        <p:nvSpPr>
          <p:cNvPr id="61" name="Retângulo 60"/>
          <p:cNvSpPr/>
          <p:nvPr/>
        </p:nvSpPr>
        <p:spPr>
          <a:xfrm>
            <a:off x="1996795" y="4179136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2014</a:t>
            </a:r>
          </a:p>
        </p:txBody>
      </p:sp>
      <p:sp>
        <p:nvSpPr>
          <p:cNvPr id="62" name="Retângulo 61"/>
          <p:cNvSpPr/>
          <p:nvPr/>
        </p:nvSpPr>
        <p:spPr>
          <a:xfrm>
            <a:off x="2784329" y="4188364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2015</a:t>
            </a:r>
          </a:p>
        </p:txBody>
      </p:sp>
      <p:graphicFrame>
        <p:nvGraphicFramePr>
          <p:cNvPr id="81" name="Gráfico 80"/>
          <p:cNvGraphicFramePr/>
          <p:nvPr>
            <p:extLst>
              <p:ext uri="{D42A27DB-BD31-4B8C-83A1-F6EECF244321}">
                <p14:modId xmlns:p14="http://schemas.microsoft.com/office/powerpoint/2010/main" val="1504652003"/>
              </p:ext>
            </p:extLst>
          </p:nvPr>
        </p:nvGraphicFramePr>
        <p:xfrm>
          <a:off x="1488105" y="1989969"/>
          <a:ext cx="1029361" cy="982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4" name="CaixaDeTexto 53"/>
          <p:cNvSpPr txBox="1"/>
          <p:nvPr/>
        </p:nvSpPr>
        <p:spPr>
          <a:xfrm>
            <a:off x="-1491" y="6063910"/>
            <a:ext cx="7184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900" dirty="0"/>
              <a:t>base: 1.130</a:t>
            </a:r>
          </a:p>
        </p:txBody>
      </p:sp>
      <p:sp>
        <p:nvSpPr>
          <p:cNvPr id="31" name="CaixaDeTexto 5"/>
          <p:cNvSpPr txBox="1"/>
          <p:nvPr/>
        </p:nvSpPr>
        <p:spPr>
          <a:xfrm>
            <a:off x="5296589" y="2589676"/>
            <a:ext cx="6198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tal resultado foi inferior ao apurado nas pesquisas dos anos anteriores</a:t>
            </a:r>
          </a:p>
        </p:txBody>
      </p:sp>
      <p:sp>
        <p:nvSpPr>
          <p:cNvPr id="32" name="CaixaDeTexto 5"/>
          <p:cNvSpPr txBox="1"/>
          <p:nvPr/>
        </p:nvSpPr>
        <p:spPr>
          <a:xfrm>
            <a:off x="5296589" y="3332768"/>
            <a:ext cx="6465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os participantes mais jovens foram os que mais concordaram ou reconheceram esse benefício do </a:t>
            </a:r>
            <a:r>
              <a:rPr lang="pt-BR" dirty="0" err="1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Empretec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 </a:t>
            </a: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207768037"/>
              </p:ext>
            </p:extLst>
          </p:nvPr>
        </p:nvGraphicFramePr>
        <p:xfrm>
          <a:off x="5473700" y="4235473"/>
          <a:ext cx="5867400" cy="1686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6" name="Tabela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294774"/>
              </p:ext>
            </p:extLst>
          </p:nvPr>
        </p:nvGraphicFramePr>
        <p:xfrm>
          <a:off x="5626101" y="5961959"/>
          <a:ext cx="5575300" cy="2039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5060">
                  <a:extLst>
                    <a:ext uri="{9D8B030D-6E8A-4147-A177-3AD203B41FA5}">
                      <a16:colId xmlns="" xmlns:a16="http://schemas.microsoft.com/office/drawing/2014/main" val="3609399783"/>
                    </a:ext>
                  </a:extLst>
                </a:gridCol>
                <a:gridCol w="1115060">
                  <a:extLst>
                    <a:ext uri="{9D8B030D-6E8A-4147-A177-3AD203B41FA5}">
                      <a16:colId xmlns="" xmlns:a16="http://schemas.microsoft.com/office/drawing/2014/main" val="764654849"/>
                    </a:ext>
                  </a:extLst>
                </a:gridCol>
                <a:gridCol w="1115060">
                  <a:extLst>
                    <a:ext uri="{9D8B030D-6E8A-4147-A177-3AD203B41FA5}">
                      <a16:colId xmlns="" xmlns:a16="http://schemas.microsoft.com/office/drawing/2014/main" val="3444013854"/>
                    </a:ext>
                  </a:extLst>
                </a:gridCol>
                <a:gridCol w="1115060">
                  <a:extLst>
                    <a:ext uri="{9D8B030D-6E8A-4147-A177-3AD203B41FA5}">
                      <a16:colId xmlns="" xmlns:a16="http://schemas.microsoft.com/office/drawing/2014/main" val="606576234"/>
                    </a:ext>
                  </a:extLst>
                </a:gridCol>
                <a:gridCol w="1115060">
                  <a:extLst>
                    <a:ext uri="{9D8B030D-6E8A-4147-A177-3AD203B41FA5}">
                      <a16:colId xmlns="" xmlns:a16="http://schemas.microsoft.com/office/drawing/2014/main" val="3746616160"/>
                    </a:ext>
                  </a:extLst>
                </a:gridCol>
              </a:tblGrid>
              <a:tr h="2039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137</a:t>
                      </a:r>
                      <a:endParaRPr lang="pt-BR" sz="1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5" marR="5095" marT="509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55595686"/>
                  </a:ext>
                </a:extLst>
              </a:tr>
            </a:tbl>
          </a:graphicData>
        </a:graphic>
      </p:graphicFrame>
      <p:grpSp>
        <p:nvGrpSpPr>
          <p:cNvPr id="33" name="+ informações"/>
          <p:cNvGrpSpPr/>
          <p:nvPr/>
        </p:nvGrpSpPr>
        <p:grpSpPr>
          <a:xfrm>
            <a:off x="3430409" y="5569001"/>
            <a:ext cx="1402473" cy="346249"/>
            <a:chOff x="7300120" y="5125288"/>
            <a:chExt cx="1748287" cy="431624"/>
          </a:xfrm>
        </p:grpSpPr>
        <p:sp>
          <p:nvSpPr>
            <p:cNvPr id="34" name="Forma livre 52"/>
            <p:cNvSpPr/>
            <p:nvPr/>
          </p:nvSpPr>
          <p:spPr>
            <a:xfrm>
              <a:off x="7529599" y="5255921"/>
              <a:ext cx="1340560" cy="203648"/>
            </a:xfrm>
            <a:custGeom>
              <a:avLst/>
              <a:gdLst>
                <a:gd name="connsiteX0" fmla="*/ 0 w 1340560"/>
                <a:gd name="connsiteY0" fmla="*/ 0 h 203648"/>
                <a:gd name="connsiteX1" fmla="*/ 1238736 w 1340560"/>
                <a:gd name="connsiteY1" fmla="*/ 0 h 203648"/>
                <a:gd name="connsiteX2" fmla="*/ 1340560 w 1340560"/>
                <a:gd name="connsiteY2" fmla="*/ 101824 h 203648"/>
                <a:gd name="connsiteX3" fmla="*/ 1340559 w 1340560"/>
                <a:gd name="connsiteY3" fmla="*/ 101824 h 203648"/>
                <a:gd name="connsiteX4" fmla="*/ 1238735 w 1340560"/>
                <a:gd name="connsiteY4" fmla="*/ 203648 h 203648"/>
                <a:gd name="connsiteX5" fmla="*/ 1958 w 1340560"/>
                <a:gd name="connsiteY5" fmla="*/ 203647 h 203648"/>
                <a:gd name="connsiteX6" fmla="*/ 28837 w 1340560"/>
                <a:gd name="connsiteY6" fmla="*/ 163780 h 203648"/>
                <a:gd name="connsiteX7" fmla="*/ 41052 w 1340560"/>
                <a:gd name="connsiteY7" fmla="*/ 103276 h 203648"/>
                <a:gd name="connsiteX8" fmla="*/ 28837 w 1340560"/>
                <a:gd name="connsiteY8" fmla="*/ 42772 h 20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0560" h="203648">
                  <a:moveTo>
                    <a:pt x="0" y="0"/>
                  </a:moveTo>
                  <a:lnTo>
                    <a:pt x="1238736" y="0"/>
                  </a:lnTo>
                  <a:cubicBezTo>
                    <a:pt x="1294972" y="0"/>
                    <a:pt x="1340560" y="45588"/>
                    <a:pt x="1340560" y="101824"/>
                  </a:cubicBezTo>
                  <a:lnTo>
                    <a:pt x="1340559" y="101824"/>
                  </a:lnTo>
                  <a:cubicBezTo>
                    <a:pt x="1340559" y="158060"/>
                    <a:pt x="1294971" y="203648"/>
                    <a:pt x="1238735" y="203648"/>
                  </a:cubicBezTo>
                  <a:lnTo>
                    <a:pt x="1958" y="203647"/>
                  </a:lnTo>
                  <a:lnTo>
                    <a:pt x="28837" y="163780"/>
                  </a:lnTo>
                  <a:cubicBezTo>
                    <a:pt x="36703" y="145184"/>
                    <a:pt x="41052" y="124738"/>
                    <a:pt x="41052" y="103276"/>
                  </a:cubicBezTo>
                  <a:cubicBezTo>
                    <a:pt x="41052" y="81815"/>
                    <a:pt x="36703" y="61369"/>
                    <a:pt x="28837" y="42772"/>
                  </a:cubicBezTo>
                  <a:close/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5" name="CaixaDeTexto 5"/>
            <p:cNvSpPr txBox="1"/>
            <p:nvPr/>
          </p:nvSpPr>
          <p:spPr>
            <a:xfrm>
              <a:off x="7543455" y="5125288"/>
              <a:ext cx="1504952" cy="43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2060"/>
                </a:buClr>
                <a:buSzPct val="120000"/>
              </a:pPr>
              <a:r>
                <a:rPr lang="pt-BR" sz="1100" b="1" dirty="0">
                  <a:solidFill>
                    <a:srgbClr val="1B75BB"/>
                  </a:solidFill>
                  <a:ea typeface="Verdana" pitchFamily="34" charset="0"/>
                  <a:cs typeface="Arial" charset="0"/>
                </a:rPr>
                <a:t>+ informações</a:t>
              </a:r>
            </a:p>
          </p:txBody>
        </p:sp>
        <p:grpSp>
          <p:nvGrpSpPr>
            <p:cNvPr id="37" name="Group 4"/>
            <p:cNvGrpSpPr>
              <a:grpSpLocks noChangeAspect="1"/>
            </p:cNvGrpSpPr>
            <p:nvPr/>
          </p:nvGrpSpPr>
          <p:grpSpPr bwMode="auto">
            <a:xfrm>
              <a:off x="7300120" y="5219409"/>
              <a:ext cx="276672" cy="276672"/>
              <a:chOff x="4549" y="2890"/>
              <a:chExt cx="599" cy="599"/>
            </a:xfrm>
            <a:solidFill>
              <a:schemeClr val="accent2"/>
            </a:solidFill>
          </p:grpSpPr>
          <p:sp>
            <p:nvSpPr>
              <p:cNvPr id="38" name="Freeform 5"/>
              <p:cNvSpPr>
                <a:spLocks noEditPoints="1"/>
              </p:cNvSpPr>
              <p:nvPr/>
            </p:nvSpPr>
            <p:spPr bwMode="auto">
              <a:xfrm>
                <a:off x="4549" y="2890"/>
                <a:ext cx="599" cy="599"/>
              </a:xfrm>
              <a:custGeom>
                <a:avLst/>
                <a:gdLst>
                  <a:gd name="T0" fmla="*/ 1398 w 1638"/>
                  <a:gd name="T1" fmla="*/ 240 h 1638"/>
                  <a:gd name="T2" fmla="*/ 819 w 1638"/>
                  <a:gd name="T3" fmla="*/ 0 h 1638"/>
                  <a:gd name="T4" fmla="*/ 240 w 1638"/>
                  <a:gd name="T5" fmla="*/ 240 h 1638"/>
                  <a:gd name="T6" fmla="*/ 0 w 1638"/>
                  <a:gd name="T7" fmla="*/ 819 h 1638"/>
                  <a:gd name="T8" fmla="*/ 240 w 1638"/>
                  <a:gd name="T9" fmla="*/ 1398 h 1638"/>
                  <a:gd name="T10" fmla="*/ 819 w 1638"/>
                  <a:gd name="T11" fmla="*/ 1638 h 1638"/>
                  <a:gd name="T12" fmla="*/ 1398 w 1638"/>
                  <a:gd name="T13" fmla="*/ 1398 h 1638"/>
                  <a:gd name="T14" fmla="*/ 1638 w 1638"/>
                  <a:gd name="T15" fmla="*/ 819 h 1638"/>
                  <a:gd name="T16" fmla="*/ 1398 w 1638"/>
                  <a:gd name="T17" fmla="*/ 240 h 1638"/>
                  <a:gd name="T18" fmla="*/ 819 w 1638"/>
                  <a:gd name="T19" fmla="*/ 1574 h 1638"/>
                  <a:gd name="T20" fmla="*/ 64 w 1638"/>
                  <a:gd name="T21" fmla="*/ 819 h 1638"/>
                  <a:gd name="T22" fmla="*/ 819 w 1638"/>
                  <a:gd name="T23" fmla="*/ 64 h 1638"/>
                  <a:gd name="T24" fmla="*/ 1574 w 1638"/>
                  <a:gd name="T25" fmla="*/ 819 h 1638"/>
                  <a:gd name="T26" fmla="*/ 819 w 1638"/>
                  <a:gd name="T27" fmla="*/ 1574 h 1638"/>
                  <a:gd name="T28" fmla="*/ 819 w 1638"/>
                  <a:gd name="T29" fmla="*/ 1574 h 1638"/>
                  <a:gd name="T30" fmla="*/ 819 w 1638"/>
                  <a:gd name="T31" fmla="*/ 1574 h 1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38" h="1638">
                    <a:moveTo>
                      <a:pt x="1398" y="240"/>
                    </a:moveTo>
                    <a:cubicBezTo>
                      <a:pt x="1244" y="85"/>
                      <a:pt x="1038" y="0"/>
                      <a:pt x="819" y="0"/>
                    </a:cubicBezTo>
                    <a:cubicBezTo>
                      <a:pt x="600" y="0"/>
                      <a:pt x="395" y="85"/>
                      <a:pt x="240" y="240"/>
                    </a:cubicBezTo>
                    <a:cubicBezTo>
                      <a:pt x="85" y="395"/>
                      <a:pt x="0" y="600"/>
                      <a:pt x="0" y="819"/>
                    </a:cubicBezTo>
                    <a:cubicBezTo>
                      <a:pt x="0" y="1038"/>
                      <a:pt x="85" y="1244"/>
                      <a:pt x="240" y="1398"/>
                    </a:cubicBezTo>
                    <a:cubicBezTo>
                      <a:pt x="395" y="1553"/>
                      <a:pt x="600" y="1638"/>
                      <a:pt x="819" y="1638"/>
                    </a:cubicBezTo>
                    <a:cubicBezTo>
                      <a:pt x="1038" y="1638"/>
                      <a:pt x="1244" y="1553"/>
                      <a:pt x="1398" y="1398"/>
                    </a:cubicBezTo>
                    <a:cubicBezTo>
                      <a:pt x="1553" y="1244"/>
                      <a:pt x="1638" y="1038"/>
                      <a:pt x="1638" y="819"/>
                    </a:cubicBezTo>
                    <a:cubicBezTo>
                      <a:pt x="1638" y="600"/>
                      <a:pt x="1553" y="395"/>
                      <a:pt x="1398" y="240"/>
                    </a:cubicBezTo>
                    <a:close/>
                    <a:moveTo>
                      <a:pt x="819" y="1574"/>
                    </a:moveTo>
                    <a:cubicBezTo>
                      <a:pt x="403" y="1574"/>
                      <a:pt x="64" y="1236"/>
                      <a:pt x="64" y="819"/>
                    </a:cubicBezTo>
                    <a:cubicBezTo>
                      <a:pt x="64" y="403"/>
                      <a:pt x="403" y="64"/>
                      <a:pt x="819" y="64"/>
                    </a:cubicBezTo>
                    <a:cubicBezTo>
                      <a:pt x="1236" y="64"/>
                      <a:pt x="1574" y="403"/>
                      <a:pt x="1574" y="819"/>
                    </a:cubicBezTo>
                    <a:cubicBezTo>
                      <a:pt x="1574" y="1236"/>
                      <a:pt x="1236" y="1574"/>
                      <a:pt x="819" y="1574"/>
                    </a:cubicBezTo>
                    <a:close/>
                    <a:moveTo>
                      <a:pt x="819" y="1574"/>
                    </a:moveTo>
                    <a:cubicBezTo>
                      <a:pt x="819" y="1574"/>
                      <a:pt x="819" y="1574"/>
                      <a:pt x="819" y="15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39" name="Freeform 6"/>
              <p:cNvSpPr>
                <a:spLocks noEditPoints="1"/>
              </p:cNvSpPr>
              <p:nvPr/>
            </p:nvSpPr>
            <p:spPr bwMode="auto">
              <a:xfrm>
                <a:off x="4808" y="3083"/>
                <a:ext cx="81" cy="331"/>
              </a:xfrm>
              <a:custGeom>
                <a:avLst/>
                <a:gdLst>
                  <a:gd name="T0" fmla="*/ 110 w 221"/>
                  <a:gd name="T1" fmla="*/ 0 h 905"/>
                  <a:gd name="T2" fmla="*/ 0 w 221"/>
                  <a:gd name="T3" fmla="*/ 110 h 905"/>
                  <a:gd name="T4" fmla="*/ 0 w 221"/>
                  <a:gd name="T5" fmla="*/ 794 h 905"/>
                  <a:gd name="T6" fmla="*/ 110 w 221"/>
                  <a:gd name="T7" fmla="*/ 905 h 905"/>
                  <a:gd name="T8" fmla="*/ 221 w 221"/>
                  <a:gd name="T9" fmla="*/ 794 h 905"/>
                  <a:gd name="T10" fmla="*/ 221 w 221"/>
                  <a:gd name="T11" fmla="*/ 110 h 905"/>
                  <a:gd name="T12" fmla="*/ 110 w 221"/>
                  <a:gd name="T13" fmla="*/ 0 h 905"/>
                  <a:gd name="T14" fmla="*/ 157 w 221"/>
                  <a:gd name="T15" fmla="*/ 794 h 905"/>
                  <a:gd name="T16" fmla="*/ 110 w 221"/>
                  <a:gd name="T17" fmla="*/ 841 h 905"/>
                  <a:gd name="T18" fmla="*/ 64 w 221"/>
                  <a:gd name="T19" fmla="*/ 794 h 905"/>
                  <a:gd name="T20" fmla="*/ 64 w 221"/>
                  <a:gd name="T21" fmla="*/ 110 h 905"/>
                  <a:gd name="T22" fmla="*/ 110 w 221"/>
                  <a:gd name="T23" fmla="*/ 64 h 905"/>
                  <a:gd name="T24" fmla="*/ 157 w 221"/>
                  <a:gd name="T25" fmla="*/ 110 h 905"/>
                  <a:gd name="T26" fmla="*/ 157 w 221"/>
                  <a:gd name="T27" fmla="*/ 794 h 905"/>
                  <a:gd name="T28" fmla="*/ 157 w 221"/>
                  <a:gd name="T29" fmla="*/ 794 h 905"/>
                  <a:gd name="T30" fmla="*/ 157 w 221"/>
                  <a:gd name="T31" fmla="*/ 794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905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794"/>
                      <a:pt x="0" y="794"/>
                      <a:pt x="0" y="794"/>
                    </a:cubicBezTo>
                    <a:cubicBezTo>
                      <a:pt x="0" y="855"/>
                      <a:pt x="49" y="905"/>
                      <a:pt x="110" y="905"/>
                    </a:cubicBezTo>
                    <a:cubicBezTo>
                      <a:pt x="171" y="905"/>
                      <a:pt x="221" y="855"/>
                      <a:pt x="221" y="794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794"/>
                    </a:moveTo>
                    <a:cubicBezTo>
                      <a:pt x="157" y="820"/>
                      <a:pt x="136" y="841"/>
                      <a:pt x="110" y="841"/>
                    </a:cubicBezTo>
                    <a:cubicBezTo>
                      <a:pt x="85" y="841"/>
                      <a:pt x="64" y="820"/>
                      <a:pt x="64" y="794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4"/>
                      <a:pt x="85" y="64"/>
                      <a:pt x="110" y="64"/>
                    </a:cubicBezTo>
                    <a:cubicBezTo>
                      <a:pt x="136" y="64"/>
                      <a:pt x="157" y="84"/>
                      <a:pt x="157" y="110"/>
                    </a:cubicBezTo>
                    <a:lnTo>
                      <a:pt x="157" y="794"/>
                    </a:lnTo>
                    <a:close/>
                    <a:moveTo>
                      <a:pt x="157" y="794"/>
                    </a:moveTo>
                    <a:cubicBezTo>
                      <a:pt x="157" y="794"/>
                      <a:pt x="157" y="794"/>
                      <a:pt x="157" y="79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0" name="Freeform 7"/>
              <p:cNvSpPr>
                <a:spLocks noEditPoints="1"/>
              </p:cNvSpPr>
              <p:nvPr/>
            </p:nvSpPr>
            <p:spPr bwMode="auto">
              <a:xfrm>
                <a:off x="4808" y="2965"/>
                <a:ext cx="81" cy="96"/>
              </a:xfrm>
              <a:custGeom>
                <a:avLst/>
                <a:gdLst>
                  <a:gd name="T0" fmla="*/ 110 w 221"/>
                  <a:gd name="T1" fmla="*/ 0 h 263"/>
                  <a:gd name="T2" fmla="*/ 0 w 221"/>
                  <a:gd name="T3" fmla="*/ 110 h 263"/>
                  <a:gd name="T4" fmla="*/ 0 w 221"/>
                  <a:gd name="T5" fmla="*/ 153 h 263"/>
                  <a:gd name="T6" fmla="*/ 110 w 221"/>
                  <a:gd name="T7" fmla="*/ 263 h 263"/>
                  <a:gd name="T8" fmla="*/ 221 w 221"/>
                  <a:gd name="T9" fmla="*/ 153 h 263"/>
                  <a:gd name="T10" fmla="*/ 221 w 221"/>
                  <a:gd name="T11" fmla="*/ 110 h 263"/>
                  <a:gd name="T12" fmla="*/ 110 w 221"/>
                  <a:gd name="T13" fmla="*/ 0 h 263"/>
                  <a:gd name="T14" fmla="*/ 157 w 221"/>
                  <a:gd name="T15" fmla="*/ 153 h 263"/>
                  <a:gd name="T16" fmla="*/ 110 w 221"/>
                  <a:gd name="T17" fmla="*/ 199 h 263"/>
                  <a:gd name="T18" fmla="*/ 64 w 221"/>
                  <a:gd name="T19" fmla="*/ 153 h 263"/>
                  <a:gd name="T20" fmla="*/ 64 w 221"/>
                  <a:gd name="T21" fmla="*/ 110 h 263"/>
                  <a:gd name="T22" fmla="*/ 110 w 221"/>
                  <a:gd name="T23" fmla="*/ 64 h 263"/>
                  <a:gd name="T24" fmla="*/ 157 w 221"/>
                  <a:gd name="T25" fmla="*/ 110 h 263"/>
                  <a:gd name="T26" fmla="*/ 157 w 221"/>
                  <a:gd name="T27" fmla="*/ 153 h 263"/>
                  <a:gd name="T28" fmla="*/ 157 w 221"/>
                  <a:gd name="T29" fmla="*/ 153 h 263"/>
                  <a:gd name="T30" fmla="*/ 157 w 221"/>
                  <a:gd name="T31" fmla="*/ 15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263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214"/>
                      <a:pt x="49" y="263"/>
                      <a:pt x="110" y="263"/>
                    </a:cubicBezTo>
                    <a:cubicBezTo>
                      <a:pt x="171" y="263"/>
                      <a:pt x="221" y="214"/>
                      <a:pt x="221" y="153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153"/>
                    </a:moveTo>
                    <a:cubicBezTo>
                      <a:pt x="157" y="179"/>
                      <a:pt x="136" y="199"/>
                      <a:pt x="110" y="199"/>
                    </a:cubicBezTo>
                    <a:cubicBezTo>
                      <a:pt x="85" y="199"/>
                      <a:pt x="64" y="179"/>
                      <a:pt x="64" y="153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5"/>
                      <a:pt x="85" y="64"/>
                      <a:pt x="110" y="64"/>
                    </a:cubicBezTo>
                    <a:cubicBezTo>
                      <a:pt x="136" y="64"/>
                      <a:pt x="157" y="85"/>
                      <a:pt x="157" y="110"/>
                    </a:cubicBezTo>
                    <a:lnTo>
                      <a:pt x="157" y="153"/>
                    </a:lnTo>
                    <a:close/>
                    <a:moveTo>
                      <a:pt x="157" y="153"/>
                    </a:moveTo>
                    <a:cubicBezTo>
                      <a:pt x="157" y="153"/>
                      <a:pt x="157" y="153"/>
                      <a:pt x="157" y="1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1" name="Freeform 8"/>
              <p:cNvSpPr>
                <a:spLocks noEditPoints="1"/>
              </p:cNvSpPr>
              <p:nvPr/>
            </p:nvSpPr>
            <p:spPr bwMode="auto">
              <a:xfrm>
                <a:off x="4681" y="2942"/>
                <a:ext cx="116" cy="70"/>
              </a:xfrm>
              <a:custGeom>
                <a:avLst/>
                <a:gdLst>
                  <a:gd name="T0" fmla="*/ 271 w 315"/>
                  <a:gd name="T1" fmla="*/ 5 h 193"/>
                  <a:gd name="T2" fmla="*/ 16 w 315"/>
                  <a:gd name="T3" fmla="*/ 136 h 193"/>
                  <a:gd name="T4" fmla="*/ 11 w 315"/>
                  <a:gd name="T5" fmla="*/ 181 h 193"/>
                  <a:gd name="T6" fmla="*/ 36 w 315"/>
                  <a:gd name="T7" fmla="*/ 193 h 193"/>
                  <a:gd name="T8" fmla="*/ 56 w 315"/>
                  <a:gd name="T9" fmla="*/ 186 h 193"/>
                  <a:gd name="T10" fmla="*/ 288 w 315"/>
                  <a:gd name="T11" fmla="*/ 66 h 193"/>
                  <a:gd name="T12" fmla="*/ 310 w 315"/>
                  <a:gd name="T13" fmla="*/ 27 h 193"/>
                  <a:gd name="T14" fmla="*/ 271 w 315"/>
                  <a:gd name="T15" fmla="*/ 5 h 193"/>
                  <a:gd name="T16" fmla="*/ 271 w 315"/>
                  <a:gd name="T17" fmla="*/ 5 h 193"/>
                  <a:gd name="T18" fmla="*/ 271 w 315"/>
                  <a:gd name="T19" fmla="*/ 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5" h="193">
                    <a:moveTo>
                      <a:pt x="271" y="5"/>
                    </a:moveTo>
                    <a:cubicBezTo>
                      <a:pt x="177" y="30"/>
                      <a:pt x="91" y="75"/>
                      <a:pt x="16" y="136"/>
                    </a:cubicBezTo>
                    <a:cubicBezTo>
                      <a:pt x="2" y="147"/>
                      <a:pt x="0" y="168"/>
                      <a:pt x="11" y="181"/>
                    </a:cubicBezTo>
                    <a:cubicBezTo>
                      <a:pt x="17" y="189"/>
                      <a:pt x="27" y="193"/>
                      <a:pt x="36" y="193"/>
                    </a:cubicBezTo>
                    <a:cubicBezTo>
                      <a:pt x="43" y="193"/>
                      <a:pt x="50" y="191"/>
                      <a:pt x="56" y="186"/>
                    </a:cubicBezTo>
                    <a:cubicBezTo>
                      <a:pt x="125" y="130"/>
                      <a:pt x="203" y="90"/>
                      <a:pt x="288" y="66"/>
                    </a:cubicBezTo>
                    <a:cubicBezTo>
                      <a:pt x="305" y="62"/>
                      <a:pt x="315" y="44"/>
                      <a:pt x="310" y="27"/>
                    </a:cubicBezTo>
                    <a:cubicBezTo>
                      <a:pt x="305" y="10"/>
                      <a:pt x="288" y="0"/>
                      <a:pt x="271" y="5"/>
                    </a:cubicBezTo>
                    <a:close/>
                    <a:moveTo>
                      <a:pt x="271" y="5"/>
                    </a:moveTo>
                    <a:cubicBezTo>
                      <a:pt x="271" y="5"/>
                      <a:pt x="271" y="5"/>
                      <a:pt x="271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2" name="Freeform 9"/>
              <p:cNvSpPr>
                <a:spLocks noEditPoints="1"/>
              </p:cNvSpPr>
              <p:nvPr/>
            </p:nvSpPr>
            <p:spPr bwMode="auto">
              <a:xfrm>
                <a:off x="4593" y="3039"/>
                <a:ext cx="174" cy="386"/>
              </a:xfrm>
              <a:custGeom>
                <a:avLst/>
                <a:gdLst>
                  <a:gd name="T0" fmla="*/ 453 w 476"/>
                  <a:gd name="T1" fmla="*/ 996 h 1057"/>
                  <a:gd name="T2" fmla="*/ 64 w 476"/>
                  <a:gd name="T3" fmla="*/ 411 h 1057"/>
                  <a:gd name="T4" fmla="*/ 173 w 476"/>
                  <a:gd name="T5" fmla="*/ 55 h 1057"/>
                  <a:gd name="T6" fmla="*/ 165 w 476"/>
                  <a:gd name="T7" fmla="*/ 10 h 1057"/>
                  <a:gd name="T8" fmla="*/ 120 w 476"/>
                  <a:gd name="T9" fmla="*/ 19 h 1057"/>
                  <a:gd name="T10" fmla="*/ 0 w 476"/>
                  <a:gd name="T11" fmla="*/ 411 h 1057"/>
                  <a:gd name="T12" fmla="*/ 428 w 476"/>
                  <a:gd name="T13" fmla="*/ 1055 h 1057"/>
                  <a:gd name="T14" fmla="*/ 440 w 476"/>
                  <a:gd name="T15" fmla="*/ 1057 h 1057"/>
                  <a:gd name="T16" fmla="*/ 470 w 476"/>
                  <a:gd name="T17" fmla="*/ 1038 h 1057"/>
                  <a:gd name="T18" fmla="*/ 453 w 476"/>
                  <a:gd name="T19" fmla="*/ 996 h 1057"/>
                  <a:gd name="T20" fmla="*/ 453 w 476"/>
                  <a:gd name="T21" fmla="*/ 996 h 1057"/>
                  <a:gd name="T22" fmla="*/ 453 w 476"/>
                  <a:gd name="T23" fmla="*/ 996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6" h="1057">
                    <a:moveTo>
                      <a:pt x="453" y="996"/>
                    </a:moveTo>
                    <a:cubicBezTo>
                      <a:pt x="216" y="897"/>
                      <a:pt x="64" y="667"/>
                      <a:pt x="64" y="411"/>
                    </a:cubicBezTo>
                    <a:cubicBezTo>
                      <a:pt x="64" y="283"/>
                      <a:pt x="102" y="160"/>
                      <a:pt x="173" y="55"/>
                    </a:cubicBezTo>
                    <a:cubicBezTo>
                      <a:pt x="183" y="40"/>
                      <a:pt x="179" y="20"/>
                      <a:pt x="165" y="10"/>
                    </a:cubicBezTo>
                    <a:cubicBezTo>
                      <a:pt x="150" y="0"/>
                      <a:pt x="130" y="4"/>
                      <a:pt x="120" y="19"/>
                    </a:cubicBezTo>
                    <a:cubicBezTo>
                      <a:pt x="41" y="135"/>
                      <a:pt x="0" y="270"/>
                      <a:pt x="0" y="411"/>
                    </a:cubicBezTo>
                    <a:cubicBezTo>
                      <a:pt x="0" y="693"/>
                      <a:pt x="168" y="946"/>
                      <a:pt x="428" y="1055"/>
                    </a:cubicBezTo>
                    <a:cubicBezTo>
                      <a:pt x="432" y="1057"/>
                      <a:pt x="436" y="1057"/>
                      <a:pt x="440" y="1057"/>
                    </a:cubicBezTo>
                    <a:cubicBezTo>
                      <a:pt x="453" y="1057"/>
                      <a:pt x="465" y="1050"/>
                      <a:pt x="470" y="1038"/>
                    </a:cubicBezTo>
                    <a:cubicBezTo>
                      <a:pt x="476" y="1021"/>
                      <a:pt x="469" y="1003"/>
                      <a:pt x="453" y="996"/>
                    </a:cubicBezTo>
                    <a:close/>
                    <a:moveTo>
                      <a:pt x="453" y="996"/>
                    </a:moveTo>
                    <a:cubicBezTo>
                      <a:pt x="453" y="996"/>
                      <a:pt x="453" y="996"/>
                      <a:pt x="453" y="9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656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13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77" grpId="0"/>
      <p:bldP spid="78" grpId="0"/>
      <p:bldGraphic spid="57" grpId="0">
        <p:bldAsOne/>
      </p:bldGraphic>
      <p:bldGraphic spid="57" grpId="1">
        <p:bldAsOne/>
      </p:bldGraphic>
      <p:bldP spid="58" grpId="0"/>
      <p:bldP spid="58" grpId="1"/>
      <p:bldGraphic spid="59" grpId="0">
        <p:bldAsOne/>
      </p:bldGraphic>
      <p:bldGraphic spid="59" grpId="1">
        <p:bldAsOne/>
      </p:bldGraphic>
      <p:bldP spid="60" grpId="0"/>
      <p:bldP spid="60" grpId="1"/>
      <p:bldP spid="61" grpId="0"/>
      <p:bldP spid="61" grpId="1"/>
      <p:bldP spid="62" grpId="0"/>
      <p:bldP spid="62" grpId="1"/>
      <p:bldGraphic spid="81" grpId="0">
        <p:bldAsOne/>
      </p:bldGraphic>
      <p:bldGraphic spid="81" grpId="1">
        <p:bldAsOne/>
      </p:bldGraphic>
      <p:bldP spid="54" grpId="0"/>
      <p:bldP spid="54" grpId="1"/>
      <p:bldP spid="31" grpId="0"/>
      <p:bldP spid="32" grpId="0"/>
      <p:bldGraphic spid="4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" name="Tabela 1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413821"/>
              </p:ext>
            </p:extLst>
          </p:nvPr>
        </p:nvGraphicFramePr>
        <p:xfrm>
          <a:off x="751045" y="1875451"/>
          <a:ext cx="10243422" cy="28420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3953">
                  <a:extLst>
                    <a:ext uri="{9D8B030D-6E8A-4147-A177-3AD203B41FA5}">
                      <a16:colId xmlns="" xmlns:a16="http://schemas.microsoft.com/office/drawing/2014/main" val="3415829805"/>
                    </a:ext>
                  </a:extLst>
                </a:gridCol>
                <a:gridCol w="152400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0780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420398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2637264">
                  <a:extLst>
                    <a:ext uri="{9D8B030D-6E8A-4147-A177-3AD203B41FA5}">
                      <a16:colId xmlns="" xmlns:a16="http://schemas.microsoft.com/office/drawing/2014/main" val="20021"/>
                    </a:ext>
                  </a:extLst>
                </a:gridCol>
              </a:tblGrid>
              <a:tr h="3270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Sul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55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Sudeste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Centro-Oeste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98DB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Nordeste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Norte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70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5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kern="1200" baseline="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  <a:endParaRPr lang="pt-BR" sz="2000" b="1" u="none" strike="noStrike" kern="1200" dirty="0">
                        <a:solidFill>
                          <a:srgbClr val="0060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8DB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88011">
                <a:tc>
                  <a:txBody>
                    <a:bodyPr/>
                    <a:lstStyle/>
                    <a:p>
                      <a:pPr algn="ctr" fontAlgn="b"/>
                      <a:endParaRPr lang="pt-BR" sz="2000" b="1" u="none" strike="noStrike" kern="1200" dirty="0">
                        <a:solidFill>
                          <a:srgbClr val="0060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u="none" strike="noStrike" kern="1200" dirty="0">
                        <a:solidFill>
                          <a:srgbClr val="0060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u="none" strike="noStrike" kern="1200" dirty="0">
                        <a:solidFill>
                          <a:srgbClr val="0060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u="none" strike="noStrike" kern="1200" dirty="0">
                        <a:solidFill>
                          <a:srgbClr val="0060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u="none" strike="noStrike" kern="1200" dirty="0">
                        <a:solidFill>
                          <a:srgbClr val="0060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5" name="Gráfico 114"/>
          <p:cNvGraphicFramePr/>
          <p:nvPr>
            <p:extLst>
              <p:ext uri="{D42A27DB-BD31-4B8C-83A1-F6EECF244321}">
                <p14:modId xmlns:p14="http://schemas.microsoft.com/office/powerpoint/2010/main" val="686630759"/>
              </p:ext>
            </p:extLst>
          </p:nvPr>
        </p:nvGraphicFramePr>
        <p:xfrm>
          <a:off x="653454" y="3038152"/>
          <a:ext cx="10462859" cy="2004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1" name="Gráfico 70"/>
          <p:cNvGraphicFramePr/>
          <p:nvPr>
            <p:extLst>
              <p:ext uri="{D42A27DB-BD31-4B8C-83A1-F6EECF244321}">
                <p14:modId xmlns:p14="http://schemas.microsoft.com/office/powerpoint/2010/main" val="125423244"/>
              </p:ext>
            </p:extLst>
          </p:nvPr>
        </p:nvGraphicFramePr>
        <p:xfrm>
          <a:off x="784885" y="3240740"/>
          <a:ext cx="10462859" cy="1816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2" name="CaixaDeTexto 19"/>
          <p:cNvSpPr txBox="1"/>
          <p:nvPr/>
        </p:nvSpPr>
        <p:spPr>
          <a:xfrm>
            <a:off x="758934" y="161424"/>
            <a:ext cx="5001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3600" b="0" i="1" dirty="0">
                <a:solidFill>
                  <a:srgbClr val="4A5463"/>
                </a:solidFill>
                <a:effectLst/>
                <a:latin typeface="+mn-lt"/>
              </a:rPr>
              <a:t>empregabilidade  com o </a:t>
            </a:r>
            <a:r>
              <a:rPr lang="pt-BR" sz="3600" b="0" i="1" dirty="0" err="1">
                <a:solidFill>
                  <a:srgbClr val="4A5463"/>
                </a:solidFill>
                <a:effectLst/>
                <a:latin typeface="+mn-lt"/>
              </a:rPr>
              <a:t>Empretec</a:t>
            </a:r>
            <a:endParaRPr lang="pt-BR" sz="3600" b="0" i="1" dirty="0">
              <a:solidFill>
                <a:srgbClr val="4A5463"/>
              </a:solidFill>
              <a:effectLst/>
              <a:latin typeface="+mn-lt"/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595450" y="6445907"/>
            <a:ext cx="77484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rgbClr val="FF91B0"/>
                </a:solidFill>
              </a:rPr>
              <a:t>P9. </a:t>
            </a:r>
            <a:r>
              <a:rPr lang="pt-BR" sz="1100" b="1" dirty="0">
                <a:solidFill>
                  <a:schemeClr val="bg1"/>
                </a:solidFill>
              </a:rPr>
              <a:t>Na sua opinião, ter participado do EMPRETEC foi importante para melhorar a sua empregabilidade?</a:t>
            </a:r>
            <a:endParaRPr lang="pt-BR" sz="1100" dirty="0">
              <a:solidFill>
                <a:srgbClr val="62D9D5"/>
              </a:solidFill>
            </a:endParaRPr>
          </a:p>
        </p:txBody>
      </p:sp>
      <p:sp>
        <p:nvSpPr>
          <p:cNvPr id="85" name="Forma livre 84"/>
          <p:cNvSpPr/>
          <p:nvPr/>
        </p:nvSpPr>
        <p:spPr>
          <a:xfrm>
            <a:off x="-167954" y="161424"/>
            <a:ext cx="968768" cy="172857"/>
          </a:xfrm>
          <a:custGeom>
            <a:avLst/>
            <a:gdLst>
              <a:gd name="connsiteX0" fmla="*/ 0 w 4785186"/>
              <a:gd name="connsiteY0" fmla="*/ 0 h 853819"/>
              <a:gd name="connsiteX1" fmla="*/ 4785186 w 4785186"/>
              <a:gd name="connsiteY1" fmla="*/ 0 h 853819"/>
              <a:gd name="connsiteX2" fmla="*/ 4310842 w 4785186"/>
              <a:gd name="connsiteY2" fmla="*/ 853819 h 853819"/>
              <a:gd name="connsiteX3" fmla="*/ 0 w 4785186"/>
              <a:gd name="connsiteY3" fmla="*/ 853819 h 85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5186" h="853819">
                <a:moveTo>
                  <a:pt x="0" y="0"/>
                </a:moveTo>
                <a:lnTo>
                  <a:pt x="4785186" y="0"/>
                </a:lnTo>
                <a:lnTo>
                  <a:pt x="4310842" y="853819"/>
                </a:lnTo>
                <a:lnTo>
                  <a:pt x="0" y="853819"/>
                </a:lnTo>
                <a:close/>
              </a:path>
            </a:pathLst>
          </a:custGeom>
          <a:solidFill>
            <a:srgbClr val="62D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16" name="+ informações"/>
          <p:cNvGrpSpPr/>
          <p:nvPr/>
        </p:nvGrpSpPr>
        <p:grpSpPr>
          <a:xfrm>
            <a:off x="7496937" y="546644"/>
            <a:ext cx="1402473" cy="346249"/>
            <a:chOff x="7300120" y="5125288"/>
            <a:chExt cx="1748287" cy="431624"/>
          </a:xfrm>
        </p:grpSpPr>
        <p:sp>
          <p:nvSpPr>
            <p:cNvPr id="117" name="Forma livre 52"/>
            <p:cNvSpPr/>
            <p:nvPr/>
          </p:nvSpPr>
          <p:spPr>
            <a:xfrm>
              <a:off x="7529599" y="5255921"/>
              <a:ext cx="1340560" cy="203648"/>
            </a:xfrm>
            <a:custGeom>
              <a:avLst/>
              <a:gdLst>
                <a:gd name="connsiteX0" fmla="*/ 0 w 1340560"/>
                <a:gd name="connsiteY0" fmla="*/ 0 h 203648"/>
                <a:gd name="connsiteX1" fmla="*/ 1238736 w 1340560"/>
                <a:gd name="connsiteY1" fmla="*/ 0 h 203648"/>
                <a:gd name="connsiteX2" fmla="*/ 1340560 w 1340560"/>
                <a:gd name="connsiteY2" fmla="*/ 101824 h 203648"/>
                <a:gd name="connsiteX3" fmla="*/ 1340559 w 1340560"/>
                <a:gd name="connsiteY3" fmla="*/ 101824 h 203648"/>
                <a:gd name="connsiteX4" fmla="*/ 1238735 w 1340560"/>
                <a:gd name="connsiteY4" fmla="*/ 203648 h 203648"/>
                <a:gd name="connsiteX5" fmla="*/ 1958 w 1340560"/>
                <a:gd name="connsiteY5" fmla="*/ 203647 h 203648"/>
                <a:gd name="connsiteX6" fmla="*/ 28837 w 1340560"/>
                <a:gd name="connsiteY6" fmla="*/ 163780 h 203648"/>
                <a:gd name="connsiteX7" fmla="*/ 41052 w 1340560"/>
                <a:gd name="connsiteY7" fmla="*/ 103276 h 203648"/>
                <a:gd name="connsiteX8" fmla="*/ 28837 w 1340560"/>
                <a:gd name="connsiteY8" fmla="*/ 42772 h 20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0560" h="203648">
                  <a:moveTo>
                    <a:pt x="0" y="0"/>
                  </a:moveTo>
                  <a:lnTo>
                    <a:pt x="1238736" y="0"/>
                  </a:lnTo>
                  <a:cubicBezTo>
                    <a:pt x="1294972" y="0"/>
                    <a:pt x="1340560" y="45588"/>
                    <a:pt x="1340560" y="101824"/>
                  </a:cubicBezTo>
                  <a:lnTo>
                    <a:pt x="1340559" y="101824"/>
                  </a:lnTo>
                  <a:cubicBezTo>
                    <a:pt x="1340559" y="158060"/>
                    <a:pt x="1294971" y="203648"/>
                    <a:pt x="1238735" y="203648"/>
                  </a:cubicBezTo>
                  <a:lnTo>
                    <a:pt x="1958" y="203647"/>
                  </a:lnTo>
                  <a:lnTo>
                    <a:pt x="28837" y="163780"/>
                  </a:lnTo>
                  <a:cubicBezTo>
                    <a:pt x="36703" y="145184"/>
                    <a:pt x="41052" y="124738"/>
                    <a:pt x="41052" y="103276"/>
                  </a:cubicBezTo>
                  <a:cubicBezTo>
                    <a:pt x="41052" y="81815"/>
                    <a:pt x="36703" y="61369"/>
                    <a:pt x="28837" y="42772"/>
                  </a:cubicBezTo>
                  <a:close/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18" name="CaixaDeTexto 5"/>
            <p:cNvSpPr txBox="1"/>
            <p:nvPr/>
          </p:nvSpPr>
          <p:spPr>
            <a:xfrm>
              <a:off x="7543455" y="5125288"/>
              <a:ext cx="1504952" cy="43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2060"/>
                </a:buClr>
                <a:buSzPct val="120000"/>
              </a:pPr>
              <a:r>
                <a:rPr lang="pt-BR" sz="1100" b="1" dirty="0">
                  <a:solidFill>
                    <a:srgbClr val="1B75BB"/>
                  </a:solidFill>
                  <a:ea typeface="Verdana" pitchFamily="34" charset="0"/>
                  <a:cs typeface="Arial" charset="0"/>
                </a:rPr>
                <a:t>+ informações</a:t>
              </a:r>
            </a:p>
          </p:txBody>
        </p:sp>
        <p:grpSp>
          <p:nvGrpSpPr>
            <p:cNvPr id="119" name="Group 4"/>
            <p:cNvGrpSpPr>
              <a:grpSpLocks noChangeAspect="1"/>
            </p:cNvGrpSpPr>
            <p:nvPr/>
          </p:nvGrpSpPr>
          <p:grpSpPr bwMode="auto">
            <a:xfrm>
              <a:off x="7300120" y="5219409"/>
              <a:ext cx="276672" cy="276672"/>
              <a:chOff x="4549" y="2890"/>
              <a:chExt cx="599" cy="599"/>
            </a:xfrm>
            <a:solidFill>
              <a:schemeClr val="accent2"/>
            </a:solidFill>
          </p:grpSpPr>
          <p:sp>
            <p:nvSpPr>
              <p:cNvPr id="120" name="Freeform 5"/>
              <p:cNvSpPr>
                <a:spLocks noEditPoints="1"/>
              </p:cNvSpPr>
              <p:nvPr/>
            </p:nvSpPr>
            <p:spPr bwMode="auto">
              <a:xfrm>
                <a:off x="4549" y="2890"/>
                <a:ext cx="599" cy="599"/>
              </a:xfrm>
              <a:custGeom>
                <a:avLst/>
                <a:gdLst>
                  <a:gd name="T0" fmla="*/ 1398 w 1638"/>
                  <a:gd name="T1" fmla="*/ 240 h 1638"/>
                  <a:gd name="T2" fmla="*/ 819 w 1638"/>
                  <a:gd name="T3" fmla="*/ 0 h 1638"/>
                  <a:gd name="T4" fmla="*/ 240 w 1638"/>
                  <a:gd name="T5" fmla="*/ 240 h 1638"/>
                  <a:gd name="T6" fmla="*/ 0 w 1638"/>
                  <a:gd name="T7" fmla="*/ 819 h 1638"/>
                  <a:gd name="T8" fmla="*/ 240 w 1638"/>
                  <a:gd name="T9" fmla="*/ 1398 h 1638"/>
                  <a:gd name="T10" fmla="*/ 819 w 1638"/>
                  <a:gd name="T11" fmla="*/ 1638 h 1638"/>
                  <a:gd name="T12" fmla="*/ 1398 w 1638"/>
                  <a:gd name="T13" fmla="*/ 1398 h 1638"/>
                  <a:gd name="T14" fmla="*/ 1638 w 1638"/>
                  <a:gd name="T15" fmla="*/ 819 h 1638"/>
                  <a:gd name="T16" fmla="*/ 1398 w 1638"/>
                  <a:gd name="T17" fmla="*/ 240 h 1638"/>
                  <a:gd name="T18" fmla="*/ 819 w 1638"/>
                  <a:gd name="T19" fmla="*/ 1574 h 1638"/>
                  <a:gd name="T20" fmla="*/ 64 w 1638"/>
                  <a:gd name="T21" fmla="*/ 819 h 1638"/>
                  <a:gd name="T22" fmla="*/ 819 w 1638"/>
                  <a:gd name="T23" fmla="*/ 64 h 1638"/>
                  <a:gd name="T24" fmla="*/ 1574 w 1638"/>
                  <a:gd name="T25" fmla="*/ 819 h 1638"/>
                  <a:gd name="T26" fmla="*/ 819 w 1638"/>
                  <a:gd name="T27" fmla="*/ 1574 h 1638"/>
                  <a:gd name="T28" fmla="*/ 819 w 1638"/>
                  <a:gd name="T29" fmla="*/ 1574 h 1638"/>
                  <a:gd name="T30" fmla="*/ 819 w 1638"/>
                  <a:gd name="T31" fmla="*/ 1574 h 1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38" h="1638">
                    <a:moveTo>
                      <a:pt x="1398" y="240"/>
                    </a:moveTo>
                    <a:cubicBezTo>
                      <a:pt x="1244" y="85"/>
                      <a:pt x="1038" y="0"/>
                      <a:pt x="819" y="0"/>
                    </a:cubicBezTo>
                    <a:cubicBezTo>
                      <a:pt x="600" y="0"/>
                      <a:pt x="395" y="85"/>
                      <a:pt x="240" y="240"/>
                    </a:cubicBezTo>
                    <a:cubicBezTo>
                      <a:pt x="85" y="395"/>
                      <a:pt x="0" y="600"/>
                      <a:pt x="0" y="819"/>
                    </a:cubicBezTo>
                    <a:cubicBezTo>
                      <a:pt x="0" y="1038"/>
                      <a:pt x="85" y="1244"/>
                      <a:pt x="240" y="1398"/>
                    </a:cubicBezTo>
                    <a:cubicBezTo>
                      <a:pt x="395" y="1553"/>
                      <a:pt x="600" y="1638"/>
                      <a:pt x="819" y="1638"/>
                    </a:cubicBezTo>
                    <a:cubicBezTo>
                      <a:pt x="1038" y="1638"/>
                      <a:pt x="1244" y="1553"/>
                      <a:pt x="1398" y="1398"/>
                    </a:cubicBezTo>
                    <a:cubicBezTo>
                      <a:pt x="1553" y="1244"/>
                      <a:pt x="1638" y="1038"/>
                      <a:pt x="1638" y="819"/>
                    </a:cubicBezTo>
                    <a:cubicBezTo>
                      <a:pt x="1638" y="600"/>
                      <a:pt x="1553" y="395"/>
                      <a:pt x="1398" y="240"/>
                    </a:cubicBezTo>
                    <a:close/>
                    <a:moveTo>
                      <a:pt x="819" y="1574"/>
                    </a:moveTo>
                    <a:cubicBezTo>
                      <a:pt x="403" y="1574"/>
                      <a:pt x="64" y="1236"/>
                      <a:pt x="64" y="819"/>
                    </a:cubicBezTo>
                    <a:cubicBezTo>
                      <a:pt x="64" y="403"/>
                      <a:pt x="403" y="64"/>
                      <a:pt x="819" y="64"/>
                    </a:cubicBezTo>
                    <a:cubicBezTo>
                      <a:pt x="1236" y="64"/>
                      <a:pt x="1574" y="403"/>
                      <a:pt x="1574" y="819"/>
                    </a:cubicBezTo>
                    <a:cubicBezTo>
                      <a:pt x="1574" y="1236"/>
                      <a:pt x="1236" y="1574"/>
                      <a:pt x="819" y="1574"/>
                    </a:cubicBezTo>
                    <a:close/>
                    <a:moveTo>
                      <a:pt x="819" y="1574"/>
                    </a:moveTo>
                    <a:cubicBezTo>
                      <a:pt x="819" y="1574"/>
                      <a:pt x="819" y="1574"/>
                      <a:pt x="819" y="15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121" name="Freeform 6"/>
              <p:cNvSpPr>
                <a:spLocks noEditPoints="1"/>
              </p:cNvSpPr>
              <p:nvPr/>
            </p:nvSpPr>
            <p:spPr bwMode="auto">
              <a:xfrm>
                <a:off x="4808" y="3083"/>
                <a:ext cx="81" cy="331"/>
              </a:xfrm>
              <a:custGeom>
                <a:avLst/>
                <a:gdLst>
                  <a:gd name="T0" fmla="*/ 110 w 221"/>
                  <a:gd name="T1" fmla="*/ 0 h 905"/>
                  <a:gd name="T2" fmla="*/ 0 w 221"/>
                  <a:gd name="T3" fmla="*/ 110 h 905"/>
                  <a:gd name="T4" fmla="*/ 0 w 221"/>
                  <a:gd name="T5" fmla="*/ 794 h 905"/>
                  <a:gd name="T6" fmla="*/ 110 w 221"/>
                  <a:gd name="T7" fmla="*/ 905 h 905"/>
                  <a:gd name="T8" fmla="*/ 221 w 221"/>
                  <a:gd name="T9" fmla="*/ 794 h 905"/>
                  <a:gd name="T10" fmla="*/ 221 w 221"/>
                  <a:gd name="T11" fmla="*/ 110 h 905"/>
                  <a:gd name="T12" fmla="*/ 110 w 221"/>
                  <a:gd name="T13" fmla="*/ 0 h 905"/>
                  <a:gd name="T14" fmla="*/ 157 w 221"/>
                  <a:gd name="T15" fmla="*/ 794 h 905"/>
                  <a:gd name="T16" fmla="*/ 110 w 221"/>
                  <a:gd name="T17" fmla="*/ 841 h 905"/>
                  <a:gd name="T18" fmla="*/ 64 w 221"/>
                  <a:gd name="T19" fmla="*/ 794 h 905"/>
                  <a:gd name="T20" fmla="*/ 64 w 221"/>
                  <a:gd name="T21" fmla="*/ 110 h 905"/>
                  <a:gd name="T22" fmla="*/ 110 w 221"/>
                  <a:gd name="T23" fmla="*/ 64 h 905"/>
                  <a:gd name="T24" fmla="*/ 157 w 221"/>
                  <a:gd name="T25" fmla="*/ 110 h 905"/>
                  <a:gd name="T26" fmla="*/ 157 w 221"/>
                  <a:gd name="T27" fmla="*/ 794 h 905"/>
                  <a:gd name="T28" fmla="*/ 157 w 221"/>
                  <a:gd name="T29" fmla="*/ 794 h 905"/>
                  <a:gd name="T30" fmla="*/ 157 w 221"/>
                  <a:gd name="T31" fmla="*/ 794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905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794"/>
                      <a:pt x="0" y="794"/>
                      <a:pt x="0" y="794"/>
                    </a:cubicBezTo>
                    <a:cubicBezTo>
                      <a:pt x="0" y="855"/>
                      <a:pt x="49" y="905"/>
                      <a:pt x="110" y="905"/>
                    </a:cubicBezTo>
                    <a:cubicBezTo>
                      <a:pt x="171" y="905"/>
                      <a:pt x="221" y="855"/>
                      <a:pt x="221" y="794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794"/>
                    </a:moveTo>
                    <a:cubicBezTo>
                      <a:pt x="157" y="820"/>
                      <a:pt x="136" y="841"/>
                      <a:pt x="110" y="841"/>
                    </a:cubicBezTo>
                    <a:cubicBezTo>
                      <a:pt x="85" y="841"/>
                      <a:pt x="64" y="820"/>
                      <a:pt x="64" y="794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4"/>
                      <a:pt x="85" y="64"/>
                      <a:pt x="110" y="64"/>
                    </a:cubicBezTo>
                    <a:cubicBezTo>
                      <a:pt x="136" y="64"/>
                      <a:pt x="157" y="84"/>
                      <a:pt x="157" y="110"/>
                    </a:cubicBezTo>
                    <a:lnTo>
                      <a:pt x="157" y="794"/>
                    </a:lnTo>
                    <a:close/>
                    <a:moveTo>
                      <a:pt x="157" y="794"/>
                    </a:moveTo>
                    <a:cubicBezTo>
                      <a:pt x="157" y="794"/>
                      <a:pt x="157" y="794"/>
                      <a:pt x="157" y="79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122" name="Freeform 7"/>
              <p:cNvSpPr>
                <a:spLocks noEditPoints="1"/>
              </p:cNvSpPr>
              <p:nvPr/>
            </p:nvSpPr>
            <p:spPr bwMode="auto">
              <a:xfrm>
                <a:off x="4808" y="2965"/>
                <a:ext cx="81" cy="96"/>
              </a:xfrm>
              <a:custGeom>
                <a:avLst/>
                <a:gdLst>
                  <a:gd name="T0" fmla="*/ 110 w 221"/>
                  <a:gd name="T1" fmla="*/ 0 h 263"/>
                  <a:gd name="T2" fmla="*/ 0 w 221"/>
                  <a:gd name="T3" fmla="*/ 110 h 263"/>
                  <a:gd name="T4" fmla="*/ 0 w 221"/>
                  <a:gd name="T5" fmla="*/ 153 h 263"/>
                  <a:gd name="T6" fmla="*/ 110 w 221"/>
                  <a:gd name="T7" fmla="*/ 263 h 263"/>
                  <a:gd name="T8" fmla="*/ 221 w 221"/>
                  <a:gd name="T9" fmla="*/ 153 h 263"/>
                  <a:gd name="T10" fmla="*/ 221 w 221"/>
                  <a:gd name="T11" fmla="*/ 110 h 263"/>
                  <a:gd name="T12" fmla="*/ 110 w 221"/>
                  <a:gd name="T13" fmla="*/ 0 h 263"/>
                  <a:gd name="T14" fmla="*/ 157 w 221"/>
                  <a:gd name="T15" fmla="*/ 153 h 263"/>
                  <a:gd name="T16" fmla="*/ 110 w 221"/>
                  <a:gd name="T17" fmla="*/ 199 h 263"/>
                  <a:gd name="T18" fmla="*/ 64 w 221"/>
                  <a:gd name="T19" fmla="*/ 153 h 263"/>
                  <a:gd name="T20" fmla="*/ 64 w 221"/>
                  <a:gd name="T21" fmla="*/ 110 h 263"/>
                  <a:gd name="T22" fmla="*/ 110 w 221"/>
                  <a:gd name="T23" fmla="*/ 64 h 263"/>
                  <a:gd name="T24" fmla="*/ 157 w 221"/>
                  <a:gd name="T25" fmla="*/ 110 h 263"/>
                  <a:gd name="T26" fmla="*/ 157 w 221"/>
                  <a:gd name="T27" fmla="*/ 153 h 263"/>
                  <a:gd name="T28" fmla="*/ 157 w 221"/>
                  <a:gd name="T29" fmla="*/ 153 h 263"/>
                  <a:gd name="T30" fmla="*/ 157 w 221"/>
                  <a:gd name="T31" fmla="*/ 15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263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214"/>
                      <a:pt x="49" y="263"/>
                      <a:pt x="110" y="263"/>
                    </a:cubicBezTo>
                    <a:cubicBezTo>
                      <a:pt x="171" y="263"/>
                      <a:pt x="221" y="214"/>
                      <a:pt x="221" y="153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153"/>
                    </a:moveTo>
                    <a:cubicBezTo>
                      <a:pt x="157" y="179"/>
                      <a:pt x="136" y="199"/>
                      <a:pt x="110" y="199"/>
                    </a:cubicBezTo>
                    <a:cubicBezTo>
                      <a:pt x="85" y="199"/>
                      <a:pt x="64" y="179"/>
                      <a:pt x="64" y="153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5"/>
                      <a:pt x="85" y="64"/>
                      <a:pt x="110" y="64"/>
                    </a:cubicBezTo>
                    <a:cubicBezTo>
                      <a:pt x="136" y="64"/>
                      <a:pt x="157" y="85"/>
                      <a:pt x="157" y="110"/>
                    </a:cubicBezTo>
                    <a:lnTo>
                      <a:pt x="157" y="153"/>
                    </a:lnTo>
                    <a:close/>
                    <a:moveTo>
                      <a:pt x="157" y="153"/>
                    </a:moveTo>
                    <a:cubicBezTo>
                      <a:pt x="157" y="153"/>
                      <a:pt x="157" y="153"/>
                      <a:pt x="157" y="1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123" name="Freeform 8"/>
              <p:cNvSpPr>
                <a:spLocks noEditPoints="1"/>
              </p:cNvSpPr>
              <p:nvPr/>
            </p:nvSpPr>
            <p:spPr bwMode="auto">
              <a:xfrm>
                <a:off x="4681" y="2942"/>
                <a:ext cx="116" cy="70"/>
              </a:xfrm>
              <a:custGeom>
                <a:avLst/>
                <a:gdLst>
                  <a:gd name="T0" fmla="*/ 271 w 315"/>
                  <a:gd name="T1" fmla="*/ 5 h 193"/>
                  <a:gd name="T2" fmla="*/ 16 w 315"/>
                  <a:gd name="T3" fmla="*/ 136 h 193"/>
                  <a:gd name="T4" fmla="*/ 11 w 315"/>
                  <a:gd name="T5" fmla="*/ 181 h 193"/>
                  <a:gd name="T6" fmla="*/ 36 w 315"/>
                  <a:gd name="T7" fmla="*/ 193 h 193"/>
                  <a:gd name="T8" fmla="*/ 56 w 315"/>
                  <a:gd name="T9" fmla="*/ 186 h 193"/>
                  <a:gd name="T10" fmla="*/ 288 w 315"/>
                  <a:gd name="T11" fmla="*/ 66 h 193"/>
                  <a:gd name="T12" fmla="*/ 310 w 315"/>
                  <a:gd name="T13" fmla="*/ 27 h 193"/>
                  <a:gd name="T14" fmla="*/ 271 w 315"/>
                  <a:gd name="T15" fmla="*/ 5 h 193"/>
                  <a:gd name="T16" fmla="*/ 271 w 315"/>
                  <a:gd name="T17" fmla="*/ 5 h 193"/>
                  <a:gd name="T18" fmla="*/ 271 w 315"/>
                  <a:gd name="T19" fmla="*/ 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5" h="193">
                    <a:moveTo>
                      <a:pt x="271" y="5"/>
                    </a:moveTo>
                    <a:cubicBezTo>
                      <a:pt x="177" y="30"/>
                      <a:pt x="91" y="75"/>
                      <a:pt x="16" y="136"/>
                    </a:cubicBezTo>
                    <a:cubicBezTo>
                      <a:pt x="2" y="147"/>
                      <a:pt x="0" y="168"/>
                      <a:pt x="11" y="181"/>
                    </a:cubicBezTo>
                    <a:cubicBezTo>
                      <a:pt x="17" y="189"/>
                      <a:pt x="27" y="193"/>
                      <a:pt x="36" y="193"/>
                    </a:cubicBezTo>
                    <a:cubicBezTo>
                      <a:pt x="43" y="193"/>
                      <a:pt x="50" y="191"/>
                      <a:pt x="56" y="186"/>
                    </a:cubicBezTo>
                    <a:cubicBezTo>
                      <a:pt x="125" y="130"/>
                      <a:pt x="203" y="90"/>
                      <a:pt x="288" y="66"/>
                    </a:cubicBezTo>
                    <a:cubicBezTo>
                      <a:pt x="305" y="62"/>
                      <a:pt x="315" y="44"/>
                      <a:pt x="310" y="27"/>
                    </a:cubicBezTo>
                    <a:cubicBezTo>
                      <a:pt x="305" y="10"/>
                      <a:pt x="288" y="0"/>
                      <a:pt x="271" y="5"/>
                    </a:cubicBezTo>
                    <a:close/>
                    <a:moveTo>
                      <a:pt x="271" y="5"/>
                    </a:moveTo>
                    <a:cubicBezTo>
                      <a:pt x="271" y="5"/>
                      <a:pt x="271" y="5"/>
                      <a:pt x="271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124" name="Freeform 9"/>
              <p:cNvSpPr>
                <a:spLocks noEditPoints="1"/>
              </p:cNvSpPr>
              <p:nvPr/>
            </p:nvSpPr>
            <p:spPr bwMode="auto">
              <a:xfrm>
                <a:off x="4593" y="3039"/>
                <a:ext cx="174" cy="386"/>
              </a:xfrm>
              <a:custGeom>
                <a:avLst/>
                <a:gdLst>
                  <a:gd name="T0" fmla="*/ 453 w 476"/>
                  <a:gd name="T1" fmla="*/ 996 h 1057"/>
                  <a:gd name="T2" fmla="*/ 64 w 476"/>
                  <a:gd name="T3" fmla="*/ 411 h 1057"/>
                  <a:gd name="T4" fmla="*/ 173 w 476"/>
                  <a:gd name="T5" fmla="*/ 55 h 1057"/>
                  <a:gd name="T6" fmla="*/ 165 w 476"/>
                  <a:gd name="T7" fmla="*/ 10 h 1057"/>
                  <a:gd name="T8" fmla="*/ 120 w 476"/>
                  <a:gd name="T9" fmla="*/ 19 h 1057"/>
                  <a:gd name="T10" fmla="*/ 0 w 476"/>
                  <a:gd name="T11" fmla="*/ 411 h 1057"/>
                  <a:gd name="T12" fmla="*/ 428 w 476"/>
                  <a:gd name="T13" fmla="*/ 1055 h 1057"/>
                  <a:gd name="T14" fmla="*/ 440 w 476"/>
                  <a:gd name="T15" fmla="*/ 1057 h 1057"/>
                  <a:gd name="T16" fmla="*/ 470 w 476"/>
                  <a:gd name="T17" fmla="*/ 1038 h 1057"/>
                  <a:gd name="T18" fmla="*/ 453 w 476"/>
                  <a:gd name="T19" fmla="*/ 996 h 1057"/>
                  <a:gd name="T20" fmla="*/ 453 w 476"/>
                  <a:gd name="T21" fmla="*/ 996 h 1057"/>
                  <a:gd name="T22" fmla="*/ 453 w 476"/>
                  <a:gd name="T23" fmla="*/ 996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6" h="1057">
                    <a:moveTo>
                      <a:pt x="453" y="996"/>
                    </a:moveTo>
                    <a:cubicBezTo>
                      <a:pt x="216" y="897"/>
                      <a:pt x="64" y="667"/>
                      <a:pt x="64" y="411"/>
                    </a:cubicBezTo>
                    <a:cubicBezTo>
                      <a:pt x="64" y="283"/>
                      <a:pt x="102" y="160"/>
                      <a:pt x="173" y="55"/>
                    </a:cubicBezTo>
                    <a:cubicBezTo>
                      <a:pt x="183" y="40"/>
                      <a:pt x="179" y="20"/>
                      <a:pt x="165" y="10"/>
                    </a:cubicBezTo>
                    <a:cubicBezTo>
                      <a:pt x="150" y="0"/>
                      <a:pt x="130" y="4"/>
                      <a:pt x="120" y="19"/>
                    </a:cubicBezTo>
                    <a:cubicBezTo>
                      <a:pt x="41" y="135"/>
                      <a:pt x="0" y="270"/>
                      <a:pt x="0" y="411"/>
                    </a:cubicBezTo>
                    <a:cubicBezTo>
                      <a:pt x="0" y="693"/>
                      <a:pt x="168" y="946"/>
                      <a:pt x="428" y="1055"/>
                    </a:cubicBezTo>
                    <a:cubicBezTo>
                      <a:pt x="432" y="1057"/>
                      <a:pt x="436" y="1057"/>
                      <a:pt x="440" y="1057"/>
                    </a:cubicBezTo>
                    <a:cubicBezTo>
                      <a:pt x="453" y="1057"/>
                      <a:pt x="465" y="1050"/>
                      <a:pt x="470" y="1038"/>
                    </a:cubicBezTo>
                    <a:cubicBezTo>
                      <a:pt x="476" y="1021"/>
                      <a:pt x="469" y="1003"/>
                      <a:pt x="453" y="996"/>
                    </a:cubicBezTo>
                    <a:close/>
                    <a:moveTo>
                      <a:pt x="453" y="996"/>
                    </a:moveTo>
                    <a:cubicBezTo>
                      <a:pt x="453" y="996"/>
                      <a:pt x="453" y="996"/>
                      <a:pt x="453" y="9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  <p:graphicFrame>
        <p:nvGraphicFramePr>
          <p:cNvPr id="142" name="Tabela 1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292954"/>
              </p:ext>
            </p:extLst>
          </p:nvPr>
        </p:nvGraphicFramePr>
        <p:xfrm>
          <a:off x="11276142" y="1361753"/>
          <a:ext cx="762296" cy="47438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891">
                  <a:extLst>
                    <a:ext uri="{9D8B030D-6E8A-4147-A177-3AD203B41FA5}">
                      <a16:colId xmlns="" xmlns:a16="http://schemas.microsoft.com/office/drawing/2014/main" val="1034005398"/>
                    </a:ext>
                  </a:extLst>
                </a:gridCol>
                <a:gridCol w="407405">
                  <a:extLst>
                    <a:ext uri="{9D8B030D-6E8A-4147-A177-3AD203B41FA5}">
                      <a16:colId xmlns="" xmlns:a16="http://schemas.microsoft.com/office/drawing/2014/main" val="1770372347"/>
                    </a:ext>
                  </a:extLst>
                </a:gridCol>
              </a:tblGrid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3033196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44013623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10203361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69512980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34999093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2034353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09429684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05567205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32115278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08593916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28503447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66710861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64489597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92609367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46262611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76861497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16263685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10454795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3538941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52044696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11216576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55480641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95445220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DF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91737115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65767937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54043608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10165543"/>
                  </a:ext>
                </a:extLst>
              </a:tr>
            </a:tbl>
          </a:graphicData>
        </a:graphic>
      </p:graphicFrame>
      <p:graphicFrame>
        <p:nvGraphicFramePr>
          <p:cNvPr id="143" name="Tabela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335580"/>
              </p:ext>
            </p:extLst>
          </p:nvPr>
        </p:nvGraphicFramePr>
        <p:xfrm>
          <a:off x="769857" y="4928270"/>
          <a:ext cx="10243422" cy="4604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9386">
                  <a:extLst>
                    <a:ext uri="{9D8B030D-6E8A-4147-A177-3AD203B41FA5}">
                      <a16:colId xmlns="" xmlns:a16="http://schemas.microsoft.com/office/drawing/2014/main" val="341582980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177867222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8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9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0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1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2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4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6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7"/>
                    </a:ext>
                  </a:extLst>
                </a:gridCol>
              </a:tblGrid>
              <a:tr h="4604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DF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A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A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A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A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A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A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A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38943772"/>
                  </a:ext>
                </a:extLst>
              </a:tr>
            </a:tbl>
          </a:graphicData>
        </a:graphic>
      </p:graphicFrame>
      <p:grpSp>
        <p:nvGrpSpPr>
          <p:cNvPr id="144" name="ordem decrescente"/>
          <p:cNvGrpSpPr/>
          <p:nvPr/>
        </p:nvGrpSpPr>
        <p:grpSpPr>
          <a:xfrm>
            <a:off x="10685989" y="918765"/>
            <a:ext cx="1516124" cy="441248"/>
            <a:chOff x="10996263" y="427055"/>
            <a:chExt cx="1516124" cy="441248"/>
          </a:xfrm>
        </p:grpSpPr>
        <p:sp>
          <p:nvSpPr>
            <p:cNvPr id="145" name="CaixaDeTexto 144"/>
            <p:cNvSpPr txBox="1"/>
            <p:nvPr/>
          </p:nvSpPr>
          <p:spPr>
            <a:xfrm>
              <a:off x="11337303" y="437416"/>
              <a:ext cx="117508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b="1" dirty="0">
                  <a:solidFill>
                    <a:schemeClr val="tx2">
                      <a:lumMod val="75000"/>
                    </a:schemeClr>
                  </a:solidFill>
                </a:rPr>
                <a:t>ver em ordem decrescente(UF)</a:t>
              </a:r>
            </a:p>
          </p:txBody>
        </p:sp>
        <p:grpSp>
          <p:nvGrpSpPr>
            <p:cNvPr id="146" name="Grupo 158"/>
            <p:cNvGrpSpPr/>
            <p:nvPr/>
          </p:nvGrpSpPr>
          <p:grpSpPr>
            <a:xfrm>
              <a:off x="10996263" y="427055"/>
              <a:ext cx="362471" cy="415499"/>
              <a:chOff x="7809980" y="654571"/>
              <a:chExt cx="362471" cy="415499"/>
            </a:xfrm>
          </p:grpSpPr>
          <p:sp>
            <p:nvSpPr>
              <p:cNvPr id="147" name="Elipse 146"/>
              <p:cNvSpPr/>
              <p:nvPr/>
            </p:nvSpPr>
            <p:spPr>
              <a:xfrm>
                <a:off x="7809980" y="713813"/>
                <a:ext cx="341040" cy="34104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8" name="CaixaDeTexto 147"/>
              <p:cNvSpPr txBox="1"/>
              <p:nvPr/>
            </p:nvSpPr>
            <p:spPr>
              <a:xfrm>
                <a:off x="7880350" y="654571"/>
                <a:ext cx="2434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b="1" dirty="0">
                    <a:solidFill>
                      <a:schemeClr val="accent6">
                        <a:lumMod val="75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149" name="Seta para baixo 161"/>
              <p:cNvSpPr/>
              <p:nvPr/>
            </p:nvSpPr>
            <p:spPr>
              <a:xfrm>
                <a:off x="7880350" y="783432"/>
                <a:ext cx="100150" cy="223838"/>
              </a:xfrm>
              <a:prstGeom prst="downArrow">
                <a:avLst>
                  <a:gd name="adj1" fmla="val 37501"/>
                  <a:gd name="adj2" fmla="val 9583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0" name="CaixaDeTexto 149"/>
              <p:cNvSpPr txBox="1"/>
              <p:nvPr/>
            </p:nvSpPr>
            <p:spPr>
              <a:xfrm>
                <a:off x="7928975" y="808460"/>
                <a:ext cx="2434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100" b="1" dirty="0">
                    <a:solidFill>
                      <a:schemeClr val="accent6">
                        <a:lumMod val="75000"/>
                      </a:schemeClr>
                    </a:solidFill>
                  </a:rPr>
                  <a:t>1</a:t>
                </a:r>
              </a:p>
            </p:txBody>
          </p:sp>
        </p:grpSp>
      </p:grpSp>
      <p:sp>
        <p:nvSpPr>
          <p:cNvPr id="152" name="CaixaDeTexto 151"/>
          <p:cNvSpPr txBox="1"/>
          <p:nvPr/>
        </p:nvSpPr>
        <p:spPr>
          <a:xfrm>
            <a:off x="-247985" y="5419593"/>
            <a:ext cx="10178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i="1" dirty="0">
                <a:solidFill>
                  <a:schemeClr val="accent1">
                    <a:lumMod val="75000"/>
                  </a:schemeClr>
                </a:solidFill>
              </a:rPr>
              <a:t>base:</a:t>
            </a:r>
          </a:p>
        </p:txBody>
      </p:sp>
      <p:sp>
        <p:nvSpPr>
          <p:cNvPr id="154" name="CaixaDeTexto 153"/>
          <p:cNvSpPr txBox="1"/>
          <p:nvPr/>
        </p:nvSpPr>
        <p:spPr>
          <a:xfrm>
            <a:off x="729783" y="1391007"/>
            <a:ext cx="10454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i="1" dirty="0">
                <a:solidFill>
                  <a:srgbClr val="0070C0"/>
                </a:solidFill>
              </a:rPr>
              <a:t>por região</a:t>
            </a:r>
          </a:p>
        </p:txBody>
      </p:sp>
      <p:cxnSp>
        <p:nvCxnSpPr>
          <p:cNvPr id="155" name="Conector reto 154"/>
          <p:cNvCxnSpPr/>
          <p:nvPr/>
        </p:nvCxnSpPr>
        <p:spPr>
          <a:xfrm>
            <a:off x="1999770" y="1591062"/>
            <a:ext cx="895523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56" name="CaixaDeTexto 155"/>
          <p:cNvSpPr txBox="1"/>
          <p:nvPr/>
        </p:nvSpPr>
        <p:spPr>
          <a:xfrm>
            <a:off x="118506" y="4115819"/>
            <a:ext cx="478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i="1" dirty="0">
                <a:solidFill>
                  <a:srgbClr val="0070C0"/>
                </a:solidFill>
              </a:rPr>
              <a:t>por  uf</a:t>
            </a:r>
          </a:p>
        </p:txBody>
      </p:sp>
      <p:graphicFrame>
        <p:nvGraphicFramePr>
          <p:cNvPr id="157" name="Tabela 1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169141"/>
              </p:ext>
            </p:extLst>
          </p:nvPr>
        </p:nvGraphicFramePr>
        <p:xfrm>
          <a:off x="751042" y="2504544"/>
          <a:ext cx="10253675" cy="2156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3643">
                  <a:extLst>
                    <a:ext uri="{9D8B030D-6E8A-4147-A177-3AD203B41FA5}">
                      <a16:colId xmlns="" xmlns:a16="http://schemas.microsoft.com/office/drawing/2014/main" val="3415829805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1778672223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3502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66177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1569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239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354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69014681"/>
                  </a:ext>
                </a:extLst>
              </a:tr>
            </a:tbl>
          </a:graphicData>
        </a:graphic>
      </p:graphicFrame>
      <p:sp>
        <p:nvSpPr>
          <p:cNvPr id="158" name="CaixaDeTexto 157"/>
          <p:cNvSpPr txBox="1"/>
          <p:nvPr/>
        </p:nvSpPr>
        <p:spPr>
          <a:xfrm>
            <a:off x="-266800" y="2493969"/>
            <a:ext cx="10178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i="1" dirty="0">
                <a:solidFill>
                  <a:schemeClr val="accent1">
                    <a:lumMod val="75000"/>
                  </a:schemeClr>
                </a:solidFill>
              </a:rPr>
              <a:t>base:</a:t>
            </a:r>
          </a:p>
        </p:txBody>
      </p:sp>
      <p:graphicFrame>
        <p:nvGraphicFramePr>
          <p:cNvPr id="165" name="Tabela 1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894754"/>
              </p:ext>
            </p:extLst>
          </p:nvPr>
        </p:nvGraphicFramePr>
        <p:xfrm>
          <a:off x="765556" y="5385223"/>
          <a:ext cx="10243422" cy="3473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9386">
                  <a:extLst>
                    <a:ext uri="{9D8B030D-6E8A-4147-A177-3AD203B41FA5}">
                      <a16:colId xmlns="" xmlns:a16="http://schemas.microsoft.com/office/drawing/2014/main" val="341582980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177867222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8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9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0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1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2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4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6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7"/>
                    </a:ext>
                  </a:extLst>
                </a:gridCol>
              </a:tblGrid>
              <a:tr h="347356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69014681"/>
                  </a:ext>
                </a:extLst>
              </a:tr>
            </a:tbl>
          </a:graphicData>
        </a:graphic>
      </p:graphicFrame>
      <p:sp>
        <p:nvSpPr>
          <p:cNvPr id="48" name="CaixaDeTexto 47"/>
          <p:cNvSpPr txBox="1"/>
          <p:nvPr/>
        </p:nvSpPr>
        <p:spPr>
          <a:xfrm>
            <a:off x="1457660" y="2256668"/>
            <a:ext cx="4165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accent2"/>
                </a:solidFill>
              </a:rPr>
              <a:t>86</a:t>
            </a:r>
          </a:p>
        </p:txBody>
      </p:sp>
      <p:sp>
        <p:nvSpPr>
          <p:cNvPr id="49" name="CaixaDeTexto 48"/>
          <p:cNvSpPr txBox="1"/>
          <p:nvPr/>
        </p:nvSpPr>
        <p:spPr>
          <a:xfrm>
            <a:off x="2798885" y="2236467"/>
            <a:ext cx="4165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accent2"/>
                </a:solidFill>
              </a:rPr>
              <a:t>78</a:t>
            </a:r>
          </a:p>
        </p:txBody>
      </p:sp>
      <p:sp>
        <p:nvSpPr>
          <p:cNvPr id="50" name="CaixaDeTexto 49"/>
          <p:cNvSpPr txBox="1"/>
          <p:nvPr/>
        </p:nvSpPr>
        <p:spPr>
          <a:xfrm>
            <a:off x="4315093" y="2236467"/>
            <a:ext cx="4165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accent2"/>
                </a:solidFill>
              </a:rPr>
              <a:t>86</a:t>
            </a:r>
          </a:p>
        </p:txBody>
      </p:sp>
      <p:sp>
        <p:nvSpPr>
          <p:cNvPr id="51" name="CaixaDeTexto 50"/>
          <p:cNvSpPr txBox="1"/>
          <p:nvPr/>
        </p:nvSpPr>
        <p:spPr>
          <a:xfrm>
            <a:off x="6765464" y="2245206"/>
            <a:ext cx="4165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accent2"/>
                </a:solidFill>
              </a:rPr>
              <a:t>87</a:t>
            </a:r>
          </a:p>
        </p:txBody>
      </p:sp>
      <p:sp>
        <p:nvSpPr>
          <p:cNvPr id="54" name="CaixaDeTexto 53"/>
          <p:cNvSpPr txBox="1"/>
          <p:nvPr/>
        </p:nvSpPr>
        <p:spPr>
          <a:xfrm>
            <a:off x="9791061" y="2242934"/>
            <a:ext cx="4165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accent2"/>
                </a:solidFill>
              </a:rPr>
              <a:t>94</a:t>
            </a:r>
          </a:p>
        </p:txBody>
      </p:sp>
      <p:graphicFrame>
        <p:nvGraphicFramePr>
          <p:cNvPr id="55" name="Tabela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389507"/>
              </p:ext>
            </p:extLst>
          </p:nvPr>
        </p:nvGraphicFramePr>
        <p:xfrm>
          <a:off x="769857" y="5749503"/>
          <a:ext cx="10243422" cy="177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9386">
                  <a:extLst>
                    <a:ext uri="{9D8B030D-6E8A-4147-A177-3AD203B41FA5}">
                      <a16:colId xmlns="" xmlns:a16="http://schemas.microsoft.com/office/drawing/2014/main" val="341582980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177867222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8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9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0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1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2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4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6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7"/>
                    </a:ext>
                  </a:extLst>
                </a:gridCol>
              </a:tblGrid>
              <a:tr h="13059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38943772"/>
                  </a:ext>
                </a:extLst>
              </a:tr>
            </a:tbl>
          </a:graphicData>
        </a:graphic>
      </p:graphicFrame>
      <p:sp>
        <p:nvSpPr>
          <p:cNvPr id="56" name="CaixaDeTexto 55"/>
          <p:cNvSpPr txBox="1"/>
          <p:nvPr/>
        </p:nvSpPr>
        <p:spPr>
          <a:xfrm>
            <a:off x="-234794" y="5683857"/>
            <a:ext cx="10178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b="1" i="1" dirty="0">
                <a:solidFill>
                  <a:schemeClr val="accent2">
                    <a:lumMod val="75000"/>
                  </a:schemeClr>
                </a:solidFill>
              </a:rPr>
              <a:t>2015</a:t>
            </a:r>
          </a:p>
        </p:txBody>
      </p:sp>
      <p:grpSp>
        <p:nvGrpSpPr>
          <p:cNvPr id="57" name="hitorico"/>
          <p:cNvGrpSpPr/>
          <p:nvPr/>
        </p:nvGrpSpPr>
        <p:grpSpPr>
          <a:xfrm>
            <a:off x="9159787" y="414272"/>
            <a:ext cx="1596572" cy="624115"/>
            <a:chOff x="7794171" y="5558971"/>
            <a:chExt cx="1596572" cy="624115"/>
          </a:xfrm>
        </p:grpSpPr>
        <p:grpSp>
          <p:nvGrpSpPr>
            <p:cNvPr id="58" name="historico"/>
            <p:cNvGrpSpPr/>
            <p:nvPr/>
          </p:nvGrpSpPr>
          <p:grpSpPr>
            <a:xfrm>
              <a:off x="7913674" y="5674171"/>
              <a:ext cx="1346440" cy="450171"/>
              <a:chOff x="9469590" y="1309591"/>
              <a:chExt cx="1346440" cy="450171"/>
            </a:xfrm>
          </p:grpSpPr>
          <p:grpSp>
            <p:nvGrpSpPr>
              <p:cNvPr id="60" name="Group 4"/>
              <p:cNvGrpSpPr>
                <a:grpSpLocks noChangeAspect="1"/>
              </p:cNvGrpSpPr>
              <p:nvPr/>
            </p:nvGrpSpPr>
            <p:grpSpPr bwMode="auto">
              <a:xfrm>
                <a:off x="9469590" y="1309591"/>
                <a:ext cx="463483" cy="450171"/>
                <a:chOff x="5704" y="821"/>
                <a:chExt cx="383" cy="372"/>
              </a:xfrm>
              <a:solidFill>
                <a:srgbClr val="00A79B"/>
              </a:solidFill>
            </p:grpSpPr>
            <p:sp>
              <p:nvSpPr>
                <p:cNvPr id="62" name="Freeform 5"/>
                <p:cNvSpPr>
                  <a:spLocks noEditPoints="1"/>
                </p:cNvSpPr>
                <p:nvPr/>
              </p:nvSpPr>
              <p:spPr bwMode="auto">
                <a:xfrm>
                  <a:off x="5743" y="936"/>
                  <a:ext cx="63" cy="63"/>
                </a:xfrm>
                <a:custGeom>
                  <a:avLst/>
                  <a:gdLst>
                    <a:gd name="T0" fmla="*/ 306 w 338"/>
                    <a:gd name="T1" fmla="*/ 0 h 337"/>
                    <a:gd name="T2" fmla="*/ 32 w 338"/>
                    <a:gd name="T3" fmla="*/ 0 h 337"/>
                    <a:gd name="T4" fmla="*/ 0 w 338"/>
                    <a:gd name="T5" fmla="*/ 32 h 337"/>
                    <a:gd name="T6" fmla="*/ 0 w 338"/>
                    <a:gd name="T7" fmla="*/ 305 h 337"/>
                    <a:gd name="T8" fmla="*/ 32 w 338"/>
                    <a:gd name="T9" fmla="*/ 337 h 337"/>
                    <a:gd name="T10" fmla="*/ 306 w 338"/>
                    <a:gd name="T11" fmla="*/ 337 h 337"/>
                    <a:gd name="T12" fmla="*/ 338 w 338"/>
                    <a:gd name="T13" fmla="*/ 305 h 337"/>
                    <a:gd name="T14" fmla="*/ 338 w 338"/>
                    <a:gd name="T15" fmla="*/ 32 h 337"/>
                    <a:gd name="T16" fmla="*/ 306 w 338"/>
                    <a:gd name="T17" fmla="*/ 0 h 337"/>
                    <a:gd name="T18" fmla="*/ 274 w 338"/>
                    <a:gd name="T19" fmla="*/ 273 h 337"/>
                    <a:gd name="T20" fmla="*/ 64 w 338"/>
                    <a:gd name="T21" fmla="*/ 273 h 337"/>
                    <a:gd name="T22" fmla="*/ 64 w 338"/>
                    <a:gd name="T23" fmla="*/ 64 h 337"/>
                    <a:gd name="T24" fmla="*/ 274 w 338"/>
                    <a:gd name="T25" fmla="*/ 64 h 337"/>
                    <a:gd name="T26" fmla="*/ 274 w 338"/>
                    <a:gd name="T27" fmla="*/ 273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8" h="337">
                      <a:moveTo>
                        <a:pt x="306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5" y="0"/>
                        <a:pt x="0" y="14"/>
                        <a:pt x="0" y="32"/>
                      </a:cubicBezTo>
                      <a:cubicBezTo>
                        <a:pt x="0" y="305"/>
                        <a:pt x="0" y="305"/>
                        <a:pt x="0" y="305"/>
                      </a:cubicBezTo>
                      <a:cubicBezTo>
                        <a:pt x="0" y="323"/>
                        <a:pt x="15" y="337"/>
                        <a:pt x="32" y="337"/>
                      </a:cubicBezTo>
                      <a:cubicBezTo>
                        <a:pt x="306" y="337"/>
                        <a:pt x="306" y="337"/>
                        <a:pt x="306" y="337"/>
                      </a:cubicBezTo>
                      <a:cubicBezTo>
                        <a:pt x="324" y="337"/>
                        <a:pt x="338" y="323"/>
                        <a:pt x="338" y="305"/>
                      </a:cubicBezTo>
                      <a:cubicBezTo>
                        <a:pt x="338" y="32"/>
                        <a:pt x="338" y="32"/>
                        <a:pt x="338" y="32"/>
                      </a:cubicBezTo>
                      <a:cubicBezTo>
                        <a:pt x="338" y="14"/>
                        <a:pt x="324" y="0"/>
                        <a:pt x="306" y="0"/>
                      </a:cubicBezTo>
                      <a:close/>
                      <a:moveTo>
                        <a:pt x="274" y="273"/>
                      </a:moveTo>
                      <a:cubicBezTo>
                        <a:pt x="64" y="273"/>
                        <a:pt x="64" y="273"/>
                        <a:pt x="64" y="273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4" y="64"/>
                        <a:pt x="274" y="64"/>
                        <a:pt x="274" y="64"/>
                      </a:cubicBezTo>
                      <a:lnTo>
                        <a:pt x="274" y="27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3" name="Freeform 6"/>
                <p:cNvSpPr>
                  <a:spLocks noEditPoints="1"/>
                </p:cNvSpPr>
                <p:nvPr/>
              </p:nvSpPr>
              <p:spPr bwMode="auto">
                <a:xfrm>
                  <a:off x="5819" y="936"/>
                  <a:ext cx="63" cy="63"/>
                </a:xfrm>
                <a:custGeom>
                  <a:avLst/>
                  <a:gdLst>
                    <a:gd name="T0" fmla="*/ 305 w 337"/>
                    <a:gd name="T1" fmla="*/ 0 h 337"/>
                    <a:gd name="T2" fmla="*/ 32 w 337"/>
                    <a:gd name="T3" fmla="*/ 0 h 337"/>
                    <a:gd name="T4" fmla="*/ 0 w 337"/>
                    <a:gd name="T5" fmla="*/ 32 h 337"/>
                    <a:gd name="T6" fmla="*/ 0 w 337"/>
                    <a:gd name="T7" fmla="*/ 305 h 337"/>
                    <a:gd name="T8" fmla="*/ 32 w 337"/>
                    <a:gd name="T9" fmla="*/ 337 h 337"/>
                    <a:gd name="T10" fmla="*/ 305 w 337"/>
                    <a:gd name="T11" fmla="*/ 337 h 337"/>
                    <a:gd name="T12" fmla="*/ 337 w 337"/>
                    <a:gd name="T13" fmla="*/ 305 h 337"/>
                    <a:gd name="T14" fmla="*/ 337 w 337"/>
                    <a:gd name="T15" fmla="*/ 32 h 337"/>
                    <a:gd name="T16" fmla="*/ 305 w 337"/>
                    <a:gd name="T17" fmla="*/ 0 h 337"/>
                    <a:gd name="T18" fmla="*/ 273 w 337"/>
                    <a:gd name="T19" fmla="*/ 273 h 337"/>
                    <a:gd name="T20" fmla="*/ 64 w 337"/>
                    <a:gd name="T21" fmla="*/ 273 h 337"/>
                    <a:gd name="T22" fmla="*/ 64 w 337"/>
                    <a:gd name="T23" fmla="*/ 64 h 337"/>
                    <a:gd name="T24" fmla="*/ 273 w 337"/>
                    <a:gd name="T25" fmla="*/ 64 h 337"/>
                    <a:gd name="T26" fmla="*/ 273 w 337"/>
                    <a:gd name="T27" fmla="*/ 273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7" h="337">
                      <a:moveTo>
                        <a:pt x="305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4" y="0"/>
                        <a:pt x="0" y="14"/>
                        <a:pt x="0" y="32"/>
                      </a:cubicBezTo>
                      <a:cubicBezTo>
                        <a:pt x="0" y="305"/>
                        <a:pt x="0" y="305"/>
                        <a:pt x="0" y="305"/>
                      </a:cubicBezTo>
                      <a:cubicBezTo>
                        <a:pt x="0" y="323"/>
                        <a:pt x="14" y="337"/>
                        <a:pt x="32" y="337"/>
                      </a:cubicBezTo>
                      <a:cubicBezTo>
                        <a:pt x="305" y="337"/>
                        <a:pt x="305" y="337"/>
                        <a:pt x="305" y="337"/>
                      </a:cubicBezTo>
                      <a:cubicBezTo>
                        <a:pt x="323" y="337"/>
                        <a:pt x="337" y="323"/>
                        <a:pt x="337" y="305"/>
                      </a:cubicBezTo>
                      <a:cubicBezTo>
                        <a:pt x="337" y="32"/>
                        <a:pt x="337" y="32"/>
                        <a:pt x="337" y="32"/>
                      </a:cubicBezTo>
                      <a:cubicBezTo>
                        <a:pt x="337" y="14"/>
                        <a:pt x="323" y="0"/>
                        <a:pt x="305" y="0"/>
                      </a:cubicBezTo>
                      <a:close/>
                      <a:moveTo>
                        <a:pt x="273" y="273"/>
                      </a:moveTo>
                      <a:cubicBezTo>
                        <a:pt x="64" y="273"/>
                        <a:pt x="64" y="273"/>
                        <a:pt x="64" y="273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3" y="64"/>
                        <a:pt x="273" y="64"/>
                        <a:pt x="273" y="64"/>
                      </a:cubicBezTo>
                      <a:cubicBezTo>
                        <a:pt x="273" y="273"/>
                        <a:pt x="273" y="273"/>
                        <a:pt x="273" y="2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4" name="Freeform 7"/>
                <p:cNvSpPr>
                  <a:spLocks noEditPoints="1"/>
                </p:cNvSpPr>
                <p:nvPr/>
              </p:nvSpPr>
              <p:spPr bwMode="auto">
                <a:xfrm>
                  <a:off x="5743" y="1013"/>
                  <a:ext cx="63" cy="63"/>
                </a:xfrm>
                <a:custGeom>
                  <a:avLst/>
                  <a:gdLst>
                    <a:gd name="T0" fmla="*/ 306 w 338"/>
                    <a:gd name="T1" fmla="*/ 0 h 338"/>
                    <a:gd name="T2" fmla="*/ 32 w 338"/>
                    <a:gd name="T3" fmla="*/ 0 h 338"/>
                    <a:gd name="T4" fmla="*/ 0 w 338"/>
                    <a:gd name="T5" fmla="*/ 32 h 338"/>
                    <a:gd name="T6" fmla="*/ 0 w 338"/>
                    <a:gd name="T7" fmla="*/ 306 h 338"/>
                    <a:gd name="T8" fmla="*/ 32 w 338"/>
                    <a:gd name="T9" fmla="*/ 338 h 338"/>
                    <a:gd name="T10" fmla="*/ 306 w 338"/>
                    <a:gd name="T11" fmla="*/ 338 h 338"/>
                    <a:gd name="T12" fmla="*/ 338 w 338"/>
                    <a:gd name="T13" fmla="*/ 306 h 338"/>
                    <a:gd name="T14" fmla="*/ 338 w 338"/>
                    <a:gd name="T15" fmla="*/ 32 h 338"/>
                    <a:gd name="T16" fmla="*/ 306 w 338"/>
                    <a:gd name="T17" fmla="*/ 0 h 338"/>
                    <a:gd name="T18" fmla="*/ 274 w 338"/>
                    <a:gd name="T19" fmla="*/ 274 h 338"/>
                    <a:gd name="T20" fmla="*/ 64 w 338"/>
                    <a:gd name="T21" fmla="*/ 274 h 338"/>
                    <a:gd name="T22" fmla="*/ 64 w 338"/>
                    <a:gd name="T23" fmla="*/ 64 h 338"/>
                    <a:gd name="T24" fmla="*/ 274 w 338"/>
                    <a:gd name="T25" fmla="*/ 64 h 338"/>
                    <a:gd name="T26" fmla="*/ 274 w 338"/>
                    <a:gd name="T27" fmla="*/ 274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8" h="338">
                      <a:moveTo>
                        <a:pt x="306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5" y="0"/>
                        <a:pt x="0" y="14"/>
                        <a:pt x="0" y="32"/>
                      </a:cubicBezTo>
                      <a:cubicBezTo>
                        <a:pt x="0" y="306"/>
                        <a:pt x="0" y="306"/>
                        <a:pt x="0" y="306"/>
                      </a:cubicBezTo>
                      <a:cubicBezTo>
                        <a:pt x="0" y="323"/>
                        <a:pt x="15" y="338"/>
                        <a:pt x="32" y="338"/>
                      </a:cubicBezTo>
                      <a:cubicBezTo>
                        <a:pt x="306" y="338"/>
                        <a:pt x="306" y="338"/>
                        <a:pt x="306" y="338"/>
                      </a:cubicBezTo>
                      <a:cubicBezTo>
                        <a:pt x="324" y="338"/>
                        <a:pt x="338" y="323"/>
                        <a:pt x="338" y="306"/>
                      </a:cubicBezTo>
                      <a:cubicBezTo>
                        <a:pt x="338" y="32"/>
                        <a:pt x="338" y="32"/>
                        <a:pt x="338" y="32"/>
                      </a:cubicBezTo>
                      <a:cubicBezTo>
                        <a:pt x="338" y="14"/>
                        <a:pt x="324" y="0"/>
                        <a:pt x="306" y="0"/>
                      </a:cubicBezTo>
                      <a:close/>
                      <a:moveTo>
                        <a:pt x="274" y="274"/>
                      </a:moveTo>
                      <a:cubicBezTo>
                        <a:pt x="64" y="274"/>
                        <a:pt x="64" y="274"/>
                        <a:pt x="64" y="274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4" y="64"/>
                        <a:pt x="274" y="64"/>
                        <a:pt x="274" y="64"/>
                      </a:cubicBezTo>
                      <a:lnTo>
                        <a:pt x="274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5" name="Freeform 8"/>
                <p:cNvSpPr>
                  <a:spLocks noEditPoints="1"/>
                </p:cNvSpPr>
                <p:nvPr/>
              </p:nvSpPr>
              <p:spPr bwMode="auto">
                <a:xfrm>
                  <a:off x="5704" y="821"/>
                  <a:ext cx="383" cy="372"/>
                </a:xfrm>
                <a:custGeom>
                  <a:avLst/>
                  <a:gdLst>
                    <a:gd name="T0" fmla="*/ 1569 w 2048"/>
                    <a:gd name="T1" fmla="*/ 237 h 1990"/>
                    <a:gd name="T2" fmla="*/ 1398 w 2048"/>
                    <a:gd name="T3" fmla="*/ 205 h 1990"/>
                    <a:gd name="T4" fmla="*/ 1366 w 2048"/>
                    <a:gd name="T5" fmla="*/ 0 h 1990"/>
                    <a:gd name="T6" fmla="*/ 1197 w 2048"/>
                    <a:gd name="T7" fmla="*/ 32 h 1990"/>
                    <a:gd name="T8" fmla="*/ 885 w 2048"/>
                    <a:gd name="T9" fmla="*/ 205 h 1990"/>
                    <a:gd name="T10" fmla="*/ 853 w 2048"/>
                    <a:gd name="T11" fmla="*/ 0 h 1990"/>
                    <a:gd name="T12" fmla="*/ 684 w 2048"/>
                    <a:gd name="T13" fmla="*/ 32 h 1990"/>
                    <a:gd name="T14" fmla="*/ 372 w 2048"/>
                    <a:gd name="T15" fmla="*/ 205 h 1990"/>
                    <a:gd name="T16" fmla="*/ 340 w 2048"/>
                    <a:gd name="T17" fmla="*/ 0 h 1990"/>
                    <a:gd name="T18" fmla="*/ 171 w 2048"/>
                    <a:gd name="T19" fmla="*/ 32 h 1990"/>
                    <a:gd name="T20" fmla="*/ 32 w 2048"/>
                    <a:gd name="T21" fmla="*/ 205 h 1990"/>
                    <a:gd name="T22" fmla="*/ 0 w 2048"/>
                    <a:gd name="T23" fmla="*/ 1468 h 1990"/>
                    <a:gd name="T24" fmla="*/ 896 w 2048"/>
                    <a:gd name="T25" fmla="*/ 1501 h 1990"/>
                    <a:gd name="T26" fmla="*/ 1469 w 2048"/>
                    <a:gd name="T27" fmla="*/ 1990 h 1990"/>
                    <a:gd name="T28" fmla="*/ 1569 w 2048"/>
                    <a:gd name="T29" fmla="*/ 840 h 1990"/>
                    <a:gd name="T30" fmla="*/ 1261 w 2048"/>
                    <a:gd name="T31" fmla="*/ 64 h 1990"/>
                    <a:gd name="T32" fmla="*/ 1334 w 2048"/>
                    <a:gd name="T33" fmla="*/ 237 h 1990"/>
                    <a:gd name="T34" fmla="*/ 1261 w 2048"/>
                    <a:gd name="T35" fmla="*/ 410 h 1990"/>
                    <a:gd name="T36" fmla="*/ 748 w 2048"/>
                    <a:gd name="T37" fmla="*/ 237 h 1990"/>
                    <a:gd name="T38" fmla="*/ 821 w 2048"/>
                    <a:gd name="T39" fmla="*/ 64 h 1990"/>
                    <a:gd name="T40" fmla="*/ 821 w 2048"/>
                    <a:gd name="T41" fmla="*/ 410 h 1990"/>
                    <a:gd name="T42" fmla="*/ 748 w 2048"/>
                    <a:gd name="T43" fmla="*/ 237 h 1990"/>
                    <a:gd name="T44" fmla="*/ 235 w 2048"/>
                    <a:gd name="T45" fmla="*/ 64 h 1990"/>
                    <a:gd name="T46" fmla="*/ 308 w 2048"/>
                    <a:gd name="T47" fmla="*/ 237 h 1990"/>
                    <a:gd name="T48" fmla="*/ 235 w 2048"/>
                    <a:gd name="T49" fmla="*/ 410 h 1990"/>
                    <a:gd name="T50" fmla="*/ 921 w 2048"/>
                    <a:gd name="T51" fmla="*/ 1026 h 1990"/>
                    <a:gd name="T52" fmla="*/ 616 w 2048"/>
                    <a:gd name="T53" fmla="*/ 1058 h 1990"/>
                    <a:gd name="T54" fmla="*/ 648 w 2048"/>
                    <a:gd name="T55" fmla="*/ 1364 h 1990"/>
                    <a:gd name="T56" fmla="*/ 889 w 2048"/>
                    <a:gd name="T57" fmla="*/ 1411 h 1990"/>
                    <a:gd name="T58" fmla="*/ 64 w 2048"/>
                    <a:gd name="T59" fmla="*/ 1436 h 1990"/>
                    <a:gd name="T60" fmla="*/ 171 w 2048"/>
                    <a:gd name="T61" fmla="*/ 269 h 1990"/>
                    <a:gd name="T62" fmla="*/ 203 w 2048"/>
                    <a:gd name="T63" fmla="*/ 474 h 1990"/>
                    <a:gd name="T64" fmla="*/ 372 w 2048"/>
                    <a:gd name="T65" fmla="*/ 442 h 1990"/>
                    <a:gd name="T66" fmla="*/ 684 w 2048"/>
                    <a:gd name="T67" fmla="*/ 269 h 1990"/>
                    <a:gd name="T68" fmla="*/ 716 w 2048"/>
                    <a:gd name="T69" fmla="*/ 474 h 1990"/>
                    <a:gd name="T70" fmla="*/ 885 w 2048"/>
                    <a:gd name="T71" fmla="*/ 442 h 1990"/>
                    <a:gd name="T72" fmla="*/ 1197 w 2048"/>
                    <a:gd name="T73" fmla="*/ 269 h 1990"/>
                    <a:gd name="T74" fmla="*/ 1229 w 2048"/>
                    <a:gd name="T75" fmla="*/ 474 h 1990"/>
                    <a:gd name="T76" fmla="*/ 1398 w 2048"/>
                    <a:gd name="T77" fmla="*/ 442 h 1990"/>
                    <a:gd name="T78" fmla="*/ 1505 w 2048"/>
                    <a:gd name="T79" fmla="*/ 269 h 1990"/>
                    <a:gd name="T80" fmla="*/ 1469 w 2048"/>
                    <a:gd name="T81" fmla="*/ 831 h 1990"/>
                    <a:gd name="T82" fmla="*/ 1364 w 2048"/>
                    <a:gd name="T83" fmla="*/ 648 h 1990"/>
                    <a:gd name="T84" fmla="*/ 1058 w 2048"/>
                    <a:gd name="T85" fmla="*/ 616 h 1990"/>
                    <a:gd name="T86" fmla="*/ 1026 w 2048"/>
                    <a:gd name="T87" fmla="*/ 921 h 1990"/>
                    <a:gd name="T88" fmla="*/ 1113 w 2048"/>
                    <a:gd name="T89" fmla="*/ 953 h 1990"/>
                    <a:gd name="T90" fmla="*/ 953 w 2048"/>
                    <a:gd name="T91" fmla="*/ 1146 h 1990"/>
                    <a:gd name="T92" fmla="*/ 921 w 2048"/>
                    <a:gd name="T93" fmla="*/ 1026 h 1990"/>
                    <a:gd name="T94" fmla="*/ 889 w 2048"/>
                    <a:gd name="T95" fmla="*/ 1300 h 1990"/>
                    <a:gd name="T96" fmla="*/ 680 w 2048"/>
                    <a:gd name="T97" fmla="*/ 1090 h 1990"/>
                    <a:gd name="T98" fmla="*/ 1300 w 2048"/>
                    <a:gd name="T99" fmla="*/ 680 h 1990"/>
                    <a:gd name="T100" fmla="*/ 1217 w 2048"/>
                    <a:gd name="T101" fmla="*/ 889 h 1990"/>
                    <a:gd name="T102" fmla="*/ 1090 w 2048"/>
                    <a:gd name="T103" fmla="*/ 680 h 1990"/>
                    <a:gd name="T104" fmla="*/ 1469 w 2048"/>
                    <a:gd name="T105" fmla="*/ 1926 h 1990"/>
                    <a:gd name="T106" fmla="*/ 956 w 2048"/>
                    <a:gd name="T107" fmla="*/ 1465 h 1990"/>
                    <a:gd name="T108" fmla="*/ 1238 w 2048"/>
                    <a:gd name="T109" fmla="*/ 950 h 1990"/>
                    <a:gd name="T110" fmla="*/ 1340 w 2048"/>
                    <a:gd name="T111" fmla="*/ 912 h 1990"/>
                    <a:gd name="T112" fmla="*/ 1469 w 2048"/>
                    <a:gd name="T113" fmla="*/ 896 h 1990"/>
                    <a:gd name="T114" fmla="*/ 1533 w 2048"/>
                    <a:gd name="T115" fmla="*/ 900 h 1990"/>
                    <a:gd name="T116" fmla="*/ 1469 w 2048"/>
                    <a:gd name="T117" fmla="*/ 1926 h 19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048" h="1990">
                      <a:moveTo>
                        <a:pt x="1569" y="840"/>
                      </a:moveTo>
                      <a:cubicBezTo>
                        <a:pt x="1569" y="237"/>
                        <a:pt x="1569" y="237"/>
                        <a:pt x="1569" y="237"/>
                      </a:cubicBezTo>
                      <a:cubicBezTo>
                        <a:pt x="1569" y="219"/>
                        <a:pt x="1555" y="205"/>
                        <a:pt x="1537" y="205"/>
                      </a:cubicBezTo>
                      <a:cubicBezTo>
                        <a:pt x="1398" y="205"/>
                        <a:pt x="1398" y="205"/>
                        <a:pt x="1398" y="205"/>
                      </a:cubicBezTo>
                      <a:cubicBezTo>
                        <a:pt x="1398" y="32"/>
                        <a:pt x="1398" y="32"/>
                        <a:pt x="1398" y="32"/>
                      </a:cubicBezTo>
                      <a:cubicBezTo>
                        <a:pt x="1398" y="14"/>
                        <a:pt x="1384" y="0"/>
                        <a:pt x="1366" y="0"/>
                      </a:cubicBezTo>
                      <a:cubicBezTo>
                        <a:pt x="1229" y="0"/>
                        <a:pt x="1229" y="0"/>
                        <a:pt x="1229" y="0"/>
                      </a:cubicBezTo>
                      <a:cubicBezTo>
                        <a:pt x="1212" y="0"/>
                        <a:pt x="1197" y="14"/>
                        <a:pt x="1197" y="32"/>
                      </a:cubicBezTo>
                      <a:cubicBezTo>
                        <a:pt x="1197" y="205"/>
                        <a:pt x="1197" y="205"/>
                        <a:pt x="1197" y="205"/>
                      </a:cubicBezTo>
                      <a:cubicBezTo>
                        <a:pt x="885" y="205"/>
                        <a:pt x="885" y="205"/>
                        <a:pt x="885" y="205"/>
                      </a:cubicBezTo>
                      <a:cubicBezTo>
                        <a:pt x="885" y="32"/>
                        <a:pt x="885" y="32"/>
                        <a:pt x="885" y="32"/>
                      </a:cubicBezTo>
                      <a:cubicBezTo>
                        <a:pt x="885" y="14"/>
                        <a:pt x="871" y="0"/>
                        <a:pt x="853" y="0"/>
                      </a:cubicBezTo>
                      <a:cubicBezTo>
                        <a:pt x="716" y="0"/>
                        <a:pt x="716" y="0"/>
                        <a:pt x="716" y="0"/>
                      </a:cubicBezTo>
                      <a:cubicBezTo>
                        <a:pt x="698" y="0"/>
                        <a:pt x="684" y="14"/>
                        <a:pt x="684" y="32"/>
                      </a:cubicBezTo>
                      <a:cubicBezTo>
                        <a:pt x="684" y="205"/>
                        <a:pt x="684" y="205"/>
                        <a:pt x="684" y="205"/>
                      </a:cubicBezTo>
                      <a:cubicBezTo>
                        <a:pt x="372" y="205"/>
                        <a:pt x="372" y="205"/>
                        <a:pt x="372" y="205"/>
                      </a:cubicBezTo>
                      <a:cubicBezTo>
                        <a:pt x="372" y="32"/>
                        <a:pt x="372" y="32"/>
                        <a:pt x="372" y="32"/>
                      </a:cubicBezTo>
                      <a:cubicBezTo>
                        <a:pt x="372" y="14"/>
                        <a:pt x="358" y="0"/>
                        <a:pt x="340" y="0"/>
                      </a:cubicBezTo>
                      <a:cubicBezTo>
                        <a:pt x="203" y="0"/>
                        <a:pt x="203" y="0"/>
                        <a:pt x="203" y="0"/>
                      </a:cubicBezTo>
                      <a:cubicBezTo>
                        <a:pt x="185" y="0"/>
                        <a:pt x="171" y="14"/>
                        <a:pt x="171" y="32"/>
                      </a:cubicBezTo>
                      <a:cubicBezTo>
                        <a:pt x="171" y="205"/>
                        <a:pt x="171" y="205"/>
                        <a:pt x="171" y="205"/>
                      </a:cubicBezTo>
                      <a:cubicBezTo>
                        <a:pt x="32" y="205"/>
                        <a:pt x="32" y="205"/>
                        <a:pt x="32" y="205"/>
                      </a:cubicBezTo>
                      <a:cubicBezTo>
                        <a:pt x="14" y="205"/>
                        <a:pt x="0" y="219"/>
                        <a:pt x="0" y="237"/>
                      </a:cubicBezTo>
                      <a:cubicBezTo>
                        <a:pt x="0" y="1468"/>
                        <a:pt x="0" y="1468"/>
                        <a:pt x="0" y="1468"/>
                      </a:cubicBezTo>
                      <a:cubicBezTo>
                        <a:pt x="0" y="1486"/>
                        <a:pt x="14" y="1501"/>
                        <a:pt x="32" y="1501"/>
                      </a:cubicBezTo>
                      <a:cubicBezTo>
                        <a:pt x="896" y="1501"/>
                        <a:pt x="896" y="1501"/>
                        <a:pt x="896" y="1501"/>
                      </a:cubicBezTo>
                      <a:cubicBezTo>
                        <a:pt x="917" y="1631"/>
                        <a:pt x="981" y="1751"/>
                        <a:pt x="1080" y="1840"/>
                      </a:cubicBezTo>
                      <a:cubicBezTo>
                        <a:pt x="1186" y="1937"/>
                        <a:pt x="1325" y="1990"/>
                        <a:pt x="1469" y="1990"/>
                      </a:cubicBezTo>
                      <a:cubicBezTo>
                        <a:pt x="1788" y="1990"/>
                        <a:pt x="2048" y="1730"/>
                        <a:pt x="2048" y="1411"/>
                      </a:cubicBezTo>
                      <a:cubicBezTo>
                        <a:pt x="2048" y="1129"/>
                        <a:pt x="1844" y="888"/>
                        <a:pt x="1569" y="840"/>
                      </a:cubicBezTo>
                      <a:close/>
                      <a:moveTo>
                        <a:pt x="1261" y="237"/>
                      </a:moveTo>
                      <a:cubicBezTo>
                        <a:pt x="1261" y="64"/>
                        <a:pt x="1261" y="64"/>
                        <a:pt x="1261" y="64"/>
                      </a:cubicBezTo>
                      <a:cubicBezTo>
                        <a:pt x="1334" y="64"/>
                        <a:pt x="1334" y="64"/>
                        <a:pt x="1334" y="64"/>
                      </a:cubicBezTo>
                      <a:cubicBezTo>
                        <a:pt x="1334" y="237"/>
                        <a:pt x="1334" y="237"/>
                        <a:pt x="1334" y="237"/>
                      </a:cubicBezTo>
                      <a:cubicBezTo>
                        <a:pt x="1334" y="410"/>
                        <a:pt x="1334" y="410"/>
                        <a:pt x="1334" y="410"/>
                      </a:cubicBezTo>
                      <a:cubicBezTo>
                        <a:pt x="1261" y="410"/>
                        <a:pt x="1261" y="410"/>
                        <a:pt x="1261" y="410"/>
                      </a:cubicBezTo>
                      <a:lnTo>
                        <a:pt x="1261" y="237"/>
                      </a:lnTo>
                      <a:close/>
                      <a:moveTo>
                        <a:pt x="748" y="237"/>
                      </a:moveTo>
                      <a:cubicBezTo>
                        <a:pt x="748" y="64"/>
                        <a:pt x="748" y="64"/>
                        <a:pt x="748" y="64"/>
                      </a:cubicBezTo>
                      <a:cubicBezTo>
                        <a:pt x="821" y="64"/>
                        <a:pt x="821" y="64"/>
                        <a:pt x="821" y="64"/>
                      </a:cubicBezTo>
                      <a:cubicBezTo>
                        <a:pt x="821" y="237"/>
                        <a:pt x="821" y="237"/>
                        <a:pt x="821" y="237"/>
                      </a:cubicBezTo>
                      <a:cubicBezTo>
                        <a:pt x="821" y="410"/>
                        <a:pt x="821" y="410"/>
                        <a:pt x="821" y="410"/>
                      </a:cubicBezTo>
                      <a:cubicBezTo>
                        <a:pt x="748" y="410"/>
                        <a:pt x="748" y="410"/>
                        <a:pt x="748" y="410"/>
                      </a:cubicBezTo>
                      <a:lnTo>
                        <a:pt x="748" y="237"/>
                      </a:lnTo>
                      <a:close/>
                      <a:moveTo>
                        <a:pt x="235" y="237"/>
                      </a:moveTo>
                      <a:cubicBezTo>
                        <a:pt x="235" y="64"/>
                        <a:pt x="235" y="64"/>
                        <a:pt x="235" y="64"/>
                      </a:cubicBezTo>
                      <a:cubicBezTo>
                        <a:pt x="308" y="64"/>
                        <a:pt x="308" y="64"/>
                        <a:pt x="308" y="64"/>
                      </a:cubicBezTo>
                      <a:cubicBezTo>
                        <a:pt x="308" y="237"/>
                        <a:pt x="308" y="237"/>
                        <a:pt x="308" y="237"/>
                      </a:cubicBezTo>
                      <a:cubicBezTo>
                        <a:pt x="308" y="410"/>
                        <a:pt x="308" y="410"/>
                        <a:pt x="308" y="410"/>
                      </a:cubicBezTo>
                      <a:cubicBezTo>
                        <a:pt x="235" y="410"/>
                        <a:pt x="235" y="410"/>
                        <a:pt x="235" y="410"/>
                      </a:cubicBezTo>
                      <a:lnTo>
                        <a:pt x="235" y="237"/>
                      </a:lnTo>
                      <a:close/>
                      <a:moveTo>
                        <a:pt x="921" y="1026"/>
                      </a:moveTo>
                      <a:cubicBezTo>
                        <a:pt x="648" y="1026"/>
                        <a:pt x="648" y="1026"/>
                        <a:pt x="648" y="1026"/>
                      </a:cubicBezTo>
                      <a:cubicBezTo>
                        <a:pt x="630" y="1026"/>
                        <a:pt x="616" y="1040"/>
                        <a:pt x="616" y="1058"/>
                      </a:cubicBezTo>
                      <a:cubicBezTo>
                        <a:pt x="616" y="1332"/>
                        <a:pt x="616" y="1332"/>
                        <a:pt x="616" y="1332"/>
                      </a:cubicBezTo>
                      <a:cubicBezTo>
                        <a:pt x="616" y="1349"/>
                        <a:pt x="630" y="1364"/>
                        <a:pt x="648" y="1364"/>
                      </a:cubicBezTo>
                      <a:cubicBezTo>
                        <a:pt x="891" y="1364"/>
                        <a:pt x="891" y="1364"/>
                        <a:pt x="891" y="1364"/>
                      </a:cubicBezTo>
                      <a:cubicBezTo>
                        <a:pt x="890" y="1379"/>
                        <a:pt x="889" y="1395"/>
                        <a:pt x="889" y="1411"/>
                      </a:cubicBezTo>
                      <a:cubicBezTo>
                        <a:pt x="889" y="1419"/>
                        <a:pt x="890" y="1428"/>
                        <a:pt x="890" y="1436"/>
                      </a:cubicBezTo>
                      <a:cubicBezTo>
                        <a:pt x="64" y="1436"/>
                        <a:pt x="64" y="1436"/>
                        <a:pt x="64" y="1436"/>
                      </a:cubicBezTo>
                      <a:cubicBezTo>
                        <a:pt x="64" y="269"/>
                        <a:pt x="64" y="269"/>
                        <a:pt x="64" y="269"/>
                      </a:cubicBezTo>
                      <a:cubicBezTo>
                        <a:pt x="171" y="269"/>
                        <a:pt x="171" y="269"/>
                        <a:pt x="171" y="269"/>
                      </a:cubicBezTo>
                      <a:cubicBezTo>
                        <a:pt x="171" y="442"/>
                        <a:pt x="171" y="442"/>
                        <a:pt x="171" y="442"/>
                      </a:cubicBezTo>
                      <a:cubicBezTo>
                        <a:pt x="171" y="460"/>
                        <a:pt x="185" y="474"/>
                        <a:pt x="203" y="474"/>
                      </a:cubicBezTo>
                      <a:cubicBezTo>
                        <a:pt x="340" y="474"/>
                        <a:pt x="340" y="474"/>
                        <a:pt x="340" y="474"/>
                      </a:cubicBezTo>
                      <a:cubicBezTo>
                        <a:pt x="358" y="474"/>
                        <a:pt x="372" y="460"/>
                        <a:pt x="372" y="442"/>
                      </a:cubicBezTo>
                      <a:cubicBezTo>
                        <a:pt x="372" y="269"/>
                        <a:pt x="372" y="269"/>
                        <a:pt x="372" y="269"/>
                      </a:cubicBezTo>
                      <a:cubicBezTo>
                        <a:pt x="684" y="269"/>
                        <a:pt x="684" y="269"/>
                        <a:pt x="684" y="269"/>
                      </a:cubicBezTo>
                      <a:cubicBezTo>
                        <a:pt x="684" y="442"/>
                        <a:pt x="684" y="442"/>
                        <a:pt x="684" y="442"/>
                      </a:cubicBezTo>
                      <a:cubicBezTo>
                        <a:pt x="684" y="460"/>
                        <a:pt x="698" y="474"/>
                        <a:pt x="716" y="474"/>
                      </a:cubicBezTo>
                      <a:cubicBezTo>
                        <a:pt x="853" y="474"/>
                        <a:pt x="853" y="474"/>
                        <a:pt x="853" y="474"/>
                      </a:cubicBezTo>
                      <a:cubicBezTo>
                        <a:pt x="871" y="474"/>
                        <a:pt x="885" y="460"/>
                        <a:pt x="885" y="442"/>
                      </a:cubicBezTo>
                      <a:cubicBezTo>
                        <a:pt x="885" y="269"/>
                        <a:pt x="885" y="269"/>
                        <a:pt x="885" y="269"/>
                      </a:cubicBezTo>
                      <a:cubicBezTo>
                        <a:pt x="1197" y="269"/>
                        <a:pt x="1197" y="269"/>
                        <a:pt x="1197" y="269"/>
                      </a:cubicBezTo>
                      <a:cubicBezTo>
                        <a:pt x="1197" y="442"/>
                        <a:pt x="1197" y="442"/>
                        <a:pt x="1197" y="442"/>
                      </a:cubicBezTo>
                      <a:cubicBezTo>
                        <a:pt x="1197" y="460"/>
                        <a:pt x="1212" y="474"/>
                        <a:pt x="1229" y="474"/>
                      </a:cubicBezTo>
                      <a:cubicBezTo>
                        <a:pt x="1366" y="474"/>
                        <a:pt x="1366" y="474"/>
                        <a:pt x="1366" y="474"/>
                      </a:cubicBezTo>
                      <a:cubicBezTo>
                        <a:pt x="1384" y="474"/>
                        <a:pt x="1398" y="460"/>
                        <a:pt x="1398" y="442"/>
                      </a:cubicBezTo>
                      <a:cubicBezTo>
                        <a:pt x="1398" y="269"/>
                        <a:pt x="1398" y="269"/>
                        <a:pt x="1398" y="269"/>
                      </a:cubicBezTo>
                      <a:cubicBezTo>
                        <a:pt x="1505" y="269"/>
                        <a:pt x="1505" y="269"/>
                        <a:pt x="1505" y="269"/>
                      </a:cubicBezTo>
                      <a:cubicBezTo>
                        <a:pt x="1505" y="833"/>
                        <a:pt x="1505" y="833"/>
                        <a:pt x="1505" y="833"/>
                      </a:cubicBezTo>
                      <a:cubicBezTo>
                        <a:pt x="1493" y="832"/>
                        <a:pt x="1481" y="831"/>
                        <a:pt x="1469" y="831"/>
                      </a:cubicBezTo>
                      <a:cubicBezTo>
                        <a:pt x="1433" y="831"/>
                        <a:pt x="1398" y="835"/>
                        <a:pt x="1364" y="841"/>
                      </a:cubicBezTo>
                      <a:cubicBezTo>
                        <a:pt x="1364" y="648"/>
                        <a:pt x="1364" y="648"/>
                        <a:pt x="1364" y="648"/>
                      </a:cubicBezTo>
                      <a:cubicBezTo>
                        <a:pt x="1364" y="630"/>
                        <a:pt x="1350" y="616"/>
                        <a:pt x="1332" y="616"/>
                      </a:cubicBezTo>
                      <a:cubicBezTo>
                        <a:pt x="1058" y="616"/>
                        <a:pt x="1058" y="616"/>
                        <a:pt x="1058" y="616"/>
                      </a:cubicBezTo>
                      <a:cubicBezTo>
                        <a:pt x="1040" y="616"/>
                        <a:pt x="1026" y="630"/>
                        <a:pt x="1026" y="648"/>
                      </a:cubicBezTo>
                      <a:cubicBezTo>
                        <a:pt x="1026" y="921"/>
                        <a:pt x="1026" y="921"/>
                        <a:pt x="1026" y="921"/>
                      </a:cubicBezTo>
                      <a:cubicBezTo>
                        <a:pt x="1026" y="939"/>
                        <a:pt x="1040" y="953"/>
                        <a:pt x="1058" y="953"/>
                      </a:cubicBezTo>
                      <a:cubicBezTo>
                        <a:pt x="1113" y="953"/>
                        <a:pt x="1113" y="953"/>
                        <a:pt x="1113" y="953"/>
                      </a:cubicBezTo>
                      <a:cubicBezTo>
                        <a:pt x="1060" y="995"/>
                        <a:pt x="1014" y="1045"/>
                        <a:pt x="978" y="1102"/>
                      </a:cubicBezTo>
                      <a:cubicBezTo>
                        <a:pt x="969" y="1116"/>
                        <a:pt x="961" y="1131"/>
                        <a:pt x="953" y="1146"/>
                      </a:cubicBezTo>
                      <a:cubicBezTo>
                        <a:pt x="953" y="1058"/>
                        <a:pt x="953" y="1058"/>
                        <a:pt x="953" y="1058"/>
                      </a:cubicBezTo>
                      <a:cubicBezTo>
                        <a:pt x="953" y="1040"/>
                        <a:pt x="939" y="1026"/>
                        <a:pt x="921" y="1026"/>
                      </a:cubicBezTo>
                      <a:close/>
                      <a:moveTo>
                        <a:pt x="889" y="1090"/>
                      </a:moveTo>
                      <a:cubicBezTo>
                        <a:pt x="889" y="1300"/>
                        <a:pt x="889" y="1300"/>
                        <a:pt x="889" y="1300"/>
                      </a:cubicBezTo>
                      <a:cubicBezTo>
                        <a:pt x="680" y="1300"/>
                        <a:pt x="680" y="1300"/>
                        <a:pt x="680" y="1300"/>
                      </a:cubicBezTo>
                      <a:cubicBezTo>
                        <a:pt x="680" y="1090"/>
                        <a:pt x="680" y="1090"/>
                        <a:pt x="680" y="1090"/>
                      </a:cubicBezTo>
                      <a:lnTo>
                        <a:pt x="889" y="1090"/>
                      </a:lnTo>
                      <a:close/>
                      <a:moveTo>
                        <a:pt x="1300" y="680"/>
                      </a:moveTo>
                      <a:cubicBezTo>
                        <a:pt x="1300" y="857"/>
                        <a:pt x="1300" y="857"/>
                        <a:pt x="1300" y="857"/>
                      </a:cubicBezTo>
                      <a:cubicBezTo>
                        <a:pt x="1271" y="865"/>
                        <a:pt x="1244" y="876"/>
                        <a:pt x="1217" y="889"/>
                      </a:cubicBezTo>
                      <a:cubicBezTo>
                        <a:pt x="1090" y="889"/>
                        <a:pt x="1090" y="889"/>
                        <a:pt x="1090" y="889"/>
                      </a:cubicBezTo>
                      <a:cubicBezTo>
                        <a:pt x="1090" y="680"/>
                        <a:pt x="1090" y="680"/>
                        <a:pt x="1090" y="680"/>
                      </a:cubicBezTo>
                      <a:lnTo>
                        <a:pt x="1300" y="680"/>
                      </a:lnTo>
                      <a:close/>
                      <a:moveTo>
                        <a:pt x="1469" y="1926"/>
                      </a:moveTo>
                      <a:cubicBezTo>
                        <a:pt x="1204" y="1926"/>
                        <a:pt x="984" y="1728"/>
                        <a:pt x="956" y="1465"/>
                      </a:cubicBezTo>
                      <a:cubicBezTo>
                        <a:pt x="956" y="1465"/>
                        <a:pt x="956" y="1465"/>
                        <a:pt x="956" y="1465"/>
                      </a:cubicBezTo>
                      <a:cubicBezTo>
                        <a:pt x="954" y="1447"/>
                        <a:pt x="953" y="1429"/>
                        <a:pt x="953" y="1411"/>
                      </a:cubicBezTo>
                      <a:cubicBezTo>
                        <a:pt x="953" y="1215"/>
                        <a:pt x="1063" y="1038"/>
                        <a:pt x="1238" y="950"/>
                      </a:cubicBezTo>
                      <a:cubicBezTo>
                        <a:pt x="1238" y="950"/>
                        <a:pt x="1238" y="950"/>
                        <a:pt x="1238" y="950"/>
                      </a:cubicBezTo>
                      <a:cubicBezTo>
                        <a:pt x="1271" y="934"/>
                        <a:pt x="1305" y="921"/>
                        <a:pt x="1340" y="912"/>
                      </a:cubicBezTo>
                      <a:cubicBezTo>
                        <a:pt x="1340" y="912"/>
                        <a:pt x="1340" y="912"/>
                        <a:pt x="1340" y="912"/>
                      </a:cubicBezTo>
                      <a:cubicBezTo>
                        <a:pt x="1382" y="901"/>
                        <a:pt x="1425" y="896"/>
                        <a:pt x="1469" y="896"/>
                      </a:cubicBezTo>
                      <a:cubicBezTo>
                        <a:pt x="1490" y="896"/>
                        <a:pt x="1512" y="897"/>
                        <a:pt x="1533" y="900"/>
                      </a:cubicBezTo>
                      <a:cubicBezTo>
                        <a:pt x="1533" y="900"/>
                        <a:pt x="1533" y="900"/>
                        <a:pt x="1533" y="900"/>
                      </a:cubicBezTo>
                      <a:cubicBezTo>
                        <a:pt x="1790" y="932"/>
                        <a:pt x="1984" y="1151"/>
                        <a:pt x="1984" y="1411"/>
                      </a:cubicBezTo>
                      <a:cubicBezTo>
                        <a:pt x="1984" y="1695"/>
                        <a:pt x="1753" y="1926"/>
                        <a:pt x="1469" y="19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6" name="Freeform 9"/>
                <p:cNvSpPr>
                  <a:spLocks/>
                </p:cNvSpPr>
                <p:nvPr/>
              </p:nvSpPr>
              <p:spPr bwMode="auto">
                <a:xfrm>
                  <a:off x="6049" y="1050"/>
                  <a:ext cx="18" cy="41"/>
                </a:xfrm>
                <a:custGeom>
                  <a:avLst/>
                  <a:gdLst>
                    <a:gd name="T0" fmla="*/ 67 w 94"/>
                    <a:gd name="T1" fmla="*/ 25 h 216"/>
                    <a:gd name="T2" fmla="*/ 26 w 94"/>
                    <a:gd name="T3" fmla="*/ 6 h 216"/>
                    <a:gd name="T4" fmla="*/ 6 w 94"/>
                    <a:gd name="T5" fmla="*/ 47 h 216"/>
                    <a:gd name="T6" fmla="*/ 30 w 94"/>
                    <a:gd name="T7" fmla="*/ 184 h 216"/>
                    <a:gd name="T8" fmla="*/ 62 w 94"/>
                    <a:gd name="T9" fmla="*/ 216 h 216"/>
                    <a:gd name="T10" fmla="*/ 94 w 94"/>
                    <a:gd name="T11" fmla="*/ 184 h 216"/>
                    <a:gd name="T12" fmla="*/ 67 w 94"/>
                    <a:gd name="T13" fmla="*/ 25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4" h="216">
                      <a:moveTo>
                        <a:pt x="67" y="25"/>
                      </a:moveTo>
                      <a:cubicBezTo>
                        <a:pt x="61" y="9"/>
                        <a:pt x="42" y="0"/>
                        <a:pt x="26" y="6"/>
                      </a:cubicBezTo>
                      <a:cubicBezTo>
                        <a:pt x="9" y="12"/>
                        <a:pt x="0" y="30"/>
                        <a:pt x="6" y="47"/>
                      </a:cubicBezTo>
                      <a:cubicBezTo>
                        <a:pt x="22" y="91"/>
                        <a:pt x="30" y="137"/>
                        <a:pt x="30" y="184"/>
                      </a:cubicBezTo>
                      <a:cubicBezTo>
                        <a:pt x="30" y="202"/>
                        <a:pt x="44" y="216"/>
                        <a:pt x="62" y="216"/>
                      </a:cubicBezTo>
                      <a:cubicBezTo>
                        <a:pt x="80" y="216"/>
                        <a:pt x="94" y="202"/>
                        <a:pt x="94" y="184"/>
                      </a:cubicBezTo>
                      <a:cubicBezTo>
                        <a:pt x="94" y="130"/>
                        <a:pt x="85" y="76"/>
                        <a:pt x="67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7" name="Freeform 10"/>
                <p:cNvSpPr>
                  <a:spLocks/>
                </p:cNvSpPr>
                <p:nvPr/>
              </p:nvSpPr>
              <p:spPr bwMode="auto">
                <a:xfrm>
                  <a:off x="5994" y="999"/>
                  <a:ext cx="59" cy="45"/>
                </a:xfrm>
                <a:custGeom>
                  <a:avLst/>
                  <a:gdLst>
                    <a:gd name="T0" fmla="*/ 304 w 314"/>
                    <a:gd name="T1" fmla="*/ 191 h 242"/>
                    <a:gd name="T2" fmla="*/ 44 w 314"/>
                    <a:gd name="T3" fmla="*/ 5 h 242"/>
                    <a:gd name="T4" fmla="*/ 4 w 314"/>
                    <a:gd name="T5" fmla="*/ 27 h 242"/>
                    <a:gd name="T6" fmla="*/ 27 w 314"/>
                    <a:gd name="T7" fmla="*/ 67 h 242"/>
                    <a:gd name="T8" fmla="*/ 252 w 314"/>
                    <a:gd name="T9" fmla="*/ 228 h 242"/>
                    <a:gd name="T10" fmla="*/ 278 w 314"/>
                    <a:gd name="T11" fmla="*/ 242 h 242"/>
                    <a:gd name="T12" fmla="*/ 296 w 314"/>
                    <a:gd name="T13" fmla="*/ 236 h 242"/>
                    <a:gd name="T14" fmla="*/ 304 w 314"/>
                    <a:gd name="T15" fmla="*/ 191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4" h="242">
                      <a:moveTo>
                        <a:pt x="304" y="191"/>
                      </a:moveTo>
                      <a:cubicBezTo>
                        <a:pt x="242" y="101"/>
                        <a:pt x="149" y="35"/>
                        <a:pt x="44" y="5"/>
                      </a:cubicBezTo>
                      <a:cubicBezTo>
                        <a:pt x="27" y="0"/>
                        <a:pt x="9" y="10"/>
                        <a:pt x="4" y="27"/>
                      </a:cubicBezTo>
                      <a:cubicBezTo>
                        <a:pt x="0" y="44"/>
                        <a:pt x="10" y="62"/>
                        <a:pt x="27" y="67"/>
                      </a:cubicBezTo>
                      <a:cubicBezTo>
                        <a:pt x="117" y="93"/>
                        <a:pt x="197" y="150"/>
                        <a:pt x="252" y="228"/>
                      </a:cubicBezTo>
                      <a:cubicBezTo>
                        <a:pt x="258" y="237"/>
                        <a:pt x="268" y="242"/>
                        <a:pt x="278" y="242"/>
                      </a:cubicBezTo>
                      <a:cubicBezTo>
                        <a:pt x="284" y="242"/>
                        <a:pt x="291" y="240"/>
                        <a:pt x="296" y="236"/>
                      </a:cubicBezTo>
                      <a:cubicBezTo>
                        <a:pt x="311" y="226"/>
                        <a:pt x="314" y="206"/>
                        <a:pt x="304" y="1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8" name="Freeform 11"/>
                <p:cNvSpPr>
                  <a:spLocks noEditPoints="1"/>
                </p:cNvSpPr>
                <p:nvPr/>
              </p:nvSpPr>
              <p:spPr bwMode="auto">
                <a:xfrm>
                  <a:off x="5911" y="1017"/>
                  <a:ext cx="136" cy="136"/>
                </a:xfrm>
                <a:custGeom>
                  <a:avLst/>
                  <a:gdLst>
                    <a:gd name="T0" fmla="*/ 364 w 727"/>
                    <a:gd name="T1" fmla="*/ 0 h 727"/>
                    <a:gd name="T2" fmla="*/ 0 w 727"/>
                    <a:gd name="T3" fmla="*/ 364 h 727"/>
                    <a:gd name="T4" fmla="*/ 364 w 727"/>
                    <a:gd name="T5" fmla="*/ 727 h 727"/>
                    <a:gd name="T6" fmla="*/ 727 w 727"/>
                    <a:gd name="T7" fmla="*/ 364 h 727"/>
                    <a:gd name="T8" fmla="*/ 364 w 727"/>
                    <a:gd name="T9" fmla="*/ 0 h 727"/>
                    <a:gd name="T10" fmla="*/ 364 w 727"/>
                    <a:gd name="T11" fmla="*/ 663 h 727"/>
                    <a:gd name="T12" fmla="*/ 64 w 727"/>
                    <a:gd name="T13" fmla="*/ 364 h 727"/>
                    <a:gd name="T14" fmla="*/ 364 w 727"/>
                    <a:gd name="T15" fmla="*/ 65 h 727"/>
                    <a:gd name="T16" fmla="*/ 663 w 727"/>
                    <a:gd name="T17" fmla="*/ 364 h 727"/>
                    <a:gd name="T18" fmla="*/ 364 w 727"/>
                    <a:gd name="T19" fmla="*/ 663 h 7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27" h="727">
                      <a:moveTo>
                        <a:pt x="364" y="0"/>
                      </a:moveTo>
                      <a:cubicBezTo>
                        <a:pt x="163" y="0"/>
                        <a:pt x="0" y="163"/>
                        <a:pt x="0" y="364"/>
                      </a:cubicBezTo>
                      <a:cubicBezTo>
                        <a:pt x="0" y="564"/>
                        <a:pt x="163" y="727"/>
                        <a:pt x="364" y="727"/>
                      </a:cubicBezTo>
                      <a:cubicBezTo>
                        <a:pt x="564" y="727"/>
                        <a:pt x="727" y="564"/>
                        <a:pt x="727" y="364"/>
                      </a:cubicBezTo>
                      <a:cubicBezTo>
                        <a:pt x="727" y="163"/>
                        <a:pt x="564" y="0"/>
                        <a:pt x="364" y="0"/>
                      </a:cubicBezTo>
                      <a:close/>
                      <a:moveTo>
                        <a:pt x="364" y="663"/>
                      </a:moveTo>
                      <a:cubicBezTo>
                        <a:pt x="199" y="663"/>
                        <a:pt x="64" y="529"/>
                        <a:pt x="64" y="364"/>
                      </a:cubicBezTo>
                      <a:cubicBezTo>
                        <a:pt x="64" y="199"/>
                        <a:pt x="199" y="65"/>
                        <a:pt x="364" y="65"/>
                      </a:cubicBezTo>
                      <a:cubicBezTo>
                        <a:pt x="529" y="65"/>
                        <a:pt x="663" y="199"/>
                        <a:pt x="663" y="364"/>
                      </a:cubicBezTo>
                      <a:cubicBezTo>
                        <a:pt x="663" y="529"/>
                        <a:pt x="529" y="663"/>
                        <a:pt x="364" y="6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9" name="Freeform 12"/>
                <p:cNvSpPr>
                  <a:spLocks/>
                </p:cNvSpPr>
                <p:nvPr/>
              </p:nvSpPr>
              <p:spPr bwMode="auto">
                <a:xfrm>
                  <a:off x="5973" y="1048"/>
                  <a:ext cx="47" cy="47"/>
                </a:xfrm>
                <a:custGeom>
                  <a:avLst/>
                  <a:gdLst>
                    <a:gd name="T0" fmla="*/ 220 w 252"/>
                    <a:gd name="T1" fmla="*/ 188 h 252"/>
                    <a:gd name="T2" fmla="*/ 64 w 252"/>
                    <a:gd name="T3" fmla="*/ 188 h 252"/>
                    <a:gd name="T4" fmla="*/ 64 w 252"/>
                    <a:gd name="T5" fmla="*/ 32 h 252"/>
                    <a:gd name="T6" fmla="*/ 32 w 252"/>
                    <a:gd name="T7" fmla="*/ 0 h 252"/>
                    <a:gd name="T8" fmla="*/ 0 w 252"/>
                    <a:gd name="T9" fmla="*/ 32 h 252"/>
                    <a:gd name="T10" fmla="*/ 0 w 252"/>
                    <a:gd name="T11" fmla="*/ 220 h 252"/>
                    <a:gd name="T12" fmla="*/ 32 w 252"/>
                    <a:gd name="T13" fmla="*/ 252 h 252"/>
                    <a:gd name="T14" fmla="*/ 220 w 252"/>
                    <a:gd name="T15" fmla="*/ 252 h 252"/>
                    <a:gd name="T16" fmla="*/ 252 w 252"/>
                    <a:gd name="T17" fmla="*/ 220 h 252"/>
                    <a:gd name="T18" fmla="*/ 220 w 252"/>
                    <a:gd name="T19" fmla="*/ 188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2" h="252">
                      <a:moveTo>
                        <a:pt x="220" y="188"/>
                      </a:moveTo>
                      <a:cubicBezTo>
                        <a:pt x="64" y="188"/>
                        <a:pt x="64" y="188"/>
                        <a:pt x="64" y="188"/>
                      </a:cubicBezTo>
                      <a:cubicBezTo>
                        <a:pt x="64" y="32"/>
                        <a:pt x="64" y="32"/>
                        <a:pt x="64" y="32"/>
                      </a:cubicBezTo>
                      <a:cubicBezTo>
                        <a:pt x="64" y="14"/>
                        <a:pt x="49" y="0"/>
                        <a:pt x="32" y="0"/>
                      </a:cubicBezTo>
                      <a:cubicBezTo>
                        <a:pt x="14" y="0"/>
                        <a:pt x="0" y="14"/>
                        <a:pt x="0" y="32"/>
                      </a:cubicBezTo>
                      <a:cubicBezTo>
                        <a:pt x="0" y="220"/>
                        <a:pt x="0" y="220"/>
                        <a:pt x="0" y="220"/>
                      </a:cubicBezTo>
                      <a:cubicBezTo>
                        <a:pt x="0" y="238"/>
                        <a:pt x="14" y="252"/>
                        <a:pt x="32" y="252"/>
                      </a:cubicBezTo>
                      <a:cubicBezTo>
                        <a:pt x="220" y="252"/>
                        <a:pt x="220" y="252"/>
                        <a:pt x="220" y="252"/>
                      </a:cubicBezTo>
                      <a:cubicBezTo>
                        <a:pt x="237" y="252"/>
                        <a:pt x="252" y="238"/>
                        <a:pt x="252" y="220"/>
                      </a:cubicBezTo>
                      <a:cubicBezTo>
                        <a:pt x="252" y="203"/>
                        <a:pt x="238" y="188"/>
                        <a:pt x="220" y="1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  <p:sp>
            <p:nvSpPr>
              <p:cNvPr id="61" name="CaixaDeTexto 19"/>
              <p:cNvSpPr txBox="1"/>
              <p:nvPr/>
            </p:nvSpPr>
            <p:spPr>
              <a:xfrm>
                <a:off x="9934912" y="1361753"/>
                <a:ext cx="8811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pt-BR"/>
                </a:defPPr>
                <a:lvl1pPr algn="r">
                  <a:defRPr sz="5400" b="1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</a:defRPr>
                </a:lvl1pPr>
                <a:lvl2pPr lvl="1" algn="r">
                  <a:defRPr sz="3600">
                    <a:solidFill>
                      <a:schemeClr val="bg1"/>
                    </a:solidFill>
                  </a:defRPr>
                </a:lvl2pPr>
              </a:lstStyle>
              <a:p>
                <a:pPr algn="l"/>
                <a:r>
                  <a:rPr lang="pt-BR" sz="1400" i="1" dirty="0">
                    <a:solidFill>
                      <a:srgbClr val="4A5463"/>
                    </a:solidFill>
                    <a:effectLst/>
                    <a:latin typeface="+mn-lt"/>
                  </a:rPr>
                  <a:t>histórico</a:t>
                </a:r>
              </a:p>
            </p:txBody>
          </p:sp>
        </p:grpSp>
        <p:sp>
          <p:nvSpPr>
            <p:cNvPr id="59" name="Retângulo 58"/>
            <p:cNvSpPr/>
            <p:nvPr/>
          </p:nvSpPr>
          <p:spPr>
            <a:xfrm>
              <a:off x="7794171" y="5558971"/>
              <a:ext cx="1596572" cy="62411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68791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Graphic spid="115" grpId="0">
        <p:bldAsOne/>
      </p:bldGraphic>
      <p:bldGraphic spid="71" grpId="0">
        <p:bldAsOne/>
      </p:bldGraphic>
      <p:bldGraphic spid="71" grpId="1">
        <p:bldAsOne/>
      </p:bldGraphic>
      <p:bldP spid="52" grpId="0"/>
      <p:bldP spid="152" grpId="0"/>
      <p:bldP spid="152" grpId="1"/>
      <p:bldP spid="154" grpId="0"/>
      <p:bldP spid="156" grpId="0"/>
      <p:bldP spid="158" grpId="0"/>
      <p:bldP spid="158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4" grpId="0"/>
      <p:bldP spid="54" grpId="1"/>
      <p:bldP spid="56" grpId="0"/>
      <p:bldP spid="56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rma livre 14"/>
          <p:cNvSpPr/>
          <p:nvPr/>
        </p:nvSpPr>
        <p:spPr>
          <a:xfrm rot="10800000">
            <a:off x="10500813" y="3585458"/>
            <a:ext cx="1024457" cy="351191"/>
          </a:xfrm>
          <a:custGeom>
            <a:avLst/>
            <a:gdLst>
              <a:gd name="connsiteX0" fmla="*/ 1955800 w 1955800"/>
              <a:gd name="connsiteY0" fmla="*/ 0 h 139700"/>
              <a:gd name="connsiteX1" fmla="*/ 1955800 w 1955800"/>
              <a:gd name="connsiteY1" fmla="*/ 139700 h 139700"/>
              <a:gd name="connsiteX2" fmla="*/ 0 w 1955800"/>
              <a:gd name="connsiteY2" fmla="*/ 139700 h 139700"/>
              <a:gd name="connsiteX3" fmla="*/ 0 w 1955800"/>
              <a:gd name="connsiteY3" fmla="*/ 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5800" h="139700">
                <a:moveTo>
                  <a:pt x="1955800" y="0"/>
                </a:moveTo>
                <a:lnTo>
                  <a:pt x="1955800" y="139700"/>
                </a:lnTo>
                <a:lnTo>
                  <a:pt x="0" y="139700"/>
                </a:lnTo>
                <a:lnTo>
                  <a:pt x="0" y="0"/>
                </a:lnTo>
              </a:path>
            </a:pathLst>
          </a:custGeom>
          <a:noFill/>
          <a:ln>
            <a:solidFill>
              <a:srgbClr val="00A7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Forma livre 16"/>
          <p:cNvSpPr/>
          <p:nvPr/>
        </p:nvSpPr>
        <p:spPr>
          <a:xfrm rot="10800000">
            <a:off x="9479700" y="3585460"/>
            <a:ext cx="996365" cy="351191"/>
          </a:xfrm>
          <a:custGeom>
            <a:avLst/>
            <a:gdLst>
              <a:gd name="connsiteX0" fmla="*/ 1955800 w 1955800"/>
              <a:gd name="connsiteY0" fmla="*/ 0 h 139700"/>
              <a:gd name="connsiteX1" fmla="*/ 1955800 w 1955800"/>
              <a:gd name="connsiteY1" fmla="*/ 139700 h 139700"/>
              <a:gd name="connsiteX2" fmla="*/ 0 w 1955800"/>
              <a:gd name="connsiteY2" fmla="*/ 139700 h 139700"/>
              <a:gd name="connsiteX3" fmla="*/ 0 w 1955800"/>
              <a:gd name="connsiteY3" fmla="*/ 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5800" h="139700">
                <a:moveTo>
                  <a:pt x="1955800" y="0"/>
                </a:moveTo>
                <a:lnTo>
                  <a:pt x="1955800" y="139700"/>
                </a:lnTo>
                <a:lnTo>
                  <a:pt x="0" y="139700"/>
                </a:lnTo>
                <a:lnTo>
                  <a:pt x="0" y="0"/>
                </a:lnTo>
              </a:path>
            </a:pathLst>
          </a:custGeom>
          <a:noFill/>
          <a:ln>
            <a:solidFill>
              <a:srgbClr val="FBCD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Forma livre 17"/>
          <p:cNvSpPr/>
          <p:nvPr/>
        </p:nvSpPr>
        <p:spPr>
          <a:xfrm rot="10800000">
            <a:off x="6040733" y="3585459"/>
            <a:ext cx="3414219" cy="351191"/>
          </a:xfrm>
          <a:custGeom>
            <a:avLst/>
            <a:gdLst>
              <a:gd name="connsiteX0" fmla="*/ 1955800 w 1955800"/>
              <a:gd name="connsiteY0" fmla="*/ 0 h 139700"/>
              <a:gd name="connsiteX1" fmla="*/ 1955800 w 1955800"/>
              <a:gd name="connsiteY1" fmla="*/ 139700 h 139700"/>
              <a:gd name="connsiteX2" fmla="*/ 0 w 1955800"/>
              <a:gd name="connsiteY2" fmla="*/ 139700 h 139700"/>
              <a:gd name="connsiteX3" fmla="*/ 0 w 1955800"/>
              <a:gd name="connsiteY3" fmla="*/ 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5800" h="139700">
                <a:moveTo>
                  <a:pt x="1955800" y="0"/>
                </a:moveTo>
                <a:lnTo>
                  <a:pt x="1955800" y="139700"/>
                </a:lnTo>
                <a:lnTo>
                  <a:pt x="0" y="139700"/>
                </a:lnTo>
                <a:lnTo>
                  <a:pt x="0" y="0"/>
                </a:lnTo>
              </a:path>
            </a:pathLst>
          </a:custGeom>
          <a:noFill/>
          <a:ln>
            <a:solidFill>
              <a:srgbClr val="EC42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19"/>
          <p:cNvSpPr txBox="1"/>
          <p:nvPr/>
        </p:nvSpPr>
        <p:spPr>
          <a:xfrm>
            <a:off x="7384868" y="3383944"/>
            <a:ext cx="63488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ctr"/>
            <a:r>
              <a:rPr lang="pt-BR" sz="2000" i="1" dirty="0">
                <a:solidFill>
                  <a:srgbClr val="EC4251"/>
                </a:solidFill>
                <a:effectLst/>
                <a:latin typeface="+mn-lt"/>
              </a:rPr>
              <a:t>34</a:t>
            </a:r>
            <a:r>
              <a:rPr lang="pt-BR" sz="1400" i="1" dirty="0">
                <a:solidFill>
                  <a:srgbClr val="EC4251"/>
                </a:solidFill>
                <a:effectLst/>
                <a:latin typeface="+mn-lt"/>
              </a:rPr>
              <a:t>%</a:t>
            </a:r>
            <a:endParaRPr lang="pt-BR" sz="800" i="1" dirty="0">
              <a:solidFill>
                <a:srgbClr val="EC4251"/>
              </a:solidFill>
              <a:effectLst/>
              <a:latin typeface="+mn-lt"/>
            </a:endParaRPr>
          </a:p>
        </p:txBody>
      </p:sp>
      <p:sp>
        <p:nvSpPr>
          <p:cNvPr id="23" name="CaixaDeTexto 19"/>
          <p:cNvSpPr txBox="1"/>
          <p:nvPr/>
        </p:nvSpPr>
        <p:spPr>
          <a:xfrm>
            <a:off x="9690493" y="3383944"/>
            <a:ext cx="63488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ctr"/>
            <a:r>
              <a:rPr lang="pt-BR" sz="2000" i="1" dirty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>37</a:t>
            </a:r>
            <a:r>
              <a:rPr lang="pt-BR" sz="1400" i="1" dirty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>%</a:t>
            </a:r>
            <a:endParaRPr lang="pt-BR" sz="800" i="1" dirty="0">
              <a:solidFill>
                <a:schemeClr val="accent4">
                  <a:lumMod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25" name="CaixaDeTexto 19"/>
          <p:cNvSpPr txBox="1"/>
          <p:nvPr/>
        </p:nvSpPr>
        <p:spPr>
          <a:xfrm>
            <a:off x="10710658" y="3364884"/>
            <a:ext cx="63488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ctr"/>
            <a:r>
              <a:rPr lang="pt-BR" sz="2000" i="1" dirty="0">
                <a:solidFill>
                  <a:srgbClr val="00A79B"/>
                </a:solidFill>
                <a:effectLst/>
                <a:latin typeface="+mn-lt"/>
              </a:rPr>
              <a:t>29</a:t>
            </a:r>
            <a:r>
              <a:rPr lang="pt-BR" sz="1400" i="1" dirty="0">
                <a:solidFill>
                  <a:srgbClr val="00A79B"/>
                </a:solidFill>
                <a:effectLst/>
                <a:latin typeface="+mn-lt"/>
              </a:rPr>
              <a:t>%</a:t>
            </a:r>
            <a:endParaRPr lang="pt-BR" sz="800" i="1" dirty="0">
              <a:solidFill>
                <a:srgbClr val="00A79B"/>
              </a:solidFill>
              <a:effectLst/>
              <a:latin typeface="+mn-lt"/>
            </a:endParaRPr>
          </a:p>
        </p:txBody>
      </p:sp>
      <p:sp>
        <p:nvSpPr>
          <p:cNvPr id="26" name="CaixaDeTexto 5"/>
          <p:cNvSpPr txBox="1"/>
          <p:nvPr/>
        </p:nvSpPr>
        <p:spPr>
          <a:xfrm>
            <a:off x="445755" y="1498972"/>
            <a:ext cx="39375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para 3 em cada 10 entrevistados que responderam a esse bloco, o seminário teve grande importância na melhoria da renda individual (notas 9 e 10)</a:t>
            </a:r>
            <a:r>
              <a:rPr lang="pt-BR" sz="1400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 </a:t>
            </a:r>
            <a:r>
              <a:rPr lang="pt-BR" sz="1200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(P10)</a:t>
            </a:r>
          </a:p>
        </p:txBody>
      </p:sp>
      <p:sp>
        <p:nvSpPr>
          <p:cNvPr id="27" name="CaixaDeTexto 19"/>
          <p:cNvSpPr txBox="1"/>
          <p:nvPr/>
        </p:nvSpPr>
        <p:spPr>
          <a:xfrm>
            <a:off x="758934" y="161424"/>
            <a:ext cx="362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3600" b="0" i="1" dirty="0">
                <a:solidFill>
                  <a:srgbClr val="4A5463"/>
                </a:solidFill>
                <a:effectLst/>
                <a:latin typeface="+mn-lt"/>
              </a:rPr>
              <a:t>renda individual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595450" y="6387873"/>
            <a:ext cx="103219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rgbClr val="FF91B0"/>
                </a:solidFill>
              </a:rPr>
              <a:t>P10. </a:t>
            </a:r>
            <a:r>
              <a:rPr lang="pt-BR" sz="1100" b="1" dirty="0">
                <a:solidFill>
                  <a:schemeClr val="bg1"/>
                </a:solidFill>
              </a:rPr>
              <a:t>Ter participado do EMPRETEC foi importante para melhorar a sua renda individual? Dê uma nota de 0 a 10, onde 0 significa que “não teve importância alguma” e 10 que “foi muito importante”. </a:t>
            </a:r>
            <a:endParaRPr lang="pt-BR" sz="1100" dirty="0">
              <a:solidFill>
                <a:schemeClr val="bg1"/>
              </a:solidFill>
            </a:endParaRPr>
          </a:p>
        </p:txBody>
      </p:sp>
      <p:graphicFrame>
        <p:nvGraphicFramePr>
          <p:cNvPr id="30" name="Gráfico 29"/>
          <p:cNvGraphicFramePr/>
          <p:nvPr>
            <p:extLst>
              <p:ext uri="{D42A27DB-BD31-4B8C-83A1-F6EECF244321}">
                <p14:modId xmlns:p14="http://schemas.microsoft.com/office/powerpoint/2010/main" val="504932494"/>
              </p:ext>
            </p:extLst>
          </p:nvPr>
        </p:nvGraphicFramePr>
        <p:xfrm>
          <a:off x="7771739" y="1268693"/>
          <a:ext cx="1977935" cy="1887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3" name="CaixaDeTexto 19"/>
          <p:cNvSpPr txBox="1"/>
          <p:nvPr/>
        </p:nvSpPr>
        <p:spPr>
          <a:xfrm>
            <a:off x="7968791" y="1694021"/>
            <a:ext cx="1574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ctr"/>
            <a:r>
              <a:rPr lang="pt-BR" sz="6000" b="0" i="1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6,8</a:t>
            </a:r>
            <a:endParaRPr lang="pt-BR" sz="3200" b="0" i="1" dirty="0">
              <a:solidFill>
                <a:schemeClr val="accent1">
                  <a:lumMod val="50000"/>
                </a:schemeClr>
              </a:solidFill>
              <a:effectLst/>
              <a:latin typeface="+mn-lt"/>
            </a:endParaRPr>
          </a:p>
        </p:txBody>
      </p:sp>
      <p:graphicFrame>
        <p:nvGraphicFramePr>
          <p:cNvPr id="34" name="Gráfico 33"/>
          <p:cNvGraphicFramePr/>
          <p:nvPr>
            <p:extLst>
              <p:ext uri="{D42A27DB-BD31-4B8C-83A1-F6EECF244321}">
                <p14:modId xmlns:p14="http://schemas.microsoft.com/office/powerpoint/2010/main" val="2150678032"/>
              </p:ext>
            </p:extLst>
          </p:nvPr>
        </p:nvGraphicFramePr>
        <p:xfrm>
          <a:off x="5901033" y="3681603"/>
          <a:ext cx="5702300" cy="2216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5" name="Gráfico 34"/>
          <p:cNvGraphicFramePr/>
          <p:nvPr>
            <p:extLst>
              <p:ext uri="{D42A27DB-BD31-4B8C-83A1-F6EECF244321}">
                <p14:modId xmlns:p14="http://schemas.microsoft.com/office/powerpoint/2010/main" val="2725510422"/>
              </p:ext>
            </p:extLst>
          </p:nvPr>
        </p:nvGraphicFramePr>
        <p:xfrm>
          <a:off x="10636067" y="2081133"/>
          <a:ext cx="850212" cy="811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6" name="CaixaDeTexto 19"/>
          <p:cNvSpPr txBox="1"/>
          <p:nvPr/>
        </p:nvSpPr>
        <p:spPr>
          <a:xfrm>
            <a:off x="10542137" y="2288842"/>
            <a:ext cx="1061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ctr"/>
            <a:r>
              <a:rPr lang="pt-BR" sz="2000" i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7,3</a:t>
            </a:r>
          </a:p>
        </p:txBody>
      </p:sp>
      <p:graphicFrame>
        <p:nvGraphicFramePr>
          <p:cNvPr id="37" name="Gráfico 36"/>
          <p:cNvGraphicFramePr/>
          <p:nvPr>
            <p:extLst>
              <p:ext uri="{D42A27DB-BD31-4B8C-83A1-F6EECF244321}">
                <p14:modId xmlns:p14="http://schemas.microsoft.com/office/powerpoint/2010/main" val="321944129"/>
              </p:ext>
            </p:extLst>
          </p:nvPr>
        </p:nvGraphicFramePr>
        <p:xfrm>
          <a:off x="10629946" y="1213806"/>
          <a:ext cx="850212" cy="811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8" name="CaixaDeTexto 19"/>
          <p:cNvSpPr txBox="1"/>
          <p:nvPr/>
        </p:nvSpPr>
        <p:spPr>
          <a:xfrm>
            <a:off x="10790783" y="1407035"/>
            <a:ext cx="528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ctr"/>
            <a:r>
              <a:rPr lang="pt-BR" sz="2000" i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8,0</a:t>
            </a:r>
            <a:endParaRPr lang="pt-BR" sz="1050" i="1" dirty="0">
              <a:solidFill>
                <a:schemeClr val="accent2">
                  <a:lumMod val="50000"/>
                </a:schemeClr>
              </a:solidFill>
              <a:effectLst/>
              <a:latin typeface="+mn-lt"/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10056582" y="2306018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2014</a:t>
            </a:r>
          </a:p>
        </p:txBody>
      </p:sp>
      <p:sp>
        <p:nvSpPr>
          <p:cNvPr id="40" name="Retângulo 39"/>
          <p:cNvSpPr/>
          <p:nvPr/>
        </p:nvSpPr>
        <p:spPr>
          <a:xfrm>
            <a:off x="10056582" y="1506008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2015</a:t>
            </a:r>
          </a:p>
        </p:txBody>
      </p:sp>
      <p:grpSp>
        <p:nvGrpSpPr>
          <p:cNvPr id="41" name="historico"/>
          <p:cNvGrpSpPr/>
          <p:nvPr/>
        </p:nvGrpSpPr>
        <p:grpSpPr>
          <a:xfrm>
            <a:off x="1180162" y="5670359"/>
            <a:ext cx="1596572" cy="624115"/>
            <a:chOff x="7794171" y="5558971"/>
            <a:chExt cx="1596572" cy="624115"/>
          </a:xfrm>
        </p:grpSpPr>
        <p:grpSp>
          <p:nvGrpSpPr>
            <p:cNvPr id="42" name="historico"/>
            <p:cNvGrpSpPr/>
            <p:nvPr/>
          </p:nvGrpSpPr>
          <p:grpSpPr>
            <a:xfrm>
              <a:off x="7913674" y="5674171"/>
              <a:ext cx="1346440" cy="450171"/>
              <a:chOff x="9469590" y="1309591"/>
              <a:chExt cx="1346440" cy="450171"/>
            </a:xfrm>
          </p:grpSpPr>
          <p:grpSp>
            <p:nvGrpSpPr>
              <p:cNvPr id="44" name="Group 4"/>
              <p:cNvGrpSpPr>
                <a:grpSpLocks noChangeAspect="1"/>
              </p:cNvGrpSpPr>
              <p:nvPr/>
            </p:nvGrpSpPr>
            <p:grpSpPr bwMode="auto">
              <a:xfrm>
                <a:off x="9469590" y="1309591"/>
                <a:ext cx="463483" cy="450171"/>
                <a:chOff x="5704" y="821"/>
                <a:chExt cx="383" cy="372"/>
              </a:xfrm>
              <a:solidFill>
                <a:srgbClr val="00A79B"/>
              </a:solidFill>
            </p:grpSpPr>
            <p:sp>
              <p:nvSpPr>
                <p:cNvPr id="46" name="Freeform 5"/>
                <p:cNvSpPr>
                  <a:spLocks noEditPoints="1"/>
                </p:cNvSpPr>
                <p:nvPr/>
              </p:nvSpPr>
              <p:spPr bwMode="auto">
                <a:xfrm>
                  <a:off x="5743" y="936"/>
                  <a:ext cx="63" cy="63"/>
                </a:xfrm>
                <a:custGeom>
                  <a:avLst/>
                  <a:gdLst>
                    <a:gd name="T0" fmla="*/ 306 w 338"/>
                    <a:gd name="T1" fmla="*/ 0 h 337"/>
                    <a:gd name="T2" fmla="*/ 32 w 338"/>
                    <a:gd name="T3" fmla="*/ 0 h 337"/>
                    <a:gd name="T4" fmla="*/ 0 w 338"/>
                    <a:gd name="T5" fmla="*/ 32 h 337"/>
                    <a:gd name="T6" fmla="*/ 0 w 338"/>
                    <a:gd name="T7" fmla="*/ 305 h 337"/>
                    <a:gd name="T8" fmla="*/ 32 w 338"/>
                    <a:gd name="T9" fmla="*/ 337 h 337"/>
                    <a:gd name="T10" fmla="*/ 306 w 338"/>
                    <a:gd name="T11" fmla="*/ 337 h 337"/>
                    <a:gd name="T12" fmla="*/ 338 w 338"/>
                    <a:gd name="T13" fmla="*/ 305 h 337"/>
                    <a:gd name="T14" fmla="*/ 338 w 338"/>
                    <a:gd name="T15" fmla="*/ 32 h 337"/>
                    <a:gd name="T16" fmla="*/ 306 w 338"/>
                    <a:gd name="T17" fmla="*/ 0 h 337"/>
                    <a:gd name="T18" fmla="*/ 274 w 338"/>
                    <a:gd name="T19" fmla="*/ 273 h 337"/>
                    <a:gd name="T20" fmla="*/ 64 w 338"/>
                    <a:gd name="T21" fmla="*/ 273 h 337"/>
                    <a:gd name="T22" fmla="*/ 64 w 338"/>
                    <a:gd name="T23" fmla="*/ 64 h 337"/>
                    <a:gd name="T24" fmla="*/ 274 w 338"/>
                    <a:gd name="T25" fmla="*/ 64 h 337"/>
                    <a:gd name="T26" fmla="*/ 274 w 338"/>
                    <a:gd name="T27" fmla="*/ 273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8" h="337">
                      <a:moveTo>
                        <a:pt x="306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5" y="0"/>
                        <a:pt x="0" y="14"/>
                        <a:pt x="0" y="32"/>
                      </a:cubicBezTo>
                      <a:cubicBezTo>
                        <a:pt x="0" y="305"/>
                        <a:pt x="0" y="305"/>
                        <a:pt x="0" y="305"/>
                      </a:cubicBezTo>
                      <a:cubicBezTo>
                        <a:pt x="0" y="323"/>
                        <a:pt x="15" y="337"/>
                        <a:pt x="32" y="337"/>
                      </a:cubicBezTo>
                      <a:cubicBezTo>
                        <a:pt x="306" y="337"/>
                        <a:pt x="306" y="337"/>
                        <a:pt x="306" y="337"/>
                      </a:cubicBezTo>
                      <a:cubicBezTo>
                        <a:pt x="324" y="337"/>
                        <a:pt x="338" y="323"/>
                        <a:pt x="338" y="305"/>
                      </a:cubicBezTo>
                      <a:cubicBezTo>
                        <a:pt x="338" y="32"/>
                        <a:pt x="338" y="32"/>
                        <a:pt x="338" y="32"/>
                      </a:cubicBezTo>
                      <a:cubicBezTo>
                        <a:pt x="338" y="14"/>
                        <a:pt x="324" y="0"/>
                        <a:pt x="306" y="0"/>
                      </a:cubicBezTo>
                      <a:close/>
                      <a:moveTo>
                        <a:pt x="274" y="273"/>
                      </a:moveTo>
                      <a:cubicBezTo>
                        <a:pt x="64" y="273"/>
                        <a:pt x="64" y="273"/>
                        <a:pt x="64" y="273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4" y="64"/>
                        <a:pt x="274" y="64"/>
                        <a:pt x="274" y="64"/>
                      </a:cubicBezTo>
                      <a:lnTo>
                        <a:pt x="274" y="27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7" name="Freeform 6"/>
                <p:cNvSpPr>
                  <a:spLocks noEditPoints="1"/>
                </p:cNvSpPr>
                <p:nvPr/>
              </p:nvSpPr>
              <p:spPr bwMode="auto">
                <a:xfrm>
                  <a:off x="5819" y="936"/>
                  <a:ext cx="63" cy="63"/>
                </a:xfrm>
                <a:custGeom>
                  <a:avLst/>
                  <a:gdLst>
                    <a:gd name="T0" fmla="*/ 305 w 337"/>
                    <a:gd name="T1" fmla="*/ 0 h 337"/>
                    <a:gd name="T2" fmla="*/ 32 w 337"/>
                    <a:gd name="T3" fmla="*/ 0 h 337"/>
                    <a:gd name="T4" fmla="*/ 0 w 337"/>
                    <a:gd name="T5" fmla="*/ 32 h 337"/>
                    <a:gd name="T6" fmla="*/ 0 w 337"/>
                    <a:gd name="T7" fmla="*/ 305 h 337"/>
                    <a:gd name="T8" fmla="*/ 32 w 337"/>
                    <a:gd name="T9" fmla="*/ 337 h 337"/>
                    <a:gd name="T10" fmla="*/ 305 w 337"/>
                    <a:gd name="T11" fmla="*/ 337 h 337"/>
                    <a:gd name="T12" fmla="*/ 337 w 337"/>
                    <a:gd name="T13" fmla="*/ 305 h 337"/>
                    <a:gd name="T14" fmla="*/ 337 w 337"/>
                    <a:gd name="T15" fmla="*/ 32 h 337"/>
                    <a:gd name="T16" fmla="*/ 305 w 337"/>
                    <a:gd name="T17" fmla="*/ 0 h 337"/>
                    <a:gd name="T18" fmla="*/ 273 w 337"/>
                    <a:gd name="T19" fmla="*/ 273 h 337"/>
                    <a:gd name="T20" fmla="*/ 64 w 337"/>
                    <a:gd name="T21" fmla="*/ 273 h 337"/>
                    <a:gd name="T22" fmla="*/ 64 w 337"/>
                    <a:gd name="T23" fmla="*/ 64 h 337"/>
                    <a:gd name="T24" fmla="*/ 273 w 337"/>
                    <a:gd name="T25" fmla="*/ 64 h 337"/>
                    <a:gd name="T26" fmla="*/ 273 w 337"/>
                    <a:gd name="T27" fmla="*/ 273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7" h="337">
                      <a:moveTo>
                        <a:pt x="305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4" y="0"/>
                        <a:pt x="0" y="14"/>
                        <a:pt x="0" y="32"/>
                      </a:cubicBezTo>
                      <a:cubicBezTo>
                        <a:pt x="0" y="305"/>
                        <a:pt x="0" y="305"/>
                        <a:pt x="0" y="305"/>
                      </a:cubicBezTo>
                      <a:cubicBezTo>
                        <a:pt x="0" y="323"/>
                        <a:pt x="14" y="337"/>
                        <a:pt x="32" y="337"/>
                      </a:cubicBezTo>
                      <a:cubicBezTo>
                        <a:pt x="305" y="337"/>
                        <a:pt x="305" y="337"/>
                        <a:pt x="305" y="337"/>
                      </a:cubicBezTo>
                      <a:cubicBezTo>
                        <a:pt x="323" y="337"/>
                        <a:pt x="337" y="323"/>
                        <a:pt x="337" y="305"/>
                      </a:cubicBezTo>
                      <a:cubicBezTo>
                        <a:pt x="337" y="32"/>
                        <a:pt x="337" y="32"/>
                        <a:pt x="337" y="32"/>
                      </a:cubicBezTo>
                      <a:cubicBezTo>
                        <a:pt x="337" y="14"/>
                        <a:pt x="323" y="0"/>
                        <a:pt x="305" y="0"/>
                      </a:cubicBezTo>
                      <a:close/>
                      <a:moveTo>
                        <a:pt x="273" y="273"/>
                      </a:moveTo>
                      <a:cubicBezTo>
                        <a:pt x="64" y="273"/>
                        <a:pt x="64" y="273"/>
                        <a:pt x="64" y="273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3" y="64"/>
                        <a:pt x="273" y="64"/>
                        <a:pt x="273" y="64"/>
                      </a:cubicBezTo>
                      <a:cubicBezTo>
                        <a:pt x="273" y="273"/>
                        <a:pt x="273" y="273"/>
                        <a:pt x="273" y="2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8" name="Freeform 7"/>
                <p:cNvSpPr>
                  <a:spLocks noEditPoints="1"/>
                </p:cNvSpPr>
                <p:nvPr/>
              </p:nvSpPr>
              <p:spPr bwMode="auto">
                <a:xfrm>
                  <a:off x="5743" y="1013"/>
                  <a:ext cx="63" cy="63"/>
                </a:xfrm>
                <a:custGeom>
                  <a:avLst/>
                  <a:gdLst>
                    <a:gd name="T0" fmla="*/ 306 w 338"/>
                    <a:gd name="T1" fmla="*/ 0 h 338"/>
                    <a:gd name="T2" fmla="*/ 32 w 338"/>
                    <a:gd name="T3" fmla="*/ 0 h 338"/>
                    <a:gd name="T4" fmla="*/ 0 w 338"/>
                    <a:gd name="T5" fmla="*/ 32 h 338"/>
                    <a:gd name="T6" fmla="*/ 0 w 338"/>
                    <a:gd name="T7" fmla="*/ 306 h 338"/>
                    <a:gd name="T8" fmla="*/ 32 w 338"/>
                    <a:gd name="T9" fmla="*/ 338 h 338"/>
                    <a:gd name="T10" fmla="*/ 306 w 338"/>
                    <a:gd name="T11" fmla="*/ 338 h 338"/>
                    <a:gd name="T12" fmla="*/ 338 w 338"/>
                    <a:gd name="T13" fmla="*/ 306 h 338"/>
                    <a:gd name="T14" fmla="*/ 338 w 338"/>
                    <a:gd name="T15" fmla="*/ 32 h 338"/>
                    <a:gd name="T16" fmla="*/ 306 w 338"/>
                    <a:gd name="T17" fmla="*/ 0 h 338"/>
                    <a:gd name="T18" fmla="*/ 274 w 338"/>
                    <a:gd name="T19" fmla="*/ 274 h 338"/>
                    <a:gd name="T20" fmla="*/ 64 w 338"/>
                    <a:gd name="T21" fmla="*/ 274 h 338"/>
                    <a:gd name="T22" fmla="*/ 64 w 338"/>
                    <a:gd name="T23" fmla="*/ 64 h 338"/>
                    <a:gd name="T24" fmla="*/ 274 w 338"/>
                    <a:gd name="T25" fmla="*/ 64 h 338"/>
                    <a:gd name="T26" fmla="*/ 274 w 338"/>
                    <a:gd name="T27" fmla="*/ 274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8" h="338">
                      <a:moveTo>
                        <a:pt x="306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5" y="0"/>
                        <a:pt x="0" y="14"/>
                        <a:pt x="0" y="32"/>
                      </a:cubicBezTo>
                      <a:cubicBezTo>
                        <a:pt x="0" y="306"/>
                        <a:pt x="0" y="306"/>
                        <a:pt x="0" y="306"/>
                      </a:cubicBezTo>
                      <a:cubicBezTo>
                        <a:pt x="0" y="323"/>
                        <a:pt x="15" y="338"/>
                        <a:pt x="32" y="338"/>
                      </a:cubicBezTo>
                      <a:cubicBezTo>
                        <a:pt x="306" y="338"/>
                        <a:pt x="306" y="338"/>
                        <a:pt x="306" y="338"/>
                      </a:cubicBezTo>
                      <a:cubicBezTo>
                        <a:pt x="324" y="338"/>
                        <a:pt x="338" y="323"/>
                        <a:pt x="338" y="306"/>
                      </a:cubicBezTo>
                      <a:cubicBezTo>
                        <a:pt x="338" y="32"/>
                        <a:pt x="338" y="32"/>
                        <a:pt x="338" y="32"/>
                      </a:cubicBezTo>
                      <a:cubicBezTo>
                        <a:pt x="338" y="14"/>
                        <a:pt x="324" y="0"/>
                        <a:pt x="306" y="0"/>
                      </a:cubicBezTo>
                      <a:close/>
                      <a:moveTo>
                        <a:pt x="274" y="274"/>
                      </a:moveTo>
                      <a:cubicBezTo>
                        <a:pt x="64" y="274"/>
                        <a:pt x="64" y="274"/>
                        <a:pt x="64" y="274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4" y="64"/>
                        <a:pt x="274" y="64"/>
                        <a:pt x="274" y="64"/>
                      </a:cubicBezTo>
                      <a:lnTo>
                        <a:pt x="274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9" name="Freeform 8"/>
                <p:cNvSpPr>
                  <a:spLocks noEditPoints="1"/>
                </p:cNvSpPr>
                <p:nvPr/>
              </p:nvSpPr>
              <p:spPr bwMode="auto">
                <a:xfrm>
                  <a:off x="5704" y="821"/>
                  <a:ext cx="383" cy="372"/>
                </a:xfrm>
                <a:custGeom>
                  <a:avLst/>
                  <a:gdLst>
                    <a:gd name="T0" fmla="*/ 1569 w 2048"/>
                    <a:gd name="T1" fmla="*/ 237 h 1990"/>
                    <a:gd name="T2" fmla="*/ 1398 w 2048"/>
                    <a:gd name="T3" fmla="*/ 205 h 1990"/>
                    <a:gd name="T4" fmla="*/ 1366 w 2048"/>
                    <a:gd name="T5" fmla="*/ 0 h 1990"/>
                    <a:gd name="T6" fmla="*/ 1197 w 2048"/>
                    <a:gd name="T7" fmla="*/ 32 h 1990"/>
                    <a:gd name="T8" fmla="*/ 885 w 2048"/>
                    <a:gd name="T9" fmla="*/ 205 h 1990"/>
                    <a:gd name="T10" fmla="*/ 853 w 2048"/>
                    <a:gd name="T11" fmla="*/ 0 h 1990"/>
                    <a:gd name="T12" fmla="*/ 684 w 2048"/>
                    <a:gd name="T13" fmla="*/ 32 h 1990"/>
                    <a:gd name="T14" fmla="*/ 372 w 2048"/>
                    <a:gd name="T15" fmla="*/ 205 h 1990"/>
                    <a:gd name="T16" fmla="*/ 340 w 2048"/>
                    <a:gd name="T17" fmla="*/ 0 h 1990"/>
                    <a:gd name="T18" fmla="*/ 171 w 2048"/>
                    <a:gd name="T19" fmla="*/ 32 h 1990"/>
                    <a:gd name="T20" fmla="*/ 32 w 2048"/>
                    <a:gd name="T21" fmla="*/ 205 h 1990"/>
                    <a:gd name="T22" fmla="*/ 0 w 2048"/>
                    <a:gd name="T23" fmla="*/ 1468 h 1990"/>
                    <a:gd name="T24" fmla="*/ 896 w 2048"/>
                    <a:gd name="T25" fmla="*/ 1501 h 1990"/>
                    <a:gd name="T26" fmla="*/ 1469 w 2048"/>
                    <a:gd name="T27" fmla="*/ 1990 h 1990"/>
                    <a:gd name="T28" fmla="*/ 1569 w 2048"/>
                    <a:gd name="T29" fmla="*/ 840 h 1990"/>
                    <a:gd name="T30" fmla="*/ 1261 w 2048"/>
                    <a:gd name="T31" fmla="*/ 64 h 1990"/>
                    <a:gd name="T32" fmla="*/ 1334 w 2048"/>
                    <a:gd name="T33" fmla="*/ 237 h 1990"/>
                    <a:gd name="T34" fmla="*/ 1261 w 2048"/>
                    <a:gd name="T35" fmla="*/ 410 h 1990"/>
                    <a:gd name="T36" fmla="*/ 748 w 2048"/>
                    <a:gd name="T37" fmla="*/ 237 h 1990"/>
                    <a:gd name="T38" fmla="*/ 821 w 2048"/>
                    <a:gd name="T39" fmla="*/ 64 h 1990"/>
                    <a:gd name="T40" fmla="*/ 821 w 2048"/>
                    <a:gd name="T41" fmla="*/ 410 h 1990"/>
                    <a:gd name="T42" fmla="*/ 748 w 2048"/>
                    <a:gd name="T43" fmla="*/ 237 h 1990"/>
                    <a:gd name="T44" fmla="*/ 235 w 2048"/>
                    <a:gd name="T45" fmla="*/ 64 h 1990"/>
                    <a:gd name="T46" fmla="*/ 308 w 2048"/>
                    <a:gd name="T47" fmla="*/ 237 h 1990"/>
                    <a:gd name="T48" fmla="*/ 235 w 2048"/>
                    <a:gd name="T49" fmla="*/ 410 h 1990"/>
                    <a:gd name="T50" fmla="*/ 921 w 2048"/>
                    <a:gd name="T51" fmla="*/ 1026 h 1990"/>
                    <a:gd name="T52" fmla="*/ 616 w 2048"/>
                    <a:gd name="T53" fmla="*/ 1058 h 1990"/>
                    <a:gd name="T54" fmla="*/ 648 w 2048"/>
                    <a:gd name="T55" fmla="*/ 1364 h 1990"/>
                    <a:gd name="T56" fmla="*/ 889 w 2048"/>
                    <a:gd name="T57" fmla="*/ 1411 h 1990"/>
                    <a:gd name="T58" fmla="*/ 64 w 2048"/>
                    <a:gd name="T59" fmla="*/ 1436 h 1990"/>
                    <a:gd name="T60" fmla="*/ 171 w 2048"/>
                    <a:gd name="T61" fmla="*/ 269 h 1990"/>
                    <a:gd name="T62" fmla="*/ 203 w 2048"/>
                    <a:gd name="T63" fmla="*/ 474 h 1990"/>
                    <a:gd name="T64" fmla="*/ 372 w 2048"/>
                    <a:gd name="T65" fmla="*/ 442 h 1990"/>
                    <a:gd name="T66" fmla="*/ 684 w 2048"/>
                    <a:gd name="T67" fmla="*/ 269 h 1990"/>
                    <a:gd name="T68" fmla="*/ 716 w 2048"/>
                    <a:gd name="T69" fmla="*/ 474 h 1990"/>
                    <a:gd name="T70" fmla="*/ 885 w 2048"/>
                    <a:gd name="T71" fmla="*/ 442 h 1990"/>
                    <a:gd name="T72" fmla="*/ 1197 w 2048"/>
                    <a:gd name="T73" fmla="*/ 269 h 1990"/>
                    <a:gd name="T74" fmla="*/ 1229 w 2048"/>
                    <a:gd name="T75" fmla="*/ 474 h 1990"/>
                    <a:gd name="T76" fmla="*/ 1398 w 2048"/>
                    <a:gd name="T77" fmla="*/ 442 h 1990"/>
                    <a:gd name="T78" fmla="*/ 1505 w 2048"/>
                    <a:gd name="T79" fmla="*/ 269 h 1990"/>
                    <a:gd name="T80" fmla="*/ 1469 w 2048"/>
                    <a:gd name="T81" fmla="*/ 831 h 1990"/>
                    <a:gd name="T82" fmla="*/ 1364 w 2048"/>
                    <a:gd name="T83" fmla="*/ 648 h 1990"/>
                    <a:gd name="T84" fmla="*/ 1058 w 2048"/>
                    <a:gd name="T85" fmla="*/ 616 h 1990"/>
                    <a:gd name="T86" fmla="*/ 1026 w 2048"/>
                    <a:gd name="T87" fmla="*/ 921 h 1990"/>
                    <a:gd name="T88" fmla="*/ 1113 w 2048"/>
                    <a:gd name="T89" fmla="*/ 953 h 1990"/>
                    <a:gd name="T90" fmla="*/ 953 w 2048"/>
                    <a:gd name="T91" fmla="*/ 1146 h 1990"/>
                    <a:gd name="T92" fmla="*/ 921 w 2048"/>
                    <a:gd name="T93" fmla="*/ 1026 h 1990"/>
                    <a:gd name="T94" fmla="*/ 889 w 2048"/>
                    <a:gd name="T95" fmla="*/ 1300 h 1990"/>
                    <a:gd name="T96" fmla="*/ 680 w 2048"/>
                    <a:gd name="T97" fmla="*/ 1090 h 1990"/>
                    <a:gd name="T98" fmla="*/ 1300 w 2048"/>
                    <a:gd name="T99" fmla="*/ 680 h 1990"/>
                    <a:gd name="T100" fmla="*/ 1217 w 2048"/>
                    <a:gd name="T101" fmla="*/ 889 h 1990"/>
                    <a:gd name="T102" fmla="*/ 1090 w 2048"/>
                    <a:gd name="T103" fmla="*/ 680 h 1990"/>
                    <a:gd name="T104" fmla="*/ 1469 w 2048"/>
                    <a:gd name="T105" fmla="*/ 1926 h 1990"/>
                    <a:gd name="T106" fmla="*/ 956 w 2048"/>
                    <a:gd name="T107" fmla="*/ 1465 h 1990"/>
                    <a:gd name="T108" fmla="*/ 1238 w 2048"/>
                    <a:gd name="T109" fmla="*/ 950 h 1990"/>
                    <a:gd name="T110" fmla="*/ 1340 w 2048"/>
                    <a:gd name="T111" fmla="*/ 912 h 1990"/>
                    <a:gd name="T112" fmla="*/ 1469 w 2048"/>
                    <a:gd name="T113" fmla="*/ 896 h 1990"/>
                    <a:gd name="T114" fmla="*/ 1533 w 2048"/>
                    <a:gd name="T115" fmla="*/ 900 h 1990"/>
                    <a:gd name="T116" fmla="*/ 1469 w 2048"/>
                    <a:gd name="T117" fmla="*/ 1926 h 19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048" h="1990">
                      <a:moveTo>
                        <a:pt x="1569" y="840"/>
                      </a:moveTo>
                      <a:cubicBezTo>
                        <a:pt x="1569" y="237"/>
                        <a:pt x="1569" y="237"/>
                        <a:pt x="1569" y="237"/>
                      </a:cubicBezTo>
                      <a:cubicBezTo>
                        <a:pt x="1569" y="219"/>
                        <a:pt x="1555" y="205"/>
                        <a:pt x="1537" y="205"/>
                      </a:cubicBezTo>
                      <a:cubicBezTo>
                        <a:pt x="1398" y="205"/>
                        <a:pt x="1398" y="205"/>
                        <a:pt x="1398" y="205"/>
                      </a:cubicBezTo>
                      <a:cubicBezTo>
                        <a:pt x="1398" y="32"/>
                        <a:pt x="1398" y="32"/>
                        <a:pt x="1398" y="32"/>
                      </a:cubicBezTo>
                      <a:cubicBezTo>
                        <a:pt x="1398" y="14"/>
                        <a:pt x="1384" y="0"/>
                        <a:pt x="1366" y="0"/>
                      </a:cubicBezTo>
                      <a:cubicBezTo>
                        <a:pt x="1229" y="0"/>
                        <a:pt x="1229" y="0"/>
                        <a:pt x="1229" y="0"/>
                      </a:cubicBezTo>
                      <a:cubicBezTo>
                        <a:pt x="1212" y="0"/>
                        <a:pt x="1197" y="14"/>
                        <a:pt x="1197" y="32"/>
                      </a:cubicBezTo>
                      <a:cubicBezTo>
                        <a:pt x="1197" y="205"/>
                        <a:pt x="1197" y="205"/>
                        <a:pt x="1197" y="205"/>
                      </a:cubicBezTo>
                      <a:cubicBezTo>
                        <a:pt x="885" y="205"/>
                        <a:pt x="885" y="205"/>
                        <a:pt x="885" y="205"/>
                      </a:cubicBezTo>
                      <a:cubicBezTo>
                        <a:pt x="885" y="32"/>
                        <a:pt x="885" y="32"/>
                        <a:pt x="885" y="32"/>
                      </a:cubicBezTo>
                      <a:cubicBezTo>
                        <a:pt x="885" y="14"/>
                        <a:pt x="871" y="0"/>
                        <a:pt x="853" y="0"/>
                      </a:cubicBezTo>
                      <a:cubicBezTo>
                        <a:pt x="716" y="0"/>
                        <a:pt x="716" y="0"/>
                        <a:pt x="716" y="0"/>
                      </a:cubicBezTo>
                      <a:cubicBezTo>
                        <a:pt x="698" y="0"/>
                        <a:pt x="684" y="14"/>
                        <a:pt x="684" y="32"/>
                      </a:cubicBezTo>
                      <a:cubicBezTo>
                        <a:pt x="684" y="205"/>
                        <a:pt x="684" y="205"/>
                        <a:pt x="684" y="205"/>
                      </a:cubicBezTo>
                      <a:cubicBezTo>
                        <a:pt x="372" y="205"/>
                        <a:pt x="372" y="205"/>
                        <a:pt x="372" y="205"/>
                      </a:cubicBezTo>
                      <a:cubicBezTo>
                        <a:pt x="372" y="32"/>
                        <a:pt x="372" y="32"/>
                        <a:pt x="372" y="32"/>
                      </a:cubicBezTo>
                      <a:cubicBezTo>
                        <a:pt x="372" y="14"/>
                        <a:pt x="358" y="0"/>
                        <a:pt x="340" y="0"/>
                      </a:cubicBezTo>
                      <a:cubicBezTo>
                        <a:pt x="203" y="0"/>
                        <a:pt x="203" y="0"/>
                        <a:pt x="203" y="0"/>
                      </a:cubicBezTo>
                      <a:cubicBezTo>
                        <a:pt x="185" y="0"/>
                        <a:pt x="171" y="14"/>
                        <a:pt x="171" y="32"/>
                      </a:cubicBezTo>
                      <a:cubicBezTo>
                        <a:pt x="171" y="205"/>
                        <a:pt x="171" y="205"/>
                        <a:pt x="171" y="205"/>
                      </a:cubicBezTo>
                      <a:cubicBezTo>
                        <a:pt x="32" y="205"/>
                        <a:pt x="32" y="205"/>
                        <a:pt x="32" y="205"/>
                      </a:cubicBezTo>
                      <a:cubicBezTo>
                        <a:pt x="14" y="205"/>
                        <a:pt x="0" y="219"/>
                        <a:pt x="0" y="237"/>
                      </a:cubicBezTo>
                      <a:cubicBezTo>
                        <a:pt x="0" y="1468"/>
                        <a:pt x="0" y="1468"/>
                        <a:pt x="0" y="1468"/>
                      </a:cubicBezTo>
                      <a:cubicBezTo>
                        <a:pt x="0" y="1486"/>
                        <a:pt x="14" y="1501"/>
                        <a:pt x="32" y="1501"/>
                      </a:cubicBezTo>
                      <a:cubicBezTo>
                        <a:pt x="896" y="1501"/>
                        <a:pt x="896" y="1501"/>
                        <a:pt x="896" y="1501"/>
                      </a:cubicBezTo>
                      <a:cubicBezTo>
                        <a:pt x="917" y="1631"/>
                        <a:pt x="981" y="1751"/>
                        <a:pt x="1080" y="1840"/>
                      </a:cubicBezTo>
                      <a:cubicBezTo>
                        <a:pt x="1186" y="1937"/>
                        <a:pt x="1325" y="1990"/>
                        <a:pt x="1469" y="1990"/>
                      </a:cubicBezTo>
                      <a:cubicBezTo>
                        <a:pt x="1788" y="1990"/>
                        <a:pt x="2048" y="1730"/>
                        <a:pt x="2048" y="1411"/>
                      </a:cubicBezTo>
                      <a:cubicBezTo>
                        <a:pt x="2048" y="1129"/>
                        <a:pt x="1844" y="888"/>
                        <a:pt x="1569" y="840"/>
                      </a:cubicBezTo>
                      <a:close/>
                      <a:moveTo>
                        <a:pt x="1261" y="237"/>
                      </a:moveTo>
                      <a:cubicBezTo>
                        <a:pt x="1261" y="64"/>
                        <a:pt x="1261" y="64"/>
                        <a:pt x="1261" y="64"/>
                      </a:cubicBezTo>
                      <a:cubicBezTo>
                        <a:pt x="1334" y="64"/>
                        <a:pt x="1334" y="64"/>
                        <a:pt x="1334" y="64"/>
                      </a:cubicBezTo>
                      <a:cubicBezTo>
                        <a:pt x="1334" y="237"/>
                        <a:pt x="1334" y="237"/>
                        <a:pt x="1334" y="237"/>
                      </a:cubicBezTo>
                      <a:cubicBezTo>
                        <a:pt x="1334" y="410"/>
                        <a:pt x="1334" y="410"/>
                        <a:pt x="1334" y="410"/>
                      </a:cubicBezTo>
                      <a:cubicBezTo>
                        <a:pt x="1261" y="410"/>
                        <a:pt x="1261" y="410"/>
                        <a:pt x="1261" y="410"/>
                      </a:cubicBezTo>
                      <a:lnTo>
                        <a:pt x="1261" y="237"/>
                      </a:lnTo>
                      <a:close/>
                      <a:moveTo>
                        <a:pt x="748" y="237"/>
                      </a:moveTo>
                      <a:cubicBezTo>
                        <a:pt x="748" y="64"/>
                        <a:pt x="748" y="64"/>
                        <a:pt x="748" y="64"/>
                      </a:cubicBezTo>
                      <a:cubicBezTo>
                        <a:pt x="821" y="64"/>
                        <a:pt x="821" y="64"/>
                        <a:pt x="821" y="64"/>
                      </a:cubicBezTo>
                      <a:cubicBezTo>
                        <a:pt x="821" y="237"/>
                        <a:pt x="821" y="237"/>
                        <a:pt x="821" y="237"/>
                      </a:cubicBezTo>
                      <a:cubicBezTo>
                        <a:pt x="821" y="410"/>
                        <a:pt x="821" y="410"/>
                        <a:pt x="821" y="410"/>
                      </a:cubicBezTo>
                      <a:cubicBezTo>
                        <a:pt x="748" y="410"/>
                        <a:pt x="748" y="410"/>
                        <a:pt x="748" y="410"/>
                      </a:cubicBezTo>
                      <a:lnTo>
                        <a:pt x="748" y="237"/>
                      </a:lnTo>
                      <a:close/>
                      <a:moveTo>
                        <a:pt x="235" y="237"/>
                      </a:moveTo>
                      <a:cubicBezTo>
                        <a:pt x="235" y="64"/>
                        <a:pt x="235" y="64"/>
                        <a:pt x="235" y="64"/>
                      </a:cubicBezTo>
                      <a:cubicBezTo>
                        <a:pt x="308" y="64"/>
                        <a:pt x="308" y="64"/>
                        <a:pt x="308" y="64"/>
                      </a:cubicBezTo>
                      <a:cubicBezTo>
                        <a:pt x="308" y="237"/>
                        <a:pt x="308" y="237"/>
                        <a:pt x="308" y="237"/>
                      </a:cubicBezTo>
                      <a:cubicBezTo>
                        <a:pt x="308" y="410"/>
                        <a:pt x="308" y="410"/>
                        <a:pt x="308" y="410"/>
                      </a:cubicBezTo>
                      <a:cubicBezTo>
                        <a:pt x="235" y="410"/>
                        <a:pt x="235" y="410"/>
                        <a:pt x="235" y="410"/>
                      </a:cubicBezTo>
                      <a:lnTo>
                        <a:pt x="235" y="237"/>
                      </a:lnTo>
                      <a:close/>
                      <a:moveTo>
                        <a:pt x="921" y="1026"/>
                      </a:moveTo>
                      <a:cubicBezTo>
                        <a:pt x="648" y="1026"/>
                        <a:pt x="648" y="1026"/>
                        <a:pt x="648" y="1026"/>
                      </a:cubicBezTo>
                      <a:cubicBezTo>
                        <a:pt x="630" y="1026"/>
                        <a:pt x="616" y="1040"/>
                        <a:pt x="616" y="1058"/>
                      </a:cubicBezTo>
                      <a:cubicBezTo>
                        <a:pt x="616" y="1332"/>
                        <a:pt x="616" y="1332"/>
                        <a:pt x="616" y="1332"/>
                      </a:cubicBezTo>
                      <a:cubicBezTo>
                        <a:pt x="616" y="1349"/>
                        <a:pt x="630" y="1364"/>
                        <a:pt x="648" y="1364"/>
                      </a:cubicBezTo>
                      <a:cubicBezTo>
                        <a:pt x="891" y="1364"/>
                        <a:pt x="891" y="1364"/>
                        <a:pt x="891" y="1364"/>
                      </a:cubicBezTo>
                      <a:cubicBezTo>
                        <a:pt x="890" y="1379"/>
                        <a:pt x="889" y="1395"/>
                        <a:pt x="889" y="1411"/>
                      </a:cubicBezTo>
                      <a:cubicBezTo>
                        <a:pt x="889" y="1419"/>
                        <a:pt x="890" y="1428"/>
                        <a:pt x="890" y="1436"/>
                      </a:cubicBezTo>
                      <a:cubicBezTo>
                        <a:pt x="64" y="1436"/>
                        <a:pt x="64" y="1436"/>
                        <a:pt x="64" y="1436"/>
                      </a:cubicBezTo>
                      <a:cubicBezTo>
                        <a:pt x="64" y="269"/>
                        <a:pt x="64" y="269"/>
                        <a:pt x="64" y="269"/>
                      </a:cubicBezTo>
                      <a:cubicBezTo>
                        <a:pt x="171" y="269"/>
                        <a:pt x="171" y="269"/>
                        <a:pt x="171" y="269"/>
                      </a:cubicBezTo>
                      <a:cubicBezTo>
                        <a:pt x="171" y="442"/>
                        <a:pt x="171" y="442"/>
                        <a:pt x="171" y="442"/>
                      </a:cubicBezTo>
                      <a:cubicBezTo>
                        <a:pt x="171" y="460"/>
                        <a:pt x="185" y="474"/>
                        <a:pt x="203" y="474"/>
                      </a:cubicBezTo>
                      <a:cubicBezTo>
                        <a:pt x="340" y="474"/>
                        <a:pt x="340" y="474"/>
                        <a:pt x="340" y="474"/>
                      </a:cubicBezTo>
                      <a:cubicBezTo>
                        <a:pt x="358" y="474"/>
                        <a:pt x="372" y="460"/>
                        <a:pt x="372" y="442"/>
                      </a:cubicBezTo>
                      <a:cubicBezTo>
                        <a:pt x="372" y="269"/>
                        <a:pt x="372" y="269"/>
                        <a:pt x="372" y="269"/>
                      </a:cubicBezTo>
                      <a:cubicBezTo>
                        <a:pt x="684" y="269"/>
                        <a:pt x="684" y="269"/>
                        <a:pt x="684" y="269"/>
                      </a:cubicBezTo>
                      <a:cubicBezTo>
                        <a:pt x="684" y="442"/>
                        <a:pt x="684" y="442"/>
                        <a:pt x="684" y="442"/>
                      </a:cubicBezTo>
                      <a:cubicBezTo>
                        <a:pt x="684" y="460"/>
                        <a:pt x="698" y="474"/>
                        <a:pt x="716" y="474"/>
                      </a:cubicBezTo>
                      <a:cubicBezTo>
                        <a:pt x="853" y="474"/>
                        <a:pt x="853" y="474"/>
                        <a:pt x="853" y="474"/>
                      </a:cubicBezTo>
                      <a:cubicBezTo>
                        <a:pt x="871" y="474"/>
                        <a:pt x="885" y="460"/>
                        <a:pt x="885" y="442"/>
                      </a:cubicBezTo>
                      <a:cubicBezTo>
                        <a:pt x="885" y="269"/>
                        <a:pt x="885" y="269"/>
                        <a:pt x="885" y="269"/>
                      </a:cubicBezTo>
                      <a:cubicBezTo>
                        <a:pt x="1197" y="269"/>
                        <a:pt x="1197" y="269"/>
                        <a:pt x="1197" y="269"/>
                      </a:cubicBezTo>
                      <a:cubicBezTo>
                        <a:pt x="1197" y="442"/>
                        <a:pt x="1197" y="442"/>
                        <a:pt x="1197" y="442"/>
                      </a:cubicBezTo>
                      <a:cubicBezTo>
                        <a:pt x="1197" y="460"/>
                        <a:pt x="1212" y="474"/>
                        <a:pt x="1229" y="474"/>
                      </a:cubicBezTo>
                      <a:cubicBezTo>
                        <a:pt x="1366" y="474"/>
                        <a:pt x="1366" y="474"/>
                        <a:pt x="1366" y="474"/>
                      </a:cubicBezTo>
                      <a:cubicBezTo>
                        <a:pt x="1384" y="474"/>
                        <a:pt x="1398" y="460"/>
                        <a:pt x="1398" y="442"/>
                      </a:cubicBezTo>
                      <a:cubicBezTo>
                        <a:pt x="1398" y="269"/>
                        <a:pt x="1398" y="269"/>
                        <a:pt x="1398" y="269"/>
                      </a:cubicBezTo>
                      <a:cubicBezTo>
                        <a:pt x="1505" y="269"/>
                        <a:pt x="1505" y="269"/>
                        <a:pt x="1505" y="269"/>
                      </a:cubicBezTo>
                      <a:cubicBezTo>
                        <a:pt x="1505" y="833"/>
                        <a:pt x="1505" y="833"/>
                        <a:pt x="1505" y="833"/>
                      </a:cubicBezTo>
                      <a:cubicBezTo>
                        <a:pt x="1493" y="832"/>
                        <a:pt x="1481" y="831"/>
                        <a:pt x="1469" y="831"/>
                      </a:cubicBezTo>
                      <a:cubicBezTo>
                        <a:pt x="1433" y="831"/>
                        <a:pt x="1398" y="835"/>
                        <a:pt x="1364" y="841"/>
                      </a:cubicBezTo>
                      <a:cubicBezTo>
                        <a:pt x="1364" y="648"/>
                        <a:pt x="1364" y="648"/>
                        <a:pt x="1364" y="648"/>
                      </a:cubicBezTo>
                      <a:cubicBezTo>
                        <a:pt x="1364" y="630"/>
                        <a:pt x="1350" y="616"/>
                        <a:pt x="1332" y="616"/>
                      </a:cubicBezTo>
                      <a:cubicBezTo>
                        <a:pt x="1058" y="616"/>
                        <a:pt x="1058" y="616"/>
                        <a:pt x="1058" y="616"/>
                      </a:cubicBezTo>
                      <a:cubicBezTo>
                        <a:pt x="1040" y="616"/>
                        <a:pt x="1026" y="630"/>
                        <a:pt x="1026" y="648"/>
                      </a:cubicBezTo>
                      <a:cubicBezTo>
                        <a:pt x="1026" y="921"/>
                        <a:pt x="1026" y="921"/>
                        <a:pt x="1026" y="921"/>
                      </a:cubicBezTo>
                      <a:cubicBezTo>
                        <a:pt x="1026" y="939"/>
                        <a:pt x="1040" y="953"/>
                        <a:pt x="1058" y="953"/>
                      </a:cubicBezTo>
                      <a:cubicBezTo>
                        <a:pt x="1113" y="953"/>
                        <a:pt x="1113" y="953"/>
                        <a:pt x="1113" y="953"/>
                      </a:cubicBezTo>
                      <a:cubicBezTo>
                        <a:pt x="1060" y="995"/>
                        <a:pt x="1014" y="1045"/>
                        <a:pt x="978" y="1102"/>
                      </a:cubicBezTo>
                      <a:cubicBezTo>
                        <a:pt x="969" y="1116"/>
                        <a:pt x="961" y="1131"/>
                        <a:pt x="953" y="1146"/>
                      </a:cubicBezTo>
                      <a:cubicBezTo>
                        <a:pt x="953" y="1058"/>
                        <a:pt x="953" y="1058"/>
                        <a:pt x="953" y="1058"/>
                      </a:cubicBezTo>
                      <a:cubicBezTo>
                        <a:pt x="953" y="1040"/>
                        <a:pt x="939" y="1026"/>
                        <a:pt x="921" y="1026"/>
                      </a:cubicBezTo>
                      <a:close/>
                      <a:moveTo>
                        <a:pt x="889" y="1090"/>
                      </a:moveTo>
                      <a:cubicBezTo>
                        <a:pt x="889" y="1300"/>
                        <a:pt x="889" y="1300"/>
                        <a:pt x="889" y="1300"/>
                      </a:cubicBezTo>
                      <a:cubicBezTo>
                        <a:pt x="680" y="1300"/>
                        <a:pt x="680" y="1300"/>
                        <a:pt x="680" y="1300"/>
                      </a:cubicBezTo>
                      <a:cubicBezTo>
                        <a:pt x="680" y="1090"/>
                        <a:pt x="680" y="1090"/>
                        <a:pt x="680" y="1090"/>
                      </a:cubicBezTo>
                      <a:lnTo>
                        <a:pt x="889" y="1090"/>
                      </a:lnTo>
                      <a:close/>
                      <a:moveTo>
                        <a:pt x="1300" y="680"/>
                      </a:moveTo>
                      <a:cubicBezTo>
                        <a:pt x="1300" y="857"/>
                        <a:pt x="1300" y="857"/>
                        <a:pt x="1300" y="857"/>
                      </a:cubicBezTo>
                      <a:cubicBezTo>
                        <a:pt x="1271" y="865"/>
                        <a:pt x="1244" y="876"/>
                        <a:pt x="1217" y="889"/>
                      </a:cubicBezTo>
                      <a:cubicBezTo>
                        <a:pt x="1090" y="889"/>
                        <a:pt x="1090" y="889"/>
                        <a:pt x="1090" y="889"/>
                      </a:cubicBezTo>
                      <a:cubicBezTo>
                        <a:pt x="1090" y="680"/>
                        <a:pt x="1090" y="680"/>
                        <a:pt x="1090" y="680"/>
                      </a:cubicBezTo>
                      <a:lnTo>
                        <a:pt x="1300" y="680"/>
                      </a:lnTo>
                      <a:close/>
                      <a:moveTo>
                        <a:pt x="1469" y="1926"/>
                      </a:moveTo>
                      <a:cubicBezTo>
                        <a:pt x="1204" y="1926"/>
                        <a:pt x="984" y="1728"/>
                        <a:pt x="956" y="1465"/>
                      </a:cubicBezTo>
                      <a:cubicBezTo>
                        <a:pt x="956" y="1465"/>
                        <a:pt x="956" y="1465"/>
                        <a:pt x="956" y="1465"/>
                      </a:cubicBezTo>
                      <a:cubicBezTo>
                        <a:pt x="954" y="1447"/>
                        <a:pt x="953" y="1429"/>
                        <a:pt x="953" y="1411"/>
                      </a:cubicBezTo>
                      <a:cubicBezTo>
                        <a:pt x="953" y="1215"/>
                        <a:pt x="1063" y="1038"/>
                        <a:pt x="1238" y="950"/>
                      </a:cubicBezTo>
                      <a:cubicBezTo>
                        <a:pt x="1238" y="950"/>
                        <a:pt x="1238" y="950"/>
                        <a:pt x="1238" y="950"/>
                      </a:cubicBezTo>
                      <a:cubicBezTo>
                        <a:pt x="1271" y="934"/>
                        <a:pt x="1305" y="921"/>
                        <a:pt x="1340" y="912"/>
                      </a:cubicBezTo>
                      <a:cubicBezTo>
                        <a:pt x="1340" y="912"/>
                        <a:pt x="1340" y="912"/>
                        <a:pt x="1340" y="912"/>
                      </a:cubicBezTo>
                      <a:cubicBezTo>
                        <a:pt x="1382" y="901"/>
                        <a:pt x="1425" y="896"/>
                        <a:pt x="1469" y="896"/>
                      </a:cubicBezTo>
                      <a:cubicBezTo>
                        <a:pt x="1490" y="896"/>
                        <a:pt x="1512" y="897"/>
                        <a:pt x="1533" y="900"/>
                      </a:cubicBezTo>
                      <a:cubicBezTo>
                        <a:pt x="1533" y="900"/>
                        <a:pt x="1533" y="900"/>
                        <a:pt x="1533" y="900"/>
                      </a:cubicBezTo>
                      <a:cubicBezTo>
                        <a:pt x="1790" y="932"/>
                        <a:pt x="1984" y="1151"/>
                        <a:pt x="1984" y="1411"/>
                      </a:cubicBezTo>
                      <a:cubicBezTo>
                        <a:pt x="1984" y="1695"/>
                        <a:pt x="1753" y="1926"/>
                        <a:pt x="1469" y="19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0" name="Freeform 9"/>
                <p:cNvSpPr>
                  <a:spLocks/>
                </p:cNvSpPr>
                <p:nvPr/>
              </p:nvSpPr>
              <p:spPr bwMode="auto">
                <a:xfrm>
                  <a:off x="6049" y="1050"/>
                  <a:ext cx="18" cy="41"/>
                </a:xfrm>
                <a:custGeom>
                  <a:avLst/>
                  <a:gdLst>
                    <a:gd name="T0" fmla="*/ 67 w 94"/>
                    <a:gd name="T1" fmla="*/ 25 h 216"/>
                    <a:gd name="T2" fmla="*/ 26 w 94"/>
                    <a:gd name="T3" fmla="*/ 6 h 216"/>
                    <a:gd name="T4" fmla="*/ 6 w 94"/>
                    <a:gd name="T5" fmla="*/ 47 h 216"/>
                    <a:gd name="T6" fmla="*/ 30 w 94"/>
                    <a:gd name="T7" fmla="*/ 184 h 216"/>
                    <a:gd name="T8" fmla="*/ 62 w 94"/>
                    <a:gd name="T9" fmla="*/ 216 h 216"/>
                    <a:gd name="T10" fmla="*/ 94 w 94"/>
                    <a:gd name="T11" fmla="*/ 184 h 216"/>
                    <a:gd name="T12" fmla="*/ 67 w 94"/>
                    <a:gd name="T13" fmla="*/ 25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4" h="216">
                      <a:moveTo>
                        <a:pt x="67" y="25"/>
                      </a:moveTo>
                      <a:cubicBezTo>
                        <a:pt x="61" y="9"/>
                        <a:pt x="42" y="0"/>
                        <a:pt x="26" y="6"/>
                      </a:cubicBezTo>
                      <a:cubicBezTo>
                        <a:pt x="9" y="12"/>
                        <a:pt x="0" y="30"/>
                        <a:pt x="6" y="47"/>
                      </a:cubicBezTo>
                      <a:cubicBezTo>
                        <a:pt x="22" y="91"/>
                        <a:pt x="30" y="137"/>
                        <a:pt x="30" y="184"/>
                      </a:cubicBezTo>
                      <a:cubicBezTo>
                        <a:pt x="30" y="202"/>
                        <a:pt x="44" y="216"/>
                        <a:pt x="62" y="216"/>
                      </a:cubicBezTo>
                      <a:cubicBezTo>
                        <a:pt x="80" y="216"/>
                        <a:pt x="94" y="202"/>
                        <a:pt x="94" y="184"/>
                      </a:cubicBezTo>
                      <a:cubicBezTo>
                        <a:pt x="94" y="130"/>
                        <a:pt x="85" y="76"/>
                        <a:pt x="67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1" name="Freeform 10"/>
                <p:cNvSpPr>
                  <a:spLocks/>
                </p:cNvSpPr>
                <p:nvPr/>
              </p:nvSpPr>
              <p:spPr bwMode="auto">
                <a:xfrm>
                  <a:off x="5994" y="999"/>
                  <a:ext cx="59" cy="45"/>
                </a:xfrm>
                <a:custGeom>
                  <a:avLst/>
                  <a:gdLst>
                    <a:gd name="T0" fmla="*/ 304 w 314"/>
                    <a:gd name="T1" fmla="*/ 191 h 242"/>
                    <a:gd name="T2" fmla="*/ 44 w 314"/>
                    <a:gd name="T3" fmla="*/ 5 h 242"/>
                    <a:gd name="T4" fmla="*/ 4 w 314"/>
                    <a:gd name="T5" fmla="*/ 27 h 242"/>
                    <a:gd name="T6" fmla="*/ 27 w 314"/>
                    <a:gd name="T7" fmla="*/ 67 h 242"/>
                    <a:gd name="T8" fmla="*/ 252 w 314"/>
                    <a:gd name="T9" fmla="*/ 228 h 242"/>
                    <a:gd name="T10" fmla="*/ 278 w 314"/>
                    <a:gd name="T11" fmla="*/ 242 h 242"/>
                    <a:gd name="T12" fmla="*/ 296 w 314"/>
                    <a:gd name="T13" fmla="*/ 236 h 242"/>
                    <a:gd name="T14" fmla="*/ 304 w 314"/>
                    <a:gd name="T15" fmla="*/ 191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4" h="242">
                      <a:moveTo>
                        <a:pt x="304" y="191"/>
                      </a:moveTo>
                      <a:cubicBezTo>
                        <a:pt x="242" y="101"/>
                        <a:pt x="149" y="35"/>
                        <a:pt x="44" y="5"/>
                      </a:cubicBezTo>
                      <a:cubicBezTo>
                        <a:pt x="27" y="0"/>
                        <a:pt x="9" y="10"/>
                        <a:pt x="4" y="27"/>
                      </a:cubicBezTo>
                      <a:cubicBezTo>
                        <a:pt x="0" y="44"/>
                        <a:pt x="10" y="62"/>
                        <a:pt x="27" y="67"/>
                      </a:cubicBezTo>
                      <a:cubicBezTo>
                        <a:pt x="117" y="93"/>
                        <a:pt x="197" y="150"/>
                        <a:pt x="252" y="228"/>
                      </a:cubicBezTo>
                      <a:cubicBezTo>
                        <a:pt x="258" y="237"/>
                        <a:pt x="268" y="242"/>
                        <a:pt x="278" y="242"/>
                      </a:cubicBezTo>
                      <a:cubicBezTo>
                        <a:pt x="284" y="242"/>
                        <a:pt x="291" y="240"/>
                        <a:pt x="296" y="236"/>
                      </a:cubicBezTo>
                      <a:cubicBezTo>
                        <a:pt x="311" y="226"/>
                        <a:pt x="314" y="206"/>
                        <a:pt x="304" y="1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2" name="Freeform 11"/>
                <p:cNvSpPr>
                  <a:spLocks noEditPoints="1"/>
                </p:cNvSpPr>
                <p:nvPr/>
              </p:nvSpPr>
              <p:spPr bwMode="auto">
                <a:xfrm>
                  <a:off x="5911" y="1017"/>
                  <a:ext cx="136" cy="136"/>
                </a:xfrm>
                <a:custGeom>
                  <a:avLst/>
                  <a:gdLst>
                    <a:gd name="T0" fmla="*/ 364 w 727"/>
                    <a:gd name="T1" fmla="*/ 0 h 727"/>
                    <a:gd name="T2" fmla="*/ 0 w 727"/>
                    <a:gd name="T3" fmla="*/ 364 h 727"/>
                    <a:gd name="T4" fmla="*/ 364 w 727"/>
                    <a:gd name="T5" fmla="*/ 727 h 727"/>
                    <a:gd name="T6" fmla="*/ 727 w 727"/>
                    <a:gd name="T7" fmla="*/ 364 h 727"/>
                    <a:gd name="T8" fmla="*/ 364 w 727"/>
                    <a:gd name="T9" fmla="*/ 0 h 727"/>
                    <a:gd name="T10" fmla="*/ 364 w 727"/>
                    <a:gd name="T11" fmla="*/ 663 h 727"/>
                    <a:gd name="T12" fmla="*/ 64 w 727"/>
                    <a:gd name="T13" fmla="*/ 364 h 727"/>
                    <a:gd name="T14" fmla="*/ 364 w 727"/>
                    <a:gd name="T15" fmla="*/ 65 h 727"/>
                    <a:gd name="T16" fmla="*/ 663 w 727"/>
                    <a:gd name="T17" fmla="*/ 364 h 727"/>
                    <a:gd name="T18" fmla="*/ 364 w 727"/>
                    <a:gd name="T19" fmla="*/ 663 h 7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27" h="727">
                      <a:moveTo>
                        <a:pt x="364" y="0"/>
                      </a:moveTo>
                      <a:cubicBezTo>
                        <a:pt x="163" y="0"/>
                        <a:pt x="0" y="163"/>
                        <a:pt x="0" y="364"/>
                      </a:cubicBezTo>
                      <a:cubicBezTo>
                        <a:pt x="0" y="564"/>
                        <a:pt x="163" y="727"/>
                        <a:pt x="364" y="727"/>
                      </a:cubicBezTo>
                      <a:cubicBezTo>
                        <a:pt x="564" y="727"/>
                        <a:pt x="727" y="564"/>
                        <a:pt x="727" y="364"/>
                      </a:cubicBezTo>
                      <a:cubicBezTo>
                        <a:pt x="727" y="163"/>
                        <a:pt x="564" y="0"/>
                        <a:pt x="364" y="0"/>
                      </a:cubicBezTo>
                      <a:close/>
                      <a:moveTo>
                        <a:pt x="364" y="663"/>
                      </a:moveTo>
                      <a:cubicBezTo>
                        <a:pt x="199" y="663"/>
                        <a:pt x="64" y="529"/>
                        <a:pt x="64" y="364"/>
                      </a:cubicBezTo>
                      <a:cubicBezTo>
                        <a:pt x="64" y="199"/>
                        <a:pt x="199" y="65"/>
                        <a:pt x="364" y="65"/>
                      </a:cubicBezTo>
                      <a:cubicBezTo>
                        <a:pt x="529" y="65"/>
                        <a:pt x="663" y="199"/>
                        <a:pt x="663" y="364"/>
                      </a:cubicBezTo>
                      <a:cubicBezTo>
                        <a:pt x="663" y="529"/>
                        <a:pt x="529" y="663"/>
                        <a:pt x="364" y="6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3" name="Freeform 12"/>
                <p:cNvSpPr>
                  <a:spLocks/>
                </p:cNvSpPr>
                <p:nvPr/>
              </p:nvSpPr>
              <p:spPr bwMode="auto">
                <a:xfrm>
                  <a:off x="5973" y="1048"/>
                  <a:ext cx="47" cy="47"/>
                </a:xfrm>
                <a:custGeom>
                  <a:avLst/>
                  <a:gdLst>
                    <a:gd name="T0" fmla="*/ 220 w 252"/>
                    <a:gd name="T1" fmla="*/ 188 h 252"/>
                    <a:gd name="T2" fmla="*/ 64 w 252"/>
                    <a:gd name="T3" fmla="*/ 188 h 252"/>
                    <a:gd name="T4" fmla="*/ 64 w 252"/>
                    <a:gd name="T5" fmla="*/ 32 h 252"/>
                    <a:gd name="T6" fmla="*/ 32 w 252"/>
                    <a:gd name="T7" fmla="*/ 0 h 252"/>
                    <a:gd name="T8" fmla="*/ 0 w 252"/>
                    <a:gd name="T9" fmla="*/ 32 h 252"/>
                    <a:gd name="T10" fmla="*/ 0 w 252"/>
                    <a:gd name="T11" fmla="*/ 220 h 252"/>
                    <a:gd name="T12" fmla="*/ 32 w 252"/>
                    <a:gd name="T13" fmla="*/ 252 h 252"/>
                    <a:gd name="T14" fmla="*/ 220 w 252"/>
                    <a:gd name="T15" fmla="*/ 252 h 252"/>
                    <a:gd name="T16" fmla="*/ 252 w 252"/>
                    <a:gd name="T17" fmla="*/ 220 h 252"/>
                    <a:gd name="T18" fmla="*/ 220 w 252"/>
                    <a:gd name="T19" fmla="*/ 188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2" h="252">
                      <a:moveTo>
                        <a:pt x="220" y="188"/>
                      </a:moveTo>
                      <a:cubicBezTo>
                        <a:pt x="64" y="188"/>
                        <a:pt x="64" y="188"/>
                        <a:pt x="64" y="188"/>
                      </a:cubicBezTo>
                      <a:cubicBezTo>
                        <a:pt x="64" y="32"/>
                        <a:pt x="64" y="32"/>
                        <a:pt x="64" y="32"/>
                      </a:cubicBezTo>
                      <a:cubicBezTo>
                        <a:pt x="64" y="14"/>
                        <a:pt x="49" y="0"/>
                        <a:pt x="32" y="0"/>
                      </a:cubicBezTo>
                      <a:cubicBezTo>
                        <a:pt x="14" y="0"/>
                        <a:pt x="0" y="14"/>
                        <a:pt x="0" y="32"/>
                      </a:cubicBezTo>
                      <a:cubicBezTo>
                        <a:pt x="0" y="220"/>
                        <a:pt x="0" y="220"/>
                        <a:pt x="0" y="220"/>
                      </a:cubicBezTo>
                      <a:cubicBezTo>
                        <a:pt x="0" y="238"/>
                        <a:pt x="14" y="252"/>
                        <a:pt x="32" y="252"/>
                      </a:cubicBezTo>
                      <a:cubicBezTo>
                        <a:pt x="220" y="252"/>
                        <a:pt x="220" y="252"/>
                        <a:pt x="220" y="252"/>
                      </a:cubicBezTo>
                      <a:cubicBezTo>
                        <a:pt x="237" y="252"/>
                        <a:pt x="252" y="238"/>
                        <a:pt x="252" y="220"/>
                      </a:cubicBezTo>
                      <a:cubicBezTo>
                        <a:pt x="252" y="203"/>
                        <a:pt x="238" y="188"/>
                        <a:pt x="220" y="1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  <p:sp>
            <p:nvSpPr>
              <p:cNvPr id="45" name="CaixaDeTexto 19"/>
              <p:cNvSpPr txBox="1"/>
              <p:nvPr/>
            </p:nvSpPr>
            <p:spPr>
              <a:xfrm>
                <a:off x="9934912" y="1361753"/>
                <a:ext cx="8811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pt-BR"/>
                </a:defPPr>
                <a:lvl1pPr algn="r">
                  <a:defRPr sz="5400" b="1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</a:defRPr>
                </a:lvl1pPr>
                <a:lvl2pPr lvl="1" algn="r">
                  <a:defRPr sz="3600">
                    <a:solidFill>
                      <a:schemeClr val="bg1"/>
                    </a:solidFill>
                  </a:defRPr>
                </a:lvl2pPr>
              </a:lstStyle>
              <a:p>
                <a:pPr algn="l"/>
                <a:r>
                  <a:rPr lang="pt-BR" sz="1400" i="1" dirty="0">
                    <a:solidFill>
                      <a:srgbClr val="4A5463"/>
                    </a:solidFill>
                    <a:effectLst/>
                    <a:latin typeface="+mn-lt"/>
                  </a:rPr>
                  <a:t>histórico</a:t>
                </a:r>
              </a:p>
            </p:txBody>
          </p:sp>
        </p:grpSp>
        <p:sp>
          <p:nvSpPr>
            <p:cNvPr id="43" name="Retângulo 42"/>
            <p:cNvSpPr/>
            <p:nvPr/>
          </p:nvSpPr>
          <p:spPr>
            <a:xfrm>
              <a:off x="7794171" y="5558971"/>
              <a:ext cx="1596572" cy="62411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4" name="Forma livre 53"/>
          <p:cNvSpPr/>
          <p:nvPr/>
        </p:nvSpPr>
        <p:spPr>
          <a:xfrm>
            <a:off x="-167954" y="161424"/>
            <a:ext cx="968768" cy="172857"/>
          </a:xfrm>
          <a:custGeom>
            <a:avLst/>
            <a:gdLst>
              <a:gd name="connsiteX0" fmla="*/ 0 w 4785186"/>
              <a:gd name="connsiteY0" fmla="*/ 0 h 853819"/>
              <a:gd name="connsiteX1" fmla="*/ 4785186 w 4785186"/>
              <a:gd name="connsiteY1" fmla="*/ 0 h 853819"/>
              <a:gd name="connsiteX2" fmla="*/ 4310842 w 4785186"/>
              <a:gd name="connsiteY2" fmla="*/ 853819 h 853819"/>
              <a:gd name="connsiteX3" fmla="*/ 0 w 4785186"/>
              <a:gd name="connsiteY3" fmla="*/ 853819 h 85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5186" h="853819">
                <a:moveTo>
                  <a:pt x="0" y="0"/>
                </a:moveTo>
                <a:lnTo>
                  <a:pt x="4785186" y="0"/>
                </a:lnTo>
                <a:lnTo>
                  <a:pt x="4310842" y="853819"/>
                </a:lnTo>
                <a:lnTo>
                  <a:pt x="0" y="853819"/>
                </a:lnTo>
                <a:close/>
              </a:path>
            </a:pathLst>
          </a:custGeom>
          <a:solidFill>
            <a:srgbClr val="62D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CaixaDeTexto 19"/>
          <p:cNvSpPr txBox="1"/>
          <p:nvPr/>
        </p:nvSpPr>
        <p:spPr>
          <a:xfrm>
            <a:off x="4876800" y="1538869"/>
            <a:ext cx="29934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r>
              <a:rPr lang="pt-BR" sz="2800" i="1" dirty="0">
                <a:solidFill>
                  <a:srgbClr val="00A79B"/>
                </a:solidFill>
                <a:effectLst/>
                <a:latin typeface="+mn-lt"/>
              </a:rPr>
              <a:t>importância para melhoraria na renda individual</a:t>
            </a:r>
            <a:endParaRPr lang="pt-BR" sz="1200" i="1" dirty="0">
              <a:solidFill>
                <a:srgbClr val="00A79B"/>
              </a:solidFill>
              <a:effectLst/>
              <a:latin typeface="+mn-lt"/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11111009" y="6063910"/>
            <a:ext cx="7184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900" dirty="0"/>
              <a:t>base: 1.135</a:t>
            </a:r>
          </a:p>
        </p:txBody>
      </p:sp>
      <p:grpSp>
        <p:nvGrpSpPr>
          <p:cNvPr id="57" name="+ informações"/>
          <p:cNvGrpSpPr/>
          <p:nvPr/>
        </p:nvGrpSpPr>
        <p:grpSpPr>
          <a:xfrm>
            <a:off x="3127674" y="5809291"/>
            <a:ext cx="1402473" cy="346249"/>
            <a:chOff x="7300120" y="5125288"/>
            <a:chExt cx="1748287" cy="431624"/>
          </a:xfrm>
        </p:grpSpPr>
        <p:sp>
          <p:nvSpPr>
            <p:cNvPr id="58" name="Forma livre 52"/>
            <p:cNvSpPr/>
            <p:nvPr/>
          </p:nvSpPr>
          <p:spPr>
            <a:xfrm>
              <a:off x="7529599" y="5255921"/>
              <a:ext cx="1340560" cy="203648"/>
            </a:xfrm>
            <a:custGeom>
              <a:avLst/>
              <a:gdLst>
                <a:gd name="connsiteX0" fmla="*/ 0 w 1340560"/>
                <a:gd name="connsiteY0" fmla="*/ 0 h 203648"/>
                <a:gd name="connsiteX1" fmla="*/ 1238736 w 1340560"/>
                <a:gd name="connsiteY1" fmla="*/ 0 h 203648"/>
                <a:gd name="connsiteX2" fmla="*/ 1340560 w 1340560"/>
                <a:gd name="connsiteY2" fmla="*/ 101824 h 203648"/>
                <a:gd name="connsiteX3" fmla="*/ 1340559 w 1340560"/>
                <a:gd name="connsiteY3" fmla="*/ 101824 h 203648"/>
                <a:gd name="connsiteX4" fmla="*/ 1238735 w 1340560"/>
                <a:gd name="connsiteY4" fmla="*/ 203648 h 203648"/>
                <a:gd name="connsiteX5" fmla="*/ 1958 w 1340560"/>
                <a:gd name="connsiteY5" fmla="*/ 203647 h 203648"/>
                <a:gd name="connsiteX6" fmla="*/ 28837 w 1340560"/>
                <a:gd name="connsiteY6" fmla="*/ 163780 h 203648"/>
                <a:gd name="connsiteX7" fmla="*/ 41052 w 1340560"/>
                <a:gd name="connsiteY7" fmla="*/ 103276 h 203648"/>
                <a:gd name="connsiteX8" fmla="*/ 28837 w 1340560"/>
                <a:gd name="connsiteY8" fmla="*/ 42772 h 20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0560" h="203648">
                  <a:moveTo>
                    <a:pt x="0" y="0"/>
                  </a:moveTo>
                  <a:lnTo>
                    <a:pt x="1238736" y="0"/>
                  </a:lnTo>
                  <a:cubicBezTo>
                    <a:pt x="1294972" y="0"/>
                    <a:pt x="1340560" y="45588"/>
                    <a:pt x="1340560" y="101824"/>
                  </a:cubicBezTo>
                  <a:lnTo>
                    <a:pt x="1340559" y="101824"/>
                  </a:lnTo>
                  <a:cubicBezTo>
                    <a:pt x="1340559" y="158060"/>
                    <a:pt x="1294971" y="203648"/>
                    <a:pt x="1238735" y="203648"/>
                  </a:cubicBezTo>
                  <a:lnTo>
                    <a:pt x="1958" y="203647"/>
                  </a:lnTo>
                  <a:lnTo>
                    <a:pt x="28837" y="163780"/>
                  </a:lnTo>
                  <a:cubicBezTo>
                    <a:pt x="36703" y="145184"/>
                    <a:pt x="41052" y="124738"/>
                    <a:pt x="41052" y="103276"/>
                  </a:cubicBezTo>
                  <a:cubicBezTo>
                    <a:pt x="41052" y="81815"/>
                    <a:pt x="36703" y="61369"/>
                    <a:pt x="28837" y="42772"/>
                  </a:cubicBezTo>
                  <a:close/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59" name="CaixaDeTexto 5"/>
            <p:cNvSpPr txBox="1"/>
            <p:nvPr/>
          </p:nvSpPr>
          <p:spPr>
            <a:xfrm>
              <a:off x="7543455" y="5125288"/>
              <a:ext cx="1504952" cy="43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2060"/>
                </a:buClr>
                <a:buSzPct val="120000"/>
              </a:pPr>
              <a:r>
                <a:rPr lang="pt-BR" sz="1100" b="1" dirty="0">
                  <a:solidFill>
                    <a:srgbClr val="1B75BB"/>
                  </a:solidFill>
                  <a:ea typeface="Verdana" pitchFamily="34" charset="0"/>
                  <a:cs typeface="Arial" charset="0"/>
                </a:rPr>
                <a:t>+ informações</a:t>
              </a:r>
            </a:p>
          </p:txBody>
        </p:sp>
        <p:grpSp>
          <p:nvGrpSpPr>
            <p:cNvPr id="60" name="Group 4"/>
            <p:cNvGrpSpPr>
              <a:grpSpLocks noChangeAspect="1"/>
            </p:cNvGrpSpPr>
            <p:nvPr/>
          </p:nvGrpSpPr>
          <p:grpSpPr bwMode="auto">
            <a:xfrm>
              <a:off x="7300120" y="5219409"/>
              <a:ext cx="276672" cy="276672"/>
              <a:chOff x="4549" y="2890"/>
              <a:chExt cx="599" cy="599"/>
            </a:xfrm>
            <a:solidFill>
              <a:schemeClr val="accent2"/>
            </a:solidFill>
          </p:grpSpPr>
          <p:sp>
            <p:nvSpPr>
              <p:cNvPr id="61" name="Freeform 5"/>
              <p:cNvSpPr>
                <a:spLocks noEditPoints="1"/>
              </p:cNvSpPr>
              <p:nvPr/>
            </p:nvSpPr>
            <p:spPr bwMode="auto">
              <a:xfrm>
                <a:off x="4549" y="2890"/>
                <a:ext cx="599" cy="599"/>
              </a:xfrm>
              <a:custGeom>
                <a:avLst/>
                <a:gdLst>
                  <a:gd name="T0" fmla="*/ 1398 w 1638"/>
                  <a:gd name="T1" fmla="*/ 240 h 1638"/>
                  <a:gd name="T2" fmla="*/ 819 w 1638"/>
                  <a:gd name="T3" fmla="*/ 0 h 1638"/>
                  <a:gd name="T4" fmla="*/ 240 w 1638"/>
                  <a:gd name="T5" fmla="*/ 240 h 1638"/>
                  <a:gd name="T6" fmla="*/ 0 w 1638"/>
                  <a:gd name="T7" fmla="*/ 819 h 1638"/>
                  <a:gd name="T8" fmla="*/ 240 w 1638"/>
                  <a:gd name="T9" fmla="*/ 1398 h 1638"/>
                  <a:gd name="T10" fmla="*/ 819 w 1638"/>
                  <a:gd name="T11" fmla="*/ 1638 h 1638"/>
                  <a:gd name="T12" fmla="*/ 1398 w 1638"/>
                  <a:gd name="T13" fmla="*/ 1398 h 1638"/>
                  <a:gd name="T14" fmla="*/ 1638 w 1638"/>
                  <a:gd name="T15" fmla="*/ 819 h 1638"/>
                  <a:gd name="T16" fmla="*/ 1398 w 1638"/>
                  <a:gd name="T17" fmla="*/ 240 h 1638"/>
                  <a:gd name="T18" fmla="*/ 819 w 1638"/>
                  <a:gd name="T19" fmla="*/ 1574 h 1638"/>
                  <a:gd name="T20" fmla="*/ 64 w 1638"/>
                  <a:gd name="T21" fmla="*/ 819 h 1638"/>
                  <a:gd name="T22" fmla="*/ 819 w 1638"/>
                  <a:gd name="T23" fmla="*/ 64 h 1638"/>
                  <a:gd name="T24" fmla="*/ 1574 w 1638"/>
                  <a:gd name="T25" fmla="*/ 819 h 1638"/>
                  <a:gd name="T26" fmla="*/ 819 w 1638"/>
                  <a:gd name="T27" fmla="*/ 1574 h 1638"/>
                  <a:gd name="T28" fmla="*/ 819 w 1638"/>
                  <a:gd name="T29" fmla="*/ 1574 h 1638"/>
                  <a:gd name="T30" fmla="*/ 819 w 1638"/>
                  <a:gd name="T31" fmla="*/ 1574 h 1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38" h="1638">
                    <a:moveTo>
                      <a:pt x="1398" y="240"/>
                    </a:moveTo>
                    <a:cubicBezTo>
                      <a:pt x="1244" y="85"/>
                      <a:pt x="1038" y="0"/>
                      <a:pt x="819" y="0"/>
                    </a:cubicBezTo>
                    <a:cubicBezTo>
                      <a:pt x="600" y="0"/>
                      <a:pt x="395" y="85"/>
                      <a:pt x="240" y="240"/>
                    </a:cubicBezTo>
                    <a:cubicBezTo>
                      <a:pt x="85" y="395"/>
                      <a:pt x="0" y="600"/>
                      <a:pt x="0" y="819"/>
                    </a:cubicBezTo>
                    <a:cubicBezTo>
                      <a:pt x="0" y="1038"/>
                      <a:pt x="85" y="1244"/>
                      <a:pt x="240" y="1398"/>
                    </a:cubicBezTo>
                    <a:cubicBezTo>
                      <a:pt x="395" y="1553"/>
                      <a:pt x="600" y="1638"/>
                      <a:pt x="819" y="1638"/>
                    </a:cubicBezTo>
                    <a:cubicBezTo>
                      <a:pt x="1038" y="1638"/>
                      <a:pt x="1244" y="1553"/>
                      <a:pt x="1398" y="1398"/>
                    </a:cubicBezTo>
                    <a:cubicBezTo>
                      <a:pt x="1553" y="1244"/>
                      <a:pt x="1638" y="1038"/>
                      <a:pt x="1638" y="819"/>
                    </a:cubicBezTo>
                    <a:cubicBezTo>
                      <a:pt x="1638" y="600"/>
                      <a:pt x="1553" y="395"/>
                      <a:pt x="1398" y="240"/>
                    </a:cubicBezTo>
                    <a:close/>
                    <a:moveTo>
                      <a:pt x="819" y="1574"/>
                    </a:moveTo>
                    <a:cubicBezTo>
                      <a:pt x="403" y="1574"/>
                      <a:pt x="64" y="1236"/>
                      <a:pt x="64" y="819"/>
                    </a:cubicBezTo>
                    <a:cubicBezTo>
                      <a:pt x="64" y="403"/>
                      <a:pt x="403" y="64"/>
                      <a:pt x="819" y="64"/>
                    </a:cubicBezTo>
                    <a:cubicBezTo>
                      <a:pt x="1236" y="64"/>
                      <a:pt x="1574" y="403"/>
                      <a:pt x="1574" y="819"/>
                    </a:cubicBezTo>
                    <a:cubicBezTo>
                      <a:pt x="1574" y="1236"/>
                      <a:pt x="1236" y="1574"/>
                      <a:pt x="819" y="1574"/>
                    </a:cubicBezTo>
                    <a:close/>
                    <a:moveTo>
                      <a:pt x="819" y="1574"/>
                    </a:moveTo>
                    <a:cubicBezTo>
                      <a:pt x="819" y="1574"/>
                      <a:pt x="819" y="1574"/>
                      <a:pt x="819" y="15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62" name="Freeform 6"/>
              <p:cNvSpPr>
                <a:spLocks noEditPoints="1"/>
              </p:cNvSpPr>
              <p:nvPr/>
            </p:nvSpPr>
            <p:spPr bwMode="auto">
              <a:xfrm>
                <a:off x="4808" y="3083"/>
                <a:ext cx="81" cy="331"/>
              </a:xfrm>
              <a:custGeom>
                <a:avLst/>
                <a:gdLst>
                  <a:gd name="T0" fmla="*/ 110 w 221"/>
                  <a:gd name="T1" fmla="*/ 0 h 905"/>
                  <a:gd name="T2" fmla="*/ 0 w 221"/>
                  <a:gd name="T3" fmla="*/ 110 h 905"/>
                  <a:gd name="T4" fmla="*/ 0 w 221"/>
                  <a:gd name="T5" fmla="*/ 794 h 905"/>
                  <a:gd name="T6" fmla="*/ 110 w 221"/>
                  <a:gd name="T7" fmla="*/ 905 h 905"/>
                  <a:gd name="T8" fmla="*/ 221 w 221"/>
                  <a:gd name="T9" fmla="*/ 794 h 905"/>
                  <a:gd name="T10" fmla="*/ 221 w 221"/>
                  <a:gd name="T11" fmla="*/ 110 h 905"/>
                  <a:gd name="T12" fmla="*/ 110 w 221"/>
                  <a:gd name="T13" fmla="*/ 0 h 905"/>
                  <a:gd name="T14" fmla="*/ 157 w 221"/>
                  <a:gd name="T15" fmla="*/ 794 h 905"/>
                  <a:gd name="T16" fmla="*/ 110 w 221"/>
                  <a:gd name="T17" fmla="*/ 841 h 905"/>
                  <a:gd name="T18" fmla="*/ 64 w 221"/>
                  <a:gd name="T19" fmla="*/ 794 h 905"/>
                  <a:gd name="T20" fmla="*/ 64 w 221"/>
                  <a:gd name="T21" fmla="*/ 110 h 905"/>
                  <a:gd name="T22" fmla="*/ 110 w 221"/>
                  <a:gd name="T23" fmla="*/ 64 h 905"/>
                  <a:gd name="T24" fmla="*/ 157 w 221"/>
                  <a:gd name="T25" fmla="*/ 110 h 905"/>
                  <a:gd name="T26" fmla="*/ 157 w 221"/>
                  <a:gd name="T27" fmla="*/ 794 h 905"/>
                  <a:gd name="T28" fmla="*/ 157 w 221"/>
                  <a:gd name="T29" fmla="*/ 794 h 905"/>
                  <a:gd name="T30" fmla="*/ 157 w 221"/>
                  <a:gd name="T31" fmla="*/ 794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905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794"/>
                      <a:pt x="0" y="794"/>
                      <a:pt x="0" y="794"/>
                    </a:cubicBezTo>
                    <a:cubicBezTo>
                      <a:pt x="0" y="855"/>
                      <a:pt x="49" y="905"/>
                      <a:pt x="110" y="905"/>
                    </a:cubicBezTo>
                    <a:cubicBezTo>
                      <a:pt x="171" y="905"/>
                      <a:pt x="221" y="855"/>
                      <a:pt x="221" y="794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794"/>
                    </a:moveTo>
                    <a:cubicBezTo>
                      <a:pt x="157" y="820"/>
                      <a:pt x="136" y="841"/>
                      <a:pt x="110" y="841"/>
                    </a:cubicBezTo>
                    <a:cubicBezTo>
                      <a:pt x="85" y="841"/>
                      <a:pt x="64" y="820"/>
                      <a:pt x="64" y="794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4"/>
                      <a:pt x="85" y="64"/>
                      <a:pt x="110" y="64"/>
                    </a:cubicBezTo>
                    <a:cubicBezTo>
                      <a:pt x="136" y="64"/>
                      <a:pt x="157" y="84"/>
                      <a:pt x="157" y="110"/>
                    </a:cubicBezTo>
                    <a:lnTo>
                      <a:pt x="157" y="794"/>
                    </a:lnTo>
                    <a:close/>
                    <a:moveTo>
                      <a:pt x="157" y="794"/>
                    </a:moveTo>
                    <a:cubicBezTo>
                      <a:pt x="157" y="794"/>
                      <a:pt x="157" y="794"/>
                      <a:pt x="157" y="79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63" name="Freeform 7"/>
              <p:cNvSpPr>
                <a:spLocks noEditPoints="1"/>
              </p:cNvSpPr>
              <p:nvPr/>
            </p:nvSpPr>
            <p:spPr bwMode="auto">
              <a:xfrm>
                <a:off x="4808" y="2965"/>
                <a:ext cx="81" cy="96"/>
              </a:xfrm>
              <a:custGeom>
                <a:avLst/>
                <a:gdLst>
                  <a:gd name="T0" fmla="*/ 110 w 221"/>
                  <a:gd name="T1" fmla="*/ 0 h 263"/>
                  <a:gd name="T2" fmla="*/ 0 w 221"/>
                  <a:gd name="T3" fmla="*/ 110 h 263"/>
                  <a:gd name="T4" fmla="*/ 0 w 221"/>
                  <a:gd name="T5" fmla="*/ 153 h 263"/>
                  <a:gd name="T6" fmla="*/ 110 w 221"/>
                  <a:gd name="T7" fmla="*/ 263 h 263"/>
                  <a:gd name="T8" fmla="*/ 221 w 221"/>
                  <a:gd name="T9" fmla="*/ 153 h 263"/>
                  <a:gd name="T10" fmla="*/ 221 w 221"/>
                  <a:gd name="T11" fmla="*/ 110 h 263"/>
                  <a:gd name="T12" fmla="*/ 110 w 221"/>
                  <a:gd name="T13" fmla="*/ 0 h 263"/>
                  <a:gd name="T14" fmla="*/ 157 w 221"/>
                  <a:gd name="T15" fmla="*/ 153 h 263"/>
                  <a:gd name="T16" fmla="*/ 110 w 221"/>
                  <a:gd name="T17" fmla="*/ 199 h 263"/>
                  <a:gd name="T18" fmla="*/ 64 w 221"/>
                  <a:gd name="T19" fmla="*/ 153 h 263"/>
                  <a:gd name="T20" fmla="*/ 64 w 221"/>
                  <a:gd name="T21" fmla="*/ 110 h 263"/>
                  <a:gd name="T22" fmla="*/ 110 w 221"/>
                  <a:gd name="T23" fmla="*/ 64 h 263"/>
                  <a:gd name="T24" fmla="*/ 157 w 221"/>
                  <a:gd name="T25" fmla="*/ 110 h 263"/>
                  <a:gd name="T26" fmla="*/ 157 w 221"/>
                  <a:gd name="T27" fmla="*/ 153 h 263"/>
                  <a:gd name="T28" fmla="*/ 157 w 221"/>
                  <a:gd name="T29" fmla="*/ 153 h 263"/>
                  <a:gd name="T30" fmla="*/ 157 w 221"/>
                  <a:gd name="T31" fmla="*/ 15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263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214"/>
                      <a:pt x="49" y="263"/>
                      <a:pt x="110" y="263"/>
                    </a:cubicBezTo>
                    <a:cubicBezTo>
                      <a:pt x="171" y="263"/>
                      <a:pt x="221" y="214"/>
                      <a:pt x="221" y="153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153"/>
                    </a:moveTo>
                    <a:cubicBezTo>
                      <a:pt x="157" y="179"/>
                      <a:pt x="136" y="199"/>
                      <a:pt x="110" y="199"/>
                    </a:cubicBezTo>
                    <a:cubicBezTo>
                      <a:pt x="85" y="199"/>
                      <a:pt x="64" y="179"/>
                      <a:pt x="64" y="153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5"/>
                      <a:pt x="85" y="64"/>
                      <a:pt x="110" y="64"/>
                    </a:cubicBezTo>
                    <a:cubicBezTo>
                      <a:pt x="136" y="64"/>
                      <a:pt x="157" y="85"/>
                      <a:pt x="157" y="110"/>
                    </a:cubicBezTo>
                    <a:lnTo>
                      <a:pt x="157" y="153"/>
                    </a:lnTo>
                    <a:close/>
                    <a:moveTo>
                      <a:pt x="157" y="153"/>
                    </a:moveTo>
                    <a:cubicBezTo>
                      <a:pt x="157" y="153"/>
                      <a:pt x="157" y="153"/>
                      <a:pt x="157" y="1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64" name="Freeform 8"/>
              <p:cNvSpPr>
                <a:spLocks noEditPoints="1"/>
              </p:cNvSpPr>
              <p:nvPr/>
            </p:nvSpPr>
            <p:spPr bwMode="auto">
              <a:xfrm>
                <a:off x="4681" y="2942"/>
                <a:ext cx="116" cy="70"/>
              </a:xfrm>
              <a:custGeom>
                <a:avLst/>
                <a:gdLst>
                  <a:gd name="T0" fmla="*/ 271 w 315"/>
                  <a:gd name="T1" fmla="*/ 5 h 193"/>
                  <a:gd name="T2" fmla="*/ 16 w 315"/>
                  <a:gd name="T3" fmla="*/ 136 h 193"/>
                  <a:gd name="T4" fmla="*/ 11 w 315"/>
                  <a:gd name="T5" fmla="*/ 181 h 193"/>
                  <a:gd name="T6" fmla="*/ 36 w 315"/>
                  <a:gd name="T7" fmla="*/ 193 h 193"/>
                  <a:gd name="T8" fmla="*/ 56 w 315"/>
                  <a:gd name="T9" fmla="*/ 186 h 193"/>
                  <a:gd name="T10" fmla="*/ 288 w 315"/>
                  <a:gd name="T11" fmla="*/ 66 h 193"/>
                  <a:gd name="T12" fmla="*/ 310 w 315"/>
                  <a:gd name="T13" fmla="*/ 27 h 193"/>
                  <a:gd name="T14" fmla="*/ 271 w 315"/>
                  <a:gd name="T15" fmla="*/ 5 h 193"/>
                  <a:gd name="T16" fmla="*/ 271 w 315"/>
                  <a:gd name="T17" fmla="*/ 5 h 193"/>
                  <a:gd name="T18" fmla="*/ 271 w 315"/>
                  <a:gd name="T19" fmla="*/ 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5" h="193">
                    <a:moveTo>
                      <a:pt x="271" y="5"/>
                    </a:moveTo>
                    <a:cubicBezTo>
                      <a:pt x="177" y="30"/>
                      <a:pt x="91" y="75"/>
                      <a:pt x="16" y="136"/>
                    </a:cubicBezTo>
                    <a:cubicBezTo>
                      <a:pt x="2" y="147"/>
                      <a:pt x="0" y="168"/>
                      <a:pt x="11" y="181"/>
                    </a:cubicBezTo>
                    <a:cubicBezTo>
                      <a:pt x="17" y="189"/>
                      <a:pt x="27" y="193"/>
                      <a:pt x="36" y="193"/>
                    </a:cubicBezTo>
                    <a:cubicBezTo>
                      <a:pt x="43" y="193"/>
                      <a:pt x="50" y="191"/>
                      <a:pt x="56" y="186"/>
                    </a:cubicBezTo>
                    <a:cubicBezTo>
                      <a:pt x="125" y="130"/>
                      <a:pt x="203" y="90"/>
                      <a:pt x="288" y="66"/>
                    </a:cubicBezTo>
                    <a:cubicBezTo>
                      <a:pt x="305" y="62"/>
                      <a:pt x="315" y="44"/>
                      <a:pt x="310" y="27"/>
                    </a:cubicBezTo>
                    <a:cubicBezTo>
                      <a:pt x="305" y="10"/>
                      <a:pt x="288" y="0"/>
                      <a:pt x="271" y="5"/>
                    </a:cubicBezTo>
                    <a:close/>
                    <a:moveTo>
                      <a:pt x="271" y="5"/>
                    </a:moveTo>
                    <a:cubicBezTo>
                      <a:pt x="271" y="5"/>
                      <a:pt x="271" y="5"/>
                      <a:pt x="271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65" name="Freeform 9"/>
              <p:cNvSpPr>
                <a:spLocks noEditPoints="1"/>
              </p:cNvSpPr>
              <p:nvPr/>
            </p:nvSpPr>
            <p:spPr bwMode="auto">
              <a:xfrm>
                <a:off x="4593" y="3039"/>
                <a:ext cx="174" cy="386"/>
              </a:xfrm>
              <a:custGeom>
                <a:avLst/>
                <a:gdLst>
                  <a:gd name="T0" fmla="*/ 453 w 476"/>
                  <a:gd name="T1" fmla="*/ 996 h 1057"/>
                  <a:gd name="T2" fmla="*/ 64 w 476"/>
                  <a:gd name="T3" fmla="*/ 411 h 1057"/>
                  <a:gd name="T4" fmla="*/ 173 w 476"/>
                  <a:gd name="T5" fmla="*/ 55 h 1057"/>
                  <a:gd name="T6" fmla="*/ 165 w 476"/>
                  <a:gd name="T7" fmla="*/ 10 h 1057"/>
                  <a:gd name="T8" fmla="*/ 120 w 476"/>
                  <a:gd name="T9" fmla="*/ 19 h 1057"/>
                  <a:gd name="T10" fmla="*/ 0 w 476"/>
                  <a:gd name="T11" fmla="*/ 411 h 1057"/>
                  <a:gd name="T12" fmla="*/ 428 w 476"/>
                  <a:gd name="T13" fmla="*/ 1055 h 1057"/>
                  <a:gd name="T14" fmla="*/ 440 w 476"/>
                  <a:gd name="T15" fmla="*/ 1057 h 1057"/>
                  <a:gd name="T16" fmla="*/ 470 w 476"/>
                  <a:gd name="T17" fmla="*/ 1038 h 1057"/>
                  <a:gd name="T18" fmla="*/ 453 w 476"/>
                  <a:gd name="T19" fmla="*/ 996 h 1057"/>
                  <a:gd name="T20" fmla="*/ 453 w 476"/>
                  <a:gd name="T21" fmla="*/ 996 h 1057"/>
                  <a:gd name="T22" fmla="*/ 453 w 476"/>
                  <a:gd name="T23" fmla="*/ 996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6" h="1057">
                    <a:moveTo>
                      <a:pt x="453" y="996"/>
                    </a:moveTo>
                    <a:cubicBezTo>
                      <a:pt x="216" y="897"/>
                      <a:pt x="64" y="667"/>
                      <a:pt x="64" y="411"/>
                    </a:cubicBezTo>
                    <a:cubicBezTo>
                      <a:pt x="64" y="283"/>
                      <a:pt x="102" y="160"/>
                      <a:pt x="173" y="55"/>
                    </a:cubicBezTo>
                    <a:cubicBezTo>
                      <a:pt x="183" y="40"/>
                      <a:pt x="179" y="20"/>
                      <a:pt x="165" y="10"/>
                    </a:cubicBezTo>
                    <a:cubicBezTo>
                      <a:pt x="150" y="0"/>
                      <a:pt x="130" y="4"/>
                      <a:pt x="120" y="19"/>
                    </a:cubicBezTo>
                    <a:cubicBezTo>
                      <a:pt x="41" y="135"/>
                      <a:pt x="0" y="270"/>
                      <a:pt x="0" y="411"/>
                    </a:cubicBezTo>
                    <a:cubicBezTo>
                      <a:pt x="0" y="693"/>
                      <a:pt x="168" y="946"/>
                      <a:pt x="428" y="1055"/>
                    </a:cubicBezTo>
                    <a:cubicBezTo>
                      <a:pt x="432" y="1057"/>
                      <a:pt x="436" y="1057"/>
                      <a:pt x="440" y="1057"/>
                    </a:cubicBezTo>
                    <a:cubicBezTo>
                      <a:pt x="453" y="1057"/>
                      <a:pt x="465" y="1050"/>
                      <a:pt x="470" y="1038"/>
                    </a:cubicBezTo>
                    <a:cubicBezTo>
                      <a:pt x="476" y="1021"/>
                      <a:pt x="469" y="1003"/>
                      <a:pt x="453" y="996"/>
                    </a:cubicBezTo>
                    <a:close/>
                    <a:moveTo>
                      <a:pt x="453" y="996"/>
                    </a:moveTo>
                    <a:cubicBezTo>
                      <a:pt x="453" y="996"/>
                      <a:pt x="453" y="996"/>
                      <a:pt x="453" y="9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625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mp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" dur="1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22" grpId="0" animBg="1"/>
      <p:bldP spid="23" grpId="0" animBg="1"/>
      <p:bldP spid="25" grpId="0" animBg="1"/>
      <p:bldP spid="26" grpId="0"/>
      <p:bldP spid="27" grpId="0"/>
      <p:bldGraphic spid="30" grpId="0">
        <p:bldAsOne/>
      </p:bldGraphic>
      <p:bldGraphic spid="30" grpId="1">
        <p:bldAsOne/>
      </p:bldGraphic>
      <p:bldP spid="33" grpId="0"/>
      <p:bldGraphic spid="34" grpId="0">
        <p:bldAsOne/>
      </p:bldGraphic>
      <p:bldGraphic spid="35" grpId="0">
        <p:bldAsOne/>
      </p:bldGraphic>
      <p:bldGraphic spid="35" grpId="1">
        <p:bldAsOne/>
      </p:bldGraphic>
      <p:bldP spid="36" grpId="0"/>
      <p:bldP spid="36" grpId="1"/>
      <p:bldGraphic spid="37" grpId="0">
        <p:bldAsOne/>
      </p:bldGraphic>
      <p:bldGraphic spid="37" grpId="1">
        <p:bldAsOne/>
      </p:bldGraphic>
      <p:bldP spid="38" grpId="0"/>
      <p:bldP spid="38" grpId="1"/>
      <p:bldP spid="39" grpId="0"/>
      <p:bldP spid="39" grpId="1"/>
      <p:bldP spid="40" grpId="0"/>
      <p:bldP spid="40" grpId="1"/>
      <p:bldP spid="56" grpId="0"/>
      <p:bldP spid="55" grpId="0"/>
      <p:bldP spid="55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760663"/>
              </p:ext>
            </p:extLst>
          </p:nvPr>
        </p:nvGraphicFramePr>
        <p:xfrm>
          <a:off x="751045" y="1875451"/>
          <a:ext cx="10243422" cy="28420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3953">
                  <a:extLst>
                    <a:ext uri="{9D8B030D-6E8A-4147-A177-3AD203B41FA5}">
                      <a16:colId xmlns="" xmlns:a16="http://schemas.microsoft.com/office/drawing/2014/main" val="3415829805"/>
                    </a:ext>
                  </a:extLst>
                </a:gridCol>
                <a:gridCol w="152400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0780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420398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2637264">
                  <a:extLst>
                    <a:ext uri="{9D8B030D-6E8A-4147-A177-3AD203B41FA5}">
                      <a16:colId xmlns="" xmlns:a16="http://schemas.microsoft.com/office/drawing/2014/main" val="20021"/>
                    </a:ext>
                  </a:extLst>
                </a:gridCol>
              </a:tblGrid>
              <a:tr h="3270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Sul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55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Sudeste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Centro-Oeste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98DB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Nordeste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Norte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70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5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8DB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88011">
                <a:tc>
                  <a:txBody>
                    <a:bodyPr/>
                    <a:lstStyle/>
                    <a:p>
                      <a:pPr algn="ctr" fontAlgn="b"/>
                      <a:endParaRPr lang="pt-BR" sz="2000" b="1" u="none" strike="noStrike" kern="1200" dirty="0">
                        <a:solidFill>
                          <a:srgbClr val="0060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u="none" strike="noStrike" kern="1200" dirty="0">
                        <a:solidFill>
                          <a:srgbClr val="0060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u="none" strike="noStrike" kern="1200" dirty="0">
                        <a:solidFill>
                          <a:srgbClr val="0060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u="none" strike="noStrike" kern="1200" dirty="0">
                        <a:solidFill>
                          <a:srgbClr val="0060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u="none" strike="noStrike" kern="1200" dirty="0">
                        <a:solidFill>
                          <a:srgbClr val="0060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2147997138"/>
              </p:ext>
            </p:extLst>
          </p:nvPr>
        </p:nvGraphicFramePr>
        <p:xfrm>
          <a:off x="653454" y="2849466"/>
          <a:ext cx="10462859" cy="2004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4" name="Gráfico 63"/>
          <p:cNvGraphicFramePr/>
          <p:nvPr>
            <p:extLst>
              <p:ext uri="{D42A27DB-BD31-4B8C-83A1-F6EECF244321}">
                <p14:modId xmlns:p14="http://schemas.microsoft.com/office/powerpoint/2010/main" val="418797354"/>
              </p:ext>
            </p:extLst>
          </p:nvPr>
        </p:nvGraphicFramePr>
        <p:xfrm>
          <a:off x="769619" y="2814121"/>
          <a:ext cx="10462859" cy="2032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aixaDeTexto 19"/>
          <p:cNvSpPr txBox="1"/>
          <p:nvPr/>
        </p:nvSpPr>
        <p:spPr>
          <a:xfrm>
            <a:off x="758934" y="161424"/>
            <a:ext cx="362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3600" b="0" i="1" dirty="0">
                <a:solidFill>
                  <a:srgbClr val="4A5463"/>
                </a:solidFill>
                <a:effectLst/>
                <a:latin typeface="+mn-lt"/>
              </a:rPr>
              <a:t>renda individual</a:t>
            </a:r>
          </a:p>
        </p:txBody>
      </p:sp>
      <p:sp>
        <p:nvSpPr>
          <p:cNvPr id="5" name="Forma livre 53"/>
          <p:cNvSpPr/>
          <p:nvPr/>
        </p:nvSpPr>
        <p:spPr>
          <a:xfrm>
            <a:off x="-167954" y="161424"/>
            <a:ext cx="968768" cy="172857"/>
          </a:xfrm>
          <a:custGeom>
            <a:avLst/>
            <a:gdLst>
              <a:gd name="connsiteX0" fmla="*/ 0 w 4785186"/>
              <a:gd name="connsiteY0" fmla="*/ 0 h 853819"/>
              <a:gd name="connsiteX1" fmla="*/ 4785186 w 4785186"/>
              <a:gd name="connsiteY1" fmla="*/ 0 h 853819"/>
              <a:gd name="connsiteX2" fmla="*/ 4310842 w 4785186"/>
              <a:gd name="connsiteY2" fmla="*/ 853819 h 853819"/>
              <a:gd name="connsiteX3" fmla="*/ 0 w 4785186"/>
              <a:gd name="connsiteY3" fmla="*/ 853819 h 85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5186" h="853819">
                <a:moveTo>
                  <a:pt x="0" y="0"/>
                </a:moveTo>
                <a:lnTo>
                  <a:pt x="4785186" y="0"/>
                </a:lnTo>
                <a:lnTo>
                  <a:pt x="4310842" y="853819"/>
                </a:lnTo>
                <a:lnTo>
                  <a:pt x="0" y="853819"/>
                </a:lnTo>
                <a:close/>
              </a:path>
            </a:pathLst>
          </a:custGeom>
          <a:solidFill>
            <a:srgbClr val="62D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595450" y="6387873"/>
            <a:ext cx="104530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rgbClr val="FF91B0"/>
                </a:solidFill>
              </a:rPr>
              <a:t>P10. </a:t>
            </a:r>
            <a:r>
              <a:rPr lang="pt-BR" sz="1100" b="1" dirty="0">
                <a:solidFill>
                  <a:schemeClr val="bg1"/>
                </a:solidFill>
              </a:rPr>
              <a:t>Ter participado do EMPRETEC foi importante para melhorar a sua renda individual? Dê uma nota de 0 a 10, onde 0 significa que “não teve importância alguma” e 10 que “foi muito importante”. </a:t>
            </a:r>
            <a:endParaRPr lang="pt-BR" sz="1100" dirty="0">
              <a:solidFill>
                <a:schemeClr val="bg1"/>
              </a:solidFill>
            </a:endParaRPr>
          </a:p>
        </p:txBody>
      </p:sp>
      <p:graphicFrame>
        <p:nvGraphicFramePr>
          <p:cNvPr id="37" name="Tabela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20141"/>
              </p:ext>
            </p:extLst>
          </p:nvPr>
        </p:nvGraphicFramePr>
        <p:xfrm>
          <a:off x="11276142" y="1361753"/>
          <a:ext cx="762296" cy="47438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891">
                  <a:extLst>
                    <a:ext uri="{9D8B030D-6E8A-4147-A177-3AD203B41FA5}">
                      <a16:colId xmlns="" xmlns:a16="http://schemas.microsoft.com/office/drawing/2014/main" val="1034005398"/>
                    </a:ext>
                  </a:extLst>
                </a:gridCol>
                <a:gridCol w="407405">
                  <a:extLst>
                    <a:ext uri="{9D8B030D-6E8A-4147-A177-3AD203B41FA5}">
                      <a16:colId xmlns="" xmlns:a16="http://schemas.microsoft.com/office/drawing/2014/main" val="1770372347"/>
                    </a:ext>
                  </a:extLst>
                </a:gridCol>
              </a:tblGrid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8,1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3033196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8,1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44013623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7,9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10203361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7,7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69512980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7,6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34999093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7,5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2034353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7,5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09429684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7,5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05567205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7,5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32115278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7,4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08593916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7,3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28503447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7,3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66710861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7,2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64489597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7,2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92609367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7,2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46262611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7,1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76861497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7,0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16263685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6,8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10454795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6,8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3538941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6,7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52044696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6,7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11216576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6,6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55480641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6,3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95445220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6,3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91737115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6,2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65767937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6,1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54043608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DF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5,9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10165543"/>
                  </a:ext>
                </a:extLst>
              </a:tr>
            </a:tbl>
          </a:graphicData>
        </a:graphic>
      </p:graphicFrame>
      <p:graphicFrame>
        <p:nvGraphicFramePr>
          <p:cNvPr id="38" name="Tabela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689074"/>
              </p:ext>
            </p:extLst>
          </p:nvPr>
        </p:nvGraphicFramePr>
        <p:xfrm>
          <a:off x="769857" y="4739584"/>
          <a:ext cx="10243422" cy="4604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9386">
                  <a:extLst>
                    <a:ext uri="{9D8B030D-6E8A-4147-A177-3AD203B41FA5}">
                      <a16:colId xmlns="" xmlns:a16="http://schemas.microsoft.com/office/drawing/2014/main" val="341582980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177867222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8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9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0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1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2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4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6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7"/>
                    </a:ext>
                  </a:extLst>
                </a:gridCol>
              </a:tblGrid>
              <a:tr h="4604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DF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A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A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A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A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A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A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A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38943772"/>
                  </a:ext>
                </a:extLst>
              </a:tr>
            </a:tbl>
          </a:graphicData>
        </a:graphic>
      </p:graphicFrame>
      <p:grpSp>
        <p:nvGrpSpPr>
          <p:cNvPr id="39" name="ordem decrescente"/>
          <p:cNvGrpSpPr/>
          <p:nvPr/>
        </p:nvGrpSpPr>
        <p:grpSpPr>
          <a:xfrm>
            <a:off x="10685989" y="918765"/>
            <a:ext cx="1516124" cy="441248"/>
            <a:chOff x="10996263" y="427055"/>
            <a:chExt cx="1516124" cy="441248"/>
          </a:xfrm>
        </p:grpSpPr>
        <p:sp>
          <p:nvSpPr>
            <p:cNvPr id="40" name="CaixaDeTexto 39"/>
            <p:cNvSpPr txBox="1"/>
            <p:nvPr/>
          </p:nvSpPr>
          <p:spPr>
            <a:xfrm>
              <a:off x="11337303" y="437416"/>
              <a:ext cx="117508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b="1" dirty="0">
                  <a:solidFill>
                    <a:schemeClr val="tx2">
                      <a:lumMod val="75000"/>
                    </a:schemeClr>
                  </a:solidFill>
                </a:rPr>
                <a:t>ver em ordem decrescente(UF)</a:t>
              </a:r>
            </a:p>
          </p:txBody>
        </p:sp>
        <p:grpSp>
          <p:nvGrpSpPr>
            <p:cNvPr id="41" name="Grupo 158"/>
            <p:cNvGrpSpPr/>
            <p:nvPr/>
          </p:nvGrpSpPr>
          <p:grpSpPr>
            <a:xfrm>
              <a:off x="10996263" y="427055"/>
              <a:ext cx="362471" cy="415499"/>
              <a:chOff x="7809980" y="654571"/>
              <a:chExt cx="362471" cy="415499"/>
            </a:xfrm>
          </p:grpSpPr>
          <p:sp>
            <p:nvSpPr>
              <p:cNvPr id="42" name="Elipse 41"/>
              <p:cNvSpPr/>
              <p:nvPr/>
            </p:nvSpPr>
            <p:spPr>
              <a:xfrm>
                <a:off x="7809980" y="713813"/>
                <a:ext cx="341040" cy="34104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3" name="CaixaDeTexto 42"/>
              <p:cNvSpPr txBox="1"/>
              <p:nvPr/>
            </p:nvSpPr>
            <p:spPr>
              <a:xfrm>
                <a:off x="7880350" y="654571"/>
                <a:ext cx="2434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b="1" dirty="0">
                    <a:solidFill>
                      <a:schemeClr val="accent6">
                        <a:lumMod val="75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44" name="Seta para baixo 161"/>
              <p:cNvSpPr/>
              <p:nvPr/>
            </p:nvSpPr>
            <p:spPr>
              <a:xfrm>
                <a:off x="7880350" y="783432"/>
                <a:ext cx="100150" cy="223838"/>
              </a:xfrm>
              <a:prstGeom prst="downArrow">
                <a:avLst>
                  <a:gd name="adj1" fmla="val 37501"/>
                  <a:gd name="adj2" fmla="val 9583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5" name="CaixaDeTexto 44"/>
              <p:cNvSpPr txBox="1"/>
              <p:nvPr/>
            </p:nvSpPr>
            <p:spPr>
              <a:xfrm>
                <a:off x="7928975" y="808460"/>
                <a:ext cx="2434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100" b="1" dirty="0">
                    <a:solidFill>
                      <a:schemeClr val="accent6">
                        <a:lumMod val="75000"/>
                      </a:schemeClr>
                    </a:solidFill>
                  </a:rPr>
                  <a:t>1</a:t>
                </a:r>
              </a:p>
            </p:txBody>
          </p:sp>
        </p:grpSp>
      </p:grpSp>
      <p:graphicFrame>
        <p:nvGraphicFramePr>
          <p:cNvPr id="46" name="Tabela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952321"/>
              </p:ext>
            </p:extLst>
          </p:nvPr>
        </p:nvGraphicFramePr>
        <p:xfrm>
          <a:off x="770095" y="5189823"/>
          <a:ext cx="10243422" cy="3473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9386">
                  <a:extLst>
                    <a:ext uri="{9D8B030D-6E8A-4147-A177-3AD203B41FA5}">
                      <a16:colId xmlns="" xmlns:a16="http://schemas.microsoft.com/office/drawing/2014/main" val="341582980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177867222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8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9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0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1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2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4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6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7"/>
                    </a:ext>
                  </a:extLst>
                </a:gridCol>
              </a:tblGrid>
              <a:tr h="347356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69014681"/>
                  </a:ext>
                </a:extLst>
              </a:tr>
            </a:tbl>
          </a:graphicData>
        </a:graphic>
      </p:graphicFrame>
      <p:sp>
        <p:nvSpPr>
          <p:cNvPr id="47" name="CaixaDeTexto 46"/>
          <p:cNvSpPr txBox="1"/>
          <p:nvPr/>
        </p:nvSpPr>
        <p:spPr>
          <a:xfrm>
            <a:off x="-247985" y="5230907"/>
            <a:ext cx="10178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i="1" dirty="0">
                <a:solidFill>
                  <a:schemeClr val="accent1">
                    <a:lumMod val="75000"/>
                  </a:schemeClr>
                </a:solidFill>
              </a:rPr>
              <a:t>base:</a:t>
            </a:r>
          </a:p>
        </p:txBody>
      </p:sp>
      <p:sp>
        <p:nvSpPr>
          <p:cNvPr id="49" name="CaixaDeTexto 48"/>
          <p:cNvSpPr txBox="1"/>
          <p:nvPr/>
        </p:nvSpPr>
        <p:spPr>
          <a:xfrm>
            <a:off x="729783" y="1391007"/>
            <a:ext cx="10454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i="1" dirty="0">
                <a:solidFill>
                  <a:srgbClr val="0070C0"/>
                </a:solidFill>
              </a:rPr>
              <a:t>por região</a:t>
            </a:r>
          </a:p>
        </p:txBody>
      </p:sp>
      <p:cxnSp>
        <p:nvCxnSpPr>
          <p:cNvPr id="50" name="Conector reto 49"/>
          <p:cNvCxnSpPr/>
          <p:nvPr/>
        </p:nvCxnSpPr>
        <p:spPr>
          <a:xfrm>
            <a:off x="1999770" y="1591062"/>
            <a:ext cx="895523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1" name="CaixaDeTexto 50"/>
          <p:cNvSpPr txBox="1"/>
          <p:nvPr/>
        </p:nvSpPr>
        <p:spPr>
          <a:xfrm>
            <a:off x="118506" y="3927133"/>
            <a:ext cx="478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i="1" dirty="0">
                <a:solidFill>
                  <a:srgbClr val="0070C0"/>
                </a:solidFill>
              </a:rPr>
              <a:t>por  uf</a:t>
            </a:r>
          </a:p>
        </p:txBody>
      </p:sp>
      <p:graphicFrame>
        <p:nvGraphicFramePr>
          <p:cNvPr id="52" name="Tabela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840578"/>
              </p:ext>
            </p:extLst>
          </p:nvPr>
        </p:nvGraphicFramePr>
        <p:xfrm>
          <a:off x="751042" y="2504544"/>
          <a:ext cx="10253675" cy="2156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3643">
                  <a:extLst>
                    <a:ext uri="{9D8B030D-6E8A-4147-A177-3AD203B41FA5}">
                      <a16:colId xmlns="" xmlns:a16="http://schemas.microsoft.com/office/drawing/2014/main" val="3415829805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1778672223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3502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66177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1569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238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351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69014681"/>
                  </a:ext>
                </a:extLst>
              </a:tr>
            </a:tbl>
          </a:graphicData>
        </a:graphic>
      </p:graphicFrame>
      <p:sp>
        <p:nvSpPr>
          <p:cNvPr id="53" name="CaixaDeTexto 52"/>
          <p:cNvSpPr txBox="1"/>
          <p:nvPr/>
        </p:nvSpPr>
        <p:spPr>
          <a:xfrm>
            <a:off x="-266800" y="2493969"/>
            <a:ext cx="10178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i="1" dirty="0">
                <a:solidFill>
                  <a:schemeClr val="accent1">
                    <a:lumMod val="75000"/>
                  </a:schemeClr>
                </a:solidFill>
              </a:rPr>
              <a:t>base: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457660" y="2256668"/>
            <a:ext cx="4165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accent2"/>
                </a:solidFill>
              </a:rPr>
              <a:t>7,6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2798885" y="2236467"/>
            <a:ext cx="4165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accent2"/>
                </a:solidFill>
              </a:rPr>
              <a:t>7,9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4315093" y="2236467"/>
            <a:ext cx="4165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accent2"/>
                </a:solidFill>
              </a:rPr>
              <a:t>7,9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6765464" y="2245206"/>
            <a:ext cx="4165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accent2"/>
                </a:solidFill>
              </a:rPr>
              <a:t>8,2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9791061" y="2242934"/>
            <a:ext cx="4165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accent2"/>
                </a:solidFill>
              </a:rPr>
              <a:t>8,5</a:t>
            </a:r>
          </a:p>
        </p:txBody>
      </p:sp>
      <p:graphicFrame>
        <p:nvGraphicFramePr>
          <p:cNvPr id="48" name="Tabela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282257"/>
              </p:ext>
            </p:extLst>
          </p:nvPr>
        </p:nvGraphicFramePr>
        <p:xfrm>
          <a:off x="769857" y="5749503"/>
          <a:ext cx="10243422" cy="177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9386">
                  <a:extLst>
                    <a:ext uri="{9D8B030D-6E8A-4147-A177-3AD203B41FA5}">
                      <a16:colId xmlns="" xmlns:a16="http://schemas.microsoft.com/office/drawing/2014/main" val="341582980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177867222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8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9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0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1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2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4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6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7"/>
                    </a:ext>
                  </a:extLst>
                </a:gridCol>
              </a:tblGrid>
              <a:tr h="13059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38943772"/>
                  </a:ext>
                </a:extLst>
              </a:tr>
            </a:tbl>
          </a:graphicData>
        </a:graphic>
      </p:graphicFrame>
      <p:sp>
        <p:nvSpPr>
          <p:cNvPr id="54" name="CaixaDeTexto 53"/>
          <p:cNvSpPr txBox="1"/>
          <p:nvPr/>
        </p:nvSpPr>
        <p:spPr>
          <a:xfrm>
            <a:off x="-234794" y="5683857"/>
            <a:ext cx="10178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b="1" i="1" dirty="0">
                <a:solidFill>
                  <a:schemeClr val="accent2"/>
                </a:solidFill>
              </a:rPr>
              <a:t>2015</a:t>
            </a:r>
          </a:p>
        </p:txBody>
      </p:sp>
      <p:grpSp>
        <p:nvGrpSpPr>
          <p:cNvPr id="55" name="+ informações"/>
          <p:cNvGrpSpPr/>
          <p:nvPr/>
        </p:nvGrpSpPr>
        <p:grpSpPr>
          <a:xfrm>
            <a:off x="7496937" y="546644"/>
            <a:ext cx="1402473" cy="346249"/>
            <a:chOff x="7300120" y="5125288"/>
            <a:chExt cx="1748287" cy="431624"/>
          </a:xfrm>
        </p:grpSpPr>
        <p:sp>
          <p:nvSpPr>
            <p:cNvPr id="56" name="Forma livre 52"/>
            <p:cNvSpPr/>
            <p:nvPr/>
          </p:nvSpPr>
          <p:spPr>
            <a:xfrm>
              <a:off x="7529599" y="5255921"/>
              <a:ext cx="1340560" cy="203648"/>
            </a:xfrm>
            <a:custGeom>
              <a:avLst/>
              <a:gdLst>
                <a:gd name="connsiteX0" fmla="*/ 0 w 1340560"/>
                <a:gd name="connsiteY0" fmla="*/ 0 h 203648"/>
                <a:gd name="connsiteX1" fmla="*/ 1238736 w 1340560"/>
                <a:gd name="connsiteY1" fmla="*/ 0 h 203648"/>
                <a:gd name="connsiteX2" fmla="*/ 1340560 w 1340560"/>
                <a:gd name="connsiteY2" fmla="*/ 101824 h 203648"/>
                <a:gd name="connsiteX3" fmla="*/ 1340559 w 1340560"/>
                <a:gd name="connsiteY3" fmla="*/ 101824 h 203648"/>
                <a:gd name="connsiteX4" fmla="*/ 1238735 w 1340560"/>
                <a:gd name="connsiteY4" fmla="*/ 203648 h 203648"/>
                <a:gd name="connsiteX5" fmla="*/ 1958 w 1340560"/>
                <a:gd name="connsiteY5" fmla="*/ 203647 h 203648"/>
                <a:gd name="connsiteX6" fmla="*/ 28837 w 1340560"/>
                <a:gd name="connsiteY6" fmla="*/ 163780 h 203648"/>
                <a:gd name="connsiteX7" fmla="*/ 41052 w 1340560"/>
                <a:gd name="connsiteY7" fmla="*/ 103276 h 203648"/>
                <a:gd name="connsiteX8" fmla="*/ 28837 w 1340560"/>
                <a:gd name="connsiteY8" fmla="*/ 42772 h 20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0560" h="203648">
                  <a:moveTo>
                    <a:pt x="0" y="0"/>
                  </a:moveTo>
                  <a:lnTo>
                    <a:pt x="1238736" y="0"/>
                  </a:lnTo>
                  <a:cubicBezTo>
                    <a:pt x="1294972" y="0"/>
                    <a:pt x="1340560" y="45588"/>
                    <a:pt x="1340560" y="101824"/>
                  </a:cubicBezTo>
                  <a:lnTo>
                    <a:pt x="1340559" y="101824"/>
                  </a:lnTo>
                  <a:cubicBezTo>
                    <a:pt x="1340559" y="158060"/>
                    <a:pt x="1294971" y="203648"/>
                    <a:pt x="1238735" y="203648"/>
                  </a:cubicBezTo>
                  <a:lnTo>
                    <a:pt x="1958" y="203647"/>
                  </a:lnTo>
                  <a:lnTo>
                    <a:pt x="28837" y="163780"/>
                  </a:lnTo>
                  <a:cubicBezTo>
                    <a:pt x="36703" y="145184"/>
                    <a:pt x="41052" y="124738"/>
                    <a:pt x="41052" y="103276"/>
                  </a:cubicBezTo>
                  <a:cubicBezTo>
                    <a:pt x="41052" y="81815"/>
                    <a:pt x="36703" y="61369"/>
                    <a:pt x="28837" y="42772"/>
                  </a:cubicBezTo>
                  <a:close/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57" name="CaixaDeTexto 5"/>
            <p:cNvSpPr txBox="1"/>
            <p:nvPr/>
          </p:nvSpPr>
          <p:spPr>
            <a:xfrm>
              <a:off x="7543455" y="5125288"/>
              <a:ext cx="1504952" cy="43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2060"/>
                </a:buClr>
                <a:buSzPct val="120000"/>
              </a:pPr>
              <a:r>
                <a:rPr lang="pt-BR" sz="1100" b="1" dirty="0">
                  <a:solidFill>
                    <a:srgbClr val="1B75BB"/>
                  </a:solidFill>
                  <a:ea typeface="Verdana" pitchFamily="34" charset="0"/>
                  <a:cs typeface="Arial" charset="0"/>
                </a:rPr>
                <a:t>+ informações</a:t>
              </a:r>
            </a:p>
          </p:txBody>
        </p:sp>
        <p:grpSp>
          <p:nvGrpSpPr>
            <p:cNvPr id="58" name="Group 4"/>
            <p:cNvGrpSpPr>
              <a:grpSpLocks noChangeAspect="1"/>
            </p:cNvGrpSpPr>
            <p:nvPr/>
          </p:nvGrpSpPr>
          <p:grpSpPr bwMode="auto">
            <a:xfrm>
              <a:off x="7300120" y="5219409"/>
              <a:ext cx="276672" cy="276672"/>
              <a:chOff x="4549" y="2890"/>
              <a:chExt cx="599" cy="599"/>
            </a:xfrm>
            <a:solidFill>
              <a:schemeClr val="accent2"/>
            </a:solidFill>
          </p:grpSpPr>
          <p:sp>
            <p:nvSpPr>
              <p:cNvPr id="59" name="Freeform 5"/>
              <p:cNvSpPr>
                <a:spLocks noEditPoints="1"/>
              </p:cNvSpPr>
              <p:nvPr/>
            </p:nvSpPr>
            <p:spPr bwMode="auto">
              <a:xfrm>
                <a:off x="4549" y="2890"/>
                <a:ext cx="599" cy="599"/>
              </a:xfrm>
              <a:custGeom>
                <a:avLst/>
                <a:gdLst>
                  <a:gd name="T0" fmla="*/ 1398 w 1638"/>
                  <a:gd name="T1" fmla="*/ 240 h 1638"/>
                  <a:gd name="T2" fmla="*/ 819 w 1638"/>
                  <a:gd name="T3" fmla="*/ 0 h 1638"/>
                  <a:gd name="T4" fmla="*/ 240 w 1638"/>
                  <a:gd name="T5" fmla="*/ 240 h 1638"/>
                  <a:gd name="T6" fmla="*/ 0 w 1638"/>
                  <a:gd name="T7" fmla="*/ 819 h 1638"/>
                  <a:gd name="T8" fmla="*/ 240 w 1638"/>
                  <a:gd name="T9" fmla="*/ 1398 h 1638"/>
                  <a:gd name="T10" fmla="*/ 819 w 1638"/>
                  <a:gd name="T11" fmla="*/ 1638 h 1638"/>
                  <a:gd name="T12" fmla="*/ 1398 w 1638"/>
                  <a:gd name="T13" fmla="*/ 1398 h 1638"/>
                  <a:gd name="T14" fmla="*/ 1638 w 1638"/>
                  <a:gd name="T15" fmla="*/ 819 h 1638"/>
                  <a:gd name="T16" fmla="*/ 1398 w 1638"/>
                  <a:gd name="T17" fmla="*/ 240 h 1638"/>
                  <a:gd name="T18" fmla="*/ 819 w 1638"/>
                  <a:gd name="T19" fmla="*/ 1574 h 1638"/>
                  <a:gd name="T20" fmla="*/ 64 w 1638"/>
                  <a:gd name="T21" fmla="*/ 819 h 1638"/>
                  <a:gd name="T22" fmla="*/ 819 w 1638"/>
                  <a:gd name="T23" fmla="*/ 64 h 1638"/>
                  <a:gd name="T24" fmla="*/ 1574 w 1638"/>
                  <a:gd name="T25" fmla="*/ 819 h 1638"/>
                  <a:gd name="T26" fmla="*/ 819 w 1638"/>
                  <a:gd name="T27" fmla="*/ 1574 h 1638"/>
                  <a:gd name="T28" fmla="*/ 819 w 1638"/>
                  <a:gd name="T29" fmla="*/ 1574 h 1638"/>
                  <a:gd name="T30" fmla="*/ 819 w 1638"/>
                  <a:gd name="T31" fmla="*/ 1574 h 1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38" h="1638">
                    <a:moveTo>
                      <a:pt x="1398" y="240"/>
                    </a:moveTo>
                    <a:cubicBezTo>
                      <a:pt x="1244" y="85"/>
                      <a:pt x="1038" y="0"/>
                      <a:pt x="819" y="0"/>
                    </a:cubicBezTo>
                    <a:cubicBezTo>
                      <a:pt x="600" y="0"/>
                      <a:pt x="395" y="85"/>
                      <a:pt x="240" y="240"/>
                    </a:cubicBezTo>
                    <a:cubicBezTo>
                      <a:pt x="85" y="395"/>
                      <a:pt x="0" y="600"/>
                      <a:pt x="0" y="819"/>
                    </a:cubicBezTo>
                    <a:cubicBezTo>
                      <a:pt x="0" y="1038"/>
                      <a:pt x="85" y="1244"/>
                      <a:pt x="240" y="1398"/>
                    </a:cubicBezTo>
                    <a:cubicBezTo>
                      <a:pt x="395" y="1553"/>
                      <a:pt x="600" y="1638"/>
                      <a:pt x="819" y="1638"/>
                    </a:cubicBezTo>
                    <a:cubicBezTo>
                      <a:pt x="1038" y="1638"/>
                      <a:pt x="1244" y="1553"/>
                      <a:pt x="1398" y="1398"/>
                    </a:cubicBezTo>
                    <a:cubicBezTo>
                      <a:pt x="1553" y="1244"/>
                      <a:pt x="1638" y="1038"/>
                      <a:pt x="1638" y="819"/>
                    </a:cubicBezTo>
                    <a:cubicBezTo>
                      <a:pt x="1638" y="600"/>
                      <a:pt x="1553" y="395"/>
                      <a:pt x="1398" y="240"/>
                    </a:cubicBezTo>
                    <a:close/>
                    <a:moveTo>
                      <a:pt x="819" y="1574"/>
                    </a:moveTo>
                    <a:cubicBezTo>
                      <a:pt x="403" y="1574"/>
                      <a:pt x="64" y="1236"/>
                      <a:pt x="64" y="819"/>
                    </a:cubicBezTo>
                    <a:cubicBezTo>
                      <a:pt x="64" y="403"/>
                      <a:pt x="403" y="64"/>
                      <a:pt x="819" y="64"/>
                    </a:cubicBezTo>
                    <a:cubicBezTo>
                      <a:pt x="1236" y="64"/>
                      <a:pt x="1574" y="403"/>
                      <a:pt x="1574" y="819"/>
                    </a:cubicBezTo>
                    <a:cubicBezTo>
                      <a:pt x="1574" y="1236"/>
                      <a:pt x="1236" y="1574"/>
                      <a:pt x="819" y="1574"/>
                    </a:cubicBezTo>
                    <a:close/>
                    <a:moveTo>
                      <a:pt x="819" y="1574"/>
                    </a:moveTo>
                    <a:cubicBezTo>
                      <a:pt x="819" y="1574"/>
                      <a:pt x="819" y="1574"/>
                      <a:pt x="819" y="15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60" name="Freeform 6"/>
              <p:cNvSpPr>
                <a:spLocks noEditPoints="1"/>
              </p:cNvSpPr>
              <p:nvPr/>
            </p:nvSpPr>
            <p:spPr bwMode="auto">
              <a:xfrm>
                <a:off x="4808" y="3083"/>
                <a:ext cx="81" cy="331"/>
              </a:xfrm>
              <a:custGeom>
                <a:avLst/>
                <a:gdLst>
                  <a:gd name="T0" fmla="*/ 110 w 221"/>
                  <a:gd name="T1" fmla="*/ 0 h 905"/>
                  <a:gd name="T2" fmla="*/ 0 w 221"/>
                  <a:gd name="T3" fmla="*/ 110 h 905"/>
                  <a:gd name="T4" fmla="*/ 0 w 221"/>
                  <a:gd name="T5" fmla="*/ 794 h 905"/>
                  <a:gd name="T6" fmla="*/ 110 w 221"/>
                  <a:gd name="T7" fmla="*/ 905 h 905"/>
                  <a:gd name="T8" fmla="*/ 221 w 221"/>
                  <a:gd name="T9" fmla="*/ 794 h 905"/>
                  <a:gd name="T10" fmla="*/ 221 w 221"/>
                  <a:gd name="T11" fmla="*/ 110 h 905"/>
                  <a:gd name="T12" fmla="*/ 110 w 221"/>
                  <a:gd name="T13" fmla="*/ 0 h 905"/>
                  <a:gd name="T14" fmla="*/ 157 w 221"/>
                  <a:gd name="T15" fmla="*/ 794 h 905"/>
                  <a:gd name="T16" fmla="*/ 110 w 221"/>
                  <a:gd name="T17" fmla="*/ 841 h 905"/>
                  <a:gd name="T18" fmla="*/ 64 w 221"/>
                  <a:gd name="T19" fmla="*/ 794 h 905"/>
                  <a:gd name="T20" fmla="*/ 64 w 221"/>
                  <a:gd name="T21" fmla="*/ 110 h 905"/>
                  <a:gd name="T22" fmla="*/ 110 w 221"/>
                  <a:gd name="T23" fmla="*/ 64 h 905"/>
                  <a:gd name="T24" fmla="*/ 157 w 221"/>
                  <a:gd name="T25" fmla="*/ 110 h 905"/>
                  <a:gd name="T26" fmla="*/ 157 w 221"/>
                  <a:gd name="T27" fmla="*/ 794 h 905"/>
                  <a:gd name="T28" fmla="*/ 157 w 221"/>
                  <a:gd name="T29" fmla="*/ 794 h 905"/>
                  <a:gd name="T30" fmla="*/ 157 w 221"/>
                  <a:gd name="T31" fmla="*/ 794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905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794"/>
                      <a:pt x="0" y="794"/>
                      <a:pt x="0" y="794"/>
                    </a:cubicBezTo>
                    <a:cubicBezTo>
                      <a:pt x="0" y="855"/>
                      <a:pt x="49" y="905"/>
                      <a:pt x="110" y="905"/>
                    </a:cubicBezTo>
                    <a:cubicBezTo>
                      <a:pt x="171" y="905"/>
                      <a:pt x="221" y="855"/>
                      <a:pt x="221" y="794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794"/>
                    </a:moveTo>
                    <a:cubicBezTo>
                      <a:pt x="157" y="820"/>
                      <a:pt x="136" y="841"/>
                      <a:pt x="110" y="841"/>
                    </a:cubicBezTo>
                    <a:cubicBezTo>
                      <a:pt x="85" y="841"/>
                      <a:pt x="64" y="820"/>
                      <a:pt x="64" y="794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4"/>
                      <a:pt x="85" y="64"/>
                      <a:pt x="110" y="64"/>
                    </a:cubicBezTo>
                    <a:cubicBezTo>
                      <a:pt x="136" y="64"/>
                      <a:pt x="157" y="84"/>
                      <a:pt x="157" y="110"/>
                    </a:cubicBezTo>
                    <a:lnTo>
                      <a:pt x="157" y="794"/>
                    </a:lnTo>
                    <a:close/>
                    <a:moveTo>
                      <a:pt x="157" y="794"/>
                    </a:moveTo>
                    <a:cubicBezTo>
                      <a:pt x="157" y="794"/>
                      <a:pt x="157" y="794"/>
                      <a:pt x="157" y="79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61" name="Freeform 7"/>
              <p:cNvSpPr>
                <a:spLocks noEditPoints="1"/>
              </p:cNvSpPr>
              <p:nvPr/>
            </p:nvSpPr>
            <p:spPr bwMode="auto">
              <a:xfrm>
                <a:off x="4808" y="2965"/>
                <a:ext cx="81" cy="96"/>
              </a:xfrm>
              <a:custGeom>
                <a:avLst/>
                <a:gdLst>
                  <a:gd name="T0" fmla="*/ 110 w 221"/>
                  <a:gd name="T1" fmla="*/ 0 h 263"/>
                  <a:gd name="T2" fmla="*/ 0 w 221"/>
                  <a:gd name="T3" fmla="*/ 110 h 263"/>
                  <a:gd name="T4" fmla="*/ 0 w 221"/>
                  <a:gd name="T5" fmla="*/ 153 h 263"/>
                  <a:gd name="T6" fmla="*/ 110 w 221"/>
                  <a:gd name="T7" fmla="*/ 263 h 263"/>
                  <a:gd name="T8" fmla="*/ 221 w 221"/>
                  <a:gd name="T9" fmla="*/ 153 h 263"/>
                  <a:gd name="T10" fmla="*/ 221 w 221"/>
                  <a:gd name="T11" fmla="*/ 110 h 263"/>
                  <a:gd name="T12" fmla="*/ 110 w 221"/>
                  <a:gd name="T13" fmla="*/ 0 h 263"/>
                  <a:gd name="T14" fmla="*/ 157 w 221"/>
                  <a:gd name="T15" fmla="*/ 153 h 263"/>
                  <a:gd name="T16" fmla="*/ 110 w 221"/>
                  <a:gd name="T17" fmla="*/ 199 h 263"/>
                  <a:gd name="T18" fmla="*/ 64 w 221"/>
                  <a:gd name="T19" fmla="*/ 153 h 263"/>
                  <a:gd name="T20" fmla="*/ 64 w 221"/>
                  <a:gd name="T21" fmla="*/ 110 h 263"/>
                  <a:gd name="T22" fmla="*/ 110 w 221"/>
                  <a:gd name="T23" fmla="*/ 64 h 263"/>
                  <a:gd name="T24" fmla="*/ 157 w 221"/>
                  <a:gd name="T25" fmla="*/ 110 h 263"/>
                  <a:gd name="T26" fmla="*/ 157 w 221"/>
                  <a:gd name="T27" fmla="*/ 153 h 263"/>
                  <a:gd name="T28" fmla="*/ 157 w 221"/>
                  <a:gd name="T29" fmla="*/ 153 h 263"/>
                  <a:gd name="T30" fmla="*/ 157 w 221"/>
                  <a:gd name="T31" fmla="*/ 15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263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214"/>
                      <a:pt x="49" y="263"/>
                      <a:pt x="110" y="263"/>
                    </a:cubicBezTo>
                    <a:cubicBezTo>
                      <a:pt x="171" y="263"/>
                      <a:pt x="221" y="214"/>
                      <a:pt x="221" y="153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153"/>
                    </a:moveTo>
                    <a:cubicBezTo>
                      <a:pt x="157" y="179"/>
                      <a:pt x="136" y="199"/>
                      <a:pt x="110" y="199"/>
                    </a:cubicBezTo>
                    <a:cubicBezTo>
                      <a:pt x="85" y="199"/>
                      <a:pt x="64" y="179"/>
                      <a:pt x="64" y="153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5"/>
                      <a:pt x="85" y="64"/>
                      <a:pt x="110" y="64"/>
                    </a:cubicBezTo>
                    <a:cubicBezTo>
                      <a:pt x="136" y="64"/>
                      <a:pt x="157" y="85"/>
                      <a:pt x="157" y="110"/>
                    </a:cubicBezTo>
                    <a:lnTo>
                      <a:pt x="157" y="153"/>
                    </a:lnTo>
                    <a:close/>
                    <a:moveTo>
                      <a:pt x="157" y="153"/>
                    </a:moveTo>
                    <a:cubicBezTo>
                      <a:pt x="157" y="153"/>
                      <a:pt x="157" y="153"/>
                      <a:pt x="157" y="1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62" name="Freeform 8"/>
              <p:cNvSpPr>
                <a:spLocks noEditPoints="1"/>
              </p:cNvSpPr>
              <p:nvPr/>
            </p:nvSpPr>
            <p:spPr bwMode="auto">
              <a:xfrm>
                <a:off x="4681" y="2942"/>
                <a:ext cx="116" cy="70"/>
              </a:xfrm>
              <a:custGeom>
                <a:avLst/>
                <a:gdLst>
                  <a:gd name="T0" fmla="*/ 271 w 315"/>
                  <a:gd name="T1" fmla="*/ 5 h 193"/>
                  <a:gd name="T2" fmla="*/ 16 w 315"/>
                  <a:gd name="T3" fmla="*/ 136 h 193"/>
                  <a:gd name="T4" fmla="*/ 11 w 315"/>
                  <a:gd name="T5" fmla="*/ 181 h 193"/>
                  <a:gd name="T6" fmla="*/ 36 w 315"/>
                  <a:gd name="T7" fmla="*/ 193 h 193"/>
                  <a:gd name="T8" fmla="*/ 56 w 315"/>
                  <a:gd name="T9" fmla="*/ 186 h 193"/>
                  <a:gd name="T10" fmla="*/ 288 w 315"/>
                  <a:gd name="T11" fmla="*/ 66 h 193"/>
                  <a:gd name="T12" fmla="*/ 310 w 315"/>
                  <a:gd name="T13" fmla="*/ 27 h 193"/>
                  <a:gd name="T14" fmla="*/ 271 w 315"/>
                  <a:gd name="T15" fmla="*/ 5 h 193"/>
                  <a:gd name="T16" fmla="*/ 271 w 315"/>
                  <a:gd name="T17" fmla="*/ 5 h 193"/>
                  <a:gd name="T18" fmla="*/ 271 w 315"/>
                  <a:gd name="T19" fmla="*/ 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5" h="193">
                    <a:moveTo>
                      <a:pt x="271" y="5"/>
                    </a:moveTo>
                    <a:cubicBezTo>
                      <a:pt x="177" y="30"/>
                      <a:pt x="91" y="75"/>
                      <a:pt x="16" y="136"/>
                    </a:cubicBezTo>
                    <a:cubicBezTo>
                      <a:pt x="2" y="147"/>
                      <a:pt x="0" y="168"/>
                      <a:pt x="11" y="181"/>
                    </a:cubicBezTo>
                    <a:cubicBezTo>
                      <a:pt x="17" y="189"/>
                      <a:pt x="27" y="193"/>
                      <a:pt x="36" y="193"/>
                    </a:cubicBezTo>
                    <a:cubicBezTo>
                      <a:pt x="43" y="193"/>
                      <a:pt x="50" y="191"/>
                      <a:pt x="56" y="186"/>
                    </a:cubicBezTo>
                    <a:cubicBezTo>
                      <a:pt x="125" y="130"/>
                      <a:pt x="203" y="90"/>
                      <a:pt x="288" y="66"/>
                    </a:cubicBezTo>
                    <a:cubicBezTo>
                      <a:pt x="305" y="62"/>
                      <a:pt x="315" y="44"/>
                      <a:pt x="310" y="27"/>
                    </a:cubicBezTo>
                    <a:cubicBezTo>
                      <a:pt x="305" y="10"/>
                      <a:pt x="288" y="0"/>
                      <a:pt x="271" y="5"/>
                    </a:cubicBezTo>
                    <a:close/>
                    <a:moveTo>
                      <a:pt x="271" y="5"/>
                    </a:moveTo>
                    <a:cubicBezTo>
                      <a:pt x="271" y="5"/>
                      <a:pt x="271" y="5"/>
                      <a:pt x="271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63" name="Freeform 9"/>
              <p:cNvSpPr>
                <a:spLocks noEditPoints="1"/>
              </p:cNvSpPr>
              <p:nvPr/>
            </p:nvSpPr>
            <p:spPr bwMode="auto">
              <a:xfrm>
                <a:off x="4593" y="3039"/>
                <a:ext cx="174" cy="386"/>
              </a:xfrm>
              <a:custGeom>
                <a:avLst/>
                <a:gdLst>
                  <a:gd name="T0" fmla="*/ 453 w 476"/>
                  <a:gd name="T1" fmla="*/ 996 h 1057"/>
                  <a:gd name="T2" fmla="*/ 64 w 476"/>
                  <a:gd name="T3" fmla="*/ 411 h 1057"/>
                  <a:gd name="T4" fmla="*/ 173 w 476"/>
                  <a:gd name="T5" fmla="*/ 55 h 1057"/>
                  <a:gd name="T6" fmla="*/ 165 w 476"/>
                  <a:gd name="T7" fmla="*/ 10 h 1057"/>
                  <a:gd name="T8" fmla="*/ 120 w 476"/>
                  <a:gd name="T9" fmla="*/ 19 h 1057"/>
                  <a:gd name="T10" fmla="*/ 0 w 476"/>
                  <a:gd name="T11" fmla="*/ 411 h 1057"/>
                  <a:gd name="T12" fmla="*/ 428 w 476"/>
                  <a:gd name="T13" fmla="*/ 1055 h 1057"/>
                  <a:gd name="T14" fmla="*/ 440 w 476"/>
                  <a:gd name="T15" fmla="*/ 1057 h 1057"/>
                  <a:gd name="T16" fmla="*/ 470 w 476"/>
                  <a:gd name="T17" fmla="*/ 1038 h 1057"/>
                  <a:gd name="T18" fmla="*/ 453 w 476"/>
                  <a:gd name="T19" fmla="*/ 996 h 1057"/>
                  <a:gd name="T20" fmla="*/ 453 w 476"/>
                  <a:gd name="T21" fmla="*/ 996 h 1057"/>
                  <a:gd name="T22" fmla="*/ 453 w 476"/>
                  <a:gd name="T23" fmla="*/ 996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6" h="1057">
                    <a:moveTo>
                      <a:pt x="453" y="996"/>
                    </a:moveTo>
                    <a:cubicBezTo>
                      <a:pt x="216" y="897"/>
                      <a:pt x="64" y="667"/>
                      <a:pt x="64" y="411"/>
                    </a:cubicBezTo>
                    <a:cubicBezTo>
                      <a:pt x="64" y="283"/>
                      <a:pt x="102" y="160"/>
                      <a:pt x="173" y="55"/>
                    </a:cubicBezTo>
                    <a:cubicBezTo>
                      <a:pt x="183" y="40"/>
                      <a:pt x="179" y="20"/>
                      <a:pt x="165" y="10"/>
                    </a:cubicBezTo>
                    <a:cubicBezTo>
                      <a:pt x="150" y="0"/>
                      <a:pt x="130" y="4"/>
                      <a:pt x="120" y="19"/>
                    </a:cubicBezTo>
                    <a:cubicBezTo>
                      <a:pt x="41" y="135"/>
                      <a:pt x="0" y="270"/>
                      <a:pt x="0" y="411"/>
                    </a:cubicBezTo>
                    <a:cubicBezTo>
                      <a:pt x="0" y="693"/>
                      <a:pt x="168" y="946"/>
                      <a:pt x="428" y="1055"/>
                    </a:cubicBezTo>
                    <a:cubicBezTo>
                      <a:pt x="432" y="1057"/>
                      <a:pt x="436" y="1057"/>
                      <a:pt x="440" y="1057"/>
                    </a:cubicBezTo>
                    <a:cubicBezTo>
                      <a:pt x="453" y="1057"/>
                      <a:pt x="465" y="1050"/>
                      <a:pt x="470" y="1038"/>
                    </a:cubicBezTo>
                    <a:cubicBezTo>
                      <a:pt x="476" y="1021"/>
                      <a:pt x="469" y="1003"/>
                      <a:pt x="453" y="996"/>
                    </a:cubicBezTo>
                    <a:close/>
                    <a:moveTo>
                      <a:pt x="453" y="996"/>
                    </a:moveTo>
                    <a:cubicBezTo>
                      <a:pt x="453" y="996"/>
                      <a:pt x="453" y="996"/>
                      <a:pt x="453" y="9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  <p:grpSp>
        <p:nvGrpSpPr>
          <p:cNvPr id="80" name="hitorico"/>
          <p:cNvGrpSpPr/>
          <p:nvPr/>
        </p:nvGrpSpPr>
        <p:grpSpPr>
          <a:xfrm>
            <a:off x="9074527" y="407710"/>
            <a:ext cx="1596572" cy="624115"/>
            <a:chOff x="7794171" y="5558971"/>
            <a:chExt cx="1596572" cy="624115"/>
          </a:xfrm>
        </p:grpSpPr>
        <p:grpSp>
          <p:nvGrpSpPr>
            <p:cNvPr id="81" name="historico"/>
            <p:cNvGrpSpPr/>
            <p:nvPr/>
          </p:nvGrpSpPr>
          <p:grpSpPr>
            <a:xfrm>
              <a:off x="7913674" y="5674171"/>
              <a:ext cx="1346440" cy="450171"/>
              <a:chOff x="9469590" y="1309591"/>
              <a:chExt cx="1346440" cy="450171"/>
            </a:xfrm>
          </p:grpSpPr>
          <p:grpSp>
            <p:nvGrpSpPr>
              <p:cNvPr id="83" name="Group 4"/>
              <p:cNvGrpSpPr>
                <a:grpSpLocks noChangeAspect="1"/>
              </p:cNvGrpSpPr>
              <p:nvPr/>
            </p:nvGrpSpPr>
            <p:grpSpPr bwMode="auto">
              <a:xfrm>
                <a:off x="9469590" y="1309591"/>
                <a:ext cx="463483" cy="450171"/>
                <a:chOff x="5704" y="821"/>
                <a:chExt cx="383" cy="372"/>
              </a:xfrm>
              <a:solidFill>
                <a:srgbClr val="00A79B"/>
              </a:solidFill>
            </p:grpSpPr>
            <p:sp>
              <p:nvSpPr>
                <p:cNvPr id="85" name="Freeform 5"/>
                <p:cNvSpPr>
                  <a:spLocks noEditPoints="1"/>
                </p:cNvSpPr>
                <p:nvPr/>
              </p:nvSpPr>
              <p:spPr bwMode="auto">
                <a:xfrm>
                  <a:off x="5743" y="936"/>
                  <a:ext cx="63" cy="63"/>
                </a:xfrm>
                <a:custGeom>
                  <a:avLst/>
                  <a:gdLst>
                    <a:gd name="T0" fmla="*/ 306 w 338"/>
                    <a:gd name="T1" fmla="*/ 0 h 337"/>
                    <a:gd name="T2" fmla="*/ 32 w 338"/>
                    <a:gd name="T3" fmla="*/ 0 h 337"/>
                    <a:gd name="T4" fmla="*/ 0 w 338"/>
                    <a:gd name="T5" fmla="*/ 32 h 337"/>
                    <a:gd name="T6" fmla="*/ 0 w 338"/>
                    <a:gd name="T7" fmla="*/ 305 h 337"/>
                    <a:gd name="T8" fmla="*/ 32 w 338"/>
                    <a:gd name="T9" fmla="*/ 337 h 337"/>
                    <a:gd name="T10" fmla="*/ 306 w 338"/>
                    <a:gd name="T11" fmla="*/ 337 h 337"/>
                    <a:gd name="T12" fmla="*/ 338 w 338"/>
                    <a:gd name="T13" fmla="*/ 305 h 337"/>
                    <a:gd name="T14" fmla="*/ 338 w 338"/>
                    <a:gd name="T15" fmla="*/ 32 h 337"/>
                    <a:gd name="T16" fmla="*/ 306 w 338"/>
                    <a:gd name="T17" fmla="*/ 0 h 337"/>
                    <a:gd name="T18" fmla="*/ 274 w 338"/>
                    <a:gd name="T19" fmla="*/ 273 h 337"/>
                    <a:gd name="T20" fmla="*/ 64 w 338"/>
                    <a:gd name="T21" fmla="*/ 273 h 337"/>
                    <a:gd name="T22" fmla="*/ 64 w 338"/>
                    <a:gd name="T23" fmla="*/ 64 h 337"/>
                    <a:gd name="T24" fmla="*/ 274 w 338"/>
                    <a:gd name="T25" fmla="*/ 64 h 337"/>
                    <a:gd name="T26" fmla="*/ 274 w 338"/>
                    <a:gd name="T27" fmla="*/ 273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8" h="337">
                      <a:moveTo>
                        <a:pt x="306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5" y="0"/>
                        <a:pt x="0" y="14"/>
                        <a:pt x="0" y="32"/>
                      </a:cubicBezTo>
                      <a:cubicBezTo>
                        <a:pt x="0" y="305"/>
                        <a:pt x="0" y="305"/>
                        <a:pt x="0" y="305"/>
                      </a:cubicBezTo>
                      <a:cubicBezTo>
                        <a:pt x="0" y="323"/>
                        <a:pt x="15" y="337"/>
                        <a:pt x="32" y="337"/>
                      </a:cubicBezTo>
                      <a:cubicBezTo>
                        <a:pt x="306" y="337"/>
                        <a:pt x="306" y="337"/>
                        <a:pt x="306" y="337"/>
                      </a:cubicBezTo>
                      <a:cubicBezTo>
                        <a:pt x="324" y="337"/>
                        <a:pt x="338" y="323"/>
                        <a:pt x="338" y="305"/>
                      </a:cubicBezTo>
                      <a:cubicBezTo>
                        <a:pt x="338" y="32"/>
                        <a:pt x="338" y="32"/>
                        <a:pt x="338" y="32"/>
                      </a:cubicBezTo>
                      <a:cubicBezTo>
                        <a:pt x="338" y="14"/>
                        <a:pt x="324" y="0"/>
                        <a:pt x="306" y="0"/>
                      </a:cubicBezTo>
                      <a:close/>
                      <a:moveTo>
                        <a:pt x="274" y="273"/>
                      </a:moveTo>
                      <a:cubicBezTo>
                        <a:pt x="64" y="273"/>
                        <a:pt x="64" y="273"/>
                        <a:pt x="64" y="273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4" y="64"/>
                        <a:pt x="274" y="64"/>
                        <a:pt x="274" y="64"/>
                      </a:cubicBezTo>
                      <a:lnTo>
                        <a:pt x="274" y="27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86" name="Freeform 6"/>
                <p:cNvSpPr>
                  <a:spLocks noEditPoints="1"/>
                </p:cNvSpPr>
                <p:nvPr/>
              </p:nvSpPr>
              <p:spPr bwMode="auto">
                <a:xfrm>
                  <a:off x="5819" y="936"/>
                  <a:ext cx="63" cy="63"/>
                </a:xfrm>
                <a:custGeom>
                  <a:avLst/>
                  <a:gdLst>
                    <a:gd name="T0" fmla="*/ 305 w 337"/>
                    <a:gd name="T1" fmla="*/ 0 h 337"/>
                    <a:gd name="T2" fmla="*/ 32 w 337"/>
                    <a:gd name="T3" fmla="*/ 0 h 337"/>
                    <a:gd name="T4" fmla="*/ 0 w 337"/>
                    <a:gd name="T5" fmla="*/ 32 h 337"/>
                    <a:gd name="T6" fmla="*/ 0 w 337"/>
                    <a:gd name="T7" fmla="*/ 305 h 337"/>
                    <a:gd name="T8" fmla="*/ 32 w 337"/>
                    <a:gd name="T9" fmla="*/ 337 h 337"/>
                    <a:gd name="T10" fmla="*/ 305 w 337"/>
                    <a:gd name="T11" fmla="*/ 337 h 337"/>
                    <a:gd name="T12" fmla="*/ 337 w 337"/>
                    <a:gd name="T13" fmla="*/ 305 h 337"/>
                    <a:gd name="T14" fmla="*/ 337 w 337"/>
                    <a:gd name="T15" fmla="*/ 32 h 337"/>
                    <a:gd name="T16" fmla="*/ 305 w 337"/>
                    <a:gd name="T17" fmla="*/ 0 h 337"/>
                    <a:gd name="T18" fmla="*/ 273 w 337"/>
                    <a:gd name="T19" fmla="*/ 273 h 337"/>
                    <a:gd name="T20" fmla="*/ 64 w 337"/>
                    <a:gd name="T21" fmla="*/ 273 h 337"/>
                    <a:gd name="T22" fmla="*/ 64 w 337"/>
                    <a:gd name="T23" fmla="*/ 64 h 337"/>
                    <a:gd name="T24" fmla="*/ 273 w 337"/>
                    <a:gd name="T25" fmla="*/ 64 h 337"/>
                    <a:gd name="T26" fmla="*/ 273 w 337"/>
                    <a:gd name="T27" fmla="*/ 273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7" h="337">
                      <a:moveTo>
                        <a:pt x="305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4" y="0"/>
                        <a:pt x="0" y="14"/>
                        <a:pt x="0" y="32"/>
                      </a:cubicBezTo>
                      <a:cubicBezTo>
                        <a:pt x="0" y="305"/>
                        <a:pt x="0" y="305"/>
                        <a:pt x="0" y="305"/>
                      </a:cubicBezTo>
                      <a:cubicBezTo>
                        <a:pt x="0" y="323"/>
                        <a:pt x="14" y="337"/>
                        <a:pt x="32" y="337"/>
                      </a:cubicBezTo>
                      <a:cubicBezTo>
                        <a:pt x="305" y="337"/>
                        <a:pt x="305" y="337"/>
                        <a:pt x="305" y="337"/>
                      </a:cubicBezTo>
                      <a:cubicBezTo>
                        <a:pt x="323" y="337"/>
                        <a:pt x="337" y="323"/>
                        <a:pt x="337" y="305"/>
                      </a:cubicBezTo>
                      <a:cubicBezTo>
                        <a:pt x="337" y="32"/>
                        <a:pt x="337" y="32"/>
                        <a:pt x="337" y="32"/>
                      </a:cubicBezTo>
                      <a:cubicBezTo>
                        <a:pt x="337" y="14"/>
                        <a:pt x="323" y="0"/>
                        <a:pt x="305" y="0"/>
                      </a:cubicBezTo>
                      <a:close/>
                      <a:moveTo>
                        <a:pt x="273" y="273"/>
                      </a:moveTo>
                      <a:cubicBezTo>
                        <a:pt x="64" y="273"/>
                        <a:pt x="64" y="273"/>
                        <a:pt x="64" y="273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3" y="64"/>
                        <a:pt x="273" y="64"/>
                        <a:pt x="273" y="64"/>
                      </a:cubicBezTo>
                      <a:cubicBezTo>
                        <a:pt x="273" y="273"/>
                        <a:pt x="273" y="273"/>
                        <a:pt x="273" y="2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87" name="Freeform 7"/>
                <p:cNvSpPr>
                  <a:spLocks noEditPoints="1"/>
                </p:cNvSpPr>
                <p:nvPr/>
              </p:nvSpPr>
              <p:spPr bwMode="auto">
                <a:xfrm>
                  <a:off x="5743" y="1013"/>
                  <a:ext cx="63" cy="63"/>
                </a:xfrm>
                <a:custGeom>
                  <a:avLst/>
                  <a:gdLst>
                    <a:gd name="T0" fmla="*/ 306 w 338"/>
                    <a:gd name="T1" fmla="*/ 0 h 338"/>
                    <a:gd name="T2" fmla="*/ 32 w 338"/>
                    <a:gd name="T3" fmla="*/ 0 h 338"/>
                    <a:gd name="T4" fmla="*/ 0 w 338"/>
                    <a:gd name="T5" fmla="*/ 32 h 338"/>
                    <a:gd name="T6" fmla="*/ 0 w 338"/>
                    <a:gd name="T7" fmla="*/ 306 h 338"/>
                    <a:gd name="T8" fmla="*/ 32 w 338"/>
                    <a:gd name="T9" fmla="*/ 338 h 338"/>
                    <a:gd name="T10" fmla="*/ 306 w 338"/>
                    <a:gd name="T11" fmla="*/ 338 h 338"/>
                    <a:gd name="T12" fmla="*/ 338 w 338"/>
                    <a:gd name="T13" fmla="*/ 306 h 338"/>
                    <a:gd name="T14" fmla="*/ 338 w 338"/>
                    <a:gd name="T15" fmla="*/ 32 h 338"/>
                    <a:gd name="T16" fmla="*/ 306 w 338"/>
                    <a:gd name="T17" fmla="*/ 0 h 338"/>
                    <a:gd name="T18" fmla="*/ 274 w 338"/>
                    <a:gd name="T19" fmla="*/ 274 h 338"/>
                    <a:gd name="T20" fmla="*/ 64 w 338"/>
                    <a:gd name="T21" fmla="*/ 274 h 338"/>
                    <a:gd name="T22" fmla="*/ 64 w 338"/>
                    <a:gd name="T23" fmla="*/ 64 h 338"/>
                    <a:gd name="T24" fmla="*/ 274 w 338"/>
                    <a:gd name="T25" fmla="*/ 64 h 338"/>
                    <a:gd name="T26" fmla="*/ 274 w 338"/>
                    <a:gd name="T27" fmla="*/ 274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8" h="338">
                      <a:moveTo>
                        <a:pt x="306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5" y="0"/>
                        <a:pt x="0" y="14"/>
                        <a:pt x="0" y="32"/>
                      </a:cubicBezTo>
                      <a:cubicBezTo>
                        <a:pt x="0" y="306"/>
                        <a:pt x="0" y="306"/>
                        <a:pt x="0" y="306"/>
                      </a:cubicBezTo>
                      <a:cubicBezTo>
                        <a:pt x="0" y="323"/>
                        <a:pt x="15" y="338"/>
                        <a:pt x="32" y="338"/>
                      </a:cubicBezTo>
                      <a:cubicBezTo>
                        <a:pt x="306" y="338"/>
                        <a:pt x="306" y="338"/>
                        <a:pt x="306" y="338"/>
                      </a:cubicBezTo>
                      <a:cubicBezTo>
                        <a:pt x="324" y="338"/>
                        <a:pt x="338" y="323"/>
                        <a:pt x="338" y="306"/>
                      </a:cubicBezTo>
                      <a:cubicBezTo>
                        <a:pt x="338" y="32"/>
                        <a:pt x="338" y="32"/>
                        <a:pt x="338" y="32"/>
                      </a:cubicBezTo>
                      <a:cubicBezTo>
                        <a:pt x="338" y="14"/>
                        <a:pt x="324" y="0"/>
                        <a:pt x="306" y="0"/>
                      </a:cubicBezTo>
                      <a:close/>
                      <a:moveTo>
                        <a:pt x="274" y="274"/>
                      </a:moveTo>
                      <a:cubicBezTo>
                        <a:pt x="64" y="274"/>
                        <a:pt x="64" y="274"/>
                        <a:pt x="64" y="274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4" y="64"/>
                        <a:pt x="274" y="64"/>
                        <a:pt x="274" y="64"/>
                      </a:cubicBezTo>
                      <a:lnTo>
                        <a:pt x="274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88" name="Freeform 8"/>
                <p:cNvSpPr>
                  <a:spLocks noEditPoints="1"/>
                </p:cNvSpPr>
                <p:nvPr/>
              </p:nvSpPr>
              <p:spPr bwMode="auto">
                <a:xfrm>
                  <a:off x="5704" y="821"/>
                  <a:ext cx="383" cy="372"/>
                </a:xfrm>
                <a:custGeom>
                  <a:avLst/>
                  <a:gdLst>
                    <a:gd name="T0" fmla="*/ 1569 w 2048"/>
                    <a:gd name="T1" fmla="*/ 237 h 1990"/>
                    <a:gd name="T2" fmla="*/ 1398 w 2048"/>
                    <a:gd name="T3" fmla="*/ 205 h 1990"/>
                    <a:gd name="T4" fmla="*/ 1366 w 2048"/>
                    <a:gd name="T5" fmla="*/ 0 h 1990"/>
                    <a:gd name="T6" fmla="*/ 1197 w 2048"/>
                    <a:gd name="T7" fmla="*/ 32 h 1990"/>
                    <a:gd name="T8" fmla="*/ 885 w 2048"/>
                    <a:gd name="T9" fmla="*/ 205 h 1990"/>
                    <a:gd name="T10" fmla="*/ 853 w 2048"/>
                    <a:gd name="T11" fmla="*/ 0 h 1990"/>
                    <a:gd name="T12" fmla="*/ 684 w 2048"/>
                    <a:gd name="T13" fmla="*/ 32 h 1990"/>
                    <a:gd name="T14" fmla="*/ 372 w 2048"/>
                    <a:gd name="T15" fmla="*/ 205 h 1990"/>
                    <a:gd name="T16" fmla="*/ 340 w 2048"/>
                    <a:gd name="T17" fmla="*/ 0 h 1990"/>
                    <a:gd name="T18" fmla="*/ 171 w 2048"/>
                    <a:gd name="T19" fmla="*/ 32 h 1990"/>
                    <a:gd name="T20" fmla="*/ 32 w 2048"/>
                    <a:gd name="T21" fmla="*/ 205 h 1990"/>
                    <a:gd name="T22" fmla="*/ 0 w 2048"/>
                    <a:gd name="T23" fmla="*/ 1468 h 1990"/>
                    <a:gd name="T24" fmla="*/ 896 w 2048"/>
                    <a:gd name="T25" fmla="*/ 1501 h 1990"/>
                    <a:gd name="T26" fmla="*/ 1469 w 2048"/>
                    <a:gd name="T27" fmla="*/ 1990 h 1990"/>
                    <a:gd name="T28" fmla="*/ 1569 w 2048"/>
                    <a:gd name="T29" fmla="*/ 840 h 1990"/>
                    <a:gd name="T30" fmla="*/ 1261 w 2048"/>
                    <a:gd name="T31" fmla="*/ 64 h 1990"/>
                    <a:gd name="T32" fmla="*/ 1334 w 2048"/>
                    <a:gd name="T33" fmla="*/ 237 h 1990"/>
                    <a:gd name="T34" fmla="*/ 1261 w 2048"/>
                    <a:gd name="T35" fmla="*/ 410 h 1990"/>
                    <a:gd name="T36" fmla="*/ 748 w 2048"/>
                    <a:gd name="T37" fmla="*/ 237 h 1990"/>
                    <a:gd name="T38" fmla="*/ 821 w 2048"/>
                    <a:gd name="T39" fmla="*/ 64 h 1990"/>
                    <a:gd name="T40" fmla="*/ 821 w 2048"/>
                    <a:gd name="T41" fmla="*/ 410 h 1990"/>
                    <a:gd name="T42" fmla="*/ 748 w 2048"/>
                    <a:gd name="T43" fmla="*/ 237 h 1990"/>
                    <a:gd name="T44" fmla="*/ 235 w 2048"/>
                    <a:gd name="T45" fmla="*/ 64 h 1990"/>
                    <a:gd name="T46" fmla="*/ 308 w 2048"/>
                    <a:gd name="T47" fmla="*/ 237 h 1990"/>
                    <a:gd name="T48" fmla="*/ 235 w 2048"/>
                    <a:gd name="T49" fmla="*/ 410 h 1990"/>
                    <a:gd name="T50" fmla="*/ 921 w 2048"/>
                    <a:gd name="T51" fmla="*/ 1026 h 1990"/>
                    <a:gd name="T52" fmla="*/ 616 w 2048"/>
                    <a:gd name="T53" fmla="*/ 1058 h 1990"/>
                    <a:gd name="T54" fmla="*/ 648 w 2048"/>
                    <a:gd name="T55" fmla="*/ 1364 h 1990"/>
                    <a:gd name="T56" fmla="*/ 889 w 2048"/>
                    <a:gd name="T57" fmla="*/ 1411 h 1990"/>
                    <a:gd name="T58" fmla="*/ 64 w 2048"/>
                    <a:gd name="T59" fmla="*/ 1436 h 1990"/>
                    <a:gd name="T60" fmla="*/ 171 w 2048"/>
                    <a:gd name="T61" fmla="*/ 269 h 1990"/>
                    <a:gd name="T62" fmla="*/ 203 w 2048"/>
                    <a:gd name="T63" fmla="*/ 474 h 1990"/>
                    <a:gd name="T64" fmla="*/ 372 w 2048"/>
                    <a:gd name="T65" fmla="*/ 442 h 1990"/>
                    <a:gd name="T66" fmla="*/ 684 w 2048"/>
                    <a:gd name="T67" fmla="*/ 269 h 1990"/>
                    <a:gd name="T68" fmla="*/ 716 w 2048"/>
                    <a:gd name="T69" fmla="*/ 474 h 1990"/>
                    <a:gd name="T70" fmla="*/ 885 w 2048"/>
                    <a:gd name="T71" fmla="*/ 442 h 1990"/>
                    <a:gd name="T72" fmla="*/ 1197 w 2048"/>
                    <a:gd name="T73" fmla="*/ 269 h 1990"/>
                    <a:gd name="T74" fmla="*/ 1229 w 2048"/>
                    <a:gd name="T75" fmla="*/ 474 h 1990"/>
                    <a:gd name="T76" fmla="*/ 1398 w 2048"/>
                    <a:gd name="T77" fmla="*/ 442 h 1990"/>
                    <a:gd name="T78" fmla="*/ 1505 w 2048"/>
                    <a:gd name="T79" fmla="*/ 269 h 1990"/>
                    <a:gd name="T80" fmla="*/ 1469 w 2048"/>
                    <a:gd name="T81" fmla="*/ 831 h 1990"/>
                    <a:gd name="T82" fmla="*/ 1364 w 2048"/>
                    <a:gd name="T83" fmla="*/ 648 h 1990"/>
                    <a:gd name="T84" fmla="*/ 1058 w 2048"/>
                    <a:gd name="T85" fmla="*/ 616 h 1990"/>
                    <a:gd name="T86" fmla="*/ 1026 w 2048"/>
                    <a:gd name="T87" fmla="*/ 921 h 1990"/>
                    <a:gd name="T88" fmla="*/ 1113 w 2048"/>
                    <a:gd name="T89" fmla="*/ 953 h 1990"/>
                    <a:gd name="T90" fmla="*/ 953 w 2048"/>
                    <a:gd name="T91" fmla="*/ 1146 h 1990"/>
                    <a:gd name="T92" fmla="*/ 921 w 2048"/>
                    <a:gd name="T93" fmla="*/ 1026 h 1990"/>
                    <a:gd name="T94" fmla="*/ 889 w 2048"/>
                    <a:gd name="T95" fmla="*/ 1300 h 1990"/>
                    <a:gd name="T96" fmla="*/ 680 w 2048"/>
                    <a:gd name="T97" fmla="*/ 1090 h 1990"/>
                    <a:gd name="T98" fmla="*/ 1300 w 2048"/>
                    <a:gd name="T99" fmla="*/ 680 h 1990"/>
                    <a:gd name="T100" fmla="*/ 1217 w 2048"/>
                    <a:gd name="T101" fmla="*/ 889 h 1990"/>
                    <a:gd name="T102" fmla="*/ 1090 w 2048"/>
                    <a:gd name="T103" fmla="*/ 680 h 1990"/>
                    <a:gd name="T104" fmla="*/ 1469 w 2048"/>
                    <a:gd name="T105" fmla="*/ 1926 h 1990"/>
                    <a:gd name="T106" fmla="*/ 956 w 2048"/>
                    <a:gd name="T107" fmla="*/ 1465 h 1990"/>
                    <a:gd name="T108" fmla="*/ 1238 w 2048"/>
                    <a:gd name="T109" fmla="*/ 950 h 1990"/>
                    <a:gd name="T110" fmla="*/ 1340 w 2048"/>
                    <a:gd name="T111" fmla="*/ 912 h 1990"/>
                    <a:gd name="T112" fmla="*/ 1469 w 2048"/>
                    <a:gd name="T113" fmla="*/ 896 h 1990"/>
                    <a:gd name="T114" fmla="*/ 1533 w 2048"/>
                    <a:gd name="T115" fmla="*/ 900 h 1990"/>
                    <a:gd name="T116" fmla="*/ 1469 w 2048"/>
                    <a:gd name="T117" fmla="*/ 1926 h 19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048" h="1990">
                      <a:moveTo>
                        <a:pt x="1569" y="840"/>
                      </a:moveTo>
                      <a:cubicBezTo>
                        <a:pt x="1569" y="237"/>
                        <a:pt x="1569" y="237"/>
                        <a:pt x="1569" y="237"/>
                      </a:cubicBezTo>
                      <a:cubicBezTo>
                        <a:pt x="1569" y="219"/>
                        <a:pt x="1555" y="205"/>
                        <a:pt x="1537" y="205"/>
                      </a:cubicBezTo>
                      <a:cubicBezTo>
                        <a:pt x="1398" y="205"/>
                        <a:pt x="1398" y="205"/>
                        <a:pt x="1398" y="205"/>
                      </a:cubicBezTo>
                      <a:cubicBezTo>
                        <a:pt x="1398" y="32"/>
                        <a:pt x="1398" y="32"/>
                        <a:pt x="1398" y="32"/>
                      </a:cubicBezTo>
                      <a:cubicBezTo>
                        <a:pt x="1398" y="14"/>
                        <a:pt x="1384" y="0"/>
                        <a:pt x="1366" y="0"/>
                      </a:cubicBezTo>
                      <a:cubicBezTo>
                        <a:pt x="1229" y="0"/>
                        <a:pt x="1229" y="0"/>
                        <a:pt x="1229" y="0"/>
                      </a:cubicBezTo>
                      <a:cubicBezTo>
                        <a:pt x="1212" y="0"/>
                        <a:pt x="1197" y="14"/>
                        <a:pt x="1197" y="32"/>
                      </a:cubicBezTo>
                      <a:cubicBezTo>
                        <a:pt x="1197" y="205"/>
                        <a:pt x="1197" y="205"/>
                        <a:pt x="1197" y="205"/>
                      </a:cubicBezTo>
                      <a:cubicBezTo>
                        <a:pt x="885" y="205"/>
                        <a:pt x="885" y="205"/>
                        <a:pt x="885" y="205"/>
                      </a:cubicBezTo>
                      <a:cubicBezTo>
                        <a:pt x="885" y="32"/>
                        <a:pt x="885" y="32"/>
                        <a:pt x="885" y="32"/>
                      </a:cubicBezTo>
                      <a:cubicBezTo>
                        <a:pt x="885" y="14"/>
                        <a:pt x="871" y="0"/>
                        <a:pt x="853" y="0"/>
                      </a:cubicBezTo>
                      <a:cubicBezTo>
                        <a:pt x="716" y="0"/>
                        <a:pt x="716" y="0"/>
                        <a:pt x="716" y="0"/>
                      </a:cubicBezTo>
                      <a:cubicBezTo>
                        <a:pt x="698" y="0"/>
                        <a:pt x="684" y="14"/>
                        <a:pt x="684" y="32"/>
                      </a:cubicBezTo>
                      <a:cubicBezTo>
                        <a:pt x="684" y="205"/>
                        <a:pt x="684" y="205"/>
                        <a:pt x="684" y="205"/>
                      </a:cubicBezTo>
                      <a:cubicBezTo>
                        <a:pt x="372" y="205"/>
                        <a:pt x="372" y="205"/>
                        <a:pt x="372" y="205"/>
                      </a:cubicBezTo>
                      <a:cubicBezTo>
                        <a:pt x="372" y="32"/>
                        <a:pt x="372" y="32"/>
                        <a:pt x="372" y="32"/>
                      </a:cubicBezTo>
                      <a:cubicBezTo>
                        <a:pt x="372" y="14"/>
                        <a:pt x="358" y="0"/>
                        <a:pt x="340" y="0"/>
                      </a:cubicBezTo>
                      <a:cubicBezTo>
                        <a:pt x="203" y="0"/>
                        <a:pt x="203" y="0"/>
                        <a:pt x="203" y="0"/>
                      </a:cubicBezTo>
                      <a:cubicBezTo>
                        <a:pt x="185" y="0"/>
                        <a:pt x="171" y="14"/>
                        <a:pt x="171" y="32"/>
                      </a:cubicBezTo>
                      <a:cubicBezTo>
                        <a:pt x="171" y="205"/>
                        <a:pt x="171" y="205"/>
                        <a:pt x="171" y="205"/>
                      </a:cubicBezTo>
                      <a:cubicBezTo>
                        <a:pt x="32" y="205"/>
                        <a:pt x="32" y="205"/>
                        <a:pt x="32" y="205"/>
                      </a:cubicBezTo>
                      <a:cubicBezTo>
                        <a:pt x="14" y="205"/>
                        <a:pt x="0" y="219"/>
                        <a:pt x="0" y="237"/>
                      </a:cubicBezTo>
                      <a:cubicBezTo>
                        <a:pt x="0" y="1468"/>
                        <a:pt x="0" y="1468"/>
                        <a:pt x="0" y="1468"/>
                      </a:cubicBezTo>
                      <a:cubicBezTo>
                        <a:pt x="0" y="1486"/>
                        <a:pt x="14" y="1501"/>
                        <a:pt x="32" y="1501"/>
                      </a:cubicBezTo>
                      <a:cubicBezTo>
                        <a:pt x="896" y="1501"/>
                        <a:pt x="896" y="1501"/>
                        <a:pt x="896" y="1501"/>
                      </a:cubicBezTo>
                      <a:cubicBezTo>
                        <a:pt x="917" y="1631"/>
                        <a:pt x="981" y="1751"/>
                        <a:pt x="1080" y="1840"/>
                      </a:cubicBezTo>
                      <a:cubicBezTo>
                        <a:pt x="1186" y="1937"/>
                        <a:pt x="1325" y="1990"/>
                        <a:pt x="1469" y="1990"/>
                      </a:cubicBezTo>
                      <a:cubicBezTo>
                        <a:pt x="1788" y="1990"/>
                        <a:pt x="2048" y="1730"/>
                        <a:pt x="2048" y="1411"/>
                      </a:cubicBezTo>
                      <a:cubicBezTo>
                        <a:pt x="2048" y="1129"/>
                        <a:pt x="1844" y="888"/>
                        <a:pt x="1569" y="840"/>
                      </a:cubicBezTo>
                      <a:close/>
                      <a:moveTo>
                        <a:pt x="1261" y="237"/>
                      </a:moveTo>
                      <a:cubicBezTo>
                        <a:pt x="1261" y="64"/>
                        <a:pt x="1261" y="64"/>
                        <a:pt x="1261" y="64"/>
                      </a:cubicBezTo>
                      <a:cubicBezTo>
                        <a:pt x="1334" y="64"/>
                        <a:pt x="1334" y="64"/>
                        <a:pt x="1334" y="64"/>
                      </a:cubicBezTo>
                      <a:cubicBezTo>
                        <a:pt x="1334" y="237"/>
                        <a:pt x="1334" y="237"/>
                        <a:pt x="1334" y="237"/>
                      </a:cubicBezTo>
                      <a:cubicBezTo>
                        <a:pt x="1334" y="410"/>
                        <a:pt x="1334" y="410"/>
                        <a:pt x="1334" y="410"/>
                      </a:cubicBezTo>
                      <a:cubicBezTo>
                        <a:pt x="1261" y="410"/>
                        <a:pt x="1261" y="410"/>
                        <a:pt x="1261" y="410"/>
                      </a:cubicBezTo>
                      <a:lnTo>
                        <a:pt x="1261" y="237"/>
                      </a:lnTo>
                      <a:close/>
                      <a:moveTo>
                        <a:pt x="748" y="237"/>
                      </a:moveTo>
                      <a:cubicBezTo>
                        <a:pt x="748" y="64"/>
                        <a:pt x="748" y="64"/>
                        <a:pt x="748" y="64"/>
                      </a:cubicBezTo>
                      <a:cubicBezTo>
                        <a:pt x="821" y="64"/>
                        <a:pt x="821" y="64"/>
                        <a:pt x="821" y="64"/>
                      </a:cubicBezTo>
                      <a:cubicBezTo>
                        <a:pt x="821" y="237"/>
                        <a:pt x="821" y="237"/>
                        <a:pt x="821" y="237"/>
                      </a:cubicBezTo>
                      <a:cubicBezTo>
                        <a:pt x="821" y="410"/>
                        <a:pt x="821" y="410"/>
                        <a:pt x="821" y="410"/>
                      </a:cubicBezTo>
                      <a:cubicBezTo>
                        <a:pt x="748" y="410"/>
                        <a:pt x="748" y="410"/>
                        <a:pt x="748" y="410"/>
                      </a:cubicBezTo>
                      <a:lnTo>
                        <a:pt x="748" y="237"/>
                      </a:lnTo>
                      <a:close/>
                      <a:moveTo>
                        <a:pt x="235" y="237"/>
                      </a:moveTo>
                      <a:cubicBezTo>
                        <a:pt x="235" y="64"/>
                        <a:pt x="235" y="64"/>
                        <a:pt x="235" y="64"/>
                      </a:cubicBezTo>
                      <a:cubicBezTo>
                        <a:pt x="308" y="64"/>
                        <a:pt x="308" y="64"/>
                        <a:pt x="308" y="64"/>
                      </a:cubicBezTo>
                      <a:cubicBezTo>
                        <a:pt x="308" y="237"/>
                        <a:pt x="308" y="237"/>
                        <a:pt x="308" y="237"/>
                      </a:cubicBezTo>
                      <a:cubicBezTo>
                        <a:pt x="308" y="410"/>
                        <a:pt x="308" y="410"/>
                        <a:pt x="308" y="410"/>
                      </a:cubicBezTo>
                      <a:cubicBezTo>
                        <a:pt x="235" y="410"/>
                        <a:pt x="235" y="410"/>
                        <a:pt x="235" y="410"/>
                      </a:cubicBezTo>
                      <a:lnTo>
                        <a:pt x="235" y="237"/>
                      </a:lnTo>
                      <a:close/>
                      <a:moveTo>
                        <a:pt x="921" y="1026"/>
                      </a:moveTo>
                      <a:cubicBezTo>
                        <a:pt x="648" y="1026"/>
                        <a:pt x="648" y="1026"/>
                        <a:pt x="648" y="1026"/>
                      </a:cubicBezTo>
                      <a:cubicBezTo>
                        <a:pt x="630" y="1026"/>
                        <a:pt x="616" y="1040"/>
                        <a:pt x="616" y="1058"/>
                      </a:cubicBezTo>
                      <a:cubicBezTo>
                        <a:pt x="616" y="1332"/>
                        <a:pt x="616" y="1332"/>
                        <a:pt x="616" y="1332"/>
                      </a:cubicBezTo>
                      <a:cubicBezTo>
                        <a:pt x="616" y="1349"/>
                        <a:pt x="630" y="1364"/>
                        <a:pt x="648" y="1364"/>
                      </a:cubicBezTo>
                      <a:cubicBezTo>
                        <a:pt x="891" y="1364"/>
                        <a:pt x="891" y="1364"/>
                        <a:pt x="891" y="1364"/>
                      </a:cubicBezTo>
                      <a:cubicBezTo>
                        <a:pt x="890" y="1379"/>
                        <a:pt x="889" y="1395"/>
                        <a:pt x="889" y="1411"/>
                      </a:cubicBezTo>
                      <a:cubicBezTo>
                        <a:pt x="889" y="1419"/>
                        <a:pt x="890" y="1428"/>
                        <a:pt x="890" y="1436"/>
                      </a:cubicBezTo>
                      <a:cubicBezTo>
                        <a:pt x="64" y="1436"/>
                        <a:pt x="64" y="1436"/>
                        <a:pt x="64" y="1436"/>
                      </a:cubicBezTo>
                      <a:cubicBezTo>
                        <a:pt x="64" y="269"/>
                        <a:pt x="64" y="269"/>
                        <a:pt x="64" y="269"/>
                      </a:cubicBezTo>
                      <a:cubicBezTo>
                        <a:pt x="171" y="269"/>
                        <a:pt x="171" y="269"/>
                        <a:pt x="171" y="269"/>
                      </a:cubicBezTo>
                      <a:cubicBezTo>
                        <a:pt x="171" y="442"/>
                        <a:pt x="171" y="442"/>
                        <a:pt x="171" y="442"/>
                      </a:cubicBezTo>
                      <a:cubicBezTo>
                        <a:pt x="171" y="460"/>
                        <a:pt x="185" y="474"/>
                        <a:pt x="203" y="474"/>
                      </a:cubicBezTo>
                      <a:cubicBezTo>
                        <a:pt x="340" y="474"/>
                        <a:pt x="340" y="474"/>
                        <a:pt x="340" y="474"/>
                      </a:cubicBezTo>
                      <a:cubicBezTo>
                        <a:pt x="358" y="474"/>
                        <a:pt x="372" y="460"/>
                        <a:pt x="372" y="442"/>
                      </a:cubicBezTo>
                      <a:cubicBezTo>
                        <a:pt x="372" y="269"/>
                        <a:pt x="372" y="269"/>
                        <a:pt x="372" y="269"/>
                      </a:cubicBezTo>
                      <a:cubicBezTo>
                        <a:pt x="684" y="269"/>
                        <a:pt x="684" y="269"/>
                        <a:pt x="684" y="269"/>
                      </a:cubicBezTo>
                      <a:cubicBezTo>
                        <a:pt x="684" y="442"/>
                        <a:pt x="684" y="442"/>
                        <a:pt x="684" y="442"/>
                      </a:cubicBezTo>
                      <a:cubicBezTo>
                        <a:pt x="684" y="460"/>
                        <a:pt x="698" y="474"/>
                        <a:pt x="716" y="474"/>
                      </a:cubicBezTo>
                      <a:cubicBezTo>
                        <a:pt x="853" y="474"/>
                        <a:pt x="853" y="474"/>
                        <a:pt x="853" y="474"/>
                      </a:cubicBezTo>
                      <a:cubicBezTo>
                        <a:pt x="871" y="474"/>
                        <a:pt x="885" y="460"/>
                        <a:pt x="885" y="442"/>
                      </a:cubicBezTo>
                      <a:cubicBezTo>
                        <a:pt x="885" y="269"/>
                        <a:pt x="885" y="269"/>
                        <a:pt x="885" y="269"/>
                      </a:cubicBezTo>
                      <a:cubicBezTo>
                        <a:pt x="1197" y="269"/>
                        <a:pt x="1197" y="269"/>
                        <a:pt x="1197" y="269"/>
                      </a:cubicBezTo>
                      <a:cubicBezTo>
                        <a:pt x="1197" y="442"/>
                        <a:pt x="1197" y="442"/>
                        <a:pt x="1197" y="442"/>
                      </a:cubicBezTo>
                      <a:cubicBezTo>
                        <a:pt x="1197" y="460"/>
                        <a:pt x="1212" y="474"/>
                        <a:pt x="1229" y="474"/>
                      </a:cubicBezTo>
                      <a:cubicBezTo>
                        <a:pt x="1366" y="474"/>
                        <a:pt x="1366" y="474"/>
                        <a:pt x="1366" y="474"/>
                      </a:cubicBezTo>
                      <a:cubicBezTo>
                        <a:pt x="1384" y="474"/>
                        <a:pt x="1398" y="460"/>
                        <a:pt x="1398" y="442"/>
                      </a:cubicBezTo>
                      <a:cubicBezTo>
                        <a:pt x="1398" y="269"/>
                        <a:pt x="1398" y="269"/>
                        <a:pt x="1398" y="269"/>
                      </a:cubicBezTo>
                      <a:cubicBezTo>
                        <a:pt x="1505" y="269"/>
                        <a:pt x="1505" y="269"/>
                        <a:pt x="1505" y="269"/>
                      </a:cubicBezTo>
                      <a:cubicBezTo>
                        <a:pt x="1505" y="833"/>
                        <a:pt x="1505" y="833"/>
                        <a:pt x="1505" y="833"/>
                      </a:cubicBezTo>
                      <a:cubicBezTo>
                        <a:pt x="1493" y="832"/>
                        <a:pt x="1481" y="831"/>
                        <a:pt x="1469" y="831"/>
                      </a:cubicBezTo>
                      <a:cubicBezTo>
                        <a:pt x="1433" y="831"/>
                        <a:pt x="1398" y="835"/>
                        <a:pt x="1364" y="841"/>
                      </a:cubicBezTo>
                      <a:cubicBezTo>
                        <a:pt x="1364" y="648"/>
                        <a:pt x="1364" y="648"/>
                        <a:pt x="1364" y="648"/>
                      </a:cubicBezTo>
                      <a:cubicBezTo>
                        <a:pt x="1364" y="630"/>
                        <a:pt x="1350" y="616"/>
                        <a:pt x="1332" y="616"/>
                      </a:cubicBezTo>
                      <a:cubicBezTo>
                        <a:pt x="1058" y="616"/>
                        <a:pt x="1058" y="616"/>
                        <a:pt x="1058" y="616"/>
                      </a:cubicBezTo>
                      <a:cubicBezTo>
                        <a:pt x="1040" y="616"/>
                        <a:pt x="1026" y="630"/>
                        <a:pt x="1026" y="648"/>
                      </a:cubicBezTo>
                      <a:cubicBezTo>
                        <a:pt x="1026" y="921"/>
                        <a:pt x="1026" y="921"/>
                        <a:pt x="1026" y="921"/>
                      </a:cubicBezTo>
                      <a:cubicBezTo>
                        <a:pt x="1026" y="939"/>
                        <a:pt x="1040" y="953"/>
                        <a:pt x="1058" y="953"/>
                      </a:cubicBezTo>
                      <a:cubicBezTo>
                        <a:pt x="1113" y="953"/>
                        <a:pt x="1113" y="953"/>
                        <a:pt x="1113" y="953"/>
                      </a:cubicBezTo>
                      <a:cubicBezTo>
                        <a:pt x="1060" y="995"/>
                        <a:pt x="1014" y="1045"/>
                        <a:pt x="978" y="1102"/>
                      </a:cubicBezTo>
                      <a:cubicBezTo>
                        <a:pt x="969" y="1116"/>
                        <a:pt x="961" y="1131"/>
                        <a:pt x="953" y="1146"/>
                      </a:cubicBezTo>
                      <a:cubicBezTo>
                        <a:pt x="953" y="1058"/>
                        <a:pt x="953" y="1058"/>
                        <a:pt x="953" y="1058"/>
                      </a:cubicBezTo>
                      <a:cubicBezTo>
                        <a:pt x="953" y="1040"/>
                        <a:pt x="939" y="1026"/>
                        <a:pt x="921" y="1026"/>
                      </a:cubicBezTo>
                      <a:close/>
                      <a:moveTo>
                        <a:pt x="889" y="1090"/>
                      </a:moveTo>
                      <a:cubicBezTo>
                        <a:pt x="889" y="1300"/>
                        <a:pt x="889" y="1300"/>
                        <a:pt x="889" y="1300"/>
                      </a:cubicBezTo>
                      <a:cubicBezTo>
                        <a:pt x="680" y="1300"/>
                        <a:pt x="680" y="1300"/>
                        <a:pt x="680" y="1300"/>
                      </a:cubicBezTo>
                      <a:cubicBezTo>
                        <a:pt x="680" y="1090"/>
                        <a:pt x="680" y="1090"/>
                        <a:pt x="680" y="1090"/>
                      </a:cubicBezTo>
                      <a:lnTo>
                        <a:pt x="889" y="1090"/>
                      </a:lnTo>
                      <a:close/>
                      <a:moveTo>
                        <a:pt x="1300" y="680"/>
                      </a:moveTo>
                      <a:cubicBezTo>
                        <a:pt x="1300" y="857"/>
                        <a:pt x="1300" y="857"/>
                        <a:pt x="1300" y="857"/>
                      </a:cubicBezTo>
                      <a:cubicBezTo>
                        <a:pt x="1271" y="865"/>
                        <a:pt x="1244" y="876"/>
                        <a:pt x="1217" y="889"/>
                      </a:cubicBezTo>
                      <a:cubicBezTo>
                        <a:pt x="1090" y="889"/>
                        <a:pt x="1090" y="889"/>
                        <a:pt x="1090" y="889"/>
                      </a:cubicBezTo>
                      <a:cubicBezTo>
                        <a:pt x="1090" y="680"/>
                        <a:pt x="1090" y="680"/>
                        <a:pt x="1090" y="680"/>
                      </a:cubicBezTo>
                      <a:lnTo>
                        <a:pt x="1300" y="680"/>
                      </a:lnTo>
                      <a:close/>
                      <a:moveTo>
                        <a:pt x="1469" y="1926"/>
                      </a:moveTo>
                      <a:cubicBezTo>
                        <a:pt x="1204" y="1926"/>
                        <a:pt x="984" y="1728"/>
                        <a:pt x="956" y="1465"/>
                      </a:cubicBezTo>
                      <a:cubicBezTo>
                        <a:pt x="956" y="1465"/>
                        <a:pt x="956" y="1465"/>
                        <a:pt x="956" y="1465"/>
                      </a:cubicBezTo>
                      <a:cubicBezTo>
                        <a:pt x="954" y="1447"/>
                        <a:pt x="953" y="1429"/>
                        <a:pt x="953" y="1411"/>
                      </a:cubicBezTo>
                      <a:cubicBezTo>
                        <a:pt x="953" y="1215"/>
                        <a:pt x="1063" y="1038"/>
                        <a:pt x="1238" y="950"/>
                      </a:cubicBezTo>
                      <a:cubicBezTo>
                        <a:pt x="1238" y="950"/>
                        <a:pt x="1238" y="950"/>
                        <a:pt x="1238" y="950"/>
                      </a:cubicBezTo>
                      <a:cubicBezTo>
                        <a:pt x="1271" y="934"/>
                        <a:pt x="1305" y="921"/>
                        <a:pt x="1340" y="912"/>
                      </a:cubicBezTo>
                      <a:cubicBezTo>
                        <a:pt x="1340" y="912"/>
                        <a:pt x="1340" y="912"/>
                        <a:pt x="1340" y="912"/>
                      </a:cubicBezTo>
                      <a:cubicBezTo>
                        <a:pt x="1382" y="901"/>
                        <a:pt x="1425" y="896"/>
                        <a:pt x="1469" y="896"/>
                      </a:cubicBezTo>
                      <a:cubicBezTo>
                        <a:pt x="1490" y="896"/>
                        <a:pt x="1512" y="897"/>
                        <a:pt x="1533" y="900"/>
                      </a:cubicBezTo>
                      <a:cubicBezTo>
                        <a:pt x="1533" y="900"/>
                        <a:pt x="1533" y="900"/>
                        <a:pt x="1533" y="900"/>
                      </a:cubicBezTo>
                      <a:cubicBezTo>
                        <a:pt x="1790" y="932"/>
                        <a:pt x="1984" y="1151"/>
                        <a:pt x="1984" y="1411"/>
                      </a:cubicBezTo>
                      <a:cubicBezTo>
                        <a:pt x="1984" y="1695"/>
                        <a:pt x="1753" y="1926"/>
                        <a:pt x="1469" y="19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89" name="Freeform 9"/>
                <p:cNvSpPr>
                  <a:spLocks/>
                </p:cNvSpPr>
                <p:nvPr/>
              </p:nvSpPr>
              <p:spPr bwMode="auto">
                <a:xfrm>
                  <a:off x="6049" y="1050"/>
                  <a:ext cx="18" cy="41"/>
                </a:xfrm>
                <a:custGeom>
                  <a:avLst/>
                  <a:gdLst>
                    <a:gd name="T0" fmla="*/ 67 w 94"/>
                    <a:gd name="T1" fmla="*/ 25 h 216"/>
                    <a:gd name="T2" fmla="*/ 26 w 94"/>
                    <a:gd name="T3" fmla="*/ 6 h 216"/>
                    <a:gd name="T4" fmla="*/ 6 w 94"/>
                    <a:gd name="T5" fmla="*/ 47 h 216"/>
                    <a:gd name="T6" fmla="*/ 30 w 94"/>
                    <a:gd name="T7" fmla="*/ 184 h 216"/>
                    <a:gd name="T8" fmla="*/ 62 w 94"/>
                    <a:gd name="T9" fmla="*/ 216 h 216"/>
                    <a:gd name="T10" fmla="*/ 94 w 94"/>
                    <a:gd name="T11" fmla="*/ 184 h 216"/>
                    <a:gd name="T12" fmla="*/ 67 w 94"/>
                    <a:gd name="T13" fmla="*/ 25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4" h="216">
                      <a:moveTo>
                        <a:pt x="67" y="25"/>
                      </a:moveTo>
                      <a:cubicBezTo>
                        <a:pt x="61" y="9"/>
                        <a:pt x="42" y="0"/>
                        <a:pt x="26" y="6"/>
                      </a:cubicBezTo>
                      <a:cubicBezTo>
                        <a:pt x="9" y="12"/>
                        <a:pt x="0" y="30"/>
                        <a:pt x="6" y="47"/>
                      </a:cubicBezTo>
                      <a:cubicBezTo>
                        <a:pt x="22" y="91"/>
                        <a:pt x="30" y="137"/>
                        <a:pt x="30" y="184"/>
                      </a:cubicBezTo>
                      <a:cubicBezTo>
                        <a:pt x="30" y="202"/>
                        <a:pt x="44" y="216"/>
                        <a:pt x="62" y="216"/>
                      </a:cubicBezTo>
                      <a:cubicBezTo>
                        <a:pt x="80" y="216"/>
                        <a:pt x="94" y="202"/>
                        <a:pt x="94" y="184"/>
                      </a:cubicBezTo>
                      <a:cubicBezTo>
                        <a:pt x="94" y="130"/>
                        <a:pt x="85" y="76"/>
                        <a:pt x="67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90" name="Freeform 10"/>
                <p:cNvSpPr>
                  <a:spLocks/>
                </p:cNvSpPr>
                <p:nvPr/>
              </p:nvSpPr>
              <p:spPr bwMode="auto">
                <a:xfrm>
                  <a:off x="5994" y="999"/>
                  <a:ext cx="59" cy="45"/>
                </a:xfrm>
                <a:custGeom>
                  <a:avLst/>
                  <a:gdLst>
                    <a:gd name="T0" fmla="*/ 304 w 314"/>
                    <a:gd name="T1" fmla="*/ 191 h 242"/>
                    <a:gd name="T2" fmla="*/ 44 w 314"/>
                    <a:gd name="T3" fmla="*/ 5 h 242"/>
                    <a:gd name="T4" fmla="*/ 4 w 314"/>
                    <a:gd name="T5" fmla="*/ 27 h 242"/>
                    <a:gd name="T6" fmla="*/ 27 w 314"/>
                    <a:gd name="T7" fmla="*/ 67 h 242"/>
                    <a:gd name="T8" fmla="*/ 252 w 314"/>
                    <a:gd name="T9" fmla="*/ 228 h 242"/>
                    <a:gd name="T10" fmla="*/ 278 w 314"/>
                    <a:gd name="T11" fmla="*/ 242 h 242"/>
                    <a:gd name="T12" fmla="*/ 296 w 314"/>
                    <a:gd name="T13" fmla="*/ 236 h 242"/>
                    <a:gd name="T14" fmla="*/ 304 w 314"/>
                    <a:gd name="T15" fmla="*/ 191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4" h="242">
                      <a:moveTo>
                        <a:pt x="304" y="191"/>
                      </a:moveTo>
                      <a:cubicBezTo>
                        <a:pt x="242" y="101"/>
                        <a:pt x="149" y="35"/>
                        <a:pt x="44" y="5"/>
                      </a:cubicBezTo>
                      <a:cubicBezTo>
                        <a:pt x="27" y="0"/>
                        <a:pt x="9" y="10"/>
                        <a:pt x="4" y="27"/>
                      </a:cubicBezTo>
                      <a:cubicBezTo>
                        <a:pt x="0" y="44"/>
                        <a:pt x="10" y="62"/>
                        <a:pt x="27" y="67"/>
                      </a:cubicBezTo>
                      <a:cubicBezTo>
                        <a:pt x="117" y="93"/>
                        <a:pt x="197" y="150"/>
                        <a:pt x="252" y="228"/>
                      </a:cubicBezTo>
                      <a:cubicBezTo>
                        <a:pt x="258" y="237"/>
                        <a:pt x="268" y="242"/>
                        <a:pt x="278" y="242"/>
                      </a:cubicBezTo>
                      <a:cubicBezTo>
                        <a:pt x="284" y="242"/>
                        <a:pt x="291" y="240"/>
                        <a:pt x="296" y="236"/>
                      </a:cubicBezTo>
                      <a:cubicBezTo>
                        <a:pt x="311" y="226"/>
                        <a:pt x="314" y="206"/>
                        <a:pt x="304" y="1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91" name="Freeform 11"/>
                <p:cNvSpPr>
                  <a:spLocks noEditPoints="1"/>
                </p:cNvSpPr>
                <p:nvPr/>
              </p:nvSpPr>
              <p:spPr bwMode="auto">
                <a:xfrm>
                  <a:off x="5911" y="1017"/>
                  <a:ext cx="136" cy="136"/>
                </a:xfrm>
                <a:custGeom>
                  <a:avLst/>
                  <a:gdLst>
                    <a:gd name="T0" fmla="*/ 364 w 727"/>
                    <a:gd name="T1" fmla="*/ 0 h 727"/>
                    <a:gd name="T2" fmla="*/ 0 w 727"/>
                    <a:gd name="T3" fmla="*/ 364 h 727"/>
                    <a:gd name="T4" fmla="*/ 364 w 727"/>
                    <a:gd name="T5" fmla="*/ 727 h 727"/>
                    <a:gd name="T6" fmla="*/ 727 w 727"/>
                    <a:gd name="T7" fmla="*/ 364 h 727"/>
                    <a:gd name="T8" fmla="*/ 364 w 727"/>
                    <a:gd name="T9" fmla="*/ 0 h 727"/>
                    <a:gd name="T10" fmla="*/ 364 w 727"/>
                    <a:gd name="T11" fmla="*/ 663 h 727"/>
                    <a:gd name="T12" fmla="*/ 64 w 727"/>
                    <a:gd name="T13" fmla="*/ 364 h 727"/>
                    <a:gd name="T14" fmla="*/ 364 w 727"/>
                    <a:gd name="T15" fmla="*/ 65 h 727"/>
                    <a:gd name="T16" fmla="*/ 663 w 727"/>
                    <a:gd name="T17" fmla="*/ 364 h 727"/>
                    <a:gd name="T18" fmla="*/ 364 w 727"/>
                    <a:gd name="T19" fmla="*/ 663 h 7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27" h="727">
                      <a:moveTo>
                        <a:pt x="364" y="0"/>
                      </a:moveTo>
                      <a:cubicBezTo>
                        <a:pt x="163" y="0"/>
                        <a:pt x="0" y="163"/>
                        <a:pt x="0" y="364"/>
                      </a:cubicBezTo>
                      <a:cubicBezTo>
                        <a:pt x="0" y="564"/>
                        <a:pt x="163" y="727"/>
                        <a:pt x="364" y="727"/>
                      </a:cubicBezTo>
                      <a:cubicBezTo>
                        <a:pt x="564" y="727"/>
                        <a:pt x="727" y="564"/>
                        <a:pt x="727" y="364"/>
                      </a:cubicBezTo>
                      <a:cubicBezTo>
                        <a:pt x="727" y="163"/>
                        <a:pt x="564" y="0"/>
                        <a:pt x="364" y="0"/>
                      </a:cubicBezTo>
                      <a:close/>
                      <a:moveTo>
                        <a:pt x="364" y="663"/>
                      </a:moveTo>
                      <a:cubicBezTo>
                        <a:pt x="199" y="663"/>
                        <a:pt x="64" y="529"/>
                        <a:pt x="64" y="364"/>
                      </a:cubicBezTo>
                      <a:cubicBezTo>
                        <a:pt x="64" y="199"/>
                        <a:pt x="199" y="65"/>
                        <a:pt x="364" y="65"/>
                      </a:cubicBezTo>
                      <a:cubicBezTo>
                        <a:pt x="529" y="65"/>
                        <a:pt x="663" y="199"/>
                        <a:pt x="663" y="364"/>
                      </a:cubicBezTo>
                      <a:cubicBezTo>
                        <a:pt x="663" y="529"/>
                        <a:pt x="529" y="663"/>
                        <a:pt x="364" y="6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92" name="Freeform 12"/>
                <p:cNvSpPr>
                  <a:spLocks/>
                </p:cNvSpPr>
                <p:nvPr/>
              </p:nvSpPr>
              <p:spPr bwMode="auto">
                <a:xfrm>
                  <a:off x="5973" y="1048"/>
                  <a:ext cx="47" cy="47"/>
                </a:xfrm>
                <a:custGeom>
                  <a:avLst/>
                  <a:gdLst>
                    <a:gd name="T0" fmla="*/ 220 w 252"/>
                    <a:gd name="T1" fmla="*/ 188 h 252"/>
                    <a:gd name="T2" fmla="*/ 64 w 252"/>
                    <a:gd name="T3" fmla="*/ 188 h 252"/>
                    <a:gd name="T4" fmla="*/ 64 w 252"/>
                    <a:gd name="T5" fmla="*/ 32 h 252"/>
                    <a:gd name="T6" fmla="*/ 32 w 252"/>
                    <a:gd name="T7" fmla="*/ 0 h 252"/>
                    <a:gd name="T8" fmla="*/ 0 w 252"/>
                    <a:gd name="T9" fmla="*/ 32 h 252"/>
                    <a:gd name="T10" fmla="*/ 0 w 252"/>
                    <a:gd name="T11" fmla="*/ 220 h 252"/>
                    <a:gd name="T12" fmla="*/ 32 w 252"/>
                    <a:gd name="T13" fmla="*/ 252 h 252"/>
                    <a:gd name="T14" fmla="*/ 220 w 252"/>
                    <a:gd name="T15" fmla="*/ 252 h 252"/>
                    <a:gd name="T16" fmla="*/ 252 w 252"/>
                    <a:gd name="T17" fmla="*/ 220 h 252"/>
                    <a:gd name="T18" fmla="*/ 220 w 252"/>
                    <a:gd name="T19" fmla="*/ 188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2" h="252">
                      <a:moveTo>
                        <a:pt x="220" y="188"/>
                      </a:moveTo>
                      <a:cubicBezTo>
                        <a:pt x="64" y="188"/>
                        <a:pt x="64" y="188"/>
                        <a:pt x="64" y="188"/>
                      </a:cubicBezTo>
                      <a:cubicBezTo>
                        <a:pt x="64" y="32"/>
                        <a:pt x="64" y="32"/>
                        <a:pt x="64" y="32"/>
                      </a:cubicBezTo>
                      <a:cubicBezTo>
                        <a:pt x="64" y="14"/>
                        <a:pt x="49" y="0"/>
                        <a:pt x="32" y="0"/>
                      </a:cubicBezTo>
                      <a:cubicBezTo>
                        <a:pt x="14" y="0"/>
                        <a:pt x="0" y="14"/>
                        <a:pt x="0" y="32"/>
                      </a:cubicBezTo>
                      <a:cubicBezTo>
                        <a:pt x="0" y="220"/>
                        <a:pt x="0" y="220"/>
                        <a:pt x="0" y="220"/>
                      </a:cubicBezTo>
                      <a:cubicBezTo>
                        <a:pt x="0" y="238"/>
                        <a:pt x="14" y="252"/>
                        <a:pt x="32" y="252"/>
                      </a:cubicBezTo>
                      <a:cubicBezTo>
                        <a:pt x="220" y="252"/>
                        <a:pt x="220" y="252"/>
                        <a:pt x="220" y="252"/>
                      </a:cubicBezTo>
                      <a:cubicBezTo>
                        <a:pt x="237" y="252"/>
                        <a:pt x="252" y="238"/>
                        <a:pt x="252" y="220"/>
                      </a:cubicBezTo>
                      <a:cubicBezTo>
                        <a:pt x="252" y="203"/>
                        <a:pt x="238" y="188"/>
                        <a:pt x="220" y="1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  <p:sp>
            <p:nvSpPr>
              <p:cNvPr id="84" name="CaixaDeTexto 19"/>
              <p:cNvSpPr txBox="1"/>
              <p:nvPr/>
            </p:nvSpPr>
            <p:spPr>
              <a:xfrm>
                <a:off x="9934912" y="1361753"/>
                <a:ext cx="8811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pt-BR"/>
                </a:defPPr>
                <a:lvl1pPr algn="r">
                  <a:defRPr sz="5400" b="1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</a:defRPr>
                </a:lvl1pPr>
                <a:lvl2pPr lvl="1" algn="r">
                  <a:defRPr sz="3600">
                    <a:solidFill>
                      <a:schemeClr val="bg1"/>
                    </a:solidFill>
                  </a:defRPr>
                </a:lvl2pPr>
              </a:lstStyle>
              <a:p>
                <a:pPr algn="l"/>
                <a:r>
                  <a:rPr lang="pt-BR" sz="1400" i="1" dirty="0">
                    <a:solidFill>
                      <a:srgbClr val="4A5463"/>
                    </a:solidFill>
                    <a:effectLst/>
                    <a:latin typeface="+mn-lt"/>
                  </a:rPr>
                  <a:t>histórico</a:t>
                </a:r>
              </a:p>
            </p:txBody>
          </p:sp>
        </p:grpSp>
        <p:sp>
          <p:nvSpPr>
            <p:cNvPr id="82" name="Retângulo 81"/>
            <p:cNvSpPr/>
            <p:nvPr/>
          </p:nvSpPr>
          <p:spPr>
            <a:xfrm>
              <a:off x="7794171" y="5558971"/>
              <a:ext cx="1596572" cy="62411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31810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64" grpId="0">
        <p:bldAsOne/>
      </p:bldGraphic>
      <p:bldGraphic spid="64" grpId="1">
        <p:bldAsOne/>
      </p:bldGraphic>
      <p:bldP spid="4" grpId="0"/>
      <p:bldP spid="47" grpId="0"/>
      <p:bldP spid="47" grpId="1"/>
      <p:bldP spid="49" grpId="0"/>
      <p:bldP spid="51" grpId="0"/>
      <p:bldP spid="53" grpId="0"/>
      <p:bldP spid="53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54" grpId="0"/>
      <p:bldP spid="54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19"/>
          <p:cNvSpPr txBox="1"/>
          <p:nvPr/>
        </p:nvSpPr>
        <p:spPr>
          <a:xfrm>
            <a:off x="758934" y="161424"/>
            <a:ext cx="362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3600" b="0" i="1" dirty="0">
                <a:solidFill>
                  <a:srgbClr val="4A5463"/>
                </a:solidFill>
                <a:effectLst/>
                <a:latin typeface="+mn-lt"/>
              </a:rPr>
              <a:t>renda individual</a:t>
            </a:r>
          </a:p>
        </p:txBody>
      </p:sp>
      <p:sp>
        <p:nvSpPr>
          <p:cNvPr id="5" name="Forma livre 53"/>
          <p:cNvSpPr/>
          <p:nvPr/>
        </p:nvSpPr>
        <p:spPr>
          <a:xfrm>
            <a:off x="-167954" y="161424"/>
            <a:ext cx="968768" cy="172857"/>
          </a:xfrm>
          <a:custGeom>
            <a:avLst/>
            <a:gdLst>
              <a:gd name="connsiteX0" fmla="*/ 0 w 4785186"/>
              <a:gd name="connsiteY0" fmla="*/ 0 h 853819"/>
              <a:gd name="connsiteX1" fmla="*/ 4785186 w 4785186"/>
              <a:gd name="connsiteY1" fmla="*/ 0 h 853819"/>
              <a:gd name="connsiteX2" fmla="*/ 4310842 w 4785186"/>
              <a:gd name="connsiteY2" fmla="*/ 853819 h 853819"/>
              <a:gd name="connsiteX3" fmla="*/ 0 w 4785186"/>
              <a:gd name="connsiteY3" fmla="*/ 853819 h 85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5186" h="853819">
                <a:moveTo>
                  <a:pt x="0" y="0"/>
                </a:moveTo>
                <a:lnTo>
                  <a:pt x="4785186" y="0"/>
                </a:lnTo>
                <a:lnTo>
                  <a:pt x="4310842" y="853819"/>
                </a:lnTo>
                <a:lnTo>
                  <a:pt x="0" y="853819"/>
                </a:lnTo>
                <a:close/>
              </a:path>
            </a:pathLst>
          </a:custGeom>
          <a:solidFill>
            <a:srgbClr val="62D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595449" y="6387873"/>
            <a:ext cx="105990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rgbClr val="FF91B0"/>
                </a:solidFill>
              </a:rPr>
              <a:t>P10. </a:t>
            </a:r>
            <a:r>
              <a:rPr lang="pt-BR" sz="1100" b="1" dirty="0">
                <a:solidFill>
                  <a:schemeClr val="bg1"/>
                </a:solidFill>
              </a:rPr>
              <a:t>Ter participado do EMPRETEC foi importante para melhorar a sua renda individual? Dê uma nota de 0 a 10, onde 0 significa que “não teve importância alguma” e 10 que “foi muito importante”. </a:t>
            </a:r>
            <a:endParaRPr lang="pt-BR" sz="1100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29783" y="1391007"/>
            <a:ext cx="1564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i="1" dirty="0">
                <a:solidFill>
                  <a:srgbClr val="0070C0"/>
                </a:solidFill>
              </a:rPr>
              <a:t>por escolaridade</a:t>
            </a:r>
          </a:p>
        </p:txBody>
      </p:sp>
      <p:cxnSp>
        <p:nvCxnSpPr>
          <p:cNvPr id="9" name="Conector reto 8"/>
          <p:cNvCxnSpPr/>
          <p:nvPr/>
        </p:nvCxnSpPr>
        <p:spPr>
          <a:xfrm>
            <a:off x="2552700" y="1591062"/>
            <a:ext cx="840230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87" name="Tabela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558141"/>
              </p:ext>
            </p:extLst>
          </p:nvPr>
        </p:nvGraphicFramePr>
        <p:xfrm>
          <a:off x="1553394" y="2344999"/>
          <a:ext cx="2494732" cy="2787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47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96826">
                <a:tc>
                  <a:txBody>
                    <a:bodyPr/>
                    <a:lstStyle/>
                    <a:p>
                      <a:pPr algn="r" fontAlgn="t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720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6826">
                <a:tc>
                  <a:txBody>
                    <a:bodyPr/>
                    <a:lstStyle/>
                    <a:p>
                      <a:pPr algn="r" fontAlgn="t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720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6826">
                <a:tc>
                  <a:txBody>
                    <a:bodyPr/>
                    <a:lstStyle/>
                    <a:p>
                      <a:pPr algn="r" fontAlgn="t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720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6826">
                <a:tc>
                  <a:txBody>
                    <a:bodyPr/>
                    <a:lstStyle/>
                    <a:p>
                      <a:pPr algn="r" fontAlgn="t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720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8" name="fundamental"/>
          <p:cNvSpPr txBox="1"/>
          <p:nvPr/>
        </p:nvSpPr>
        <p:spPr>
          <a:xfrm>
            <a:off x="2196904" y="2550421"/>
            <a:ext cx="3932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2000" b="0" i="1" dirty="0">
                <a:solidFill>
                  <a:srgbClr val="6D9EFF"/>
                </a:solidFill>
                <a:effectLst/>
                <a:latin typeface="+mn-lt"/>
              </a:rPr>
              <a:t>fundamental</a:t>
            </a:r>
            <a:r>
              <a:rPr lang="pt-BR" sz="1200" b="0" i="1" dirty="0">
                <a:solidFill>
                  <a:srgbClr val="6D9EFF"/>
                </a:solidFill>
                <a:effectLst/>
                <a:latin typeface="+mn-lt"/>
              </a:rPr>
              <a:t>*</a:t>
            </a:r>
            <a:endParaRPr lang="pt-BR" sz="2000" i="1" dirty="0">
              <a:solidFill>
                <a:srgbClr val="6D9EFF"/>
              </a:solidFill>
              <a:effectLst/>
              <a:latin typeface="+mn-lt"/>
            </a:endParaRPr>
          </a:p>
        </p:txBody>
      </p:sp>
      <p:sp>
        <p:nvSpPr>
          <p:cNvPr id="89" name="CaixaDeTexto 19"/>
          <p:cNvSpPr txBox="1"/>
          <p:nvPr/>
        </p:nvSpPr>
        <p:spPr>
          <a:xfrm>
            <a:off x="2196904" y="3199389"/>
            <a:ext cx="3166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2000" b="0" i="1" dirty="0">
                <a:solidFill>
                  <a:srgbClr val="002060"/>
                </a:solidFill>
                <a:effectLst/>
                <a:latin typeface="+mn-lt"/>
              </a:rPr>
              <a:t>médio</a:t>
            </a:r>
            <a:endParaRPr lang="pt-BR" sz="2000" i="1" dirty="0"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90" name="CaixaDeTexto 19"/>
          <p:cNvSpPr txBox="1"/>
          <p:nvPr/>
        </p:nvSpPr>
        <p:spPr>
          <a:xfrm>
            <a:off x="2196905" y="3863753"/>
            <a:ext cx="2775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2000" b="0" i="1" dirty="0">
                <a:solidFill>
                  <a:srgbClr val="002060"/>
                </a:solidFill>
                <a:effectLst/>
                <a:latin typeface="+mn-lt"/>
              </a:rPr>
              <a:t>superior</a:t>
            </a:r>
            <a:endParaRPr lang="pt-BR" sz="2000" i="1" dirty="0"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91" name="CaixaDeTexto 19"/>
          <p:cNvSpPr txBox="1"/>
          <p:nvPr/>
        </p:nvSpPr>
        <p:spPr>
          <a:xfrm>
            <a:off x="2196904" y="4610473"/>
            <a:ext cx="2775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2000" b="0" i="1" dirty="0">
                <a:solidFill>
                  <a:srgbClr val="002060"/>
                </a:solidFill>
                <a:effectLst/>
                <a:latin typeface="+mn-lt"/>
              </a:rPr>
              <a:t>pós-graduado</a:t>
            </a:r>
            <a:endParaRPr lang="pt-BR" sz="2000" i="1" dirty="0">
              <a:solidFill>
                <a:srgbClr val="002060"/>
              </a:solidFill>
              <a:effectLst/>
              <a:latin typeface="+mn-lt"/>
            </a:endParaRPr>
          </a:p>
        </p:txBody>
      </p:sp>
      <p:graphicFrame>
        <p:nvGraphicFramePr>
          <p:cNvPr id="94" name="Tabela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880962"/>
              </p:ext>
            </p:extLst>
          </p:nvPr>
        </p:nvGraphicFramePr>
        <p:xfrm>
          <a:off x="4095525" y="2407928"/>
          <a:ext cx="627561" cy="2646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5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412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4A5463"/>
                          </a:solidFill>
                          <a:effectLst/>
                          <a:latin typeface="+mn-lt"/>
                        </a:rPr>
                        <a:t>7,7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12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4A5463"/>
                          </a:solidFill>
                          <a:effectLst/>
                          <a:latin typeface="+mn-lt"/>
                        </a:rPr>
                        <a:t>7,8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2328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4A5463"/>
                          </a:solidFill>
                          <a:effectLst/>
                          <a:latin typeface="+mn-lt"/>
                        </a:rPr>
                        <a:t>7,0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12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4A5463"/>
                          </a:solidFill>
                          <a:effectLst/>
                          <a:latin typeface="+mn-lt"/>
                        </a:rPr>
                        <a:t>6,2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5" name="Gráfico 94"/>
          <p:cNvGraphicFramePr/>
          <p:nvPr>
            <p:extLst>
              <p:ext uri="{D42A27DB-BD31-4B8C-83A1-F6EECF244321}">
                <p14:modId xmlns:p14="http://schemas.microsoft.com/office/powerpoint/2010/main" val="2137657458"/>
              </p:ext>
            </p:extLst>
          </p:nvPr>
        </p:nvGraphicFramePr>
        <p:xfrm>
          <a:off x="4696744" y="2312813"/>
          <a:ext cx="1986273" cy="2855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3" name="CaixaDeTexto 162"/>
          <p:cNvSpPr txBox="1"/>
          <p:nvPr/>
        </p:nvSpPr>
        <p:spPr>
          <a:xfrm>
            <a:off x="1144317" y="2223262"/>
            <a:ext cx="5261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400" dirty="0">
                <a:solidFill>
                  <a:schemeClr val="bg2">
                    <a:lumMod val="50000"/>
                  </a:schemeClr>
                </a:solidFill>
              </a:rPr>
              <a:t>base</a:t>
            </a:r>
          </a:p>
        </p:txBody>
      </p:sp>
      <p:sp>
        <p:nvSpPr>
          <p:cNvPr id="164" name="CaixaDeTexto 163"/>
          <p:cNvSpPr txBox="1"/>
          <p:nvPr/>
        </p:nvSpPr>
        <p:spPr>
          <a:xfrm>
            <a:off x="1292910" y="2641135"/>
            <a:ext cx="263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dirty="0">
                <a:solidFill>
                  <a:schemeClr val="bg2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165" name="CaixaDeTexto 164"/>
          <p:cNvSpPr txBox="1"/>
          <p:nvPr/>
        </p:nvSpPr>
        <p:spPr>
          <a:xfrm>
            <a:off x="1135815" y="3224215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dirty="0">
                <a:solidFill>
                  <a:schemeClr val="bg2">
                    <a:lumMod val="50000"/>
                  </a:schemeClr>
                </a:solidFill>
              </a:rPr>
              <a:t>120</a:t>
            </a:r>
          </a:p>
        </p:txBody>
      </p:sp>
      <p:sp>
        <p:nvSpPr>
          <p:cNvPr id="166" name="CaixaDeTexto 165"/>
          <p:cNvSpPr txBox="1"/>
          <p:nvPr/>
        </p:nvSpPr>
        <p:spPr>
          <a:xfrm>
            <a:off x="1135815" y="3946592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dirty="0">
                <a:solidFill>
                  <a:schemeClr val="bg2">
                    <a:lumMod val="50000"/>
                  </a:schemeClr>
                </a:solidFill>
              </a:rPr>
              <a:t>628</a:t>
            </a:r>
          </a:p>
        </p:txBody>
      </p:sp>
      <p:sp>
        <p:nvSpPr>
          <p:cNvPr id="167" name="CaixaDeTexto 166"/>
          <p:cNvSpPr txBox="1"/>
          <p:nvPr/>
        </p:nvSpPr>
        <p:spPr>
          <a:xfrm>
            <a:off x="1135815" y="4652155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dirty="0">
                <a:solidFill>
                  <a:schemeClr val="bg2">
                    <a:lumMod val="50000"/>
                  </a:schemeClr>
                </a:solidFill>
              </a:rPr>
              <a:t>379</a:t>
            </a:r>
          </a:p>
        </p:txBody>
      </p:sp>
      <p:sp>
        <p:nvSpPr>
          <p:cNvPr id="22" name="CaixaDeTexto 5"/>
          <p:cNvSpPr txBox="1"/>
          <p:nvPr/>
        </p:nvSpPr>
        <p:spPr>
          <a:xfrm>
            <a:off x="7074447" y="2401010"/>
            <a:ext cx="44127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aqueles participantes com menor grau de escolaridade creditam mais importância à realização do seminário no aumento da renda do que aqueles mais escolarizados </a:t>
            </a:r>
            <a:r>
              <a:rPr lang="pt-BR" sz="1200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(P10)</a:t>
            </a:r>
          </a:p>
        </p:txBody>
      </p:sp>
      <p:grpSp>
        <p:nvGrpSpPr>
          <p:cNvPr id="20" name="+ informações"/>
          <p:cNvGrpSpPr/>
          <p:nvPr/>
        </p:nvGrpSpPr>
        <p:grpSpPr>
          <a:xfrm>
            <a:off x="1135815" y="5647823"/>
            <a:ext cx="1402473" cy="346249"/>
            <a:chOff x="7300120" y="5125288"/>
            <a:chExt cx="1748287" cy="431624"/>
          </a:xfrm>
        </p:grpSpPr>
        <p:sp>
          <p:nvSpPr>
            <p:cNvPr id="21" name="Forma livre 52"/>
            <p:cNvSpPr/>
            <p:nvPr/>
          </p:nvSpPr>
          <p:spPr>
            <a:xfrm>
              <a:off x="7529599" y="5255921"/>
              <a:ext cx="1340560" cy="203648"/>
            </a:xfrm>
            <a:custGeom>
              <a:avLst/>
              <a:gdLst>
                <a:gd name="connsiteX0" fmla="*/ 0 w 1340560"/>
                <a:gd name="connsiteY0" fmla="*/ 0 h 203648"/>
                <a:gd name="connsiteX1" fmla="*/ 1238736 w 1340560"/>
                <a:gd name="connsiteY1" fmla="*/ 0 h 203648"/>
                <a:gd name="connsiteX2" fmla="*/ 1340560 w 1340560"/>
                <a:gd name="connsiteY2" fmla="*/ 101824 h 203648"/>
                <a:gd name="connsiteX3" fmla="*/ 1340559 w 1340560"/>
                <a:gd name="connsiteY3" fmla="*/ 101824 h 203648"/>
                <a:gd name="connsiteX4" fmla="*/ 1238735 w 1340560"/>
                <a:gd name="connsiteY4" fmla="*/ 203648 h 203648"/>
                <a:gd name="connsiteX5" fmla="*/ 1958 w 1340560"/>
                <a:gd name="connsiteY5" fmla="*/ 203647 h 203648"/>
                <a:gd name="connsiteX6" fmla="*/ 28837 w 1340560"/>
                <a:gd name="connsiteY6" fmla="*/ 163780 h 203648"/>
                <a:gd name="connsiteX7" fmla="*/ 41052 w 1340560"/>
                <a:gd name="connsiteY7" fmla="*/ 103276 h 203648"/>
                <a:gd name="connsiteX8" fmla="*/ 28837 w 1340560"/>
                <a:gd name="connsiteY8" fmla="*/ 42772 h 20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0560" h="203648">
                  <a:moveTo>
                    <a:pt x="0" y="0"/>
                  </a:moveTo>
                  <a:lnTo>
                    <a:pt x="1238736" y="0"/>
                  </a:lnTo>
                  <a:cubicBezTo>
                    <a:pt x="1294972" y="0"/>
                    <a:pt x="1340560" y="45588"/>
                    <a:pt x="1340560" y="101824"/>
                  </a:cubicBezTo>
                  <a:lnTo>
                    <a:pt x="1340559" y="101824"/>
                  </a:lnTo>
                  <a:cubicBezTo>
                    <a:pt x="1340559" y="158060"/>
                    <a:pt x="1294971" y="203648"/>
                    <a:pt x="1238735" y="203648"/>
                  </a:cubicBezTo>
                  <a:lnTo>
                    <a:pt x="1958" y="203647"/>
                  </a:lnTo>
                  <a:lnTo>
                    <a:pt x="28837" y="163780"/>
                  </a:lnTo>
                  <a:cubicBezTo>
                    <a:pt x="36703" y="145184"/>
                    <a:pt x="41052" y="124738"/>
                    <a:pt x="41052" y="103276"/>
                  </a:cubicBezTo>
                  <a:cubicBezTo>
                    <a:pt x="41052" y="81815"/>
                    <a:pt x="36703" y="61369"/>
                    <a:pt x="28837" y="42772"/>
                  </a:cubicBezTo>
                  <a:close/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3" name="CaixaDeTexto 5"/>
            <p:cNvSpPr txBox="1"/>
            <p:nvPr/>
          </p:nvSpPr>
          <p:spPr>
            <a:xfrm>
              <a:off x="7543455" y="5125288"/>
              <a:ext cx="1504952" cy="43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2060"/>
                </a:buClr>
                <a:buSzPct val="120000"/>
              </a:pPr>
              <a:r>
                <a:rPr lang="pt-BR" sz="1100" b="1" dirty="0">
                  <a:solidFill>
                    <a:srgbClr val="1B75BB"/>
                  </a:solidFill>
                  <a:ea typeface="Verdana" pitchFamily="34" charset="0"/>
                  <a:cs typeface="Arial" charset="0"/>
                </a:rPr>
                <a:t>+ informações</a:t>
              </a:r>
            </a:p>
          </p:txBody>
        </p:sp>
        <p:grpSp>
          <p:nvGrpSpPr>
            <p:cNvPr id="24" name="Group 4"/>
            <p:cNvGrpSpPr>
              <a:grpSpLocks noChangeAspect="1"/>
            </p:cNvGrpSpPr>
            <p:nvPr/>
          </p:nvGrpSpPr>
          <p:grpSpPr bwMode="auto">
            <a:xfrm>
              <a:off x="7300120" y="5219409"/>
              <a:ext cx="276672" cy="276672"/>
              <a:chOff x="4549" y="2890"/>
              <a:chExt cx="599" cy="599"/>
            </a:xfrm>
            <a:solidFill>
              <a:schemeClr val="accent2"/>
            </a:solidFill>
          </p:grpSpPr>
          <p:sp>
            <p:nvSpPr>
              <p:cNvPr id="25" name="Freeform 5"/>
              <p:cNvSpPr>
                <a:spLocks noEditPoints="1"/>
              </p:cNvSpPr>
              <p:nvPr/>
            </p:nvSpPr>
            <p:spPr bwMode="auto">
              <a:xfrm>
                <a:off x="4549" y="2890"/>
                <a:ext cx="599" cy="599"/>
              </a:xfrm>
              <a:custGeom>
                <a:avLst/>
                <a:gdLst>
                  <a:gd name="T0" fmla="*/ 1398 w 1638"/>
                  <a:gd name="T1" fmla="*/ 240 h 1638"/>
                  <a:gd name="T2" fmla="*/ 819 w 1638"/>
                  <a:gd name="T3" fmla="*/ 0 h 1638"/>
                  <a:gd name="T4" fmla="*/ 240 w 1638"/>
                  <a:gd name="T5" fmla="*/ 240 h 1638"/>
                  <a:gd name="T6" fmla="*/ 0 w 1638"/>
                  <a:gd name="T7" fmla="*/ 819 h 1638"/>
                  <a:gd name="T8" fmla="*/ 240 w 1638"/>
                  <a:gd name="T9" fmla="*/ 1398 h 1638"/>
                  <a:gd name="T10" fmla="*/ 819 w 1638"/>
                  <a:gd name="T11" fmla="*/ 1638 h 1638"/>
                  <a:gd name="T12" fmla="*/ 1398 w 1638"/>
                  <a:gd name="T13" fmla="*/ 1398 h 1638"/>
                  <a:gd name="T14" fmla="*/ 1638 w 1638"/>
                  <a:gd name="T15" fmla="*/ 819 h 1638"/>
                  <a:gd name="T16" fmla="*/ 1398 w 1638"/>
                  <a:gd name="T17" fmla="*/ 240 h 1638"/>
                  <a:gd name="T18" fmla="*/ 819 w 1638"/>
                  <a:gd name="T19" fmla="*/ 1574 h 1638"/>
                  <a:gd name="T20" fmla="*/ 64 w 1638"/>
                  <a:gd name="T21" fmla="*/ 819 h 1638"/>
                  <a:gd name="T22" fmla="*/ 819 w 1638"/>
                  <a:gd name="T23" fmla="*/ 64 h 1638"/>
                  <a:gd name="T24" fmla="*/ 1574 w 1638"/>
                  <a:gd name="T25" fmla="*/ 819 h 1638"/>
                  <a:gd name="T26" fmla="*/ 819 w 1638"/>
                  <a:gd name="T27" fmla="*/ 1574 h 1638"/>
                  <a:gd name="T28" fmla="*/ 819 w 1638"/>
                  <a:gd name="T29" fmla="*/ 1574 h 1638"/>
                  <a:gd name="T30" fmla="*/ 819 w 1638"/>
                  <a:gd name="T31" fmla="*/ 1574 h 1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38" h="1638">
                    <a:moveTo>
                      <a:pt x="1398" y="240"/>
                    </a:moveTo>
                    <a:cubicBezTo>
                      <a:pt x="1244" y="85"/>
                      <a:pt x="1038" y="0"/>
                      <a:pt x="819" y="0"/>
                    </a:cubicBezTo>
                    <a:cubicBezTo>
                      <a:pt x="600" y="0"/>
                      <a:pt x="395" y="85"/>
                      <a:pt x="240" y="240"/>
                    </a:cubicBezTo>
                    <a:cubicBezTo>
                      <a:pt x="85" y="395"/>
                      <a:pt x="0" y="600"/>
                      <a:pt x="0" y="819"/>
                    </a:cubicBezTo>
                    <a:cubicBezTo>
                      <a:pt x="0" y="1038"/>
                      <a:pt x="85" y="1244"/>
                      <a:pt x="240" y="1398"/>
                    </a:cubicBezTo>
                    <a:cubicBezTo>
                      <a:pt x="395" y="1553"/>
                      <a:pt x="600" y="1638"/>
                      <a:pt x="819" y="1638"/>
                    </a:cubicBezTo>
                    <a:cubicBezTo>
                      <a:pt x="1038" y="1638"/>
                      <a:pt x="1244" y="1553"/>
                      <a:pt x="1398" y="1398"/>
                    </a:cubicBezTo>
                    <a:cubicBezTo>
                      <a:pt x="1553" y="1244"/>
                      <a:pt x="1638" y="1038"/>
                      <a:pt x="1638" y="819"/>
                    </a:cubicBezTo>
                    <a:cubicBezTo>
                      <a:pt x="1638" y="600"/>
                      <a:pt x="1553" y="395"/>
                      <a:pt x="1398" y="240"/>
                    </a:cubicBezTo>
                    <a:close/>
                    <a:moveTo>
                      <a:pt x="819" y="1574"/>
                    </a:moveTo>
                    <a:cubicBezTo>
                      <a:pt x="403" y="1574"/>
                      <a:pt x="64" y="1236"/>
                      <a:pt x="64" y="819"/>
                    </a:cubicBezTo>
                    <a:cubicBezTo>
                      <a:pt x="64" y="403"/>
                      <a:pt x="403" y="64"/>
                      <a:pt x="819" y="64"/>
                    </a:cubicBezTo>
                    <a:cubicBezTo>
                      <a:pt x="1236" y="64"/>
                      <a:pt x="1574" y="403"/>
                      <a:pt x="1574" y="819"/>
                    </a:cubicBezTo>
                    <a:cubicBezTo>
                      <a:pt x="1574" y="1236"/>
                      <a:pt x="1236" y="1574"/>
                      <a:pt x="819" y="1574"/>
                    </a:cubicBezTo>
                    <a:close/>
                    <a:moveTo>
                      <a:pt x="819" y="1574"/>
                    </a:moveTo>
                    <a:cubicBezTo>
                      <a:pt x="819" y="1574"/>
                      <a:pt x="819" y="1574"/>
                      <a:pt x="819" y="15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26" name="Freeform 6"/>
              <p:cNvSpPr>
                <a:spLocks noEditPoints="1"/>
              </p:cNvSpPr>
              <p:nvPr/>
            </p:nvSpPr>
            <p:spPr bwMode="auto">
              <a:xfrm>
                <a:off x="4808" y="3083"/>
                <a:ext cx="81" cy="331"/>
              </a:xfrm>
              <a:custGeom>
                <a:avLst/>
                <a:gdLst>
                  <a:gd name="T0" fmla="*/ 110 w 221"/>
                  <a:gd name="T1" fmla="*/ 0 h 905"/>
                  <a:gd name="T2" fmla="*/ 0 w 221"/>
                  <a:gd name="T3" fmla="*/ 110 h 905"/>
                  <a:gd name="T4" fmla="*/ 0 w 221"/>
                  <a:gd name="T5" fmla="*/ 794 h 905"/>
                  <a:gd name="T6" fmla="*/ 110 w 221"/>
                  <a:gd name="T7" fmla="*/ 905 h 905"/>
                  <a:gd name="T8" fmla="*/ 221 w 221"/>
                  <a:gd name="T9" fmla="*/ 794 h 905"/>
                  <a:gd name="T10" fmla="*/ 221 w 221"/>
                  <a:gd name="T11" fmla="*/ 110 h 905"/>
                  <a:gd name="T12" fmla="*/ 110 w 221"/>
                  <a:gd name="T13" fmla="*/ 0 h 905"/>
                  <a:gd name="T14" fmla="*/ 157 w 221"/>
                  <a:gd name="T15" fmla="*/ 794 h 905"/>
                  <a:gd name="T16" fmla="*/ 110 w 221"/>
                  <a:gd name="T17" fmla="*/ 841 h 905"/>
                  <a:gd name="T18" fmla="*/ 64 w 221"/>
                  <a:gd name="T19" fmla="*/ 794 h 905"/>
                  <a:gd name="T20" fmla="*/ 64 w 221"/>
                  <a:gd name="T21" fmla="*/ 110 h 905"/>
                  <a:gd name="T22" fmla="*/ 110 w 221"/>
                  <a:gd name="T23" fmla="*/ 64 h 905"/>
                  <a:gd name="T24" fmla="*/ 157 w 221"/>
                  <a:gd name="T25" fmla="*/ 110 h 905"/>
                  <a:gd name="T26" fmla="*/ 157 w 221"/>
                  <a:gd name="T27" fmla="*/ 794 h 905"/>
                  <a:gd name="T28" fmla="*/ 157 w 221"/>
                  <a:gd name="T29" fmla="*/ 794 h 905"/>
                  <a:gd name="T30" fmla="*/ 157 w 221"/>
                  <a:gd name="T31" fmla="*/ 794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905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794"/>
                      <a:pt x="0" y="794"/>
                      <a:pt x="0" y="794"/>
                    </a:cubicBezTo>
                    <a:cubicBezTo>
                      <a:pt x="0" y="855"/>
                      <a:pt x="49" y="905"/>
                      <a:pt x="110" y="905"/>
                    </a:cubicBezTo>
                    <a:cubicBezTo>
                      <a:pt x="171" y="905"/>
                      <a:pt x="221" y="855"/>
                      <a:pt x="221" y="794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794"/>
                    </a:moveTo>
                    <a:cubicBezTo>
                      <a:pt x="157" y="820"/>
                      <a:pt x="136" y="841"/>
                      <a:pt x="110" y="841"/>
                    </a:cubicBezTo>
                    <a:cubicBezTo>
                      <a:pt x="85" y="841"/>
                      <a:pt x="64" y="820"/>
                      <a:pt x="64" y="794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4"/>
                      <a:pt x="85" y="64"/>
                      <a:pt x="110" y="64"/>
                    </a:cubicBezTo>
                    <a:cubicBezTo>
                      <a:pt x="136" y="64"/>
                      <a:pt x="157" y="84"/>
                      <a:pt x="157" y="110"/>
                    </a:cubicBezTo>
                    <a:lnTo>
                      <a:pt x="157" y="794"/>
                    </a:lnTo>
                    <a:close/>
                    <a:moveTo>
                      <a:pt x="157" y="794"/>
                    </a:moveTo>
                    <a:cubicBezTo>
                      <a:pt x="157" y="794"/>
                      <a:pt x="157" y="794"/>
                      <a:pt x="157" y="79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27" name="Freeform 7"/>
              <p:cNvSpPr>
                <a:spLocks noEditPoints="1"/>
              </p:cNvSpPr>
              <p:nvPr/>
            </p:nvSpPr>
            <p:spPr bwMode="auto">
              <a:xfrm>
                <a:off x="4808" y="2965"/>
                <a:ext cx="81" cy="96"/>
              </a:xfrm>
              <a:custGeom>
                <a:avLst/>
                <a:gdLst>
                  <a:gd name="T0" fmla="*/ 110 w 221"/>
                  <a:gd name="T1" fmla="*/ 0 h 263"/>
                  <a:gd name="T2" fmla="*/ 0 w 221"/>
                  <a:gd name="T3" fmla="*/ 110 h 263"/>
                  <a:gd name="T4" fmla="*/ 0 w 221"/>
                  <a:gd name="T5" fmla="*/ 153 h 263"/>
                  <a:gd name="T6" fmla="*/ 110 w 221"/>
                  <a:gd name="T7" fmla="*/ 263 h 263"/>
                  <a:gd name="T8" fmla="*/ 221 w 221"/>
                  <a:gd name="T9" fmla="*/ 153 h 263"/>
                  <a:gd name="T10" fmla="*/ 221 w 221"/>
                  <a:gd name="T11" fmla="*/ 110 h 263"/>
                  <a:gd name="T12" fmla="*/ 110 w 221"/>
                  <a:gd name="T13" fmla="*/ 0 h 263"/>
                  <a:gd name="T14" fmla="*/ 157 w 221"/>
                  <a:gd name="T15" fmla="*/ 153 h 263"/>
                  <a:gd name="T16" fmla="*/ 110 w 221"/>
                  <a:gd name="T17" fmla="*/ 199 h 263"/>
                  <a:gd name="T18" fmla="*/ 64 w 221"/>
                  <a:gd name="T19" fmla="*/ 153 h 263"/>
                  <a:gd name="T20" fmla="*/ 64 w 221"/>
                  <a:gd name="T21" fmla="*/ 110 h 263"/>
                  <a:gd name="T22" fmla="*/ 110 w 221"/>
                  <a:gd name="T23" fmla="*/ 64 h 263"/>
                  <a:gd name="T24" fmla="*/ 157 w 221"/>
                  <a:gd name="T25" fmla="*/ 110 h 263"/>
                  <a:gd name="T26" fmla="*/ 157 w 221"/>
                  <a:gd name="T27" fmla="*/ 153 h 263"/>
                  <a:gd name="T28" fmla="*/ 157 w 221"/>
                  <a:gd name="T29" fmla="*/ 153 h 263"/>
                  <a:gd name="T30" fmla="*/ 157 w 221"/>
                  <a:gd name="T31" fmla="*/ 15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263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214"/>
                      <a:pt x="49" y="263"/>
                      <a:pt x="110" y="263"/>
                    </a:cubicBezTo>
                    <a:cubicBezTo>
                      <a:pt x="171" y="263"/>
                      <a:pt x="221" y="214"/>
                      <a:pt x="221" y="153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153"/>
                    </a:moveTo>
                    <a:cubicBezTo>
                      <a:pt x="157" y="179"/>
                      <a:pt x="136" y="199"/>
                      <a:pt x="110" y="199"/>
                    </a:cubicBezTo>
                    <a:cubicBezTo>
                      <a:pt x="85" y="199"/>
                      <a:pt x="64" y="179"/>
                      <a:pt x="64" y="153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5"/>
                      <a:pt x="85" y="64"/>
                      <a:pt x="110" y="64"/>
                    </a:cubicBezTo>
                    <a:cubicBezTo>
                      <a:pt x="136" y="64"/>
                      <a:pt x="157" y="85"/>
                      <a:pt x="157" y="110"/>
                    </a:cubicBezTo>
                    <a:lnTo>
                      <a:pt x="157" y="153"/>
                    </a:lnTo>
                    <a:close/>
                    <a:moveTo>
                      <a:pt x="157" y="153"/>
                    </a:moveTo>
                    <a:cubicBezTo>
                      <a:pt x="157" y="153"/>
                      <a:pt x="157" y="153"/>
                      <a:pt x="157" y="1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28" name="Freeform 8"/>
              <p:cNvSpPr>
                <a:spLocks noEditPoints="1"/>
              </p:cNvSpPr>
              <p:nvPr/>
            </p:nvSpPr>
            <p:spPr bwMode="auto">
              <a:xfrm>
                <a:off x="4681" y="2942"/>
                <a:ext cx="116" cy="70"/>
              </a:xfrm>
              <a:custGeom>
                <a:avLst/>
                <a:gdLst>
                  <a:gd name="T0" fmla="*/ 271 w 315"/>
                  <a:gd name="T1" fmla="*/ 5 h 193"/>
                  <a:gd name="T2" fmla="*/ 16 w 315"/>
                  <a:gd name="T3" fmla="*/ 136 h 193"/>
                  <a:gd name="T4" fmla="*/ 11 w 315"/>
                  <a:gd name="T5" fmla="*/ 181 h 193"/>
                  <a:gd name="T6" fmla="*/ 36 w 315"/>
                  <a:gd name="T7" fmla="*/ 193 h 193"/>
                  <a:gd name="T8" fmla="*/ 56 w 315"/>
                  <a:gd name="T9" fmla="*/ 186 h 193"/>
                  <a:gd name="T10" fmla="*/ 288 w 315"/>
                  <a:gd name="T11" fmla="*/ 66 h 193"/>
                  <a:gd name="T12" fmla="*/ 310 w 315"/>
                  <a:gd name="T13" fmla="*/ 27 h 193"/>
                  <a:gd name="T14" fmla="*/ 271 w 315"/>
                  <a:gd name="T15" fmla="*/ 5 h 193"/>
                  <a:gd name="T16" fmla="*/ 271 w 315"/>
                  <a:gd name="T17" fmla="*/ 5 h 193"/>
                  <a:gd name="T18" fmla="*/ 271 w 315"/>
                  <a:gd name="T19" fmla="*/ 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5" h="193">
                    <a:moveTo>
                      <a:pt x="271" y="5"/>
                    </a:moveTo>
                    <a:cubicBezTo>
                      <a:pt x="177" y="30"/>
                      <a:pt x="91" y="75"/>
                      <a:pt x="16" y="136"/>
                    </a:cubicBezTo>
                    <a:cubicBezTo>
                      <a:pt x="2" y="147"/>
                      <a:pt x="0" y="168"/>
                      <a:pt x="11" y="181"/>
                    </a:cubicBezTo>
                    <a:cubicBezTo>
                      <a:pt x="17" y="189"/>
                      <a:pt x="27" y="193"/>
                      <a:pt x="36" y="193"/>
                    </a:cubicBezTo>
                    <a:cubicBezTo>
                      <a:pt x="43" y="193"/>
                      <a:pt x="50" y="191"/>
                      <a:pt x="56" y="186"/>
                    </a:cubicBezTo>
                    <a:cubicBezTo>
                      <a:pt x="125" y="130"/>
                      <a:pt x="203" y="90"/>
                      <a:pt x="288" y="66"/>
                    </a:cubicBezTo>
                    <a:cubicBezTo>
                      <a:pt x="305" y="62"/>
                      <a:pt x="315" y="44"/>
                      <a:pt x="310" y="27"/>
                    </a:cubicBezTo>
                    <a:cubicBezTo>
                      <a:pt x="305" y="10"/>
                      <a:pt x="288" y="0"/>
                      <a:pt x="271" y="5"/>
                    </a:cubicBezTo>
                    <a:close/>
                    <a:moveTo>
                      <a:pt x="271" y="5"/>
                    </a:moveTo>
                    <a:cubicBezTo>
                      <a:pt x="271" y="5"/>
                      <a:pt x="271" y="5"/>
                      <a:pt x="271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29" name="Freeform 9"/>
              <p:cNvSpPr>
                <a:spLocks noEditPoints="1"/>
              </p:cNvSpPr>
              <p:nvPr/>
            </p:nvSpPr>
            <p:spPr bwMode="auto">
              <a:xfrm>
                <a:off x="4593" y="3039"/>
                <a:ext cx="174" cy="386"/>
              </a:xfrm>
              <a:custGeom>
                <a:avLst/>
                <a:gdLst>
                  <a:gd name="T0" fmla="*/ 453 w 476"/>
                  <a:gd name="T1" fmla="*/ 996 h 1057"/>
                  <a:gd name="T2" fmla="*/ 64 w 476"/>
                  <a:gd name="T3" fmla="*/ 411 h 1057"/>
                  <a:gd name="T4" fmla="*/ 173 w 476"/>
                  <a:gd name="T5" fmla="*/ 55 h 1057"/>
                  <a:gd name="T6" fmla="*/ 165 w 476"/>
                  <a:gd name="T7" fmla="*/ 10 h 1057"/>
                  <a:gd name="T8" fmla="*/ 120 w 476"/>
                  <a:gd name="T9" fmla="*/ 19 h 1057"/>
                  <a:gd name="T10" fmla="*/ 0 w 476"/>
                  <a:gd name="T11" fmla="*/ 411 h 1057"/>
                  <a:gd name="T12" fmla="*/ 428 w 476"/>
                  <a:gd name="T13" fmla="*/ 1055 h 1057"/>
                  <a:gd name="T14" fmla="*/ 440 w 476"/>
                  <a:gd name="T15" fmla="*/ 1057 h 1057"/>
                  <a:gd name="T16" fmla="*/ 470 w 476"/>
                  <a:gd name="T17" fmla="*/ 1038 h 1057"/>
                  <a:gd name="T18" fmla="*/ 453 w 476"/>
                  <a:gd name="T19" fmla="*/ 996 h 1057"/>
                  <a:gd name="T20" fmla="*/ 453 w 476"/>
                  <a:gd name="T21" fmla="*/ 996 h 1057"/>
                  <a:gd name="T22" fmla="*/ 453 w 476"/>
                  <a:gd name="T23" fmla="*/ 996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6" h="1057">
                    <a:moveTo>
                      <a:pt x="453" y="996"/>
                    </a:moveTo>
                    <a:cubicBezTo>
                      <a:pt x="216" y="897"/>
                      <a:pt x="64" y="667"/>
                      <a:pt x="64" y="411"/>
                    </a:cubicBezTo>
                    <a:cubicBezTo>
                      <a:pt x="64" y="283"/>
                      <a:pt x="102" y="160"/>
                      <a:pt x="173" y="55"/>
                    </a:cubicBezTo>
                    <a:cubicBezTo>
                      <a:pt x="183" y="40"/>
                      <a:pt x="179" y="20"/>
                      <a:pt x="165" y="10"/>
                    </a:cubicBezTo>
                    <a:cubicBezTo>
                      <a:pt x="150" y="0"/>
                      <a:pt x="130" y="4"/>
                      <a:pt x="120" y="19"/>
                    </a:cubicBezTo>
                    <a:cubicBezTo>
                      <a:pt x="41" y="135"/>
                      <a:pt x="0" y="270"/>
                      <a:pt x="0" y="411"/>
                    </a:cubicBezTo>
                    <a:cubicBezTo>
                      <a:pt x="0" y="693"/>
                      <a:pt x="168" y="946"/>
                      <a:pt x="428" y="1055"/>
                    </a:cubicBezTo>
                    <a:cubicBezTo>
                      <a:pt x="432" y="1057"/>
                      <a:pt x="436" y="1057"/>
                      <a:pt x="440" y="1057"/>
                    </a:cubicBezTo>
                    <a:cubicBezTo>
                      <a:pt x="453" y="1057"/>
                      <a:pt x="465" y="1050"/>
                      <a:pt x="470" y="1038"/>
                    </a:cubicBezTo>
                    <a:cubicBezTo>
                      <a:pt x="476" y="1021"/>
                      <a:pt x="469" y="1003"/>
                      <a:pt x="453" y="996"/>
                    </a:cubicBezTo>
                    <a:close/>
                    <a:moveTo>
                      <a:pt x="453" y="996"/>
                    </a:moveTo>
                    <a:cubicBezTo>
                      <a:pt x="453" y="996"/>
                      <a:pt x="453" y="996"/>
                      <a:pt x="453" y="9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  <p:sp>
        <p:nvSpPr>
          <p:cNvPr id="30" name="CaixaDeTexto 19"/>
          <p:cNvSpPr txBox="1"/>
          <p:nvPr/>
        </p:nvSpPr>
        <p:spPr>
          <a:xfrm>
            <a:off x="2800760" y="5702230"/>
            <a:ext cx="1582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1400" b="0" i="1" dirty="0">
                <a:solidFill>
                  <a:srgbClr val="6D9EFF"/>
                </a:solidFill>
                <a:effectLst/>
                <a:latin typeface="+mn-lt"/>
              </a:rPr>
              <a:t>*amostra reduzida</a:t>
            </a:r>
            <a:endParaRPr lang="pt-BR" sz="1400" i="1" dirty="0">
              <a:solidFill>
                <a:srgbClr val="6D9EFF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697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8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8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8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8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8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8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8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8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8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1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88" grpId="0"/>
      <p:bldP spid="89" grpId="0"/>
      <p:bldP spid="90" grpId="0"/>
      <p:bldP spid="91" grpId="0"/>
      <p:bldGraphic spid="95" grpId="0">
        <p:bldAsOne/>
      </p:bldGraphic>
      <p:bldP spid="163" grpId="0"/>
      <p:bldP spid="163" grpId="1"/>
      <p:bldP spid="164" grpId="0"/>
      <p:bldP spid="164" grpId="1"/>
      <p:bldP spid="165" grpId="0"/>
      <p:bldP spid="165" grpId="1"/>
      <p:bldP spid="166" grpId="0"/>
      <p:bldP spid="166" grpId="1"/>
      <p:bldP spid="167" grpId="0"/>
      <p:bldP spid="167" grpId="1"/>
      <p:bldP spid="22" grpId="0"/>
      <p:bldP spid="30" grpId="0"/>
      <p:bldP spid="30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Tabela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007816"/>
              </p:ext>
            </p:extLst>
          </p:nvPr>
        </p:nvGraphicFramePr>
        <p:xfrm>
          <a:off x="364188" y="1493935"/>
          <a:ext cx="3525097" cy="4180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50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96826">
                <a:tc>
                  <a:txBody>
                    <a:bodyPr/>
                    <a:lstStyle/>
                    <a:p>
                      <a:pPr algn="r" fontAlgn="t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720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6826">
                <a:tc>
                  <a:txBody>
                    <a:bodyPr/>
                    <a:lstStyle/>
                    <a:p>
                      <a:pPr algn="r" fontAlgn="t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720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6826">
                <a:tc>
                  <a:txBody>
                    <a:bodyPr/>
                    <a:lstStyle/>
                    <a:p>
                      <a:pPr algn="r" fontAlgn="t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720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6826">
                <a:tc>
                  <a:txBody>
                    <a:bodyPr/>
                    <a:lstStyle/>
                    <a:p>
                      <a:pPr algn="r" fontAlgn="t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720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96826">
                <a:tc>
                  <a:txBody>
                    <a:bodyPr/>
                    <a:lstStyle/>
                    <a:p>
                      <a:pPr algn="r" fontAlgn="t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720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96826">
                <a:tc>
                  <a:txBody>
                    <a:bodyPr/>
                    <a:lstStyle/>
                    <a:p>
                      <a:pPr algn="r" fontAlgn="t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720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4" name="CaixaDeTexto 5"/>
          <p:cNvSpPr txBox="1"/>
          <p:nvPr/>
        </p:nvSpPr>
        <p:spPr>
          <a:xfrm>
            <a:off x="8483599" y="2300687"/>
            <a:ext cx="31231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existe um maior senso de urgência na intenção de abrir um negócio a curto prazo, quando comparado com os resultados dos anos anteriores </a:t>
            </a:r>
            <a:r>
              <a:rPr lang="pt-BR" sz="1200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(P11)</a:t>
            </a:r>
          </a:p>
        </p:txBody>
      </p:sp>
      <p:sp>
        <p:nvSpPr>
          <p:cNvPr id="55" name="CaixaDeTexto 19"/>
          <p:cNvSpPr txBox="1"/>
          <p:nvPr/>
        </p:nvSpPr>
        <p:spPr>
          <a:xfrm>
            <a:off x="758934" y="161424"/>
            <a:ext cx="9089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3600" b="0" i="1" dirty="0">
                <a:solidFill>
                  <a:srgbClr val="4A5463"/>
                </a:solidFill>
                <a:effectLst/>
                <a:latin typeface="+mn-lt"/>
              </a:rPr>
              <a:t>plano de abrir um negócio no futuro</a:t>
            </a:r>
          </a:p>
        </p:txBody>
      </p:sp>
      <p:sp>
        <p:nvSpPr>
          <p:cNvPr id="57" name="CaixaDeTexto 56"/>
          <p:cNvSpPr txBox="1"/>
          <p:nvPr/>
        </p:nvSpPr>
        <p:spPr>
          <a:xfrm>
            <a:off x="595450" y="6465547"/>
            <a:ext cx="77484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rgbClr val="FF91B0"/>
                </a:solidFill>
              </a:rPr>
              <a:t>P11. </a:t>
            </a:r>
            <a:r>
              <a:rPr lang="pt-BR" sz="1100" b="1" dirty="0">
                <a:solidFill>
                  <a:schemeClr val="bg1"/>
                </a:solidFill>
              </a:rPr>
              <a:t>O(A) Sr.(a) pensa em abrir uma empresa/negócio no futuro? </a:t>
            </a:r>
            <a:r>
              <a:rPr lang="pt-BR" sz="1100" b="1" dirty="0">
                <a:solidFill>
                  <a:srgbClr val="62D9D5"/>
                </a:solidFill>
              </a:rPr>
              <a:t>(ESTIMULAR – RU)</a:t>
            </a:r>
            <a:endParaRPr lang="pt-BR" sz="1100" dirty="0">
              <a:solidFill>
                <a:srgbClr val="62D9D5"/>
              </a:solidFill>
            </a:endParaRPr>
          </a:p>
        </p:txBody>
      </p:sp>
      <p:sp>
        <p:nvSpPr>
          <p:cNvPr id="58" name="CaixaDeTexto 19"/>
          <p:cNvSpPr txBox="1"/>
          <p:nvPr/>
        </p:nvSpPr>
        <p:spPr>
          <a:xfrm>
            <a:off x="1007699" y="1699357"/>
            <a:ext cx="3932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2000" i="1" dirty="0">
                <a:solidFill>
                  <a:srgbClr val="00A79B"/>
                </a:solidFill>
                <a:effectLst/>
                <a:latin typeface="+mn-lt"/>
              </a:rPr>
              <a:t>sim... </a:t>
            </a:r>
            <a:r>
              <a:rPr lang="pt-BR" sz="2000" b="0" i="1" dirty="0">
                <a:solidFill>
                  <a:srgbClr val="002060"/>
                </a:solidFill>
                <a:effectLst/>
                <a:latin typeface="+mn-lt"/>
              </a:rPr>
              <a:t>neste ano de 2017</a:t>
            </a:r>
            <a:endParaRPr lang="pt-BR" sz="2000" i="1" dirty="0"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67" name="CaixaDeTexto 19"/>
          <p:cNvSpPr txBox="1"/>
          <p:nvPr/>
        </p:nvSpPr>
        <p:spPr>
          <a:xfrm>
            <a:off x="1007699" y="2348325"/>
            <a:ext cx="3166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2000" i="1" dirty="0">
                <a:solidFill>
                  <a:srgbClr val="00A79B"/>
                </a:solidFill>
                <a:effectLst/>
                <a:latin typeface="+mn-lt"/>
              </a:rPr>
              <a:t>sim... </a:t>
            </a:r>
            <a:r>
              <a:rPr lang="pt-BR" sz="2000" b="0" i="1" dirty="0">
                <a:solidFill>
                  <a:srgbClr val="002060"/>
                </a:solidFill>
                <a:effectLst/>
                <a:latin typeface="+mn-lt"/>
              </a:rPr>
              <a:t>em até 2 anos</a:t>
            </a:r>
            <a:endParaRPr lang="pt-BR" sz="2000" i="1" dirty="0"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68" name="CaixaDeTexto 19"/>
          <p:cNvSpPr txBox="1"/>
          <p:nvPr/>
        </p:nvSpPr>
        <p:spPr>
          <a:xfrm>
            <a:off x="1007700" y="2891509"/>
            <a:ext cx="2775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2000" i="1" dirty="0">
                <a:solidFill>
                  <a:srgbClr val="00A79B"/>
                </a:solidFill>
                <a:effectLst/>
                <a:latin typeface="+mn-lt"/>
              </a:rPr>
              <a:t>sim... </a:t>
            </a:r>
            <a:r>
              <a:rPr lang="pt-BR" sz="2000" b="0" i="1" dirty="0">
                <a:solidFill>
                  <a:srgbClr val="002060"/>
                </a:solidFill>
                <a:effectLst/>
                <a:latin typeface="+mn-lt"/>
              </a:rPr>
              <a:t>em prazo superior a 2 anos</a:t>
            </a:r>
            <a:endParaRPr lang="pt-BR" sz="2000" i="1" dirty="0"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69" name="CaixaDeTexto 19"/>
          <p:cNvSpPr txBox="1"/>
          <p:nvPr/>
        </p:nvSpPr>
        <p:spPr>
          <a:xfrm>
            <a:off x="1007699" y="3609572"/>
            <a:ext cx="2775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2000" i="1" dirty="0">
                <a:solidFill>
                  <a:srgbClr val="00A79B"/>
                </a:solidFill>
                <a:effectLst/>
                <a:latin typeface="+mn-lt"/>
              </a:rPr>
              <a:t>sim... </a:t>
            </a:r>
            <a:r>
              <a:rPr lang="pt-BR" sz="2000" b="0" i="1" dirty="0">
                <a:solidFill>
                  <a:srgbClr val="002060"/>
                </a:solidFill>
                <a:effectLst/>
                <a:latin typeface="+mn-lt"/>
              </a:rPr>
              <a:t>em prazo ainda não definido</a:t>
            </a:r>
            <a:endParaRPr lang="pt-BR" sz="2000" i="1" dirty="0"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70" name="CaixaDeTexto 19"/>
          <p:cNvSpPr txBox="1"/>
          <p:nvPr/>
        </p:nvSpPr>
        <p:spPr>
          <a:xfrm>
            <a:off x="1007699" y="4278775"/>
            <a:ext cx="2775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2000" i="1" dirty="0">
                <a:solidFill>
                  <a:srgbClr val="EC4251"/>
                </a:solidFill>
                <a:effectLst/>
                <a:latin typeface="+mn-lt"/>
              </a:rPr>
              <a:t>não</a:t>
            </a:r>
            <a:r>
              <a:rPr lang="pt-BR" sz="2000" b="0" i="1" dirty="0">
                <a:solidFill>
                  <a:srgbClr val="002060"/>
                </a:solidFill>
                <a:effectLst/>
                <a:latin typeface="+mn-lt"/>
              </a:rPr>
              <a:t> pretende abrir um negócio </a:t>
            </a:r>
            <a:endParaRPr lang="pt-BR" sz="2000" i="1" dirty="0"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71" name="CaixaDeTexto 19"/>
          <p:cNvSpPr txBox="1"/>
          <p:nvPr/>
        </p:nvSpPr>
        <p:spPr>
          <a:xfrm>
            <a:off x="983258" y="4955762"/>
            <a:ext cx="2775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2000" i="1" dirty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>em dúvida</a:t>
            </a:r>
            <a:r>
              <a:rPr lang="pt-BR" sz="2000" b="0" i="1" dirty="0">
                <a:solidFill>
                  <a:srgbClr val="002060"/>
                </a:solidFill>
                <a:effectLst/>
                <a:latin typeface="+mn-lt"/>
              </a:rPr>
              <a:t> se abre ou não um negócio</a:t>
            </a:r>
            <a:endParaRPr lang="pt-BR" sz="2000" i="1" dirty="0">
              <a:solidFill>
                <a:srgbClr val="002060"/>
              </a:solidFill>
              <a:effectLst/>
              <a:latin typeface="+mn-lt"/>
            </a:endParaRPr>
          </a:p>
        </p:txBody>
      </p:sp>
      <p:graphicFrame>
        <p:nvGraphicFramePr>
          <p:cNvPr id="88" name="Tabela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675323"/>
              </p:ext>
            </p:extLst>
          </p:nvPr>
        </p:nvGraphicFramePr>
        <p:xfrm>
          <a:off x="3811195" y="1556864"/>
          <a:ext cx="627561" cy="4011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5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412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4A5463"/>
                          </a:solidFill>
                          <a:effectLst/>
                          <a:latin typeface="+mn-lt"/>
                        </a:rPr>
                        <a:t>36%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12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4A5463"/>
                          </a:solidFill>
                          <a:effectLst/>
                          <a:latin typeface="+mn-lt"/>
                        </a:rPr>
                        <a:t>25%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2328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4A5463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12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4A5463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2328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4A5463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412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4A5463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9" name="Gráfico 88"/>
          <p:cNvGraphicFramePr/>
          <p:nvPr>
            <p:extLst>
              <p:ext uri="{D42A27DB-BD31-4B8C-83A1-F6EECF244321}">
                <p14:modId xmlns:p14="http://schemas.microsoft.com/office/powerpoint/2010/main" val="3494301836"/>
              </p:ext>
            </p:extLst>
          </p:nvPr>
        </p:nvGraphicFramePr>
        <p:xfrm>
          <a:off x="4412414" y="1461748"/>
          <a:ext cx="1986273" cy="4318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1" name="Tabela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172768"/>
              </p:ext>
            </p:extLst>
          </p:nvPr>
        </p:nvGraphicFramePr>
        <p:xfrm>
          <a:off x="6375062" y="1210082"/>
          <a:ext cx="1062626" cy="4453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3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13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489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2015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2014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410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26%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8410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410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8410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8410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8410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92" name="historico"/>
          <p:cNvGrpSpPr/>
          <p:nvPr/>
        </p:nvGrpSpPr>
        <p:grpSpPr>
          <a:xfrm>
            <a:off x="10260322" y="1397183"/>
            <a:ext cx="1346440" cy="450171"/>
            <a:chOff x="9469590" y="1309591"/>
            <a:chExt cx="1346440" cy="450171"/>
          </a:xfrm>
        </p:grpSpPr>
        <p:grpSp>
          <p:nvGrpSpPr>
            <p:cNvPr id="93" name="Group 4"/>
            <p:cNvGrpSpPr>
              <a:grpSpLocks noChangeAspect="1"/>
            </p:cNvGrpSpPr>
            <p:nvPr/>
          </p:nvGrpSpPr>
          <p:grpSpPr bwMode="auto">
            <a:xfrm>
              <a:off x="9469590" y="1309591"/>
              <a:ext cx="463483" cy="450171"/>
              <a:chOff x="5704" y="821"/>
              <a:chExt cx="383" cy="372"/>
            </a:xfrm>
            <a:solidFill>
              <a:srgbClr val="00A79B"/>
            </a:solidFill>
          </p:grpSpPr>
          <p:sp>
            <p:nvSpPr>
              <p:cNvPr id="95" name="Freeform 5"/>
              <p:cNvSpPr>
                <a:spLocks noEditPoints="1"/>
              </p:cNvSpPr>
              <p:nvPr/>
            </p:nvSpPr>
            <p:spPr bwMode="auto">
              <a:xfrm>
                <a:off x="5743" y="936"/>
                <a:ext cx="63" cy="63"/>
              </a:xfrm>
              <a:custGeom>
                <a:avLst/>
                <a:gdLst>
                  <a:gd name="T0" fmla="*/ 306 w 338"/>
                  <a:gd name="T1" fmla="*/ 0 h 337"/>
                  <a:gd name="T2" fmla="*/ 32 w 338"/>
                  <a:gd name="T3" fmla="*/ 0 h 337"/>
                  <a:gd name="T4" fmla="*/ 0 w 338"/>
                  <a:gd name="T5" fmla="*/ 32 h 337"/>
                  <a:gd name="T6" fmla="*/ 0 w 338"/>
                  <a:gd name="T7" fmla="*/ 305 h 337"/>
                  <a:gd name="T8" fmla="*/ 32 w 338"/>
                  <a:gd name="T9" fmla="*/ 337 h 337"/>
                  <a:gd name="T10" fmla="*/ 306 w 338"/>
                  <a:gd name="T11" fmla="*/ 337 h 337"/>
                  <a:gd name="T12" fmla="*/ 338 w 338"/>
                  <a:gd name="T13" fmla="*/ 305 h 337"/>
                  <a:gd name="T14" fmla="*/ 338 w 338"/>
                  <a:gd name="T15" fmla="*/ 32 h 337"/>
                  <a:gd name="T16" fmla="*/ 306 w 338"/>
                  <a:gd name="T17" fmla="*/ 0 h 337"/>
                  <a:gd name="T18" fmla="*/ 274 w 338"/>
                  <a:gd name="T19" fmla="*/ 273 h 337"/>
                  <a:gd name="T20" fmla="*/ 64 w 338"/>
                  <a:gd name="T21" fmla="*/ 273 h 337"/>
                  <a:gd name="T22" fmla="*/ 64 w 338"/>
                  <a:gd name="T23" fmla="*/ 64 h 337"/>
                  <a:gd name="T24" fmla="*/ 274 w 338"/>
                  <a:gd name="T25" fmla="*/ 64 h 337"/>
                  <a:gd name="T26" fmla="*/ 274 w 338"/>
                  <a:gd name="T27" fmla="*/ 273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38" h="337">
                    <a:moveTo>
                      <a:pt x="306" y="0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15" y="0"/>
                      <a:pt x="0" y="14"/>
                      <a:pt x="0" y="32"/>
                    </a:cubicBezTo>
                    <a:cubicBezTo>
                      <a:pt x="0" y="305"/>
                      <a:pt x="0" y="305"/>
                      <a:pt x="0" y="305"/>
                    </a:cubicBezTo>
                    <a:cubicBezTo>
                      <a:pt x="0" y="323"/>
                      <a:pt x="15" y="337"/>
                      <a:pt x="32" y="337"/>
                    </a:cubicBezTo>
                    <a:cubicBezTo>
                      <a:pt x="306" y="337"/>
                      <a:pt x="306" y="337"/>
                      <a:pt x="306" y="337"/>
                    </a:cubicBezTo>
                    <a:cubicBezTo>
                      <a:pt x="324" y="337"/>
                      <a:pt x="338" y="323"/>
                      <a:pt x="338" y="305"/>
                    </a:cubicBezTo>
                    <a:cubicBezTo>
                      <a:pt x="338" y="32"/>
                      <a:pt x="338" y="32"/>
                      <a:pt x="338" y="32"/>
                    </a:cubicBezTo>
                    <a:cubicBezTo>
                      <a:pt x="338" y="14"/>
                      <a:pt x="324" y="0"/>
                      <a:pt x="306" y="0"/>
                    </a:cubicBezTo>
                    <a:close/>
                    <a:moveTo>
                      <a:pt x="274" y="273"/>
                    </a:moveTo>
                    <a:cubicBezTo>
                      <a:pt x="64" y="273"/>
                      <a:pt x="64" y="273"/>
                      <a:pt x="64" y="273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274" y="64"/>
                      <a:pt x="274" y="64"/>
                      <a:pt x="274" y="64"/>
                    </a:cubicBezTo>
                    <a:lnTo>
                      <a:pt x="274" y="2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6" name="Freeform 6"/>
              <p:cNvSpPr>
                <a:spLocks noEditPoints="1"/>
              </p:cNvSpPr>
              <p:nvPr/>
            </p:nvSpPr>
            <p:spPr bwMode="auto">
              <a:xfrm>
                <a:off x="5819" y="936"/>
                <a:ext cx="63" cy="63"/>
              </a:xfrm>
              <a:custGeom>
                <a:avLst/>
                <a:gdLst>
                  <a:gd name="T0" fmla="*/ 305 w 337"/>
                  <a:gd name="T1" fmla="*/ 0 h 337"/>
                  <a:gd name="T2" fmla="*/ 32 w 337"/>
                  <a:gd name="T3" fmla="*/ 0 h 337"/>
                  <a:gd name="T4" fmla="*/ 0 w 337"/>
                  <a:gd name="T5" fmla="*/ 32 h 337"/>
                  <a:gd name="T6" fmla="*/ 0 w 337"/>
                  <a:gd name="T7" fmla="*/ 305 h 337"/>
                  <a:gd name="T8" fmla="*/ 32 w 337"/>
                  <a:gd name="T9" fmla="*/ 337 h 337"/>
                  <a:gd name="T10" fmla="*/ 305 w 337"/>
                  <a:gd name="T11" fmla="*/ 337 h 337"/>
                  <a:gd name="T12" fmla="*/ 337 w 337"/>
                  <a:gd name="T13" fmla="*/ 305 h 337"/>
                  <a:gd name="T14" fmla="*/ 337 w 337"/>
                  <a:gd name="T15" fmla="*/ 32 h 337"/>
                  <a:gd name="T16" fmla="*/ 305 w 337"/>
                  <a:gd name="T17" fmla="*/ 0 h 337"/>
                  <a:gd name="T18" fmla="*/ 273 w 337"/>
                  <a:gd name="T19" fmla="*/ 273 h 337"/>
                  <a:gd name="T20" fmla="*/ 64 w 337"/>
                  <a:gd name="T21" fmla="*/ 273 h 337"/>
                  <a:gd name="T22" fmla="*/ 64 w 337"/>
                  <a:gd name="T23" fmla="*/ 64 h 337"/>
                  <a:gd name="T24" fmla="*/ 273 w 337"/>
                  <a:gd name="T25" fmla="*/ 64 h 337"/>
                  <a:gd name="T26" fmla="*/ 273 w 337"/>
                  <a:gd name="T27" fmla="*/ 273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37" h="337">
                    <a:moveTo>
                      <a:pt x="305" y="0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14" y="0"/>
                      <a:pt x="0" y="14"/>
                      <a:pt x="0" y="32"/>
                    </a:cubicBezTo>
                    <a:cubicBezTo>
                      <a:pt x="0" y="305"/>
                      <a:pt x="0" y="305"/>
                      <a:pt x="0" y="305"/>
                    </a:cubicBezTo>
                    <a:cubicBezTo>
                      <a:pt x="0" y="323"/>
                      <a:pt x="14" y="337"/>
                      <a:pt x="32" y="337"/>
                    </a:cubicBezTo>
                    <a:cubicBezTo>
                      <a:pt x="305" y="337"/>
                      <a:pt x="305" y="337"/>
                      <a:pt x="305" y="337"/>
                    </a:cubicBezTo>
                    <a:cubicBezTo>
                      <a:pt x="323" y="337"/>
                      <a:pt x="337" y="323"/>
                      <a:pt x="337" y="305"/>
                    </a:cubicBezTo>
                    <a:cubicBezTo>
                      <a:pt x="337" y="32"/>
                      <a:pt x="337" y="32"/>
                      <a:pt x="337" y="32"/>
                    </a:cubicBezTo>
                    <a:cubicBezTo>
                      <a:pt x="337" y="14"/>
                      <a:pt x="323" y="0"/>
                      <a:pt x="305" y="0"/>
                    </a:cubicBezTo>
                    <a:close/>
                    <a:moveTo>
                      <a:pt x="273" y="273"/>
                    </a:moveTo>
                    <a:cubicBezTo>
                      <a:pt x="64" y="273"/>
                      <a:pt x="64" y="273"/>
                      <a:pt x="64" y="273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273" y="64"/>
                      <a:pt x="273" y="64"/>
                      <a:pt x="273" y="64"/>
                    </a:cubicBezTo>
                    <a:cubicBezTo>
                      <a:pt x="273" y="273"/>
                      <a:pt x="273" y="273"/>
                      <a:pt x="273" y="2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7" name="Freeform 7"/>
              <p:cNvSpPr>
                <a:spLocks noEditPoints="1"/>
              </p:cNvSpPr>
              <p:nvPr/>
            </p:nvSpPr>
            <p:spPr bwMode="auto">
              <a:xfrm>
                <a:off x="5743" y="1013"/>
                <a:ext cx="63" cy="63"/>
              </a:xfrm>
              <a:custGeom>
                <a:avLst/>
                <a:gdLst>
                  <a:gd name="T0" fmla="*/ 306 w 338"/>
                  <a:gd name="T1" fmla="*/ 0 h 338"/>
                  <a:gd name="T2" fmla="*/ 32 w 338"/>
                  <a:gd name="T3" fmla="*/ 0 h 338"/>
                  <a:gd name="T4" fmla="*/ 0 w 338"/>
                  <a:gd name="T5" fmla="*/ 32 h 338"/>
                  <a:gd name="T6" fmla="*/ 0 w 338"/>
                  <a:gd name="T7" fmla="*/ 306 h 338"/>
                  <a:gd name="T8" fmla="*/ 32 w 338"/>
                  <a:gd name="T9" fmla="*/ 338 h 338"/>
                  <a:gd name="T10" fmla="*/ 306 w 338"/>
                  <a:gd name="T11" fmla="*/ 338 h 338"/>
                  <a:gd name="T12" fmla="*/ 338 w 338"/>
                  <a:gd name="T13" fmla="*/ 306 h 338"/>
                  <a:gd name="T14" fmla="*/ 338 w 338"/>
                  <a:gd name="T15" fmla="*/ 32 h 338"/>
                  <a:gd name="T16" fmla="*/ 306 w 338"/>
                  <a:gd name="T17" fmla="*/ 0 h 338"/>
                  <a:gd name="T18" fmla="*/ 274 w 338"/>
                  <a:gd name="T19" fmla="*/ 274 h 338"/>
                  <a:gd name="T20" fmla="*/ 64 w 338"/>
                  <a:gd name="T21" fmla="*/ 274 h 338"/>
                  <a:gd name="T22" fmla="*/ 64 w 338"/>
                  <a:gd name="T23" fmla="*/ 64 h 338"/>
                  <a:gd name="T24" fmla="*/ 274 w 338"/>
                  <a:gd name="T25" fmla="*/ 64 h 338"/>
                  <a:gd name="T26" fmla="*/ 274 w 338"/>
                  <a:gd name="T27" fmla="*/ 274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38" h="338">
                    <a:moveTo>
                      <a:pt x="306" y="0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15" y="0"/>
                      <a:pt x="0" y="14"/>
                      <a:pt x="0" y="32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23"/>
                      <a:pt x="15" y="338"/>
                      <a:pt x="32" y="338"/>
                    </a:cubicBezTo>
                    <a:cubicBezTo>
                      <a:pt x="306" y="338"/>
                      <a:pt x="306" y="338"/>
                      <a:pt x="306" y="338"/>
                    </a:cubicBezTo>
                    <a:cubicBezTo>
                      <a:pt x="324" y="338"/>
                      <a:pt x="338" y="323"/>
                      <a:pt x="338" y="306"/>
                    </a:cubicBezTo>
                    <a:cubicBezTo>
                      <a:pt x="338" y="32"/>
                      <a:pt x="338" y="32"/>
                      <a:pt x="338" y="32"/>
                    </a:cubicBezTo>
                    <a:cubicBezTo>
                      <a:pt x="338" y="14"/>
                      <a:pt x="324" y="0"/>
                      <a:pt x="306" y="0"/>
                    </a:cubicBezTo>
                    <a:close/>
                    <a:moveTo>
                      <a:pt x="274" y="274"/>
                    </a:moveTo>
                    <a:cubicBezTo>
                      <a:pt x="64" y="274"/>
                      <a:pt x="64" y="274"/>
                      <a:pt x="64" y="274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274" y="64"/>
                      <a:pt x="274" y="64"/>
                      <a:pt x="274" y="64"/>
                    </a:cubicBezTo>
                    <a:lnTo>
                      <a:pt x="274" y="2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8" name="Freeform 8"/>
              <p:cNvSpPr>
                <a:spLocks noEditPoints="1"/>
              </p:cNvSpPr>
              <p:nvPr/>
            </p:nvSpPr>
            <p:spPr bwMode="auto">
              <a:xfrm>
                <a:off x="5704" y="821"/>
                <a:ext cx="383" cy="372"/>
              </a:xfrm>
              <a:custGeom>
                <a:avLst/>
                <a:gdLst>
                  <a:gd name="T0" fmla="*/ 1569 w 2048"/>
                  <a:gd name="T1" fmla="*/ 237 h 1990"/>
                  <a:gd name="T2" fmla="*/ 1398 w 2048"/>
                  <a:gd name="T3" fmla="*/ 205 h 1990"/>
                  <a:gd name="T4" fmla="*/ 1366 w 2048"/>
                  <a:gd name="T5" fmla="*/ 0 h 1990"/>
                  <a:gd name="T6" fmla="*/ 1197 w 2048"/>
                  <a:gd name="T7" fmla="*/ 32 h 1990"/>
                  <a:gd name="T8" fmla="*/ 885 w 2048"/>
                  <a:gd name="T9" fmla="*/ 205 h 1990"/>
                  <a:gd name="T10" fmla="*/ 853 w 2048"/>
                  <a:gd name="T11" fmla="*/ 0 h 1990"/>
                  <a:gd name="T12" fmla="*/ 684 w 2048"/>
                  <a:gd name="T13" fmla="*/ 32 h 1990"/>
                  <a:gd name="T14" fmla="*/ 372 w 2048"/>
                  <a:gd name="T15" fmla="*/ 205 h 1990"/>
                  <a:gd name="T16" fmla="*/ 340 w 2048"/>
                  <a:gd name="T17" fmla="*/ 0 h 1990"/>
                  <a:gd name="T18" fmla="*/ 171 w 2048"/>
                  <a:gd name="T19" fmla="*/ 32 h 1990"/>
                  <a:gd name="T20" fmla="*/ 32 w 2048"/>
                  <a:gd name="T21" fmla="*/ 205 h 1990"/>
                  <a:gd name="T22" fmla="*/ 0 w 2048"/>
                  <a:gd name="T23" fmla="*/ 1468 h 1990"/>
                  <a:gd name="T24" fmla="*/ 896 w 2048"/>
                  <a:gd name="T25" fmla="*/ 1501 h 1990"/>
                  <a:gd name="T26" fmla="*/ 1469 w 2048"/>
                  <a:gd name="T27" fmla="*/ 1990 h 1990"/>
                  <a:gd name="T28" fmla="*/ 1569 w 2048"/>
                  <a:gd name="T29" fmla="*/ 840 h 1990"/>
                  <a:gd name="T30" fmla="*/ 1261 w 2048"/>
                  <a:gd name="T31" fmla="*/ 64 h 1990"/>
                  <a:gd name="T32" fmla="*/ 1334 w 2048"/>
                  <a:gd name="T33" fmla="*/ 237 h 1990"/>
                  <a:gd name="T34" fmla="*/ 1261 w 2048"/>
                  <a:gd name="T35" fmla="*/ 410 h 1990"/>
                  <a:gd name="T36" fmla="*/ 748 w 2048"/>
                  <a:gd name="T37" fmla="*/ 237 h 1990"/>
                  <a:gd name="T38" fmla="*/ 821 w 2048"/>
                  <a:gd name="T39" fmla="*/ 64 h 1990"/>
                  <a:gd name="T40" fmla="*/ 821 w 2048"/>
                  <a:gd name="T41" fmla="*/ 410 h 1990"/>
                  <a:gd name="T42" fmla="*/ 748 w 2048"/>
                  <a:gd name="T43" fmla="*/ 237 h 1990"/>
                  <a:gd name="T44" fmla="*/ 235 w 2048"/>
                  <a:gd name="T45" fmla="*/ 64 h 1990"/>
                  <a:gd name="T46" fmla="*/ 308 w 2048"/>
                  <a:gd name="T47" fmla="*/ 237 h 1990"/>
                  <a:gd name="T48" fmla="*/ 235 w 2048"/>
                  <a:gd name="T49" fmla="*/ 410 h 1990"/>
                  <a:gd name="T50" fmla="*/ 921 w 2048"/>
                  <a:gd name="T51" fmla="*/ 1026 h 1990"/>
                  <a:gd name="T52" fmla="*/ 616 w 2048"/>
                  <a:gd name="T53" fmla="*/ 1058 h 1990"/>
                  <a:gd name="T54" fmla="*/ 648 w 2048"/>
                  <a:gd name="T55" fmla="*/ 1364 h 1990"/>
                  <a:gd name="T56" fmla="*/ 889 w 2048"/>
                  <a:gd name="T57" fmla="*/ 1411 h 1990"/>
                  <a:gd name="T58" fmla="*/ 64 w 2048"/>
                  <a:gd name="T59" fmla="*/ 1436 h 1990"/>
                  <a:gd name="T60" fmla="*/ 171 w 2048"/>
                  <a:gd name="T61" fmla="*/ 269 h 1990"/>
                  <a:gd name="T62" fmla="*/ 203 w 2048"/>
                  <a:gd name="T63" fmla="*/ 474 h 1990"/>
                  <a:gd name="T64" fmla="*/ 372 w 2048"/>
                  <a:gd name="T65" fmla="*/ 442 h 1990"/>
                  <a:gd name="T66" fmla="*/ 684 w 2048"/>
                  <a:gd name="T67" fmla="*/ 269 h 1990"/>
                  <a:gd name="T68" fmla="*/ 716 w 2048"/>
                  <a:gd name="T69" fmla="*/ 474 h 1990"/>
                  <a:gd name="T70" fmla="*/ 885 w 2048"/>
                  <a:gd name="T71" fmla="*/ 442 h 1990"/>
                  <a:gd name="T72" fmla="*/ 1197 w 2048"/>
                  <a:gd name="T73" fmla="*/ 269 h 1990"/>
                  <a:gd name="T74" fmla="*/ 1229 w 2048"/>
                  <a:gd name="T75" fmla="*/ 474 h 1990"/>
                  <a:gd name="T76" fmla="*/ 1398 w 2048"/>
                  <a:gd name="T77" fmla="*/ 442 h 1990"/>
                  <a:gd name="T78" fmla="*/ 1505 w 2048"/>
                  <a:gd name="T79" fmla="*/ 269 h 1990"/>
                  <a:gd name="T80" fmla="*/ 1469 w 2048"/>
                  <a:gd name="T81" fmla="*/ 831 h 1990"/>
                  <a:gd name="T82" fmla="*/ 1364 w 2048"/>
                  <a:gd name="T83" fmla="*/ 648 h 1990"/>
                  <a:gd name="T84" fmla="*/ 1058 w 2048"/>
                  <a:gd name="T85" fmla="*/ 616 h 1990"/>
                  <a:gd name="T86" fmla="*/ 1026 w 2048"/>
                  <a:gd name="T87" fmla="*/ 921 h 1990"/>
                  <a:gd name="T88" fmla="*/ 1113 w 2048"/>
                  <a:gd name="T89" fmla="*/ 953 h 1990"/>
                  <a:gd name="T90" fmla="*/ 953 w 2048"/>
                  <a:gd name="T91" fmla="*/ 1146 h 1990"/>
                  <a:gd name="T92" fmla="*/ 921 w 2048"/>
                  <a:gd name="T93" fmla="*/ 1026 h 1990"/>
                  <a:gd name="T94" fmla="*/ 889 w 2048"/>
                  <a:gd name="T95" fmla="*/ 1300 h 1990"/>
                  <a:gd name="T96" fmla="*/ 680 w 2048"/>
                  <a:gd name="T97" fmla="*/ 1090 h 1990"/>
                  <a:gd name="T98" fmla="*/ 1300 w 2048"/>
                  <a:gd name="T99" fmla="*/ 680 h 1990"/>
                  <a:gd name="T100" fmla="*/ 1217 w 2048"/>
                  <a:gd name="T101" fmla="*/ 889 h 1990"/>
                  <a:gd name="T102" fmla="*/ 1090 w 2048"/>
                  <a:gd name="T103" fmla="*/ 680 h 1990"/>
                  <a:gd name="T104" fmla="*/ 1469 w 2048"/>
                  <a:gd name="T105" fmla="*/ 1926 h 1990"/>
                  <a:gd name="T106" fmla="*/ 956 w 2048"/>
                  <a:gd name="T107" fmla="*/ 1465 h 1990"/>
                  <a:gd name="T108" fmla="*/ 1238 w 2048"/>
                  <a:gd name="T109" fmla="*/ 950 h 1990"/>
                  <a:gd name="T110" fmla="*/ 1340 w 2048"/>
                  <a:gd name="T111" fmla="*/ 912 h 1990"/>
                  <a:gd name="T112" fmla="*/ 1469 w 2048"/>
                  <a:gd name="T113" fmla="*/ 896 h 1990"/>
                  <a:gd name="T114" fmla="*/ 1533 w 2048"/>
                  <a:gd name="T115" fmla="*/ 900 h 1990"/>
                  <a:gd name="T116" fmla="*/ 1469 w 2048"/>
                  <a:gd name="T117" fmla="*/ 1926 h 19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048" h="1990">
                    <a:moveTo>
                      <a:pt x="1569" y="840"/>
                    </a:moveTo>
                    <a:cubicBezTo>
                      <a:pt x="1569" y="237"/>
                      <a:pt x="1569" y="237"/>
                      <a:pt x="1569" y="237"/>
                    </a:cubicBezTo>
                    <a:cubicBezTo>
                      <a:pt x="1569" y="219"/>
                      <a:pt x="1555" y="205"/>
                      <a:pt x="1537" y="205"/>
                    </a:cubicBezTo>
                    <a:cubicBezTo>
                      <a:pt x="1398" y="205"/>
                      <a:pt x="1398" y="205"/>
                      <a:pt x="1398" y="205"/>
                    </a:cubicBezTo>
                    <a:cubicBezTo>
                      <a:pt x="1398" y="32"/>
                      <a:pt x="1398" y="32"/>
                      <a:pt x="1398" y="32"/>
                    </a:cubicBezTo>
                    <a:cubicBezTo>
                      <a:pt x="1398" y="14"/>
                      <a:pt x="1384" y="0"/>
                      <a:pt x="1366" y="0"/>
                    </a:cubicBezTo>
                    <a:cubicBezTo>
                      <a:pt x="1229" y="0"/>
                      <a:pt x="1229" y="0"/>
                      <a:pt x="1229" y="0"/>
                    </a:cubicBezTo>
                    <a:cubicBezTo>
                      <a:pt x="1212" y="0"/>
                      <a:pt x="1197" y="14"/>
                      <a:pt x="1197" y="32"/>
                    </a:cubicBezTo>
                    <a:cubicBezTo>
                      <a:pt x="1197" y="205"/>
                      <a:pt x="1197" y="205"/>
                      <a:pt x="1197" y="205"/>
                    </a:cubicBezTo>
                    <a:cubicBezTo>
                      <a:pt x="885" y="205"/>
                      <a:pt x="885" y="205"/>
                      <a:pt x="885" y="205"/>
                    </a:cubicBezTo>
                    <a:cubicBezTo>
                      <a:pt x="885" y="32"/>
                      <a:pt x="885" y="32"/>
                      <a:pt x="885" y="32"/>
                    </a:cubicBezTo>
                    <a:cubicBezTo>
                      <a:pt x="885" y="14"/>
                      <a:pt x="871" y="0"/>
                      <a:pt x="853" y="0"/>
                    </a:cubicBezTo>
                    <a:cubicBezTo>
                      <a:pt x="716" y="0"/>
                      <a:pt x="716" y="0"/>
                      <a:pt x="716" y="0"/>
                    </a:cubicBezTo>
                    <a:cubicBezTo>
                      <a:pt x="698" y="0"/>
                      <a:pt x="684" y="14"/>
                      <a:pt x="684" y="32"/>
                    </a:cubicBezTo>
                    <a:cubicBezTo>
                      <a:pt x="684" y="205"/>
                      <a:pt x="684" y="205"/>
                      <a:pt x="684" y="205"/>
                    </a:cubicBezTo>
                    <a:cubicBezTo>
                      <a:pt x="372" y="205"/>
                      <a:pt x="372" y="205"/>
                      <a:pt x="372" y="205"/>
                    </a:cubicBezTo>
                    <a:cubicBezTo>
                      <a:pt x="372" y="32"/>
                      <a:pt x="372" y="32"/>
                      <a:pt x="372" y="32"/>
                    </a:cubicBezTo>
                    <a:cubicBezTo>
                      <a:pt x="372" y="14"/>
                      <a:pt x="358" y="0"/>
                      <a:pt x="340" y="0"/>
                    </a:cubicBezTo>
                    <a:cubicBezTo>
                      <a:pt x="203" y="0"/>
                      <a:pt x="203" y="0"/>
                      <a:pt x="203" y="0"/>
                    </a:cubicBezTo>
                    <a:cubicBezTo>
                      <a:pt x="185" y="0"/>
                      <a:pt x="171" y="14"/>
                      <a:pt x="171" y="32"/>
                    </a:cubicBezTo>
                    <a:cubicBezTo>
                      <a:pt x="171" y="205"/>
                      <a:pt x="171" y="205"/>
                      <a:pt x="171" y="205"/>
                    </a:cubicBezTo>
                    <a:cubicBezTo>
                      <a:pt x="32" y="205"/>
                      <a:pt x="32" y="205"/>
                      <a:pt x="32" y="205"/>
                    </a:cubicBezTo>
                    <a:cubicBezTo>
                      <a:pt x="14" y="205"/>
                      <a:pt x="0" y="219"/>
                      <a:pt x="0" y="237"/>
                    </a:cubicBezTo>
                    <a:cubicBezTo>
                      <a:pt x="0" y="1468"/>
                      <a:pt x="0" y="1468"/>
                      <a:pt x="0" y="1468"/>
                    </a:cubicBezTo>
                    <a:cubicBezTo>
                      <a:pt x="0" y="1486"/>
                      <a:pt x="14" y="1501"/>
                      <a:pt x="32" y="1501"/>
                    </a:cubicBezTo>
                    <a:cubicBezTo>
                      <a:pt x="896" y="1501"/>
                      <a:pt x="896" y="1501"/>
                      <a:pt x="896" y="1501"/>
                    </a:cubicBezTo>
                    <a:cubicBezTo>
                      <a:pt x="917" y="1631"/>
                      <a:pt x="981" y="1751"/>
                      <a:pt x="1080" y="1840"/>
                    </a:cubicBezTo>
                    <a:cubicBezTo>
                      <a:pt x="1186" y="1937"/>
                      <a:pt x="1325" y="1990"/>
                      <a:pt x="1469" y="1990"/>
                    </a:cubicBezTo>
                    <a:cubicBezTo>
                      <a:pt x="1788" y="1990"/>
                      <a:pt x="2048" y="1730"/>
                      <a:pt x="2048" y="1411"/>
                    </a:cubicBezTo>
                    <a:cubicBezTo>
                      <a:pt x="2048" y="1129"/>
                      <a:pt x="1844" y="888"/>
                      <a:pt x="1569" y="840"/>
                    </a:cubicBezTo>
                    <a:close/>
                    <a:moveTo>
                      <a:pt x="1261" y="237"/>
                    </a:moveTo>
                    <a:cubicBezTo>
                      <a:pt x="1261" y="64"/>
                      <a:pt x="1261" y="64"/>
                      <a:pt x="1261" y="64"/>
                    </a:cubicBezTo>
                    <a:cubicBezTo>
                      <a:pt x="1334" y="64"/>
                      <a:pt x="1334" y="64"/>
                      <a:pt x="1334" y="64"/>
                    </a:cubicBezTo>
                    <a:cubicBezTo>
                      <a:pt x="1334" y="237"/>
                      <a:pt x="1334" y="237"/>
                      <a:pt x="1334" y="237"/>
                    </a:cubicBezTo>
                    <a:cubicBezTo>
                      <a:pt x="1334" y="410"/>
                      <a:pt x="1334" y="410"/>
                      <a:pt x="1334" y="410"/>
                    </a:cubicBezTo>
                    <a:cubicBezTo>
                      <a:pt x="1261" y="410"/>
                      <a:pt x="1261" y="410"/>
                      <a:pt x="1261" y="410"/>
                    </a:cubicBezTo>
                    <a:lnTo>
                      <a:pt x="1261" y="237"/>
                    </a:lnTo>
                    <a:close/>
                    <a:moveTo>
                      <a:pt x="748" y="237"/>
                    </a:moveTo>
                    <a:cubicBezTo>
                      <a:pt x="748" y="64"/>
                      <a:pt x="748" y="64"/>
                      <a:pt x="748" y="64"/>
                    </a:cubicBezTo>
                    <a:cubicBezTo>
                      <a:pt x="821" y="64"/>
                      <a:pt x="821" y="64"/>
                      <a:pt x="821" y="64"/>
                    </a:cubicBezTo>
                    <a:cubicBezTo>
                      <a:pt x="821" y="237"/>
                      <a:pt x="821" y="237"/>
                      <a:pt x="821" y="237"/>
                    </a:cubicBezTo>
                    <a:cubicBezTo>
                      <a:pt x="821" y="410"/>
                      <a:pt x="821" y="410"/>
                      <a:pt x="821" y="410"/>
                    </a:cubicBezTo>
                    <a:cubicBezTo>
                      <a:pt x="748" y="410"/>
                      <a:pt x="748" y="410"/>
                      <a:pt x="748" y="410"/>
                    </a:cubicBezTo>
                    <a:lnTo>
                      <a:pt x="748" y="237"/>
                    </a:lnTo>
                    <a:close/>
                    <a:moveTo>
                      <a:pt x="235" y="237"/>
                    </a:moveTo>
                    <a:cubicBezTo>
                      <a:pt x="235" y="64"/>
                      <a:pt x="235" y="64"/>
                      <a:pt x="235" y="64"/>
                    </a:cubicBezTo>
                    <a:cubicBezTo>
                      <a:pt x="308" y="64"/>
                      <a:pt x="308" y="64"/>
                      <a:pt x="308" y="64"/>
                    </a:cubicBezTo>
                    <a:cubicBezTo>
                      <a:pt x="308" y="237"/>
                      <a:pt x="308" y="237"/>
                      <a:pt x="308" y="237"/>
                    </a:cubicBezTo>
                    <a:cubicBezTo>
                      <a:pt x="308" y="410"/>
                      <a:pt x="308" y="410"/>
                      <a:pt x="308" y="410"/>
                    </a:cubicBezTo>
                    <a:cubicBezTo>
                      <a:pt x="235" y="410"/>
                      <a:pt x="235" y="410"/>
                      <a:pt x="235" y="410"/>
                    </a:cubicBezTo>
                    <a:lnTo>
                      <a:pt x="235" y="237"/>
                    </a:lnTo>
                    <a:close/>
                    <a:moveTo>
                      <a:pt x="921" y="1026"/>
                    </a:moveTo>
                    <a:cubicBezTo>
                      <a:pt x="648" y="1026"/>
                      <a:pt x="648" y="1026"/>
                      <a:pt x="648" y="1026"/>
                    </a:cubicBezTo>
                    <a:cubicBezTo>
                      <a:pt x="630" y="1026"/>
                      <a:pt x="616" y="1040"/>
                      <a:pt x="616" y="1058"/>
                    </a:cubicBezTo>
                    <a:cubicBezTo>
                      <a:pt x="616" y="1332"/>
                      <a:pt x="616" y="1332"/>
                      <a:pt x="616" y="1332"/>
                    </a:cubicBezTo>
                    <a:cubicBezTo>
                      <a:pt x="616" y="1349"/>
                      <a:pt x="630" y="1364"/>
                      <a:pt x="648" y="1364"/>
                    </a:cubicBezTo>
                    <a:cubicBezTo>
                      <a:pt x="891" y="1364"/>
                      <a:pt x="891" y="1364"/>
                      <a:pt x="891" y="1364"/>
                    </a:cubicBezTo>
                    <a:cubicBezTo>
                      <a:pt x="890" y="1379"/>
                      <a:pt x="889" y="1395"/>
                      <a:pt x="889" y="1411"/>
                    </a:cubicBezTo>
                    <a:cubicBezTo>
                      <a:pt x="889" y="1419"/>
                      <a:pt x="890" y="1428"/>
                      <a:pt x="890" y="1436"/>
                    </a:cubicBezTo>
                    <a:cubicBezTo>
                      <a:pt x="64" y="1436"/>
                      <a:pt x="64" y="1436"/>
                      <a:pt x="64" y="1436"/>
                    </a:cubicBezTo>
                    <a:cubicBezTo>
                      <a:pt x="64" y="269"/>
                      <a:pt x="64" y="269"/>
                      <a:pt x="64" y="269"/>
                    </a:cubicBezTo>
                    <a:cubicBezTo>
                      <a:pt x="171" y="269"/>
                      <a:pt x="171" y="269"/>
                      <a:pt x="171" y="269"/>
                    </a:cubicBezTo>
                    <a:cubicBezTo>
                      <a:pt x="171" y="442"/>
                      <a:pt x="171" y="442"/>
                      <a:pt x="171" y="442"/>
                    </a:cubicBezTo>
                    <a:cubicBezTo>
                      <a:pt x="171" y="460"/>
                      <a:pt x="185" y="474"/>
                      <a:pt x="203" y="474"/>
                    </a:cubicBezTo>
                    <a:cubicBezTo>
                      <a:pt x="340" y="474"/>
                      <a:pt x="340" y="474"/>
                      <a:pt x="340" y="474"/>
                    </a:cubicBezTo>
                    <a:cubicBezTo>
                      <a:pt x="358" y="474"/>
                      <a:pt x="372" y="460"/>
                      <a:pt x="372" y="442"/>
                    </a:cubicBezTo>
                    <a:cubicBezTo>
                      <a:pt x="372" y="269"/>
                      <a:pt x="372" y="269"/>
                      <a:pt x="372" y="269"/>
                    </a:cubicBezTo>
                    <a:cubicBezTo>
                      <a:pt x="684" y="269"/>
                      <a:pt x="684" y="269"/>
                      <a:pt x="684" y="269"/>
                    </a:cubicBezTo>
                    <a:cubicBezTo>
                      <a:pt x="684" y="442"/>
                      <a:pt x="684" y="442"/>
                      <a:pt x="684" y="442"/>
                    </a:cubicBezTo>
                    <a:cubicBezTo>
                      <a:pt x="684" y="460"/>
                      <a:pt x="698" y="474"/>
                      <a:pt x="716" y="474"/>
                    </a:cubicBezTo>
                    <a:cubicBezTo>
                      <a:pt x="853" y="474"/>
                      <a:pt x="853" y="474"/>
                      <a:pt x="853" y="474"/>
                    </a:cubicBezTo>
                    <a:cubicBezTo>
                      <a:pt x="871" y="474"/>
                      <a:pt x="885" y="460"/>
                      <a:pt x="885" y="442"/>
                    </a:cubicBezTo>
                    <a:cubicBezTo>
                      <a:pt x="885" y="269"/>
                      <a:pt x="885" y="269"/>
                      <a:pt x="885" y="269"/>
                    </a:cubicBezTo>
                    <a:cubicBezTo>
                      <a:pt x="1197" y="269"/>
                      <a:pt x="1197" y="269"/>
                      <a:pt x="1197" y="269"/>
                    </a:cubicBezTo>
                    <a:cubicBezTo>
                      <a:pt x="1197" y="442"/>
                      <a:pt x="1197" y="442"/>
                      <a:pt x="1197" y="442"/>
                    </a:cubicBezTo>
                    <a:cubicBezTo>
                      <a:pt x="1197" y="460"/>
                      <a:pt x="1212" y="474"/>
                      <a:pt x="1229" y="474"/>
                    </a:cubicBezTo>
                    <a:cubicBezTo>
                      <a:pt x="1366" y="474"/>
                      <a:pt x="1366" y="474"/>
                      <a:pt x="1366" y="474"/>
                    </a:cubicBezTo>
                    <a:cubicBezTo>
                      <a:pt x="1384" y="474"/>
                      <a:pt x="1398" y="460"/>
                      <a:pt x="1398" y="442"/>
                    </a:cubicBezTo>
                    <a:cubicBezTo>
                      <a:pt x="1398" y="269"/>
                      <a:pt x="1398" y="269"/>
                      <a:pt x="1398" y="269"/>
                    </a:cubicBezTo>
                    <a:cubicBezTo>
                      <a:pt x="1505" y="269"/>
                      <a:pt x="1505" y="269"/>
                      <a:pt x="1505" y="269"/>
                    </a:cubicBezTo>
                    <a:cubicBezTo>
                      <a:pt x="1505" y="833"/>
                      <a:pt x="1505" y="833"/>
                      <a:pt x="1505" y="833"/>
                    </a:cubicBezTo>
                    <a:cubicBezTo>
                      <a:pt x="1493" y="832"/>
                      <a:pt x="1481" y="831"/>
                      <a:pt x="1469" y="831"/>
                    </a:cubicBezTo>
                    <a:cubicBezTo>
                      <a:pt x="1433" y="831"/>
                      <a:pt x="1398" y="835"/>
                      <a:pt x="1364" y="841"/>
                    </a:cubicBezTo>
                    <a:cubicBezTo>
                      <a:pt x="1364" y="648"/>
                      <a:pt x="1364" y="648"/>
                      <a:pt x="1364" y="648"/>
                    </a:cubicBezTo>
                    <a:cubicBezTo>
                      <a:pt x="1364" y="630"/>
                      <a:pt x="1350" y="616"/>
                      <a:pt x="1332" y="616"/>
                    </a:cubicBezTo>
                    <a:cubicBezTo>
                      <a:pt x="1058" y="616"/>
                      <a:pt x="1058" y="616"/>
                      <a:pt x="1058" y="616"/>
                    </a:cubicBezTo>
                    <a:cubicBezTo>
                      <a:pt x="1040" y="616"/>
                      <a:pt x="1026" y="630"/>
                      <a:pt x="1026" y="648"/>
                    </a:cubicBezTo>
                    <a:cubicBezTo>
                      <a:pt x="1026" y="921"/>
                      <a:pt x="1026" y="921"/>
                      <a:pt x="1026" y="921"/>
                    </a:cubicBezTo>
                    <a:cubicBezTo>
                      <a:pt x="1026" y="939"/>
                      <a:pt x="1040" y="953"/>
                      <a:pt x="1058" y="953"/>
                    </a:cubicBezTo>
                    <a:cubicBezTo>
                      <a:pt x="1113" y="953"/>
                      <a:pt x="1113" y="953"/>
                      <a:pt x="1113" y="953"/>
                    </a:cubicBezTo>
                    <a:cubicBezTo>
                      <a:pt x="1060" y="995"/>
                      <a:pt x="1014" y="1045"/>
                      <a:pt x="978" y="1102"/>
                    </a:cubicBezTo>
                    <a:cubicBezTo>
                      <a:pt x="969" y="1116"/>
                      <a:pt x="961" y="1131"/>
                      <a:pt x="953" y="1146"/>
                    </a:cubicBezTo>
                    <a:cubicBezTo>
                      <a:pt x="953" y="1058"/>
                      <a:pt x="953" y="1058"/>
                      <a:pt x="953" y="1058"/>
                    </a:cubicBezTo>
                    <a:cubicBezTo>
                      <a:pt x="953" y="1040"/>
                      <a:pt x="939" y="1026"/>
                      <a:pt x="921" y="1026"/>
                    </a:cubicBezTo>
                    <a:close/>
                    <a:moveTo>
                      <a:pt x="889" y="1090"/>
                    </a:moveTo>
                    <a:cubicBezTo>
                      <a:pt x="889" y="1300"/>
                      <a:pt x="889" y="1300"/>
                      <a:pt x="889" y="1300"/>
                    </a:cubicBezTo>
                    <a:cubicBezTo>
                      <a:pt x="680" y="1300"/>
                      <a:pt x="680" y="1300"/>
                      <a:pt x="680" y="1300"/>
                    </a:cubicBezTo>
                    <a:cubicBezTo>
                      <a:pt x="680" y="1090"/>
                      <a:pt x="680" y="1090"/>
                      <a:pt x="680" y="1090"/>
                    </a:cubicBezTo>
                    <a:lnTo>
                      <a:pt x="889" y="1090"/>
                    </a:lnTo>
                    <a:close/>
                    <a:moveTo>
                      <a:pt x="1300" y="680"/>
                    </a:moveTo>
                    <a:cubicBezTo>
                      <a:pt x="1300" y="857"/>
                      <a:pt x="1300" y="857"/>
                      <a:pt x="1300" y="857"/>
                    </a:cubicBezTo>
                    <a:cubicBezTo>
                      <a:pt x="1271" y="865"/>
                      <a:pt x="1244" y="876"/>
                      <a:pt x="1217" y="889"/>
                    </a:cubicBezTo>
                    <a:cubicBezTo>
                      <a:pt x="1090" y="889"/>
                      <a:pt x="1090" y="889"/>
                      <a:pt x="1090" y="889"/>
                    </a:cubicBezTo>
                    <a:cubicBezTo>
                      <a:pt x="1090" y="680"/>
                      <a:pt x="1090" y="680"/>
                      <a:pt x="1090" y="680"/>
                    </a:cubicBezTo>
                    <a:lnTo>
                      <a:pt x="1300" y="680"/>
                    </a:lnTo>
                    <a:close/>
                    <a:moveTo>
                      <a:pt x="1469" y="1926"/>
                    </a:moveTo>
                    <a:cubicBezTo>
                      <a:pt x="1204" y="1926"/>
                      <a:pt x="984" y="1728"/>
                      <a:pt x="956" y="1465"/>
                    </a:cubicBezTo>
                    <a:cubicBezTo>
                      <a:pt x="956" y="1465"/>
                      <a:pt x="956" y="1465"/>
                      <a:pt x="956" y="1465"/>
                    </a:cubicBezTo>
                    <a:cubicBezTo>
                      <a:pt x="954" y="1447"/>
                      <a:pt x="953" y="1429"/>
                      <a:pt x="953" y="1411"/>
                    </a:cubicBezTo>
                    <a:cubicBezTo>
                      <a:pt x="953" y="1215"/>
                      <a:pt x="1063" y="1038"/>
                      <a:pt x="1238" y="950"/>
                    </a:cubicBezTo>
                    <a:cubicBezTo>
                      <a:pt x="1238" y="950"/>
                      <a:pt x="1238" y="950"/>
                      <a:pt x="1238" y="950"/>
                    </a:cubicBezTo>
                    <a:cubicBezTo>
                      <a:pt x="1271" y="934"/>
                      <a:pt x="1305" y="921"/>
                      <a:pt x="1340" y="912"/>
                    </a:cubicBezTo>
                    <a:cubicBezTo>
                      <a:pt x="1340" y="912"/>
                      <a:pt x="1340" y="912"/>
                      <a:pt x="1340" y="912"/>
                    </a:cubicBezTo>
                    <a:cubicBezTo>
                      <a:pt x="1382" y="901"/>
                      <a:pt x="1425" y="896"/>
                      <a:pt x="1469" y="896"/>
                    </a:cubicBezTo>
                    <a:cubicBezTo>
                      <a:pt x="1490" y="896"/>
                      <a:pt x="1512" y="897"/>
                      <a:pt x="1533" y="900"/>
                    </a:cubicBezTo>
                    <a:cubicBezTo>
                      <a:pt x="1533" y="900"/>
                      <a:pt x="1533" y="900"/>
                      <a:pt x="1533" y="900"/>
                    </a:cubicBezTo>
                    <a:cubicBezTo>
                      <a:pt x="1790" y="932"/>
                      <a:pt x="1984" y="1151"/>
                      <a:pt x="1984" y="1411"/>
                    </a:cubicBezTo>
                    <a:cubicBezTo>
                      <a:pt x="1984" y="1695"/>
                      <a:pt x="1753" y="1926"/>
                      <a:pt x="1469" y="19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9" name="Freeform 9"/>
              <p:cNvSpPr>
                <a:spLocks/>
              </p:cNvSpPr>
              <p:nvPr/>
            </p:nvSpPr>
            <p:spPr bwMode="auto">
              <a:xfrm>
                <a:off x="6049" y="1050"/>
                <a:ext cx="18" cy="41"/>
              </a:xfrm>
              <a:custGeom>
                <a:avLst/>
                <a:gdLst>
                  <a:gd name="T0" fmla="*/ 67 w 94"/>
                  <a:gd name="T1" fmla="*/ 25 h 216"/>
                  <a:gd name="T2" fmla="*/ 26 w 94"/>
                  <a:gd name="T3" fmla="*/ 6 h 216"/>
                  <a:gd name="T4" fmla="*/ 6 w 94"/>
                  <a:gd name="T5" fmla="*/ 47 h 216"/>
                  <a:gd name="T6" fmla="*/ 30 w 94"/>
                  <a:gd name="T7" fmla="*/ 184 h 216"/>
                  <a:gd name="T8" fmla="*/ 62 w 94"/>
                  <a:gd name="T9" fmla="*/ 216 h 216"/>
                  <a:gd name="T10" fmla="*/ 94 w 94"/>
                  <a:gd name="T11" fmla="*/ 184 h 216"/>
                  <a:gd name="T12" fmla="*/ 67 w 94"/>
                  <a:gd name="T13" fmla="*/ 25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16">
                    <a:moveTo>
                      <a:pt x="67" y="25"/>
                    </a:moveTo>
                    <a:cubicBezTo>
                      <a:pt x="61" y="9"/>
                      <a:pt x="42" y="0"/>
                      <a:pt x="26" y="6"/>
                    </a:cubicBezTo>
                    <a:cubicBezTo>
                      <a:pt x="9" y="12"/>
                      <a:pt x="0" y="30"/>
                      <a:pt x="6" y="47"/>
                    </a:cubicBezTo>
                    <a:cubicBezTo>
                      <a:pt x="22" y="91"/>
                      <a:pt x="30" y="137"/>
                      <a:pt x="30" y="184"/>
                    </a:cubicBezTo>
                    <a:cubicBezTo>
                      <a:pt x="30" y="202"/>
                      <a:pt x="44" y="216"/>
                      <a:pt x="62" y="216"/>
                    </a:cubicBezTo>
                    <a:cubicBezTo>
                      <a:pt x="80" y="216"/>
                      <a:pt x="94" y="202"/>
                      <a:pt x="94" y="184"/>
                    </a:cubicBezTo>
                    <a:cubicBezTo>
                      <a:pt x="94" y="130"/>
                      <a:pt x="85" y="76"/>
                      <a:pt x="67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0" name="Freeform 10"/>
              <p:cNvSpPr>
                <a:spLocks/>
              </p:cNvSpPr>
              <p:nvPr/>
            </p:nvSpPr>
            <p:spPr bwMode="auto">
              <a:xfrm>
                <a:off x="5994" y="999"/>
                <a:ext cx="59" cy="45"/>
              </a:xfrm>
              <a:custGeom>
                <a:avLst/>
                <a:gdLst>
                  <a:gd name="T0" fmla="*/ 304 w 314"/>
                  <a:gd name="T1" fmla="*/ 191 h 242"/>
                  <a:gd name="T2" fmla="*/ 44 w 314"/>
                  <a:gd name="T3" fmla="*/ 5 h 242"/>
                  <a:gd name="T4" fmla="*/ 4 w 314"/>
                  <a:gd name="T5" fmla="*/ 27 h 242"/>
                  <a:gd name="T6" fmla="*/ 27 w 314"/>
                  <a:gd name="T7" fmla="*/ 67 h 242"/>
                  <a:gd name="T8" fmla="*/ 252 w 314"/>
                  <a:gd name="T9" fmla="*/ 228 h 242"/>
                  <a:gd name="T10" fmla="*/ 278 w 314"/>
                  <a:gd name="T11" fmla="*/ 242 h 242"/>
                  <a:gd name="T12" fmla="*/ 296 w 314"/>
                  <a:gd name="T13" fmla="*/ 236 h 242"/>
                  <a:gd name="T14" fmla="*/ 304 w 314"/>
                  <a:gd name="T15" fmla="*/ 191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4" h="242">
                    <a:moveTo>
                      <a:pt x="304" y="191"/>
                    </a:moveTo>
                    <a:cubicBezTo>
                      <a:pt x="242" y="101"/>
                      <a:pt x="149" y="35"/>
                      <a:pt x="44" y="5"/>
                    </a:cubicBezTo>
                    <a:cubicBezTo>
                      <a:pt x="27" y="0"/>
                      <a:pt x="9" y="10"/>
                      <a:pt x="4" y="27"/>
                    </a:cubicBezTo>
                    <a:cubicBezTo>
                      <a:pt x="0" y="44"/>
                      <a:pt x="10" y="62"/>
                      <a:pt x="27" y="67"/>
                    </a:cubicBezTo>
                    <a:cubicBezTo>
                      <a:pt x="117" y="93"/>
                      <a:pt x="197" y="150"/>
                      <a:pt x="252" y="228"/>
                    </a:cubicBezTo>
                    <a:cubicBezTo>
                      <a:pt x="258" y="237"/>
                      <a:pt x="268" y="242"/>
                      <a:pt x="278" y="242"/>
                    </a:cubicBezTo>
                    <a:cubicBezTo>
                      <a:pt x="284" y="242"/>
                      <a:pt x="291" y="240"/>
                      <a:pt x="296" y="236"/>
                    </a:cubicBezTo>
                    <a:cubicBezTo>
                      <a:pt x="311" y="226"/>
                      <a:pt x="314" y="206"/>
                      <a:pt x="304" y="1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1" name="Freeform 11"/>
              <p:cNvSpPr>
                <a:spLocks noEditPoints="1"/>
              </p:cNvSpPr>
              <p:nvPr/>
            </p:nvSpPr>
            <p:spPr bwMode="auto">
              <a:xfrm>
                <a:off x="5911" y="1017"/>
                <a:ext cx="136" cy="136"/>
              </a:xfrm>
              <a:custGeom>
                <a:avLst/>
                <a:gdLst>
                  <a:gd name="T0" fmla="*/ 364 w 727"/>
                  <a:gd name="T1" fmla="*/ 0 h 727"/>
                  <a:gd name="T2" fmla="*/ 0 w 727"/>
                  <a:gd name="T3" fmla="*/ 364 h 727"/>
                  <a:gd name="T4" fmla="*/ 364 w 727"/>
                  <a:gd name="T5" fmla="*/ 727 h 727"/>
                  <a:gd name="T6" fmla="*/ 727 w 727"/>
                  <a:gd name="T7" fmla="*/ 364 h 727"/>
                  <a:gd name="T8" fmla="*/ 364 w 727"/>
                  <a:gd name="T9" fmla="*/ 0 h 727"/>
                  <a:gd name="T10" fmla="*/ 364 w 727"/>
                  <a:gd name="T11" fmla="*/ 663 h 727"/>
                  <a:gd name="T12" fmla="*/ 64 w 727"/>
                  <a:gd name="T13" fmla="*/ 364 h 727"/>
                  <a:gd name="T14" fmla="*/ 364 w 727"/>
                  <a:gd name="T15" fmla="*/ 65 h 727"/>
                  <a:gd name="T16" fmla="*/ 663 w 727"/>
                  <a:gd name="T17" fmla="*/ 364 h 727"/>
                  <a:gd name="T18" fmla="*/ 364 w 727"/>
                  <a:gd name="T19" fmla="*/ 663 h 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27" h="727">
                    <a:moveTo>
                      <a:pt x="364" y="0"/>
                    </a:moveTo>
                    <a:cubicBezTo>
                      <a:pt x="163" y="0"/>
                      <a:pt x="0" y="163"/>
                      <a:pt x="0" y="364"/>
                    </a:cubicBezTo>
                    <a:cubicBezTo>
                      <a:pt x="0" y="564"/>
                      <a:pt x="163" y="727"/>
                      <a:pt x="364" y="727"/>
                    </a:cubicBezTo>
                    <a:cubicBezTo>
                      <a:pt x="564" y="727"/>
                      <a:pt x="727" y="564"/>
                      <a:pt x="727" y="364"/>
                    </a:cubicBezTo>
                    <a:cubicBezTo>
                      <a:pt x="727" y="163"/>
                      <a:pt x="564" y="0"/>
                      <a:pt x="364" y="0"/>
                    </a:cubicBezTo>
                    <a:close/>
                    <a:moveTo>
                      <a:pt x="364" y="663"/>
                    </a:moveTo>
                    <a:cubicBezTo>
                      <a:pt x="199" y="663"/>
                      <a:pt x="64" y="529"/>
                      <a:pt x="64" y="364"/>
                    </a:cubicBezTo>
                    <a:cubicBezTo>
                      <a:pt x="64" y="199"/>
                      <a:pt x="199" y="65"/>
                      <a:pt x="364" y="65"/>
                    </a:cubicBezTo>
                    <a:cubicBezTo>
                      <a:pt x="529" y="65"/>
                      <a:pt x="663" y="199"/>
                      <a:pt x="663" y="364"/>
                    </a:cubicBezTo>
                    <a:cubicBezTo>
                      <a:pt x="663" y="529"/>
                      <a:pt x="529" y="663"/>
                      <a:pt x="364" y="6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2" name="Freeform 12"/>
              <p:cNvSpPr>
                <a:spLocks/>
              </p:cNvSpPr>
              <p:nvPr/>
            </p:nvSpPr>
            <p:spPr bwMode="auto">
              <a:xfrm>
                <a:off x="5973" y="1048"/>
                <a:ext cx="47" cy="47"/>
              </a:xfrm>
              <a:custGeom>
                <a:avLst/>
                <a:gdLst>
                  <a:gd name="T0" fmla="*/ 220 w 252"/>
                  <a:gd name="T1" fmla="*/ 188 h 252"/>
                  <a:gd name="T2" fmla="*/ 64 w 252"/>
                  <a:gd name="T3" fmla="*/ 188 h 252"/>
                  <a:gd name="T4" fmla="*/ 64 w 252"/>
                  <a:gd name="T5" fmla="*/ 32 h 252"/>
                  <a:gd name="T6" fmla="*/ 32 w 252"/>
                  <a:gd name="T7" fmla="*/ 0 h 252"/>
                  <a:gd name="T8" fmla="*/ 0 w 252"/>
                  <a:gd name="T9" fmla="*/ 32 h 252"/>
                  <a:gd name="T10" fmla="*/ 0 w 252"/>
                  <a:gd name="T11" fmla="*/ 220 h 252"/>
                  <a:gd name="T12" fmla="*/ 32 w 252"/>
                  <a:gd name="T13" fmla="*/ 252 h 252"/>
                  <a:gd name="T14" fmla="*/ 220 w 252"/>
                  <a:gd name="T15" fmla="*/ 252 h 252"/>
                  <a:gd name="T16" fmla="*/ 252 w 252"/>
                  <a:gd name="T17" fmla="*/ 220 h 252"/>
                  <a:gd name="T18" fmla="*/ 220 w 252"/>
                  <a:gd name="T19" fmla="*/ 188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2" h="252">
                    <a:moveTo>
                      <a:pt x="220" y="188"/>
                    </a:moveTo>
                    <a:cubicBezTo>
                      <a:pt x="64" y="188"/>
                      <a:pt x="64" y="188"/>
                      <a:pt x="64" y="188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14"/>
                      <a:pt x="49" y="0"/>
                      <a:pt x="32" y="0"/>
                    </a:cubicBezTo>
                    <a:cubicBezTo>
                      <a:pt x="14" y="0"/>
                      <a:pt x="0" y="14"/>
                      <a:pt x="0" y="32"/>
                    </a:cubicBezTo>
                    <a:cubicBezTo>
                      <a:pt x="0" y="220"/>
                      <a:pt x="0" y="220"/>
                      <a:pt x="0" y="220"/>
                    </a:cubicBezTo>
                    <a:cubicBezTo>
                      <a:pt x="0" y="238"/>
                      <a:pt x="14" y="252"/>
                      <a:pt x="32" y="252"/>
                    </a:cubicBezTo>
                    <a:cubicBezTo>
                      <a:pt x="220" y="252"/>
                      <a:pt x="220" y="252"/>
                      <a:pt x="220" y="252"/>
                    </a:cubicBezTo>
                    <a:cubicBezTo>
                      <a:pt x="237" y="252"/>
                      <a:pt x="252" y="238"/>
                      <a:pt x="252" y="220"/>
                    </a:cubicBezTo>
                    <a:cubicBezTo>
                      <a:pt x="252" y="203"/>
                      <a:pt x="238" y="188"/>
                      <a:pt x="220" y="1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94" name="CaixaDeTexto 19"/>
            <p:cNvSpPr txBox="1"/>
            <p:nvPr/>
          </p:nvSpPr>
          <p:spPr>
            <a:xfrm>
              <a:off x="9934912" y="1361753"/>
              <a:ext cx="8811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algn="r">
                <a:defRPr sz="5400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defRPr>
              </a:lvl1pPr>
              <a:lvl2pPr lvl="1" algn="r">
                <a:defRPr sz="3600">
                  <a:solidFill>
                    <a:schemeClr val="bg1"/>
                  </a:solidFill>
                </a:defRPr>
              </a:lvl2pPr>
            </a:lstStyle>
            <a:p>
              <a:pPr algn="l"/>
              <a:r>
                <a:rPr lang="pt-BR" sz="1400" i="1" dirty="0">
                  <a:solidFill>
                    <a:srgbClr val="4A5463"/>
                  </a:solidFill>
                  <a:effectLst/>
                  <a:latin typeface="+mn-lt"/>
                </a:rPr>
                <a:t>histórico</a:t>
              </a:r>
            </a:p>
          </p:txBody>
        </p:sp>
      </p:grpSp>
      <p:sp>
        <p:nvSpPr>
          <p:cNvPr id="103" name="Forma livre 102"/>
          <p:cNvSpPr/>
          <p:nvPr/>
        </p:nvSpPr>
        <p:spPr>
          <a:xfrm>
            <a:off x="-167954" y="161424"/>
            <a:ext cx="968768" cy="172857"/>
          </a:xfrm>
          <a:custGeom>
            <a:avLst/>
            <a:gdLst>
              <a:gd name="connsiteX0" fmla="*/ 0 w 4785186"/>
              <a:gd name="connsiteY0" fmla="*/ 0 h 853819"/>
              <a:gd name="connsiteX1" fmla="*/ 4785186 w 4785186"/>
              <a:gd name="connsiteY1" fmla="*/ 0 h 853819"/>
              <a:gd name="connsiteX2" fmla="*/ 4310842 w 4785186"/>
              <a:gd name="connsiteY2" fmla="*/ 853819 h 853819"/>
              <a:gd name="connsiteX3" fmla="*/ 0 w 4785186"/>
              <a:gd name="connsiteY3" fmla="*/ 853819 h 85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5186" h="853819">
                <a:moveTo>
                  <a:pt x="0" y="0"/>
                </a:moveTo>
                <a:lnTo>
                  <a:pt x="4785186" y="0"/>
                </a:lnTo>
                <a:lnTo>
                  <a:pt x="4310842" y="853819"/>
                </a:lnTo>
                <a:lnTo>
                  <a:pt x="0" y="853819"/>
                </a:lnTo>
                <a:close/>
              </a:path>
            </a:pathLst>
          </a:custGeom>
          <a:solidFill>
            <a:srgbClr val="62D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1" name="Group 4"/>
          <p:cNvGrpSpPr>
            <a:grpSpLocks noChangeAspect="1"/>
          </p:cNvGrpSpPr>
          <p:nvPr/>
        </p:nvGrpSpPr>
        <p:grpSpPr bwMode="auto">
          <a:xfrm>
            <a:off x="506413" y="3698875"/>
            <a:ext cx="333375" cy="444500"/>
            <a:chOff x="319" y="2330"/>
            <a:chExt cx="210" cy="280"/>
          </a:xfrm>
          <a:solidFill>
            <a:srgbClr val="00A79B"/>
          </a:solidFill>
        </p:grpSpPr>
        <p:sp>
          <p:nvSpPr>
            <p:cNvPr id="106" name="Oval 5"/>
            <p:cNvSpPr>
              <a:spLocks noChangeArrowheads="1"/>
            </p:cNvSpPr>
            <p:nvPr/>
          </p:nvSpPr>
          <p:spPr bwMode="auto">
            <a:xfrm>
              <a:off x="361" y="2442"/>
              <a:ext cx="125" cy="126"/>
            </a:xfrm>
            <a:prstGeom prst="ellipse">
              <a:avLst/>
            </a:prstGeom>
            <a:solidFill>
              <a:srgbClr val="62D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7" name="Freeform 6"/>
            <p:cNvSpPr>
              <a:spLocks noEditPoints="1"/>
            </p:cNvSpPr>
            <p:nvPr/>
          </p:nvSpPr>
          <p:spPr bwMode="auto">
            <a:xfrm>
              <a:off x="382" y="2330"/>
              <a:ext cx="85" cy="80"/>
            </a:xfrm>
            <a:custGeom>
              <a:avLst/>
              <a:gdLst>
                <a:gd name="T0" fmla="*/ 123 w 245"/>
                <a:gd name="T1" fmla="*/ 229 h 229"/>
                <a:gd name="T2" fmla="*/ 0 w 245"/>
                <a:gd name="T3" fmla="*/ 114 h 229"/>
                <a:gd name="T4" fmla="*/ 123 w 245"/>
                <a:gd name="T5" fmla="*/ 0 h 229"/>
                <a:gd name="T6" fmla="*/ 245 w 245"/>
                <a:gd name="T7" fmla="*/ 114 h 229"/>
                <a:gd name="T8" fmla="*/ 123 w 245"/>
                <a:gd name="T9" fmla="*/ 229 h 229"/>
                <a:gd name="T10" fmla="*/ 123 w 245"/>
                <a:gd name="T11" fmla="*/ 23 h 229"/>
                <a:gd name="T12" fmla="*/ 23 w 245"/>
                <a:gd name="T13" fmla="*/ 114 h 229"/>
                <a:gd name="T14" fmla="*/ 123 w 245"/>
                <a:gd name="T15" fmla="*/ 206 h 229"/>
                <a:gd name="T16" fmla="*/ 222 w 245"/>
                <a:gd name="T17" fmla="*/ 114 h 229"/>
                <a:gd name="T18" fmla="*/ 123 w 245"/>
                <a:gd name="T19" fmla="*/ 23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5" h="229">
                  <a:moveTo>
                    <a:pt x="123" y="229"/>
                  </a:moveTo>
                  <a:cubicBezTo>
                    <a:pt x="55" y="229"/>
                    <a:pt x="0" y="178"/>
                    <a:pt x="0" y="114"/>
                  </a:cubicBezTo>
                  <a:cubicBezTo>
                    <a:pt x="0" y="51"/>
                    <a:pt x="55" y="0"/>
                    <a:pt x="123" y="0"/>
                  </a:cubicBezTo>
                  <a:cubicBezTo>
                    <a:pt x="190" y="0"/>
                    <a:pt x="245" y="51"/>
                    <a:pt x="245" y="114"/>
                  </a:cubicBezTo>
                  <a:cubicBezTo>
                    <a:pt x="245" y="178"/>
                    <a:pt x="190" y="229"/>
                    <a:pt x="123" y="229"/>
                  </a:cubicBezTo>
                  <a:close/>
                  <a:moveTo>
                    <a:pt x="123" y="23"/>
                  </a:moveTo>
                  <a:cubicBezTo>
                    <a:pt x="68" y="23"/>
                    <a:pt x="23" y="64"/>
                    <a:pt x="23" y="114"/>
                  </a:cubicBezTo>
                  <a:cubicBezTo>
                    <a:pt x="23" y="165"/>
                    <a:pt x="68" y="206"/>
                    <a:pt x="123" y="206"/>
                  </a:cubicBezTo>
                  <a:cubicBezTo>
                    <a:pt x="178" y="206"/>
                    <a:pt x="222" y="165"/>
                    <a:pt x="222" y="114"/>
                  </a:cubicBezTo>
                  <a:cubicBezTo>
                    <a:pt x="222" y="64"/>
                    <a:pt x="178" y="23"/>
                    <a:pt x="12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8" name="Freeform 7"/>
            <p:cNvSpPr>
              <a:spLocks noEditPoints="1"/>
            </p:cNvSpPr>
            <p:nvPr/>
          </p:nvSpPr>
          <p:spPr bwMode="auto">
            <a:xfrm>
              <a:off x="319" y="2400"/>
              <a:ext cx="210" cy="210"/>
            </a:xfrm>
            <a:custGeom>
              <a:avLst/>
              <a:gdLst>
                <a:gd name="T0" fmla="*/ 300 w 599"/>
                <a:gd name="T1" fmla="*/ 599 h 599"/>
                <a:gd name="T2" fmla="*/ 0 w 599"/>
                <a:gd name="T3" fmla="*/ 300 h 599"/>
                <a:gd name="T4" fmla="*/ 300 w 599"/>
                <a:gd name="T5" fmla="*/ 0 h 599"/>
                <a:gd name="T6" fmla="*/ 599 w 599"/>
                <a:gd name="T7" fmla="*/ 300 h 599"/>
                <a:gd name="T8" fmla="*/ 300 w 599"/>
                <a:gd name="T9" fmla="*/ 599 h 599"/>
                <a:gd name="T10" fmla="*/ 300 w 599"/>
                <a:gd name="T11" fmla="*/ 35 h 599"/>
                <a:gd name="T12" fmla="*/ 35 w 599"/>
                <a:gd name="T13" fmla="*/ 300 h 599"/>
                <a:gd name="T14" fmla="*/ 300 w 599"/>
                <a:gd name="T15" fmla="*/ 564 h 599"/>
                <a:gd name="T16" fmla="*/ 564 w 599"/>
                <a:gd name="T17" fmla="*/ 300 h 599"/>
                <a:gd name="T18" fmla="*/ 300 w 599"/>
                <a:gd name="T19" fmla="*/ 35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9" h="599">
                  <a:moveTo>
                    <a:pt x="300" y="599"/>
                  </a:moveTo>
                  <a:cubicBezTo>
                    <a:pt x="135" y="599"/>
                    <a:pt x="0" y="465"/>
                    <a:pt x="0" y="300"/>
                  </a:cubicBezTo>
                  <a:cubicBezTo>
                    <a:pt x="0" y="135"/>
                    <a:pt x="135" y="0"/>
                    <a:pt x="300" y="0"/>
                  </a:cubicBezTo>
                  <a:cubicBezTo>
                    <a:pt x="465" y="0"/>
                    <a:pt x="599" y="135"/>
                    <a:pt x="599" y="300"/>
                  </a:cubicBezTo>
                  <a:cubicBezTo>
                    <a:pt x="599" y="465"/>
                    <a:pt x="465" y="599"/>
                    <a:pt x="300" y="599"/>
                  </a:cubicBezTo>
                  <a:close/>
                  <a:moveTo>
                    <a:pt x="300" y="35"/>
                  </a:moveTo>
                  <a:cubicBezTo>
                    <a:pt x="154" y="35"/>
                    <a:pt x="35" y="154"/>
                    <a:pt x="35" y="300"/>
                  </a:cubicBezTo>
                  <a:cubicBezTo>
                    <a:pt x="35" y="446"/>
                    <a:pt x="154" y="564"/>
                    <a:pt x="300" y="564"/>
                  </a:cubicBezTo>
                  <a:cubicBezTo>
                    <a:pt x="446" y="564"/>
                    <a:pt x="564" y="446"/>
                    <a:pt x="564" y="300"/>
                  </a:cubicBezTo>
                  <a:cubicBezTo>
                    <a:pt x="564" y="154"/>
                    <a:pt x="446" y="35"/>
                    <a:pt x="30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9" name="Rectangle 8"/>
            <p:cNvSpPr>
              <a:spLocks noChangeArrowheads="1"/>
            </p:cNvSpPr>
            <p:nvPr/>
          </p:nvSpPr>
          <p:spPr bwMode="auto">
            <a:xfrm>
              <a:off x="420" y="2421"/>
              <a:ext cx="9" cy="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0" name="Freeform 9"/>
            <p:cNvSpPr>
              <a:spLocks/>
            </p:cNvSpPr>
            <p:nvPr/>
          </p:nvSpPr>
          <p:spPr bwMode="auto">
            <a:xfrm>
              <a:off x="361" y="2442"/>
              <a:ext cx="16" cy="16"/>
            </a:xfrm>
            <a:custGeom>
              <a:avLst/>
              <a:gdLst>
                <a:gd name="T0" fmla="*/ 16 w 16"/>
                <a:gd name="T1" fmla="*/ 10 h 16"/>
                <a:gd name="T2" fmla="*/ 10 w 16"/>
                <a:gd name="T3" fmla="*/ 16 h 16"/>
                <a:gd name="T4" fmla="*/ 0 w 16"/>
                <a:gd name="T5" fmla="*/ 6 h 16"/>
                <a:gd name="T6" fmla="*/ 6 w 16"/>
                <a:gd name="T7" fmla="*/ 0 h 16"/>
                <a:gd name="T8" fmla="*/ 16 w 16"/>
                <a:gd name="T9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6" y="10"/>
                  </a:moveTo>
                  <a:lnTo>
                    <a:pt x="10" y="1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6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1" name="Rectangle 10"/>
            <p:cNvSpPr>
              <a:spLocks noChangeArrowheads="1"/>
            </p:cNvSpPr>
            <p:nvPr/>
          </p:nvSpPr>
          <p:spPr bwMode="auto">
            <a:xfrm>
              <a:off x="339" y="2502"/>
              <a:ext cx="1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2" name="Freeform 11"/>
            <p:cNvSpPr>
              <a:spLocks/>
            </p:cNvSpPr>
            <p:nvPr/>
          </p:nvSpPr>
          <p:spPr bwMode="auto">
            <a:xfrm>
              <a:off x="361" y="2552"/>
              <a:ext cx="16" cy="15"/>
            </a:xfrm>
            <a:custGeom>
              <a:avLst/>
              <a:gdLst>
                <a:gd name="T0" fmla="*/ 10 w 16"/>
                <a:gd name="T1" fmla="*/ 0 h 15"/>
                <a:gd name="T2" fmla="*/ 16 w 16"/>
                <a:gd name="T3" fmla="*/ 6 h 15"/>
                <a:gd name="T4" fmla="*/ 6 w 16"/>
                <a:gd name="T5" fmla="*/ 15 h 15"/>
                <a:gd name="T6" fmla="*/ 0 w 16"/>
                <a:gd name="T7" fmla="*/ 10 h 15"/>
                <a:gd name="T8" fmla="*/ 10 w 16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10" y="0"/>
                  </a:moveTo>
                  <a:lnTo>
                    <a:pt x="16" y="6"/>
                  </a:lnTo>
                  <a:lnTo>
                    <a:pt x="6" y="15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3" name="Rectangle 12"/>
            <p:cNvSpPr>
              <a:spLocks noChangeArrowheads="1"/>
            </p:cNvSpPr>
            <p:nvPr/>
          </p:nvSpPr>
          <p:spPr bwMode="auto">
            <a:xfrm>
              <a:off x="420" y="2576"/>
              <a:ext cx="9" cy="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4" name="Freeform 13"/>
            <p:cNvSpPr>
              <a:spLocks/>
            </p:cNvSpPr>
            <p:nvPr/>
          </p:nvSpPr>
          <p:spPr bwMode="auto">
            <a:xfrm>
              <a:off x="471" y="2552"/>
              <a:ext cx="16" cy="15"/>
            </a:xfrm>
            <a:custGeom>
              <a:avLst/>
              <a:gdLst>
                <a:gd name="T0" fmla="*/ 0 w 16"/>
                <a:gd name="T1" fmla="*/ 6 h 15"/>
                <a:gd name="T2" fmla="*/ 6 w 16"/>
                <a:gd name="T3" fmla="*/ 0 h 15"/>
                <a:gd name="T4" fmla="*/ 16 w 16"/>
                <a:gd name="T5" fmla="*/ 10 h 15"/>
                <a:gd name="T6" fmla="*/ 10 w 16"/>
                <a:gd name="T7" fmla="*/ 15 h 15"/>
                <a:gd name="T8" fmla="*/ 0 w 16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0" y="6"/>
                  </a:moveTo>
                  <a:lnTo>
                    <a:pt x="6" y="0"/>
                  </a:lnTo>
                  <a:lnTo>
                    <a:pt x="16" y="10"/>
                  </a:lnTo>
                  <a:lnTo>
                    <a:pt x="10" y="15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5" name="Rectangle 14"/>
            <p:cNvSpPr>
              <a:spLocks noChangeArrowheads="1"/>
            </p:cNvSpPr>
            <p:nvPr/>
          </p:nvSpPr>
          <p:spPr bwMode="auto">
            <a:xfrm>
              <a:off x="494" y="2502"/>
              <a:ext cx="14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6" name="Freeform 15"/>
            <p:cNvSpPr>
              <a:spLocks/>
            </p:cNvSpPr>
            <p:nvPr/>
          </p:nvSpPr>
          <p:spPr bwMode="auto">
            <a:xfrm>
              <a:off x="471" y="2442"/>
              <a:ext cx="16" cy="16"/>
            </a:xfrm>
            <a:custGeom>
              <a:avLst/>
              <a:gdLst>
                <a:gd name="T0" fmla="*/ 6 w 16"/>
                <a:gd name="T1" fmla="*/ 16 h 16"/>
                <a:gd name="T2" fmla="*/ 0 w 16"/>
                <a:gd name="T3" fmla="*/ 10 h 16"/>
                <a:gd name="T4" fmla="*/ 10 w 16"/>
                <a:gd name="T5" fmla="*/ 0 h 16"/>
                <a:gd name="T6" fmla="*/ 16 w 16"/>
                <a:gd name="T7" fmla="*/ 6 h 16"/>
                <a:gd name="T8" fmla="*/ 6 w 16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6" y="16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6" y="6"/>
                  </a:lnTo>
                  <a:lnTo>
                    <a:pt x="6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7" name="Freeform 16"/>
            <p:cNvSpPr>
              <a:spLocks/>
            </p:cNvSpPr>
            <p:nvPr/>
          </p:nvSpPr>
          <p:spPr bwMode="auto">
            <a:xfrm>
              <a:off x="329" y="2410"/>
              <a:ext cx="30" cy="29"/>
            </a:xfrm>
            <a:custGeom>
              <a:avLst/>
              <a:gdLst>
                <a:gd name="T0" fmla="*/ 64 w 84"/>
                <a:gd name="T1" fmla="*/ 8 h 84"/>
                <a:gd name="T2" fmla="*/ 39 w 84"/>
                <a:gd name="T3" fmla="*/ 7 h 84"/>
                <a:gd name="T4" fmla="*/ 7 w 84"/>
                <a:gd name="T5" fmla="*/ 39 h 84"/>
                <a:gd name="T6" fmla="*/ 8 w 84"/>
                <a:gd name="T7" fmla="*/ 65 h 84"/>
                <a:gd name="T8" fmla="*/ 32 w 84"/>
                <a:gd name="T9" fmla="*/ 66 h 84"/>
                <a:gd name="T10" fmla="*/ 50 w 84"/>
                <a:gd name="T11" fmla="*/ 84 h 84"/>
                <a:gd name="T12" fmla="*/ 84 w 84"/>
                <a:gd name="T13" fmla="*/ 50 h 84"/>
                <a:gd name="T14" fmla="*/ 66 w 84"/>
                <a:gd name="T15" fmla="*/ 32 h 84"/>
                <a:gd name="T16" fmla="*/ 64 w 84"/>
                <a:gd name="T17" fmla="*/ 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84">
                  <a:moveTo>
                    <a:pt x="64" y="8"/>
                  </a:moveTo>
                  <a:cubicBezTo>
                    <a:pt x="57" y="0"/>
                    <a:pt x="46" y="0"/>
                    <a:pt x="39" y="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46"/>
                    <a:pt x="0" y="57"/>
                    <a:pt x="8" y="65"/>
                  </a:cubicBezTo>
                  <a:cubicBezTo>
                    <a:pt x="14" y="71"/>
                    <a:pt x="24" y="72"/>
                    <a:pt x="32" y="66"/>
                  </a:cubicBezTo>
                  <a:cubicBezTo>
                    <a:pt x="50" y="84"/>
                    <a:pt x="50" y="84"/>
                    <a:pt x="50" y="84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71" y="24"/>
                    <a:pt x="71" y="14"/>
                    <a:pt x="6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8" name="Rectangle 17"/>
            <p:cNvSpPr>
              <a:spLocks noChangeArrowheads="1"/>
            </p:cNvSpPr>
            <p:nvPr/>
          </p:nvSpPr>
          <p:spPr bwMode="auto">
            <a:xfrm>
              <a:off x="412" y="2377"/>
              <a:ext cx="26" cy="3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9" name="Freeform 18"/>
            <p:cNvSpPr>
              <a:spLocks/>
            </p:cNvSpPr>
            <p:nvPr/>
          </p:nvSpPr>
          <p:spPr bwMode="auto">
            <a:xfrm>
              <a:off x="402" y="2356"/>
              <a:ext cx="46" cy="27"/>
            </a:xfrm>
            <a:custGeom>
              <a:avLst/>
              <a:gdLst>
                <a:gd name="T0" fmla="*/ 132 w 132"/>
                <a:gd name="T1" fmla="*/ 70 h 76"/>
                <a:gd name="T2" fmla="*/ 126 w 132"/>
                <a:gd name="T3" fmla="*/ 76 h 76"/>
                <a:gd name="T4" fmla="*/ 6 w 132"/>
                <a:gd name="T5" fmla="*/ 76 h 76"/>
                <a:gd name="T6" fmla="*/ 0 w 132"/>
                <a:gd name="T7" fmla="*/ 70 h 76"/>
                <a:gd name="T8" fmla="*/ 0 w 132"/>
                <a:gd name="T9" fmla="*/ 6 h 76"/>
                <a:gd name="T10" fmla="*/ 6 w 132"/>
                <a:gd name="T11" fmla="*/ 0 h 76"/>
                <a:gd name="T12" fmla="*/ 126 w 132"/>
                <a:gd name="T13" fmla="*/ 0 h 76"/>
                <a:gd name="T14" fmla="*/ 132 w 132"/>
                <a:gd name="T15" fmla="*/ 6 h 76"/>
                <a:gd name="T16" fmla="*/ 132 w 132"/>
                <a:gd name="T17" fmla="*/ 7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76">
                  <a:moveTo>
                    <a:pt x="132" y="70"/>
                  </a:moveTo>
                  <a:cubicBezTo>
                    <a:pt x="132" y="73"/>
                    <a:pt x="129" y="76"/>
                    <a:pt x="126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3" y="76"/>
                    <a:pt x="0" y="73"/>
                    <a:pt x="0" y="7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9" y="0"/>
                    <a:pt x="132" y="3"/>
                    <a:pt x="132" y="6"/>
                  </a:cubicBezTo>
                  <a:lnTo>
                    <a:pt x="13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120" name="Group 21"/>
          <p:cNvGrpSpPr>
            <a:grpSpLocks noChangeAspect="1"/>
          </p:cNvGrpSpPr>
          <p:nvPr/>
        </p:nvGrpSpPr>
        <p:grpSpPr bwMode="auto">
          <a:xfrm>
            <a:off x="528638" y="3022600"/>
            <a:ext cx="333375" cy="442913"/>
            <a:chOff x="333" y="1904"/>
            <a:chExt cx="210" cy="279"/>
          </a:xfrm>
          <a:solidFill>
            <a:srgbClr val="00A79B"/>
          </a:solidFill>
        </p:grpSpPr>
        <p:sp>
          <p:nvSpPr>
            <p:cNvPr id="122" name="Freeform 22"/>
            <p:cNvSpPr>
              <a:spLocks/>
            </p:cNvSpPr>
            <p:nvPr/>
          </p:nvSpPr>
          <p:spPr bwMode="auto">
            <a:xfrm>
              <a:off x="343" y="1983"/>
              <a:ext cx="30" cy="30"/>
            </a:xfrm>
            <a:custGeom>
              <a:avLst/>
              <a:gdLst>
                <a:gd name="T0" fmla="*/ 64 w 84"/>
                <a:gd name="T1" fmla="*/ 8 h 84"/>
                <a:gd name="T2" fmla="*/ 39 w 84"/>
                <a:gd name="T3" fmla="*/ 7 h 84"/>
                <a:gd name="T4" fmla="*/ 7 w 84"/>
                <a:gd name="T5" fmla="*/ 39 h 84"/>
                <a:gd name="T6" fmla="*/ 8 w 84"/>
                <a:gd name="T7" fmla="*/ 65 h 84"/>
                <a:gd name="T8" fmla="*/ 32 w 84"/>
                <a:gd name="T9" fmla="*/ 66 h 84"/>
                <a:gd name="T10" fmla="*/ 50 w 84"/>
                <a:gd name="T11" fmla="*/ 84 h 84"/>
                <a:gd name="T12" fmla="*/ 84 w 84"/>
                <a:gd name="T13" fmla="*/ 50 h 84"/>
                <a:gd name="T14" fmla="*/ 66 w 84"/>
                <a:gd name="T15" fmla="*/ 32 h 84"/>
                <a:gd name="T16" fmla="*/ 64 w 84"/>
                <a:gd name="T17" fmla="*/ 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84">
                  <a:moveTo>
                    <a:pt x="64" y="8"/>
                  </a:moveTo>
                  <a:cubicBezTo>
                    <a:pt x="57" y="0"/>
                    <a:pt x="46" y="0"/>
                    <a:pt x="39" y="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46"/>
                    <a:pt x="0" y="57"/>
                    <a:pt x="8" y="65"/>
                  </a:cubicBezTo>
                  <a:cubicBezTo>
                    <a:pt x="14" y="71"/>
                    <a:pt x="24" y="72"/>
                    <a:pt x="32" y="66"/>
                  </a:cubicBezTo>
                  <a:cubicBezTo>
                    <a:pt x="50" y="84"/>
                    <a:pt x="50" y="84"/>
                    <a:pt x="50" y="84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71" y="24"/>
                    <a:pt x="71" y="14"/>
                    <a:pt x="6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3" name="Freeform 23"/>
            <p:cNvSpPr>
              <a:spLocks noEditPoints="1"/>
            </p:cNvSpPr>
            <p:nvPr/>
          </p:nvSpPr>
          <p:spPr bwMode="auto">
            <a:xfrm>
              <a:off x="396" y="1904"/>
              <a:ext cx="85" cy="80"/>
            </a:xfrm>
            <a:custGeom>
              <a:avLst/>
              <a:gdLst>
                <a:gd name="T0" fmla="*/ 123 w 245"/>
                <a:gd name="T1" fmla="*/ 229 h 229"/>
                <a:gd name="T2" fmla="*/ 0 w 245"/>
                <a:gd name="T3" fmla="*/ 114 h 229"/>
                <a:gd name="T4" fmla="*/ 123 w 245"/>
                <a:gd name="T5" fmla="*/ 0 h 229"/>
                <a:gd name="T6" fmla="*/ 245 w 245"/>
                <a:gd name="T7" fmla="*/ 114 h 229"/>
                <a:gd name="T8" fmla="*/ 123 w 245"/>
                <a:gd name="T9" fmla="*/ 229 h 229"/>
                <a:gd name="T10" fmla="*/ 123 w 245"/>
                <a:gd name="T11" fmla="*/ 23 h 229"/>
                <a:gd name="T12" fmla="*/ 23 w 245"/>
                <a:gd name="T13" fmla="*/ 114 h 229"/>
                <a:gd name="T14" fmla="*/ 123 w 245"/>
                <a:gd name="T15" fmla="*/ 206 h 229"/>
                <a:gd name="T16" fmla="*/ 222 w 245"/>
                <a:gd name="T17" fmla="*/ 114 h 229"/>
                <a:gd name="T18" fmla="*/ 123 w 245"/>
                <a:gd name="T19" fmla="*/ 23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5" h="229">
                  <a:moveTo>
                    <a:pt x="123" y="229"/>
                  </a:moveTo>
                  <a:cubicBezTo>
                    <a:pt x="55" y="229"/>
                    <a:pt x="0" y="178"/>
                    <a:pt x="0" y="114"/>
                  </a:cubicBezTo>
                  <a:cubicBezTo>
                    <a:pt x="0" y="51"/>
                    <a:pt x="55" y="0"/>
                    <a:pt x="123" y="0"/>
                  </a:cubicBezTo>
                  <a:cubicBezTo>
                    <a:pt x="190" y="0"/>
                    <a:pt x="245" y="51"/>
                    <a:pt x="245" y="114"/>
                  </a:cubicBezTo>
                  <a:cubicBezTo>
                    <a:pt x="245" y="178"/>
                    <a:pt x="190" y="229"/>
                    <a:pt x="123" y="229"/>
                  </a:cubicBezTo>
                  <a:close/>
                  <a:moveTo>
                    <a:pt x="123" y="23"/>
                  </a:moveTo>
                  <a:cubicBezTo>
                    <a:pt x="68" y="23"/>
                    <a:pt x="23" y="64"/>
                    <a:pt x="23" y="114"/>
                  </a:cubicBezTo>
                  <a:cubicBezTo>
                    <a:pt x="23" y="165"/>
                    <a:pt x="68" y="206"/>
                    <a:pt x="123" y="206"/>
                  </a:cubicBezTo>
                  <a:cubicBezTo>
                    <a:pt x="178" y="206"/>
                    <a:pt x="222" y="165"/>
                    <a:pt x="222" y="114"/>
                  </a:cubicBezTo>
                  <a:cubicBezTo>
                    <a:pt x="222" y="64"/>
                    <a:pt x="178" y="23"/>
                    <a:pt x="12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4" name="Freeform 24"/>
            <p:cNvSpPr>
              <a:spLocks noEditPoints="1"/>
            </p:cNvSpPr>
            <p:nvPr/>
          </p:nvSpPr>
          <p:spPr bwMode="auto">
            <a:xfrm>
              <a:off x="333" y="1974"/>
              <a:ext cx="210" cy="209"/>
            </a:xfrm>
            <a:custGeom>
              <a:avLst/>
              <a:gdLst>
                <a:gd name="T0" fmla="*/ 300 w 599"/>
                <a:gd name="T1" fmla="*/ 599 h 599"/>
                <a:gd name="T2" fmla="*/ 0 w 599"/>
                <a:gd name="T3" fmla="*/ 300 h 599"/>
                <a:gd name="T4" fmla="*/ 300 w 599"/>
                <a:gd name="T5" fmla="*/ 0 h 599"/>
                <a:gd name="T6" fmla="*/ 599 w 599"/>
                <a:gd name="T7" fmla="*/ 300 h 599"/>
                <a:gd name="T8" fmla="*/ 300 w 599"/>
                <a:gd name="T9" fmla="*/ 599 h 599"/>
                <a:gd name="T10" fmla="*/ 300 w 599"/>
                <a:gd name="T11" fmla="*/ 35 h 599"/>
                <a:gd name="T12" fmla="*/ 35 w 599"/>
                <a:gd name="T13" fmla="*/ 300 h 599"/>
                <a:gd name="T14" fmla="*/ 300 w 599"/>
                <a:gd name="T15" fmla="*/ 564 h 599"/>
                <a:gd name="T16" fmla="*/ 564 w 599"/>
                <a:gd name="T17" fmla="*/ 300 h 599"/>
                <a:gd name="T18" fmla="*/ 300 w 599"/>
                <a:gd name="T19" fmla="*/ 35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9" h="599">
                  <a:moveTo>
                    <a:pt x="300" y="599"/>
                  </a:moveTo>
                  <a:cubicBezTo>
                    <a:pt x="135" y="599"/>
                    <a:pt x="0" y="465"/>
                    <a:pt x="0" y="300"/>
                  </a:cubicBezTo>
                  <a:cubicBezTo>
                    <a:pt x="0" y="135"/>
                    <a:pt x="135" y="0"/>
                    <a:pt x="300" y="0"/>
                  </a:cubicBezTo>
                  <a:cubicBezTo>
                    <a:pt x="465" y="0"/>
                    <a:pt x="599" y="135"/>
                    <a:pt x="599" y="300"/>
                  </a:cubicBezTo>
                  <a:cubicBezTo>
                    <a:pt x="599" y="465"/>
                    <a:pt x="465" y="599"/>
                    <a:pt x="300" y="599"/>
                  </a:cubicBezTo>
                  <a:close/>
                  <a:moveTo>
                    <a:pt x="300" y="35"/>
                  </a:moveTo>
                  <a:cubicBezTo>
                    <a:pt x="154" y="35"/>
                    <a:pt x="35" y="154"/>
                    <a:pt x="35" y="300"/>
                  </a:cubicBezTo>
                  <a:cubicBezTo>
                    <a:pt x="35" y="446"/>
                    <a:pt x="154" y="564"/>
                    <a:pt x="300" y="564"/>
                  </a:cubicBezTo>
                  <a:cubicBezTo>
                    <a:pt x="446" y="564"/>
                    <a:pt x="564" y="446"/>
                    <a:pt x="564" y="300"/>
                  </a:cubicBezTo>
                  <a:cubicBezTo>
                    <a:pt x="564" y="154"/>
                    <a:pt x="446" y="35"/>
                    <a:pt x="30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5" name="Rectangle 25"/>
            <p:cNvSpPr>
              <a:spLocks noChangeArrowheads="1"/>
            </p:cNvSpPr>
            <p:nvPr/>
          </p:nvSpPr>
          <p:spPr bwMode="auto">
            <a:xfrm>
              <a:off x="434" y="1994"/>
              <a:ext cx="9" cy="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6" name="Freeform 26"/>
            <p:cNvSpPr>
              <a:spLocks/>
            </p:cNvSpPr>
            <p:nvPr/>
          </p:nvSpPr>
          <p:spPr bwMode="auto">
            <a:xfrm>
              <a:off x="375" y="2016"/>
              <a:ext cx="16" cy="16"/>
            </a:xfrm>
            <a:custGeom>
              <a:avLst/>
              <a:gdLst>
                <a:gd name="T0" fmla="*/ 16 w 16"/>
                <a:gd name="T1" fmla="*/ 10 h 16"/>
                <a:gd name="T2" fmla="*/ 10 w 16"/>
                <a:gd name="T3" fmla="*/ 16 h 16"/>
                <a:gd name="T4" fmla="*/ 0 w 16"/>
                <a:gd name="T5" fmla="*/ 5 h 16"/>
                <a:gd name="T6" fmla="*/ 6 w 16"/>
                <a:gd name="T7" fmla="*/ 0 h 16"/>
                <a:gd name="T8" fmla="*/ 16 w 16"/>
                <a:gd name="T9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6" y="10"/>
                  </a:moveTo>
                  <a:lnTo>
                    <a:pt x="10" y="16"/>
                  </a:lnTo>
                  <a:lnTo>
                    <a:pt x="0" y="5"/>
                  </a:lnTo>
                  <a:lnTo>
                    <a:pt x="6" y="0"/>
                  </a:lnTo>
                  <a:lnTo>
                    <a:pt x="16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7" name="Rectangle 27"/>
            <p:cNvSpPr>
              <a:spLocks noChangeArrowheads="1"/>
            </p:cNvSpPr>
            <p:nvPr/>
          </p:nvSpPr>
          <p:spPr bwMode="auto">
            <a:xfrm>
              <a:off x="353" y="2075"/>
              <a:ext cx="15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8" name="Freeform 28"/>
            <p:cNvSpPr>
              <a:spLocks/>
            </p:cNvSpPr>
            <p:nvPr/>
          </p:nvSpPr>
          <p:spPr bwMode="auto">
            <a:xfrm>
              <a:off x="375" y="2125"/>
              <a:ext cx="16" cy="16"/>
            </a:xfrm>
            <a:custGeom>
              <a:avLst/>
              <a:gdLst>
                <a:gd name="T0" fmla="*/ 10 w 16"/>
                <a:gd name="T1" fmla="*/ 0 h 16"/>
                <a:gd name="T2" fmla="*/ 16 w 16"/>
                <a:gd name="T3" fmla="*/ 6 h 16"/>
                <a:gd name="T4" fmla="*/ 6 w 16"/>
                <a:gd name="T5" fmla="*/ 16 h 16"/>
                <a:gd name="T6" fmla="*/ 0 w 16"/>
                <a:gd name="T7" fmla="*/ 10 h 16"/>
                <a:gd name="T8" fmla="*/ 10 w 1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0" y="0"/>
                  </a:moveTo>
                  <a:lnTo>
                    <a:pt x="16" y="6"/>
                  </a:lnTo>
                  <a:lnTo>
                    <a:pt x="6" y="16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" name="Rectangle 29"/>
            <p:cNvSpPr>
              <a:spLocks noChangeArrowheads="1"/>
            </p:cNvSpPr>
            <p:nvPr/>
          </p:nvSpPr>
          <p:spPr bwMode="auto">
            <a:xfrm>
              <a:off x="434" y="2149"/>
              <a:ext cx="9" cy="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0" name="Freeform 30"/>
            <p:cNvSpPr>
              <a:spLocks/>
            </p:cNvSpPr>
            <p:nvPr/>
          </p:nvSpPr>
          <p:spPr bwMode="auto">
            <a:xfrm>
              <a:off x="485" y="2125"/>
              <a:ext cx="16" cy="16"/>
            </a:xfrm>
            <a:custGeom>
              <a:avLst/>
              <a:gdLst>
                <a:gd name="T0" fmla="*/ 0 w 16"/>
                <a:gd name="T1" fmla="*/ 6 h 16"/>
                <a:gd name="T2" fmla="*/ 6 w 16"/>
                <a:gd name="T3" fmla="*/ 0 h 16"/>
                <a:gd name="T4" fmla="*/ 16 w 16"/>
                <a:gd name="T5" fmla="*/ 10 h 16"/>
                <a:gd name="T6" fmla="*/ 10 w 16"/>
                <a:gd name="T7" fmla="*/ 16 h 16"/>
                <a:gd name="T8" fmla="*/ 0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0" y="6"/>
                  </a:moveTo>
                  <a:lnTo>
                    <a:pt x="6" y="0"/>
                  </a:lnTo>
                  <a:lnTo>
                    <a:pt x="16" y="10"/>
                  </a:lnTo>
                  <a:lnTo>
                    <a:pt x="10" y="16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1" name="Rectangle 31"/>
            <p:cNvSpPr>
              <a:spLocks noChangeArrowheads="1"/>
            </p:cNvSpPr>
            <p:nvPr/>
          </p:nvSpPr>
          <p:spPr bwMode="auto">
            <a:xfrm>
              <a:off x="508" y="2075"/>
              <a:ext cx="14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2" name="Freeform 32"/>
            <p:cNvSpPr>
              <a:spLocks/>
            </p:cNvSpPr>
            <p:nvPr/>
          </p:nvSpPr>
          <p:spPr bwMode="auto">
            <a:xfrm>
              <a:off x="485" y="2016"/>
              <a:ext cx="16" cy="16"/>
            </a:xfrm>
            <a:custGeom>
              <a:avLst/>
              <a:gdLst>
                <a:gd name="T0" fmla="*/ 6 w 16"/>
                <a:gd name="T1" fmla="*/ 16 h 16"/>
                <a:gd name="T2" fmla="*/ 0 w 16"/>
                <a:gd name="T3" fmla="*/ 10 h 16"/>
                <a:gd name="T4" fmla="*/ 10 w 16"/>
                <a:gd name="T5" fmla="*/ 0 h 16"/>
                <a:gd name="T6" fmla="*/ 16 w 16"/>
                <a:gd name="T7" fmla="*/ 5 h 16"/>
                <a:gd name="T8" fmla="*/ 6 w 16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6" y="16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6" y="5"/>
                  </a:lnTo>
                  <a:lnTo>
                    <a:pt x="6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3" name="Rectangle 33"/>
            <p:cNvSpPr>
              <a:spLocks noChangeArrowheads="1"/>
            </p:cNvSpPr>
            <p:nvPr/>
          </p:nvSpPr>
          <p:spPr bwMode="auto">
            <a:xfrm>
              <a:off x="426" y="1951"/>
              <a:ext cx="26" cy="3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4" name="Freeform 34"/>
            <p:cNvSpPr>
              <a:spLocks/>
            </p:cNvSpPr>
            <p:nvPr/>
          </p:nvSpPr>
          <p:spPr bwMode="auto">
            <a:xfrm>
              <a:off x="416" y="1930"/>
              <a:ext cx="46" cy="26"/>
            </a:xfrm>
            <a:custGeom>
              <a:avLst/>
              <a:gdLst>
                <a:gd name="T0" fmla="*/ 132 w 132"/>
                <a:gd name="T1" fmla="*/ 70 h 76"/>
                <a:gd name="T2" fmla="*/ 126 w 132"/>
                <a:gd name="T3" fmla="*/ 76 h 76"/>
                <a:gd name="T4" fmla="*/ 6 w 132"/>
                <a:gd name="T5" fmla="*/ 76 h 76"/>
                <a:gd name="T6" fmla="*/ 0 w 132"/>
                <a:gd name="T7" fmla="*/ 70 h 76"/>
                <a:gd name="T8" fmla="*/ 0 w 132"/>
                <a:gd name="T9" fmla="*/ 6 h 76"/>
                <a:gd name="T10" fmla="*/ 6 w 132"/>
                <a:gd name="T11" fmla="*/ 0 h 76"/>
                <a:gd name="T12" fmla="*/ 126 w 132"/>
                <a:gd name="T13" fmla="*/ 0 h 76"/>
                <a:gd name="T14" fmla="*/ 132 w 132"/>
                <a:gd name="T15" fmla="*/ 6 h 76"/>
                <a:gd name="T16" fmla="*/ 132 w 132"/>
                <a:gd name="T17" fmla="*/ 7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76">
                  <a:moveTo>
                    <a:pt x="132" y="70"/>
                  </a:moveTo>
                  <a:cubicBezTo>
                    <a:pt x="132" y="73"/>
                    <a:pt x="129" y="76"/>
                    <a:pt x="126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3" y="76"/>
                    <a:pt x="0" y="73"/>
                    <a:pt x="0" y="7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9" y="0"/>
                    <a:pt x="132" y="3"/>
                    <a:pt x="132" y="6"/>
                  </a:cubicBezTo>
                  <a:lnTo>
                    <a:pt x="13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5" name="Freeform 35"/>
            <p:cNvSpPr>
              <a:spLocks/>
            </p:cNvSpPr>
            <p:nvPr/>
          </p:nvSpPr>
          <p:spPr bwMode="auto">
            <a:xfrm>
              <a:off x="394" y="2016"/>
              <a:ext cx="107" cy="125"/>
            </a:xfrm>
            <a:custGeom>
              <a:avLst/>
              <a:gdLst>
                <a:gd name="T0" fmla="*/ 308 w 308"/>
                <a:gd name="T1" fmla="*/ 180 h 359"/>
                <a:gd name="T2" fmla="*/ 308 w 308"/>
                <a:gd name="T3" fmla="*/ 181 h 359"/>
                <a:gd name="T4" fmla="*/ 254 w 308"/>
                <a:gd name="T5" fmla="*/ 307 h 359"/>
                <a:gd name="T6" fmla="*/ 253 w 308"/>
                <a:gd name="T7" fmla="*/ 307 h 359"/>
                <a:gd name="T8" fmla="*/ 127 w 308"/>
                <a:gd name="T9" fmla="*/ 359 h 359"/>
                <a:gd name="T10" fmla="*/ 126 w 308"/>
                <a:gd name="T11" fmla="*/ 359 h 359"/>
                <a:gd name="T12" fmla="*/ 0 w 308"/>
                <a:gd name="T13" fmla="*/ 307 h 359"/>
                <a:gd name="T14" fmla="*/ 1 w 308"/>
                <a:gd name="T15" fmla="*/ 307 h 359"/>
                <a:gd name="T16" fmla="*/ 128 w 308"/>
                <a:gd name="T17" fmla="*/ 181 h 359"/>
                <a:gd name="T18" fmla="*/ 128 w 308"/>
                <a:gd name="T19" fmla="*/ 0 h 359"/>
                <a:gd name="T20" fmla="*/ 254 w 308"/>
                <a:gd name="T21" fmla="*/ 53 h 359"/>
                <a:gd name="T22" fmla="*/ 255 w 308"/>
                <a:gd name="T23" fmla="*/ 54 h 359"/>
                <a:gd name="T24" fmla="*/ 308 w 308"/>
                <a:gd name="T25" fmla="*/ 18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8" h="359">
                  <a:moveTo>
                    <a:pt x="308" y="180"/>
                  </a:moveTo>
                  <a:cubicBezTo>
                    <a:pt x="308" y="181"/>
                    <a:pt x="308" y="181"/>
                    <a:pt x="308" y="181"/>
                  </a:cubicBezTo>
                  <a:cubicBezTo>
                    <a:pt x="308" y="230"/>
                    <a:pt x="287" y="275"/>
                    <a:pt x="254" y="307"/>
                  </a:cubicBezTo>
                  <a:cubicBezTo>
                    <a:pt x="254" y="307"/>
                    <a:pt x="254" y="307"/>
                    <a:pt x="253" y="307"/>
                  </a:cubicBezTo>
                  <a:cubicBezTo>
                    <a:pt x="221" y="339"/>
                    <a:pt x="176" y="359"/>
                    <a:pt x="127" y="359"/>
                  </a:cubicBezTo>
                  <a:cubicBezTo>
                    <a:pt x="126" y="359"/>
                    <a:pt x="126" y="359"/>
                    <a:pt x="126" y="359"/>
                  </a:cubicBezTo>
                  <a:cubicBezTo>
                    <a:pt x="77" y="359"/>
                    <a:pt x="33" y="339"/>
                    <a:pt x="0" y="307"/>
                  </a:cubicBezTo>
                  <a:cubicBezTo>
                    <a:pt x="0" y="307"/>
                    <a:pt x="1" y="307"/>
                    <a:pt x="1" y="307"/>
                  </a:cubicBezTo>
                  <a:cubicBezTo>
                    <a:pt x="128" y="181"/>
                    <a:pt x="128" y="181"/>
                    <a:pt x="128" y="181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80" y="0"/>
                    <a:pt x="222" y="21"/>
                    <a:pt x="254" y="53"/>
                  </a:cubicBezTo>
                  <a:cubicBezTo>
                    <a:pt x="254" y="53"/>
                    <a:pt x="255" y="53"/>
                    <a:pt x="255" y="54"/>
                  </a:cubicBezTo>
                  <a:cubicBezTo>
                    <a:pt x="288" y="86"/>
                    <a:pt x="308" y="131"/>
                    <a:pt x="308" y="180"/>
                  </a:cubicBezTo>
                  <a:close/>
                </a:path>
              </a:pathLst>
            </a:custGeom>
            <a:solidFill>
              <a:srgbClr val="62D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6" name="Freeform 36"/>
            <p:cNvSpPr>
              <a:spLocks/>
            </p:cNvSpPr>
            <p:nvPr/>
          </p:nvSpPr>
          <p:spPr bwMode="auto">
            <a:xfrm>
              <a:off x="391" y="2065"/>
              <a:ext cx="61" cy="61"/>
            </a:xfrm>
            <a:custGeom>
              <a:avLst/>
              <a:gdLst>
                <a:gd name="T0" fmla="*/ 111 w 176"/>
                <a:gd name="T1" fmla="*/ 19 h 177"/>
                <a:gd name="T2" fmla="*/ 160 w 176"/>
                <a:gd name="T3" fmla="*/ 15 h 177"/>
                <a:gd name="T4" fmla="*/ 162 w 176"/>
                <a:gd name="T5" fmla="*/ 16 h 177"/>
                <a:gd name="T6" fmla="*/ 158 w 176"/>
                <a:gd name="T7" fmla="*/ 66 h 177"/>
                <a:gd name="T8" fmla="*/ 14 w 176"/>
                <a:gd name="T9" fmla="*/ 172 h 177"/>
                <a:gd name="T10" fmla="*/ 4 w 176"/>
                <a:gd name="T11" fmla="*/ 163 h 177"/>
                <a:gd name="T12" fmla="*/ 111 w 176"/>
                <a:gd name="T13" fmla="*/ 19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177">
                  <a:moveTo>
                    <a:pt x="111" y="19"/>
                  </a:moveTo>
                  <a:cubicBezTo>
                    <a:pt x="124" y="3"/>
                    <a:pt x="146" y="0"/>
                    <a:pt x="160" y="15"/>
                  </a:cubicBezTo>
                  <a:cubicBezTo>
                    <a:pt x="162" y="16"/>
                    <a:pt x="162" y="16"/>
                    <a:pt x="162" y="16"/>
                  </a:cubicBezTo>
                  <a:cubicBezTo>
                    <a:pt x="176" y="31"/>
                    <a:pt x="174" y="52"/>
                    <a:pt x="158" y="66"/>
                  </a:cubicBezTo>
                  <a:cubicBezTo>
                    <a:pt x="122" y="96"/>
                    <a:pt x="47" y="148"/>
                    <a:pt x="14" y="172"/>
                  </a:cubicBezTo>
                  <a:cubicBezTo>
                    <a:pt x="7" y="177"/>
                    <a:pt x="0" y="169"/>
                    <a:pt x="4" y="163"/>
                  </a:cubicBezTo>
                  <a:cubicBezTo>
                    <a:pt x="33" y="125"/>
                    <a:pt x="81" y="54"/>
                    <a:pt x="111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137" name="Group 39"/>
          <p:cNvGrpSpPr>
            <a:grpSpLocks noChangeAspect="1"/>
          </p:cNvGrpSpPr>
          <p:nvPr/>
        </p:nvGrpSpPr>
        <p:grpSpPr bwMode="auto">
          <a:xfrm>
            <a:off x="533400" y="2344738"/>
            <a:ext cx="331788" cy="444500"/>
            <a:chOff x="336" y="1477"/>
            <a:chExt cx="209" cy="280"/>
          </a:xfrm>
          <a:solidFill>
            <a:srgbClr val="00A79B"/>
          </a:solidFill>
        </p:grpSpPr>
        <p:sp>
          <p:nvSpPr>
            <p:cNvPr id="139" name="Freeform 40"/>
            <p:cNvSpPr>
              <a:spLocks/>
            </p:cNvSpPr>
            <p:nvPr/>
          </p:nvSpPr>
          <p:spPr bwMode="auto">
            <a:xfrm>
              <a:off x="345" y="1557"/>
              <a:ext cx="30" cy="29"/>
            </a:xfrm>
            <a:custGeom>
              <a:avLst/>
              <a:gdLst>
                <a:gd name="T0" fmla="*/ 65 w 85"/>
                <a:gd name="T1" fmla="*/ 8 h 84"/>
                <a:gd name="T2" fmla="*/ 39 w 85"/>
                <a:gd name="T3" fmla="*/ 7 h 84"/>
                <a:gd name="T4" fmla="*/ 7 w 85"/>
                <a:gd name="T5" fmla="*/ 39 h 84"/>
                <a:gd name="T6" fmla="*/ 8 w 85"/>
                <a:gd name="T7" fmla="*/ 65 h 84"/>
                <a:gd name="T8" fmla="*/ 32 w 85"/>
                <a:gd name="T9" fmla="*/ 66 h 84"/>
                <a:gd name="T10" fmla="*/ 51 w 85"/>
                <a:gd name="T11" fmla="*/ 84 h 84"/>
                <a:gd name="T12" fmla="*/ 85 w 85"/>
                <a:gd name="T13" fmla="*/ 50 h 84"/>
                <a:gd name="T14" fmla="*/ 66 w 85"/>
                <a:gd name="T15" fmla="*/ 32 h 84"/>
                <a:gd name="T16" fmla="*/ 65 w 85"/>
                <a:gd name="T17" fmla="*/ 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84">
                  <a:moveTo>
                    <a:pt x="65" y="8"/>
                  </a:moveTo>
                  <a:cubicBezTo>
                    <a:pt x="58" y="0"/>
                    <a:pt x="47" y="0"/>
                    <a:pt x="39" y="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46"/>
                    <a:pt x="1" y="57"/>
                    <a:pt x="8" y="65"/>
                  </a:cubicBezTo>
                  <a:cubicBezTo>
                    <a:pt x="14" y="71"/>
                    <a:pt x="24" y="72"/>
                    <a:pt x="32" y="66"/>
                  </a:cubicBezTo>
                  <a:cubicBezTo>
                    <a:pt x="51" y="84"/>
                    <a:pt x="51" y="84"/>
                    <a:pt x="51" y="84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72" y="24"/>
                    <a:pt x="71" y="14"/>
                    <a:pt x="6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0" name="Freeform 41"/>
            <p:cNvSpPr>
              <a:spLocks noEditPoints="1"/>
            </p:cNvSpPr>
            <p:nvPr/>
          </p:nvSpPr>
          <p:spPr bwMode="auto">
            <a:xfrm>
              <a:off x="398" y="1477"/>
              <a:ext cx="86" cy="80"/>
            </a:xfrm>
            <a:custGeom>
              <a:avLst/>
              <a:gdLst>
                <a:gd name="T0" fmla="*/ 123 w 246"/>
                <a:gd name="T1" fmla="*/ 229 h 229"/>
                <a:gd name="T2" fmla="*/ 0 w 246"/>
                <a:gd name="T3" fmla="*/ 115 h 229"/>
                <a:gd name="T4" fmla="*/ 123 w 246"/>
                <a:gd name="T5" fmla="*/ 0 h 229"/>
                <a:gd name="T6" fmla="*/ 246 w 246"/>
                <a:gd name="T7" fmla="*/ 115 h 229"/>
                <a:gd name="T8" fmla="*/ 123 w 246"/>
                <a:gd name="T9" fmla="*/ 229 h 229"/>
                <a:gd name="T10" fmla="*/ 123 w 246"/>
                <a:gd name="T11" fmla="*/ 23 h 229"/>
                <a:gd name="T12" fmla="*/ 23 w 246"/>
                <a:gd name="T13" fmla="*/ 115 h 229"/>
                <a:gd name="T14" fmla="*/ 123 w 246"/>
                <a:gd name="T15" fmla="*/ 206 h 229"/>
                <a:gd name="T16" fmla="*/ 223 w 246"/>
                <a:gd name="T17" fmla="*/ 115 h 229"/>
                <a:gd name="T18" fmla="*/ 123 w 246"/>
                <a:gd name="T19" fmla="*/ 23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6" h="229">
                  <a:moveTo>
                    <a:pt x="123" y="229"/>
                  </a:moveTo>
                  <a:cubicBezTo>
                    <a:pt x="55" y="229"/>
                    <a:pt x="0" y="178"/>
                    <a:pt x="0" y="115"/>
                  </a:cubicBezTo>
                  <a:cubicBezTo>
                    <a:pt x="0" y="51"/>
                    <a:pt x="55" y="0"/>
                    <a:pt x="123" y="0"/>
                  </a:cubicBezTo>
                  <a:cubicBezTo>
                    <a:pt x="191" y="0"/>
                    <a:pt x="246" y="51"/>
                    <a:pt x="246" y="115"/>
                  </a:cubicBezTo>
                  <a:cubicBezTo>
                    <a:pt x="246" y="178"/>
                    <a:pt x="191" y="229"/>
                    <a:pt x="123" y="229"/>
                  </a:cubicBezTo>
                  <a:close/>
                  <a:moveTo>
                    <a:pt x="123" y="23"/>
                  </a:moveTo>
                  <a:cubicBezTo>
                    <a:pt x="68" y="23"/>
                    <a:pt x="23" y="64"/>
                    <a:pt x="23" y="115"/>
                  </a:cubicBezTo>
                  <a:cubicBezTo>
                    <a:pt x="23" y="165"/>
                    <a:pt x="68" y="206"/>
                    <a:pt x="123" y="206"/>
                  </a:cubicBezTo>
                  <a:cubicBezTo>
                    <a:pt x="178" y="206"/>
                    <a:pt x="223" y="165"/>
                    <a:pt x="223" y="115"/>
                  </a:cubicBezTo>
                  <a:cubicBezTo>
                    <a:pt x="223" y="64"/>
                    <a:pt x="178" y="23"/>
                    <a:pt x="12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1" name="Freeform 42"/>
            <p:cNvSpPr>
              <a:spLocks noEditPoints="1"/>
            </p:cNvSpPr>
            <p:nvPr/>
          </p:nvSpPr>
          <p:spPr bwMode="auto">
            <a:xfrm>
              <a:off x="336" y="1547"/>
              <a:ext cx="209" cy="210"/>
            </a:xfrm>
            <a:custGeom>
              <a:avLst/>
              <a:gdLst>
                <a:gd name="T0" fmla="*/ 299 w 598"/>
                <a:gd name="T1" fmla="*/ 599 h 599"/>
                <a:gd name="T2" fmla="*/ 0 w 598"/>
                <a:gd name="T3" fmla="*/ 300 h 599"/>
                <a:gd name="T4" fmla="*/ 299 w 598"/>
                <a:gd name="T5" fmla="*/ 0 h 599"/>
                <a:gd name="T6" fmla="*/ 598 w 598"/>
                <a:gd name="T7" fmla="*/ 300 h 599"/>
                <a:gd name="T8" fmla="*/ 299 w 598"/>
                <a:gd name="T9" fmla="*/ 599 h 599"/>
                <a:gd name="T10" fmla="*/ 299 w 598"/>
                <a:gd name="T11" fmla="*/ 35 h 599"/>
                <a:gd name="T12" fmla="*/ 34 w 598"/>
                <a:gd name="T13" fmla="*/ 300 h 599"/>
                <a:gd name="T14" fmla="*/ 299 w 598"/>
                <a:gd name="T15" fmla="*/ 564 h 599"/>
                <a:gd name="T16" fmla="*/ 564 w 598"/>
                <a:gd name="T17" fmla="*/ 300 h 599"/>
                <a:gd name="T18" fmla="*/ 299 w 598"/>
                <a:gd name="T19" fmla="*/ 35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8" h="599">
                  <a:moveTo>
                    <a:pt x="299" y="599"/>
                  </a:moveTo>
                  <a:cubicBezTo>
                    <a:pt x="134" y="599"/>
                    <a:pt x="0" y="465"/>
                    <a:pt x="0" y="300"/>
                  </a:cubicBezTo>
                  <a:cubicBezTo>
                    <a:pt x="0" y="135"/>
                    <a:pt x="134" y="0"/>
                    <a:pt x="299" y="0"/>
                  </a:cubicBezTo>
                  <a:cubicBezTo>
                    <a:pt x="464" y="0"/>
                    <a:pt x="598" y="135"/>
                    <a:pt x="598" y="300"/>
                  </a:cubicBezTo>
                  <a:cubicBezTo>
                    <a:pt x="598" y="465"/>
                    <a:pt x="464" y="599"/>
                    <a:pt x="299" y="599"/>
                  </a:cubicBezTo>
                  <a:close/>
                  <a:moveTo>
                    <a:pt x="299" y="35"/>
                  </a:moveTo>
                  <a:cubicBezTo>
                    <a:pt x="153" y="35"/>
                    <a:pt x="34" y="154"/>
                    <a:pt x="34" y="300"/>
                  </a:cubicBezTo>
                  <a:cubicBezTo>
                    <a:pt x="34" y="446"/>
                    <a:pt x="153" y="564"/>
                    <a:pt x="299" y="564"/>
                  </a:cubicBezTo>
                  <a:cubicBezTo>
                    <a:pt x="445" y="564"/>
                    <a:pt x="564" y="446"/>
                    <a:pt x="564" y="300"/>
                  </a:cubicBezTo>
                  <a:cubicBezTo>
                    <a:pt x="564" y="154"/>
                    <a:pt x="445" y="35"/>
                    <a:pt x="299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2" name="Rectangle 43"/>
            <p:cNvSpPr>
              <a:spLocks noChangeArrowheads="1"/>
            </p:cNvSpPr>
            <p:nvPr/>
          </p:nvSpPr>
          <p:spPr bwMode="auto">
            <a:xfrm>
              <a:off x="437" y="1568"/>
              <a:ext cx="8" cy="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3" name="Freeform 44"/>
            <p:cNvSpPr>
              <a:spLocks/>
            </p:cNvSpPr>
            <p:nvPr/>
          </p:nvSpPr>
          <p:spPr bwMode="auto">
            <a:xfrm>
              <a:off x="378" y="1589"/>
              <a:ext cx="15" cy="16"/>
            </a:xfrm>
            <a:custGeom>
              <a:avLst/>
              <a:gdLst>
                <a:gd name="T0" fmla="*/ 15 w 15"/>
                <a:gd name="T1" fmla="*/ 10 h 16"/>
                <a:gd name="T2" fmla="*/ 10 w 15"/>
                <a:gd name="T3" fmla="*/ 16 h 16"/>
                <a:gd name="T4" fmla="*/ 0 w 15"/>
                <a:gd name="T5" fmla="*/ 6 h 16"/>
                <a:gd name="T6" fmla="*/ 6 w 15"/>
                <a:gd name="T7" fmla="*/ 0 h 16"/>
                <a:gd name="T8" fmla="*/ 15 w 15"/>
                <a:gd name="T9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5" y="10"/>
                  </a:moveTo>
                  <a:lnTo>
                    <a:pt x="10" y="1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5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4" name="Rectangle 45"/>
            <p:cNvSpPr>
              <a:spLocks noChangeArrowheads="1"/>
            </p:cNvSpPr>
            <p:nvPr/>
          </p:nvSpPr>
          <p:spPr bwMode="auto">
            <a:xfrm>
              <a:off x="356" y="1649"/>
              <a:ext cx="1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378" y="1699"/>
              <a:ext cx="15" cy="15"/>
            </a:xfrm>
            <a:custGeom>
              <a:avLst/>
              <a:gdLst>
                <a:gd name="T0" fmla="*/ 10 w 15"/>
                <a:gd name="T1" fmla="*/ 0 h 15"/>
                <a:gd name="T2" fmla="*/ 15 w 15"/>
                <a:gd name="T3" fmla="*/ 6 h 15"/>
                <a:gd name="T4" fmla="*/ 6 w 15"/>
                <a:gd name="T5" fmla="*/ 15 h 15"/>
                <a:gd name="T6" fmla="*/ 0 w 15"/>
                <a:gd name="T7" fmla="*/ 10 h 15"/>
                <a:gd name="T8" fmla="*/ 10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0" y="0"/>
                  </a:moveTo>
                  <a:lnTo>
                    <a:pt x="15" y="6"/>
                  </a:lnTo>
                  <a:lnTo>
                    <a:pt x="6" y="15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6" name="Rectangle 47"/>
            <p:cNvSpPr>
              <a:spLocks noChangeArrowheads="1"/>
            </p:cNvSpPr>
            <p:nvPr/>
          </p:nvSpPr>
          <p:spPr bwMode="auto">
            <a:xfrm>
              <a:off x="437" y="1723"/>
              <a:ext cx="8" cy="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7" name="Freeform 48"/>
            <p:cNvSpPr>
              <a:spLocks/>
            </p:cNvSpPr>
            <p:nvPr/>
          </p:nvSpPr>
          <p:spPr bwMode="auto">
            <a:xfrm>
              <a:off x="488" y="1699"/>
              <a:ext cx="15" cy="15"/>
            </a:xfrm>
            <a:custGeom>
              <a:avLst/>
              <a:gdLst>
                <a:gd name="T0" fmla="*/ 0 w 15"/>
                <a:gd name="T1" fmla="*/ 6 h 15"/>
                <a:gd name="T2" fmla="*/ 5 w 15"/>
                <a:gd name="T3" fmla="*/ 0 h 15"/>
                <a:gd name="T4" fmla="*/ 15 w 15"/>
                <a:gd name="T5" fmla="*/ 10 h 15"/>
                <a:gd name="T6" fmla="*/ 9 w 15"/>
                <a:gd name="T7" fmla="*/ 15 h 15"/>
                <a:gd name="T8" fmla="*/ 0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0" y="6"/>
                  </a:moveTo>
                  <a:lnTo>
                    <a:pt x="5" y="0"/>
                  </a:lnTo>
                  <a:lnTo>
                    <a:pt x="15" y="10"/>
                  </a:lnTo>
                  <a:lnTo>
                    <a:pt x="9" y="15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8" name="Rectangle 49"/>
            <p:cNvSpPr>
              <a:spLocks noChangeArrowheads="1"/>
            </p:cNvSpPr>
            <p:nvPr/>
          </p:nvSpPr>
          <p:spPr bwMode="auto">
            <a:xfrm>
              <a:off x="511" y="1649"/>
              <a:ext cx="14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9" name="Freeform 50"/>
            <p:cNvSpPr>
              <a:spLocks/>
            </p:cNvSpPr>
            <p:nvPr/>
          </p:nvSpPr>
          <p:spPr bwMode="auto">
            <a:xfrm>
              <a:off x="488" y="1589"/>
              <a:ext cx="15" cy="16"/>
            </a:xfrm>
            <a:custGeom>
              <a:avLst/>
              <a:gdLst>
                <a:gd name="T0" fmla="*/ 5 w 15"/>
                <a:gd name="T1" fmla="*/ 16 h 16"/>
                <a:gd name="T2" fmla="*/ 0 w 15"/>
                <a:gd name="T3" fmla="*/ 10 h 16"/>
                <a:gd name="T4" fmla="*/ 9 w 15"/>
                <a:gd name="T5" fmla="*/ 0 h 16"/>
                <a:gd name="T6" fmla="*/ 15 w 15"/>
                <a:gd name="T7" fmla="*/ 6 h 16"/>
                <a:gd name="T8" fmla="*/ 5 w 15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5" y="16"/>
                  </a:moveTo>
                  <a:lnTo>
                    <a:pt x="0" y="10"/>
                  </a:lnTo>
                  <a:lnTo>
                    <a:pt x="9" y="0"/>
                  </a:lnTo>
                  <a:lnTo>
                    <a:pt x="15" y="6"/>
                  </a:lnTo>
                  <a:lnTo>
                    <a:pt x="5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0" name="Rectangle 51"/>
            <p:cNvSpPr>
              <a:spLocks noChangeArrowheads="1"/>
            </p:cNvSpPr>
            <p:nvPr/>
          </p:nvSpPr>
          <p:spPr bwMode="auto">
            <a:xfrm>
              <a:off x="428" y="1525"/>
              <a:ext cx="27" cy="3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1" name="Freeform 52"/>
            <p:cNvSpPr>
              <a:spLocks/>
            </p:cNvSpPr>
            <p:nvPr/>
          </p:nvSpPr>
          <p:spPr bwMode="auto">
            <a:xfrm>
              <a:off x="419" y="1504"/>
              <a:ext cx="46" cy="26"/>
            </a:xfrm>
            <a:custGeom>
              <a:avLst/>
              <a:gdLst>
                <a:gd name="T0" fmla="*/ 132 w 132"/>
                <a:gd name="T1" fmla="*/ 70 h 76"/>
                <a:gd name="T2" fmla="*/ 126 w 132"/>
                <a:gd name="T3" fmla="*/ 76 h 76"/>
                <a:gd name="T4" fmla="*/ 6 w 132"/>
                <a:gd name="T5" fmla="*/ 76 h 76"/>
                <a:gd name="T6" fmla="*/ 0 w 132"/>
                <a:gd name="T7" fmla="*/ 70 h 76"/>
                <a:gd name="T8" fmla="*/ 0 w 132"/>
                <a:gd name="T9" fmla="*/ 6 h 76"/>
                <a:gd name="T10" fmla="*/ 6 w 132"/>
                <a:gd name="T11" fmla="*/ 0 h 76"/>
                <a:gd name="T12" fmla="*/ 126 w 132"/>
                <a:gd name="T13" fmla="*/ 0 h 76"/>
                <a:gd name="T14" fmla="*/ 132 w 132"/>
                <a:gd name="T15" fmla="*/ 6 h 76"/>
                <a:gd name="T16" fmla="*/ 132 w 132"/>
                <a:gd name="T17" fmla="*/ 7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76">
                  <a:moveTo>
                    <a:pt x="132" y="70"/>
                  </a:moveTo>
                  <a:cubicBezTo>
                    <a:pt x="132" y="73"/>
                    <a:pt x="129" y="76"/>
                    <a:pt x="126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3" y="76"/>
                    <a:pt x="0" y="73"/>
                    <a:pt x="0" y="7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9" y="0"/>
                    <a:pt x="132" y="3"/>
                    <a:pt x="132" y="6"/>
                  </a:cubicBezTo>
                  <a:lnTo>
                    <a:pt x="13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2" name="Freeform 53"/>
            <p:cNvSpPr>
              <a:spLocks/>
            </p:cNvSpPr>
            <p:nvPr/>
          </p:nvSpPr>
          <p:spPr bwMode="auto">
            <a:xfrm>
              <a:off x="441" y="1589"/>
              <a:ext cx="63" cy="64"/>
            </a:xfrm>
            <a:custGeom>
              <a:avLst/>
              <a:gdLst>
                <a:gd name="T0" fmla="*/ 180 w 180"/>
                <a:gd name="T1" fmla="*/ 184 h 184"/>
                <a:gd name="T2" fmla="*/ 0 w 180"/>
                <a:gd name="T3" fmla="*/ 184 h 184"/>
                <a:gd name="T4" fmla="*/ 0 w 180"/>
                <a:gd name="T5" fmla="*/ 0 h 184"/>
                <a:gd name="T6" fmla="*/ 126 w 180"/>
                <a:gd name="T7" fmla="*/ 53 h 184"/>
                <a:gd name="T8" fmla="*/ 127 w 180"/>
                <a:gd name="T9" fmla="*/ 54 h 184"/>
                <a:gd name="T10" fmla="*/ 180 w 180"/>
                <a:gd name="T11" fmla="*/ 180 h 184"/>
                <a:gd name="T12" fmla="*/ 180 w 180"/>
                <a:gd name="T1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4">
                  <a:moveTo>
                    <a:pt x="180" y="18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2" y="0"/>
                    <a:pt x="93" y="21"/>
                    <a:pt x="126" y="53"/>
                  </a:cubicBezTo>
                  <a:cubicBezTo>
                    <a:pt x="126" y="54"/>
                    <a:pt x="127" y="54"/>
                    <a:pt x="127" y="54"/>
                  </a:cubicBezTo>
                  <a:cubicBezTo>
                    <a:pt x="159" y="86"/>
                    <a:pt x="180" y="131"/>
                    <a:pt x="180" y="180"/>
                  </a:cubicBezTo>
                  <a:lnTo>
                    <a:pt x="180" y="184"/>
                  </a:lnTo>
                  <a:close/>
                </a:path>
              </a:pathLst>
            </a:custGeom>
            <a:solidFill>
              <a:srgbClr val="62D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3" name="Freeform 54"/>
            <p:cNvSpPr>
              <a:spLocks/>
            </p:cNvSpPr>
            <p:nvPr/>
          </p:nvSpPr>
          <p:spPr bwMode="auto">
            <a:xfrm>
              <a:off x="427" y="1640"/>
              <a:ext cx="79" cy="24"/>
            </a:xfrm>
            <a:custGeom>
              <a:avLst/>
              <a:gdLst>
                <a:gd name="T0" fmla="*/ 39 w 225"/>
                <a:gd name="T1" fmla="*/ 69 h 70"/>
                <a:gd name="T2" fmla="*/ 0 w 225"/>
                <a:gd name="T3" fmla="*/ 36 h 70"/>
                <a:gd name="T4" fmla="*/ 0 w 225"/>
                <a:gd name="T5" fmla="*/ 34 h 70"/>
                <a:gd name="T6" fmla="*/ 39 w 225"/>
                <a:gd name="T7" fmla="*/ 2 h 70"/>
                <a:gd name="T8" fmla="*/ 217 w 225"/>
                <a:gd name="T9" fmla="*/ 29 h 70"/>
                <a:gd name="T10" fmla="*/ 217 w 225"/>
                <a:gd name="T11" fmla="*/ 42 h 70"/>
                <a:gd name="T12" fmla="*/ 39 w 225"/>
                <a:gd name="T13" fmla="*/ 6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5" h="70">
                  <a:moveTo>
                    <a:pt x="39" y="69"/>
                  </a:moveTo>
                  <a:cubicBezTo>
                    <a:pt x="18" y="70"/>
                    <a:pt x="0" y="57"/>
                    <a:pt x="0" y="3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4"/>
                    <a:pt x="18" y="0"/>
                    <a:pt x="39" y="2"/>
                  </a:cubicBezTo>
                  <a:cubicBezTo>
                    <a:pt x="85" y="6"/>
                    <a:pt x="176" y="23"/>
                    <a:pt x="217" y="29"/>
                  </a:cubicBezTo>
                  <a:cubicBezTo>
                    <a:pt x="225" y="30"/>
                    <a:pt x="223" y="41"/>
                    <a:pt x="217" y="42"/>
                  </a:cubicBezTo>
                  <a:cubicBezTo>
                    <a:pt x="169" y="49"/>
                    <a:pt x="85" y="64"/>
                    <a:pt x="39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154" name="Group 57"/>
          <p:cNvGrpSpPr>
            <a:grpSpLocks noChangeAspect="1"/>
          </p:cNvGrpSpPr>
          <p:nvPr/>
        </p:nvGrpSpPr>
        <p:grpSpPr bwMode="auto">
          <a:xfrm>
            <a:off x="549275" y="1666875"/>
            <a:ext cx="333375" cy="444500"/>
            <a:chOff x="346" y="1050"/>
            <a:chExt cx="210" cy="280"/>
          </a:xfrm>
          <a:solidFill>
            <a:srgbClr val="00A79B"/>
          </a:solidFill>
        </p:grpSpPr>
        <p:sp>
          <p:nvSpPr>
            <p:cNvPr id="156" name="Freeform 58"/>
            <p:cNvSpPr>
              <a:spLocks noEditPoints="1"/>
            </p:cNvSpPr>
            <p:nvPr/>
          </p:nvSpPr>
          <p:spPr bwMode="auto">
            <a:xfrm>
              <a:off x="408" y="1050"/>
              <a:ext cx="86" cy="80"/>
            </a:xfrm>
            <a:custGeom>
              <a:avLst/>
              <a:gdLst>
                <a:gd name="T0" fmla="*/ 123 w 246"/>
                <a:gd name="T1" fmla="*/ 230 h 230"/>
                <a:gd name="T2" fmla="*/ 0 w 246"/>
                <a:gd name="T3" fmla="*/ 115 h 230"/>
                <a:gd name="T4" fmla="*/ 123 w 246"/>
                <a:gd name="T5" fmla="*/ 0 h 230"/>
                <a:gd name="T6" fmla="*/ 246 w 246"/>
                <a:gd name="T7" fmla="*/ 115 h 230"/>
                <a:gd name="T8" fmla="*/ 123 w 246"/>
                <a:gd name="T9" fmla="*/ 230 h 230"/>
                <a:gd name="T10" fmla="*/ 123 w 246"/>
                <a:gd name="T11" fmla="*/ 23 h 230"/>
                <a:gd name="T12" fmla="*/ 23 w 246"/>
                <a:gd name="T13" fmla="*/ 115 h 230"/>
                <a:gd name="T14" fmla="*/ 123 w 246"/>
                <a:gd name="T15" fmla="*/ 207 h 230"/>
                <a:gd name="T16" fmla="*/ 223 w 246"/>
                <a:gd name="T17" fmla="*/ 115 h 230"/>
                <a:gd name="T18" fmla="*/ 123 w 246"/>
                <a:gd name="T19" fmla="*/ 2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6" h="230">
                  <a:moveTo>
                    <a:pt x="123" y="230"/>
                  </a:moveTo>
                  <a:cubicBezTo>
                    <a:pt x="55" y="230"/>
                    <a:pt x="0" y="178"/>
                    <a:pt x="0" y="115"/>
                  </a:cubicBezTo>
                  <a:cubicBezTo>
                    <a:pt x="0" y="52"/>
                    <a:pt x="55" y="0"/>
                    <a:pt x="123" y="0"/>
                  </a:cubicBezTo>
                  <a:cubicBezTo>
                    <a:pt x="191" y="0"/>
                    <a:pt x="246" y="52"/>
                    <a:pt x="246" y="115"/>
                  </a:cubicBezTo>
                  <a:cubicBezTo>
                    <a:pt x="246" y="178"/>
                    <a:pt x="191" y="230"/>
                    <a:pt x="123" y="230"/>
                  </a:cubicBezTo>
                  <a:close/>
                  <a:moveTo>
                    <a:pt x="123" y="23"/>
                  </a:moveTo>
                  <a:cubicBezTo>
                    <a:pt x="67" y="23"/>
                    <a:pt x="23" y="64"/>
                    <a:pt x="23" y="115"/>
                  </a:cubicBezTo>
                  <a:cubicBezTo>
                    <a:pt x="23" y="165"/>
                    <a:pt x="67" y="207"/>
                    <a:pt x="123" y="207"/>
                  </a:cubicBezTo>
                  <a:cubicBezTo>
                    <a:pt x="178" y="207"/>
                    <a:pt x="223" y="165"/>
                    <a:pt x="223" y="115"/>
                  </a:cubicBezTo>
                  <a:cubicBezTo>
                    <a:pt x="223" y="64"/>
                    <a:pt x="178" y="23"/>
                    <a:pt x="12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7" name="Freeform 59"/>
            <p:cNvSpPr>
              <a:spLocks noEditPoints="1"/>
            </p:cNvSpPr>
            <p:nvPr/>
          </p:nvSpPr>
          <p:spPr bwMode="auto">
            <a:xfrm>
              <a:off x="346" y="1120"/>
              <a:ext cx="210" cy="210"/>
            </a:xfrm>
            <a:custGeom>
              <a:avLst/>
              <a:gdLst>
                <a:gd name="T0" fmla="*/ 300 w 600"/>
                <a:gd name="T1" fmla="*/ 600 h 600"/>
                <a:gd name="T2" fmla="*/ 0 w 600"/>
                <a:gd name="T3" fmla="*/ 300 h 600"/>
                <a:gd name="T4" fmla="*/ 300 w 600"/>
                <a:gd name="T5" fmla="*/ 0 h 600"/>
                <a:gd name="T6" fmla="*/ 600 w 600"/>
                <a:gd name="T7" fmla="*/ 300 h 600"/>
                <a:gd name="T8" fmla="*/ 300 w 600"/>
                <a:gd name="T9" fmla="*/ 600 h 600"/>
                <a:gd name="T10" fmla="*/ 300 w 600"/>
                <a:gd name="T11" fmla="*/ 35 h 600"/>
                <a:gd name="T12" fmla="*/ 34 w 600"/>
                <a:gd name="T13" fmla="*/ 300 h 600"/>
                <a:gd name="T14" fmla="*/ 300 w 600"/>
                <a:gd name="T15" fmla="*/ 565 h 600"/>
                <a:gd name="T16" fmla="*/ 565 w 600"/>
                <a:gd name="T17" fmla="*/ 300 h 600"/>
                <a:gd name="T18" fmla="*/ 300 w 600"/>
                <a:gd name="T19" fmla="*/ 35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0" h="600">
                  <a:moveTo>
                    <a:pt x="300" y="600"/>
                  </a:moveTo>
                  <a:cubicBezTo>
                    <a:pt x="134" y="600"/>
                    <a:pt x="0" y="465"/>
                    <a:pt x="0" y="300"/>
                  </a:cubicBezTo>
                  <a:cubicBezTo>
                    <a:pt x="0" y="134"/>
                    <a:pt x="134" y="0"/>
                    <a:pt x="300" y="0"/>
                  </a:cubicBezTo>
                  <a:cubicBezTo>
                    <a:pt x="465" y="0"/>
                    <a:pt x="600" y="134"/>
                    <a:pt x="600" y="300"/>
                  </a:cubicBezTo>
                  <a:cubicBezTo>
                    <a:pt x="600" y="465"/>
                    <a:pt x="465" y="600"/>
                    <a:pt x="300" y="600"/>
                  </a:cubicBezTo>
                  <a:close/>
                  <a:moveTo>
                    <a:pt x="300" y="35"/>
                  </a:moveTo>
                  <a:cubicBezTo>
                    <a:pt x="153" y="35"/>
                    <a:pt x="34" y="154"/>
                    <a:pt x="34" y="300"/>
                  </a:cubicBezTo>
                  <a:cubicBezTo>
                    <a:pt x="34" y="446"/>
                    <a:pt x="153" y="565"/>
                    <a:pt x="300" y="565"/>
                  </a:cubicBezTo>
                  <a:cubicBezTo>
                    <a:pt x="446" y="565"/>
                    <a:pt x="565" y="446"/>
                    <a:pt x="565" y="300"/>
                  </a:cubicBezTo>
                  <a:cubicBezTo>
                    <a:pt x="565" y="154"/>
                    <a:pt x="446" y="35"/>
                    <a:pt x="30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8" name="Freeform 60"/>
            <p:cNvSpPr>
              <a:spLocks/>
            </p:cNvSpPr>
            <p:nvPr/>
          </p:nvSpPr>
          <p:spPr bwMode="auto">
            <a:xfrm>
              <a:off x="438" y="1162"/>
              <a:ext cx="25" cy="78"/>
            </a:xfrm>
            <a:custGeom>
              <a:avLst/>
              <a:gdLst>
                <a:gd name="T0" fmla="*/ 68 w 70"/>
                <a:gd name="T1" fmla="*/ 186 h 225"/>
                <a:gd name="T2" fmla="*/ 36 w 70"/>
                <a:gd name="T3" fmla="*/ 225 h 225"/>
                <a:gd name="T4" fmla="*/ 34 w 70"/>
                <a:gd name="T5" fmla="*/ 225 h 225"/>
                <a:gd name="T6" fmla="*/ 2 w 70"/>
                <a:gd name="T7" fmla="*/ 186 h 225"/>
                <a:gd name="T8" fmla="*/ 28 w 70"/>
                <a:gd name="T9" fmla="*/ 8 h 225"/>
                <a:gd name="T10" fmla="*/ 41 w 70"/>
                <a:gd name="T11" fmla="*/ 8 h 225"/>
                <a:gd name="T12" fmla="*/ 68 w 70"/>
                <a:gd name="T13" fmla="*/ 186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225">
                  <a:moveTo>
                    <a:pt x="68" y="186"/>
                  </a:moveTo>
                  <a:cubicBezTo>
                    <a:pt x="70" y="207"/>
                    <a:pt x="57" y="225"/>
                    <a:pt x="36" y="225"/>
                  </a:cubicBezTo>
                  <a:cubicBezTo>
                    <a:pt x="34" y="225"/>
                    <a:pt x="34" y="225"/>
                    <a:pt x="34" y="225"/>
                  </a:cubicBezTo>
                  <a:cubicBezTo>
                    <a:pt x="13" y="225"/>
                    <a:pt x="0" y="207"/>
                    <a:pt x="2" y="186"/>
                  </a:cubicBezTo>
                  <a:cubicBezTo>
                    <a:pt x="6" y="140"/>
                    <a:pt x="22" y="49"/>
                    <a:pt x="28" y="8"/>
                  </a:cubicBezTo>
                  <a:cubicBezTo>
                    <a:pt x="30" y="0"/>
                    <a:pt x="40" y="1"/>
                    <a:pt x="41" y="8"/>
                  </a:cubicBezTo>
                  <a:cubicBezTo>
                    <a:pt x="48" y="56"/>
                    <a:pt x="64" y="140"/>
                    <a:pt x="68" y="1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9" name="Rectangle 61"/>
            <p:cNvSpPr>
              <a:spLocks noChangeArrowheads="1"/>
            </p:cNvSpPr>
            <p:nvPr/>
          </p:nvSpPr>
          <p:spPr bwMode="auto">
            <a:xfrm>
              <a:off x="447" y="1141"/>
              <a:ext cx="8" cy="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0" name="Freeform 62"/>
            <p:cNvSpPr>
              <a:spLocks/>
            </p:cNvSpPr>
            <p:nvPr/>
          </p:nvSpPr>
          <p:spPr bwMode="auto">
            <a:xfrm>
              <a:off x="388" y="1162"/>
              <a:ext cx="15" cy="16"/>
            </a:xfrm>
            <a:custGeom>
              <a:avLst/>
              <a:gdLst>
                <a:gd name="T0" fmla="*/ 15 w 15"/>
                <a:gd name="T1" fmla="*/ 10 h 16"/>
                <a:gd name="T2" fmla="*/ 10 w 15"/>
                <a:gd name="T3" fmla="*/ 16 h 16"/>
                <a:gd name="T4" fmla="*/ 0 w 15"/>
                <a:gd name="T5" fmla="*/ 6 h 16"/>
                <a:gd name="T6" fmla="*/ 6 w 15"/>
                <a:gd name="T7" fmla="*/ 0 h 16"/>
                <a:gd name="T8" fmla="*/ 15 w 15"/>
                <a:gd name="T9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5" y="10"/>
                  </a:moveTo>
                  <a:lnTo>
                    <a:pt x="10" y="1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5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1" name="Rectangle 63"/>
            <p:cNvSpPr>
              <a:spLocks noChangeArrowheads="1"/>
            </p:cNvSpPr>
            <p:nvPr/>
          </p:nvSpPr>
          <p:spPr bwMode="auto">
            <a:xfrm>
              <a:off x="366" y="1222"/>
              <a:ext cx="14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2" name="Freeform 64"/>
            <p:cNvSpPr>
              <a:spLocks/>
            </p:cNvSpPr>
            <p:nvPr/>
          </p:nvSpPr>
          <p:spPr bwMode="auto">
            <a:xfrm>
              <a:off x="388" y="1272"/>
              <a:ext cx="15" cy="16"/>
            </a:xfrm>
            <a:custGeom>
              <a:avLst/>
              <a:gdLst>
                <a:gd name="T0" fmla="*/ 10 w 15"/>
                <a:gd name="T1" fmla="*/ 0 h 16"/>
                <a:gd name="T2" fmla="*/ 15 w 15"/>
                <a:gd name="T3" fmla="*/ 6 h 16"/>
                <a:gd name="T4" fmla="*/ 6 w 15"/>
                <a:gd name="T5" fmla="*/ 16 h 16"/>
                <a:gd name="T6" fmla="*/ 0 w 15"/>
                <a:gd name="T7" fmla="*/ 10 h 16"/>
                <a:gd name="T8" fmla="*/ 10 w 15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0" y="0"/>
                  </a:moveTo>
                  <a:lnTo>
                    <a:pt x="15" y="6"/>
                  </a:lnTo>
                  <a:lnTo>
                    <a:pt x="6" y="16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3" name="Rectangle 65"/>
            <p:cNvSpPr>
              <a:spLocks noChangeArrowheads="1"/>
            </p:cNvSpPr>
            <p:nvPr/>
          </p:nvSpPr>
          <p:spPr bwMode="auto">
            <a:xfrm>
              <a:off x="447" y="1296"/>
              <a:ext cx="8" cy="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4" name="Freeform 66"/>
            <p:cNvSpPr>
              <a:spLocks/>
            </p:cNvSpPr>
            <p:nvPr/>
          </p:nvSpPr>
          <p:spPr bwMode="auto">
            <a:xfrm>
              <a:off x="498" y="1272"/>
              <a:ext cx="16" cy="16"/>
            </a:xfrm>
            <a:custGeom>
              <a:avLst/>
              <a:gdLst>
                <a:gd name="T0" fmla="*/ 0 w 16"/>
                <a:gd name="T1" fmla="*/ 6 h 16"/>
                <a:gd name="T2" fmla="*/ 5 w 16"/>
                <a:gd name="T3" fmla="*/ 0 h 16"/>
                <a:gd name="T4" fmla="*/ 16 w 16"/>
                <a:gd name="T5" fmla="*/ 10 h 16"/>
                <a:gd name="T6" fmla="*/ 10 w 16"/>
                <a:gd name="T7" fmla="*/ 16 h 16"/>
                <a:gd name="T8" fmla="*/ 0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0" y="6"/>
                  </a:moveTo>
                  <a:lnTo>
                    <a:pt x="5" y="0"/>
                  </a:lnTo>
                  <a:lnTo>
                    <a:pt x="16" y="10"/>
                  </a:lnTo>
                  <a:lnTo>
                    <a:pt x="10" y="16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5" name="Rectangle 67"/>
            <p:cNvSpPr>
              <a:spLocks noChangeArrowheads="1"/>
            </p:cNvSpPr>
            <p:nvPr/>
          </p:nvSpPr>
          <p:spPr bwMode="auto">
            <a:xfrm>
              <a:off x="521" y="1222"/>
              <a:ext cx="1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6" name="Freeform 68"/>
            <p:cNvSpPr>
              <a:spLocks/>
            </p:cNvSpPr>
            <p:nvPr/>
          </p:nvSpPr>
          <p:spPr bwMode="auto">
            <a:xfrm>
              <a:off x="498" y="1162"/>
              <a:ext cx="16" cy="16"/>
            </a:xfrm>
            <a:custGeom>
              <a:avLst/>
              <a:gdLst>
                <a:gd name="T0" fmla="*/ 5 w 16"/>
                <a:gd name="T1" fmla="*/ 16 h 16"/>
                <a:gd name="T2" fmla="*/ 0 w 16"/>
                <a:gd name="T3" fmla="*/ 10 h 16"/>
                <a:gd name="T4" fmla="*/ 10 w 16"/>
                <a:gd name="T5" fmla="*/ 0 h 16"/>
                <a:gd name="T6" fmla="*/ 16 w 16"/>
                <a:gd name="T7" fmla="*/ 6 h 16"/>
                <a:gd name="T8" fmla="*/ 5 w 16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5" y="16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6" y="6"/>
                  </a:lnTo>
                  <a:lnTo>
                    <a:pt x="5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7" name="Freeform 69"/>
            <p:cNvSpPr>
              <a:spLocks/>
            </p:cNvSpPr>
            <p:nvPr/>
          </p:nvSpPr>
          <p:spPr bwMode="auto">
            <a:xfrm>
              <a:off x="355" y="1129"/>
              <a:ext cx="30" cy="30"/>
            </a:xfrm>
            <a:custGeom>
              <a:avLst/>
              <a:gdLst>
                <a:gd name="T0" fmla="*/ 65 w 85"/>
                <a:gd name="T1" fmla="*/ 8 h 85"/>
                <a:gd name="T2" fmla="*/ 39 w 85"/>
                <a:gd name="T3" fmla="*/ 8 h 85"/>
                <a:gd name="T4" fmla="*/ 8 w 85"/>
                <a:gd name="T5" fmla="*/ 40 h 85"/>
                <a:gd name="T6" fmla="*/ 8 w 85"/>
                <a:gd name="T7" fmla="*/ 65 h 85"/>
                <a:gd name="T8" fmla="*/ 32 w 85"/>
                <a:gd name="T9" fmla="*/ 67 h 85"/>
                <a:gd name="T10" fmla="*/ 51 w 85"/>
                <a:gd name="T11" fmla="*/ 85 h 85"/>
                <a:gd name="T12" fmla="*/ 85 w 85"/>
                <a:gd name="T13" fmla="*/ 51 h 85"/>
                <a:gd name="T14" fmla="*/ 66 w 85"/>
                <a:gd name="T15" fmla="*/ 33 h 85"/>
                <a:gd name="T16" fmla="*/ 65 w 85"/>
                <a:gd name="T17" fmla="*/ 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85">
                  <a:moveTo>
                    <a:pt x="65" y="8"/>
                  </a:moveTo>
                  <a:cubicBezTo>
                    <a:pt x="58" y="1"/>
                    <a:pt x="47" y="0"/>
                    <a:pt x="39" y="8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0" y="47"/>
                    <a:pt x="1" y="58"/>
                    <a:pt x="8" y="65"/>
                  </a:cubicBezTo>
                  <a:cubicBezTo>
                    <a:pt x="15" y="72"/>
                    <a:pt x="24" y="72"/>
                    <a:pt x="32" y="67"/>
                  </a:cubicBezTo>
                  <a:cubicBezTo>
                    <a:pt x="51" y="85"/>
                    <a:pt x="51" y="85"/>
                    <a:pt x="51" y="85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72" y="25"/>
                    <a:pt x="72" y="15"/>
                    <a:pt x="6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8" name="Rectangle 70"/>
            <p:cNvSpPr>
              <a:spLocks noChangeArrowheads="1"/>
            </p:cNvSpPr>
            <p:nvPr/>
          </p:nvSpPr>
          <p:spPr bwMode="auto">
            <a:xfrm>
              <a:off x="438" y="1096"/>
              <a:ext cx="27" cy="3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9" name="Freeform 71"/>
            <p:cNvSpPr>
              <a:spLocks/>
            </p:cNvSpPr>
            <p:nvPr/>
          </p:nvSpPr>
          <p:spPr bwMode="auto">
            <a:xfrm>
              <a:off x="429" y="1077"/>
              <a:ext cx="46" cy="26"/>
            </a:xfrm>
            <a:custGeom>
              <a:avLst/>
              <a:gdLst>
                <a:gd name="T0" fmla="*/ 132 w 132"/>
                <a:gd name="T1" fmla="*/ 70 h 76"/>
                <a:gd name="T2" fmla="*/ 126 w 132"/>
                <a:gd name="T3" fmla="*/ 76 h 76"/>
                <a:gd name="T4" fmla="*/ 6 w 132"/>
                <a:gd name="T5" fmla="*/ 76 h 76"/>
                <a:gd name="T6" fmla="*/ 0 w 132"/>
                <a:gd name="T7" fmla="*/ 70 h 76"/>
                <a:gd name="T8" fmla="*/ 0 w 132"/>
                <a:gd name="T9" fmla="*/ 6 h 76"/>
                <a:gd name="T10" fmla="*/ 6 w 132"/>
                <a:gd name="T11" fmla="*/ 0 h 76"/>
                <a:gd name="T12" fmla="*/ 126 w 132"/>
                <a:gd name="T13" fmla="*/ 0 h 76"/>
                <a:gd name="T14" fmla="*/ 132 w 132"/>
                <a:gd name="T15" fmla="*/ 6 h 76"/>
                <a:gd name="T16" fmla="*/ 132 w 132"/>
                <a:gd name="T17" fmla="*/ 7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76">
                  <a:moveTo>
                    <a:pt x="132" y="70"/>
                  </a:moveTo>
                  <a:cubicBezTo>
                    <a:pt x="132" y="73"/>
                    <a:pt x="129" y="76"/>
                    <a:pt x="126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3" y="76"/>
                    <a:pt x="0" y="73"/>
                    <a:pt x="0" y="7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9" y="0"/>
                    <a:pt x="132" y="3"/>
                    <a:pt x="132" y="6"/>
                  </a:cubicBezTo>
                  <a:lnTo>
                    <a:pt x="13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73" name="Freeform 75"/>
          <p:cNvSpPr>
            <a:spLocks noEditPoints="1"/>
          </p:cNvSpPr>
          <p:nvPr/>
        </p:nvSpPr>
        <p:spPr bwMode="auto">
          <a:xfrm>
            <a:off x="495887" y="4479644"/>
            <a:ext cx="317501" cy="317501"/>
          </a:xfrm>
          <a:custGeom>
            <a:avLst/>
            <a:gdLst>
              <a:gd name="T0" fmla="*/ 1024 w 2048"/>
              <a:gd name="T1" fmla="*/ 0 h 2048"/>
              <a:gd name="T2" fmla="*/ 0 w 2048"/>
              <a:gd name="T3" fmla="*/ 1024 h 2048"/>
              <a:gd name="T4" fmla="*/ 1024 w 2048"/>
              <a:gd name="T5" fmla="*/ 2048 h 2048"/>
              <a:gd name="T6" fmla="*/ 2048 w 2048"/>
              <a:gd name="T7" fmla="*/ 1024 h 2048"/>
              <a:gd name="T8" fmla="*/ 1024 w 2048"/>
              <a:gd name="T9" fmla="*/ 0 h 2048"/>
              <a:gd name="T10" fmla="*/ 1024 w 2048"/>
              <a:gd name="T11" fmla="*/ 187 h 2048"/>
              <a:gd name="T12" fmla="*/ 1546 w 2048"/>
              <a:gd name="T13" fmla="*/ 370 h 2048"/>
              <a:gd name="T14" fmla="*/ 370 w 2048"/>
              <a:gd name="T15" fmla="*/ 1546 h 2048"/>
              <a:gd name="T16" fmla="*/ 187 w 2048"/>
              <a:gd name="T17" fmla="*/ 1024 h 2048"/>
              <a:gd name="T18" fmla="*/ 1024 w 2048"/>
              <a:gd name="T19" fmla="*/ 187 h 2048"/>
              <a:gd name="T20" fmla="*/ 1024 w 2048"/>
              <a:gd name="T21" fmla="*/ 1861 h 2048"/>
              <a:gd name="T22" fmla="*/ 502 w 2048"/>
              <a:gd name="T23" fmla="*/ 1678 h 2048"/>
              <a:gd name="T24" fmla="*/ 1678 w 2048"/>
              <a:gd name="T25" fmla="*/ 502 h 2048"/>
              <a:gd name="T26" fmla="*/ 1861 w 2048"/>
              <a:gd name="T27" fmla="*/ 1024 h 2048"/>
              <a:gd name="T28" fmla="*/ 1024 w 2048"/>
              <a:gd name="T29" fmla="*/ 1861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048" h="2048">
                <a:moveTo>
                  <a:pt x="1024" y="0"/>
                </a:moveTo>
                <a:cubicBezTo>
                  <a:pt x="459" y="0"/>
                  <a:pt x="0" y="459"/>
                  <a:pt x="0" y="1024"/>
                </a:cubicBezTo>
                <a:cubicBezTo>
                  <a:pt x="0" y="1589"/>
                  <a:pt x="459" y="2048"/>
                  <a:pt x="1024" y="2048"/>
                </a:cubicBezTo>
                <a:cubicBezTo>
                  <a:pt x="1589" y="2048"/>
                  <a:pt x="2048" y="1589"/>
                  <a:pt x="2048" y="1024"/>
                </a:cubicBezTo>
                <a:cubicBezTo>
                  <a:pt x="2048" y="459"/>
                  <a:pt x="1589" y="0"/>
                  <a:pt x="1024" y="0"/>
                </a:cubicBezTo>
                <a:close/>
                <a:moveTo>
                  <a:pt x="1024" y="187"/>
                </a:moveTo>
                <a:cubicBezTo>
                  <a:pt x="1221" y="187"/>
                  <a:pt x="1403" y="255"/>
                  <a:pt x="1546" y="370"/>
                </a:cubicBezTo>
                <a:cubicBezTo>
                  <a:pt x="370" y="1546"/>
                  <a:pt x="370" y="1546"/>
                  <a:pt x="370" y="1546"/>
                </a:cubicBezTo>
                <a:cubicBezTo>
                  <a:pt x="255" y="1403"/>
                  <a:pt x="187" y="1221"/>
                  <a:pt x="187" y="1024"/>
                </a:cubicBezTo>
                <a:cubicBezTo>
                  <a:pt x="187" y="562"/>
                  <a:pt x="562" y="187"/>
                  <a:pt x="1024" y="187"/>
                </a:cubicBezTo>
                <a:close/>
                <a:moveTo>
                  <a:pt x="1024" y="1861"/>
                </a:moveTo>
                <a:cubicBezTo>
                  <a:pt x="827" y="1861"/>
                  <a:pt x="645" y="1793"/>
                  <a:pt x="502" y="1678"/>
                </a:cubicBezTo>
                <a:cubicBezTo>
                  <a:pt x="1678" y="502"/>
                  <a:pt x="1678" y="502"/>
                  <a:pt x="1678" y="502"/>
                </a:cubicBezTo>
                <a:cubicBezTo>
                  <a:pt x="1793" y="645"/>
                  <a:pt x="1861" y="827"/>
                  <a:pt x="1861" y="1024"/>
                </a:cubicBezTo>
                <a:cubicBezTo>
                  <a:pt x="1861" y="1486"/>
                  <a:pt x="1486" y="1861"/>
                  <a:pt x="1024" y="1861"/>
                </a:cubicBezTo>
                <a:close/>
              </a:path>
            </a:pathLst>
          </a:custGeom>
          <a:solidFill>
            <a:srgbClr val="D80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175" name="Group 78"/>
          <p:cNvGrpSpPr>
            <a:grpSpLocks noChangeAspect="1"/>
          </p:cNvGrpSpPr>
          <p:nvPr/>
        </p:nvGrpSpPr>
        <p:grpSpPr bwMode="auto">
          <a:xfrm>
            <a:off x="477838" y="5138334"/>
            <a:ext cx="404812" cy="406400"/>
            <a:chOff x="289" y="3240"/>
            <a:chExt cx="255" cy="256"/>
          </a:xfrm>
          <a:solidFill>
            <a:srgbClr val="FBCD52"/>
          </a:solidFill>
        </p:grpSpPr>
        <p:sp>
          <p:nvSpPr>
            <p:cNvPr id="177" name="Freeform 79"/>
            <p:cNvSpPr>
              <a:spLocks/>
            </p:cNvSpPr>
            <p:nvPr/>
          </p:nvSpPr>
          <p:spPr bwMode="auto">
            <a:xfrm>
              <a:off x="369" y="3295"/>
              <a:ext cx="95" cy="101"/>
            </a:xfrm>
            <a:custGeom>
              <a:avLst/>
              <a:gdLst>
                <a:gd name="T0" fmla="*/ 379 w 770"/>
                <a:gd name="T1" fmla="*/ 180 h 807"/>
                <a:gd name="T2" fmla="*/ 530 w 770"/>
                <a:gd name="T3" fmla="*/ 315 h 807"/>
                <a:gd name="T4" fmla="*/ 254 w 770"/>
                <a:gd name="T5" fmla="*/ 701 h 807"/>
                <a:gd name="T6" fmla="*/ 355 w 770"/>
                <a:gd name="T7" fmla="*/ 807 h 807"/>
                <a:gd name="T8" fmla="*/ 485 w 770"/>
                <a:gd name="T9" fmla="*/ 674 h 807"/>
                <a:gd name="T10" fmla="*/ 770 w 770"/>
                <a:gd name="T11" fmla="*/ 315 h 807"/>
                <a:gd name="T12" fmla="*/ 369 w 770"/>
                <a:gd name="T13" fmla="*/ 0 h 807"/>
                <a:gd name="T14" fmla="*/ 0 w 770"/>
                <a:gd name="T15" fmla="*/ 292 h 807"/>
                <a:gd name="T16" fmla="*/ 102 w 770"/>
                <a:gd name="T17" fmla="*/ 388 h 807"/>
                <a:gd name="T18" fmla="*/ 379 w 770"/>
                <a:gd name="T19" fmla="*/ 180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0" h="807">
                  <a:moveTo>
                    <a:pt x="379" y="180"/>
                  </a:moveTo>
                  <a:cubicBezTo>
                    <a:pt x="473" y="180"/>
                    <a:pt x="530" y="230"/>
                    <a:pt x="530" y="315"/>
                  </a:cubicBezTo>
                  <a:cubicBezTo>
                    <a:pt x="530" y="470"/>
                    <a:pt x="254" y="513"/>
                    <a:pt x="254" y="701"/>
                  </a:cubicBezTo>
                  <a:cubicBezTo>
                    <a:pt x="254" y="751"/>
                    <a:pt x="287" y="807"/>
                    <a:pt x="355" y="807"/>
                  </a:cubicBezTo>
                  <a:cubicBezTo>
                    <a:pt x="459" y="807"/>
                    <a:pt x="447" y="729"/>
                    <a:pt x="485" y="674"/>
                  </a:cubicBezTo>
                  <a:cubicBezTo>
                    <a:pt x="535" y="600"/>
                    <a:pt x="770" y="521"/>
                    <a:pt x="770" y="315"/>
                  </a:cubicBezTo>
                  <a:cubicBezTo>
                    <a:pt x="770" y="93"/>
                    <a:pt x="571" y="0"/>
                    <a:pt x="369" y="0"/>
                  </a:cubicBezTo>
                  <a:cubicBezTo>
                    <a:pt x="177" y="0"/>
                    <a:pt x="0" y="137"/>
                    <a:pt x="0" y="292"/>
                  </a:cubicBezTo>
                  <a:cubicBezTo>
                    <a:pt x="0" y="355"/>
                    <a:pt x="47" y="388"/>
                    <a:pt x="102" y="388"/>
                  </a:cubicBezTo>
                  <a:cubicBezTo>
                    <a:pt x="256" y="388"/>
                    <a:pt x="177" y="180"/>
                    <a:pt x="379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8" name="Oval 80"/>
            <p:cNvSpPr>
              <a:spLocks noChangeArrowheads="1"/>
            </p:cNvSpPr>
            <p:nvPr/>
          </p:nvSpPr>
          <p:spPr bwMode="auto">
            <a:xfrm>
              <a:off x="398" y="3409"/>
              <a:ext cx="32" cy="3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9" name="Freeform 81"/>
            <p:cNvSpPr>
              <a:spLocks noEditPoints="1"/>
            </p:cNvSpPr>
            <p:nvPr/>
          </p:nvSpPr>
          <p:spPr bwMode="auto">
            <a:xfrm>
              <a:off x="289" y="3240"/>
              <a:ext cx="255" cy="256"/>
            </a:xfrm>
            <a:custGeom>
              <a:avLst/>
              <a:gdLst>
                <a:gd name="T0" fmla="*/ 2048 w 2048"/>
                <a:gd name="T1" fmla="*/ 1024 h 2048"/>
                <a:gd name="T2" fmla="*/ 1024 w 2048"/>
                <a:gd name="T3" fmla="*/ 0 h 2048"/>
                <a:gd name="T4" fmla="*/ 0 w 2048"/>
                <a:gd name="T5" fmla="*/ 1024 h 2048"/>
                <a:gd name="T6" fmla="*/ 1024 w 2048"/>
                <a:gd name="T7" fmla="*/ 2048 h 2048"/>
                <a:gd name="T8" fmla="*/ 2048 w 2048"/>
                <a:gd name="T9" fmla="*/ 1024 h 2048"/>
                <a:gd name="T10" fmla="*/ 102 w 2048"/>
                <a:gd name="T11" fmla="*/ 1024 h 2048"/>
                <a:gd name="T12" fmla="*/ 1024 w 2048"/>
                <a:gd name="T13" fmla="*/ 102 h 2048"/>
                <a:gd name="T14" fmla="*/ 1946 w 2048"/>
                <a:gd name="T15" fmla="*/ 1024 h 2048"/>
                <a:gd name="T16" fmla="*/ 1024 w 2048"/>
                <a:gd name="T17" fmla="*/ 1946 h 2048"/>
                <a:gd name="T18" fmla="*/ 102 w 2048"/>
                <a:gd name="T19" fmla="*/ 1024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48" h="2048">
                  <a:moveTo>
                    <a:pt x="2048" y="1024"/>
                  </a:moveTo>
                  <a:cubicBezTo>
                    <a:pt x="2048" y="459"/>
                    <a:pt x="1589" y="0"/>
                    <a:pt x="1024" y="0"/>
                  </a:cubicBezTo>
                  <a:cubicBezTo>
                    <a:pt x="459" y="0"/>
                    <a:pt x="0" y="459"/>
                    <a:pt x="0" y="1024"/>
                  </a:cubicBezTo>
                  <a:cubicBezTo>
                    <a:pt x="0" y="1589"/>
                    <a:pt x="459" y="2048"/>
                    <a:pt x="1024" y="2048"/>
                  </a:cubicBezTo>
                  <a:cubicBezTo>
                    <a:pt x="1589" y="2048"/>
                    <a:pt x="2048" y="1589"/>
                    <a:pt x="2048" y="1024"/>
                  </a:cubicBezTo>
                  <a:close/>
                  <a:moveTo>
                    <a:pt x="102" y="1024"/>
                  </a:moveTo>
                  <a:cubicBezTo>
                    <a:pt x="102" y="516"/>
                    <a:pt x="516" y="102"/>
                    <a:pt x="1024" y="102"/>
                  </a:cubicBezTo>
                  <a:cubicBezTo>
                    <a:pt x="1532" y="102"/>
                    <a:pt x="1946" y="516"/>
                    <a:pt x="1946" y="1024"/>
                  </a:cubicBezTo>
                  <a:cubicBezTo>
                    <a:pt x="1946" y="1532"/>
                    <a:pt x="1532" y="1946"/>
                    <a:pt x="1024" y="1946"/>
                  </a:cubicBezTo>
                  <a:cubicBezTo>
                    <a:pt x="516" y="1946"/>
                    <a:pt x="102" y="1532"/>
                    <a:pt x="102" y="10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38" name="CaixaDeTexto 5"/>
          <p:cNvSpPr txBox="1"/>
          <p:nvPr/>
        </p:nvSpPr>
        <p:spPr>
          <a:xfrm>
            <a:off x="8433903" y="4394243"/>
            <a:ext cx="31231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mais de um 1 em cada 3 desses respondentes pretendem abrir um negócio ainda em 2017 </a:t>
            </a:r>
          </a:p>
        </p:txBody>
      </p:sp>
      <p:sp>
        <p:nvSpPr>
          <p:cNvPr id="155" name="CaixaDeTexto 154"/>
          <p:cNvSpPr txBox="1"/>
          <p:nvPr/>
        </p:nvSpPr>
        <p:spPr>
          <a:xfrm>
            <a:off x="-1491" y="6063910"/>
            <a:ext cx="7184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900" dirty="0"/>
              <a:t>base: 1.157</a:t>
            </a:r>
          </a:p>
        </p:txBody>
      </p:sp>
      <p:grpSp>
        <p:nvGrpSpPr>
          <p:cNvPr id="104" name="+ informações"/>
          <p:cNvGrpSpPr/>
          <p:nvPr/>
        </p:nvGrpSpPr>
        <p:grpSpPr>
          <a:xfrm>
            <a:off x="8506343" y="1431751"/>
            <a:ext cx="1402473" cy="346249"/>
            <a:chOff x="7300120" y="5125288"/>
            <a:chExt cx="1748287" cy="431624"/>
          </a:xfrm>
        </p:grpSpPr>
        <p:sp>
          <p:nvSpPr>
            <p:cNvPr id="105" name="Forma livre 52"/>
            <p:cNvSpPr/>
            <p:nvPr/>
          </p:nvSpPr>
          <p:spPr>
            <a:xfrm>
              <a:off x="7529599" y="5255921"/>
              <a:ext cx="1340560" cy="203648"/>
            </a:xfrm>
            <a:custGeom>
              <a:avLst/>
              <a:gdLst>
                <a:gd name="connsiteX0" fmla="*/ 0 w 1340560"/>
                <a:gd name="connsiteY0" fmla="*/ 0 h 203648"/>
                <a:gd name="connsiteX1" fmla="*/ 1238736 w 1340560"/>
                <a:gd name="connsiteY1" fmla="*/ 0 h 203648"/>
                <a:gd name="connsiteX2" fmla="*/ 1340560 w 1340560"/>
                <a:gd name="connsiteY2" fmla="*/ 101824 h 203648"/>
                <a:gd name="connsiteX3" fmla="*/ 1340559 w 1340560"/>
                <a:gd name="connsiteY3" fmla="*/ 101824 h 203648"/>
                <a:gd name="connsiteX4" fmla="*/ 1238735 w 1340560"/>
                <a:gd name="connsiteY4" fmla="*/ 203648 h 203648"/>
                <a:gd name="connsiteX5" fmla="*/ 1958 w 1340560"/>
                <a:gd name="connsiteY5" fmla="*/ 203647 h 203648"/>
                <a:gd name="connsiteX6" fmla="*/ 28837 w 1340560"/>
                <a:gd name="connsiteY6" fmla="*/ 163780 h 203648"/>
                <a:gd name="connsiteX7" fmla="*/ 41052 w 1340560"/>
                <a:gd name="connsiteY7" fmla="*/ 103276 h 203648"/>
                <a:gd name="connsiteX8" fmla="*/ 28837 w 1340560"/>
                <a:gd name="connsiteY8" fmla="*/ 42772 h 20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0560" h="203648">
                  <a:moveTo>
                    <a:pt x="0" y="0"/>
                  </a:moveTo>
                  <a:lnTo>
                    <a:pt x="1238736" y="0"/>
                  </a:lnTo>
                  <a:cubicBezTo>
                    <a:pt x="1294972" y="0"/>
                    <a:pt x="1340560" y="45588"/>
                    <a:pt x="1340560" y="101824"/>
                  </a:cubicBezTo>
                  <a:lnTo>
                    <a:pt x="1340559" y="101824"/>
                  </a:lnTo>
                  <a:cubicBezTo>
                    <a:pt x="1340559" y="158060"/>
                    <a:pt x="1294971" y="203648"/>
                    <a:pt x="1238735" y="203648"/>
                  </a:cubicBezTo>
                  <a:lnTo>
                    <a:pt x="1958" y="203647"/>
                  </a:lnTo>
                  <a:lnTo>
                    <a:pt x="28837" y="163780"/>
                  </a:lnTo>
                  <a:cubicBezTo>
                    <a:pt x="36703" y="145184"/>
                    <a:pt x="41052" y="124738"/>
                    <a:pt x="41052" y="103276"/>
                  </a:cubicBezTo>
                  <a:cubicBezTo>
                    <a:pt x="41052" y="81815"/>
                    <a:pt x="36703" y="61369"/>
                    <a:pt x="28837" y="42772"/>
                  </a:cubicBezTo>
                  <a:close/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21" name="CaixaDeTexto 5"/>
            <p:cNvSpPr txBox="1"/>
            <p:nvPr/>
          </p:nvSpPr>
          <p:spPr>
            <a:xfrm>
              <a:off x="7543455" y="5125288"/>
              <a:ext cx="1504952" cy="43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2060"/>
                </a:buClr>
                <a:buSzPct val="120000"/>
              </a:pPr>
              <a:r>
                <a:rPr lang="pt-BR" sz="1100" b="1" dirty="0">
                  <a:solidFill>
                    <a:srgbClr val="1B75BB"/>
                  </a:solidFill>
                  <a:ea typeface="Verdana" pitchFamily="34" charset="0"/>
                  <a:cs typeface="Arial" charset="0"/>
                </a:rPr>
                <a:t>+ informações</a:t>
              </a:r>
            </a:p>
          </p:txBody>
        </p:sp>
        <p:grpSp>
          <p:nvGrpSpPr>
            <p:cNvPr id="170" name="Group 4"/>
            <p:cNvGrpSpPr>
              <a:grpSpLocks noChangeAspect="1"/>
            </p:cNvGrpSpPr>
            <p:nvPr/>
          </p:nvGrpSpPr>
          <p:grpSpPr bwMode="auto">
            <a:xfrm>
              <a:off x="7300120" y="5219409"/>
              <a:ext cx="276672" cy="276672"/>
              <a:chOff x="4549" y="2890"/>
              <a:chExt cx="599" cy="599"/>
            </a:xfrm>
            <a:solidFill>
              <a:schemeClr val="accent2"/>
            </a:solidFill>
          </p:grpSpPr>
          <p:sp>
            <p:nvSpPr>
              <p:cNvPr id="171" name="Freeform 5"/>
              <p:cNvSpPr>
                <a:spLocks noEditPoints="1"/>
              </p:cNvSpPr>
              <p:nvPr/>
            </p:nvSpPr>
            <p:spPr bwMode="auto">
              <a:xfrm>
                <a:off x="4549" y="2890"/>
                <a:ext cx="599" cy="599"/>
              </a:xfrm>
              <a:custGeom>
                <a:avLst/>
                <a:gdLst>
                  <a:gd name="T0" fmla="*/ 1398 w 1638"/>
                  <a:gd name="T1" fmla="*/ 240 h 1638"/>
                  <a:gd name="T2" fmla="*/ 819 w 1638"/>
                  <a:gd name="T3" fmla="*/ 0 h 1638"/>
                  <a:gd name="T4" fmla="*/ 240 w 1638"/>
                  <a:gd name="T5" fmla="*/ 240 h 1638"/>
                  <a:gd name="T6" fmla="*/ 0 w 1638"/>
                  <a:gd name="T7" fmla="*/ 819 h 1638"/>
                  <a:gd name="T8" fmla="*/ 240 w 1638"/>
                  <a:gd name="T9" fmla="*/ 1398 h 1638"/>
                  <a:gd name="T10" fmla="*/ 819 w 1638"/>
                  <a:gd name="T11" fmla="*/ 1638 h 1638"/>
                  <a:gd name="T12" fmla="*/ 1398 w 1638"/>
                  <a:gd name="T13" fmla="*/ 1398 h 1638"/>
                  <a:gd name="T14" fmla="*/ 1638 w 1638"/>
                  <a:gd name="T15" fmla="*/ 819 h 1638"/>
                  <a:gd name="T16" fmla="*/ 1398 w 1638"/>
                  <a:gd name="T17" fmla="*/ 240 h 1638"/>
                  <a:gd name="T18" fmla="*/ 819 w 1638"/>
                  <a:gd name="T19" fmla="*/ 1574 h 1638"/>
                  <a:gd name="T20" fmla="*/ 64 w 1638"/>
                  <a:gd name="T21" fmla="*/ 819 h 1638"/>
                  <a:gd name="T22" fmla="*/ 819 w 1638"/>
                  <a:gd name="T23" fmla="*/ 64 h 1638"/>
                  <a:gd name="T24" fmla="*/ 1574 w 1638"/>
                  <a:gd name="T25" fmla="*/ 819 h 1638"/>
                  <a:gd name="T26" fmla="*/ 819 w 1638"/>
                  <a:gd name="T27" fmla="*/ 1574 h 1638"/>
                  <a:gd name="T28" fmla="*/ 819 w 1638"/>
                  <a:gd name="T29" fmla="*/ 1574 h 1638"/>
                  <a:gd name="T30" fmla="*/ 819 w 1638"/>
                  <a:gd name="T31" fmla="*/ 1574 h 1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38" h="1638">
                    <a:moveTo>
                      <a:pt x="1398" y="240"/>
                    </a:moveTo>
                    <a:cubicBezTo>
                      <a:pt x="1244" y="85"/>
                      <a:pt x="1038" y="0"/>
                      <a:pt x="819" y="0"/>
                    </a:cubicBezTo>
                    <a:cubicBezTo>
                      <a:pt x="600" y="0"/>
                      <a:pt x="395" y="85"/>
                      <a:pt x="240" y="240"/>
                    </a:cubicBezTo>
                    <a:cubicBezTo>
                      <a:pt x="85" y="395"/>
                      <a:pt x="0" y="600"/>
                      <a:pt x="0" y="819"/>
                    </a:cubicBezTo>
                    <a:cubicBezTo>
                      <a:pt x="0" y="1038"/>
                      <a:pt x="85" y="1244"/>
                      <a:pt x="240" y="1398"/>
                    </a:cubicBezTo>
                    <a:cubicBezTo>
                      <a:pt x="395" y="1553"/>
                      <a:pt x="600" y="1638"/>
                      <a:pt x="819" y="1638"/>
                    </a:cubicBezTo>
                    <a:cubicBezTo>
                      <a:pt x="1038" y="1638"/>
                      <a:pt x="1244" y="1553"/>
                      <a:pt x="1398" y="1398"/>
                    </a:cubicBezTo>
                    <a:cubicBezTo>
                      <a:pt x="1553" y="1244"/>
                      <a:pt x="1638" y="1038"/>
                      <a:pt x="1638" y="819"/>
                    </a:cubicBezTo>
                    <a:cubicBezTo>
                      <a:pt x="1638" y="600"/>
                      <a:pt x="1553" y="395"/>
                      <a:pt x="1398" y="240"/>
                    </a:cubicBezTo>
                    <a:close/>
                    <a:moveTo>
                      <a:pt x="819" y="1574"/>
                    </a:moveTo>
                    <a:cubicBezTo>
                      <a:pt x="403" y="1574"/>
                      <a:pt x="64" y="1236"/>
                      <a:pt x="64" y="819"/>
                    </a:cubicBezTo>
                    <a:cubicBezTo>
                      <a:pt x="64" y="403"/>
                      <a:pt x="403" y="64"/>
                      <a:pt x="819" y="64"/>
                    </a:cubicBezTo>
                    <a:cubicBezTo>
                      <a:pt x="1236" y="64"/>
                      <a:pt x="1574" y="403"/>
                      <a:pt x="1574" y="819"/>
                    </a:cubicBezTo>
                    <a:cubicBezTo>
                      <a:pt x="1574" y="1236"/>
                      <a:pt x="1236" y="1574"/>
                      <a:pt x="819" y="1574"/>
                    </a:cubicBezTo>
                    <a:close/>
                    <a:moveTo>
                      <a:pt x="819" y="1574"/>
                    </a:moveTo>
                    <a:cubicBezTo>
                      <a:pt x="819" y="1574"/>
                      <a:pt x="819" y="1574"/>
                      <a:pt x="819" y="15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172" name="Freeform 6"/>
              <p:cNvSpPr>
                <a:spLocks noEditPoints="1"/>
              </p:cNvSpPr>
              <p:nvPr/>
            </p:nvSpPr>
            <p:spPr bwMode="auto">
              <a:xfrm>
                <a:off x="4808" y="3083"/>
                <a:ext cx="81" cy="331"/>
              </a:xfrm>
              <a:custGeom>
                <a:avLst/>
                <a:gdLst>
                  <a:gd name="T0" fmla="*/ 110 w 221"/>
                  <a:gd name="T1" fmla="*/ 0 h 905"/>
                  <a:gd name="T2" fmla="*/ 0 w 221"/>
                  <a:gd name="T3" fmla="*/ 110 h 905"/>
                  <a:gd name="T4" fmla="*/ 0 w 221"/>
                  <a:gd name="T5" fmla="*/ 794 h 905"/>
                  <a:gd name="T6" fmla="*/ 110 w 221"/>
                  <a:gd name="T7" fmla="*/ 905 h 905"/>
                  <a:gd name="T8" fmla="*/ 221 w 221"/>
                  <a:gd name="T9" fmla="*/ 794 h 905"/>
                  <a:gd name="T10" fmla="*/ 221 w 221"/>
                  <a:gd name="T11" fmla="*/ 110 h 905"/>
                  <a:gd name="T12" fmla="*/ 110 w 221"/>
                  <a:gd name="T13" fmla="*/ 0 h 905"/>
                  <a:gd name="T14" fmla="*/ 157 w 221"/>
                  <a:gd name="T15" fmla="*/ 794 h 905"/>
                  <a:gd name="T16" fmla="*/ 110 w 221"/>
                  <a:gd name="T17" fmla="*/ 841 h 905"/>
                  <a:gd name="T18" fmla="*/ 64 w 221"/>
                  <a:gd name="T19" fmla="*/ 794 h 905"/>
                  <a:gd name="T20" fmla="*/ 64 w 221"/>
                  <a:gd name="T21" fmla="*/ 110 h 905"/>
                  <a:gd name="T22" fmla="*/ 110 w 221"/>
                  <a:gd name="T23" fmla="*/ 64 h 905"/>
                  <a:gd name="T24" fmla="*/ 157 w 221"/>
                  <a:gd name="T25" fmla="*/ 110 h 905"/>
                  <a:gd name="T26" fmla="*/ 157 w 221"/>
                  <a:gd name="T27" fmla="*/ 794 h 905"/>
                  <a:gd name="T28" fmla="*/ 157 w 221"/>
                  <a:gd name="T29" fmla="*/ 794 h 905"/>
                  <a:gd name="T30" fmla="*/ 157 w 221"/>
                  <a:gd name="T31" fmla="*/ 794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905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794"/>
                      <a:pt x="0" y="794"/>
                      <a:pt x="0" y="794"/>
                    </a:cubicBezTo>
                    <a:cubicBezTo>
                      <a:pt x="0" y="855"/>
                      <a:pt x="49" y="905"/>
                      <a:pt x="110" y="905"/>
                    </a:cubicBezTo>
                    <a:cubicBezTo>
                      <a:pt x="171" y="905"/>
                      <a:pt x="221" y="855"/>
                      <a:pt x="221" y="794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794"/>
                    </a:moveTo>
                    <a:cubicBezTo>
                      <a:pt x="157" y="820"/>
                      <a:pt x="136" y="841"/>
                      <a:pt x="110" y="841"/>
                    </a:cubicBezTo>
                    <a:cubicBezTo>
                      <a:pt x="85" y="841"/>
                      <a:pt x="64" y="820"/>
                      <a:pt x="64" y="794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4"/>
                      <a:pt x="85" y="64"/>
                      <a:pt x="110" y="64"/>
                    </a:cubicBezTo>
                    <a:cubicBezTo>
                      <a:pt x="136" y="64"/>
                      <a:pt x="157" y="84"/>
                      <a:pt x="157" y="110"/>
                    </a:cubicBezTo>
                    <a:lnTo>
                      <a:pt x="157" y="794"/>
                    </a:lnTo>
                    <a:close/>
                    <a:moveTo>
                      <a:pt x="157" y="794"/>
                    </a:moveTo>
                    <a:cubicBezTo>
                      <a:pt x="157" y="794"/>
                      <a:pt x="157" y="794"/>
                      <a:pt x="157" y="79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174" name="Freeform 7"/>
              <p:cNvSpPr>
                <a:spLocks noEditPoints="1"/>
              </p:cNvSpPr>
              <p:nvPr/>
            </p:nvSpPr>
            <p:spPr bwMode="auto">
              <a:xfrm>
                <a:off x="4808" y="2965"/>
                <a:ext cx="81" cy="96"/>
              </a:xfrm>
              <a:custGeom>
                <a:avLst/>
                <a:gdLst>
                  <a:gd name="T0" fmla="*/ 110 w 221"/>
                  <a:gd name="T1" fmla="*/ 0 h 263"/>
                  <a:gd name="T2" fmla="*/ 0 w 221"/>
                  <a:gd name="T3" fmla="*/ 110 h 263"/>
                  <a:gd name="T4" fmla="*/ 0 w 221"/>
                  <a:gd name="T5" fmla="*/ 153 h 263"/>
                  <a:gd name="T6" fmla="*/ 110 w 221"/>
                  <a:gd name="T7" fmla="*/ 263 h 263"/>
                  <a:gd name="T8" fmla="*/ 221 w 221"/>
                  <a:gd name="T9" fmla="*/ 153 h 263"/>
                  <a:gd name="T10" fmla="*/ 221 w 221"/>
                  <a:gd name="T11" fmla="*/ 110 h 263"/>
                  <a:gd name="T12" fmla="*/ 110 w 221"/>
                  <a:gd name="T13" fmla="*/ 0 h 263"/>
                  <a:gd name="T14" fmla="*/ 157 w 221"/>
                  <a:gd name="T15" fmla="*/ 153 h 263"/>
                  <a:gd name="T16" fmla="*/ 110 w 221"/>
                  <a:gd name="T17" fmla="*/ 199 h 263"/>
                  <a:gd name="T18" fmla="*/ 64 w 221"/>
                  <a:gd name="T19" fmla="*/ 153 h 263"/>
                  <a:gd name="T20" fmla="*/ 64 w 221"/>
                  <a:gd name="T21" fmla="*/ 110 h 263"/>
                  <a:gd name="T22" fmla="*/ 110 w 221"/>
                  <a:gd name="T23" fmla="*/ 64 h 263"/>
                  <a:gd name="T24" fmla="*/ 157 w 221"/>
                  <a:gd name="T25" fmla="*/ 110 h 263"/>
                  <a:gd name="T26" fmla="*/ 157 w 221"/>
                  <a:gd name="T27" fmla="*/ 153 h 263"/>
                  <a:gd name="T28" fmla="*/ 157 w 221"/>
                  <a:gd name="T29" fmla="*/ 153 h 263"/>
                  <a:gd name="T30" fmla="*/ 157 w 221"/>
                  <a:gd name="T31" fmla="*/ 15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263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214"/>
                      <a:pt x="49" y="263"/>
                      <a:pt x="110" y="263"/>
                    </a:cubicBezTo>
                    <a:cubicBezTo>
                      <a:pt x="171" y="263"/>
                      <a:pt x="221" y="214"/>
                      <a:pt x="221" y="153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153"/>
                    </a:moveTo>
                    <a:cubicBezTo>
                      <a:pt x="157" y="179"/>
                      <a:pt x="136" y="199"/>
                      <a:pt x="110" y="199"/>
                    </a:cubicBezTo>
                    <a:cubicBezTo>
                      <a:pt x="85" y="199"/>
                      <a:pt x="64" y="179"/>
                      <a:pt x="64" y="153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5"/>
                      <a:pt x="85" y="64"/>
                      <a:pt x="110" y="64"/>
                    </a:cubicBezTo>
                    <a:cubicBezTo>
                      <a:pt x="136" y="64"/>
                      <a:pt x="157" y="85"/>
                      <a:pt x="157" y="110"/>
                    </a:cubicBezTo>
                    <a:lnTo>
                      <a:pt x="157" y="153"/>
                    </a:lnTo>
                    <a:close/>
                    <a:moveTo>
                      <a:pt x="157" y="153"/>
                    </a:moveTo>
                    <a:cubicBezTo>
                      <a:pt x="157" y="153"/>
                      <a:pt x="157" y="153"/>
                      <a:pt x="157" y="1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176" name="Freeform 8"/>
              <p:cNvSpPr>
                <a:spLocks noEditPoints="1"/>
              </p:cNvSpPr>
              <p:nvPr/>
            </p:nvSpPr>
            <p:spPr bwMode="auto">
              <a:xfrm>
                <a:off x="4681" y="2942"/>
                <a:ext cx="116" cy="70"/>
              </a:xfrm>
              <a:custGeom>
                <a:avLst/>
                <a:gdLst>
                  <a:gd name="T0" fmla="*/ 271 w 315"/>
                  <a:gd name="T1" fmla="*/ 5 h 193"/>
                  <a:gd name="T2" fmla="*/ 16 w 315"/>
                  <a:gd name="T3" fmla="*/ 136 h 193"/>
                  <a:gd name="T4" fmla="*/ 11 w 315"/>
                  <a:gd name="T5" fmla="*/ 181 h 193"/>
                  <a:gd name="T6" fmla="*/ 36 w 315"/>
                  <a:gd name="T7" fmla="*/ 193 h 193"/>
                  <a:gd name="T8" fmla="*/ 56 w 315"/>
                  <a:gd name="T9" fmla="*/ 186 h 193"/>
                  <a:gd name="T10" fmla="*/ 288 w 315"/>
                  <a:gd name="T11" fmla="*/ 66 h 193"/>
                  <a:gd name="T12" fmla="*/ 310 w 315"/>
                  <a:gd name="T13" fmla="*/ 27 h 193"/>
                  <a:gd name="T14" fmla="*/ 271 w 315"/>
                  <a:gd name="T15" fmla="*/ 5 h 193"/>
                  <a:gd name="T16" fmla="*/ 271 w 315"/>
                  <a:gd name="T17" fmla="*/ 5 h 193"/>
                  <a:gd name="T18" fmla="*/ 271 w 315"/>
                  <a:gd name="T19" fmla="*/ 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5" h="193">
                    <a:moveTo>
                      <a:pt x="271" y="5"/>
                    </a:moveTo>
                    <a:cubicBezTo>
                      <a:pt x="177" y="30"/>
                      <a:pt x="91" y="75"/>
                      <a:pt x="16" y="136"/>
                    </a:cubicBezTo>
                    <a:cubicBezTo>
                      <a:pt x="2" y="147"/>
                      <a:pt x="0" y="168"/>
                      <a:pt x="11" y="181"/>
                    </a:cubicBezTo>
                    <a:cubicBezTo>
                      <a:pt x="17" y="189"/>
                      <a:pt x="27" y="193"/>
                      <a:pt x="36" y="193"/>
                    </a:cubicBezTo>
                    <a:cubicBezTo>
                      <a:pt x="43" y="193"/>
                      <a:pt x="50" y="191"/>
                      <a:pt x="56" y="186"/>
                    </a:cubicBezTo>
                    <a:cubicBezTo>
                      <a:pt x="125" y="130"/>
                      <a:pt x="203" y="90"/>
                      <a:pt x="288" y="66"/>
                    </a:cubicBezTo>
                    <a:cubicBezTo>
                      <a:pt x="305" y="62"/>
                      <a:pt x="315" y="44"/>
                      <a:pt x="310" y="27"/>
                    </a:cubicBezTo>
                    <a:cubicBezTo>
                      <a:pt x="305" y="10"/>
                      <a:pt x="288" y="0"/>
                      <a:pt x="271" y="5"/>
                    </a:cubicBezTo>
                    <a:close/>
                    <a:moveTo>
                      <a:pt x="271" y="5"/>
                    </a:moveTo>
                    <a:cubicBezTo>
                      <a:pt x="271" y="5"/>
                      <a:pt x="271" y="5"/>
                      <a:pt x="271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180" name="Freeform 9"/>
              <p:cNvSpPr>
                <a:spLocks noEditPoints="1"/>
              </p:cNvSpPr>
              <p:nvPr/>
            </p:nvSpPr>
            <p:spPr bwMode="auto">
              <a:xfrm>
                <a:off x="4593" y="3039"/>
                <a:ext cx="174" cy="386"/>
              </a:xfrm>
              <a:custGeom>
                <a:avLst/>
                <a:gdLst>
                  <a:gd name="T0" fmla="*/ 453 w 476"/>
                  <a:gd name="T1" fmla="*/ 996 h 1057"/>
                  <a:gd name="T2" fmla="*/ 64 w 476"/>
                  <a:gd name="T3" fmla="*/ 411 h 1057"/>
                  <a:gd name="T4" fmla="*/ 173 w 476"/>
                  <a:gd name="T5" fmla="*/ 55 h 1057"/>
                  <a:gd name="T6" fmla="*/ 165 w 476"/>
                  <a:gd name="T7" fmla="*/ 10 h 1057"/>
                  <a:gd name="T8" fmla="*/ 120 w 476"/>
                  <a:gd name="T9" fmla="*/ 19 h 1057"/>
                  <a:gd name="T10" fmla="*/ 0 w 476"/>
                  <a:gd name="T11" fmla="*/ 411 h 1057"/>
                  <a:gd name="T12" fmla="*/ 428 w 476"/>
                  <a:gd name="T13" fmla="*/ 1055 h 1057"/>
                  <a:gd name="T14" fmla="*/ 440 w 476"/>
                  <a:gd name="T15" fmla="*/ 1057 h 1057"/>
                  <a:gd name="T16" fmla="*/ 470 w 476"/>
                  <a:gd name="T17" fmla="*/ 1038 h 1057"/>
                  <a:gd name="T18" fmla="*/ 453 w 476"/>
                  <a:gd name="T19" fmla="*/ 996 h 1057"/>
                  <a:gd name="T20" fmla="*/ 453 w 476"/>
                  <a:gd name="T21" fmla="*/ 996 h 1057"/>
                  <a:gd name="T22" fmla="*/ 453 w 476"/>
                  <a:gd name="T23" fmla="*/ 996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6" h="1057">
                    <a:moveTo>
                      <a:pt x="453" y="996"/>
                    </a:moveTo>
                    <a:cubicBezTo>
                      <a:pt x="216" y="897"/>
                      <a:pt x="64" y="667"/>
                      <a:pt x="64" y="411"/>
                    </a:cubicBezTo>
                    <a:cubicBezTo>
                      <a:pt x="64" y="283"/>
                      <a:pt x="102" y="160"/>
                      <a:pt x="173" y="55"/>
                    </a:cubicBezTo>
                    <a:cubicBezTo>
                      <a:pt x="183" y="40"/>
                      <a:pt x="179" y="20"/>
                      <a:pt x="165" y="10"/>
                    </a:cubicBezTo>
                    <a:cubicBezTo>
                      <a:pt x="150" y="0"/>
                      <a:pt x="130" y="4"/>
                      <a:pt x="120" y="19"/>
                    </a:cubicBezTo>
                    <a:cubicBezTo>
                      <a:pt x="41" y="135"/>
                      <a:pt x="0" y="270"/>
                      <a:pt x="0" y="411"/>
                    </a:cubicBezTo>
                    <a:cubicBezTo>
                      <a:pt x="0" y="693"/>
                      <a:pt x="168" y="946"/>
                      <a:pt x="428" y="1055"/>
                    </a:cubicBezTo>
                    <a:cubicBezTo>
                      <a:pt x="432" y="1057"/>
                      <a:pt x="436" y="1057"/>
                      <a:pt x="440" y="1057"/>
                    </a:cubicBezTo>
                    <a:cubicBezTo>
                      <a:pt x="453" y="1057"/>
                      <a:pt x="465" y="1050"/>
                      <a:pt x="470" y="1038"/>
                    </a:cubicBezTo>
                    <a:cubicBezTo>
                      <a:pt x="476" y="1021"/>
                      <a:pt x="469" y="1003"/>
                      <a:pt x="453" y="996"/>
                    </a:cubicBezTo>
                    <a:close/>
                    <a:moveTo>
                      <a:pt x="453" y="996"/>
                    </a:moveTo>
                    <a:cubicBezTo>
                      <a:pt x="453" y="996"/>
                      <a:pt x="453" y="996"/>
                      <a:pt x="453" y="9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5305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8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8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8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8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8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8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8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8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8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8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8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8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8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8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8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8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8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8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8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8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8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8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7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2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8" grpId="0"/>
      <p:bldP spid="67" grpId="0"/>
      <p:bldP spid="68" grpId="0"/>
      <p:bldP spid="69" grpId="0"/>
      <p:bldP spid="70" grpId="0"/>
      <p:bldP spid="71" grpId="0"/>
      <p:bldGraphic spid="89" grpId="0">
        <p:bldAsOne/>
      </p:bldGraphic>
      <p:bldP spid="173" grpId="0" animBg="1"/>
      <p:bldP spid="138" grpId="0"/>
      <p:bldP spid="155" grpId="0"/>
      <p:bldP spid="15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838200" y="148552"/>
            <a:ext cx="10515600" cy="7899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índice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7054" y1="54911" x2="58482" y2="56250"/>
                        <a14:foregroundMark x1="37054" y1="45536" x2="72321" y2="43750"/>
                        <a14:foregroundMark x1="36607" y1="20536" x2="54464" y2="20536"/>
                        <a14:foregroundMark x1="11607" y1="58036" x2="20536" y2="46429"/>
                        <a14:foregroundMark x1="10714" y1="22321" x2="19196" y2="13393"/>
                        <a14:foregroundMark x1="12054" y1="91518" x2="21429" y2="79911"/>
                        <a14:foregroundMark x1="45089" y1="77679" x2="58036" y2="78571"/>
                        <a14:foregroundMark x1="42857" y1="90625" x2="56250" y2="901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658" y="347724"/>
            <a:ext cx="475382" cy="475382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7025">
            <a:off x="9624642" y="-16229"/>
            <a:ext cx="2737313" cy="1521610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675" y="480456"/>
            <a:ext cx="1545339" cy="432817"/>
          </a:xfrm>
          <a:prstGeom prst="rect">
            <a:avLst/>
          </a:prstGeom>
        </p:spPr>
      </p:pic>
      <p:grpSp>
        <p:nvGrpSpPr>
          <p:cNvPr id="20" name="Group 93"/>
          <p:cNvGrpSpPr/>
          <p:nvPr/>
        </p:nvGrpSpPr>
        <p:grpSpPr>
          <a:xfrm>
            <a:off x="1" y="1446841"/>
            <a:ext cx="3276238" cy="523220"/>
            <a:chOff x="246114" y="840660"/>
            <a:chExt cx="1662072" cy="1701674"/>
          </a:xfrm>
        </p:grpSpPr>
        <p:pic>
          <p:nvPicPr>
            <p:cNvPr id="21" name="verde"/>
            <p:cNvPicPr>
              <a:picLocks/>
            </p:cNvPicPr>
            <p:nvPr>
              <p:custDataLst>
                <p:tags r:id="rId2"/>
              </p:custDataLst>
            </p:nvPr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6114" y="2368550"/>
              <a:ext cx="1488298" cy="173781"/>
            </a:xfrm>
            <a:prstGeom prst="rect">
              <a:avLst/>
            </a:prstGeom>
          </p:spPr>
        </p:pic>
        <p:sp>
          <p:nvSpPr>
            <p:cNvPr id="22" name="TextBox 57"/>
            <p:cNvSpPr txBox="1"/>
            <p:nvPr/>
          </p:nvSpPr>
          <p:spPr>
            <a:xfrm>
              <a:off x="664175" y="840660"/>
              <a:ext cx="1244011" cy="170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b="1" i="1" dirty="0">
                  <a:solidFill>
                    <a:schemeClr val="bg1"/>
                  </a:solidFill>
                  <a:latin typeface="Myriad Pro" panose="020B0503030403020204" pitchFamily="34" charset="0"/>
                </a:rPr>
                <a:t>metodologia</a:t>
              </a:r>
            </a:p>
          </p:txBody>
        </p:sp>
      </p:grpSp>
      <p:sp>
        <p:nvSpPr>
          <p:cNvPr id="25" name="TextBox 63"/>
          <p:cNvSpPr txBox="1"/>
          <p:nvPr/>
        </p:nvSpPr>
        <p:spPr>
          <a:xfrm>
            <a:off x="1732732" y="2174526"/>
            <a:ext cx="2667818" cy="523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chemeClr val="bg1"/>
                </a:solidFill>
                <a:latin typeface="Myriad Pro" panose="020B0503030403020204" pitchFamily="34" charset="0"/>
              </a:rPr>
              <a:t>bloco A</a:t>
            </a:r>
          </a:p>
        </p:txBody>
      </p:sp>
      <p:sp>
        <p:nvSpPr>
          <p:cNvPr id="29" name="TextBox 57"/>
          <p:cNvSpPr txBox="1"/>
          <p:nvPr/>
        </p:nvSpPr>
        <p:spPr>
          <a:xfrm>
            <a:off x="1732732" y="2624611"/>
            <a:ext cx="3349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i="1" dirty="0">
                <a:solidFill>
                  <a:schemeClr val="bg1"/>
                </a:solidFill>
                <a:latin typeface="Myriad Pro" panose="020B0503030403020204" pitchFamily="34" charset="0"/>
              </a:rPr>
              <a:t>questões gerais</a:t>
            </a:r>
          </a:p>
        </p:txBody>
      </p:sp>
      <p:sp>
        <p:nvSpPr>
          <p:cNvPr id="33" name="TextBox 63"/>
          <p:cNvSpPr txBox="1"/>
          <p:nvPr/>
        </p:nvSpPr>
        <p:spPr>
          <a:xfrm>
            <a:off x="1732732" y="3088295"/>
            <a:ext cx="2953568" cy="523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chemeClr val="bg1"/>
                </a:solidFill>
                <a:latin typeface="Myriad Pro" panose="020B0503030403020204" pitchFamily="34" charset="0"/>
              </a:rPr>
              <a:t>bloco B</a:t>
            </a:r>
          </a:p>
        </p:txBody>
      </p:sp>
      <p:sp>
        <p:nvSpPr>
          <p:cNvPr id="34" name="TextBox 57"/>
          <p:cNvSpPr txBox="1"/>
          <p:nvPr/>
        </p:nvSpPr>
        <p:spPr>
          <a:xfrm>
            <a:off x="1732731" y="3538380"/>
            <a:ext cx="3913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i="1" dirty="0">
                <a:solidFill>
                  <a:schemeClr val="bg1"/>
                </a:solidFill>
                <a:latin typeface="Myriad Pro" panose="020B0503030403020204" pitchFamily="34" charset="0"/>
              </a:rPr>
              <a:t>entrevistados que não eram empresários e continuaram a não ser empresários após o </a:t>
            </a:r>
            <a:r>
              <a:rPr lang="pt-BR" sz="2000" i="1" dirty="0" err="1">
                <a:solidFill>
                  <a:schemeClr val="bg1"/>
                </a:solidFill>
                <a:latin typeface="Myriad Pro" panose="020B0503030403020204" pitchFamily="34" charset="0"/>
              </a:rPr>
              <a:t>Empretec</a:t>
            </a:r>
            <a:endParaRPr lang="pt-BR" sz="2000" i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51" name="Forma livre 50"/>
          <p:cNvSpPr/>
          <p:nvPr/>
        </p:nvSpPr>
        <p:spPr>
          <a:xfrm>
            <a:off x="1317744" y="2341151"/>
            <a:ext cx="414988" cy="237612"/>
          </a:xfrm>
          <a:custGeom>
            <a:avLst/>
            <a:gdLst>
              <a:gd name="connsiteX0" fmla="*/ 0 w 4785186"/>
              <a:gd name="connsiteY0" fmla="*/ 0 h 853819"/>
              <a:gd name="connsiteX1" fmla="*/ 4785186 w 4785186"/>
              <a:gd name="connsiteY1" fmla="*/ 0 h 853819"/>
              <a:gd name="connsiteX2" fmla="*/ 4310842 w 4785186"/>
              <a:gd name="connsiteY2" fmla="*/ 853819 h 853819"/>
              <a:gd name="connsiteX3" fmla="*/ 0 w 4785186"/>
              <a:gd name="connsiteY3" fmla="*/ 853819 h 85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5186" h="853819">
                <a:moveTo>
                  <a:pt x="0" y="0"/>
                </a:moveTo>
                <a:lnTo>
                  <a:pt x="4785186" y="0"/>
                </a:lnTo>
                <a:lnTo>
                  <a:pt x="4310842" y="853819"/>
                </a:lnTo>
                <a:lnTo>
                  <a:pt x="0" y="853819"/>
                </a:lnTo>
                <a:close/>
              </a:path>
            </a:pathLst>
          </a:custGeom>
          <a:solidFill>
            <a:srgbClr val="BCA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Forma livre 51"/>
          <p:cNvSpPr/>
          <p:nvPr/>
        </p:nvSpPr>
        <p:spPr>
          <a:xfrm>
            <a:off x="1317744" y="3246011"/>
            <a:ext cx="414988" cy="237612"/>
          </a:xfrm>
          <a:custGeom>
            <a:avLst/>
            <a:gdLst>
              <a:gd name="connsiteX0" fmla="*/ 0 w 4785186"/>
              <a:gd name="connsiteY0" fmla="*/ 0 h 853819"/>
              <a:gd name="connsiteX1" fmla="*/ 4785186 w 4785186"/>
              <a:gd name="connsiteY1" fmla="*/ 0 h 853819"/>
              <a:gd name="connsiteX2" fmla="*/ 4310842 w 4785186"/>
              <a:gd name="connsiteY2" fmla="*/ 853819 h 853819"/>
              <a:gd name="connsiteX3" fmla="*/ 0 w 4785186"/>
              <a:gd name="connsiteY3" fmla="*/ 853819 h 85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5186" h="853819">
                <a:moveTo>
                  <a:pt x="0" y="0"/>
                </a:moveTo>
                <a:lnTo>
                  <a:pt x="4785186" y="0"/>
                </a:lnTo>
                <a:lnTo>
                  <a:pt x="4310842" y="853819"/>
                </a:lnTo>
                <a:lnTo>
                  <a:pt x="0" y="853819"/>
                </a:lnTo>
                <a:close/>
              </a:path>
            </a:pathLst>
          </a:custGeom>
          <a:solidFill>
            <a:srgbClr val="62D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TextBox 63"/>
          <p:cNvSpPr txBox="1"/>
          <p:nvPr/>
        </p:nvSpPr>
        <p:spPr>
          <a:xfrm>
            <a:off x="1732732" y="4895736"/>
            <a:ext cx="3349302" cy="523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chemeClr val="bg1"/>
                </a:solidFill>
                <a:latin typeface="Myriad Pro" panose="020B0503030403020204" pitchFamily="34" charset="0"/>
              </a:rPr>
              <a:t>bloco C</a:t>
            </a:r>
          </a:p>
        </p:txBody>
      </p:sp>
      <p:sp>
        <p:nvSpPr>
          <p:cNvPr id="54" name="TextBox 57"/>
          <p:cNvSpPr txBox="1"/>
          <p:nvPr/>
        </p:nvSpPr>
        <p:spPr>
          <a:xfrm>
            <a:off x="1732732" y="5345821"/>
            <a:ext cx="36323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i="1" dirty="0">
                <a:solidFill>
                  <a:schemeClr val="bg1"/>
                </a:solidFill>
                <a:latin typeface="Myriad Pro" panose="020B0503030403020204" pitchFamily="34" charset="0"/>
              </a:rPr>
              <a:t>entrevistados que se tornaram empresários após a participação no </a:t>
            </a:r>
            <a:r>
              <a:rPr lang="pt-BR" sz="2000" i="1" dirty="0" err="1">
                <a:solidFill>
                  <a:schemeClr val="bg1"/>
                </a:solidFill>
                <a:latin typeface="Myriad Pro" panose="020B0503030403020204" pitchFamily="34" charset="0"/>
              </a:rPr>
              <a:t>Empretec</a:t>
            </a:r>
            <a:endParaRPr lang="pt-BR" sz="2000" i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55" name="Forma livre 54"/>
          <p:cNvSpPr/>
          <p:nvPr/>
        </p:nvSpPr>
        <p:spPr>
          <a:xfrm>
            <a:off x="1317744" y="5053452"/>
            <a:ext cx="414988" cy="237612"/>
          </a:xfrm>
          <a:custGeom>
            <a:avLst/>
            <a:gdLst>
              <a:gd name="connsiteX0" fmla="*/ 0 w 4785186"/>
              <a:gd name="connsiteY0" fmla="*/ 0 h 853819"/>
              <a:gd name="connsiteX1" fmla="*/ 4785186 w 4785186"/>
              <a:gd name="connsiteY1" fmla="*/ 0 h 853819"/>
              <a:gd name="connsiteX2" fmla="*/ 4310842 w 4785186"/>
              <a:gd name="connsiteY2" fmla="*/ 853819 h 853819"/>
              <a:gd name="connsiteX3" fmla="*/ 0 w 4785186"/>
              <a:gd name="connsiteY3" fmla="*/ 853819 h 85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5186" h="853819">
                <a:moveTo>
                  <a:pt x="0" y="0"/>
                </a:moveTo>
                <a:lnTo>
                  <a:pt x="4785186" y="0"/>
                </a:lnTo>
                <a:lnTo>
                  <a:pt x="4310842" y="853819"/>
                </a:lnTo>
                <a:lnTo>
                  <a:pt x="0" y="853819"/>
                </a:lnTo>
                <a:close/>
              </a:path>
            </a:pathLst>
          </a:custGeom>
          <a:solidFill>
            <a:srgbClr val="EAB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TextBox 63"/>
          <p:cNvSpPr txBox="1"/>
          <p:nvPr/>
        </p:nvSpPr>
        <p:spPr>
          <a:xfrm>
            <a:off x="6702004" y="2091396"/>
            <a:ext cx="4651796" cy="523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chemeClr val="bg1"/>
                </a:solidFill>
                <a:latin typeface="Myriad Pro" panose="020B0503030403020204" pitchFamily="34" charset="0"/>
              </a:rPr>
              <a:t>bloco D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6702004" y="2541481"/>
            <a:ext cx="4747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i="1" dirty="0">
                <a:solidFill>
                  <a:schemeClr val="bg1"/>
                </a:solidFill>
                <a:latin typeface="Myriad Pro" panose="020B0503030403020204" pitchFamily="34" charset="0"/>
              </a:rPr>
              <a:t>para quem era empresário antes do </a:t>
            </a:r>
            <a:r>
              <a:rPr lang="pt-BR" sz="2000" i="1" dirty="0" err="1">
                <a:solidFill>
                  <a:schemeClr val="bg1"/>
                </a:solidFill>
                <a:latin typeface="Myriad Pro" panose="020B0503030403020204" pitchFamily="34" charset="0"/>
              </a:rPr>
              <a:t>Empretec</a:t>
            </a:r>
            <a:r>
              <a:rPr lang="pt-BR" sz="2000" i="1" dirty="0">
                <a:solidFill>
                  <a:schemeClr val="bg1"/>
                </a:solidFill>
                <a:latin typeface="Myriad Pro" panose="020B0503030403020204" pitchFamily="34" charset="0"/>
              </a:rPr>
              <a:t> e continua sendo</a:t>
            </a:r>
          </a:p>
        </p:txBody>
      </p:sp>
      <p:sp>
        <p:nvSpPr>
          <p:cNvPr id="58" name="TextBox 63"/>
          <p:cNvSpPr txBox="1"/>
          <p:nvPr/>
        </p:nvSpPr>
        <p:spPr>
          <a:xfrm>
            <a:off x="6702004" y="3278960"/>
            <a:ext cx="4651796" cy="523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chemeClr val="bg1"/>
                </a:solidFill>
                <a:latin typeface="Myriad Pro" panose="020B0503030403020204" pitchFamily="34" charset="0"/>
              </a:rPr>
              <a:t>bloco E</a:t>
            </a:r>
          </a:p>
        </p:txBody>
      </p:sp>
      <p:sp>
        <p:nvSpPr>
          <p:cNvPr id="59" name="TextBox 57"/>
          <p:cNvSpPr txBox="1"/>
          <p:nvPr/>
        </p:nvSpPr>
        <p:spPr>
          <a:xfrm>
            <a:off x="6702004" y="3729045"/>
            <a:ext cx="3349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i="1" dirty="0">
                <a:solidFill>
                  <a:schemeClr val="bg1"/>
                </a:solidFill>
                <a:latin typeface="Myriad Pro" panose="020B0503030403020204" pitchFamily="34" charset="0"/>
              </a:rPr>
              <a:t>para todos os entrevistados</a:t>
            </a:r>
          </a:p>
        </p:txBody>
      </p:sp>
      <p:sp>
        <p:nvSpPr>
          <p:cNvPr id="60" name="Forma livre 59"/>
          <p:cNvSpPr/>
          <p:nvPr/>
        </p:nvSpPr>
        <p:spPr>
          <a:xfrm>
            <a:off x="6287016" y="2258021"/>
            <a:ext cx="414988" cy="237612"/>
          </a:xfrm>
          <a:custGeom>
            <a:avLst/>
            <a:gdLst>
              <a:gd name="connsiteX0" fmla="*/ 0 w 4785186"/>
              <a:gd name="connsiteY0" fmla="*/ 0 h 853819"/>
              <a:gd name="connsiteX1" fmla="*/ 4785186 w 4785186"/>
              <a:gd name="connsiteY1" fmla="*/ 0 h 853819"/>
              <a:gd name="connsiteX2" fmla="*/ 4310842 w 4785186"/>
              <a:gd name="connsiteY2" fmla="*/ 853819 h 853819"/>
              <a:gd name="connsiteX3" fmla="*/ 0 w 4785186"/>
              <a:gd name="connsiteY3" fmla="*/ 853819 h 85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5186" h="853819">
                <a:moveTo>
                  <a:pt x="0" y="0"/>
                </a:moveTo>
                <a:lnTo>
                  <a:pt x="4785186" y="0"/>
                </a:lnTo>
                <a:lnTo>
                  <a:pt x="4310842" y="853819"/>
                </a:lnTo>
                <a:lnTo>
                  <a:pt x="0" y="853819"/>
                </a:lnTo>
                <a:close/>
              </a:path>
            </a:pathLst>
          </a:custGeom>
          <a:solidFill>
            <a:srgbClr val="FF91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1" name="Forma livre 60"/>
          <p:cNvSpPr/>
          <p:nvPr/>
        </p:nvSpPr>
        <p:spPr>
          <a:xfrm>
            <a:off x="6287016" y="3436676"/>
            <a:ext cx="414988" cy="237612"/>
          </a:xfrm>
          <a:custGeom>
            <a:avLst/>
            <a:gdLst>
              <a:gd name="connsiteX0" fmla="*/ 0 w 4785186"/>
              <a:gd name="connsiteY0" fmla="*/ 0 h 853819"/>
              <a:gd name="connsiteX1" fmla="*/ 4785186 w 4785186"/>
              <a:gd name="connsiteY1" fmla="*/ 0 h 853819"/>
              <a:gd name="connsiteX2" fmla="*/ 4310842 w 4785186"/>
              <a:gd name="connsiteY2" fmla="*/ 853819 h 853819"/>
              <a:gd name="connsiteX3" fmla="*/ 0 w 4785186"/>
              <a:gd name="connsiteY3" fmla="*/ 853819 h 85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5186" h="853819">
                <a:moveTo>
                  <a:pt x="0" y="0"/>
                </a:moveTo>
                <a:lnTo>
                  <a:pt x="4785186" y="0"/>
                </a:lnTo>
                <a:lnTo>
                  <a:pt x="4310842" y="853819"/>
                </a:lnTo>
                <a:lnTo>
                  <a:pt x="0" y="853819"/>
                </a:lnTo>
                <a:close/>
              </a:path>
            </a:pathLst>
          </a:custGeom>
          <a:solidFill>
            <a:srgbClr val="42C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5" name="Group 93"/>
          <p:cNvGrpSpPr/>
          <p:nvPr/>
        </p:nvGrpSpPr>
        <p:grpSpPr>
          <a:xfrm>
            <a:off x="6214193" y="5418955"/>
            <a:ext cx="3696961" cy="568939"/>
            <a:chOff x="577275" y="840660"/>
            <a:chExt cx="1875509" cy="1850366"/>
          </a:xfrm>
        </p:grpSpPr>
        <p:pic>
          <p:nvPicPr>
            <p:cNvPr id="66" name="verde"/>
            <p:cNvPicPr>
              <a:picLocks/>
            </p:cNvPicPr>
            <p:nvPr>
              <p:custDataLst>
                <p:tags r:id="rId1"/>
              </p:custDataLst>
            </p:nvPr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577275" y="2542334"/>
              <a:ext cx="1875509" cy="148692"/>
            </a:xfrm>
            <a:prstGeom prst="rect">
              <a:avLst/>
            </a:prstGeom>
          </p:spPr>
        </p:pic>
        <p:sp>
          <p:nvSpPr>
            <p:cNvPr id="67" name="TextBox 57"/>
            <p:cNvSpPr txBox="1"/>
            <p:nvPr/>
          </p:nvSpPr>
          <p:spPr>
            <a:xfrm>
              <a:off x="664175" y="840660"/>
              <a:ext cx="1728576" cy="170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b="1" i="1" dirty="0">
                  <a:solidFill>
                    <a:schemeClr val="bg1"/>
                  </a:solidFill>
                  <a:latin typeface="Myriad Pro" panose="020B0503030403020204" pitchFamily="34" charset="0"/>
                </a:rPr>
                <a:t>para não esquecer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302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  <p:bldP spid="33" grpId="0"/>
      <p:bldP spid="34" grpId="0"/>
      <p:bldP spid="51" grpId="0" animBg="1"/>
      <p:bldP spid="52" grpId="0" animBg="1"/>
      <p:bldP spid="53" grpId="0"/>
      <p:bldP spid="54" grpId="0"/>
      <p:bldP spid="55" grpId="0" animBg="1"/>
      <p:bldP spid="56" grpId="0"/>
      <p:bldP spid="57" grpId="0"/>
      <p:bldP spid="58" grpId="0"/>
      <p:bldP spid="59" grpId="0"/>
      <p:bldP spid="60" grpId="0" animBg="1"/>
      <p:bldP spid="6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aixaDeTexto 5"/>
          <p:cNvSpPr txBox="1"/>
          <p:nvPr/>
        </p:nvSpPr>
        <p:spPr>
          <a:xfrm>
            <a:off x="6505136" y="1946900"/>
            <a:ext cx="5115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para 3 em cada 4 respondentes desse bloco, o </a:t>
            </a:r>
            <a:r>
              <a:rPr lang="pt-BR" dirty="0" err="1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Empretec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 influenciou na decisão de abrir uma empresa </a:t>
            </a:r>
            <a:r>
              <a:rPr lang="pt-BR" sz="1200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(P12)</a:t>
            </a:r>
          </a:p>
        </p:txBody>
      </p:sp>
      <p:sp>
        <p:nvSpPr>
          <p:cNvPr id="92" name="CaixaDeTexto 19"/>
          <p:cNvSpPr txBox="1"/>
          <p:nvPr/>
        </p:nvSpPr>
        <p:spPr>
          <a:xfrm>
            <a:off x="758934" y="161424"/>
            <a:ext cx="5001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3600" b="0" i="1" dirty="0">
                <a:solidFill>
                  <a:srgbClr val="4A5463"/>
                </a:solidFill>
                <a:effectLst/>
                <a:latin typeface="+mn-lt"/>
              </a:rPr>
              <a:t>influência do desejo de empreender</a:t>
            </a:r>
          </a:p>
        </p:txBody>
      </p:sp>
      <p:sp>
        <p:nvSpPr>
          <p:cNvPr id="93" name="CaixaDeTexto 92"/>
          <p:cNvSpPr txBox="1"/>
          <p:nvPr/>
        </p:nvSpPr>
        <p:spPr>
          <a:xfrm>
            <a:off x="595450" y="6445907"/>
            <a:ext cx="77484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rgbClr val="FF91B0"/>
                </a:solidFill>
              </a:rPr>
              <a:t>P12. </a:t>
            </a:r>
            <a:r>
              <a:rPr lang="pt-BR" sz="1100" b="1" dirty="0">
                <a:solidFill>
                  <a:schemeClr val="bg1"/>
                </a:solidFill>
              </a:rPr>
              <a:t>O EMPRETEC influenciou o(a) Sr.(a) nessa decisão de abrir uma empresa? </a:t>
            </a:r>
            <a:endParaRPr lang="pt-BR" sz="1100" dirty="0">
              <a:solidFill>
                <a:srgbClr val="62D9D5"/>
              </a:solidFill>
            </a:endParaRPr>
          </a:p>
        </p:txBody>
      </p:sp>
      <p:grpSp>
        <p:nvGrpSpPr>
          <p:cNvPr id="94" name="hitorico"/>
          <p:cNvGrpSpPr/>
          <p:nvPr/>
        </p:nvGrpSpPr>
        <p:grpSpPr>
          <a:xfrm>
            <a:off x="889563" y="5532601"/>
            <a:ext cx="1596572" cy="624115"/>
            <a:chOff x="7794171" y="5558971"/>
            <a:chExt cx="1596572" cy="624115"/>
          </a:xfrm>
        </p:grpSpPr>
        <p:grpSp>
          <p:nvGrpSpPr>
            <p:cNvPr id="95" name="historico"/>
            <p:cNvGrpSpPr/>
            <p:nvPr/>
          </p:nvGrpSpPr>
          <p:grpSpPr>
            <a:xfrm>
              <a:off x="7913674" y="5674171"/>
              <a:ext cx="1346440" cy="450171"/>
              <a:chOff x="9469590" y="1309591"/>
              <a:chExt cx="1346440" cy="450171"/>
            </a:xfrm>
          </p:grpSpPr>
          <p:grpSp>
            <p:nvGrpSpPr>
              <p:cNvPr id="97" name="Group 4"/>
              <p:cNvGrpSpPr>
                <a:grpSpLocks noChangeAspect="1"/>
              </p:cNvGrpSpPr>
              <p:nvPr/>
            </p:nvGrpSpPr>
            <p:grpSpPr bwMode="auto">
              <a:xfrm>
                <a:off x="9469590" y="1309591"/>
                <a:ext cx="463483" cy="450171"/>
                <a:chOff x="5704" y="821"/>
                <a:chExt cx="383" cy="372"/>
              </a:xfrm>
              <a:solidFill>
                <a:srgbClr val="00A79B"/>
              </a:solidFill>
            </p:grpSpPr>
            <p:sp>
              <p:nvSpPr>
                <p:cNvPr id="99" name="Freeform 5"/>
                <p:cNvSpPr>
                  <a:spLocks noEditPoints="1"/>
                </p:cNvSpPr>
                <p:nvPr/>
              </p:nvSpPr>
              <p:spPr bwMode="auto">
                <a:xfrm>
                  <a:off x="5743" y="936"/>
                  <a:ext cx="63" cy="63"/>
                </a:xfrm>
                <a:custGeom>
                  <a:avLst/>
                  <a:gdLst>
                    <a:gd name="T0" fmla="*/ 306 w 338"/>
                    <a:gd name="T1" fmla="*/ 0 h 337"/>
                    <a:gd name="T2" fmla="*/ 32 w 338"/>
                    <a:gd name="T3" fmla="*/ 0 h 337"/>
                    <a:gd name="T4" fmla="*/ 0 w 338"/>
                    <a:gd name="T5" fmla="*/ 32 h 337"/>
                    <a:gd name="T6" fmla="*/ 0 w 338"/>
                    <a:gd name="T7" fmla="*/ 305 h 337"/>
                    <a:gd name="T8" fmla="*/ 32 w 338"/>
                    <a:gd name="T9" fmla="*/ 337 h 337"/>
                    <a:gd name="T10" fmla="*/ 306 w 338"/>
                    <a:gd name="T11" fmla="*/ 337 h 337"/>
                    <a:gd name="T12" fmla="*/ 338 w 338"/>
                    <a:gd name="T13" fmla="*/ 305 h 337"/>
                    <a:gd name="T14" fmla="*/ 338 w 338"/>
                    <a:gd name="T15" fmla="*/ 32 h 337"/>
                    <a:gd name="T16" fmla="*/ 306 w 338"/>
                    <a:gd name="T17" fmla="*/ 0 h 337"/>
                    <a:gd name="T18" fmla="*/ 274 w 338"/>
                    <a:gd name="T19" fmla="*/ 273 h 337"/>
                    <a:gd name="T20" fmla="*/ 64 w 338"/>
                    <a:gd name="T21" fmla="*/ 273 h 337"/>
                    <a:gd name="T22" fmla="*/ 64 w 338"/>
                    <a:gd name="T23" fmla="*/ 64 h 337"/>
                    <a:gd name="T24" fmla="*/ 274 w 338"/>
                    <a:gd name="T25" fmla="*/ 64 h 337"/>
                    <a:gd name="T26" fmla="*/ 274 w 338"/>
                    <a:gd name="T27" fmla="*/ 273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8" h="337">
                      <a:moveTo>
                        <a:pt x="306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5" y="0"/>
                        <a:pt x="0" y="14"/>
                        <a:pt x="0" y="32"/>
                      </a:cubicBezTo>
                      <a:cubicBezTo>
                        <a:pt x="0" y="305"/>
                        <a:pt x="0" y="305"/>
                        <a:pt x="0" y="305"/>
                      </a:cubicBezTo>
                      <a:cubicBezTo>
                        <a:pt x="0" y="323"/>
                        <a:pt x="15" y="337"/>
                        <a:pt x="32" y="337"/>
                      </a:cubicBezTo>
                      <a:cubicBezTo>
                        <a:pt x="306" y="337"/>
                        <a:pt x="306" y="337"/>
                        <a:pt x="306" y="337"/>
                      </a:cubicBezTo>
                      <a:cubicBezTo>
                        <a:pt x="324" y="337"/>
                        <a:pt x="338" y="323"/>
                        <a:pt x="338" y="305"/>
                      </a:cubicBezTo>
                      <a:cubicBezTo>
                        <a:pt x="338" y="32"/>
                        <a:pt x="338" y="32"/>
                        <a:pt x="338" y="32"/>
                      </a:cubicBezTo>
                      <a:cubicBezTo>
                        <a:pt x="338" y="14"/>
                        <a:pt x="324" y="0"/>
                        <a:pt x="306" y="0"/>
                      </a:cubicBezTo>
                      <a:close/>
                      <a:moveTo>
                        <a:pt x="274" y="273"/>
                      </a:moveTo>
                      <a:cubicBezTo>
                        <a:pt x="64" y="273"/>
                        <a:pt x="64" y="273"/>
                        <a:pt x="64" y="273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4" y="64"/>
                        <a:pt x="274" y="64"/>
                        <a:pt x="274" y="64"/>
                      </a:cubicBezTo>
                      <a:lnTo>
                        <a:pt x="274" y="27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0" name="Freeform 6"/>
                <p:cNvSpPr>
                  <a:spLocks noEditPoints="1"/>
                </p:cNvSpPr>
                <p:nvPr/>
              </p:nvSpPr>
              <p:spPr bwMode="auto">
                <a:xfrm>
                  <a:off x="5819" y="936"/>
                  <a:ext cx="63" cy="63"/>
                </a:xfrm>
                <a:custGeom>
                  <a:avLst/>
                  <a:gdLst>
                    <a:gd name="T0" fmla="*/ 305 w 337"/>
                    <a:gd name="T1" fmla="*/ 0 h 337"/>
                    <a:gd name="T2" fmla="*/ 32 w 337"/>
                    <a:gd name="T3" fmla="*/ 0 h 337"/>
                    <a:gd name="T4" fmla="*/ 0 w 337"/>
                    <a:gd name="T5" fmla="*/ 32 h 337"/>
                    <a:gd name="T6" fmla="*/ 0 w 337"/>
                    <a:gd name="T7" fmla="*/ 305 h 337"/>
                    <a:gd name="T8" fmla="*/ 32 w 337"/>
                    <a:gd name="T9" fmla="*/ 337 h 337"/>
                    <a:gd name="T10" fmla="*/ 305 w 337"/>
                    <a:gd name="T11" fmla="*/ 337 h 337"/>
                    <a:gd name="T12" fmla="*/ 337 w 337"/>
                    <a:gd name="T13" fmla="*/ 305 h 337"/>
                    <a:gd name="T14" fmla="*/ 337 w 337"/>
                    <a:gd name="T15" fmla="*/ 32 h 337"/>
                    <a:gd name="T16" fmla="*/ 305 w 337"/>
                    <a:gd name="T17" fmla="*/ 0 h 337"/>
                    <a:gd name="T18" fmla="*/ 273 w 337"/>
                    <a:gd name="T19" fmla="*/ 273 h 337"/>
                    <a:gd name="T20" fmla="*/ 64 w 337"/>
                    <a:gd name="T21" fmla="*/ 273 h 337"/>
                    <a:gd name="T22" fmla="*/ 64 w 337"/>
                    <a:gd name="T23" fmla="*/ 64 h 337"/>
                    <a:gd name="T24" fmla="*/ 273 w 337"/>
                    <a:gd name="T25" fmla="*/ 64 h 337"/>
                    <a:gd name="T26" fmla="*/ 273 w 337"/>
                    <a:gd name="T27" fmla="*/ 273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7" h="337">
                      <a:moveTo>
                        <a:pt x="305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4" y="0"/>
                        <a:pt x="0" y="14"/>
                        <a:pt x="0" y="32"/>
                      </a:cubicBezTo>
                      <a:cubicBezTo>
                        <a:pt x="0" y="305"/>
                        <a:pt x="0" y="305"/>
                        <a:pt x="0" y="305"/>
                      </a:cubicBezTo>
                      <a:cubicBezTo>
                        <a:pt x="0" y="323"/>
                        <a:pt x="14" y="337"/>
                        <a:pt x="32" y="337"/>
                      </a:cubicBezTo>
                      <a:cubicBezTo>
                        <a:pt x="305" y="337"/>
                        <a:pt x="305" y="337"/>
                        <a:pt x="305" y="337"/>
                      </a:cubicBezTo>
                      <a:cubicBezTo>
                        <a:pt x="323" y="337"/>
                        <a:pt x="337" y="323"/>
                        <a:pt x="337" y="305"/>
                      </a:cubicBezTo>
                      <a:cubicBezTo>
                        <a:pt x="337" y="32"/>
                        <a:pt x="337" y="32"/>
                        <a:pt x="337" y="32"/>
                      </a:cubicBezTo>
                      <a:cubicBezTo>
                        <a:pt x="337" y="14"/>
                        <a:pt x="323" y="0"/>
                        <a:pt x="305" y="0"/>
                      </a:cubicBezTo>
                      <a:close/>
                      <a:moveTo>
                        <a:pt x="273" y="273"/>
                      </a:moveTo>
                      <a:cubicBezTo>
                        <a:pt x="64" y="273"/>
                        <a:pt x="64" y="273"/>
                        <a:pt x="64" y="273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3" y="64"/>
                        <a:pt x="273" y="64"/>
                        <a:pt x="273" y="64"/>
                      </a:cubicBezTo>
                      <a:cubicBezTo>
                        <a:pt x="273" y="273"/>
                        <a:pt x="273" y="273"/>
                        <a:pt x="273" y="2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1" name="Freeform 7"/>
                <p:cNvSpPr>
                  <a:spLocks noEditPoints="1"/>
                </p:cNvSpPr>
                <p:nvPr/>
              </p:nvSpPr>
              <p:spPr bwMode="auto">
                <a:xfrm>
                  <a:off x="5743" y="1013"/>
                  <a:ext cx="63" cy="63"/>
                </a:xfrm>
                <a:custGeom>
                  <a:avLst/>
                  <a:gdLst>
                    <a:gd name="T0" fmla="*/ 306 w 338"/>
                    <a:gd name="T1" fmla="*/ 0 h 338"/>
                    <a:gd name="T2" fmla="*/ 32 w 338"/>
                    <a:gd name="T3" fmla="*/ 0 h 338"/>
                    <a:gd name="T4" fmla="*/ 0 w 338"/>
                    <a:gd name="T5" fmla="*/ 32 h 338"/>
                    <a:gd name="T6" fmla="*/ 0 w 338"/>
                    <a:gd name="T7" fmla="*/ 306 h 338"/>
                    <a:gd name="T8" fmla="*/ 32 w 338"/>
                    <a:gd name="T9" fmla="*/ 338 h 338"/>
                    <a:gd name="T10" fmla="*/ 306 w 338"/>
                    <a:gd name="T11" fmla="*/ 338 h 338"/>
                    <a:gd name="T12" fmla="*/ 338 w 338"/>
                    <a:gd name="T13" fmla="*/ 306 h 338"/>
                    <a:gd name="T14" fmla="*/ 338 w 338"/>
                    <a:gd name="T15" fmla="*/ 32 h 338"/>
                    <a:gd name="T16" fmla="*/ 306 w 338"/>
                    <a:gd name="T17" fmla="*/ 0 h 338"/>
                    <a:gd name="T18" fmla="*/ 274 w 338"/>
                    <a:gd name="T19" fmla="*/ 274 h 338"/>
                    <a:gd name="T20" fmla="*/ 64 w 338"/>
                    <a:gd name="T21" fmla="*/ 274 h 338"/>
                    <a:gd name="T22" fmla="*/ 64 w 338"/>
                    <a:gd name="T23" fmla="*/ 64 h 338"/>
                    <a:gd name="T24" fmla="*/ 274 w 338"/>
                    <a:gd name="T25" fmla="*/ 64 h 338"/>
                    <a:gd name="T26" fmla="*/ 274 w 338"/>
                    <a:gd name="T27" fmla="*/ 274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8" h="338">
                      <a:moveTo>
                        <a:pt x="306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5" y="0"/>
                        <a:pt x="0" y="14"/>
                        <a:pt x="0" y="32"/>
                      </a:cubicBezTo>
                      <a:cubicBezTo>
                        <a:pt x="0" y="306"/>
                        <a:pt x="0" y="306"/>
                        <a:pt x="0" y="306"/>
                      </a:cubicBezTo>
                      <a:cubicBezTo>
                        <a:pt x="0" y="323"/>
                        <a:pt x="15" y="338"/>
                        <a:pt x="32" y="338"/>
                      </a:cubicBezTo>
                      <a:cubicBezTo>
                        <a:pt x="306" y="338"/>
                        <a:pt x="306" y="338"/>
                        <a:pt x="306" y="338"/>
                      </a:cubicBezTo>
                      <a:cubicBezTo>
                        <a:pt x="324" y="338"/>
                        <a:pt x="338" y="323"/>
                        <a:pt x="338" y="306"/>
                      </a:cubicBezTo>
                      <a:cubicBezTo>
                        <a:pt x="338" y="32"/>
                        <a:pt x="338" y="32"/>
                        <a:pt x="338" y="32"/>
                      </a:cubicBezTo>
                      <a:cubicBezTo>
                        <a:pt x="338" y="14"/>
                        <a:pt x="324" y="0"/>
                        <a:pt x="306" y="0"/>
                      </a:cubicBezTo>
                      <a:close/>
                      <a:moveTo>
                        <a:pt x="274" y="274"/>
                      </a:moveTo>
                      <a:cubicBezTo>
                        <a:pt x="64" y="274"/>
                        <a:pt x="64" y="274"/>
                        <a:pt x="64" y="274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4" y="64"/>
                        <a:pt x="274" y="64"/>
                        <a:pt x="274" y="64"/>
                      </a:cubicBezTo>
                      <a:lnTo>
                        <a:pt x="274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2" name="Freeform 8"/>
                <p:cNvSpPr>
                  <a:spLocks noEditPoints="1"/>
                </p:cNvSpPr>
                <p:nvPr/>
              </p:nvSpPr>
              <p:spPr bwMode="auto">
                <a:xfrm>
                  <a:off x="5704" y="821"/>
                  <a:ext cx="383" cy="372"/>
                </a:xfrm>
                <a:custGeom>
                  <a:avLst/>
                  <a:gdLst>
                    <a:gd name="T0" fmla="*/ 1569 w 2048"/>
                    <a:gd name="T1" fmla="*/ 237 h 1990"/>
                    <a:gd name="T2" fmla="*/ 1398 w 2048"/>
                    <a:gd name="T3" fmla="*/ 205 h 1990"/>
                    <a:gd name="T4" fmla="*/ 1366 w 2048"/>
                    <a:gd name="T5" fmla="*/ 0 h 1990"/>
                    <a:gd name="T6" fmla="*/ 1197 w 2048"/>
                    <a:gd name="T7" fmla="*/ 32 h 1990"/>
                    <a:gd name="T8" fmla="*/ 885 w 2048"/>
                    <a:gd name="T9" fmla="*/ 205 h 1990"/>
                    <a:gd name="T10" fmla="*/ 853 w 2048"/>
                    <a:gd name="T11" fmla="*/ 0 h 1990"/>
                    <a:gd name="T12" fmla="*/ 684 w 2048"/>
                    <a:gd name="T13" fmla="*/ 32 h 1990"/>
                    <a:gd name="T14" fmla="*/ 372 w 2048"/>
                    <a:gd name="T15" fmla="*/ 205 h 1990"/>
                    <a:gd name="T16" fmla="*/ 340 w 2048"/>
                    <a:gd name="T17" fmla="*/ 0 h 1990"/>
                    <a:gd name="T18" fmla="*/ 171 w 2048"/>
                    <a:gd name="T19" fmla="*/ 32 h 1990"/>
                    <a:gd name="T20" fmla="*/ 32 w 2048"/>
                    <a:gd name="T21" fmla="*/ 205 h 1990"/>
                    <a:gd name="T22" fmla="*/ 0 w 2048"/>
                    <a:gd name="T23" fmla="*/ 1468 h 1990"/>
                    <a:gd name="T24" fmla="*/ 896 w 2048"/>
                    <a:gd name="T25" fmla="*/ 1501 h 1990"/>
                    <a:gd name="T26" fmla="*/ 1469 w 2048"/>
                    <a:gd name="T27" fmla="*/ 1990 h 1990"/>
                    <a:gd name="T28" fmla="*/ 1569 w 2048"/>
                    <a:gd name="T29" fmla="*/ 840 h 1990"/>
                    <a:gd name="T30" fmla="*/ 1261 w 2048"/>
                    <a:gd name="T31" fmla="*/ 64 h 1990"/>
                    <a:gd name="T32" fmla="*/ 1334 w 2048"/>
                    <a:gd name="T33" fmla="*/ 237 h 1990"/>
                    <a:gd name="T34" fmla="*/ 1261 w 2048"/>
                    <a:gd name="T35" fmla="*/ 410 h 1990"/>
                    <a:gd name="T36" fmla="*/ 748 w 2048"/>
                    <a:gd name="T37" fmla="*/ 237 h 1990"/>
                    <a:gd name="T38" fmla="*/ 821 w 2048"/>
                    <a:gd name="T39" fmla="*/ 64 h 1990"/>
                    <a:gd name="T40" fmla="*/ 821 w 2048"/>
                    <a:gd name="T41" fmla="*/ 410 h 1990"/>
                    <a:gd name="T42" fmla="*/ 748 w 2048"/>
                    <a:gd name="T43" fmla="*/ 237 h 1990"/>
                    <a:gd name="T44" fmla="*/ 235 w 2048"/>
                    <a:gd name="T45" fmla="*/ 64 h 1990"/>
                    <a:gd name="T46" fmla="*/ 308 w 2048"/>
                    <a:gd name="T47" fmla="*/ 237 h 1990"/>
                    <a:gd name="T48" fmla="*/ 235 w 2048"/>
                    <a:gd name="T49" fmla="*/ 410 h 1990"/>
                    <a:gd name="T50" fmla="*/ 921 w 2048"/>
                    <a:gd name="T51" fmla="*/ 1026 h 1990"/>
                    <a:gd name="T52" fmla="*/ 616 w 2048"/>
                    <a:gd name="T53" fmla="*/ 1058 h 1990"/>
                    <a:gd name="T54" fmla="*/ 648 w 2048"/>
                    <a:gd name="T55" fmla="*/ 1364 h 1990"/>
                    <a:gd name="T56" fmla="*/ 889 w 2048"/>
                    <a:gd name="T57" fmla="*/ 1411 h 1990"/>
                    <a:gd name="T58" fmla="*/ 64 w 2048"/>
                    <a:gd name="T59" fmla="*/ 1436 h 1990"/>
                    <a:gd name="T60" fmla="*/ 171 w 2048"/>
                    <a:gd name="T61" fmla="*/ 269 h 1990"/>
                    <a:gd name="T62" fmla="*/ 203 w 2048"/>
                    <a:gd name="T63" fmla="*/ 474 h 1990"/>
                    <a:gd name="T64" fmla="*/ 372 w 2048"/>
                    <a:gd name="T65" fmla="*/ 442 h 1990"/>
                    <a:gd name="T66" fmla="*/ 684 w 2048"/>
                    <a:gd name="T67" fmla="*/ 269 h 1990"/>
                    <a:gd name="T68" fmla="*/ 716 w 2048"/>
                    <a:gd name="T69" fmla="*/ 474 h 1990"/>
                    <a:gd name="T70" fmla="*/ 885 w 2048"/>
                    <a:gd name="T71" fmla="*/ 442 h 1990"/>
                    <a:gd name="T72" fmla="*/ 1197 w 2048"/>
                    <a:gd name="T73" fmla="*/ 269 h 1990"/>
                    <a:gd name="T74" fmla="*/ 1229 w 2048"/>
                    <a:gd name="T75" fmla="*/ 474 h 1990"/>
                    <a:gd name="T76" fmla="*/ 1398 w 2048"/>
                    <a:gd name="T77" fmla="*/ 442 h 1990"/>
                    <a:gd name="T78" fmla="*/ 1505 w 2048"/>
                    <a:gd name="T79" fmla="*/ 269 h 1990"/>
                    <a:gd name="T80" fmla="*/ 1469 w 2048"/>
                    <a:gd name="T81" fmla="*/ 831 h 1990"/>
                    <a:gd name="T82" fmla="*/ 1364 w 2048"/>
                    <a:gd name="T83" fmla="*/ 648 h 1990"/>
                    <a:gd name="T84" fmla="*/ 1058 w 2048"/>
                    <a:gd name="T85" fmla="*/ 616 h 1990"/>
                    <a:gd name="T86" fmla="*/ 1026 w 2048"/>
                    <a:gd name="T87" fmla="*/ 921 h 1990"/>
                    <a:gd name="T88" fmla="*/ 1113 w 2048"/>
                    <a:gd name="T89" fmla="*/ 953 h 1990"/>
                    <a:gd name="T90" fmla="*/ 953 w 2048"/>
                    <a:gd name="T91" fmla="*/ 1146 h 1990"/>
                    <a:gd name="T92" fmla="*/ 921 w 2048"/>
                    <a:gd name="T93" fmla="*/ 1026 h 1990"/>
                    <a:gd name="T94" fmla="*/ 889 w 2048"/>
                    <a:gd name="T95" fmla="*/ 1300 h 1990"/>
                    <a:gd name="T96" fmla="*/ 680 w 2048"/>
                    <a:gd name="T97" fmla="*/ 1090 h 1990"/>
                    <a:gd name="T98" fmla="*/ 1300 w 2048"/>
                    <a:gd name="T99" fmla="*/ 680 h 1990"/>
                    <a:gd name="T100" fmla="*/ 1217 w 2048"/>
                    <a:gd name="T101" fmla="*/ 889 h 1990"/>
                    <a:gd name="T102" fmla="*/ 1090 w 2048"/>
                    <a:gd name="T103" fmla="*/ 680 h 1990"/>
                    <a:gd name="T104" fmla="*/ 1469 w 2048"/>
                    <a:gd name="T105" fmla="*/ 1926 h 1990"/>
                    <a:gd name="T106" fmla="*/ 956 w 2048"/>
                    <a:gd name="T107" fmla="*/ 1465 h 1990"/>
                    <a:gd name="T108" fmla="*/ 1238 w 2048"/>
                    <a:gd name="T109" fmla="*/ 950 h 1990"/>
                    <a:gd name="T110" fmla="*/ 1340 w 2048"/>
                    <a:gd name="T111" fmla="*/ 912 h 1990"/>
                    <a:gd name="T112" fmla="*/ 1469 w 2048"/>
                    <a:gd name="T113" fmla="*/ 896 h 1990"/>
                    <a:gd name="T114" fmla="*/ 1533 w 2048"/>
                    <a:gd name="T115" fmla="*/ 900 h 1990"/>
                    <a:gd name="T116" fmla="*/ 1469 w 2048"/>
                    <a:gd name="T117" fmla="*/ 1926 h 19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048" h="1990">
                      <a:moveTo>
                        <a:pt x="1569" y="840"/>
                      </a:moveTo>
                      <a:cubicBezTo>
                        <a:pt x="1569" y="237"/>
                        <a:pt x="1569" y="237"/>
                        <a:pt x="1569" y="237"/>
                      </a:cubicBezTo>
                      <a:cubicBezTo>
                        <a:pt x="1569" y="219"/>
                        <a:pt x="1555" y="205"/>
                        <a:pt x="1537" y="205"/>
                      </a:cubicBezTo>
                      <a:cubicBezTo>
                        <a:pt x="1398" y="205"/>
                        <a:pt x="1398" y="205"/>
                        <a:pt x="1398" y="205"/>
                      </a:cubicBezTo>
                      <a:cubicBezTo>
                        <a:pt x="1398" y="32"/>
                        <a:pt x="1398" y="32"/>
                        <a:pt x="1398" y="32"/>
                      </a:cubicBezTo>
                      <a:cubicBezTo>
                        <a:pt x="1398" y="14"/>
                        <a:pt x="1384" y="0"/>
                        <a:pt x="1366" y="0"/>
                      </a:cubicBezTo>
                      <a:cubicBezTo>
                        <a:pt x="1229" y="0"/>
                        <a:pt x="1229" y="0"/>
                        <a:pt x="1229" y="0"/>
                      </a:cubicBezTo>
                      <a:cubicBezTo>
                        <a:pt x="1212" y="0"/>
                        <a:pt x="1197" y="14"/>
                        <a:pt x="1197" y="32"/>
                      </a:cubicBezTo>
                      <a:cubicBezTo>
                        <a:pt x="1197" y="205"/>
                        <a:pt x="1197" y="205"/>
                        <a:pt x="1197" y="205"/>
                      </a:cubicBezTo>
                      <a:cubicBezTo>
                        <a:pt x="885" y="205"/>
                        <a:pt x="885" y="205"/>
                        <a:pt x="885" y="205"/>
                      </a:cubicBezTo>
                      <a:cubicBezTo>
                        <a:pt x="885" y="32"/>
                        <a:pt x="885" y="32"/>
                        <a:pt x="885" y="32"/>
                      </a:cubicBezTo>
                      <a:cubicBezTo>
                        <a:pt x="885" y="14"/>
                        <a:pt x="871" y="0"/>
                        <a:pt x="853" y="0"/>
                      </a:cubicBezTo>
                      <a:cubicBezTo>
                        <a:pt x="716" y="0"/>
                        <a:pt x="716" y="0"/>
                        <a:pt x="716" y="0"/>
                      </a:cubicBezTo>
                      <a:cubicBezTo>
                        <a:pt x="698" y="0"/>
                        <a:pt x="684" y="14"/>
                        <a:pt x="684" y="32"/>
                      </a:cubicBezTo>
                      <a:cubicBezTo>
                        <a:pt x="684" y="205"/>
                        <a:pt x="684" y="205"/>
                        <a:pt x="684" y="205"/>
                      </a:cubicBezTo>
                      <a:cubicBezTo>
                        <a:pt x="372" y="205"/>
                        <a:pt x="372" y="205"/>
                        <a:pt x="372" y="205"/>
                      </a:cubicBezTo>
                      <a:cubicBezTo>
                        <a:pt x="372" y="32"/>
                        <a:pt x="372" y="32"/>
                        <a:pt x="372" y="32"/>
                      </a:cubicBezTo>
                      <a:cubicBezTo>
                        <a:pt x="372" y="14"/>
                        <a:pt x="358" y="0"/>
                        <a:pt x="340" y="0"/>
                      </a:cubicBezTo>
                      <a:cubicBezTo>
                        <a:pt x="203" y="0"/>
                        <a:pt x="203" y="0"/>
                        <a:pt x="203" y="0"/>
                      </a:cubicBezTo>
                      <a:cubicBezTo>
                        <a:pt x="185" y="0"/>
                        <a:pt x="171" y="14"/>
                        <a:pt x="171" y="32"/>
                      </a:cubicBezTo>
                      <a:cubicBezTo>
                        <a:pt x="171" y="205"/>
                        <a:pt x="171" y="205"/>
                        <a:pt x="171" y="205"/>
                      </a:cubicBezTo>
                      <a:cubicBezTo>
                        <a:pt x="32" y="205"/>
                        <a:pt x="32" y="205"/>
                        <a:pt x="32" y="205"/>
                      </a:cubicBezTo>
                      <a:cubicBezTo>
                        <a:pt x="14" y="205"/>
                        <a:pt x="0" y="219"/>
                        <a:pt x="0" y="237"/>
                      </a:cubicBezTo>
                      <a:cubicBezTo>
                        <a:pt x="0" y="1468"/>
                        <a:pt x="0" y="1468"/>
                        <a:pt x="0" y="1468"/>
                      </a:cubicBezTo>
                      <a:cubicBezTo>
                        <a:pt x="0" y="1486"/>
                        <a:pt x="14" y="1501"/>
                        <a:pt x="32" y="1501"/>
                      </a:cubicBezTo>
                      <a:cubicBezTo>
                        <a:pt x="896" y="1501"/>
                        <a:pt x="896" y="1501"/>
                        <a:pt x="896" y="1501"/>
                      </a:cubicBezTo>
                      <a:cubicBezTo>
                        <a:pt x="917" y="1631"/>
                        <a:pt x="981" y="1751"/>
                        <a:pt x="1080" y="1840"/>
                      </a:cubicBezTo>
                      <a:cubicBezTo>
                        <a:pt x="1186" y="1937"/>
                        <a:pt x="1325" y="1990"/>
                        <a:pt x="1469" y="1990"/>
                      </a:cubicBezTo>
                      <a:cubicBezTo>
                        <a:pt x="1788" y="1990"/>
                        <a:pt x="2048" y="1730"/>
                        <a:pt x="2048" y="1411"/>
                      </a:cubicBezTo>
                      <a:cubicBezTo>
                        <a:pt x="2048" y="1129"/>
                        <a:pt x="1844" y="888"/>
                        <a:pt x="1569" y="840"/>
                      </a:cubicBezTo>
                      <a:close/>
                      <a:moveTo>
                        <a:pt x="1261" y="237"/>
                      </a:moveTo>
                      <a:cubicBezTo>
                        <a:pt x="1261" y="64"/>
                        <a:pt x="1261" y="64"/>
                        <a:pt x="1261" y="64"/>
                      </a:cubicBezTo>
                      <a:cubicBezTo>
                        <a:pt x="1334" y="64"/>
                        <a:pt x="1334" y="64"/>
                        <a:pt x="1334" y="64"/>
                      </a:cubicBezTo>
                      <a:cubicBezTo>
                        <a:pt x="1334" y="237"/>
                        <a:pt x="1334" y="237"/>
                        <a:pt x="1334" y="237"/>
                      </a:cubicBezTo>
                      <a:cubicBezTo>
                        <a:pt x="1334" y="410"/>
                        <a:pt x="1334" y="410"/>
                        <a:pt x="1334" y="410"/>
                      </a:cubicBezTo>
                      <a:cubicBezTo>
                        <a:pt x="1261" y="410"/>
                        <a:pt x="1261" y="410"/>
                        <a:pt x="1261" y="410"/>
                      </a:cubicBezTo>
                      <a:lnTo>
                        <a:pt x="1261" y="237"/>
                      </a:lnTo>
                      <a:close/>
                      <a:moveTo>
                        <a:pt x="748" y="237"/>
                      </a:moveTo>
                      <a:cubicBezTo>
                        <a:pt x="748" y="64"/>
                        <a:pt x="748" y="64"/>
                        <a:pt x="748" y="64"/>
                      </a:cubicBezTo>
                      <a:cubicBezTo>
                        <a:pt x="821" y="64"/>
                        <a:pt x="821" y="64"/>
                        <a:pt x="821" y="64"/>
                      </a:cubicBezTo>
                      <a:cubicBezTo>
                        <a:pt x="821" y="237"/>
                        <a:pt x="821" y="237"/>
                        <a:pt x="821" y="237"/>
                      </a:cubicBezTo>
                      <a:cubicBezTo>
                        <a:pt x="821" y="410"/>
                        <a:pt x="821" y="410"/>
                        <a:pt x="821" y="410"/>
                      </a:cubicBezTo>
                      <a:cubicBezTo>
                        <a:pt x="748" y="410"/>
                        <a:pt x="748" y="410"/>
                        <a:pt x="748" y="410"/>
                      </a:cubicBezTo>
                      <a:lnTo>
                        <a:pt x="748" y="237"/>
                      </a:lnTo>
                      <a:close/>
                      <a:moveTo>
                        <a:pt x="235" y="237"/>
                      </a:moveTo>
                      <a:cubicBezTo>
                        <a:pt x="235" y="64"/>
                        <a:pt x="235" y="64"/>
                        <a:pt x="235" y="64"/>
                      </a:cubicBezTo>
                      <a:cubicBezTo>
                        <a:pt x="308" y="64"/>
                        <a:pt x="308" y="64"/>
                        <a:pt x="308" y="64"/>
                      </a:cubicBezTo>
                      <a:cubicBezTo>
                        <a:pt x="308" y="237"/>
                        <a:pt x="308" y="237"/>
                        <a:pt x="308" y="237"/>
                      </a:cubicBezTo>
                      <a:cubicBezTo>
                        <a:pt x="308" y="410"/>
                        <a:pt x="308" y="410"/>
                        <a:pt x="308" y="410"/>
                      </a:cubicBezTo>
                      <a:cubicBezTo>
                        <a:pt x="235" y="410"/>
                        <a:pt x="235" y="410"/>
                        <a:pt x="235" y="410"/>
                      </a:cubicBezTo>
                      <a:lnTo>
                        <a:pt x="235" y="237"/>
                      </a:lnTo>
                      <a:close/>
                      <a:moveTo>
                        <a:pt x="921" y="1026"/>
                      </a:moveTo>
                      <a:cubicBezTo>
                        <a:pt x="648" y="1026"/>
                        <a:pt x="648" y="1026"/>
                        <a:pt x="648" y="1026"/>
                      </a:cubicBezTo>
                      <a:cubicBezTo>
                        <a:pt x="630" y="1026"/>
                        <a:pt x="616" y="1040"/>
                        <a:pt x="616" y="1058"/>
                      </a:cubicBezTo>
                      <a:cubicBezTo>
                        <a:pt x="616" y="1332"/>
                        <a:pt x="616" y="1332"/>
                        <a:pt x="616" y="1332"/>
                      </a:cubicBezTo>
                      <a:cubicBezTo>
                        <a:pt x="616" y="1349"/>
                        <a:pt x="630" y="1364"/>
                        <a:pt x="648" y="1364"/>
                      </a:cubicBezTo>
                      <a:cubicBezTo>
                        <a:pt x="891" y="1364"/>
                        <a:pt x="891" y="1364"/>
                        <a:pt x="891" y="1364"/>
                      </a:cubicBezTo>
                      <a:cubicBezTo>
                        <a:pt x="890" y="1379"/>
                        <a:pt x="889" y="1395"/>
                        <a:pt x="889" y="1411"/>
                      </a:cubicBezTo>
                      <a:cubicBezTo>
                        <a:pt x="889" y="1419"/>
                        <a:pt x="890" y="1428"/>
                        <a:pt x="890" y="1436"/>
                      </a:cubicBezTo>
                      <a:cubicBezTo>
                        <a:pt x="64" y="1436"/>
                        <a:pt x="64" y="1436"/>
                        <a:pt x="64" y="1436"/>
                      </a:cubicBezTo>
                      <a:cubicBezTo>
                        <a:pt x="64" y="269"/>
                        <a:pt x="64" y="269"/>
                        <a:pt x="64" y="269"/>
                      </a:cubicBezTo>
                      <a:cubicBezTo>
                        <a:pt x="171" y="269"/>
                        <a:pt x="171" y="269"/>
                        <a:pt x="171" y="269"/>
                      </a:cubicBezTo>
                      <a:cubicBezTo>
                        <a:pt x="171" y="442"/>
                        <a:pt x="171" y="442"/>
                        <a:pt x="171" y="442"/>
                      </a:cubicBezTo>
                      <a:cubicBezTo>
                        <a:pt x="171" y="460"/>
                        <a:pt x="185" y="474"/>
                        <a:pt x="203" y="474"/>
                      </a:cubicBezTo>
                      <a:cubicBezTo>
                        <a:pt x="340" y="474"/>
                        <a:pt x="340" y="474"/>
                        <a:pt x="340" y="474"/>
                      </a:cubicBezTo>
                      <a:cubicBezTo>
                        <a:pt x="358" y="474"/>
                        <a:pt x="372" y="460"/>
                        <a:pt x="372" y="442"/>
                      </a:cubicBezTo>
                      <a:cubicBezTo>
                        <a:pt x="372" y="269"/>
                        <a:pt x="372" y="269"/>
                        <a:pt x="372" y="269"/>
                      </a:cubicBezTo>
                      <a:cubicBezTo>
                        <a:pt x="684" y="269"/>
                        <a:pt x="684" y="269"/>
                        <a:pt x="684" y="269"/>
                      </a:cubicBezTo>
                      <a:cubicBezTo>
                        <a:pt x="684" y="442"/>
                        <a:pt x="684" y="442"/>
                        <a:pt x="684" y="442"/>
                      </a:cubicBezTo>
                      <a:cubicBezTo>
                        <a:pt x="684" y="460"/>
                        <a:pt x="698" y="474"/>
                        <a:pt x="716" y="474"/>
                      </a:cubicBezTo>
                      <a:cubicBezTo>
                        <a:pt x="853" y="474"/>
                        <a:pt x="853" y="474"/>
                        <a:pt x="853" y="474"/>
                      </a:cubicBezTo>
                      <a:cubicBezTo>
                        <a:pt x="871" y="474"/>
                        <a:pt x="885" y="460"/>
                        <a:pt x="885" y="442"/>
                      </a:cubicBezTo>
                      <a:cubicBezTo>
                        <a:pt x="885" y="269"/>
                        <a:pt x="885" y="269"/>
                        <a:pt x="885" y="269"/>
                      </a:cubicBezTo>
                      <a:cubicBezTo>
                        <a:pt x="1197" y="269"/>
                        <a:pt x="1197" y="269"/>
                        <a:pt x="1197" y="269"/>
                      </a:cubicBezTo>
                      <a:cubicBezTo>
                        <a:pt x="1197" y="442"/>
                        <a:pt x="1197" y="442"/>
                        <a:pt x="1197" y="442"/>
                      </a:cubicBezTo>
                      <a:cubicBezTo>
                        <a:pt x="1197" y="460"/>
                        <a:pt x="1212" y="474"/>
                        <a:pt x="1229" y="474"/>
                      </a:cubicBezTo>
                      <a:cubicBezTo>
                        <a:pt x="1366" y="474"/>
                        <a:pt x="1366" y="474"/>
                        <a:pt x="1366" y="474"/>
                      </a:cubicBezTo>
                      <a:cubicBezTo>
                        <a:pt x="1384" y="474"/>
                        <a:pt x="1398" y="460"/>
                        <a:pt x="1398" y="442"/>
                      </a:cubicBezTo>
                      <a:cubicBezTo>
                        <a:pt x="1398" y="269"/>
                        <a:pt x="1398" y="269"/>
                        <a:pt x="1398" y="269"/>
                      </a:cubicBezTo>
                      <a:cubicBezTo>
                        <a:pt x="1505" y="269"/>
                        <a:pt x="1505" y="269"/>
                        <a:pt x="1505" y="269"/>
                      </a:cubicBezTo>
                      <a:cubicBezTo>
                        <a:pt x="1505" y="833"/>
                        <a:pt x="1505" y="833"/>
                        <a:pt x="1505" y="833"/>
                      </a:cubicBezTo>
                      <a:cubicBezTo>
                        <a:pt x="1493" y="832"/>
                        <a:pt x="1481" y="831"/>
                        <a:pt x="1469" y="831"/>
                      </a:cubicBezTo>
                      <a:cubicBezTo>
                        <a:pt x="1433" y="831"/>
                        <a:pt x="1398" y="835"/>
                        <a:pt x="1364" y="841"/>
                      </a:cubicBezTo>
                      <a:cubicBezTo>
                        <a:pt x="1364" y="648"/>
                        <a:pt x="1364" y="648"/>
                        <a:pt x="1364" y="648"/>
                      </a:cubicBezTo>
                      <a:cubicBezTo>
                        <a:pt x="1364" y="630"/>
                        <a:pt x="1350" y="616"/>
                        <a:pt x="1332" y="616"/>
                      </a:cubicBezTo>
                      <a:cubicBezTo>
                        <a:pt x="1058" y="616"/>
                        <a:pt x="1058" y="616"/>
                        <a:pt x="1058" y="616"/>
                      </a:cubicBezTo>
                      <a:cubicBezTo>
                        <a:pt x="1040" y="616"/>
                        <a:pt x="1026" y="630"/>
                        <a:pt x="1026" y="648"/>
                      </a:cubicBezTo>
                      <a:cubicBezTo>
                        <a:pt x="1026" y="921"/>
                        <a:pt x="1026" y="921"/>
                        <a:pt x="1026" y="921"/>
                      </a:cubicBezTo>
                      <a:cubicBezTo>
                        <a:pt x="1026" y="939"/>
                        <a:pt x="1040" y="953"/>
                        <a:pt x="1058" y="953"/>
                      </a:cubicBezTo>
                      <a:cubicBezTo>
                        <a:pt x="1113" y="953"/>
                        <a:pt x="1113" y="953"/>
                        <a:pt x="1113" y="953"/>
                      </a:cubicBezTo>
                      <a:cubicBezTo>
                        <a:pt x="1060" y="995"/>
                        <a:pt x="1014" y="1045"/>
                        <a:pt x="978" y="1102"/>
                      </a:cubicBezTo>
                      <a:cubicBezTo>
                        <a:pt x="969" y="1116"/>
                        <a:pt x="961" y="1131"/>
                        <a:pt x="953" y="1146"/>
                      </a:cubicBezTo>
                      <a:cubicBezTo>
                        <a:pt x="953" y="1058"/>
                        <a:pt x="953" y="1058"/>
                        <a:pt x="953" y="1058"/>
                      </a:cubicBezTo>
                      <a:cubicBezTo>
                        <a:pt x="953" y="1040"/>
                        <a:pt x="939" y="1026"/>
                        <a:pt x="921" y="1026"/>
                      </a:cubicBezTo>
                      <a:close/>
                      <a:moveTo>
                        <a:pt x="889" y="1090"/>
                      </a:moveTo>
                      <a:cubicBezTo>
                        <a:pt x="889" y="1300"/>
                        <a:pt x="889" y="1300"/>
                        <a:pt x="889" y="1300"/>
                      </a:cubicBezTo>
                      <a:cubicBezTo>
                        <a:pt x="680" y="1300"/>
                        <a:pt x="680" y="1300"/>
                        <a:pt x="680" y="1300"/>
                      </a:cubicBezTo>
                      <a:cubicBezTo>
                        <a:pt x="680" y="1090"/>
                        <a:pt x="680" y="1090"/>
                        <a:pt x="680" y="1090"/>
                      </a:cubicBezTo>
                      <a:lnTo>
                        <a:pt x="889" y="1090"/>
                      </a:lnTo>
                      <a:close/>
                      <a:moveTo>
                        <a:pt x="1300" y="680"/>
                      </a:moveTo>
                      <a:cubicBezTo>
                        <a:pt x="1300" y="857"/>
                        <a:pt x="1300" y="857"/>
                        <a:pt x="1300" y="857"/>
                      </a:cubicBezTo>
                      <a:cubicBezTo>
                        <a:pt x="1271" y="865"/>
                        <a:pt x="1244" y="876"/>
                        <a:pt x="1217" y="889"/>
                      </a:cubicBezTo>
                      <a:cubicBezTo>
                        <a:pt x="1090" y="889"/>
                        <a:pt x="1090" y="889"/>
                        <a:pt x="1090" y="889"/>
                      </a:cubicBezTo>
                      <a:cubicBezTo>
                        <a:pt x="1090" y="680"/>
                        <a:pt x="1090" y="680"/>
                        <a:pt x="1090" y="680"/>
                      </a:cubicBezTo>
                      <a:lnTo>
                        <a:pt x="1300" y="680"/>
                      </a:lnTo>
                      <a:close/>
                      <a:moveTo>
                        <a:pt x="1469" y="1926"/>
                      </a:moveTo>
                      <a:cubicBezTo>
                        <a:pt x="1204" y="1926"/>
                        <a:pt x="984" y="1728"/>
                        <a:pt x="956" y="1465"/>
                      </a:cubicBezTo>
                      <a:cubicBezTo>
                        <a:pt x="956" y="1465"/>
                        <a:pt x="956" y="1465"/>
                        <a:pt x="956" y="1465"/>
                      </a:cubicBezTo>
                      <a:cubicBezTo>
                        <a:pt x="954" y="1447"/>
                        <a:pt x="953" y="1429"/>
                        <a:pt x="953" y="1411"/>
                      </a:cubicBezTo>
                      <a:cubicBezTo>
                        <a:pt x="953" y="1215"/>
                        <a:pt x="1063" y="1038"/>
                        <a:pt x="1238" y="950"/>
                      </a:cubicBezTo>
                      <a:cubicBezTo>
                        <a:pt x="1238" y="950"/>
                        <a:pt x="1238" y="950"/>
                        <a:pt x="1238" y="950"/>
                      </a:cubicBezTo>
                      <a:cubicBezTo>
                        <a:pt x="1271" y="934"/>
                        <a:pt x="1305" y="921"/>
                        <a:pt x="1340" y="912"/>
                      </a:cubicBezTo>
                      <a:cubicBezTo>
                        <a:pt x="1340" y="912"/>
                        <a:pt x="1340" y="912"/>
                        <a:pt x="1340" y="912"/>
                      </a:cubicBezTo>
                      <a:cubicBezTo>
                        <a:pt x="1382" y="901"/>
                        <a:pt x="1425" y="896"/>
                        <a:pt x="1469" y="896"/>
                      </a:cubicBezTo>
                      <a:cubicBezTo>
                        <a:pt x="1490" y="896"/>
                        <a:pt x="1512" y="897"/>
                        <a:pt x="1533" y="900"/>
                      </a:cubicBezTo>
                      <a:cubicBezTo>
                        <a:pt x="1533" y="900"/>
                        <a:pt x="1533" y="900"/>
                        <a:pt x="1533" y="900"/>
                      </a:cubicBezTo>
                      <a:cubicBezTo>
                        <a:pt x="1790" y="932"/>
                        <a:pt x="1984" y="1151"/>
                        <a:pt x="1984" y="1411"/>
                      </a:cubicBezTo>
                      <a:cubicBezTo>
                        <a:pt x="1984" y="1695"/>
                        <a:pt x="1753" y="1926"/>
                        <a:pt x="1469" y="19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3" name="Freeform 9"/>
                <p:cNvSpPr>
                  <a:spLocks/>
                </p:cNvSpPr>
                <p:nvPr/>
              </p:nvSpPr>
              <p:spPr bwMode="auto">
                <a:xfrm>
                  <a:off x="6049" y="1050"/>
                  <a:ext cx="18" cy="41"/>
                </a:xfrm>
                <a:custGeom>
                  <a:avLst/>
                  <a:gdLst>
                    <a:gd name="T0" fmla="*/ 67 w 94"/>
                    <a:gd name="T1" fmla="*/ 25 h 216"/>
                    <a:gd name="T2" fmla="*/ 26 w 94"/>
                    <a:gd name="T3" fmla="*/ 6 h 216"/>
                    <a:gd name="T4" fmla="*/ 6 w 94"/>
                    <a:gd name="T5" fmla="*/ 47 h 216"/>
                    <a:gd name="T6" fmla="*/ 30 w 94"/>
                    <a:gd name="T7" fmla="*/ 184 h 216"/>
                    <a:gd name="T8" fmla="*/ 62 w 94"/>
                    <a:gd name="T9" fmla="*/ 216 h 216"/>
                    <a:gd name="T10" fmla="*/ 94 w 94"/>
                    <a:gd name="T11" fmla="*/ 184 h 216"/>
                    <a:gd name="T12" fmla="*/ 67 w 94"/>
                    <a:gd name="T13" fmla="*/ 25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4" h="216">
                      <a:moveTo>
                        <a:pt x="67" y="25"/>
                      </a:moveTo>
                      <a:cubicBezTo>
                        <a:pt x="61" y="9"/>
                        <a:pt x="42" y="0"/>
                        <a:pt x="26" y="6"/>
                      </a:cubicBezTo>
                      <a:cubicBezTo>
                        <a:pt x="9" y="12"/>
                        <a:pt x="0" y="30"/>
                        <a:pt x="6" y="47"/>
                      </a:cubicBezTo>
                      <a:cubicBezTo>
                        <a:pt x="22" y="91"/>
                        <a:pt x="30" y="137"/>
                        <a:pt x="30" y="184"/>
                      </a:cubicBezTo>
                      <a:cubicBezTo>
                        <a:pt x="30" y="202"/>
                        <a:pt x="44" y="216"/>
                        <a:pt x="62" y="216"/>
                      </a:cubicBezTo>
                      <a:cubicBezTo>
                        <a:pt x="80" y="216"/>
                        <a:pt x="94" y="202"/>
                        <a:pt x="94" y="184"/>
                      </a:cubicBezTo>
                      <a:cubicBezTo>
                        <a:pt x="94" y="130"/>
                        <a:pt x="85" y="76"/>
                        <a:pt x="67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4" name="Freeform 10"/>
                <p:cNvSpPr>
                  <a:spLocks/>
                </p:cNvSpPr>
                <p:nvPr/>
              </p:nvSpPr>
              <p:spPr bwMode="auto">
                <a:xfrm>
                  <a:off x="5994" y="999"/>
                  <a:ext cx="59" cy="45"/>
                </a:xfrm>
                <a:custGeom>
                  <a:avLst/>
                  <a:gdLst>
                    <a:gd name="T0" fmla="*/ 304 w 314"/>
                    <a:gd name="T1" fmla="*/ 191 h 242"/>
                    <a:gd name="T2" fmla="*/ 44 w 314"/>
                    <a:gd name="T3" fmla="*/ 5 h 242"/>
                    <a:gd name="T4" fmla="*/ 4 w 314"/>
                    <a:gd name="T5" fmla="*/ 27 h 242"/>
                    <a:gd name="T6" fmla="*/ 27 w 314"/>
                    <a:gd name="T7" fmla="*/ 67 h 242"/>
                    <a:gd name="T8" fmla="*/ 252 w 314"/>
                    <a:gd name="T9" fmla="*/ 228 h 242"/>
                    <a:gd name="T10" fmla="*/ 278 w 314"/>
                    <a:gd name="T11" fmla="*/ 242 h 242"/>
                    <a:gd name="T12" fmla="*/ 296 w 314"/>
                    <a:gd name="T13" fmla="*/ 236 h 242"/>
                    <a:gd name="T14" fmla="*/ 304 w 314"/>
                    <a:gd name="T15" fmla="*/ 191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4" h="242">
                      <a:moveTo>
                        <a:pt x="304" y="191"/>
                      </a:moveTo>
                      <a:cubicBezTo>
                        <a:pt x="242" y="101"/>
                        <a:pt x="149" y="35"/>
                        <a:pt x="44" y="5"/>
                      </a:cubicBezTo>
                      <a:cubicBezTo>
                        <a:pt x="27" y="0"/>
                        <a:pt x="9" y="10"/>
                        <a:pt x="4" y="27"/>
                      </a:cubicBezTo>
                      <a:cubicBezTo>
                        <a:pt x="0" y="44"/>
                        <a:pt x="10" y="62"/>
                        <a:pt x="27" y="67"/>
                      </a:cubicBezTo>
                      <a:cubicBezTo>
                        <a:pt x="117" y="93"/>
                        <a:pt x="197" y="150"/>
                        <a:pt x="252" y="228"/>
                      </a:cubicBezTo>
                      <a:cubicBezTo>
                        <a:pt x="258" y="237"/>
                        <a:pt x="268" y="242"/>
                        <a:pt x="278" y="242"/>
                      </a:cubicBezTo>
                      <a:cubicBezTo>
                        <a:pt x="284" y="242"/>
                        <a:pt x="291" y="240"/>
                        <a:pt x="296" y="236"/>
                      </a:cubicBezTo>
                      <a:cubicBezTo>
                        <a:pt x="311" y="226"/>
                        <a:pt x="314" y="206"/>
                        <a:pt x="304" y="1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5" name="Freeform 11"/>
                <p:cNvSpPr>
                  <a:spLocks noEditPoints="1"/>
                </p:cNvSpPr>
                <p:nvPr/>
              </p:nvSpPr>
              <p:spPr bwMode="auto">
                <a:xfrm>
                  <a:off x="5911" y="1017"/>
                  <a:ext cx="136" cy="136"/>
                </a:xfrm>
                <a:custGeom>
                  <a:avLst/>
                  <a:gdLst>
                    <a:gd name="T0" fmla="*/ 364 w 727"/>
                    <a:gd name="T1" fmla="*/ 0 h 727"/>
                    <a:gd name="T2" fmla="*/ 0 w 727"/>
                    <a:gd name="T3" fmla="*/ 364 h 727"/>
                    <a:gd name="T4" fmla="*/ 364 w 727"/>
                    <a:gd name="T5" fmla="*/ 727 h 727"/>
                    <a:gd name="T6" fmla="*/ 727 w 727"/>
                    <a:gd name="T7" fmla="*/ 364 h 727"/>
                    <a:gd name="T8" fmla="*/ 364 w 727"/>
                    <a:gd name="T9" fmla="*/ 0 h 727"/>
                    <a:gd name="T10" fmla="*/ 364 w 727"/>
                    <a:gd name="T11" fmla="*/ 663 h 727"/>
                    <a:gd name="T12" fmla="*/ 64 w 727"/>
                    <a:gd name="T13" fmla="*/ 364 h 727"/>
                    <a:gd name="T14" fmla="*/ 364 w 727"/>
                    <a:gd name="T15" fmla="*/ 65 h 727"/>
                    <a:gd name="T16" fmla="*/ 663 w 727"/>
                    <a:gd name="T17" fmla="*/ 364 h 727"/>
                    <a:gd name="T18" fmla="*/ 364 w 727"/>
                    <a:gd name="T19" fmla="*/ 663 h 7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27" h="727">
                      <a:moveTo>
                        <a:pt x="364" y="0"/>
                      </a:moveTo>
                      <a:cubicBezTo>
                        <a:pt x="163" y="0"/>
                        <a:pt x="0" y="163"/>
                        <a:pt x="0" y="364"/>
                      </a:cubicBezTo>
                      <a:cubicBezTo>
                        <a:pt x="0" y="564"/>
                        <a:pt x="163" y="727"/>
                        <a:pt x="364" y="727"/>
                      </a:cubicBezTo>
                      <a:cubicBezTo>
                        <a:pt x="564" y="727"/>
                        <a:pt x="727" y="564"/>
                        <a:pt x="727" y="364"/>
                      </a:cubicBezTo>
                      <a:cubicBezTo>
                        <a:pt x="727" y="163"/>
                        <a:pt x="564" y="0"/>
                        <a:pt x="364" y="0"/>
                      </a:cubicBezTo>
                      <a:close/>
                      <a:moveTo>
                        <a:pt x="364" y="663"/>
                      </a:moveTo>
                      <a:cubicBezTo>
                        <a:pt x="199" y="663"/>
                        <a:pt x="64" y="529"/>
                        <a:pt x="64" y="364"/>
                      </a:cubicBezTo>
                      <a:cubicBezTo>
                        <a:pt x="64" y="199"/>
                        <a:pt x="199" y="65"/>
                        <a:pt x="364" y="65"/>
                      </a:cubicBezTo>
                      <a:cubicBezTo>
                        <a:pt x="529" y="65"/>
                        <a:pt x="663" y="199"/>
                        <a:pt x="663" y="364"/>
                      </a:cubicBezTo>
                      <a:cubicBezTo>
                        <a:pt x="663" y="529"/>
                        <a:pt x="529" y="663"/>
                        <a:pt x="364" y="6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6" name="Freeform 12"/>
                <p:cNvSpPr>
                  <a:spLocks/>
                </p:cNvSpPr>
                <p:nvPr/>
              </p:nvSpPr>
              <p:spPr bwMode="auto">
                <a:xfrm>
                  <a:off x="5973" y="1048"/>
                  <a:ext cx="47" cy="47"/>
                </a:xfrm>
                <a:custGeom>
                  <a:avLst/>
                  <a:gdLst>
                    <a:gd name="T0" fmla="*/ 220 w 252"/>
                    <a:gd name="T1" fmla="*/ 188 h 252"/>
                    <a:gd name="T2" fmla="*/ 64 w 252"/>
                    <a:gd name="T3" fmla="*/ 188 h 252"/>
                    <a:gd name="T4" fmla="*/ 64 w 252"/>
                    <a:gd name="T5" fmla="*/ 32 h 252"/>
                    <a:gd name="T6" fmla="*/ 32 w 252"/>
                    <a:gd name="T7" fmla="*/ 0 h 252"/>
                    <a:gd name="T8" fmla="*/ 0 w 252"/>
                    <a:gd name="T9" fmla="*/ 32 h 252"/>
                    <a:gd name="T10" fmla="*/ 0 w 252"/>
                    <a:gd name="T11" fmla="*/ 220 h 252"/>
                    <a:gd name="T12" fmla="*/ 32 w 252"/>
                    <a:gd name="T13" fmla="*/ 252 h 252"/>
                    <a:gd name="T14" fmla="*/ 220 w 252"/>
                    <a:gd name="T15" fmla="*/ 252 h 252"/>
                    <a:gd name="T16" fmla="*/ 252 w 252"/>
                    <a:gd name="T17" fmla="*/ 220 h 252"/>
                    <a:gd name="T18" fmla="*/ 220 w 252"/>
                    <a:gd name="T19" fmla="*/ 188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2" h="252">
                      <a:moveTo>
                        <a:pt x="220" y="188"/>
                      </a:moveTo>
                      <a:cubicBezTo>
                        <a:pt x="64" y="188"/>
                        <a:pt x="64" y="188"/>
                        <a:pt x="64" y="188"/>
                      </a:cubicBezTo>
                      <a:cubicBezTo>
                        <a:pt x="64" y="32"/>
                        <a:pt x="64" y="32"/>
                        <a:pt x="64" y="32"/>
                      </a:cubicBezTo>
                      <a:cubicBezTo>
                        <a:pt x="64" y="14"/>
                        <a:pt x="49" y="0"/>
                        <a:pt x="32" y="0"/>
                      </a:cubicBezTo>
                      <a:cubicBezTo>
                        <a:pt x="14" y="0"/>
                        <a:pt x="0" y="14"/>
                        <a:pt x="0" y="32"/>
                      </a:cubicBezTo>
                      <a:cubicBezTo>
                        <a:pt x="0" y="220"/>
                        <a:pt x="0" y="220"/>
                        <a:pt x="0" y="220"/>
                      </a:cubicBezTo>
                      <a:cubicBezTo>
                        <a:pt x="0" y="238"/>
                        <a:pt x="14" y="252"/>
                        <a:pt x="32" y="252"/>
                      </a:cubicBezTo>
                      <a:cubicBezTo>
                        <a:pt x="220" y="252"/>
                        <a:pt x="220" y="252"/>
                        <a:pt x="220" y="252"/>
                      </a:cubicBezTo>
                      <a:cubicBezTo>
                        <a:pt x="237" y="252"/>
                        <a:pt x="252" y="238"/>
                        <a:pt x="252" y="220"/>
                      </a:cubicBezTo>
                      <a:cubicBezTo>
                        <a:pt x="252" y="203"/>
                        <a:pt x="238" y="188"/>
                        <a:pt x="220" y="1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  <p:sp>
            <p:nvSpPr>
              <p:cNvPr id="98" name="CaixaDeTexto 19"/>
              <p:cNvSpPr txBox="1"/>
              <p:nvPr/>
            </p:nvSpPr>
            <p:spPr>
              <a:xfrm>
                <a:off x="9934912" y="1361753"/>
                <a:ext cx="8811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pt-BR"/>
                </a:defPPr>
                <a:lvl1pPr algn="r">
                  <a:defRPr sz="5400" b="1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</a:defRPr>
                </a:lvl1pPr>
                <a:lvl2pPr lvl="1" algn="r">
                  <a:defRPr sz="3600">
                    <a:solidFill>
                      <a:schemeClr val="bg1"/>
                    </a:solidFill>
                  </a:defRPr>
                </a:lvl2pPr>
              </a:lstStyle>
              <a:p>
                <a:pPr algn="l"/>
                <a:r>
                  <a:rPr lang="pt-BR" sz="1400" i="1" dirty="0">
                    <a:solidFill>
                      <a:srgbClr val="4A5463"/>
                    </a:solidFill>
                    <a:effectLst/>
                    <a:latin typeface="+mn-lt"/>
                  </a:rPr>
                  <a:t>histórico</a:t>
                </a:r>
              </a:p>
            </p:txBody>
          </p:sp>
        </p:grpSp>
        <p:sp>
          <p:nvSpPr>
            <p:cNvPr id="96" name="Retângulo 95"/>
            <p:cNvSpPr/>
            <p:nvPr/>
          </p:nvSpPr>
          <p:spPr>
            <a:xfrm>
              <a:off x="7794171" y="5558971"/>
              <a:ext cx="1596572" cy="62411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07" name="CaixaDeTexto 19"/>
          <p:cNvSpPr txBox="1"/>
          <p:nvPr/>
        </p:nvSpPr>
        <p:spPr>
          <a:xfrm>
            <a:off x="1597946" y="2795218"/>
            <a:ext cx="19133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8000" i="1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76</a:t>
            </a:r>
            <a:r>
              <a:rPr lang="pt-BR" sz="6000" i="1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%</a:t>
            </a:r>
            <a:endParaRPr lang="pt-BR" sz="4400" i="1" dirty="0">
              <a:solidFill>
                <a:schemeClr val="accent1">
                  <a:lumMod val="50000"/>
                </a:schemeClr>
              </a:solidFill>
              <a:effectLst/>
              <a:latin typeface="+mn-lt"/>
            </a:endParaRPr>
          </a:p>
        </p:txBody>
      </p:sp>
      <p:sp>
        <p:nvSpPr>
          <p:cNvPr id="108" name="CaixaDeTexto 19"/>
          <p:cNvSpPr txBox="1"/>
          <p:nvPr/>
        </p:nvSpPr>
        <p:spPr>
          <a:xfrm>
            <a:off x="768089" y="1707424"/>
            <a:ext cx="47183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2800" i="1" dirty="0">
                <a:solidFill>
                  <a:srgbClr val="00A79B"/>
                </a:solidFill>
                <a:effectLst/>
                <a:latin typeface="+mn-lt"/>
              </a:rPr>
              <a:t>O </a:t>
            </a:r>
            <a:r>
              <a:rPr lang="pt-BR" sz="2800" i="1" dirty="0" err="1">
                <a:solidFill>
                  <a:srgbClr val="00A79B"/>
                </a:solidFill>
                <a:effectLst/>
                <a:latin typeface="+mn-lt"/>
              </a:rPr>
              <a:t>Empretec</a:t>
            </a:r>
            <a:r>
              <a:rPr lang="pt-BR" sz="2800" i="1" dirty="0">
                <a:solidFill>
                  <a:srgbClr val="00A79B"/>
                </a:solidFill>
                <a:effectLst/>
                <a:latin typeface="+mn-lt"/>
              </a:rPr>
              <a:t> influenciou na decisão de abrir uma empresa</a:t>
            </a:r>
          </a:p>
        </p:txBody>
      </p:sp>
      <p:sp>
        <p:nvSpPr>
          <p:cNvPr id="109" name="Forma livre 108"/>
          <p:cNvSpPr/>
          <p:nvPr/>
        </p:nvSpPr>
        <p:spPr>
          <a:xfrm>
            <a:off x="-167954" y="161424"/>
            <a:ext cx="968768" cy="172857"/>
          </a:xfrm>
          <a:custGeom>
            <a:avLst/>
            <a:gdLst>
              <a:gd name="connsiteX0" fmla="*/ 0 w 4785186"/>
              <a:gd name="connsiteY0" fmla="*/ 0 h 853819"/>
              <a:gd name="connsiteX1" fmla="*/ 4785186 w 4785186"/>
              <a:gd name="connsiteY1" fmla="*/ 0 h 853819"/>
              <a:gd name="connsiteX2" fmla="*/ 4310842 w 4785186"/>
              <a:gd name="connsiteY2" fmla="*/ 853819 h 853819"/>
              <a:gd name="connsiteX3" fmla="*/ 0 w 4785186"/>
              <a:gd name="connsiteY3" fmla="*/ 853819 h 85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5186" h="853819">
                <a:moveTo>
                  <a:pt x="0" y="0"/>
                </a:moveTo>
                <a:lnTo>
                  <a:pt x="4785186" y="0"/>
                </a:lnTo>
                <a:lnTo>
                  <a:pt x="4310842" y="853819"/>
                </a:lnTo>
                <a:lnTo>
                  <a:pt x="0" y="853819"/>
                </a:lnTo>
                <a:close/>
              </a:path>
            </a:pathLst>
          </a:custGeom>
          <a:solidFill>
            <a:srgbClr val="62D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10" name="Gráfico 109"/>
          <p:cNvGraphicFramePr/>
          <p:nvPr>
            <p:extLst>
              <p:ext uri="{D42A27DB-BD31-4B8C-83A1-F6EECF244321}">
                <p14:modId xmlns:p14="http://schemas.microsoft.com/office/powerpoint/2010/main" val="2625034178"/>
              </p:ext>
            </p:extLst>
          </p:nvPr>
        </p:nvGraphicFramePr>
        <p:xfrm>
          <a:off x="904132" y="4595224"/>
          <a:ext cx="850212" cy="811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1" name="CaixaDeTexto 19"/>
          <p:cNvSpPr txBox="1"/>
          <p:nvPr/>
        </p:nvSpPr>
        <p:spPr>
          <a:xfrm>
            <a:off x="810202" y="4819386"/>
            <a:ext cx="1061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ctr"/>
            <a:r>
              <a:rPr lang="pt-BR" sz="200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84</a:t>
            </a:r>
            <a:r>
              <a:rPr lang="pt-BR" sz="140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%</a:t>
            </a:r>
          </a:p>
        </p:txBody>
      </p:sp>
      <p:graphicFrame>
        <p:nvGraphicFramePr>
          <p:cNvPr id="112" name="Gráfico 111"/>
          <p:cNvGraphicFramePr/>
          <p:nvPr>
            <p:extLst>
              <p:ext uri="{D42A27DB-BD31-4B8C-83A1-F6EECF244321}">
                <p14:modId xmlns:p14="http://schemas.microsoft.com/office/powerpoint/2010/main" val="3177756030"/>
              </p:ext>
            </p:extLst>
          </p:nvPr>
        </p:nvGraphicFramePr>
        <p:xfrm>
          <a:off x="1660508" y="4601719"/>
          <a:ext cx="850212" cy="811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3" name="CaixaDeTexto 19"/>
          <p:cNvSpPr txBox="1"/>
          <p:nvPr/>
        </p:nvSpPr>
        <p:spPr>
          <a:xfrm>
            <a:off x="1776085" y="4819386"/>
            <a:ext cx="64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ctr"/>
            <a:r>
              <a:rPr lang="pt-BR" sz="200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75</a:t>
            </a:r>
            <a:r>
              <a:rPr lang="pt-BR" sz="140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%</a:t>
            </a:r>
            <a:endParaRPr lang="pt-BR" sz="800" dirty="0">
              <a:solidFill>
                <a:schemeClr val="accent2">
                  <a:lumMod val="50000"/>
                </a:schemeClr>
              </a:solidFill>
              <a:effectLst/>
              <a:latin typeface="+mn-lt"/>
            </a:endParaRPr>
          </a:p>
        </p:txBody>
      </p:sp>
      <p:sp>
        <p:nvSpPr>
          <p:cNvPr id="114" name="Retângulo 113"/>
          <p:cNvSpPr/>
          <p:nvPr/>
        </p:nvSpPr>
        <p:spPr>
          <a:xfrm>
            <a:off x="1014428" y="4366915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2014</a:t>
            </a:r>
          </a:p>
        </p:txBody>
      </p:sp>
      <p:sp>
        <p:nvSpPr>
          <p:cNvPr id="115" name="Retângulo 114"/>
          <p:cNvSpPr/>
          <p:nvPr/>
        </p:nvSpPr>
        <p:spPr>
          <a:xfrm>
            <a:off x="1762574" y="4382740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2015</a:t>
            </a:r>
          </a:p>
        </p:txBody>
      </p:sp>
      <p:graphicFrame>
        <p:nvGraphicFramePr>
          <p:cNvPr id="116" name="Gráfico 115"/>
          <p:cNvGraphicFramePr/>
          <p:nvPr>
            <p:extLst>
              <p:ext uri="{D42A27DB-BD31-4B8C-83A1-F6EECF244321}">
                <p14:modId xmlns:p14="http://schemas.microsoft.com/office/powerpoint/2010/main" val="3692187968"/>
              </p:ext>
            </p:extLst>
          </p:nvPr>
        </p:nvGraphicFramePr>
        <p:xfrm>
          <a:off x="631147" y="3072252"/>
          <a:ext cx="1029361" cy="982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6" name="CaixaDeTexto 55"/>
          <p:cNvSpPr txBox="1"/>
          <p:nvPr/>
        </p:nvSpPr>
        <p:spPr>
          <a:xfrm>
            <a:off x="41790" y="6063910"/>
            <a:ext cx="6319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900" dirty="0"/>
              <a:t>base: 960</a:t>
            </a:r>
          </a:p>
        </p:txBody>
      </p:sp>
      <p:sp>
        <p:nvSpPr>
          <p:cNvPr id="33" name="CaixaDeTexto 5"/>
          <p:cNvSpPr txBox="1"/>
          <p:nvPr/>
        </p:nvSpPr>
        <p:spPr>
          <a:xfrm>
            <a:off x="5374836" y="3405639"/>
            <a:ext cx="5877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tal resultado é inferior ao apurado na pesquisa de 2014 e praticamente idêntico ao apurado na pesquisa de 2015</a:t>
            </a:r>
          </a:p>
        </p:txBody>
      </p:sp>
      <p:sp>
        <p:nvSpPr>
          <p:cNvPr id="34" name="CaixaDeTexto 5"/>
          <p:cNvSpPr txBox="1"/>
          <p:nvPr/>
        </p:nvSpPr>
        <p:spPr>
          <a:xfrm>
            <a:off x="4168336" y="4587379"/>
            <a:ext cx="7274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merece algum cuidado a interpretação desse percentual, visto não necessariamente tal resultado significar uma piora do </a:t>
            </a:r>
            <a:r>
              <a:rPr lang="pt-BR" dirty="0" err="1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Empretec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 , por ser possível que muitos já tenham entrado no curso pensando em abrir uma empresa</a:t>
            </a:r>
          </a:p>
        </p:txBody>
      </p:sp>
      <p:grpSp>
        <p:nvGrpSpPr>
          <p:cNvPr id="31" name="+ informações"/>
          <p:cNvGrpSpPr/>
          <p:nvPr/>
        </p:nvGrpSpPr>
        <p:grpSpPr>
          <a:xfrm>
            <a:off x="2621670" y="5671533"/>
            <a:ext cx="1402473" cy="346249"/>
            <a:chOff x="7300120" y="5125288"/>
            <a:chExt cx="1748287" cy="431624"/>
          </a:xfrm>
        </p:grpSpPr>
        <p:sp>
          <p:nvSpPr>
            <p:cNvPr id="32" name="Forma livre 52"/>
            <p:cNvSpPr/>
            <p:nvPr/>
          </p:nvSpPr>
          <p:spPr>
            <a:xfrm>
              <a:off x="7529599" y="5255921"/>
              <a:ext cx="1340560" cy="203648"/>
            </a:xfrm>
            <a:custGeom>
              <a:avLst/>
              <a:gdLst>
                <a:gd name="connsiteX0" fmla="*/ 0 w 1340560"/>
                <a:gd name="connsiteY0" fmla="*/ 0 h 203648"/>
                <a:gd name="connsiteX1" fmla="*/ 1238736 w 1340560"/>
                <a:gd name="connsiteY1" fmla="*/ 0 h 203648"/>
                <a:gd name="connsiteX2" fmla="*/ 1340560 w 1340560"/>
                <a:gd name="connsiteY2" fmla="*/ 101824 h 203648"/>
                <a:gd name="connsiteX3" fmla="*/ 1340559 w 1340560"/>
                <a:gd name="connsiteY3" fmla="*/ 101824 h 203648"/>
                <a:gd name="connsiteX4" fmla="*/ 1238735 w 1340560"/>
                <a:gd name="connsiteY4" fmla="*/ 203648 h 203648"/>
                <a:gd name="connsiteX5" fmla="*/ 1958 w 1340560"/>
                <a:gd name="connsiteY5" fmla="*/ 203647 h 203648"/>
                <a:gd name="connsiteX6" fmla="*/ 28837 w 1340560"/>
                <a:gd name="connsiteY6" fmla="*/ 163780 h 203648"/>
                <a:gd name="connsiteX7" fmla="*/ 41052 w 1340560"/>
                <a:gd name="connsiteY7" fmla="*/ 103276 h 203648"/>
                <a:gd name="connsiteX8" fmla="*/ 28837 w 1340560"/>
                <a:gd name="connsiteY8" fmla="*/ 42772 h 20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0560" h="203648">
                  <a:moveTo>
                    <a:pt x="0" y="0"/>
                  </a:moveTo>
                  <a:lnTo>
                    <a:pt x="1238736" y="0"/>
                  </a:lnTo>
                  <a:cubicBezTo>
                    <a:pt x="1294972" y="0"/>
                    <a:pt x="1340560" y="45588"/>
                    <a:pt x="1340560" y="101824"/>
                  </a:cubicBezTo>
                  <a:lnTo>
                    <a:pt x="1340559" y="101824"/>
                  </a:lnTo>
                  <a:cubicBezTo>
                    <a:pt x="1340559" y="158060"/>
                    <a:pt x="1294971" y="203648"/>
                    <a:pt x="1238735" y="203648"/>
                  </a:cubicBezTo>
                  <a:lnTo>
                    <a:pt x="1958" y="203647"/>
                  </a:lnTo>
                  <a:lnTo>
                    <a:pt x="28837" y="163780"/>
                  </a:lnTo>
                  <a:cubicBezTo>
                    <a:pt x="36703" y="145184"/>
                    <a:pt x="41052" y="124738"/>
                    <a:pt x="41052" y="103276"/>
                  </a:cubicBezTo>
                  <a:cubicBezTo>
                    <a:pt x="41052" y="81815"/>
                    <a:pt x="36703" y="61369"/>
                    <a:pt x="28837" y="42772"/>
                  </a:cubicBezTo>
                  <a:close/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5" name="CaixaDeTexto 5"/>
            <p:cNvSpPr txBox="1"/>
            <p:nvPr/>
          </p:nvSpPr>
          <p:spPr>
            <a:xfrm>
              <a:off x="7543455" y="5125288"/>
              <a:ext cx="1504952" cy="43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2060"/>
                </a:buClr>
                <a:buSzPct val="120000"/>
              </a:pPr>
              <a:r>
                <a:rPr lang="pt-BR" sz="1100" b="1" dirty="0">
                  <a:solidFill>
                    <a:srgbClr val="1B75BB"/>
                  </a:solidFill>
                  <a:ea typeface="Verdana" pitchFamily="34" charset="0"/>
                  <a:cs typeface="Arial" charset="0"/>
                </a:rPr>
                <a:t>+ informações</a:t>
              </a:r>
            </a:p>
          </p:txBody>
        </p:sp>
        <p:grpSp>
          <p:nvGrpSpPr>
            <p:cNvPr id="36" name="Group 4"/>
            <p:cNvGrpSpPr>
              <a:grpSpLocks noChangeAspect="1"/>
            </p:cNvGrpSpPr>
            <p:nvPr/>
          </p:nvGrpSpPr>
          <p:grpSpPr bwMode="auto">
            <a:xfrm>
              <a:off x="7300120" y="5219409"/>
              <a:ext cx="276672" cy="276672"/>
              <a:chOff x="4549" y="2890"/>
              <a:chExt cx="599" cy="599"/>
            </a:xfrm>
            <a:solidFill>
              <a:schemeClr val="accent2"/>
            </a:solidFill>
          </p:grpSpPr>
          <p:sp>
            <p:nvSpPr>
              <p:cNvPr id="37" name="Freeform 5"/>
              <p:cNvSpPr>
                <a:spLocks noEditPoints="1"/>
              </p:cNvSpPr>
              <p:nvPr/>
            </p:nvSpPr>
            <p:spPr bwMode="auto">
              <a:xfrm>
                <a:off x="4549" y="2890"/>
                <a:ext cx="599" cy="599"/>
              </a:xfrm>
              <a:custGeom>
                <a:avLst/>
                <a:gdLst>
                  <a:gd name="T0" fmla="*/ 1398 w 1638"/>
                  <a:gd name="T1" fmla="*/ 240 h 1638"/>
                  <a:gd name="T2" fmla="*/ 819 w 1638"/>
                  <a:gd name="T3" fmla="*/ 0 h 1638"/>
                  <a:gd name="T4" fmla="*/ 240 w 1638"/>
                  <a:gd name="T5" fmla="*/ 240 h 1638"/>
                  <a:gd name="T6" fmla="*/ 0 w 1638"/>
                  <a:gd name="T7" fmla="*/ 819 h 1638"/>
                  <a:gd name="T8" fmla="*/ 240 w 1638"/>
                  <a:gd name="T9" fmla="*/ 1398 h 1638"/>
                  <a:gd name="T10" fmla="*/ 819 w 1638"/>
                  <a:gd name="T11" fmla="*/ 1638 h 1638"/>
                  <a:gd name="T12" fmla="*/ 1398 w 1638"/>
                  <a:gd name="T13" fmla="*/ 1398 h 1638"/>
                  <a:gd name="T14" fmla="*/ 1638 w 1638"/>
                  <a:gd name="T15" fmla="*/ 819 h 1638"/>
                  <a:gd name="T16" fmla="*/ 1398 w 1638"/>
                  <a:gd name="T17" fmla="*/ 240 h 1638"/>
                  <a:gd name="T18" fmla="*/ 819 w 1638"/>
                  <a:gd name="T19" fmla="*/ 1574 h 1638"/>
                  <a:gd name="T20" fmla="*/ 64 w 1638"/>
                  <a:gd name="T21" fmla="*/ 819 h 1638"/>
                  <a:gd name="T22" fmla="*/ 819 w 1638"/>
                  <a:gd name="T23" fmla="*/ 64 h 1638"/>
                  <a:gd name="T24" fmla="*/ 1574 w 1638"/>
                  <a:gd name="T25" fmla="*/ 819 h 1638"/>
                  <a:gd name="T26" fmla="*/ 819 w 1638"/>
                  <a:gd name="T27" fmla="*/ 1574 h 1638"/>
                  <a:gd name="T28" fmla="*/ 819 w 1638"/>
                  <a:gd name="T29" fmla="*/ 1574 h 1638"/>
                  <a:gd name="T30" fmla="*/ 819 w 1638"/>
                  <a:gd name="T31" fmla="*/ 1574 h 1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38" h="1638">
                    <a:moveTo>
                      <a:pt x="1398" y="240"/>
                    </a:moveTo>
                    <a:cubicBezTo>
                      <a:pt x="1244" y="85"/>
                      <a:pt x="1038" y="0"/>
                      <a:pt x="819" y="0"/>
                    </a:cubicBezTo>
                    <a:cubicBezTo>
                      <a:pt x="600" y="0"/>
                      <a:pt x="395" y="85"/>
                      <a:pt x="240" y="240"/>
                    </a:cubicBezTo>
                    <a:cubicBezTo>
                      <a:pt x="85" y="395"/>
                      <a:pt x="0" y="600"/>
                      <a:pt x="0" y="819"/>
                    </a:cubicBezTo>
                    <a:cubicBezTo>
                      <a:pt x="0" y="1038"/>
                      <a:pt x="85" y="1244"/>
                      <a:pt x="240" y="1398"/>
                    </a:cubicBezTo>
                    <a:cubicBezTo>
                      <a:pt x="395" y="1553"/>
                      <a:pt x="600" y="1638"/>
                      <a:pt x="819" y="1638"/>
                    </a:cubicBezTo>
                    <a:cubicBezTo>
                      <a:pt x="1038" y="1638"/>
                      <a:pt x="1244" y="1553"/>
                      <a:pt x="1398" y="1398"/>
                    </a:cubicBezTo>
                    <a:cubicBezTo>
                      <a:pt x="1553" y="1244"/>
                      <a:pt x="1638" y="1038"/>
                      <a:pt x="1638" y="819"/>
                    </a:cubicBezTo>
                    <a:cubicBezTo>
                      <a:pt x="1638" y="600"/>
                      <a:pt x="1553" y="395"/>
                      <a:pt x="1398" y="240"/>
                    </a:cubicBezTo>
                    <a:close/>
                    <a:moveTo>
                      <a:pt x="819" y="1574"/>
                    </a:moveTo>
                    <a:cubicBezTo>
                      <a:pt x="403" y="1574"/>
                      <a:pt x="64" y="1236"/>
                      <a:pt x="64" y="819"/>
                    </a:cubicBezTo>
                    <a:cubicBezTo>
                      <a:pt x="64" y="403"/>
                      <a:pt x="403" y="64"/>
                      <a:pt x="819" y="64"/>
                    </a:cubicBezTo>
                    <a:cubicBezTo>
                      <a:pt x="1236" y="64"/>
                      <a:pt x="1574" y="403"/>
                      <a:pt x="1574" y="819"/>
                    </a:cubicBezTo>
                    <a:cubicBezTo>
                      <a:pt x="1574" y="1236"/>
                      <a:pt x="1236" y="1574"/>
                      <a:pt x="819" y="1574"/>
                    </a:cubicBezTo>
                    <a:close/>
                    <a:moveTo>
                      <a:pt x="819" y="1574"/>
                    </a:moveTo>
                    <a:cubicBezTo>
                      <a:pt x="819" y="1574"/>
                      <a:pt x="819" y="1574"/>
                      <a:pt x="819" y="15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38" name="Freeform 6"/>
              <p:cNvSpPr>
                <a:spLocks noEditPoints="1"/>
              </p:cNvSpPr>
              <p:nvPr/>
            </p:nvSpPr>
            <p:spPr bwMode="auto">
              <a:xfrm>
                <a:off x="4808" y="3083"/>
                <a:ext cx="81" cy="331"/>
              </a:xfrm>
              <a:custGeom>
                <a:avLst/>
                <a:gdLst>
                  <a:gd name="T0" fmla="*/ 110 w 221"/>
                  <a:gd name="T1" fmla="*/ 0 h 905"/>
                  <a:gd name="T2" fmla="*/ 0 w 221"/>
                  <a:gd name="T3" fmla="*/ 110 h 905"/>
                  <a:gd name="T4" fmla="*/ 0 w 221"/>
                  <a:gd name="T5" fmla="*/ 794 h 905"/>
                  <a:gd name="T6" fmla="*/ 110 w 221"/>
                  <a:gd name="T7" fmla="*/ 905 h 905"/>
                  <a:gd name="T8" fmla="*/ 221 w 221"/>
                  <a:gd name="T9" fmla="*/ 794 h 905"/>
                  <a:gd name="T10" fmla="*/ 221 w 221"/>
                  <a:gd name="T11" fmla="*/ 110 h 905"/>
                  <a:gd name="T12" fmla="*/ 110 w 221"/>
                  <a:gd name="T13" fmla="*/ 0 h 905"/>
                  <a:gd name="T14" fmla="*/ 157 w 221"/>
                  <a:gd name="T15" fmla="*/ 794 h 905"/>
                  <a:gd name="T16" fmla="*/ 110 w 221"/>
                  <a:gd name="T17" fmla="*/ 841 h 905"/>
                  <a:gd name="T18" fmla="*/ 64 w 221"/>
                  <a:gd name="T19" fmla="*/ 794 h 905"/>
                  <a:gd name="T20" fmla="*/ 64 w 221"/>
                  <a:gd name="T21" fmla="*/ 110 h 905"/>
                  <a:gd name="T22" fmla="*/ 110 w 221"/>
                  <a:gd name="T23" fmla="*/ 64 h 905"/>
                  <a:gd name="T24" fmla="*/ 157 w 221"/>
                  <a:gd name="T25" fmla="*/ 110 h 905"/>
                  <a:gd name="T26" fmla="*/ 157 w 221"/>
                  <a:gd name="T27" fmla="*/ 794 h 905"/>
                  <a:gd name="T28" fmla="*/ 157 w 221"/>
                  <a:gd name="T29" fmla="*/ 794 h 905"/>
                  <a:gd name="T30" fmla="*/ 157 w 221"/>
                  <a:gd name="T31" fmla="*/ 794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905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794"/>
                      <a:pt x="0" y="794"/>
                      <a:pt x="0" y="794"/>
                    </a:cubicBezTo>
                    <a:cubicBezTo>
                      <a:pt x="0" y="855"/>
                      <a:pt x="49" y="905"/>
                      <a:pt x="110" y="905"/>
                    </a:cubicBezTo>
                    <a:cubicBezTo>
                      <a:pt x="171" y="905"/>
                      <a:pt x="221" y="855"/>
                      <a:pt x="221" y="794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794"/>
                    </a:moveTo>
                    <a:cubicBezTo>
                      <a:pt x="157" y="820"/>
                      <a:pt x="136" y="841"/>
                      <a:pt x="110" y="841"/>
                    </a:cubicBezTo>
                    <a:cubicBezTo>
                      <a:pt x="85" y="841"/>
                      <a:pt x="64" y="820"/>
                      <a:pt x="64" y="794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4"/>
                      <a:pt x="85" y="64"/>
                      <a:pt x="110" y="64"/>
                    </a:cubicBezTo>
                    <a:cubicBezTo>
                      <a:pt x="136" y="64"/>
                      <a:pt x="157" y="84"/>
                      <a:pt x="157" y="110"/>
                    </a:cubicBezTo>
                    <a:lnTo>
                      <a:pt x="157" y="794"/>
                    </a:lnTo>
                    <a:close/>
                    <a:moveTo>
                      <a:pt x="157" y="794"/>
                    </a:moveTo>
                    <a:cubicBezTo>
                      <a:pt x="157" y="794"/>
                      <a:pt x="157" y="794"/>
                      <a:pt x="157" y="79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39" name="Freeform 7"/>
              <p:cNvSpPr>
                <a:spLocks noEditPoints="1"/>
              </p:cNvSpPr>
              <p:nvPr/>
            </p:nvSpPr>
            <p:spPr bwMode="auto">
              <a:xfrm>
                <a:off x="4808" y="2965"/>
                <a:ext cx="81" cy="96"/>
              </a:xfrm>
              <a:custGeom>
                <a:avLst/>
                <a:gdLst>
                  <a:gd name="T0" fmla="*/ 110 w 221"/>
                  <a:gd name="T1" fmla="*/ 0 h 263"/>
                  <a:gd name="T2" fmla="*/ 0 w 221"/>
                  <a:gd name="T3" fmla="*/ 110 h 263"/>
                  <a:gd name="T4" fmla="*/ 0 w 221"/>
                  <a:gd name="T5" fmla="*/ 153 h 263"/>
                  <a:gd name="T6" fmla="*/ 110 w 221"/>
                  <a:gd name="T7" fmla="*/ 263 h 263"/>
                  <a:gd name="T8" fmla="*/ 221 w 221"/>
                  <a:gd name="T9" fmla="*/ 153 h 263"/>
                  <a:gd name="T10" fmla="*/ 221 w 221"/>
                  <a:gd name="T11" fmla="*/ 110 h 263"/>
                  <a:gd name="T12" fmla="*/ 110 w 221"/>
                  <a:gd name="T13" fmla="*/ 0 h 263"/>
                  <a:gd name="T14" fmla="*/ 157 w 221"/>
                  <a:gd name="T15" fmla="*/ 153 h 263"/>
                  <a:gd name="T16" fmla="*/ 110 w 221"/>
                  <a:gd name="T17" fmla="*/ 199 h 263"/>
                  <a:gd name="T18" fmla="*/ 64 w 221"/>
                  <a:gd name="T19" fmla="*/ 153 h 263"/>
                  <a:gd name="T20" fmla="*/ 64 w 221"/>
                  <a:gd name="T21" fmla="*/ 110 h 263"/>
                  <a:gd name="T22" fmla="*/ 110 w 221"/>
                  <a:gd name="T23" fmla="*/ 64 h 263"/>
                  <a:gd name="T24" fmla="*/ 157 w 221"/>
                  <a:gd name="T25" fmla="*/ 110 h 263"/>
                  <a:gd name="T26" fmla="*/ 157 w 221"/>
                  <a:gd name="T27" fmla="*/ 153 h 263"/>
                  <a:gd name="T28" fmla="*/ 157 w 221"/>
                  <a:gd name="T29" fmla="*/ 153 h 263"/>
                  <a:gd name="T30" fmla="*/ 157 w 221"/>
                  <a:gd name="T31" fmla="*/ 15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263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214"/>
                      <a:pt x="49" y="263"/>
                      <a:pt x="110" y="263"/>
                    </a:cubicBezTo>
                    <a:cubicBezTo>
                      <a:pt x="171" y="263"/>
                      <a:pt x="221" y="214"/>
                      <a:pt x="221" y="153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153"/>
                    </a:moveTo>
                    <a:cubicBezTo>
                      <a:pt x="157" y="179"/>
                      <a:pt x="136" y="199"/>
                      <a:pt x="110" y="199"/>
                    </a:cubicBezTo>
                    <a:cubicBezTo>
                      <a:pt x="85" y="199"/>
                      <a:pt x="64" y="179"/>
                      <a:pt x="64" y="153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5"/>
                      <a:pt x="85" y="64"/>
                      <a:pt x="110" y="64"/>
                    </a:cubicBezTo>
                    <a:cubicBezTo>
                      <a:pt x="136" y="64"/>
                      <a:pt x="157" y="85"/>
                      <a:pt x="157" y="110"/>
                    </a:cubicBezTo>
                    <a:lnTo>
                      <a:pt x="157" y="153"/>
                    </a:lnTo>
                    <a:close/>
                    <a:moveTo>
                      <a:pt x="157" y="153"/>
                    </a:moveTo>
                    <a:cubicBezTo>
                      <a:pt x="157" y="153"/>
                      <a:pt x="157" y="153"/>
                      <a:pt x="157" y="1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0" name="Freeform 8"/>
              <p:cNvSpPr>
                <a:spLocks noEditPoints="1"/>
              </p:cNvSpPr>
              <p:nvPr/>
            </p:nvSpPr>
            <p:spPr bwMode="auto">
              <a:xfrm>
                <a:off x="4681" y="2942"/>
                <a:ext cx="116" cy="70"/>
              </a:xfrm>
              <a:custGeom>
                <a:avLst/>
                <a:gdLst>
                  <a:gd name="T0" fmla="*/ 271 w 315"/>
                  <a:gd name="T1" fmla="*/ 5 h 193"/>
                  <a:gd name="T2" fmla="*/ 16 w 315"/>
                  <a:gd name="T3" fmla="*/ 136 h 193"/>
                  <a:gd name="T4" fmla="*/ 11 w 315"/>
                  <a:gd name="T5" fmla="*/ 181 h 193"/>
                  <a:gd name="T6" fmla="*/ 36 w 315"/>
                  <a:gd name="T7" fmla="*/ 193 h 193"/>
                  <a:gd name="T8" fmla="*/ 56 w 315"/>
                  <a:gd name="T9" fmla="*/ 186 h 193"/>
                  <a:gd name="T10" fmla="*/ 288 w 315"/>
                  <a:gd name="T11" fmla="*/ 66 h 193"/>
                  <a:gd name="T12" fmla="*/ 310 w 315"/>
                  <a:gd name="T13" fmla="*/ 27 h 193"/>
                  <a:gd name="T14" fmla="*/ 271 w 315"/>
                  <a:gd name="T15" fmla="*/ 5 h 193"/>
                  <a:gd name="T16" fmla="*/ 271 w 315"/>
                  <a:gd name="T17" fmla="*/ 5 h 193"/>
                  <a:gd name="T18" fmla="*/ 271 w 315"/>
                  <a:gd name="T19" fmla="*/ 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5" h="193">
                    <a:moveTo>
                      <a:pt x="271" y="5"/>
                    </a:moveTo>
                    <a:cubicBezTo>
                      <a:pt x="177" y="30"/>
                      <a:pt x="91" y="75"/>
                      <a:pt x="16" y="136"/>
                    </a:cubicBezTo>
                    <a:cubicBezTo>
                      <a:pt x="2" y="147"/>
                      <a:pt x="0" y="168"/>
                      <a:pt x="11" y="181"/>
                    </a:cubicBezTo>
                    <a:cubicBezTo>
                      <a:pt x="17" y="189"/>
                      <a:pt x="27" y="193"/>
                      <a:pt x="36" y="193"/>
                    </a:cubicBezTo>
                    <a:cubicBezTo>
                      <a:pt x="43" y="193"/>
                      <a:pt x="50" y="191"/>
                      <a:pt x="56" y="186"/>
                    </a:cubicBezTo>
                    <a:cubicBezTo>
                      <a:pt x="125" y="130"/>
                      <a:pt x="203" y="90"/>
                      <a:pt x="288" y="66"/>
                    </a:cubicBezTo>
                    <a:cubicBezTo>
                      <a:pt x="305" y="62"/>
                      <a:pt x="315" y="44"/>
                      <a:pt x="310" y="27"/>
                    </a:cubicBezTo>
                    <a:cubicBezTo>
                      <a:pt x="305" y="10"/>
                      <a:pt x="288" y="0"/>
                      <a:pt x="271" y="5"/>
                    </a:cubicBezTo>
                    <a:close/>
                    <a:moveTo>
                      <a:pt x="271" y="5"/>
                    </a:moveTo>
                    <a:cubicBezTo>
                      <a:pt x="271" y="5"/>
                      <a:pt x="271" y="5"/>
                      <a:pt x="271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1" name="Freeform 9"/>
              <p:cNvSpPr>
                <a:spLocks noEditPoints="1"/>
              </p:cNvSpPr>
              <p:nvPr/>
            </p:nvSpPr>
            <p:spPr bwMode="auto">
              <a:xfrm>
                <a:off x="4593" y="3039"/>
                <a:ext cx="174" cy="386"/>
              </a:xfrm>
              <a:custGeom>
                <a:avLst/>
                <a:gdLst>
                  <a:gd name="T0" fmla="*/ 453 w 476"/>
                  <a:gd name="T1" fmla="*/ 996 h 1057"/>
                  <a:gd name="T2" fmla="*/ 64 w 476"/>
                  <a:gd name="T3" fmla="*/ 411 h 1057"/>
                  <a:gd name="T4" fmla="*/ 173 w 476"/>
                  <a:gd name="T5" fmla="*/ 55 h 1057"/>
                  <a:gd name="T6" fmla="*/ 165 w 476"/>
                  <a:gd name="T7" fmla="*/ 10 h 1057"/>
                  <a:gd name="T8" fmla="*/ 120 w 476"/>
                  <a:gd name="T9" fmla="*/ 19 h 1057"/>
                  <a:gd name="T10" fmla="*/ 0 w 476"/>
                  <a:gd name="T11" fmla="*/ 411 h 1057"/>
                  <a:gd name="T12" fmla="*/ 428 w 476"/>
                  <a:gd name="T13" fmla="*/ 1055 h 1057"/>
                  <a:gd name="T14" fmla="*/ 440 w 476"/>
                  <a:gd name="T15" fmla="*/ 1057 h 1057"/>
                  <a:gd name="T16" fmla="*/ 470 w 476"/>
                  <a:gd name="T17" fmla="*/ 1038 h 1057"/>
                  <a:gd name="T18" fmla="*/ 453 w 476"/>
                  <a:gd name="T19" fmla="*/ 996 h 1057"/>
                  <a:gd name="T20" fmla="*/ 453 w 476"/>
                  <a:gd name="T21" fmla="*/ 996 h 1057"/>
                  <a:gd name="T22" fmla="*/ 453 w 476"/>
                  <a:gd name="T23" fmla="*/ 996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6" h="1057">
                    <a:moveTo>
                      <a:pt x="453" y="996"/>
                    </a:moveTo>
                    <a:cubicBezTo>
                      <a:pt x="216" y="897"/>
                      <a:pt x="64" y="667"/>
                      <a:pt x="64" y="411"/>
                    </a:cubicBezTo>
                    <a:cubicBezTo>
                      <a:pt x="64" y="283"/>
                      <a:pt x="102" y="160"/>
                      <a:pt x="173" y="55"/>
                    </a:cubicBezTo>
                    <a:cubicBezTo>
                      <a:pt x="183" y="40"/>
                      <a:pt x="179" y="20"/>
                      <a:pt x="165" y="10"/>
                    </a:cubicBezTo>
                    <a:cubicBezTo>
                      <a:pt x="150" y="0"/>
                      <a:pt x="130" y="4"/>
                      <a:pt x="120" y="19"/>
                    </a:cubicBezTo>
                    <a:cubicBezTo>
                      <a:pt x="41" y="135"/>
                      <a:pt x="0" y="270"/>
                      <a:pt x="0" y="411"/>
                    </a:cubicBezTo>
                    <a:cubicBezTo>
                      <a:pt x="0" y="693"/>
                      <a:pt x="168" y="946"/>
                      <a:pt x="428" y="1055"/>
                    </a:cubicBezTo>
                    <a:cubicBezTo>
                      <a:pt x="432" y="1057"/>
                      <a:pt x="436" y="1057"/>
                      <a:pt x="440" y="1057"/>
                    </a:cubicBezTo>
                    <a:cubicBezTo>
                      <a:pt x="453" y="1057"/>
                      <a:pt x="465" y="1050"/>
                      <a:pt x="470" y="1038"/>
                    </a:cubicBezTo>
                    <a:cubicBezTo>
                      <a:pt x="476" y="1021"/>
                      <a:pt x="469" y="1003"/>
                      <a:pt x="453" y="996"/>
                    </a:cubicBezTo>
                    <a:close/>
                    <a:moveTo>
                      <a:pt x="453" y="996"/>
                    </a:moveTo>
                    <a:cubicBezTo>
                      <a:pt x="453" y="996"/>
                      <a:pt x="453" y="996"/>
                      <a:pt x="453" y="9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026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13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3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8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91" grpId="0"/>
      <p:bldP spid="92" grpId="0"/>
      <p:bldP spid="107" grpId="0"/>
      <p:bldP spid="108" grpId="0"/>
      <p:bldGraphic spid="110" grpId="0">
        <p:bldAsOne/>
      </p:bldGraphic>
      <p:bldGraphic spid="110" grpId="1">
        <p:bldAsOne/>
      </p:bldGraphic>
      <p:bldP spid="111" grpId="0"/>
      <p:bldP spid="111" grpId="1"/>
      <p:bldGraphic spid="112" grpId="0">
        <p:bldAsOne/>
      </p:bldGraphic>
      <p:bldGraphic spid="112" grpId="1">
        <p:bldAsOne/>
      </p:bldGraphic>
      <p:bldP spid="113" grpId="0"/>
      <p:bldP spid="113" grpId="1"/>
      <p:bldP spid="114" grpId="0"/>
      <p:bldP spid="114" grpId="1"/>
      <p:bldP spid="115" grpId="0"/>
      <p:bldP spid="115" grpId="1"/>
      <p:bldGraphic spid="116" grpId="0">
        <p:bldAsOne/>
      </p:bldGraphic>
      <p:bldGraphic spid="116" grpId="1">
        <p:bldAsOne/>
      </p:bldGraphic>
      <p:bldP spid="56" grpId="0"/>
      <p:bldP spid="56" grpId="1"/>
      <p:bldP spid="33" grpId="0"/>
      <p:bldP spid="3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19"/>
          <p:cNvSpPr txBox="1"/>
          <p:nvPr/>
        </p:nvSpPr>
        <p:spPr>
          <a:xfrm>
            <a:off x="3846977" y="3259268"/>
            <a:ext cx="19133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8000" i="1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89</a:t>
            </a:r>
            <a:r>
              <a:rPr lang="pt-BR" sz="6000" i="1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%</a:t>
            </a:r>
            <a:endParaRPr lang="pt-BR" sz="4400" i="1" dirty="0">
              <a:solidFill>
                <a:schemeClr val="accent1">
                  <a:lumMod val="50000"/>
                </a:schemeClr>
              </a:solidFill>
              <a:effectLst/>
              <a:latin typeface="+mn-lt"/>
            </a:endParaRP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650529891"/>
              </p:ext>
            </p:extLst>
          </p:nvPr>
        </p:nvGraphicFramePr>
        <p:xfrm>
          <a:off x="5901058" y="2267327"/>
          <a:ext cx="2391453" cy="2282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19"/>
          <p:cNvSpPr txBox="1"/>
          <p:nvPr/>
        </p:nvSpPr>
        <p:spPr>
          <a:xfrm>
            <a:off x="758934" y="161424"/>
            <a:ext cx="5001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3600" b="0" i="1" dirty="0">
                <a:solidFill>
                  <a:srgbClr val="4A5463"/>
                </a:solidFill>
                <a:effectLst/>
                <a:latin typeface="+mn-lt"/>
              </a:rPr>
              <a:t>futuros contatos</a:t>
            </a:r>
          </a:p>
        </p:txBody>
      </p:sp>
      <p:sp>
        <p:nvSpPr>
          <p:cNvPr id="11" name="Forma livre 10"/>
          <p:cNvSpPr/>
          <p:nvPr/>
        </p:nvSpPr>
        <p:spPr>
          <a:xfrm>
            <a:off x="-167954" y="161424"/>
            <a:ext cx="968768" cy="172857"/>
          </a:xfrm>
          <a:custGeom>
            <a:avLst/>
            <a:gdLst>
              <a:gd name="connsiteX0" fmla="*/ 0 w 4785186"/>
              <a:gd name="connsiteY0" fmla="*/ 0 h 853819"/>
              <a:gd name="connsiteX1" fmla="*/ 4785186 w 4785186"/>
              <a:gd name="connsiteY1" fmla="*/ 0 h 853819"/>
              <a:gd name="connsiteX2" fmla="*/ 4310842 w 4785186"/>
              <a:gd name="connsiteY2" fmla="*/ 853819 h 853819"/>
              <a:gd name="connsiteX3" fmla="*/ 0 w 4785186"/>
              <a:gd name="connsiteY3" fmla="*/ 853819 h 85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5186" h="853819">
                <a:moveTo>
                  <a:pt x="0" y="0"/>
                </a:moveTo>
                <a:lnTo>
                  <a:pt x="4785186" y="0"/>
                </a:lnTo>
                <a:lnTo>
                  <a:pt x="4310842" y="853819"/>
                </a:lnTo>
                <a:lnTo>
                  <a:pt x="0" y="853819"/>
                </a:lnTo>
                <a:close/>
              </a:path>
            </a:pathLst>
          </a:custGeom>
          <a:solidFill>
            <a:srgbClr val="62D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9"/>
          <p:cNvSpPr txBox="1"/>
          <p:nvPr/>
        </p:nvSpPr>
        <p:spPr>
          <a:xfrm>
            <a:off x="2072082" y="2454243"/>
            <a:ext cx="35708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r>
              <a:rPr lang="pt-BR" sz="2800" i="1" dirty="0">
                <a:solidFill>
                  <a:srgbClr val="00A79B"/>
                </a:solidFill>
                <a:effectLst/>
                <a:latin typeface="+mn-lt"/>
              </a:rPr>
              <a:t>autorizam passar o contato para o Sebrae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528948" y="6485385"/>
            <a:ext cx="9701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rgbClr val="FF91B0"/>
                </a:solidFill>
              </a:rPr>
              <a:t>P13. </a:t>
            </a:r>
            <a:r>
              <a:rPr lang="pt-BR" sz="1100" b="1" dirty="0">
                <a:solidFill>
                  <a:schemeClr val="bg1"/>
                </a:solidFill>
              </a:rPr>
              <a:t>O(A) Sr.(a) autoriza passar o seu contato para o Sebrae divulgar cursos, aplicativos de ideias de negócios... para quem deseja abrir uma empresa? </a:t>
            </a:r>
            <a:endParaRPr lang="pt-BR" sz="1100" dirty="0">
              <a:solidFill>
                <a:srgbClr val="62D9D5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1790" y="6063910"/>
            <a:ext cx="6319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900" dirty="0"/>
              <a:t>base: 961</a:t>
            </a:r>
          </a:p>
        </p:txBody>
      </p:sp>
      <p:grpSp>
        <p:nvGrpSpPr>
          <p:cNvPr id="10" name="+ informações"/>
          <p:cNvGrpSpPr/>
          <p:nvPr/>
        </p:nvGrpSpPr>
        <p:grpSpPr>
          <a:xfrm>
            <a:off x="9311450" y="5870690"/>
            <a:ext cx="1402473" cy="346249"/>
            <a:chOff x="7300120" y="5125288"/>
            <a:chExt cx="1748287" cy="431624"/>
          </a:xfrm>
        </p:grpSpPr>
        <p:sp>
          <p:nvSpPr>
            <p:cNvPr id="14" name="Forma livre 52"/>
            <p:cNvSpPr/>
            <p:nvPr/>
          </p:nvSpPr>
          <p:spPr>
            <a:xfrm>
              <a:off x="7529599" y="5255921"/>
              <a:ext cx="1340560" cy="203648"/>
            </a:xfrm>
            <a:custGeom>
              <a:avLst/>
              <a:gdLst>
                <a:gd name="connsiteX0" fmla="*/ 0 w 1340560"/>
                <a:gd name="connsiteY0" fmla="*/ 0 h 203648"/>
                <a:gd name="connsiteX1" fmla="*/ 1238736 w 1340560"/>
                <a:gd name="connsiteY1" fmla="*/ 0 h 203648"/>
                <a:gd name="connsiteX2" fmla="*/ 1340560 w 1340560"/>
                <a:gd name="connsiteY2" fmla="*/ 101824 h 203648"/>
                <a:gd name="connsiteX3" fmla="*/ 1340559 w 1340560"/>
                <a:gd name="connsiteY3" fmla="*/ 101824 h 203648"/>
                <a:gd name="connsiteX4" fmla="*/ 1238735 w 1340560"/>
                <a:gd name="connsiteY4" fmla="*/ 203648 h 203648"/>
                <a:gd name="connsiteX5" fmla="*/ 1958 w 1340560"/>
                <a:gd name="connsiteY5" fmla="*/ 203647 h 203648"/>
                <a:gd name="connsiteX6" fmla="*/ 28837 w 1340560"/>
                <a:gd name="connsiteY6" fmla="*/ 163780 h 203648"/>
                <a:gd name="connsiteX7" fmla="*/ 41052 w 1340560"/>
                <a:gd name="connsiteY7" fmla="*/ 103276 h 203648"/>
                <a:gd name="connsiteX8" fmla="*/ 28837 w 1340560"/>
                <a:gd name="connsiteY8" fmla="*/ 42772 h 20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0560" h="203648">
                  <a:moveTo>
                    <a:pt x="0" y="0"/>
                  </a:moveTo>
                  <a:lnTo>
                    <a:pt x="1238736" y="0"/>
                  </a:lnTo>
                  <a:cubicBezTo>
                    <a:pt x="1294972" y="0"/>
                    <a:pt x="1340560" y="45588"/>
                    <a:pt x="1340560" y="101824"/>
                  </a:cubicBezTo>
                  <a:lnTo>
                    <a:pt x="1340559" y="101824"/>
                  </a:lnTo>
                  <a:cubicBezTo>
                    <a:pt x="1340559" y="158060"/>
                    <a:pt x="1294971" y="203648"/>
                    <a:pt x="1238735" y="203648"/>
                  </a:cubicBezTo>
                  <a:lnTo>
                    <a:pt x="1958" y="203647"/>
                  </a:lnTo>
                  <a:lnTo>
                    <a:pt x="28837" y="163780"/>
                  </a:lnTo>
                  <a:cubicBezTo>
                    <a:pt x="36703" y="145184"/>
                    <a:pt x="41052" y="124738"/>
                    <a:pt x="41052" y="103276"/>
                  </a:cubicBezTo>
                  <a:cubicBezTo>
                    <a:pt x="41052" y="81815"/>
                    <a:pt x="36703" y="61369"/>
                    <a:pt x="28837" y="42772"/>
                  </a:cubicBezTo>
                  <a:close/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5" name="CaixaDeTexto 5"/>
            <p:cNvSpPr txBox="1"/>
            <p:nvPr/>
          </p:nvSpPr>
          <p:spPr>
            <a:xfrm>
              <a:off x="7543455" y="5125288"/>
              <a:ext cx="1504952" cy="43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2060"/>
                </a:buClr>
                <a:buSzPct val="120000"/>
              </a:pPr>
              <a:r>
                <a:rPr lang="pt-BR" sz="1100" b="1" dirty="0">
                  <a:solidFill>
                    <a:srgbClr val="1B75BB"/>
                  </a:solidFill>
                  <a:ea typeface="Verdana" pitchFamily="34" charset="0"/>
                  <a:cs typeface="Arial" charset="0"/>
                </a:rPr>
                <a:t>+ informações</a:t>
              </a:r>
            </a:p>
          </p:txBody>
        </p:sp>
        <p:grpSp>
          <p:nvGrpSpPr>
            <p:cNvPr id="17" name="Group 4"/>
            <p:cNvGrpSpPr>
              <a:grpSpLocks noChangeAspect="1"/>
            </p:cNvGrpSpPr>
            <p:nvPr/>
          </p:nvGrpSpPr>
          <p:grpSpPr bwMode="auto">
            <a:xfrm>
              <a:off x="7300120" y="5219409"/>
              <a:ext cx="276672" cy="276672"/>
              <a:chOff x="4549" y="2890"/>
              <a:chExt cx="599" cy="599"/>
            </a:xfrm>
            <a:solidFill>
              <a:schemeClr val="accent2"/>
            </a:solidFill>
          </p:grpSpPr>
          <p:sp>
            <p:nvSpPr>
              <p:cNvPr id="18" name="Freeform 5"/>
              <p:cNvSpPr>
                <a:spLocks noEditPoints="1"/>
              </p:cNvSpPr>
              <p:nvPr/>
            </p:nvSpPr>
            <p:spPr bwMode="auto">
              <a:xfrm>
                <a:off x="4549" y="2890"/>
                <a:ext cx="599" cy="599"/>
              </a:xfrm>
              <a:custGeom>
                <a:avLst/>
                <a:gdLst>
                  <a:gd name="T0" fmla="*/ 1398 w 1638"/>
                  <a:gd name="T1" fmla="*/ 240 h 1638"/>
                  <a:gd name="T2" fmla="*/ 819 w 1638"/>
                  <a:gd name="T3" fmla="*/ 0 h 1638"/>
                  <a:gd name="T4" fmla="*/ 240 w 1638"/>
                  <a:gd name="T5" fmla="*/ 240 h 1638"/>
                  <a:gd name="T6" fmla="*/ 0 w 1638"/>
                  <a:gd name="T7" fmla="*/ 819 h 1638"/>
                  <a:gd name="T8" fmla="*/ 240 w 1638"/>
                  <a:gd name="T9" fmla="*/ 1398 h 1638"/>
                  <a:gd name="T10" fmla="*/ 819 w 1638"/>
                  <a:gd name="T11" fmla="*/ 1638 h 1638"/>
                  <a:gd name="T12" fmla="*/ 1398 w 1638"/>
                  <a:gd name="T13" fmla="*/ 1398 h 1638"/>
                  <a:gd name="T14" fmla="*/ 1638 w 1638"/>
                  <a:gd name="T15" fmla="*/ 819 h 1638"/>
                  <a:gd name="T16" fmla="*/ 1398 w 1638"/>
                  <a:gd name="T17" fmla="*/ 240 h 1638"/>
                  <a:gd name="T18" fmla="*/ 819 w 1638"/>
                  <a:gd name="T19" fmla="*/ 1574 h 1638"/>
                  <a:gd name="T20" fmla="*/ 64 w 1638"/>
                  <a:gd name="T21" fmla="*/ 819 h 1638"/>
                  <a:gd name="T22" fmla="*/ 819 w 1638"/>
                  <a:gd name="T23" fmla="*/ 64 h 1638"/>
                  <a:gd name="T24" fmla="*/ 1574 w 1638"/>
                  <a:gd name="T25" fmla="*/ 819 h 1638"/>
                  <a:gd name="T26" fmla="*/ 819 w 1638"/>
                  <a:gd name="T27" fmla="*/ 1574 h 1638"/>
                  <a:gd name="T28" fmla="*/ 819 w 1638"/>
                  <a:gd name="T29" fmla="*/ 1574 h 1638"/>
                  <a:gd name="T30" fmla="*/ 819 w 1638"/>
                  <a:gd name="T31" fmla="*/ 1574 h 1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38" h="1638">
                    <a:moveTo>
                      <a:pt x="1398" y="240"/>
                    </a:moveTo>
                    <a:cubicBezTo>
                      <a:pt x="1244" y="85"/>
                      <a:pt x="1038" y="0"/>
                      <a:pt x="819" y="0"/>
                    </a:cubicBezTo>
                    <a:cubicBezTo>
                      <a:pt x="600" y="0"/>
                      <a:pt x="395" y="85"/>
                      <a:pt x="240" y="240"/>
                    </a:cubicBezTo>
                    <a:cubicBezTo>
                      <a:pt x="85" y="395"/>
                      <a:pt x="0" y="600"/>
                      <a:pt x="0" y="819"/>
                    </a:cubicBezTo>
                    <a:cubicBezTo>
                      <a:pt x="0" y="1038"/>
                      <a:pt x="85" y="1244"/>
                      <a:pt x="240" y="1398"/>
                    </a:cubicBezTo>
                    <a:cubicBezTo>
                      <a:pt x="395" y="1553"/>
                      <a:pt x="600" y="1638"/>
                      <a:pt x="819" y="1638"/>
                    </a:cubicBezTo>
                    <a:cubicBezTo>
                      <a:pt x="1038" y="1638"/>
                      <a:pt x="1244" y="1553"/>
                      <a:pt x="1398" y="1398"/>
                    </a:cubicBezTo>
                    <a:cubicBezTo>
                      <a:pt x="1553" y="1244"/>
                      <a:pt x="1638" y="1038"/>
                      <a:pt x="1638" y="819"/>
                    </a:cubicBezTo>
                    <a:cubicBezTo>
                      <a:pt x="1638" y="600"/>
                      <a:pt x="1553" y="395"/>
                      <a:pt x="1398" y="240"/>
                    </a:cubicBezTo>
                    <a:close/>
                    <a:moveTo>
                      <a:pt x="819" y="1574"/>
                    </a:moveTo>
                    <a:cubicBezTo>
                      <a:pt x="403" y="1574"/>
                      <a:pt x="64" y="1236"/>
                      <a:pt x="64" y="819"/>
                    </a:cubicBezTo>
                    <a:cubicBezTo>
                      <a:pt x="64" y="403"/>
                      <a:pt x="403" y="64"/>
                      <a:pt x="819" y="64"/>
                    </a:cubicBezTo>
                    <a:cubicBezTo>
                      <a:pt x="1236" y="64"/>
                      <a:pt x="1574" y="403"/>
                      <a:pt x="1574" y="819"/>
                    </a:cubicBezTo>
                    <a:cubicBezTo>
                      <a:pt x="1574" y="1236"/>
                      <a:pt x="1236" y="1574"/>
                      <a:pt x="819" y="1574"/>
                    </a:cubicBezTo>
                    <a:close/>
                    <a:moveTo>
                      <a:pt x="819" y="1574"/>
                    </a:moveTo>
                    <a:cubicBezTo>
                      <a:pt x="819" y="1574"/>
                      <a:pt x="819" y="1574"/>
                      <a:pt x="819" y="15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19" name="Freeform 6"/>
              <p:cNvSpPr>
                <a:spLocks noEditPoints="1"/>
              </p:cNvSpPr>
              <p:nvPr/>
            </p:nvSpPr>
            <p:spPr bwMode="auto">
              <a:xfrm>
                <a:off x="4808" y="3083"/>
                <a:ext cx="81" cy="331"/>
              </a:xfrm>
              <a:custGeom>
                <a:avLst/>
                <a:gdLst>
                  <a:gd name="T0" fmla="*/ 110 w 221"/>
                  <a:gd name="T1" fmla="*/ 0 h 905"/>
                  <a:gd name="T2" fmla="*/ 0 w 221"/>
                  <a:gd name="T3" fmla="*/ 110 h 905"/>
                  <a:gd name="T4" fmla="*/ 0 w 221"/>
                  <a:gd name="T5" fmla="*/ 794 h 905"/>
                  <a:gd name="T6" fmla="*/ 110 w 221"/>
                  <a:gd name="T7" fmla="*/ 905 h 905"/>
                  <a:gd name="T8" fmla="*/ 221 w 221"/>
                  <a:gd name="T9" fmla="*/ 794 h 905"/>
                  <a:gd name="T10" fmla="*/ 221 w 221"/>
                  <a:gd name="T11" fmla="*/ 110 h 905"/>
                  <a:gd name="T12" fmla="*/ 110 w 221"/>
                  <a:gd name="T13" fmla="*/ 0 h 905"/>
                  <a:gd name="T14" fmla="*/ 157 w 221"/>
                  <a:gd name="T15" fmla="*/ 794 h 905"/>
                  <a:gd name="T16" fmla="*/ 110 w 221"/>
                  <a:gd name="T17" fmla="*/ 841 h 905"/>
                  <a:gd name="T18" fmla="*/ 64 w 221"/>
                  <a:gd name="T19" fmla="*/ 794 h 905"/>
                  <a:gd name="T20" fmla="*/ 64 w 221"/>
                  <a:gd name="T21" fmla="*/ 110 h 905"/>
                  <a:gd name="T22" fmla="*/ 110 w 221"/>
                  <a:gd name="T23" fmla="*/ 64 h 905"/>
                  <a:gd name="T24" fmla="*/ 157 w 221"/>
                  <a:gd name="T25" fmla="*/ 110 h 905"/>
                  <a:gd name="T26" fmla="*/ 157 w 221"/>
                  <a:gd name="T27" fmla="*/ 794 h 905"/>
                  <a:gd name="T28" fmla="*/ 157 w 221"/>
                  <a:gd name="T29" fmla="*/ 794 h 905"/>
                  <a:gd name="T30" fmla="*/ 157 w 221"/>
                  <a:gd name="T31" fmla="*/ 794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905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794"/>
                      <a:pt x="0" y="794"/>
                      <a:pt x="0" y="794"/>
                    </a:cubicBezTo>
                    <a:cubicBezTo>
                      <a:pt x="0" y="855"/>
                      <a:pt x="49" y="905"/>
                      <a:pt x="110" y="905"/>
                    </a:cubicBezTo>
                    <a:cubicBezTo>
                      <a:pt x="171" y="905"/>
                      <a:pt x="221" y="855"/>
                      <a:pt x="221" y="794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794"/>
                    </a:moveTo>
                    <a:cubicBezTo>
                      <a:pt x="157" y="820"/>
                      <a:pt x="136" y="841"/>
                      <a:pt x="110" y="841"/>
                    </a:cubicBezTo>
                    <a:cubicBezTo>
                      <a:pt x="85" y="841"/>
                      <a:pt x="64" y="820"/>
                      <a:pt x="64" y="794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4"/>
                      <a:pt x="85" y="64"/>
                      <a:pt x="110" y="64"/>
                    </a:cubicBezTo>
                    <a:cubicBezTo>
                      <a:pt x="136" y="64"/>
                      <a:pt x="157" y="84"/>
                      <a:pt x="157" y="110"/>
                    </a:cubicBezTo>
                    <a:lnTo>
                      <a:pt x="157" y="794"/>
                    </a:lnTo>
                    <a:close/>
                    <a:moveTo>
                      <a:pt x="157" y="794"/>
                    </a:moveTo>
                    <a:cubicBezTo>
                      <a:pt x="157" y="794"/>
                      <a:pt x="157" y="794"/>
                      <a:pt x="157" y="79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20" name="Freeform 7"/>
              <p:cNvSpPr>
                <a:spLocks noEditPoints="1"/>
              </p:cNvSpPr>
              <p:nvPr/>
            </p:nvSpPr>
            <p:spPr bwMode="auto">
              <a:xfrm>
                <a:off x="4808" y="2965"/>
                <a:ext cx="81" cy="96"/>
              </a:xfrm>
              <a:custGeom>
                <a:avLst/>
                <a:gdLst>
                  <a:gd name="T0" fmla="*/ 110 w 221"/>
                  <a:gd name="T1" fmla="*/ 0 h 263"/>
                  <a:gd name="T2" fmla="*/ 0 w 221"/>
                  <a:gd name="T3" fmla="*/ 110 h 263"/>
                  <a:gd name="T4" fmla="*/ 0 w 221"/>
                  <a:gd name="T5" fmla="*/ 153 h 263"/>
                  <a:gd name="T6" fmla="*/ 110 w 221"/>
                  <a:gd name="T7" fmla="*/ 263 h 263"/>
                  <a:gd name="T8" fmla="*/ 221 w 221"/>
                  <a:gd name="T9" fmla="*/ 153 h 263"/>
                  <a:gd name="T10" fmla="*/ 221 w 221"/>
                  <a:gd name="T11" fmla="*/ 110 h 263"/>
                  <a:gd name="T12" fmla="*/ 110 w 221"/>
                  <a:gd name="T13" fmla="*/ 0 h 263"/>
                  <a:gd name="T14" fmla="*/ 157 w 221"/>
                  <a:gd name="T15" fmla="*/ 153 h 263"/>
                  <a:gd name="T16" fmla="*/ 110 w 221"/>
                  <a:gd name="T17" fmla="*/ 199 h 263"/>
                  <a:gd name="T18" fmla="*/ 64 w 221"/>
                  <a:gd name="T19" fmla="*/ 153 h 263"/>
                  <a:gd name="T20" fmla="*/ 64 w 221"/>
                  <a:gd name="T21" fmla="*/ 110 h 263"/>
                  <a:gd name="T22" fmla="*/ 110 w 221"/>
                  <a:gd name="T23" fmla="*/ 64 h 263"/>
                  <a:gd name="T24" fmla="*/ 157 w 221"/>
                  <a:gd name="T25" fmla="*/ 110 h 263"/>
                  <a:gd name="T26" fmla="*/ 157 w 221"/>
                  <a:gd name="T27" fmla="*/ 153 h 263"/>
                  <a:gd name="T28" fmla="*/ 157 w 221"/>
                  <a:gd name="T29" fmla="*/ 153 h 263"/>
                  <a:gd name="T30" fmla="*/ 157 w 221"/>
                  <a:gd name="T31" fmla="*/ 15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263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214"/>
                      <a:pt x="49" y="263"/>
                      <a:pt x="110" y="263"/>
                    </a:cubicBezTo>
                    <a:cubicBezTo>
                      <a:pt x="171" y="263"/>
                      <a:pt x="221" y="214"/>
                      <a:pt x="221" y="153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153"/>
                    </a:moveTo>
                    <a:cubicBezTo>
                      <a:pt x="157" y="179"/>
                      <a:pt x="136" y="199"/>
                      <a:pt x="110" y="199"/>
                    </a:cubicBezTo>
                    <a:cubicBezTo>
                      <a:pt x="85" y="199"/>
                      <a:pt x="64" y="179"/>
                      <a:pt x="64" y="153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5"/>
                      <a:pt x="85" y="64"/>
                      <a:pt x="110" y="64"/>
                    </a:cubicBezTo>
                    <a:cubicBezTo>
                      <a:pt x="136" y="64"/>
                      <a:pt x="157" y="85"/>
                      <a:pt x="157" y="110"/>
                    </a:cubicBezTo>
                    <a:lnTo>
                      <a:pt x="157" y="153"/>
                    </a:lnTo>
                    <a:close/>
                    <a:moveTo>
                      <a:pt x="157" y="153"/>
                    </a:moveTo>
                    <a:cubicBezTo>
                      <a:pt x="157" y="153"/>
                      <a:pt x="157" y="153"/>
                      <a:pt x="157" y="1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21" name="Freeform 8"/>
              <p:cNvSpPr>
                <a:spLocks noEditPoints="1"/>
              </p:cNvSpPr>
              <p:nvPr/>
            </p:nvSpPr>
            <p:spPr bwMode="auto">
              <a:xfrm>
                <a:off x="4681" y="2942"/>
                <a:ext cx="116" cy="70"/>
              </a:xfrm>
              <a:custGeom>
                <a:avLst/>
                <a:gdLst>
                  <a:gd name="T0" fmla="*/ 271 w 315"/>
                  <a:gd name="T1" fmla="*/ 5 h 193"/>
                  <a:gd name="T2" fmla="*/ 16 w 315"/>
                  <a:gd name="T3" fmla="*/ 136 h 193"/>
                  <a:gd name="T4" fmla="*/ 11 w 315"/>
                  <a:gd name="T5" fmla="*/ 181 h 193"/>
                  <a:gd name="T6" fmla="*/ 36 w 315"/>
                  <a:gd name="T7" fmla="*/ 193 h 193"/>
                  <a:gd name="T8" fmla="*/ 56 w 315"/>
                  <a:gd name="T9" fmla="*/ 186 h 193"/>
                  <a:gd name="T10" fmla="*/ 288 w 315"/>
                  <a:gd name="T11" fmla="*/ 66 h 193"/>
                  <a:gd name="T12" fmla="*/ 310 w 315"/>
                  <a:gd name="T13" fmla="*/ 27 h 193"/>
                  <a:gd name="T14" fmla="*/ 271 w 315"/>
                  <a:gd name="T15" fmla="*/ 5 h 193"/>
                  <a:gd name="T16" fmla="*/ 271 w 315"/>
                  <a:gd name="T17" fmla="*/ 5 h 193"/>
                  <a:gd name="T18" fmla="*/ 271 w 315"/>
                  <a:gd name="T19" fmla="*/ 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5" h="193">
                    <a:moveTo>
                      <a:pt x="271" y="5"/>
                    </a:moveTo>
                    <a:cubicBezTo>
                      <a:pt x="177" y="30"/>
                      <a:pt x="91" y="75"/>
                      <a:pt x="16" y="136"/>
                    </a:cubicBezTo>
                    <a:cubicBezTo>
                      <a:pt x="2" y="147"/>
                      <a:pt x="0" y="168"/>
                      <a:pt x="11" y="181"/>
                    </a:cubicBezTo>
                    <a:cubicBezTo>
                      <a:pt x="17" y="189"/>
                      <a:pt x="27" y="193"/>
                      <a:pt x="36" y="193"/>
                    </a:cubicBezTo>
                    <a:cubicBezTo>
                      <a:pt x="43" y="193"/>
                      <a:pt x="50" y="191"/>
                      <a:pt x="56" y="186"/>
                    </a:cubicBezTo>
                    <a:cubicBezTo>
                      <a:pt x="125" y="130"/>
                      <a:pt x="203" y="90"/>
                      <a:pt x="288" y="66"/>
                    </a:cubicBezTo>
                    <a:cubicBezTo>
                      <a:pt x="305" y="62"/>
                      <a:pt x="315" y="44"/>
                      <a:pt x="310" y="27"/>
                    </a:cubicBezTo>
                    <a:cubicBezTo>
                      <a:pt x="305" y="10"/>
                      <a:pt x="288" y="0"/>
                      <a:pt x="271" y="5"/>
                    </a:cubicBezTo>
                    <a:close/>
                    <a:moveTo>
                      <a:pt x="271" y="5"/>
                    </a:moveTo>
                    <a:cubicBezTo>
                      <a:pt x="271" y="5"/>
                      <a:pt x="271" y="5"/>
                      <a:pt x="271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22" name="Freeform 9"/>
              <p:cNvSpPr>
                <a:spLocks noEditPoints="1"/>
              </p:cNvSpPr>
              <p:nvPr/>
            </p:nvSpPr>
            <p:spPr bwMode="auto">
              <a:xfrm>
                <a:off x="4593" y="3039"/>
                <a:ext cx="174" cy="386"/>
              </a:xfrm>
              <a:custGeom>
                <a:avLst/>
                <a:gdLst>
                  <a:gd name="T0" fmla="*/ 453 w 476"/>
                  <a:gd name="T1" fmla="*/ 996 h 1057"/>
                  <a:gd name="T2" fmla="*/ 64 w 476"/>
                  <a:gd name="T3" fmla="*/ 411 h 1057"/>
                  <a:gd name="T4" fmla="*/ 173 w 476"/>
                  <a:gd name="T5" fmla="*/ 55 h 1057"/>
                  <a:gd name="T6" fmla="*/ 165 w 476"/>
                  <a:gd name="T7" fmla="*/ 10 h 1057"/>
                  <a:gd name="T8" fmla="*/ 120 w 476"/>
                  <a:gd name="T9" fmla="*/ 19 h 1057"/>
                  <a:gd name="T10" fmla="*/ 0 w 476"/>
                  <a:gd name="T11" fmla="*/ 411 h 1057"/>
                  <a:gd name="T12" fmla="*/ 428 w 476"/>
                  <a:gd name="T13" fmla="*/ 1055 h 1057"/>
                  <a:gd name="T14" fmla="*/ 440 w 476"/>
                  <a:gd name="T15" fmla="*/ 1057 h 1057"/>
                  <a:gd name="T16" fmla="*/ 470 w 476"/>
                  <a:gd name="T17" fmla="*/ 1038 h 1057"/>
                  <a:gd name="T18" fmla="*/ 453 w 476"/>
                  <a:gd name="T19" fmla="*/ 996 h 1057"/>
                  <a:gd name="T20" fmla="*/ 453 w 476"/>
                  <a:gd name="T21" fmla="*/ 996 h 1057"/>
                  <a:gd name="T22" fmla="*/ 453 w 476"/>
                  <a:gd name="T23" fmla="*/ 996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6" h="1057">
                    <a:moveTo>
                      <a:pt x="453" y="996"/>
                    </a:moveTo>
                    <a:cubicBezTo>
                      <a:pt x="216" y="897"/>
                      <a:pt x="64" y="667"/>
                      <a:pt x="64" y="411"/>
                    </a:cubicBezTo>
                    <a:cubicBezTo>
                      <a:pt x="64" y="283"/>
                      <a:pt x="102" y="160"/>
                      <a:pt x="173" y="55"/>
                    </a:cubicBezTo>
                    <a:cubicBezTo>
                      <a:pt x="183" y="40"/>
                      <a:pt x="179" y="20"/>
                      <a:pt x="165" y="10"/>
                    </a:cubicBezTo>
                    <a:cubicBezTo>
                      <a:pt x="150" y="0"/>
                      <a:pt x="130" y="4"/>
                      <a:pt x="120" y="19"/>
                    </a:cubicBezTo>
                    <a:cubicBezTo>
                      <a:pt x="41" y="135"/>
                      <a:pt x="0" y="270"/>
                      <a:pt x="0" y="411"/>
                    </a:cubicBezTo>
                    <a:cubicBezTo>
                      <a:pt x="0" y="693"/>
                      <a:pt x="168" y="946"/>
                      <a:pt x="428" y="1055"/>
                    </a:cubicBezTo>
                    <a:cubicBezTo>
                      <a:pt x="432" y="1057"/>
                      <a:pt x="436" y="1057"/>
                      <a:pt x="440" y="1057"/>
                    </a:cubicBezTo>
                    <a:cubicBezTo>
                      <a:pt x="453" y="1057"/>
                      <a:pt x="465" y="1050"/>
                      <a:pt x="470" y="1038"/>
                    </a:cubicBezTo>
                    <a:cubicBezTo>
                      <a:pt x="476" y="1021"/>
                      <a:pt x="469" y="1003"/>
                      <a:pt x="453" y="996"/>
                    </a:cubicBezTo>
                    <a:close/>
                    <a:moveTo>
                      <a:pt x="453" y="996"/>
                    </a:moveTo>
                    <a:cubicBezTo>
                      <a:pt x="453" y="996"/>
                      <a:pt x="453" y="996"/>
                      <a:pt x="453" y="9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5893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1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/>
      <p:bldGraphic spid="8" grpId="0">
        <p:bldAsOne/>
      </p:bldGraphic>
      <p:bldGraphic spid="8" grpId="1">
        <p:bldAsOne/>
      </p:bldGraphic>
      <p:bldP spid="9" grpId="0"/>
      <p:bldP spid="12" grpId="0"/>
      <p:bldP spid="13" grpId="0"/>
      <p:bldP spid="13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838200" y="148552"/>
            <a:ext cx="10515600" cy="7899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índice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7054" y1="54911" x2="58482" y2="56250"/>
                        <a14:foregroundMark x1="37054" y1="45536" x2="72321" y2="43750"/>
                        <a14:foregroundMark x1="36607" y1="20536" x2="54464" y2="20536"/>
                        <a14:foregroundMark x1="11607" y1="58036" x2="20536" y2="46429"/>
                        <a14:foregroundMark x1="10714" y1="22321" x2="19196" y2="13393"/>
                        <a14:foregroundMark x1="12054" y1="91518" x2="21429" y2="79911"/>
                        <a14:foregroundMark x1="45089" y1="77679" x2="58036" y2="78571"/>
                        <a14:foregroundMark x1="42857" y1="90625" x2="56250" y2="901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658" y="347724"/>
            <a:ext cx="475382" cy="475382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7025">
            <a:off x="9624642" y="-16229"/>
            <a:ext cx="2737313" cy="1521610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675" y="480456"/>
            <a:ext cx="1545339" cy="432817"/>
          </a:xfrm>
          <a:prstGeom prst="rect">
            <a:avLst/>
          </a:prstGeom>
        </p:spPr>
      </p:pic>
      <p:grpSp>
        <p:nvGrpSpPr>
          <p:cNvPr id="20" name="Group 93"/>
          <p:cNvGrpSpPr/>
          <p:nvPr/>
        </p:nvGrpSpPr>
        <p:grpSpPr>
          <a:xfrm>
            <a:off x="1" y="1446841"/>
            <a:ext cx="3267571" cy="523220"/>
            <a:chOff x="246114" y="840660"/>
            <a:chExt cx="1657675" cy="1701674"/>
          </a:xfrm>
        </p:grpSpPr>
        <p:pic>
          <p:nvPicPr>
            <p:cNvPr id="21" name="verde"/>
            <p:cNvPicPr>
              <a:picLocks/>
            </p:cNvPicPr>
            <p:nvPr>
              <p:custDataLst>
                <p:tags r:id="rId2"/>
              </p:custDataLst>
            </p:nvPr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6114" y="2368550"/>
              <a:ext cx="1488298" cy="173781"/>
            </a:xfrm>
            <a:prstGeom prst="rect">
              <a:avLst/>
            </a:prstGeom>
          </p:spPr>
        </p:pic>
        <p:sp>
          <p:nvSpPr>
            <p:cNvPr id="22" name="TextBox 57"/>
            <p:cNvSpPr txBox="1"/>
            <p:nvPr/>
          </p:nvSpPr>
          <p:spPr>
            <a:xfrm>
              <a:off x="664175" y="840660"/>
              <a:ext cx="1239614" cy="170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b="1" i="1" dirty="0">
                  <a:solidFill>
                    <a:schemeClr val="bg1"/>
                  </a:solidFill>
                  <a:latin typeface="Myriad Pro" panose="020B0503030403020204" pitchFamily="34" charset="0"/>
                </a:rPr>
                <a:t>metodologia</a:t>
              </a:r>
            </a:p>
          </p:txBody>
        </p:sp>
      </p:grpSp>
      <p:sp>
        <p:nvSpPr>
          <p:cNvPr id="25" name="TextBox 63"/>
          <p:cNvSpPr txBox="1"/>
          <p:nvPr/>
        </p:nvSpPr>
        <p:spPr>
          <a:xfrm>
            <a:off x="4020668" y="3279202"/>
            <a:ext cx="25606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i="1" dirty="0">
                <a:solidFill>
                  <a:schemeClr val="bg1"/>
                </a:solidFill>
                <a:latin typeface="Myriad Pro" panose="020B0503030403020204" pitchFamily="34" charset="0"/>
              </a:rPr>
              <a:t>bloco C</a:t>
            </a:r>
          </a:p>
        </p:txBody>
      </p:sp>
      <p:sp>
        <p:nvSpPr>
          <p:cNvPr id="60" name="Forma livre 59"/>
          <p:cNvSpPr/>
          <p:nvPr/>
        </p:nvSpPr>
        <p:spPr>
          <a:xfrm>
            <a:off x="1317744" y="4193009"/>
            <a:ext cx="414988" cy="237612"/>
          </a:xfrm>
          <a:custGeom>
            <a:avLst/>
            <a:gdLst>
              <a:gd name="connsiteX0" fmla="*/ 0 w 4785186"/>
              <a:gd name="connsiteY0" fmla="*/ 0 h 853819"/>
              <a:gd name="connsiteX1" fmla="*/ 4785186 w 4785186"/>
              <a:gd name="connsiteY1" fmla="*/ 0 h 853819"/>
              <a:gd name="connsiteX2" fmla="*/ 4310842 w 4785186"/>
              <a:gd name="connsiteY2" fmla="*/ 853819 h 853819"/>
              <a:gd name="connsiteX3" fmla="*/ 0 w 4785186"/>
              <a:gd name="connsiteY3" fmla="*/ 853819 h 85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5186" h="853819">
                <a:moveTo>
                  <a:pt x="0" y="0"/>
                </a:moveTo>
                <a:lnTo>
                  <a:pt x="4785186" y="0"/>
                </a:lnTo>
                <a:lnTo>
                  <a:pt x="4310842" y="853819"/>
                </a:lnTo>
                <a:lnTo>
                  <a:pt x="0" y="853819"/>
                </a:lnTo>
                <a:close/>
              </a:path>
            </a:pathLst>
          </a:custGeom>
          <a:solidFill>
            <a:srgbClr val="FF91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1" name="Forma livre 60"/>
          <p:cNvSpPr/>
          <p:nvPr/>
        </p:nvSpPr>
        <p:spPr>
          <a:xfrm>
            <a:off x="1317744" y="4810293"/>
            <a:ext cx="414988" cy="237612"/>
          </a:xfrm>
          <a:custGeom>
            <a:avLst/>
            <a:gdLst>
              <a:gd name="connsiteX0" fmla="*/ 0 w 4785186"/>
              <a:gd name="connsiteY0" fmla="*/ 0 h 853819"/>
              <a:gd name="connsiteX1" fmla="*/ 4785186 w 4785186"/>
              <a:gd name="connsiteY1" fmla="*/ 0 h 853819"/>
              <a:gd name="connsiteX2" fmla="*/ 4310842 w 4785186"/>
              <a:gd name="connsiteY2" fmla="*/ 853819 h 853819"/>
              <a:gd name="connsiteX3" fmla="*/ 0 w 4785186"/>
              <a:gd name="connsiteY3" fmla="*/ 853819 h 85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5186" h="853819">
                <a:moveTo>
                  <a:pt x="0" y="0"/>
                </a:moveTo>
                <a:lnTo>
                  <a:pt x="4785186" y="0"/>
                </a:lnTo>
                <a:lnTo>
                  <a:pt x="4310842" y="853819"/>
                </a:lnTo>
                <a:lnTo>
                  <a:pt x="0" y="853819"/>
                </a:lnTo>
                <a:close/>
              </a:path>
            </a:pathLst>
          </a:custGeom>
          <a:solidFill>
            <a:srgbClr val="42C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5" name="Group 93"/>
          <p:cNvGrpSpPr/>
          <p:nvPr/>
        </p:nvGrpSpPr>
        <p:grpSpPr>
          <a:xfrm>
            <a:off x="-733086" y="5418525"/>
            <a:ext cx="3696961" cy="994834"/>
            <a:chOff x="577275" y="990806"/>
            <a:chExt cx="1875509" cy="3235507"/>
          </a:xfrm>
        </p:grpSpPr>
        <p:pic>
          <p:nvPicPr>
            <p:cNvPr id="66" name="verde"/>
            <p:cNvPicPr>
              <a:picLocks/>
            </p:cNvPicPr>
            <p:nvPr>
              <p:custDataLst>
                <p:tags r:id="rId1"/>
              </p:custDataLst>
            </p:nvPr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577275" y="4077621"/>
              <a:ext cx="1875509" cy="148692"/>
            </a:xfrm>
            <a:prstGeom prst="rect">
              <a:avLst/>
            </a:prstGeom>
          </p:spPr>
        </p:pic>
        <p:sp>
          <p:nvSpPr>
            <p:cNvPr id="67" name="TextBox 57"/>
            <p:cNvSpPr txBox="1"/>
            <p:nvPr/>
          </p:nvSpPr>
          <p:spPr>
            <a:xfrm>
              <a:off x="963924" y="990806"/>
              <a:ext cx="1473552" cy="3103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2800" b="1" i="1" dirty="0">
                  <a:solidFill>
                    <a:schemeClr val="bg1"/>
                  </a:solidFill>
                  <a:latin typeface="Myriad Pro" panose="020B0503030403020204" pitchFamily="34" charset="0"/>
                </a:rPr>
                <a:t>para não esquecer</a:t>
              </a:r>
            </a:p>
          </p:txBody>
        </p:sp>
      </p:grpSp>
      <p:sp>
        <p:nvSpPr>
          <p:cNvPr id="28" name="TextBox 57"/>
          <p:cNvSpPr txBox="1"/>
          <p:nvPr/>
        </p:nvSpPr>
        <p:spPr>
          <a:xfrm>
            <a:off x="4020667" y="3900615"/>
            <a:ext cx="54136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i="1" dirty="0">
                <a:solidFill>
                  <a:schemeClr val="bg1"/>
                </a:solidFill>
                <a:latin typeface="Myriad Pro" panose="020B0503030403020204" pitchFamily="34" charset="0"/>
              </a:rPr>
              <a:t>entrevistados que se tornaram empresários após a participação no </a:t>
            </a:r>
            <a:r>
              <a:rPr lang="pt-BR" sz="2800" i="1" dirty="0" err="1">
                <a:solidFill>
                  <a:schemeClr val="bg1"/>
                </a:solidFill>
                <a:latin typeface="Myriad Pro" panose="020B0503030403020204" pitchFamily="34" charset="0"/>
              </a:rPr>
              <a:t>Empretec</a:t>
            </a:r>
            <a:endParaRPr lang="pt-BR" sz="2800" i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26" name="Forma livre 25"/>
          <p:cNvSpPr/>
          <p:nvPr/>
        </p:nvSpPr>
        <p:spPr>
          <a:xfrm>
            <a:off x="1317744" y="2365074"/>
            <a:ext cx="414988" cy="237612"/>
          </a:xfrm>
          <a:custGeom>
            <a:avLst/>
            <a:gdLst>
              <a:gd name="connsiteX0" fmla="*/ 0 w 4785186"/>
              <a:gd name="connsiteY0" fmla="*/ 0 h 853819"/>
              <a:gd name="connsiteX1" fmla="*/ 4785186 w 4785186"/>
              <a:gd name="connsiteY1" fmla="*/ 0 h 853819"/>
              <a:gd name="connsiteX2" fmla="*/ 4310842 w 4785186"/>
              <a:gd name="connsiteY2" fmla="*/ 853819 h 853819"/>
              <a:gd name="connsiteX3" fmla="*/ 0 w 4785186"/>
              <a:gd name="connsiteY3" fmla="*/ 853819 h 85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5186" h="853819">
                <a:moveTo>
                  <a:pt x="0" y="0"/>
                </a:moveTo>
                <a:lnTo>
                  <a:pt x="4785186" y="0"/>
                </a:lnTo>
                <a:lnTo>
                  <a:pt x="4310842" y="853819"/>
                </a:lnTo>
                <a:lnTo>
                  <a:pt x="0" y="853819"/>
                </a:lnTo>
                <a:close/>
              </a:path>
            </a:pathLst>
          </a:custGeom>
          <a:solidFill>
            <a:srgbClr val="BCA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TextBox 63"/>
          <p:cNvSpPr txBox="1"/>
          <p:nvPr/>
        </p:nvSpPr>
        <p:spPr>
          <a:xfrm>
            <a:off x="1732731" y="2247610"/>
            <a:ext cx="1695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>
                <a:solidFill>
                  <a:schemeClr val="bg1"/>
                </a:solidFill>
                <a:latin typeface="Myriad Pro" panose="020B0503030403020204" pitchFamily="34" charset="0"/>
              </a:rPr>
              <a:t>bloco A</a:t>
            </a:r>
          </a:p>
        </p:txBody>
      </p:sp>
      <p:sp>
        <p:nvSpPr>
          <p:cNvPr id="34" name="TextBox 63"/>
          <p:cNvSpPr txBox="1"/>
          <p:nvPr/>
        </p:nvSpPr>
        <p:spPr>
          <a:xfrm>
            <a:off x="1732732" y="4033065"/>
            <a:ext cx="1416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>
                <a:solidFill>
                  <a:schemeClr val="bg1"/>
                </a:solidFill>
                <a:latin typeface="Myriad Pro" panose="020B0503030403020204" pitchFamily="34" charset="0"/>
              </a:rPr>
              <a:t>bloco D</a:t>
            </a:r>
          </a:p>
        </p:txBody>
      </p:sp>
      <p:sp>
        <p:nvSpPr>
          <p:cNvPr id="35" name="TextBox 63"/>
          <p:cNvSpPr txBox="1"/>
          <p:nvPr/>
        </p:nvSpPr>
        <p:spPr>
          <a:xfrm>
            <a:off x="1732732" y="4652577"/>
            <a:ext cx="1295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>
                <a:solidFill>
                  <a:schemeClr val="bg1"/>
                </a:solidFill>
                <a:latin typeface="Myriad Pro" panose="020B0503030403020204" pitchFamily="34" charset="0"/>
              </a:rPr>
              <a:t>bloco E</a:t>
            </a:r>
          </a:p>
        </p:txBody>
      </p:sp>
      <p:sp>
        <p:nvSpPr>
          <p:cNvPr id="33" name="Forma livre 32"/>
          <p:cNvSpPr/>
          <p:nvPr/>
        </p:nvSpPr>
        <p:spPr>
          <a:xfrm>
            <a:off x="663061" y="3531412"/>
            <a:ext cx="3215338" cy="243962"/>
          </a:xfrm>
          <a:custGeom>
            <a:avLst/>
            <a:gdLst>
              <a:gd name="connsiteX0" fmla="*/ 0 w 4785186"/>
              <a:gd name="connsiteY0" fmla="*/ 0 h 853819"/>
              <a:gd name="connsiteX1" fmla="*/ 4785186 w 4785186"/>
              <a:gd name="connsiteY1" fmla="*/ 0 h 853819"/>
              <a:gd name="connsiteX2" fmla="*/ 4310842 w 4785186"/>
              <a:gd name="connsiteY2" fmla="*/ 853819 h 853819"/>
              <a:gd name="connsiteX3" fmla="*/ 0 w 4785186"/>
              <a:gd name="connsiteY3" fmla="*/ 853819 h 853819"/>
              <a:gd name="connsiteX0" fmla="*/ 0 w 36856084"/>
              <a:gd name="connsiteY0" fmla="*/ 0 h 853819"/>
              <a:gd name="connsiteX1" fmla="*/ 36856084 w 36856084"/>
              <a:gd name="connsiteY1" fmla="*/ 0 h 853819"/>
              <a:gd name="connsiteX2" fmla="*/ 36381740 w 36856084"/>
              <a:gd name="connsiteY2" fmla="*/ 853819 h 853819"/>
              <a:gd name="connsiteX3" fmla="*/ 32070898 w 36856084"/>
              <a:gd name="connsiteY3" fmla="*/ 853819 h 853819"/>
              <a:gd name="connsiteX4" fmla="*/ 0 w 36856084"/>
              <a:gd name="connsiteY4" fmla="*/ 0 h 853819"/>
              <a:gd name="connsiteX0" fmla="*/ 0 w 36929305"/>
              <a:gd name="connsiteY0" fmla="*/ 0 h 876637"/>
              <a:gd name="connsiteX1" fmla="*/ 36929305 w 36929305"/>
              <a:gd name="connsiteY1" fmla="*/ 22818 h 876637"/>
              <a:gd name="connsiteX2" fmla="*/ 36454961 w 36929305"/>
              <a:gd name="connsiteY2" fmla="*/ 876637 h 876637"/>
              <a:gd name="connsiteX3" fmla="*/ 32144119 w 36929305"/>
              <a:gd name="connsiteY3" fmla="*/ 876637 h 876637"/>
              <a:gd name="connsiteX4" fmla="*/ 0 w 36929305"/>
              <a:gd name="connsiteY4" fmla="*/ 0 h 876637"/>
              <a:gd name="connsiteX0" fmla="*/ 0 w 36929305"/>
              <a:gd name="connsiteY0" fmla="*/ 0 h 876637"/>
              <a:gd name="connsiteX1" fmla="*/ 36929305 w 36929305"/>
              <a:gd name="connsiteY1" fmla="*/ 22818 h 876637"/>
              <a:gd name="connsiteX2" fmla="*/ 36454961 w 36929305"/>
              <a:gd name="connsiteY2" fmla="*/ 876637 h 876637"/>
              <a:gd name="connsiteX3" fmla="*/ 1025097 w 36929305"/>
              <a:gd name="connsiteY3" fmla="*/ 831002 h 876637"/>
              <a:gd name="connsiteX4" fmla="*/ 0 w 36929305"/>
              <a:gd name="connsiteY4" fmla="*/ 0 h 876637"/>
              <a:gd name="connsiteX0" fmla="*/ 0 w 36929305"/>
              <a:gd name="connsiteY0" fmla="*/ 0 h 876637"/>
              <a:gd name="connsiteX1" fmla="*/ 36929305 w 36929305"/>
              <a:gd name="connsiteY1" fmla="*/ 22818 h 876637"/>
              <a:gd name="connsiteX2" fmla="*/ 36454961 w 36929305"/>
              <a:gd name="connsiteY2" fmla="*/ 876637 h 876637"/>
              <a:gd name="connsiteX3" fmla="*/ 146442 w 36929305"/>
              <a:gd name="connsiteY3" fmla="*/ 785366 h 876637"/>
              <a:gd name="connsiteX4" fmla="*/ 0 w 36929305"/>
              <a:gd name="connsiteY4" fmla="*/ 0 h 876637"/>
              <a:gd name="connsiteX0" fmla="*/ 0 w 36929305"/>
              <a:gd name="connsiteY0" fmla="*/ 0 h 899455"/>
              <a:gd name="connsiteX1" fmla="*/ 36929305 w 36929305"/>
              <a:gd name="connsiteY1" fmla="*/ 45636 h 899455"/>
              <a:gd name="connsiteX2" fmla="*/ 36454961 w 36929305"/>
              <a:gd name="connsiteY2" fmla="*/ 899455 h 899455"/>
              <a:gd name="connsiteX3" fmla="*/ 146442 w 36929305"/>
              <a:gd name="connsiteY3" fmla="*/ 808184 h 899455"/>
              <a:gd name="connsiteX4" fmla="*/ 0 w 36929305"/>
              <a:gd name="connsiteY4" fmla="*/ 0 h 899455"/>
              <a:gd name="connsiteX0" fmla="*/ 0 w 36929305"/>
              <a:gd name="connsiteY0" fmla="*/ 0 h 899455"/>
              <a:gd name="connsiteX1" fmla="*/ 36929305 w 36929305"/>
              <a:gd name="connsiteY1" fmla="*/ 45636 h 899455"/>
              <a:gd name="connsiteX2" fmla="*/ 36454961 w 36929305"/>
              <a:gd name="connsiteY2" fmla="*/ 899455 h 899455"/>
              <a:gd name="connsiteX3" fmla="*/ 73221 w 36929305"/>
              <a:gd name="connsiteY3" fmla="*/ 853820 h 899455"/>
              <a:gd name="connsiteX4" fmla="*/ 0 w 36929305"/>
              <a:gd name="connsiteY4" fmla="*/ 0 h 899455"/>
              <a:gd name="connsiteX0" fmla="*/ 146442 w 37075747"/>
              <a:gd name="connsiteY0" fmla="*/ 0 h 899455"/>
              <a:gd name="connsiteX1" fmla="*/ 37075747 w 37075747"/>
              <a:gd name="connsiteY1" fmla="*/ 45636 h 899455"/>
              <a:gd name="connsiteX2" fmla="*/ 36601403 w 37075747"/>
              <a:gd name="connsiteY2" fmla="*/ 899455 h 899455"/>
              <a:gd name="connsiteX3" fmla="*/ 0 w 37075747"/>
              <a:gd name="connsiteY3" fmla="*/ 899455 h 899455"/>
              <a:gd name="connsiteX4" fmla="*/ 146442 w 37075747"/>
              <a:gd name="connsiteY4" fmla="*/ 0 h 899455"/>
              <a:gd name="connsiteX0" fmla="*/ 146442 w 37075747"/>
              <a:gd name="connsiteY0" fmla="*/ 0 h 876637"/>
              <a:gd name="connsiteX1" fmla="*/ 37075747 w 37075747"/>
              <a:gd name="connsiteY1" fmla="*/ 22818 h 876637"/>
              <a:gd name="connsiteX2" fmla="*/ 36601403 w 37075747"/>
              <a:gd name="connsiteY2" fmla="*/ 876637 h 876637"/>
              <a:gd name="connsiteX3" fmla="*/ 0 w 37075747"/>
              <a:gd name="connsiteY3" fmla="*/ 876637 h 876637"/>
              <a:gd name="connsiteX4" fmla="*/ 146442 w 37075747"/>
              <a:gd name="connsiteY4" fmla="*/ 0 h 876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75747" h="876637">
                <a:moveTo>
                  <a:pt x="146442" y="0"/>
                </a:moveTo>
                <a:lnTo>
                  <a:pt x="37075747" y="22818"/>
                </a:lnTo>
                <a:lnTo>
                  <a:pt x="36601403" y="876637"/>
                </a:lnTo>
                <a:lnTo>
                  <a:pt x="0" y="876637"/>
                </a:lnTo>
                <a:cubicBezTo>
                  <a:pt x="0" y="592031"/>
                  <a:pt x="146442" y="284606"/>
                  <a:pt x="146442" y="0"/>
                </a:cubicBezTo>
                <a:close/>
              </a:path>
            </a:pathLst>
          </a:custGeom>
          <a:solidFill>
            <a:srgbClr val="EAB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6" name="Forma livre 35"/>
          <p:cNvSpPr/>
          <p:nvPr/>
        </p:nvSpPr>
        <p:spPr>
          <a:xfrm>
            <a:off x="1317744" y="2961089"/>
            <a:ext cx="414988" cy="237612"/>
          </a:xfrm>
          <a:custGeom>
            <a:avLst/>
            <a:gdLst>
              <a:gd name="connsiteX0" fmla="*/ 0 w 4785186"/>
              <a:gd name="connsiteY0" fmla="*/ 0 h 853819"/>
              <a:gd name="connsiteX1" fmla="*/ 4785186 w 4785186"/>
              <a:gd name="connsiteY1" fmla="*/ 0 h 853819"/>
              <a:gd name="connsiteX2" fmla="*/ 4310842 w 4785186"/>
              <a:gd name="connsiteY2" fmla="*/ 853819 h 853819"/>
              <a:gd name="connsiteX3" fmla="*/ 0 w 4785186"/>
              <a:gd name="connsiteY3" fmla="*/ 853819 h 85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5186" h="853819">
                <a:moveTo>
                  <a:pt x="0" y="0"/>
                </a:moveTo>
                <a:lnTo>
                  <a:pt x="4785186" y="0"/>
                </a:lnTo>
                <a:lnTo>
                  <a:pt x="4310842" y="853819"/>
                </a:lnTo>
                <a:lnTo>
                  <a:pt x="0" y="853819"/>
                </a:lnTo>
                <a:close/>
              </a:path>
            </a:pathLst>
          </a:custGeom>
          <a:solidFill>
            <a:srgbClr val="62D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TextBox 63"/>
          <p:cNvSpPr txBox="1"/>
          <p:nvPr/>
        </p:nvSpPr>
        <p:spPr>
          <a:xfrm>
            <a:off x="1732732" y="2817537"/>
            <a:ext cx="1295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>
                <a:solidFill>
                  <a:schemeClr val="bg1"/>
                </a:solidFill>
                <a:latin typeface="Myriad Pro" panose="020B0503030403020204" pitchFamily="34" charset="0"/>
              </a:rPr>
              <a:t>bloco B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0" y="2341151"/>
            <a:ext cx="1317744" cy="27067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604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3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5"/>
          <p:cNvSpPr txBox="1"/>
          <p:nvPr/>
        </p:nvSpPr>
        <p:spPr>
          <a:xfrm>
            <a:off x="684853" y="2081132"/>
            <a:ext cx="4065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a importância do </a:t>
            </a:r>
            <a:r>
              <a:rPr lang="pt-BR" dirty="0" err="1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Empretec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 é reconhecida por 3 em cada 4 dos participantes respondentes que passaram a empreender após o seminário </a:t>
            </a:r>
            <a:r>
              <a:rPr lang="pt-BR" sz="1200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(P14)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758934" y="161424"/>
            <a:ext cx="5001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3600" b="0" i="1" dirty="0">
                <a:solidFill>
                  <a:srgbClr val="4A5463"/>
                </a:solidFill>
                <a:effectLst/>
                <a:latin typeface="+mn-lt"/>
              </a:rPr>
              <a:t>influência do curso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595450" y="6445907"/>
            <a:ext cx="77484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rgbClr val="FF91B0"/>
                </a:solidFill>
              </a:rPr>
              <a:t>P14. </a:t>
            </a:r>
            <a:r>
              <a:rPr lang="pt-BR" sz="1100" b="1" dirty="0">
                <a:solidFill>
                  <a:schemeClr val="bg1"/>
                </a:solidFill>
              </a:rPr>
              <a:t>Ter participado do EMPRETEC influenciou a decisão de abrir um negócio? </a:t>
            </a:r>
            <a:endParaRPr lang="pt-BR" sz="1100" dirty="0">
              <a:solidFill>
                <a:srgbClr val="62D9D5"/>
              </a:solidFill>
            </a:endParaRPr>
          </a:p>
        </p:txBody>
      </p:sp>
      <p:grpSp>
        <p:nvGrpSpPr>
          <p:cNvPr id="22" name="hitorico"/>
          <p:cNvGrpSpPr/>
          <p:nvPr/>
        </p:nvGrpSpPr>
        <p:grpSpPr>
          <a:xfrm>
            <a:off x="6476875" y="5532601"/>
            <a:ext cx="1596572" cy="624115"/>
            <a:chOff x="7794171" y="5558971"/>
            <a:chExt cx="1596572" cy="624115"/>
          </a:xfrm>
        </p:grpSpPr>
        <p:grpSp>
          <p:nvGrpSpPr>
            <p:cNvPr id="23" name="historico"/>
            <p:cNvGrpSpPr/>
            <p:nvPr/>
          </p:nvGrpSpPr>
          <p:grpSpPr>
            <a:xfrm>
              <a:off x="7913674" y="5674171"/>
              <a:ext cx="1346440" cy="450171"/>
              <a:chOff x="9469590" y="1309591"/>
              <a:chExt cx="1346440" cy="450171"/>
            </a:xfrm>
          </p:grpSpPr>
          <p:grpSp>
            <p:nvGrpSpPr>
              <p:cNvPr id="25" name="Group 4"/>
              <p:cNvGrpSpPr>
                <a:grpSpLocks noChangeAspect="1"/>
              </p:cNvGrpSpPr>
              <p:nvPr/>
            </p:nvGrpSpPr>
            <p:grpSpPr bwMode="auto">
              <a:xfrm>
                <a:off x="9469590" y="1309591"/>
                <a:ext cx="463483" cy="450171"/>
                <a:chOff x="5704" y="821"/>
                <a:chExt cx="383" cy="372"/>
              </a:xfrm>
              <a:solidFill>
                <a:srgbClr val="00A79B"/>
              </a:solidFill>
            </p:grpSpPr>
            <p:sp>
              <p:nvSpPr>
                <p:cNvPr id="27" name="Freeform 5"/>
                <p:cNvSpPr>
                  <a:spLocks noEditPoints="1"/>
                </p:cNvSpPr>
                <p:nvPr/>
              </p:nvSpPr>
              <p:spPr bwMode="auto">
                <a:xfrm>
                  <a:off x="5743" y="936"/>
                  <a:ext cx="63" cy="63"/>
                </a:xfrm>
                <a:custGeom>
                  <a:avLst/>
                  <a:gdLst>
                    <a:gd name="T0" fmla="*/ 306 w 338"/>
                    <a:gd name="T1" fmla="*/ 0 h 337"/>
                    <a:gd name="T2" fmla="*/ 32 w 338"/>
                    <a:gd name="T3" fmla="*/ 0 h 337"/>
                    <a:gd name="T4" fmla="*/ 0 w 338"/>
                    <a:gd name="T5" fmla="*/ 32 h 337"/>
                    <a:gd name="T6" fmla="*/ 0 w 338"/>
                    <a:gd name="T7" fmla="*/ 305 h 337"/>
                    <a:gd name="T8" fmla="*/ 32 w 338"/>
                    <a:gd name="T9" fmla="*/ 337 h 337"/>
                    <a:gd name="T10" fmla="*/ 306 w 338"/>
                    <a:gd name="T11" fmla="*/ 337 h 337"/>
                    <a:gd name="T12" fmla="*/ 338 w 338"/>
                    <a:gd name="T13" fmla="*/ 305 h 337"/>
                    <a:gd name="T14" fmla="*/ 338 w 338"/>
                    <a:gd name="T15" fmla="*/ 32 h 337"/>
                    <a:gd name="T16" fmla="*/ 306 w 338"/>
                    <a:gd name="T17" fmla="*/ 0 h 337"/>
                    <a:gd name="T18" fmla="*/ 274 w 338"/>
                    <a:gd name="T19" fmla="*/ 273 h 337"/>
                    <a:gd name="T20" fmla="*/ 64 w 338"/>
                    <a:gd name="T21" fmla="*/ 273 h 337"/>
                    <a:gd name="T22" fmla="*/ 64 w 338"/>
                    <a:gd name="T23" fmla="*/ 64 h 337"/>
                    <a:gd name="T24" fmla="*/ 274 w 338"/>
                    <a:gd name="T25" fmla="*/ 64 h 337"/>
                    <a:gd name="T26" fmla="*/ 274 w 338"/>
                    <a:gd name="T27" fmla="*/ 273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8" h="337">
                      <a:moveTo>
                        <a:pt x="306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5" y="0"/>
                        <a:pt x="0" y="14"/>
                        <a:pt x="0" y="32"/>
                      </a:cubicBezTo>
                      <a:cubicBezTo>
                        <a:pt x="0" y="305"/>
                        <a:pt x="0" y="305"/>
                        <a:pt x="0" y="305"/>
                      </a:cubicBezTo>
                      <a:cubicBezTo>
                        <a:pt x="0" y="323"/>
                        <a:pt x="15" y="337"/>
                        <a:pt x="32" y="337"/>
                      </a:cubicBezTo>
                      <a:cubicBezTo>
                        <a:pt x="306" y="337"/>
                        <a:pt x="306" y="337"/>
                        <a:pt x="306" y="337"/>
                      </a:cubicBezTo>
                      <a:cubicBezTo>
                        <a:pt x="324" y="337"/>
                        <a:pt x="338" y="323"/>
                        <a:pt x="338" y="305"/>
                      </a:cubicBezTo>
                      <a:cubicBezTo>
                        <a:pt x="338" y="32"/>
                        <a:pt x="338" y="32"/>
                        <a:pt x="338" y="32"/>
                      </a:cubicBezTo>
                      <a:cubicBezTo>
                        <a:pt x="338" y="14"/>
                        <a:pt x="324" y="0"/>
                        <a:pt x="306" y="0"/>
                      </a:cubicBezTo>
                      <a:close/>
                      <a:moveTo>
                        <a:pt x="274" y="273"/>
                      </a:moveTo>
                      <a:cubicBezTo>
                        <a:pt x="64" y="273"/>
                        <a:pt x="64" y="273"/>
                        <a:pt x="64" y="273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4" y="64"/>
                        <a:pt x="274" y="64"/>
                        <a:pt x="274" y="64"/>
                      </a:cubicBezTo>
                      <a:lnTo>
                        <a:pt x="274" y="27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28" name="Freeform 6"/>
                <p:cNvSpPr>
                  <a:spLocks noEditPoints="1"/>
                </p:cNvSpPr>
                <p:nvPr/>
              </p:nvSpPr>
              <p:spPr bwMode="auto">
                <a:xfrm>
                  <a:off x="5819" y="936"/>
                  <a:ext cx="63" cy="63"/>
                </a:xfrm>
                <a:custGeom>
                  <a:avLst/>
                  <a:gdLst>
                    <a:gd name="T0" fmla="*/ 305 w 337"/>
                    <a:gd name="T1" fmla="*/ 0 h 337"/>
                    <a:gd name="T2" fmla="*/ 32 w 337"/>
                    <a:gd name="T3" fmla="*/ 0 h 337"/>
                    <a:gd name="T4" fmla="*/ 0 w 337"/>
                    <a:gd name="T5" fmla="*/ 32 h 337"/>
                    <a:gd name="T6" fmla="*/ 0 w 337"/>
                    <a:gd name="T7" fmla="*/ 305 h 337"/>
                    <a:gd name="T8" fmla="*/ 32 w 337"/>
                    <a:gd name="T9" fmla="*/ 337 h 337"/>
                    <a:gd name="T10" fmla="*/ 305 w 337"/>
                    <a:gd name="T11" fmla="*/ 337 h 337"/>
                    <a:gd name="T12" fmla="*/ 337 w 337"/>
                    <a:gd name="T13" fmla="*/ 305 h 337"/>
                    <a:gd name="T14" fmla="*/ 337 w 337"/>
                    <a:gd name="T15" fmla="*/ 32 h 337"/>
                    <a:gd name="T16" fmla="*/ 305 w 337"/>
                    <a:gd name="T17" fmla="*/ 0 h 337"/>
                    <a:gd name="T18" fmla="*/ 273 w 337"/>
                    <a:gd name="T19" fmla="*/ 273 h 337"/>
                    <a:gd name="T20" fmla="*/ 64 w 337"/>
                    <a:gd name="T21" fmla="*/ 273 h 337"/>
                    <a:gd name="T22" fmla="*/ 64 w 337"/>
                    <a:gd name="T23" fmla="*/ 64 h 337"/>
                    <a:gd name="T24" fmla="*/ 273 w 337"/>
                    <a:gd name="T25" fmla="*/ 64 h 337"/>
                    <a:gd name="T26" fmla="*/ 273 w 337"/>
                    <a:gd name="T27" fmla="*/ 273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7" h="337">
                      <a:moveTo>
                        <a:pt x="305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4" y="0"/>
                        <a:pt x="0" y="14"/>
                        <a:pt x="0" y="32"/>
                      </a:cubicBezTo>
                      <a:cubicBezTo>
                        <a:pt x="0" y="305"/>
                        <a:pt x="0" y="305"/>
                        <a:pt x="0" y="305"/>
                      </a:cubicBezTo>
                      <a:cubicBezTo>
                        <a:pt x="0" y="323"/>
                        <a:pt x="14" y="337"/>
                        <a:pt x="32" y="337"/>
                      </a:cubicBezTo>
                      <a:cubicBezTo>
                        <a:pt x="305" y="337"/>
                        <a:pt x="305" y="337"/>
                        <a:pt x="305" y="337"/>
                      </a:cubicBezTo>
                      <a:cubicBezTo>
                        <a:pt x="323" y="337"/>
                        <a:pt x="337" y="323"/>
                        <a:pt x="337" y="305"/>
                      </a:cubicBezTo>
                      <a:cubicBezTo>
                        <a:pt x="337" y="32"/>
                        <a:pt x="337" y="32"/>
                        <a:pt x="337" y="32"/>
                      </a:cubicBezTo>
                      <a:cubicBezTo>
                        <a:pt x="337" y="14"/>
                        <a:pt x="323" y="0"/>
                        <a:pt x="305" y="0"/>
                      </a:cubicBezTo>
                      <a:close/>
                      <a:moveTo>
                        <a:pt x="273" y="273"/>
                      </a:moveTo>
                      <a:cubicBezTo>
                        <a:pt x="64" y="273"/>
                        <a:pt x="64" y="273"/>
                        <a:pt x="64" y="273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3" y="64"/>
                        <a:pt x="273" y="64"/>
                        <a:pt x="273" y="64"/>
                      </a:cubicBezTo>
                      <a:cubicBezTo>
                        <a:pt x="273" y="273"/>
                        <a:pt x="273" y="273"/>
                        <a:pt x="273" y="2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29" name="Freeform 7"/>
                <p:cNvSpPr>
                  <a:spLocks noEditPoints="1"/>
                </p:cNvSpPr>
                <p:nvPr/>
              </p:nvSpPr>
              <p:spPr bwMode="auto">
                <a:xfrm>
                  <a:off x="5743" y="1013"/>
                  <a:ext cx="63" cy="63"/>
                </a:xfrm>
                <a:custGeom>
                  <a:avLst/>
                  <a:gdLst>
                    <a:gd name="T0" fmla="*/ 306 w 338"/>
                    <a:gd name="T1" fmla="*/ 0 h 338"/>
                    <a:gd name="T2" fmla="*/ 32 w 338"/>
                    <a:gd name="T3" fmla="*/ 0 h 338"/>
                    <a:gd name="T4" fmla="*/ 0 w 338"/>
                    <a:gd name="T5" fmla="*/ 32 h 338"/>
                    <a:gd name="T6" fmla="*/ 0 w 338"/>
                    <a:gd name="T7" fmla="*/ 306 h 338"/>
                    <a:gd name="T8" fmla="*/ 32 w 338"/>
                    <a:gd name="T9" fmla="*/ 338 h 338"/>
                    <a:gd name="T10" fmla="*/ 306 w 338"/>
                    <a:gd name="T11" fmla="*/ 338 h 338"/>
                    <a:gd name="T12" fmla="*/ 338 w 338"/>
                    <a:gd name="T13" fmla="*/ 306 h 338"/>
                    <a:gd name="T14" fmla="*/ 338 w 338"/>
                    <a:gd name="T15" fmla="*/ 32 h 338"/>
                    <a:gd name="T16" fmla="*/ 306 w 338"/>
                    <a:gd name="T17" fmla="*/ 0 h 338"/>
                    <a:gd name="T18" fmla="*/ 274 w 338"/>
                    <a:gd name="T19" fmla="*/ 274 h 338"/>
                    <a:gd name="T20" fmla="*/ 64 w 338"/>
                    <a:gd name="T21" fmla="*/ 274 h 338"/>
                    <a:gd name="T22" fmla="*/ 64 w 338"/>
                    <a:gd name="T23" fmla="*/ 64 h 338"/>
                    <a:gd name="T24" fmla="*/ 274 w 338"/>
                    <a:gd name="T25" fmla="*/ 64 h 338"/>
                    <a:gd name="T26" fmla="*/ 274 w 338"/>
                    <a:gd name="T27" fmla="*/ 274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8" h="338">
                      <a:moveTo>
                        <a:pt x="306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5" y="0"/>
                        <a:pt x="0" y="14"/>
                        <a:pt x="0" y="32"/>
                      </a:cubicBezTo>
                      <a:cubicBezTo>
                        <a:pt x="0" y="306"/>
                        <a:pt x="0" y="306"/>
                        <a:pt x="0" y="306"/>
                      </a:cubicBezTo>
                      <a:cubicBezTo>
                        <a:pt x="0" y="323"/>
                        <a:pt x="15" y="338"/>
                        <a:pt x="32" y="338"/>
                      </a:cubicBezTo>
                      <a:cubicBezTo>
                        <a:pt x="306" y="338"/>
                        <a:pt x="306" y="338"/>
                        <a:pt x="306" y="338"/>
                      </a:cubicBezTo>
                      <a:cubicBezTo>
                        <a:pt x="324" y="338"/>
                        <a:pt x="338" y="323"/>
                        <a:pt x="338" y="306"/>
                      </a:cubicBezTo>
                      <a:cubicBezTo>
                        <a:pt x="338" y="32"/>
                        <a:pt x="338" y="32"/>
                        <a:pt x="338" y="32"/>
                      </a:cubicBezTo>
                      <a:cubicBezTo>
                        <a:pt x="338" y="14"/>
                        <a:pt x="324" y="0"/>
                        <a:pt x="306" y="0"/>
                      </a:cubicBezTo>
                      <a:close/>
                      <a:moveTo>
                        <a:pt x="274" y="274"/>
                      </a:moveTo>
                      <a:cubicBezTo>
                        <a:pt x="64" y="274"/>
                        <a:pt x="64" y="274"/>
                        <a:pt x="64" y="274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4" y="64"/>
                        <a:pt x="274" y="64"/>
                        <a:pt x="274" y="64"/>
                      </a:cubicBezTo>
                      <a:lnTo>
                        <a:pt x="274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30" name="Freeform 8"/>
                <p:cNvSpPr>
                  <a:spLocks noEditPoints="1"/>
                </p:cNvSpPr>
                <p:nvPr/>
              </p:nvSpPr>
              <p:spPr bwMode="auto">
                <a:xfrm>
                  <a:off x="5704" y="821"/>
                  <a:ext cx="383" cy="372"/>
                </a:xfrm>
                <a:custGeom>
                  <a:avLst/>
                  <a:gdLst>
                    <a:gd name="T0" fmla="*/ 1569 w 2048"/>
                    <a:gd name="T1" fmla="*/ 237 h 1990"/>
                    <a:gd name="T2" fmla="*/ 1398 w 2048"/>
                    <a:gd name="T3" fmla="*/ 205 h 1990"/>
                    <a:gd name="T4" fmla="*/ 1366 w 2048"/>
                    <a:gd name="T5" fmla="*/ 0 h 1990"/>
                    <a:gd name="T6" fmla="*/ 1197 w 2048"/>
                    <a:gd name="T7" fmla="*/ 32 h 1990"/>
                    <a:gd name="T8" fmla="*/ 885 w 2048"/>
                    <a:gd name="T9" fmla="*/ 205 h 1990"/>
                    <a:gd name="T10" fmla="*/ 853 w 2048"/>
                    <a:gd name="T11" fmla="*/ 0 h 1990"/>
                    <a:gd name="T12" fmla="*/ 684 w 2048"/>
                    <a:gd name="T13" fmla="*/ 32 h 1990"/>
                    <a:gd name="T14" fmla="*/ 372 w 2048"/>
                    <a:gd name="T15" fmla="*/ 205 h 1990"/>
                    <a:gd name="T16" fmla="*/ 340 w 2048"/>
                    <a:gd name="T17" fmla="*/ 0 h 1990"/>
                    <a:gd name="T18" fmla="*/ 171 w 2048"/>
                    <a:gd name="T19" fmla="*/ 32 h 1990"/>
                    <a:gd name="T20" fmla="*/ 32 w 2048"/>
                    <a:gd name="T21" fmla="*/ 205 h 1990"/>
                    <a:gd name="T22" fmla="*/ 0 w 2048"/>
                    <a:gd name="T23" fmla="*/ 1468 h 1990"/>
                    <a:gd name="T24" fmla="*/ 896 w 2048"/>
                    <a:gd name="T25" fmla="*/ 1501 h 1990"/>
                    <a:gd name="T26" fmla="*/ 1469 w 2048"/>
                    <a:gd name="T27" fmla="*/ 1990 h 1990"/>
                    <a:gd name="T28" fmla="*/ 1569 w 2048"/>
                    <a:gd name="T29" fmla="*/ 840 h 1990"/>
                    <a:gd name="T30" fmla="*/ 1261 w 2048"/>
                    <a:gd name="T31" fmla="*/ 64 h 1990"/>
                    <a:gd name="T32" fmla="*/ 1334 w 2048"/>
                    <a:gd name="T33" fmla="*/ 237 h 1990"/>
                    <a:gd name="T34" fmla="*/ 1261 w 2048"/>
                    <a:gd name="T35" fmla="*/ 410 h 1990"/>
                    <a:gd name="T36" fmla="*/ 748 w 2048"/>
                    <a:gd name="T37" fmla="*/ 237 h 1990"/>
                    <a:gd name="T38" fmla="*/ 821 w 2048"/>
                    <a:gd name="T39" fmla="*/ 64 h 1990"/>
                    <a:gd name="T40" fmla="*/ 821 w 2048"/>
                    <a:gd name="T41" fmla="*/ 410 h 1990"/>
                    <a:gd name="T42" fmla="*/ 748 w 2048"/>
                    <a:gd name="T43" fmla="*/ 237 h 1990"/>
                    <a:gd name="T44" fmla="*/ 235 w 2048"/>
                    <a:gd name="T45" fmla="*/ 64 h 1990"/>
                    <a:gd name="T46" fmla="*/ 308 w 2048"/>
                    <a:gd name="T47" fmla="*/ 237 h 1990"/>
                    <a:gd name="T48" fmla="*/ 235 w 2048"/>
                    <a:gd name="T49" fmla="*/ 410 h 1990"/>
                    <a:gd name="T50" fmla="*/ 921 w 2048"/>
                    <a:gd name="T51" fmla="*/ 1026 h 1990"/>
                    <a:gd name="T52" fmla="*/ 616 w 2048"/>
                    <a:gd name="T53" fmla="*/ 1058 h 1990"/>
                    <a:gd name="T54" fmla="*/ 648 w 2048"/>
                    <a:gd name="T55" fmla="*/ 1364 h 1990"/>
                    <a:gd name="T56" fmla="*/ 889 w 2048"/>
                    <a:gd name="T57" fmla="*/ 1411 h 1990"/>
                    <a:gd name="T58" fmla="*/ 64 w 2048"/>
                    <a:gd name="T59" fmla="*/ 1436 h 1990"/>
                    <a:gd name="T60" fmla="*/ 171 w 2048"/>
                    <a:gd name="T61" fmla="*/ 269 h 1990"/>
                    <a:gd name="T62" fmla="*/ 203 w 2048"/>
                    <a:gd name="T63" fmla="*/ 474 h 1990"/>
                    <a:gd name="T64" fmla="*/ 372 w 2048"/>
                    <a:gd name="T65" fmla="*/ 442 h 1990"/>
                    <a:gd name="T66" fmla="*/ 684 w 2048"/>
                    <a:gd name="T67" fmla="*/ 269 h 1990"/>
                    <a:gd name="T68" fmla="*/ 716 w 2048"/>
                    <a:gd name="T69" fmla="*/ 474 h 1990"/>
                    <a:gd name="T70" fmla="*/ 885 w 2048"/>
                    <a:gd name="T71" fmla="*/ 442 h 1990"/>
                    <a:gd name="T72" fmla="*/ 1197 w 2048"/>
                    <a:gd name="T73" fmla="*/ 269 h 1990"/>
                    <a:gd name="T74" fmla="*/ 1229 w 2048"/>
                    <a:gd name="T75" fmla="*/ 474 h 1990"/>
                    <a:gd name="T76" fmla="*/ 1398 w 2048"/>
                    <a:gd name="T77" fmla="*/ 442 h 1990"/>
                    <a:gd name="T78" fmla="*/ 1505 w 2048"/>
                    <a:gd name="T79" fmla="*/ 269 h 1990"/>
                    <a:gd name="T80" fmla="*/ 1469 w 2048"/>
                    <a:gd name="T81" fmla="*/ 831 h 1990"/>
                    <a:gd name="T82" fmla="*/ 1364 w 2048"/>
                    <a:gd name="T83" fmla="*/ 648 h 1990"/>
                    <a:gd name="T84" fmla="*/ 1058 w 2048"/>
                    <a:gd name="T85" fmla="*/ 616 h 1990"/>
                    <a:gd name="T86" fmla="*/ 1026 w 2048"/>
                    <a:gd name="T87" fmla="*/ 921 h 1990"/>
                    <a:gd name="T88" fmla="*/ 1113 w 2048"/>
                    <a:gd name="T89" fmla="*/ 953 h 1990"/>
                    <a:gd name="T90" fmla="*/ 953 w 2048"/>
                    <a:gd name="T91" fmla="*/ 1146 h 1990"/>
                    <a:gd name="T92" fmla="*/ 921 w 2048"/>
                    <a:gd name="T93" fmla="*/ 1026 h 1990"/>
                    <a:gd name="T94" fmla="*/ 889 w 2048"/>
                    <a:gd name="T95" fmla="*/ 1300 h 1990"/>
                    <a:gd name="T96" fmla="*/ 680 w 2048"/>
                    <a:gd name="T97" fmla="*/ 1090 h 1990"/>
                    <a:gd name="T98" fmla="*/ 1300 w 2048"/>
                    <a:gd name="T99" fmla="*/ 680 h 1990"/>
                    <a:gd name="T100" fmla="*/ 1217 w 2048"/>
                    <a:gd name="T101" fmla="*/ 889 h 1990"/>
                    <a:gd name="T102" fmla="*/ 1090 w 2048"/>
                    <a:gd name="T103" fmla="*/ 680 h 1990"/>
                    <a:gd name="T104" fmla="*/ 1469 w 2048"/>
                    <a:gd name="T105" fmla="*/ 1926 h 1990"/>
                    <a:gd name="T106" fmla="*/ 956 w 2048"/>
                    <a:gd name="T107" fmla="*/ 1465 h 1990"/>
                    <a:gd name="T108" fmla="*/ 1238 w 2048"/>
                    <a:gd name="T109" fmla="*/ 950 h 1990"/>
                    <a:gd name="T110" fmla="*/ 1340 w 2048"/>
                    <a:gd name="T111" fmla="*/ 912 h 1990"/>
                    <a:gd name="T112" fmla="*/ 1469 w 2048"/>
                    <a:gd name="T113" fmla="*/ 896 h 1990"/>
                    <a:gd name="T114" fmla="*/ 1533 w 2048"/>
                    <a:gd name="T115" fmla="*/ 900 h 1990"/>
                    <a:gd name="T116" fmla="*/ 1469 w 2048"/>
                    <a:gd name="T117" fmla="*/ 1926 h 19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048" h="1990">
                      <a:moveTo>
                        <a:pt x="1569" y="840"/>
                      </a:moveTo>
                      <a:cubicBezTo>
                        <a:pt x="1569" y="237"/>
                        <a:pt x="1569" y="237"/>
                        <a:pt x="1569" y="237"/>
                      </a:cubicBezTo>
                      <a:cubicBezTo>
                        <a:pt x="1569" y="219"/>
                        <a:pt x="1555" y="205"/>
                        <a:pt x="1537" y="205"/>
                      </a:cubicBezTo>
                      <a:cubicBezTo>
                        <a:pt x="1398" y="205"/>
                        <a:pt x="1398" y="205"/>
                        <a:pt x="1398" y="205"/>
                      </a:cubicBezTo>
                      <a:cubicBezTo>
                        <a:pt x="1398" y="32"/>
                        <a:pt x="1398" y="32"/>
                        <a:pt x="1398" y="32"/>
                      </a:cubicBezTo>
                      <a:cubicBezTo>
                        <a:pt x="1398" y="14"/>
                        <a:pt x="1384" y="0"/>
                        <a:pt x="1366" y="0"/>
                      </a:cubicBezTo>
                      <a:cubicBezTo>
                        <a:pt x="1229" y="0"/>
                        <a:pt x="1229" y="0"/>
                        <a:pt x="1229" y="0"/>
                      </a:cubicBezTo>
                      <a:cubicBezTo>
                        <a:pt x="1212" y="0"/>
                        <a:pt x="1197" y="14"/>
                        <a:pt x="1197" y="32"/>
                      </a:cubicBezTo>
                      <a:cubicBezTo>
                        <a:pt x="1197" y="205"/>
                        <a:pt x="1197" y="205"/>
                        <a:pt x="1197" y="205"/>
                      </a:cubicBezTo>
                      <a:cubicBezTo>
                        <a:pt x="885" y="205"/>
                        <a:pt x="885" y="205"/>
                        <a:pt x="885" y="205"/>
                      </a:cubicBezTo>
                      <a:cubicBezTo>
                        <a:pt x="885" y="32"/>
                        <a:pt x="885" y="32"/>
                        <a:pt x="885" y="32"/>
                      </a:cubicBezTo>
                      <a:cubicBezTo>
                        <a:pt x="885" y="14"/>
                        <a:pt x="871" y="0"/>
                        <a:pt x="853" y="0"/>
                      </a:cubicBezTo>
                      <a:cubicBezTo>
                        <a:pt x="716" y="0"/>
                        <a:pt x="716" y="0"/>
                        <a:pt x="716" y="0"/>
                      </a:cubicBezTo>
                      <a:cubicBezTo>
                        <a:pt x="698" y="0"/>
                        <a:pt x="684" y="14"/>
                        <a:pt x="684" y="32"/>
                      </a:cubicBezTo>
                      <a:cubicBezTo>
                        <a:pt x="684" y="205"/>
                        <a:pt x="684" y="205"/>
                        <a:pt x="684" y="205"/>
                      </a:cubicBezTo>
                      <a:cubicBezTo>
                        <a:pt x="372" y="205"/>
                        <a:pt x="372" y="205"/>
                        <a:pt x="372" y="205"/>
                      </a:cubicBezTo>
                      <a:cubicBezTo>
                        <a:pt x="372" y="32"/>
                        <a:pt x="372" y="32"/>
                        <a:pt x="372" y="32"/>
                      </a:cubicBezTo>
                      <a:cubicBezTo>
                        <a:pt x="372" y="14"/>
                        <a:pt x="358" y="0"/>
                        <a:pt x="340" y="0"/>
                      </a:cubicBezTo>
                      <a:cubicBezTo>
                        <a:pt x="203" y="0"/>
                        <a:pt x="203" y="0"/>
                        <a:pt x="203" y="0"/>
                      </a:cubicBezTo>
                      <a:cubicBezTo>
                        <a:pt x="185" y="0"/>
                        <a:pt x="171" y="14"/>
                        <a:pt x="171" y="32"/>
                      </a:cubicBezTo>
                      <a:cubicBezTo>
                        <a:pt x="171" y="205"/>
                        <a:pt x="171" y="205"/>
                        <a:pt x="171" y="205"/>
                      </a:cubicBezTo>
                      <a:cubicBezTo>
                        <a:pt x="32" y="205"/>
                        <a:pt x="32" y="205"/>
                        <a:pt x="32" y="205"/>
                      </a:cubicBezTo>
                      <a:cubicBezTo>
                        <a:pt x="14" y="205"/>
                        <a:pt x="0" y="219"/>
                        <a:pt x="0" y="237"/>
                      </a:cubicBezTo>
                      <a:cubicBezTo>
                        <a:pt x="0" y="1468"/>
                        <a:pt x="0" y="1468"/>
                        <a:pt x="0" y="1468"/>
                      </a:cubicBezTo>
                      <a:cubicBezTo>
                        <a:pt x="0" y="1486"/>
                        <a:pt x="14" y="1501"/>
                        <a:pt x="32" y="1501"/>
                      </a:cubicBezTo>
                      <a:cubicBezTo>
                        <a:pt x="896" y="1501"/>
                        <a:pt x="896" y="1501"/>
                        <a:pt x="896" y="1501"/>
                      </a:cubicBezTo>
                      <a:cubicBezTo>
                        <a:pt x="917" y="1631"/>
                        <a:pt x="981" y="1751"/>
                        <a:pt x="1080" y="1840"/>
                      </a:cubicBezTo>
                      <a:cubicBezTo>
                        <a:pt x="1186" y="1937"/>
                        <a:pt x="1325" y="1990"/>
                        <a:pt x="1469" y="1990"/>
                      </a:cubicBezTo>
                      <a:cubicBezTo>
                        <a:pt x="1788" y="1990"/>
                        <a:pt x="2048" y="1730"/>
                        <a:pt x="2048" y="1411"/>
                      </a:cubicBezTo>
                      <a:cubicBezTo>
                        <a:pt x="2048" y="1129"/>
                        <a:pt x="1844" y="888"/>
                        <a:pt x="1569" y="840"/>
                      </a:cubicBezTo>
                      <a:close/>
                      <a:moveTo>
                        <a:pt x="1261" y="237"/>
                      </a:moveTo>
                      <a:cubicBezTo>
                        <a:pt x="1261" y="64"/>
                        <a:pt x="1261" y="64"/>
                        <a:pt x="1261" y="64"/>
                      </a:cubicBezTo>
                      <a:cubicBezTo>
                        <a:pt x="1334" y="64"/>
                        <a:pt x="1334" y="64"/>
                        <a:pt x="1334" y="64"/>
                      </a:cubicBezTo>
                      <a:cubicBezTo>
                        <a:pt x="1334" y="237"/>
                        <a:pt x="1334" y="237"/>
                        <a:pt x="1334" y="237"/>
                      </a:cubicBezTo>
                      <a:cubicBezTo>
                        <a:pt x="1334" y="410"/>
                        <a:pt x="1334" y="410"/>
                        <a:pt x="1334" y="410"/>
                      </a:cubicBezTo>
                      <a:cubicBezTo>
                        <a:pt x="1261" y="410"/>
                        <a:pt x="1261" y="410"/>
                        <a:pt x="1261" y="410"/>
                      </a:cubicBezTo>
                      <a:lnTo>
                        <a:pt x="1261" y="237"/>
                      </a:lnTo>
                      <a:close/>
                      <a:moveTo>
                        <a:pt x="748" y="237"/>
                      </a:moveTo>
                      <a:cubicBezTo>
                        <a:pt x="748" y="64"/>
                        <a:pt x="748" y="64"/>
                        <a:pt x="748" y="64"/>
                      </a:cubicBezTo>
                      <a:cubicBezTo>
                        <a:pt x="821" y="64"/>
                        <a:pt x="821" y="64"/>
                        <a:pt x="821" y="64"/>
                      </a:cubicBezTo>
                      <a:cubicBezTo>
                        <a:pt x="821" y="237"/>
                        <a:pt x="821" y="237"/>
                        <a:pt x="821" y="237"/>
                      </a:cubicBezTo>
                      <a:cubicBezTo>
                        <a:pt x="821" y="410"/>
                        <a:pt x="821" y="410"/>
                        <a:pt x="821" y="410"/>
                      </a:cubicBezTo>
                      <a:cubicBezTo>
                        <a:pt x="748" y="410"/>
                        <a:pt x="748" y="410"/>
                        <a:pt x="748" y="410"/>
                      </a:cubicBezTo>
                      <a:lnTo>
                        <a:pt x="748" y="237"/>
                      </a:lnTo>
                      <a:close/>
                      <a:moveTo>
                        <a:pt x="235" y="237"/>
                      </a:moveTo>
                      <a:cubicBezTo>
                        <a:pt x="235" y="64"/>
                        <a:pt x="235" y="64"/>
                        <a:pt x="235" y="64"/>
                      </a:cubicBezTo>
                      <a:cubicBezTo>
                        <a:pt x="308" y="64"/>
                        <a:pt x="308" y="64"/>
                        <a:pt x="308" y="64"/>
                      </a:cubicBezTo>
                      <a:cubicBezTo>
                        <a:pt x="308" y="237"/>
                        <a:pt x="308" y="237"/>
                        <a:pt x="308" y="237"/>
                      </a:cubicBezTo>
                      <a:cubicBezTo>
                        <a:pt x="308" y="410"/>
                        <a:pt x="308" y="410"/>
                        <a:pt x="308" y="410"/>
                      </a:cubicBezTo>
                      <a:cubicBezTo>
                        <a:pt x="235" y="410"/>
                        <a:pt x="235" y="410"/>
                        <a:pt x="235" y="410"/>
                      </a:cubicBezTo>
                      <a:lnTo>
                        <a:pt x="235" y="237"/>
                      </a:lnTo>
                      <a:close/>
                      <a:moveTo>
                        <a:pt x="921" y="1026"/>
                      </a:moveTo>
                      <a:cubicBezTo>
                        <a:pt x="648" y="1026"/>
                        <a:pt x="648" y="1026"/>
                        <a:pt x="648" y="1026"/>
                      </a:cubicBezTo>
                      <a:cubicBezTo>
                        <a:pt x="630" y="1026"/>
                        <a:pt x="616" y="1040"/>
                        <a:pt x="616" y="1058"/>
                      </a:cubicBezTo>
                      <a:cubicBezTo>
                        <a:pt x="616" y="1332"/>
                        <a:pt x="616" y="1332"/>
                        <a:pt x="616" y="1332"/>
                      </a:cubicBezTo>
                      <a:cubicBezTo>
                        <a:pt x="616" y="1349"/>
                        <a:pt x="630" y="1364"/>
                        <a:pt x="648" y="1364"/>
                      </a:cubicBezTo>
                      <a:cubicBezTo>
                        <a:pt x="891" y="1364"/>
                        <a:pt x="891" y="1364"/>
                        <a:pt x="891" y="1364"/>
                      </a:cubicBezTo>
                      <a:cubicBezTo>
                        <a:pt x="890" y="1379"/>
                        <a:pt x="889" y="1395"/>
                        <a:pt x="889" y="1411"/>
                      </a:cubicBezTo>
                      <a:cubicBezTo>
                        <a:pt x="889" y="1419"/>
                        <a:pt x="890" y="1428"/>
                        <a:pt x="890" y="1436"/>
                      </a:cubicBezTo>
                      <a:cubicBezTo>
                        <a:pt x="64" y="1436"/>
                        <a:pt x="64" y="1436"/>
                        <a:pt x="64" y="1436"/>
                      </a:cubicBezTo>
                      <a:cubicBezTo>
                        <a:pt x="64" y="269"/>
                        <a:pt x="64" y="269"/>
                        <a:pt x="64" y="269"/>
                      </a:cubicBezTo>
                      <a:cubicBezTo>
                        <a:pt x="171" y="269"/>
                        <a:pt x="171" y="269"/>
                        <a:pt x="171" y="269"/>
                      </a:cubicBezTo>
                      <a:cubicBezTo>
                        <a:pt x="171" y="442"/>
                        <a:pt x="171" y="442"/>
                        <a:pt x="171" y="442"/>
                      </a:cubicBezTo>
                      <a:cubicBezTo>
                        <a:pt x="171" y="460"/>
                        <a:pt x="185" y="474"/>
                        <a:pt x="203" y="474"/>
                      </a:cubicBezTo>
                      <a:cubicBezTo>
                        <a:pt x="340" y="474"/>
                        <a:pt x="340" y="474"/>
                        <a:pt x="340" y="474"/>
                      </a:cubicBezTo>
                      <a:cubicBezTo>
                        <a:pt x="358" y="474"/>
                        <a:pt x="372" y="460"/>
                        <a:pt x="372" y="442"/>
                      </a:cubicBezTo>
                      <a:cubicBezTo>
                        <a:pt x="372" y="269"/>
                        <a:pt x="372" y="269"/>
                        <a:pt x="372" y="269"/>
                      </a:cubicBezTo>
                      <a:cubicBezTo>
                        <a:pt x="684" y="269"/>
                        <a:pt x="684" y="269"/>
                        <a:pt x="684" y="269"/>
                      </a:cubicBezTo>
                      <a:cubicBezTo>
                        <a:pt x="684" y="442"/>
                        <a:pt x="684" y="442"/>
                        <a:pt x="684" y="442"/>
                      </a:cubicBezTo>
                      <a:cubicBezTo>
                        <a:pt x="684" y="460"/>
                        <a:pt x="698" y="474"/>
                        <a:pt x="716" y="474"/>
                      </a:cubicBezTo>
                      <a:cubicBezTo>
                        <a:pt x="853" y="474"/>
                        <a:pt x="853" y="474"/>
                        <a:pt x="853" y="474"/>
                      </a:cubicBezTo>
                      <a:cubicBezTo>
                        <a:pt x="871" y="474"/>
                        <a:pt x="885" y="460"/>
                        <a:pt x="885" y="442"/>
                      </a:cubicBezTo>
                      <a:cubicBezTo>
                        <a:pt x="885" y="269"/>
                        <a:pt x="885" y="269"/>
                        <a:pt x="885" y="269"/>
                      </a:cubicBezTo>
                      <a:cubicBezTo>
                        <a:pt x="1197" y="269"/>
                        <a:pt x="1197" y="269"/>
                        <a:pt x="1197" y="269"/>
                      </a:cubicBezTo>
                      <a:cubicBezTo>
                        <a:pt x="1197" y="442"/>
                        <a:pt x="1197" y="442"/>
                        <a:pt x="1197" y="442"/>
                      </a:cubicBezTo>
                      <a:cubicBezTo>
                        <a:pt x="1197" y="460"/>
                        <a:pt x="1212" y="474"/>
                        <a:pt x="1229" y="474"/>
                      </a:cubicBezTo>
                      <a:cubicBezTo>
                        <a:pt x="1366" y="474"/>
                        <a:pt x="1366" y="474"/>
                        <a:pt x="1366" y="474"/>
                      </a:cubicBezTo>
                      <a:cubicBezTo>
                        <a:pt x="1384" y="474"/>
                        <a:pt x="1398" y="460"/>
                        <a:pt x="1398" y="442"/>
                      </a:cubicBezTo>
                      <a:cubicBezTo>
                        <a:pt x="1398" y="269"/>
                        <a:pt x="1398" y="269"/>
                        <a:pt x="1398" y="269"/>
                      </a:cubicBezTo>
                      <a:cubicBezTo>
                        <a:pt x="1505" y="269"/>
                        <a:pt x="1505" y="269"/>
                        <a:pt x="1505" y="269"/>
                      </a:cubicBezTo>
                      <a:cubicBezTo>
                        <a:pt x="1505" y="833"/>
                        <a:pt x="1505" y="833"/>
                        <a:pt x="1505" y="833"/>
                      </a:cubicBezTo>
                      <a:cubicBezTo>
                        <a:pt x="1493" y="832"/>
                        <a:pt x="1481" y="831"/>
                        <a:pt x="1469" y="831"/>
                      </a:cubicBezTo>
                      <a:cubicBezTo>
                        <a:pt x="1433" y="831"/>
                        <a:pt x="1398" y="835"/>
                        <a:pt x="1364" y="841"/>
                      </a:cubicBezTo>
                      <a:cubicBezTo>
                        <a:pt x="1364" y="648"/>
                        <a:pt x="1364" y="648"/>
                        <a:pt x="1364" y="648"/>
                      </a:cubicBezTo>
                      <a:cubicBezTo>
                        <a:pt x="1364" y="630"/>
                        <a:pt x="1350" y="616"/>
                        <a:pt x="1332" y="616"/>
                      </a:cubicBezTo>
                      <a:cubicBezTo>
                        <a:pt x="1058" y="616"/>
                        <a:pt x="1058" y="616"/>
                        <a:pt x="1058" y="616"/>
                      </a:cubicBezTo>
                      <a:cubicBezTo>
                        <a:pt x="1040" y="616"/>
                        <a:pt x="1026" y="630"/>
                        <a:pt x="1026" y="648"/>
                      </a:cubicBezTo>
                      <a:cubicBezTo>
                        <a:pt x="1026" y="921"/>
                        <a:pt x="1026" y="921"/>
                        <a:pt x="1026" y="921"/>
                      </a:cubicBezTo>
                      <a:cubicBezTo>
                        <a:pt x="1026" y="939"/>
                        <a:pt x="1040" y="953"/>
                        <a:pt x="1058" y="953"/>
                      </a:cubicBezTo>
                      <a:cubicBezTo>
                        <a:pt x="1113" y="953"/>
                        <a:pt x="1113" y="953"/>
                        <a:pt x="1113" y="953"/>
                      </a:cubicBezTo>
                      <a:cubicBezTo>
                        <a:pt x="1060" y="995"/>
                        <a:pt x="1014" y="1045"/>
                        <a:pt x="978" y="1102"/>
                      </a:cubicBezTo>
                      <a:cubicBezTo>
                        <a:pt x="969" y="1116"/>
                        <a:pt x="961" y="1131"/>
                        <a:pt x="953" y="1146"/>
                      </a:cubicBezTo>
                      <a:cubicBezTo>
                        <a:pt x="953" y="1058"/>
                        <a:pt x="953" y="1058"/>
                        <a:pt x="953" y="1058"/>
                      </a:cubicBezTo>
                      <a:cubicBezTo>
                        <a:pt x="953" y="1040"/>
                        <a:pt x="939" y="1026"/>
                        <a:pt x="921" y="1026"/>
                      </a:cubicBezTo>
                      <a:close/>
                      <a:moveTo>
                        <a:pt x="889" y="1090"/>
                      </a:moveTo>
                      <a:cubicBezTo>
                        <a:pt x="889" y="1300"/>
                        <a:pt x="889" y="1300"/>
                        <a:pt x="889" y="1300"/>
                      </a:cubicBezTo>
                      <a:cubicBezTo>
                        <a:pt x="680" y="1300"/>
                        <a:pt x="680" y="1300"/>
                        <a:pt x="680" y="1300"/>
                      </a:cubicBezTo>
                      <a:cubicBezTo>
                        <a:pt x="680" y="1090"/>
                        <a:pt x="680" y="1090"/>
                        <a:pt x="680" y="1090"/>
                      </a:cubicBezTo>
                      <a:lnTo>
                        <a:pt x="889" y="1090"/>
                      </a:lnTo>
                      <a:close/>
                      <a:moveTo>
                        <a:pt x="1300" y="680"/>
                      </a:moveTo>
                      <a:cubicBezTo>
                        <a:pt x="1300" y="857"/>
                        <a:pt x="1300" y="857"/>
                        <a:pt x="1300" y="857"/>
                      </a:cubicBezTo>
                      <a:cubicBezTo>
                        <a:pt x="1271" y="865"/>
                        <a:pt x="1244" y="876"/>
                        <a:pt x="1217" y="889"/>
                      </a:cubicBezTo>
                      <a:cubicBezTo>
                        <a:pt x="1090" y="889"/>
                        <a:pt x="1090" y="889"/>
                        <a:pt x="1090" y="889"/>
                      </a:cubicBezTo>
                      <a:cubicBezTo>
                        <a:pt x="1090" y="680"/>
                        <a:pt x="1090" y="680"/>
                        <a:pt x="1090" y="680"/>
                      </a:cubicBezTo>
                      <a:lnTo>
                        <a:pt x="1300" y="680"/>
                      </a:lnTo>
                      <a:close/>
                      <a:moveTo>
                        <a:pt x="1469" y="1926"/>
                      </a:moveTo>
                      <a:cubicBezTo>
                        <a:pt x="1204" y="1926"/>
                        <a:pt x="984" y="1728"/>
                        <a:pt x="956" y="1465"/>
                      </a:cubicBezTo>
                      <a:cubicBezTo>
                        <a:pt x="956" y="1465"/>
                        <a:pt x="956" y="1465"/>
                        <a:pt x="956" y="1465"/>
                      </a:cubicBezTo>
                      <a:cubicBezTo>
                        <a:pt x="954" y="1447"/>
                        <a:pt x="953" y="1429"/>
                        <a:pt x="953" y="1411"/>
                      </a:cubicBezTo>
                      <a:cubicBezTo>
                        <a:pt x="953" y="1215"/>
                        <a:pt x="1063" y="1038"/>
                        <a:pt x="1238" y="950"/>
                      </a:cubicBezTo>
                      <a:cubicBezTo>
                        <a:pt x="1238" y="950"/>
                        <a:pt x="1238" y="950"/>
                        <a:pt x="1238" y="950"/>
                      </a:cubicBezTo>
                      <a:cubicBezTo>
                        <a:pt x="1271" y="934"/>
                        <a:pt x="1305" y="921"/>
                        <a:pt x="1340" y="912"/>
                      </a:cubicBezTo>
                      <a:cubicBezTo>
                        <a:pt x="1340" y="912"/>
                        <a:pt x="1340" y="912"/>
                        <a:pt x="1340" y="912"/>
                      </a:cubicBezTo>
                      <a:cubicBezTo>
                        <a:pt x="1382" y="901"/>
                        <a:pt x="1425" y="896"/>
                        <a:pt x="1469" y="896"/>
                      </a:cubicBezTo>
                      <a:cubicBezTo>
                        <a:pt x="1490" y="896"/>
                        <a:pt x="1512" y="897"/>
                        <a:pt x="1533" y="900"/>
                      </a:cubicBezTo>
                      <a:cubicBezTo>
                        <a:pt x="1533" y="900"/>
                        <a:pt x="1533" y="900"/>
                        <a:pt x="1533" y="900"/>
                      </a:cubicBezTo>
                      <a:cubicBezTo>
                        <a:pt x="1790" y="932"/>
                        <a:pt x="1984" y="1151"/>
                        <a:pt x="1984" y="1411"/>
                      </a:cubicBezTo>
                      <a:cubicBezTo>
                        <a:pt x="1984" y="1695"/>
                        <a:pt x="1753" y="1926"/>
                        <a:pt x="1469" y="19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31" name="Freeform 9"/>
                <p:cNvSpPr>
                  <a:spLocks/>
                </p:cNvSpPr>
                <p:nvPr/>
              </p:nvSpPr>
              <p:spPr bwMode="auto">
                <a:xfrm>
                  <a:off x="6049" y="1050"/>
                  <a:ext cx="18" cy="41"/>
                </a:xfrm>
                <a:custGeom>
                  <a:avLst/>
                  <a:gdLst>
                    <a:gd name="T0" fmla="*/ 67 w 94"/>
                    <a:gd name="T1" fmla="*/ 25 h 216"/>
                    <a:gd name="T2" fmla="*/ 26 w 94"/>
                    <a:gd name="T3" fmla="*/ 6 h 216"/>
                    <a:gd name="T4" fmla="*/ 6 w 94"/>
                    <a:gd name="T5" fmla="*/ 47 h 216"/>
                    <a:gd name="T6" fmla="*/ 30 w 94"/>
                    <a:gd name="T7" fmla="*/ 184 h 216"/>
                    <a:gd name="T8" fmla="*/ 62 w 94"/>
                    <a:gd name="T9" fmla="*/ 216 h 216"/>
                    <a:gd name="T10" fmla="*/ 94 w 94"/>
                    <a:gd name="T11" fmla="*/ 184 h 216"/>
                    <a:gd name="T12" fmla="*/ 67 w 94"/>
                    <a:gd name="T13" fmla="*/ 25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4" h="216">
                      <a:moveTo>
                        <a:pt x="67" y="25"/>
                      </a:moveTo>
                      <a:cubicBezTo>
                        <a:pt x="61" y="9"/>
                        <a:pt x="42" y="0"/>
                        <a:pt x="26" y="6"/>
                      </a:cubicBezTo>
                      <a:cubicBezTo>
                        <a:pt x="9" y="12"/>
                        <a:pt x="0" y="30"/>
                        <a:pt x="6" y="47"/>
                      </a:cubicBezTo>
                      <a:cubicBezTo>
                        <a:pt x="22" y="91"/>
                        <a:pt x="30" y="137"/>
                        <a:pt x="30" y="184"/>
                      </a:cubicBezTo>
                      <a:cubicBezTo>
                        <a:pt x="30" y="202"/>
                        <a:pt x="44" y="216"/>
                        <a:pt x="62" y="216"/>
                      </a:cubicBezTo>
                      <a:cubicBezTo>
                        <a:pt x="80" y="216"/>
                        <a:pt x="94" y="202"/>
                        <a:pt x="94" y="184"/>
                      </a:cubicBezTo>
                      <a:cubicBezTo>
                        <a:pt x="94" y="130"/>
                        <a:pt x="85" y="76"/>
                        <a:pt x="67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32" name="Freeform 10"/>
                <p:cNvSpPr>
                  <a:spLocks/>
                </p:cNvSpPr>
                <p:nvPr/>
              </p:nvSpPr>
              <p:spPr bwMode="auto">
                <a:xfrm>
                  <a:off x="5994" y="999"/>
                  <a:ext cx="59" cy="45"/>
                </a:xfrm>
                <a:custGeom>
                  <a:avLst/>
                  <a:gdLst>
                    <a:gd name="T0" fmla="*/ 304 w 314"/>
                    <a:gd name="T1" fmla="*/ 191 h 242"/>
                    <a:gd name="T2" fmla="*/ 44 w 314"/>
                    <a:gd name="T3" fmla="*/ 5 h 242"/>
                    <a:gd name="T4" fmla="*/ 4 w 314"/>
                    <a:gd name="T5" fmla="*/ 27 h 242"/>
                    <a:gd name="T6" fmla="*/ 27 w 314"/>
                    <a:gd name="T7" fmla="*/ 67 h 242"/>
                    <a:gd name="T8" fmla="*/ 252 w 314"/>
                    <a:gd name="T9" fmla="*/ 228 h 242"/>
                    <a:gd name="T10" fmla="*/ 278 w 314"/>
                    <a:gd name="T11" fmla="*/ 242 h 242"/>
                    <a:gd name="T12" fmla="*/ 296 w 314"/>
                    <a:gd name="T13" fmla="*/ 236 h 242"/>
                    <a:gd name="T14" fmla="*/ 304 w 314"/>
                    <a:gd name="T15" fmla="*/ 191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4" h="242">
                      <a:moveTo>
                        <a:pt x="304" y="191"/>
                      </a:moveTo>
                      <a:cubicBezTo>
                        <a:pt x="242" y="101"/>
                        <a:pt x="149" y="35"/>
                        <a:pt x="44" y="5"/>
                      </a:cubicBezTo>
                      <a:cubicBezTo>
                        <a:pt x="27" y="0"/>
                        <a:pt x="9" y="10"/>
                        <a:pt x="4" y="27"/>
                      </a:cubicBezTo>
                      <a:cubicBezTo>
                        <a:pt x="0" y="44"/>
                        <a:pt x="10" y="62"/>
                        <a:pt x="27" y="67"/>
                      </a:cubicBezTo>
                      <a:cubicBezTo>
                        <a:pt x="117" y="93"/>
                        <a:pt x="197" y="150"/>
                        <a:pt x="252" y="228"/>
                      </a:cubicBezTo>
                      <a:cubicBezTo>
                        <a:pt x="258" y="237"/>
                        <a:pt x="268" y="242"/>
                        <a:pt x="278" y="242"/>
                      </a:cubicBezTo>
                      <a:cubicBezTo>
                        <a:pt x="284" y="242"/>
                        <a:pt x="291" y="240"/>
                        <a:pt x="296" y="236"/>
                      </a:cubicBezTo>
                      <a:cubicBezTo>
                        <a:pt x="311" y="226"/>
                        <a:pt x="314" y="206"/>
                        <a:pt x="304" y="1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33" name="Freeform 11"/>
                <p:cNvSpPr>
                  <a:spLocks noEditPoints="1"/>
                </p:cNvSpPr>
                <p:nvPr/>
              </p:nvSpPr>
              <p:spPr bwMode="auto">
                <a:xfrm>
                  <a:off x="5911" y="1017"/>
                  <a:ext cx="136" cy="136"/>
                </a:xfrm>
                <a:custGeom>
                  <a:avLst/>
                  <a:gdLst>
                    <a:gd name="T0" fmla="*/ 364 w 727"/>
                    <a:gd name="T1" fmla="*/ 0 h 727"/>
                    <a:gd name="T2" fmla="*/ 0 w 727"/>
                    <a:gd name="T3" fmla="*/ 364 h 727"/>
                    <a:gd name="T4" fmla="*/ 364 w 727"/>
                    <a:gd name="T5" fmla="*/ 727 h 727"/>
                    <a:gd name="T6" fmla="*/ 727 w 727"/>
                    <a:gd name="T7" fmla="*/ 364 h 727"/>
                    <a:gd name="T8" fmla="*/ 364 w 727"/>
                    <a:gd name="T9" fmla="*/ 0 h 727"/>
                    <a:gd name="T10" fmla="*/ 364 w 727"/>
                    <a:gd name="T11" fmla="*/ 663 h 727"/>
                    <a:gd name="T12" fmla="*/ 64 w 727"/>
                    <a:gd name="T13" fmla="*/ 364 h 727"/>
                    <a:gd name="T14" fmla="*/ 364 w 727"/>
                    <a:gd name="T15" fmla="*/ 65 h 727"/>
                    <a:gd name="T16" fmla="*/ 663 w 727"/>
                    <a:gd name="T17" fmla="*/ 364 h 727"/>
                    <a:gd name="T18" fmla="*/ 364 w 727"/>
                    <a:gd name="T19" fmla="*/ 663 h 7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27" h="727">
                      <a:moveTo>
                        <a:pt x="364" y="0"/>
                      </a:moveTo>
                      <a:cubicBezTo>
                        <a:pt x="163" y="0"/>
                        <a:pt x="0" y="163"/>
                        <a:pt x="0" y="364"/>
                      </a:cubicBezTo>
                      <a:cubicBezTo>
                        <a:pt x="0" y="564"/>
                        <a:pt x="163" y="727"/>
                        <a:pt x="364" y="727"/>
                      </a:cubicBezTo>
                      <a:cubicBezTo>
                        <a:pt x="564" y="727"/>
                        <a:pt x="727" y="564"/>
                        <a:pt x="727" y="364"/>
                      </a:cubicBezTo>
                      <a:cubicBezTo>
                        <a:pt x="727" y="163"/>
                        <a:pt x="564" y="0"/>
                        <a:pt x="364" y="0"/>
                      </a:cubicBezTo>
                      <a:close/>
                      <a:moveTo>
                        <a:pt x="364" y="663"/>
                      </a:moveTo>
                      <a:cubicBezTo>
                        <a:pt x="199" y="663"/>
                        <a:pt x="64" y="529"/>
                        <a:pt x="64" y="364"/>
                      </a:cubicBezTo>
                      <a:cubicBezTo>
                        <a:pt x="64" y="199"/>
                        <a:pt x="199" y="65"/>
                        <a:pt x="364" y="65"/>
                      </a:cubicBezTo>
                      <a:cubicBezTo>
                        <a:pt x="529" y="65"/>
                        <a:pt x="663" y="199"/>
                        <a:pt x="663" y="364"/>
                      </a:cubicBezTo>
                      <a:cubicBezTo>
                        <a:pt x="663" y="529"/>
                        <a:pt x="529" y="663"/>
                        <a:pt x="364" y="6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34" name="Freeform 12"/>
                <p:cNvSpPr>
                  <a:spLocks/>
                </p:cNvSpPr>
                <p:nvPr/>
              </p:nvSpPr>
              <p:spPr bwMode="auto">
                <a:xfrm>
                  <a:off x="5973" y="1048"/>
                  <a:ext cx="47" cy="47"/>
                </a:xfrm>
                <a:custGeom>
                  <a:avLst/>
                  <a:gdLst>
                    <a:gd name="T0" fmla="*/ 220 w 252"/>
                    <a:gd name="T1" fmla="*/ 188 h 252"/>
                    <a:gd name="T2" fmla="*/ 64 w 252"/>
                    <a:gd name="T3" fmla="*/ 188 h 252"/>
                    <a:gd name="T4" fmla="*/ 64 w 252"/>
                    <a:gd name="T5" fmla="*/ 32 h 252"/>
                    <a:gd name="T6" fmla="*/ 32 w 252"/>
                    <a:gd name="T7" fmla="*/ 0 h 252"/>
                    <a:gd name="T8" fmla="*/ 0 w 252"/>
                    <a:gd name="T9" fmla="*/ 32 h 252"/>
                    <a:gd name="T10" fmla="*/ 0 w 252"/>
                    <a:gd name="T11" fmla="*/ 220 h 252"/>
                    <a:gd name="T12" fmla="*/ 32 w 252"/>
                    <a:gd name="T13" fmla="*/ 252 h 252"/>
                    <a:gd name="T14" fmla="*/ 220 w 252"/>
                    <a:gd name="T15" fmla="*/ 252 h 252"/>
                    <a:gd name="T16" fmla="*/ 252 w 252"/>
                    <a:gd name="T17" fmla="*/ 220 h 252"/>
                    <a:gd name="T18" fmla="*/ 220 w 252"/>
                    <a:gd name="T19" fmla="*/ 188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2" h="252">
                      <a:moveTo>
                        <a:pt x="220" y="188"/>
                      </a:moveTo>
                      <a:cubicBezTo>
                        <a:pt x="64" y="188"/>
                        <a:pt x="64" y="188"/>
                        <a:pt x="64" y="188"/>
                      </a:cubicBezTo>
                      <a:cubicBezTo>
                        <a:pt x="64" y="32"/>
                        <a:pt x="64" y="32"/>
                        <a:pt x="64" y="32"/>
                      </a:cubicBezTo>
                      <a:cubicBezTo>
                        <a:pt x="64" y="14"/>
                        <a:pt x="49" y="0"/>
                        <a:pt x="32" y="0"/>
                      </a:cubicBezTo>
                      <a:cubicBezTo>
                        <a:pt x="14" y="0"/>
                        <a:pt x="0" y="14"/>
                        <a:pt x="0" y="32"/>
                      </a:cubicBezTo>
                      <a:cubicBezTo>
                        <a:pt x="0" y="220"/>
                        <a:pt x="0" y="220"/>
                        <a:pt x="0" y="220"/>
                      </a:cubicBezTo>
                      <a:cubicBezTo>
                        <a:pt x="0" y="238"/>
                        <a:pt x="14" y="252"/>
                        <a:pt x="32" y="252"/>
                      </a:cubicBezTo>
                      <a:cubicBezTo>
                        <a:pt x="220" y="252"/>
                        <a:pt x="220" y="252"/>
                        <a:pt x="220" y="252"/>
                      </a:cubicBezTo>
                      <a:cubicBezTo>
                        <a:pt x="237" y="252"/>
                        <a:pt x="252" y="238"/>
                        <a:pt x="252" y="220"/>
                      </a:cubicBezTo>
                      <a:cubicBezTo>
                        <a:pt x="252" y="203"/>
                        <a:pt x="238" y="188"/>
                        <a:pt x="220" y="1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  <p:sp>
            <p:nvSpPr>
              <p:cNvPr id="26" name="CaixaDeTexto 19"/>
              <p:cNvSpPr txBox="1"/>
              <p:nvPr/>
            </p:nvSpPr>
            <p:spPr>
              <a:xfrm>
                <a:off x="9934912" y="1361753"/>
                <a:ext cx="8811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pt-BR"/>
                </a:defPPr>
                <a:lvl1pPr algn="r">
                  <a:defRPr sz="5400" b="1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</a:defRPr>
                </a:lvl1pPr>
                <a:lvl2pPr lvl="1" algn="r">
                  <a:defRPr sz="3600">
                    <a:solidFill>
                      <a:schemeClr val="bg1"/>
                    </a:solidFill>
                  </a:defRPr>
                </a:lvl2pPr>
              </a:lstStyle>
              <a:p>
                <a:pPr algn="l"/>
                <a:r>
                  <a:rPr lang="pt-BR" sz="1400" i="1" dirty="0">
                    <a:solidFill>
                      <a:srgbClr val="4A5463"/>
                    </a:solidFill>
                    <a:effectLst/>
                    <a:latin typeface="+mn-lt"/>
                  </a:rPr>
                  <a:t>histórico</a:t>
                </a:r>
              </a:p>
            </p:txBody>
          </p:sp>
        </p:grpSp>
        <p:sp>
          <p:nvSpPr>
            <p:cNvPr id="24" name="Retângulo 23"/>
            <p:cNvSpPr/>
            <p:nvPr/>
          </p:nvSpPr>
          <p:spPr>
            <a:xfrm>
              <a:off x="7794171" y="5558971"/>
              <a:ext cx="1596572" cy="62411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5" name="CaixaDeTexto 19"/>
          <p:cNvSpPr txBox="1"/>
          <p:nvPr/>
        </p:nvSpPr>
        <p:spPr>
          <a:xfrm>
            <a:off x="7185258" y="2630156"/>
            <a:ext cx="19133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8000" i="1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76</a:t>
            </a:r>
            <a:r>
              <a:rPr lang="pt-BR" sz="6000" i="1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%</a:t>
            </a:r>
            <a:endParaRPr lang="pt-BR" sz="4400" i="1" dirty="0">
              <a:solidFill>
                <a:schemeClr val="accent1">
                  <a:lumMod val="50000"/>
                </a:schemeClr>
              </a:solidFill>
              <a:effectLst/>
              <a:latin typeface="+mn-lt"/>
            </a:endParaRPr>
          </a:p>
        </p:txBody>
      </p:sp>
      <p:sp>
        <p:nvSpPr>
          <p:cNvPr id="36" name="CaixaDeTexto 19"/>
          <p:cNvSpPr txBox="1"/>
          <p:nvPr/>
        </p:nvSpPr>
        <p:spPr>
          <a:xfrm>
            <a:off x="6355401" y="1441283"/>
            <a:ext cx="47183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2800" i="1" dirty="0">
                <a:solidFill>
                  <a:srgbClr val="00A79B"/>
                </a:solidFill>
                <a:effectLst/>
                <a:latin typeface="+mn-lt"/>
              </a:rPr>
              <a:t>o </a:t>
            </a:r>
            <a:r>
              <a:rPr lang="pt-BR" sz="2800" i="1" dirty="0" err="1">
                <a:solidFill>
                  <a:srgbClr val="00A79B"/>
                </a:solidFill>
                <a:effectLst/>
                <a:latin typeface="+mn-lt"/>
              </a:rPr>
              <a:t>Empretec</a:t>
            </a:r>
            <a:r>
              <a:rPr lang="pt-BR" sz="2800" i="1" dirty="0">
                <a:solidFill>
                  <a:srgbClr val="00A79B"/>
                </a:solidFill>
                <a:effectLst/>
                <a:latin typeface="+mn-lt"/>
              </a:rPr>
              <a:t> influenciou na decisão de abrir uma empresa</a:t>
            </a:r>
          </a:p>
        </p:txBody>
      </p:sp>
      <p:sp>
        <p:nvSpPr>
          <p:cNvPr id="37" name="Forma livre 36"/>
          <p:cNvSpPr/>
          <p:nvPr/>
        </p:nvSpPr>
        <p:spPr>
          <a:xfrm>
            <a:off x="-167954" y="161424"/>
            <a:ext cx="968768" cy="172857"/>
          </a:xfrm>
          <a:custGeom>
            <a:avLst/>
            <a:gdLst>
              <a:gd name="connsiteX0" fmla="*/ 0 w 4785186"/>
              <a:gd name="connsiteY0" fmla="*/ 0 h 853819"/>
              <a:gd name="connsiteX1" fmla="*/ 4785186 w 4785186"/>
              <a:gd name="connsiteY1" fmla="*/ 0 h 853819"/>
              <a:gd name="connsiteX2" fmla="*/ 4310842 w 4785186"/>
              <a:gd name="connsiteY2" fmla="*/ 853819 h 853819"/>
              <a:gd name="connsiteX3" fmla="*/ 0 w 4785186"/>
              <a:gd name="connsiteY3" fmla="*/ 853819 h 85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5186" h="853819">
                <a:moveTo>
                  <a:pt x="0" y="0"/>
                </a:moveTo>
                <a:lnTo>
                  <a:pt x="4785186" y="0"/>
                </a:lnTo>
                <a:lnTo>
                  <a:pt x="4310842" y="853819"/>
                </a:lnTo>
                <a:lnTo>
                  <a:pt x="0" y="853819"/>
                </a:lnTo>
                <a:close/>
              </a:path>
            </a:pathLst>
          </a:custGeom>
          <a:solidFill>
            <a:srgbClr val="EAB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8" name="Gráfico 37"/>
          <p:cNvGraphicFramePr/>
          <p:nvPr>
            <p:extLst>
              <p:ext uri="{D42A27DB-BD31-4B8C-83A1-F6EECF244321}">
                <p14:modId xmlns:p14="http://schemas.microsoft.com/office/powerpoint/2010/main" val="264965478"/>
              </p:ext>
            </p:extLst>
          </p:nvPr>
        </p:nvGraphicFramePr>
        <p:xfrm>
          <a:off x="6366579" y="4530514"/>
          <a:ext cx="850212" cy="811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" name="CaixaDeTexto 19"/>
          <p:cNvSpPr txBox="1"/>
          <p:nvPr/>
        </p:nvSpPr>
        <p:spPr>
          <a:xfrm>
            <a:off x="6272649" y="4748081"/>
            <a:ext cx="1061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ctr"/>
            <a:r>
              <a:rPr lang="pt-BR" sz="200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76</a:t>
            </a:r>
            <a:r>
              <a:rPr lang="pt-BR" sz="140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%</a:t>
            </a:r>
          </a:p>
        </p:txBody>
      </p:sp>
      <p:graphicFrame>
        <p:nvGraphicFramePr>
          <p:cNvPr id="40" name="Gráfico 39"/>
          <p:cNvGraphicFramePr/>
          <p:nvPr>
            <p:extLst>
              <p:ext uri="{D42A27DB-BD31-4B8C-83A1-F6EECF244321}">
                <p14:modId xmlns:p14="http://schemas.microsoft.com/office/powerpoint/2010/main" val="1481774169"/>
              </p:ext>
            </p:extLst>
          </p:nvPr>
        </p:nvGraphicFramePr>
        <p:xfrm>
          <a:off x="7192016" y="4530514"/>
          <a:ext cx="850212" cy="811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" name="CaixaDeTexto 19"/>
          <p:cNvSpPr txBox="1"/>
          <p:nvPr/>
        </p:nvSpPr>
        <p:spPr>
          <a:xfrm>
            <a:off x="7294082" y="4748081"/>
            <a:ext cx="64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ctr"/>
            <a:r>
              <a:rPr lang="pt-BR" sz="200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76</a:t>
            </a:r>
            <a:r>
              <a:rPr lang="pt-BR" sz="140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%</a:t>
            </a:r>
            <a:endParaRPr lang="pt-BR" sz="800" dirty="0">
              <a:solidFill>
                <a:schemeClr val="accent2">
                  <a:lumMod val="50000"/>
                </a:schemeClr>
              </a:solidFill>
              <a:effectLst/>
              <a:latin typeface="+mn-lt"/>
            </a:endParaRPr>
          </a:p>
        </p:txBody>
      </p:sp>
      <p:sp>
        <p:nvSpPr>
          <p:cNvPr id="42" name="Retângulo 41"/>
          <p:cNvSpPr/>
          <p:nvPr/>
        </p:nvSpPr>
        <p:spPr>
          <a:xfrm>
            <a:off x="6476875" y="4323968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2014</a:t>
            </a:r>
          </a:p>
        </p:txBody>
      </p:sp>
      <p:sp>
        <p:nvSpPr>
          <p:cNvPr id="43" name="Retângulo 42"/>
          <p:cNvSpPr/>
          <p:nvPr/>
        </p:nvSpPr>
        <p:spPr>
          <a:xfrm>
            <a:off x="7294082" y="4323968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2015</a:t>
            </a:r>
          </a:p>
        </p:txBody>
      </p:sp>
      <p:graphicFrame>
        <p:nvGraphicFramePr>
          <p:cNvPr id="44" name="Gráfico 43"/>
          <p:cNvGraphicFramePr/>
          <p:nvPr>
            <p:extLst>
              <p:ext uri="{D42A27DB-BD31-4B8C-83A1-F6EECF244321}">
                <p14:modId xmlns:p14="http://schemas.microsoft.com/office/powerpoint/2010/main" val="2123438903"/>
              </p:ext>
            </p:extLst>
          </p:nvPr>
        </p:nvGraphicFramePr>
        <p:xfrm>
          <a:off x="6218459" y="2907190"/>
          <a:ext cx="1029361" cy="982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5" name="CaixaDeTexto 44"/>
          <p:cNvSpPr txBox="1"/>
          <p:nvPr/>
        </p:nvSpPr>
        <p:spPr>
          <a:xfrm>
            <a:off x="11395590" y="6063910"/>
            <a:ext cx="6319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900" dirty="0"/>
              <a:t>base: 307</a:t>
            </a:r>
          </a:p>
        </p:txBody>
      </p:sp>
      <p:sp>
        <p:nvSpPr>
          <p:cNvPr id="46" name="CaixaDeTexto 5"/>
          <p:cNvSpPr txBox="1"/>
          <p:nvPr/>
        </p:nvSpPr>
        <p:spPr>
          <a:xfrm>
            <a:off x="755942" y="4263519"/>
            <a:ext cx="4065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tal resultado tem inclusive se mantido constante ao longo das três últimas edições da pesquisa </a:t>
            </a:r>
            <a:endParaRPr lang="pt-BR" sz="1200" dirty="0">
              <a:solidFill>
                <a:schemeClr val="tx2">
                  <a:lumMod val="75000"/>
                </a:schemeClr>
              </a:solidFill>
              <a:ea typeface="Verdana" pitchFamily="34" charset="0"/>
              <a:cs typeface="Arial" charset="0"/>
            </a:endParaRPr>
          </a:p>
        </p:txBody>
      </p:sp>
      <p:grpSp>
        <p:nvGrpSpPr>
          <p:cNvPr id="47" name="+ informações"/>
          <p:cNvGrpSpPr/>
          <p:nvPr/>
        </p:nvGrpSpPr>
        <p:grpSpPr>
          <a:xfrm>
            <a:off x="8424387" y="5717661"/>
            <a:ext cx="1402473" cy="346249"/>
            <a:chOff x="7300120" y="5125288"/>
            <a:chExt cx="1748287" cy="431624"/>
          </a:xfrm>
        </p:grpSpPr>
        <p:sp>
          <p:nvSpPr>
            <p:cNvPr id="48" name="Forma livre 52"/>
            <p:cNvSpPr/>
            <p:nvPr/>
          </p:nvSpPr>
          <p:spPr>
            <a:xfrm>
              <a:off x="7529599" y="5255921"/>
              <a:ext cx="1340560" cy="203648"/>
            </a:xfrm>
            <a:custGeom>
              <a:avLst/>
              <a:gdLst>
                <a:gd name="connsiteX0" fmla="*/ 0 w 1340560"/>
                <a:gd name="connsiteY0" fmla="*/ 0 h 203648"/>
                <a:gd name="connsiteX1" fmla="*/ 1238736 w 1340560"/>
                <a:gd name="connsiteY1" fmla="*/ 0 h 203648"/>
                <a:gd name="connsiteX2" fmla="*/ 1340560 w 1340560"/>
                <a:gd name="connsiteY2" fmla="*/ 101824 h 203648"/>
                <a:gd name="connsiteX3" fmla="*/ 1340559 w 1340560"/>
                <a:gd name="connsiteY3" fmla="*/ 101824 h 203648"/>
                <a:gd name="connsiteX4" fmla="*/ 1238735 w 1340560"/>
                <a:gd name="connsiteY4" fmla="*/ 203648 h 203648"/>
                <a:gd name="connsiteX5" fmla="*/ 1958 w 1340560"/>
                <a:gd name="connsiteY5" fmla="*/ 203647 h 203648"/>
                <a:gd name="connsiteX6" fmla="*/ 28837 w 1340560"/>
                <a:gd name="connsiteY6" fmla="*/ 163780 h 203648"/>
                <a:gd name="connsiteX7" fmla="*/ 41052 w 1340560"/>
                <a:gd name="connsiteY7" fmla="*/ 103276 h 203648"/>
                <a:gd name="connsiteX8" fmla="*/ 28837 w 1340560"/>
                <a:gd name="connsiteY8" fmla="*/ 42772 h 20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0560" h="203648">
                  <a:moveTo>
                    <a:pt x="0" y="0"/>
                  </a:moveTo>
                  <a:lnTo>
                    <a:pt x="1238736" y="0"/>
                  </a:lnTo>
                  <a:cubicBezTo>
                    <a:pt x="1294972" y="0"/>
                    <a:pt x="1340560" y="45588"/>
                    <a:pt x="1340560" y="101824"/>
                  </a:cubicBezTo>
                  <a:lnTo>
                    <a:pt x="1340559" y="101824"/>
                  </a:lnTo>
                  <a:cubicBezTo>
                    <a:pt x="1340559" y="158060"/>
                    <a:pt x="1294971" y="203648"/>
                    <a:pt x="1238735" y="203648"/>
                  </a:cubicBezTo>
                  <a:lnTo>
                    <a:pt x="1958" y="203647"/>
                  </a:lnTo>
                  <a:lnTo>
                    <a:pt x="28837" y="163780"/>
                  </a:lnTo>
                  <a:cubicBezTo>
                    <a:pt x="36703" y="145184"/>
                    <a:pt x="41052" y="124738"/>
                    <a:pt x="41052" y="103276"/>
                  </a:cubicBezTo>
                  <a:cubicBezTo>
                    <a:pt x="41052" y="81815"/>
                    <a:pt x="36703" y="61369"/>
                    <a:pt x="28837" y="42772"/>
                  </a:cubicBezTo>
                  <a:close/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49" name="CaixaDeTexto 5"/>
            <p:cNvSpPr txBox="1"/>
            <p:nvPr/>
          </p:nvSpPr>
          <p:spPr>
            <a:xfrm>
              <a:off x="7543455" y="5125288"/>
              <a:ext cx="1504952" cy="43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2060"/>
                </a:buClr>
                <a:buSzPct val="120000"/>
              </a:pPr>
              <a:r>
                <a:rPr lang="pt-BR" sz="1100" b="1" dirty="0">
                  <a:solidFill>
                    <a:srgbClr val="1B75BB"/>
                  </a:solidFill>
                  <a:ea typeface="Verdana" pitchFamily="34" charset="0"/>
                  <a:cs typeface="Arial" charset="0"/>
                </a:rPr>
                <a:t>+ informações</a:t>
              </a:r>
            </a:p>
          </p:txBody>
        </p:sp>
        <p:grpSp>
          <p:nvGrpSpPr>
            <p:cNvPr id="50" name="Group 4"/>
            <p:cNvGrpSpPr>
              <a:grpSpLocks noChangeAspect="1"/>
            </p:cNvGrpSpPr>
            <p:nvPr/>
          </p:nvGrpSpPr>
          <p:grpSpPr bwMode="auto">
            <a:xfrm>
              <a:off x="7300120" y="5219409"/>
              <a:ext cx="276672" cy="276672"/>
              <a:chOff x="4549" y="2890"/>
              <a:chExt cx="599" cy="599"/>
            </a:xfrm>
            <a:solidFill>
              <a:schemeClr val="accent2"/>
            </a:solidFill>
          </p:grpSpPr>
          <p:sp>
            <p:nvSpPr>
              <p:cNvPr id="51" name="Freeform 5"/>
              <p:cNvSpPr>
                <a:spLocks noEditPoints="1"/>
              </p:cNvSpPr>
              <p:nvPr/>
            </p:nvSpPr>
            <p:spPr bwMode="auto">
              <a:xfrm>
                <a:off x="4549" y="2890"/>
                <a:ext cx="599" cy="599"/>
              </a:xfrm>
              <a:custGeom>
                <a:avLst/>
                <a:gdLst>
                  <a:gd name="T0" fmla="*/ 1398 w 1638"/>
                  <a:gd name="T1" fmla="*/ 240 h 1638"/>
                  <a:gd name="T2" fmla="*/ 819 w 1638"/>
                  <a:gd name="T3" fmla="*/ 0 h 1638"/>
                  <a:gd name="T4" fmla="*/ 240 w 1638"/>
                  <a:gd name="T5" fmla="*/ 240 h 1638"/>
                  <a:gd name="T6" fmla="*/ 0 w 1638"/>
                  <a:gd name="T7" fmla="*/ 819 h 1638"/>
                  <a:gd name="T8" fmla="*/ 240 w 1638"/>
                  <a:gd name="T9" fmla="*/ 1398 h 1638"/>
                  <a:gd name="T10" fmla="*/ 819 w 1638"/>
                  <a:gd name="T11" fmla="*/ 1638 h 1638"/>
                  <a:gd name="T12" fmla="*/ 1398 w 1638"/>
                  <a:gd name="T13" fmla="*/ 1398 h 1638"/>
                  <a:gd name="T14" fmla="*/ 1638 w 1638"/>
                  <a:gd name="T15" fmla="*/ 819 h 1638"/>
                  <a:gd name="T16" fmla="*/ 1398 w 1638"/>
                  <a:gd name="T17" fmla="*/ 240 h 1638"/>
                  <a:gd name="T18" fmla="*/ 819 w 1638"/>
                  <a:gd name="T19" fmla="*/ 1574 h 1638"/>
                  <a:gd name="T20" fmla="*/ 64 w 1638"/>
                  <a:gd name="T21" fmla="*/ 819 h 1638"/>
                  <a:gd name="T22" fmla="*/ 819 w 1638"/>
                  <a:gd name="T23" fmla="*/ 64 h 1638"/>
                  <a:gd name="T24" fmla="*/ 1574 w 1638"/>
                  <a:gd name="T25" fmla="*/ 819 h 1638"/>
                  <a:gd name="T26" fmla="*/ 819 w 1638"/>
                  <a:gd name="T27" fmla="*/ 1574 h 1638"/>
                  <a:gd name="T28" fmla="*/ 819 w 1638"/>
                  <a:gd name="T29" fmla="*/ 1574 h 1638"/>
                  <a:gd name="T30" fmla="*/ 819 w 1638"/>
                  <a:gd name="T31" fmla="*/ 1574 h 1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38" h="1638">
                    <a:moveTo>
                      <a:pt x="1398" y="240"/>
                    </a:moveTo>
                    <a:cubicBezTo>
                      <a:pt x="1244" y="85"/>
                      <a:pt x="1038" y="0"/>
                      <a:pt x="819" y="0"/>
                    </a:cubicBezTo>
                    <a:cubicBezTo>
                      <a:pt x="600" y="0"/>
                      <a:pt x="395" y="85"/>
                      <a:pt x="240" y="240"/>
                    </a:cubicBezTo>
                    <a:cubicBezTo>
                      <a:pt x="85" y="395"/>
                      <a:pt x="0" y="600"/>
                      <a:pt x="0" y="819"/>
                    </a:cubicBezTo>
                    <a:cubicBezTo>
                      <a:pt x="0" y="1038"/>
                      <a:pt x="85" y="1244"/>
                      <a:pt x="240" y="1398"/>
                    </a:cubicBezTo>
                    <a:cubicBezTo>
                      <a:pt x="395" y="1553"/>
                      <a:pt x="600" y="1638"/>
                      <a:pt x="819" y="1638"/>
                    </a:cubicBezTo>
                    <a:cubicBezTo>
                      <a:pt x="1038" y="1638"/>
                      <a:pt x="1244" y="1553"/>
                      <a:pt x="1398" y="1398"/>
                    </a:cubicBezTo>
                    <a:cubicBezTo>
                      <a:pt x="1553" y="1244"/>
                      <a:pt x="1638" y="1038"/>
                      <a:pt x="1638" y="819"/>
                    </a:cubicBezTo>
                    <a:cubicBezTo>
                      <a:pt x="1638" y="600"/>
                      <a:pt x="1553" y="395"/>
                      <a:pt x="1398" y="240"/>
                    </a:cubicBezTo>
                    <a:close/>
                    <a:moveTo>
                      <a:pt x="819" y="1574"/>
                    </a:moveTo>
                    <a:cubicBezTo>
                      <a:pt x="403" y="1574"/>
                      <a:pt x="64" y="1236"/>
                      <a:pt x="64" y="819"/>
                    </a:cubicBezTo>
                    <a:cubicBezTo>
                      <a:pt x="64" y="403"/>
                      <a:pt x="403" y="64"/>
                      <a:pt x="819" y="64"/>
                    </a:cubicBezTo>
                    <a:cubicBezTo>
                      <a:pt x="1236" y="64"/>
                      <a:pt x="1574" y="403"/>
                      <a:pt x="1574" y="819"/>
                    </a:cubicBezTo>
                    <a:cubicBezTo>
                      <a:pt x="1574" y="1236"/>
                      <a:pt x="1236" y="1574"/>
                      <a:pt x="819" y="1574"/>
                    </a:cubicBezTo>
                    <a:close/>
                    <a:moveTo>
                      <a:pt x="819" y="1574"/>
                    </a:moveTo>
                    <a:cubicBezTo>
                      <a:pt x="819" y="1574"/>
                      <a:pt x="819" y="1574"/>
                      <a:pt x="819" y="15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52" name="Freeform 6"/>
              <p:cNvSpPr>
                <a:spLocks noEditPoints="1"/>
              </p:cNvSpPr>
              <p:nvPr/>
            </p:nvSpPr>
            <p:spPr bwMode="auto">
              <a:xfrm>
                <a:off x="4808" y="3083"/>
                <a:ext cx="81" cy="331"/>
              </a:xfrm>
              <a:custGeom>
                <a:avLst/>
                <a:gdLst>
                  <a:gd name="T0" fmla="*/ 110 w 221"/>
                  <a:gd name="T1" fmla="*/ 0 h 905"/>
                  <a:gd name="T2" fmla="*/ 0 w 221"/>
                  <a:gd name="T3" fmla="*/ 110 h 905"/>
                  <a:gd name="T4" fmla="*/ 0 w 221"/>
                  <a:gd name="T5" fmla="*/ 794 h 905"/>
                  <a:gd name="T6" fmla="*/ 110 w 221"/>
                  <a:gd name="T7" fmla="*/ 905 h 905"/>
                  <a:gd name="T8" fmla="*/ 221 w 221"/>
                  <a:gd name="T9" fmla="*/ 794 h 905"/>
                  <a:gd name="T10" fmla="*/ 221 w 221"/>
                  <a:gd name="T11" fmla="*/ 110 h 905"/>
                  <a:gd name="T12" fmla="*/ 110 w 221"/>
                  <a:gd name="T13" fmla="*/ 0 h 905"/>
                  <a:gd name="T14" fmla="*/ 157 w 221"/>
                  <a:gd name="T15" fmla="*/ 794 h 905"/>
                  <a:gd name="T16" fmla="*/ 110 w 221"/>
                  <a:gd name="T17" fmla="*/ 841 h 905"/>
                  <a:gd name="T18" fmla="*/ 64 w 221"/>
                  <a:gd name="T19" fmla="*/ 794 h 905"/>
                  <a:gd name="T20" fmla="*/ 64 w 221"/>
                  <a:gd name="T21" fmla="*/ 110 h 905"/>
                  <a:gd name="T22" fmla="*/ 110 w 221"/>
                  <a:gd name="T23" fmla="*/ 64 h 905"/>
                  <a:gd name="T24" fmla="*/ 157 w 221"/>
                  <a:gd name="T25" fmla="*/ 110 h 905"/>
                  <a:gd name="T26" fmla="*/ 157 w 221"/>
                  <a:gd name="T27" fmla="*/ 794 h 905"/>
                  <a:gd name="T28" fmla="*/ 157 w 221"/>
                  <a:gd name="T29" fmla="*/ 794 h 905"/>
                  <a:gd name="T30" fmla="*/ 157 w 221"/>
                  <a:gd name="T31" fmla="*/ 794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905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794"/>
                      <a:pt x="0" y="794"/>
                      <a:pt x="0" y="794"/>
                    </a:cubicBezTo>
                    <a:cubicBezTo>
                      <a:pt x="0" y="855"/>
                      <a:pt x="49" y="905"/>
                      <a:pt x="110" y="905"/>
                    </a:cubicBezTo>
                    <a:cubicBezTo>
                      <a:pt x="171" y="905"/>
                      <a:pt x="221" y="855"/>
                      <a:pt x="221" y="794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794"/>
                    </a:moveTo>
                    <a:cubicBezTo>
                      <a:pt x="157" y="820"/>
                      <a:pt x="136" y="841"/>
                      <a:pt x="110" y="841"/>
                    </a:cubicBezTo>
                    <a:cubicBezTo>
                      <a:pt x="85" y="841"/>
                      <a:pt x="64" y="820"/>
                      <a:pt x="64" y="794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4"/>
                      <a:pt x="85" y="64"/>
                      <a:pt x="110" y="64"/>
                    </a:cubicBezTo>
                    <a:cubicBezTo>
                      <a:pt x="136" y="64"/>
                      <a:pt x="157" y="84"/>
                      <a:pt x="157" y="110"/>
                    </a:cubicBezTo>
                    <a:lnTo>
                      <a:pt x="157" y="794"/>
                    </a:lnTo>
                    <a:close/>
                    <a:moveTo>
                      <a:pt x="157" y="794"/>
                    </a:moveTo>
                    <a:cubicBezTo>
                      <a:pt x="157" y="794"/>
                      <a:pt x="157" y="794"/>
                      <a:pt x="157" y="79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53" name="Freeform 7"/>
              <p:cNvSpPr>
                <a:spLocks noEditPoints="1"/>
              </p:cNvSpPr>
              <p:nvPr/>
            </p:nvSpPr>
            <p:spPr bwMode="auto">
              <a:xfrm>
                <a:off x="4808" y="2965"/>
                <a:ext cx="81" cy="96"/>
              </a:xfrm>
              <a:custGeom>
                <a:avLst/>
                <a:gdLst>
                  <a:gd name="T0" fmla="*/ 110 w 221"/>
                  <a:gd name="T1" fmla="*/ 0 h 263"/>
                  <a:gd name="T2" fmla="*/ 0 w 221"/>
                  <a:gd name="T3" fmla="*/ 110 h 263"/>
                  <a:gd name="T4" fmla="*/ 0 w 221"/>
                  <a:gd name="T5" fmla="*/ 153 h 263"/>
                  <a:gd name="T6" fmla="*/ 110 w 221"/>
                  <a:gd name="T7" fmla="*/ 263 h 263"/>
                  <a:gd name="T8" fmla="*/ 221 w 221"/>
                  <a:gd name="T9" fmla="*/ 153 h 263"/>
                  <a:gd name="T10" fmla="*/ 221 w 221"/>
                  <a:gd name="T11" fmla="*/ 110 h 263"/>
                  <a:gd name="T12" fmla="*/ 110 w 221"/>
                  <a:gd name="T13" fmla="*/ 0 h 263"/>
                  <a:gd name="T14" fmla="*/ 157 w 221"/>
                  <a:gd name="T15" fmla="*/ 153 h 263"/>
                  <a:gd name="T16" fmla="*/ 110 w 221"/>
                  <a:gd name="T17" fmla="*/ 199 h 263"/>
                  <a:gd name="T18" fmla="*/ 64 w 221"/>
                  <a:gd name="T19" fmla="*/ 153 h 263"/>
                  <a:gd name="T20" fmla="*/ 64 w 221"/>
                  <a:gd name="T21" fmla="*/ 110 h 263"/>
                  <a:gd name="T22" fmla="*/ 110 w 221"/>
                  <a:gd name="T23" fmla="*/ 64 h 263"/>
                  <a:gd name="T24" fmla="*/ 157 w 221"/>
                  <a:gd name="T25" fmla="*/ 110 h 263"/>
                  <a:gd name="T26" fmla="*/ 157 w 221"/>
                  <a:gd name="T27" fmla="*/ 153 h 263"/>
                  <a:gd name="T28" fmla="*/ 157 w 221"/>
                  <a:gd name="T29" fmla="*/ 153 h 263"/>
                  <a:gd name="T30" fmla="*/ 157 w 221"/>
                  <a:gd name="T31" fmla="*/ 15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263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214"/>
                      <a:pt x="49" y="263"/>
                      <a:pt x="110" y="263"/>
                    </a:cubicBezTo>
                    <a:cubicBezTo>
                      <a:pt x="171" y="263"/>
                      <a:pt x="221" y="214"/>
                      <a:pt x="221" y="153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153"/>
                    </a:moveTo>
                    <a:cubicBezTo>
                      <a:pt x="157" y="179"/>
                      <a:pt x="136" y="199"/>
                      <a:pt x="110" y="199"/>
                    </a:cubicBezTo>
                    <a:cubicBezTo>
                      <a:pt x="85" y="199"/>
                      <a:pt x="64" y="179"/>
                      <a:pt x="64" y="153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5"/>
                      <a:pt x="85" y="64"/>
                      <a:pt x="110" y="64"/>
                    </a:cubicBezTo>
                    <a:cubicBezTo>
                      <a:pt x="136" y="64"/>
                      <a:pt x="157" y="85"/>
                      <a:pt x="157" y="110"/>
                    </a:cubicBezTo>
                    <a:lnTo>
                      <a:pt x="157" y="153"/>
                    </a:lnTo>
                    <a:close/>
                    <a:moveTo>
                      <a:pt x="157" y="153"/>
                    </a:moveTo>
                    <a:cubicBezTo>
                      <a:pt x="157" y="153"/>
                      <a:pt x="157" y="153"/>
                      <a:pt x="157" y="1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54" name="Freeform 8"/>
              <p:cNvSpPr>
                <a:spLocks noEditPoints="1"/>
              </p:cNvSpPr>
              <p:nvPr/>
            </p:nvSpPr>
            <p:spPr bwMode="auto">
              <a:xfrm>
                <a:off x="4681" y="2942"/>
                <a:ext cx="116" cy="70"/>
              </a:xfrm>
              <a:custGeom>
                <a:avLst/>
                <a:gdLst>
                  <a:gd name="T0" fmla="*/ 271 w 315"/>
                  <a:gd name="T1" fmla="*/ 5 h 193"/>
                  <a:gd name="T2" fmla="*/ 16 w 315"/>
                  <a:gd name="T3" fmla="*/ 136 h 193"/>
                  <a:gd name="T4" fmla="*/ 11 w 315"/>
                  <a:gd name="T5" fmla="*/ 181 h 193"/>
                  <a:gd name="T6" fmla="*/ 36 w 315"/>
                  <a:gd name="T7" fmla="*/ 193 h 193"/>
                  <a:gd name="T8" fmla="*/ 56 w 315"/>
                  <a:gd name="T9" fmla="*/ 186 h 193"/>
                  <a:gd name="T10" fmla="*/ 288 w 315"/>
                  <a:gd name="T11" fmla="*/ 66 h 193"/>
                  <a:gd name="T12" fmla="*/ 310 w 315"/>
                  <a:gd name="T13" fmla="*/ 27 h 193"/>
                  <a:gd name="T14" fmla="*/ 271 w 315"/>
                  <a:gd name="T15" fmla="*/ 5 h 193"/>
                  <a:gd name="T16" fmla="*/ 271 w 315"/>
                  <a:gd name="T17" fmla="*/ 5 h 193"/>
                  <a:gd name="T18" fmla="*/ 271 w 315"/>
                  <a:gd name="T19" fmla="*/ 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5" h="193">
                    <a:moveTo>
                      <a:pt x="271" y="5"/>
                    </a:moveTo>
                    <a:cubicBezTo>
                      <a:pt x="177" y="30"/>
                      <a:pt x="91" y="75"/>
                      <a:pt x="16" y="136"/>
                    </a:cubicBezTo>
                    <a:cubicBezTo>
                      <a:pt x="2" y="147"/>
                      <a:pt x="0" y="168"/>
                      <a:pt x="11" y="181"/>
                    </a:cubicBezTo>
                    <a:cubicBezTo>
                      <a:pt x="17" y="189"/>
                      <a:pt x="27" y="193"/>
                      <a:pt x="36" y="193"/>
                    </a:cubicBezTo>
                    <a:cubicBezTo>
                      <a:pt x="43" y="193"/>
                      <a:pt x="50" y="191"/>
                      <a:pt x="56" y="186"/>
                    </a:cubicBezTo>
                    <a:cubicBezTo>
                      <a:pt x="125" y="130"/>
                      <a:pt x="203" y="90"/>
                      <a:pt x="288" y="66"/>
                    </a:cubicBezTo>
                    <a:cubicBezTo>
                      <a:pt x="305" y="62"/>
                      <a:pt x="315" y="44"/>
                      <a:pt x="310" y="27"/>
                    </a:cubicBezTo>
                    <a:cubicBezTo>
                      <a:pt x="305" y="10"/>
                      <a:pt x="288" y="0"/>
                      <a:pt x="271" y="5"/>
                    </a:cubicBezTo>
                    <a:close/>
                    <a:moveTo>
                      <a:pt x="271" y="5"/>
                    </a:moveTo>
                    <a:cubicBezTo>
                      <a:pt x="271" y="5"/>
                      <a:pt x="271" y="5"/>
                      <a:pt x="271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55" name="Freeform 9"/>
              <p:cNvSpPr>
                <a:spLocks noEditPoints="1"/>
              </p:cNvSpPr>
              <p:nvPr/>
            </p:nvSpPr>
            <p:spPr bwMode="auto">
              <a:xfrm>
                <a:off x="4593" y="3039"/>
                <a:ext cx="174" cy="386"/>
              </a:xfrm>
              <a:custGeom>
                <a:avLst/>
                <a:gdLst>
                  <a:gd name="T0" fmla="*/ 453 w 476"/>
                  <a:gd name="T1" fmla="*/ 996 h 1057"/>
                  <a:gd name="T2" fmla="*/ 64 w 476"/>
                  <a:gd name="T3" fmla="*/ 411 h 1057"/>
                  <a:gd name="T4" fmla="*/ 173 w 476"/>
                  <a:gd name="T5" fmla="*/ 55 h 1057"/>
                  <a:gd name="T6" fmla="*/ 165 w 476"/>
                  <a:gd name="T7" fmla="*/ 10 h 1057"/>
                  <a:gd name="T8" fmla="*/ 120 w 476"/>
                  <a:gd name="T9" fmla="*/ 19 h 1057"/>
                  <a:gd name="T10" fmla="*/ 0 w 476"/>
                  <a:gd name="T11" fmla="*/ 411 h 1057"/>
                  <a:gd name="T12" fmla="*/ 428 w 476"/>
                  <a:gd name="T13" fmla="*/ 1055 h 1057"/>
                  <a:gd name="T14" fmla="*/ 440 w 476"/>
                  <a:gd name="T15" fmla="*/ 1057 h 1057"/>
                  <a:gd name="T16" fmla="*/ 470 w 476"/>
                  <a:gd name="T17" fmla="*/ 1038 h 1057"/>
                  <a:gd name="T18" fmla="*/ 453 w 476"/>
                  <a:gd name="T19" fmla="*/ 996 h 1057"/>
                  <a:gd name="T20" fmla="*/ 453 w 476"/>
                  <a:gd name="T21" fmla="*/ 996 h 1057"/>
                  <a:gd name="T22" fmla="*/ 453 w 476"/>
                  <a:gd name="T23" fmla="*/ 996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6" h="1057">
                    <a:moveTo>
                      <a:pt x="453" y="996"/>
                    </a:moveTo>
                    <a:cubicBezTo>
                      <a:pt x="216" y="897"/>
                      <a:pt x="64" y="667"/>
                      <a:pt x="64" y="411"/>
                    </a:cubicBezTo>
                    <a:cubicBezTo>
                      <a:pt x="64" y="283"/>
                      <a:pt x="102" y="160"/>
                      <a:pt x="173" y="55"/>
                    </a:cubicBezTo>
                    <a:cubicBezTo>
                      <a:pt x="183" y="40"/>
                      <a:pt x="179" y="20"/>
                      <a:pt x="165" y="10"/>
                    </a:cubicBezTo>
                    <a:cubicBezTo>
                      <a:pt x="150" y="0"/>
                      <a:pt x="130" y="4"/>
                      <a:pt x="120" y="19"/>
                    </a:cubicBezTo>
                    <a:cubicBezTo>
                      <a:pt x="41" y="135"/>
                      <a:pt x="0" y="270"/>
                      <a:pt x="0" y="411"/>
                    </a:cubicBezTo>
                    <a:cubicBezTo>
                      <a:pt x="0" y="693"/>
                      <a:pt x="168" y="946"/>
                      <a:pt x="428" y="1055"/>
                    </a:cubicBezTo>
                    <a:cubicBezTo>
                      <a:pt x="432" y="1057"/>
                      <a:pt x="436" y="1057"/>
                      <a:pt x="440" y="1057"/>
                    </a:cubicBezTo>
                    <a:cubicBezTo>
                      <a:pt x="453" y="1057"/>
                      <a:pt x="465" y="1050"/>
                      <a:pt x="470" y="1038"/>
                    </a:cubicBezTo>
                    <a:cubicBezTo>
                      <a:pt x="476" y="1021"/>
                      <a:pt x="469" y="1003"/>
                      <a:pt x="453" y="996"/>
                    </a:cubicBezTo>
                    <a:close/>
                    <a:moveTo>
                      <a:pt x="453" y="996"/>
                    </a:moveTo>
                    <a:cubicBezTo>
                      <a:pt x="453" y="996"/>
                      <a:pt x="453" y="996"/>
                      <a:pt x="453" y="9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026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1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3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8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35" grpId="0"/>
      <p:bldP spid="36" grpId="0"/>
      <p:bldGraphic spid="38" grpId="0">
        <p:bldAsOne/>
      </p:bldGraphic>
      <p:bldGraphic spid="38" grpId="1">
        <p:bldAsOne/>
      </p:bldGraphic>
      <p:bldP spid="39" grpId="0"/>
      <p:bldP spid="39" grpId="1"/>
      <p:bldGraphic spid="40" grpId="0">
        <p:bldAsOne/>
      </p:bldGraphic>
      <p:bldGraphic spid="40" grpId="1">
        <p:bldAsOne/>
      </p:bldGraphic>
      <p:bldP spid="41" grpId="0"/>
      <p:bldP spid="41" grpId="1"/>
      <p:bldP spid="42" grpId="0"/>
      <p:bldP spid="42" grpId="1"/>
      <p:bldP spid="43" grpId="0"/>
      <p:bldP spid="43" grpId="1"/>
      <p:bldGraphic spid="44" grpId="0">
        <p:bldAsOne/>
      </p:bldGraphic>
      <p:bldGraphic spid="44" grpId="1">
        <p:bldAsOne/>
      </p:bldGraphic>
      <p:bldP spid="45" grpId="0"/>
      <p:bldP spid="45" grpId="1"/>
      <p:bldP spid="4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009433" y="2683199"/>
            <a:ext cx="8786731" cy="3498356"/>
            <a:chOff x="1048782" y="2699719"/>
            <a:chExt cx="8786731" cy="3498356"/>
          </a:xfrm>
        </p:grpSpPr>
        <p:graphicFrame>
          <p:nvGraphicFramePr>
            <p:cNvPr id="14" name="Gráfico 13"/>
            <p:cNvGraphicFramePr/>
            <p:nvPr>
              <p:extLst>
                <p:ext uri="{D42A27DB-BD31-4B8C-83A1-F6EECF244321}">
                  <p14:modId xmlns:p14="http://schemas.microsoft.com/office/powerpoint/2010/main" val="3349858226"/>
                </p:ext>
              </p:extLst>
            </p:nvPr>
          </p:nvGraphicFramePr>
          <p:xfrm>
            <a:off x="1048782" y="2699719"/>
            <a:ext cx="5699461" cy="34983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1" name="Retângulo 30"/>
            <p:cNvSpPr/>
            <p:nvPr/>
          </p:nvSpPr>
          <p:spPr>
            <a:xfrm>
              <a:off x="9182770" y="5607157"/>
              <a:ext cx="6527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ctr"/>
              <a:r>
                <a:rPr lang="pt-BR" b="1" dirty="0">
                  <a:solidFill>
                    <a:srgbClr val="BF9000"/>
                  </a:solidFill>
                </a:rPr>
                <a:t>2015</a:t>
              </a:r>
            </a:p>
          </p:txBody>
        </p:sp>
      </p:grp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85480697"/>
              </p:ext>
            </p:extLst>
          </p:nvPr>
        </p:nvGraphicFramePr>
        <p:xfrm>
          <a:off x="758934" y="2683199"/>
          <a:ext cx="5699461" cy="3498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758934" y="161424"/>
            <a:ext cx="5001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3600" b="0" i="1" dirty="0">
                <a:solidFill>
                  <a:srgbClr val="4A5463"/>
                </a:solidFill>
                <a:effectLst/>
                <a:latin typeface="+mn-lt"/>
              </a:rPr>
              <a:t>tempo de existência</a:t>
            </a:r>
          </a:p>
        </p:txBody>
      </p:sp>
      <p:sp>
        <p:nvSpPr>
          <p:cNvPr id="10" name="Forma livre 9"/>
          <p:cNvSpPr/>
          <p:nvPr/>
        </p:nvSpPr>
        <p:spPr>
          <a:xfrm>
            <a:off x="-167954" y="161424"/>
            <a:ext cx="968768" cy="172857"/>
          </a:xfrm>
          <a:custGeom>
            <a:avLst/>
            <a:gdLst>
              <a:gd name="connsiteX0" fmla="*/ 0 w 4785186"/>
              <a:gd name="connsiteY0" fmla="*/ 0 h 853819"/>
              <a:gd name="connsiteX1" fmla="*/ 4785186 w 4785186"/>
              <a:gd name="connsiteY1" fmla="*/ 0 h 853819"/>
              <a:gd name="connsiteX2" fmla="*/ 4310842 w 4785186"/>
              <a:gd name="connsiteY2" fmla="*/ 853819 h 853819"/>
              <a:gd name="connsiteX3" fmla="*/ 0 w 4785186"/>
              <a:gd name="connsiteY3" fmla="*/ 853819 h 85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5186" h="853819">
                <a:moveTo>
                  <a:pt x="0" y="0"/>
                </a:moveTo>
                <a:lnTo>
                  <a:pt x="4785186" y="0"/>
                </a:lnTo>
                <a:lnTo>
                  <a:pt x="4310842" y="853819"/>
                </a:lnTo>
                <a:lnTo>
                  <a:pt x="0" y="853819"/>
                </a:lnTo>
                <a:close/>
              </a:path>
            </a:pathLst>
          </a:custGeom>
          <a:solidFill>
            <a:srgbClr val="EAB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5"/>
          <p:cNvSpPr txBox="1"/>
          <p:nvPr/>
        </p:nvSpPr>
        <p:spPr>
          <a:xfrm>
            <a:off x="6264346" y="1986284"/>
            <a:ext cx="4651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os resultados da pesquisa de 2016 indicam que 7 em cada 10 empresas abertas após a participação no </a:t>
            </a:r>
            <a:r>
              <a:rPr lang="pt-BR" dirty="0" err="1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Empretec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 têm menos de ½ ano de existência </a:t>
            </a:r>
            <a:r>
              <a:rPr lang="pt-BR" sz="1200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(P15)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595450" y="6445907"/>
            <a:ext cx="77484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rgbClr val="FF91B0"/>
                </a:solidFill>
              </a:rPr>
              <a:t>P15. </a:t>
            </a:r>
            <a:r>
              <a:rPr lang="pt-BR" sz="1100" b="1" dirty="0">
                <a:solidFill>
                  <a:schemeClr val="bg1"/>
                </a:solidFill>
              </a:rPr>
              <a:t>A empresa existe há quantos meses?</a:t>
            </a:r>
          </a:p>
        </p:txBody>
      </p:sp>
      <p:sp>
        <p:nvSpPr>
          <p:cNvPr id="17" name="CaixaDeTexto 19"/>
          <p:cNvSpPr txBox="1"/>
          <p:nvPr/>
        </p:nvSpPr>
        <p:spPr>
          <a:xfrm>
            <a:off x="1218850" y="1865939"/>
            <a:ext cx="1921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r>
              <a:rPr lang="pt-BR" sz="2800" i="1" dirty="0">
                <a:solidFill>
                  <a:srgbClr val="00A79B"/>
                </a:solidFill>
                <a:effectLst/>
                <a:latin typeface="+mn-lt"/>
              </a:rPr>
              <a:t>tempo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800814" y="1412375"/>
            <a:ext cx="975646" cy="974279"/>
            <a:chOff x="510" y="847"/>
            <a:chExt cx="714" cy="713"/>
          </a:xfrm>
          <a:solidFill>
            <a:srgbClr val="EC4251"/>
          </a:solidFill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795" y="847"/>
              <a:ext cx="145" cy="146"/>
            </a:xfrm>
            <a:custGeom>
              <a:avLst/>
              <a:gdLst>
                <a:gd name="T0" fmla="*/ 77 w 416"/>
                <a:gd name="T1" fmla="*/ 417 h 421"/>
                <a:gd name="T2" fmla="*/ 99 w 416"/>
                <a:gd name="T3" fmla="*/ 409 h 421"/>
                <a:gd name="T4" fmla="*/ 102 w 416"/>
                <a:gd name="T5" fmla="*/ 363 h 421"/>
                <a:gd name="T6" fmla="*/ 65 w 416"/>
                <a:gd name="T7" fmla="*/ 268 h 421"/>
                <a:gd name="T8" fmla="*/ 208 w 416"/>
                <a:gd name="T9" fmla="*/ 70 h 421"/>
                <a:gd name="T10" fmla="*/ 351 w 416"/>
                <a:gd name="T11" fmla="*/ 268 h 421"/>
                <a:gd name="T12" fmla="*/ 314 w 416"/>
                <a:gd name="T13" fmla="*/ 363 h 421"/>
                <a:gd name="T14" fmla="*/ 317 w 416"/>
                <a:gd name="T15" fmla="*/ 409 h 421"/>
                <a:gd name="T16" fmla="*/ 363 w 416"/>
                <a:gd name="T17" fmla="*/ 406 h 421"/>
                <a:gd name="T18" fmla="*/ 416 w 416"/>
                <a:gd name="T19" fmla="*/ 268 h 421"/>
                <a:gd name="T20" fmla="*/ 221 w 416"/>
                <a:gd name="T21" fmla="*/ 4 h 421"/>
                <a:gd name="T22" fmla="*/ 195 w 416"/>
                <a:gd name="T23" fmla="*/ 4 h 421"/>
                <a:gd name="T24" fmla="*/ 0 w 416"/>
                <a:gd name="T25" fmla="*/ 268 h 421"/>
                <a:gd name="T26" fmla="*/ 53 w 416"/>
                <a:gd name="T27" fmla="*/ 406 h 421"/>
                <a:gd name="T28" fmla="*/ 77 w 416"/>
                <a:gd name="T29" fmla="*/ 417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6" h="421">
                  <a:moveTo>
                    <a:pt x="77" y="417"/>
                  </a:moveTo>
                  <a:cubicBezTo>
                    <a:pt x="85" y="417"/>
                    <a:pt x="93" y="415"/>
                    <a:pt x="99" y="409"/>
                  </a:cubicBezTo>
                  <a:cubicBezTo>
                    <a:pt x="113" y="397"/>
                    <a:pt x="114" y="376"/>
                    <a:pt x="102" y="363"/>
                  </a:cubicBezTo>
                  <a:cubicBezTo>
                    <a:pt x="78" y="337"/>
                    <a:pt x="65" y="303"/>
                    <a:pt x="65" y="268"/>
                  </a:cubicBezTo>
                  <a:cubicBezTo>
                    <a:pt x="65" y="192"/>
                    <a:pt x="123" y="112"/>
                    <a:pt x="208" y="70"/>
                  </a:cubicBezTo>
                  <a:cubicBezTo>
                    <a:pt x="293" y="112"/>
                    <a:pt x="351" y="192"/>
                    <a:pt x="351" y="268"/>
                  </a:cubicBezTo>
                  <a:cubicBezTo>
                    <a:pt x="351" y="303"/>
                    <a:pt x="338" y="337"/>
                    <a:pt x="314" y="363"/>
                  </a:cubicBezTo>
                  <a:cubicBezTo>
                    <a:pt x="302" y="376"/>
                    <a:pt x="304" y="397"/>
                    <a:pt x="317" y="409"/>
                  </a:cubicBezTo>
                  <a:cubicBezTo>
                    <a:pt x="330" y="421"/>
                    <a:pt x="351" y="420"/>
                    <a:pt x="363" y="406"/>
                  </a:cubicBezTo>
                  <a:cubicBezTo>
                    <a:pt x="397" y="368"/>
                    <a:pt x="416" y="319"/>
                    <a:pt x="416" y="268"/>
                  </a:cubicBezTo>
                  <a:cubicBezTo>
                    <a:pt x="416" y="163"/>
                    <a:pt x="336" y="54"/>
                    <a:pt x="221" y="4"/>
                  </a:cubicBezTo>
                  <a:cubicBezTo>
                    <a:pt x="213" y="0"/>
                    <a:pt x="203" y="0"/>
                    <a:pt x="195" y="4"/>
                  </a:cubicBezTo>
                  <a:cubicBezTo>
                    <a:pt x="80" y="54"/>
                    <a:pt x="0" y="163"/>
                    <a:pt x="0" y="268"/>
                  </a:cubicBezTo>
                  <a:cubicBezTo>
                    <a:pt x="0" y="319"/>
                    <a:pt x="19" y="368"/>
                    <a:pt x="53" y="406"/>
                  </a:cubicBezTo>
                  <a:cubicBezTo>
                    <a:pt x="59" y="414"/>
                    <a:pt x="68" y="417"/>
                    <a:pt x="77" y="417"/>
                  </a:cubicBezTo>
                  <a:close/>
                </a:path>
              </a:pathLst>
            </a:custGeom>
            <a:solidFill>
              <a:srgbClr val="62D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688" y="1315"/>
              <a:ext cx="69" cy="23"/>
            </a:xfrm>
            <a:custGeom>
              <a:avLst/>
              <a:gdLst>
                <a:gd name="T0" fmla="*/ 32 w 196"/>
                <a:gd name="T1" fmla="*/ 65 h 65"/>
                <a:gd name="T2" fmla="*/ 163 w 196"/>
                <a:gd name="T3" fmla="*/ 65 h 65"/>
                <a:gd name="T4" fmla="*/ 196 w 196"/>
                <a:gd name="T5" fmla="*/ 33 h 65"/>
                <a:gd name="T6" fmla="*/ 163 w 196"/>
                <a:gd name="T7" fmla="*/ 0 h 65"/>
                <a:gd name="T8" fmla="*/ 32 w 196"/>
                <a:gd name="T9" fmla="*/ 0 h 65"/>
                <a:gd name="T10" fmla="*/ 0 w 196"/>
                <a:gd name="T11" fmla="*/ 33 h 65"/>
                <a:gd name="T12" fmla="*/ 32 w 196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6" h="65">
                  <a:moveTo>
                    <a:pt x="32" y="65"/>
                  </a:moveTo>
                  <a:cubicBezTo>
                    <a:pt x="163" y="65"/>
                    <a:pt x="163" y="65"/>
                    <a:pt x="163" y="65"/>
                  </a:cubicBezTo>
                  <a:cubicBezTo>
                    <a:pt x="181" y="65"/>
                    <a:pt x="196" y="51"/>
                    <a:pt x="196" y="33"/>
                  </a:cubicBezTo>
                  <a:cubicBezTo>
                    <a:pt x="196" y="15"/>
                    <a:pt x="181" y="0"/>
                    <a:pt x="16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5"/>
                    <a:pt x="0" y="33"/>
                  </a:cubicBezTo>
                  <a:cubicBezTo>
                    <a:pt x="0" y="51"/>
                    <a:pt x="14" y="65"/>
                    <a:pt x="32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510" y="974"/>
              <a:ext cx="714" cy="586"/>
            </a:xfrm>
            <a:custGeom>
              <a:avLst/>
              <a:gdLst>
                <a:gd name="T0" fmla="*/ 1759 w 2048"/>
                <a:gd name="T1" fmla="*/ 1465 h 1683"/>
                <a:gd name="T2" fmla="*/ 1668 w 2048"/>
                <a:gd name="T3" fmla="*/ 1234 h 1683"/>
                <a:gd name="T4" fmla="*/ 1518 w 2048"/>
                <a:gd name="T5" fmla="*/ 504 h 1683"/>
                <a:gd name="T6" fmla="*/ 1144 w 2048"/>
                <a:gd name="T7" fmla="*/ 207 h 1683"/>
                <a:gd name="T8" fmla="*/ 1057 w 2048"/>
                <a:gd name="T9" fmla="*/ 131 h 1683"/>
                <a:gd name="T10" fmla="*/ 1024 w 2048"/>
                <a:gd name="T11" fmla="*/ 0 h 1683"/>
                <a:gd name="T12" fmla="*/ 991 w 2048"/>
                <a:gd name="T13" fmla="*/ 131 h 1683"/>
                <a:gd name="T14" fmla="*/ 904 w 2048"/>
                <a:gd name="T15" fmla="*/ 207 h 1683"/>
                <a:gd name="T16" fmla="*/ 413 w 2048"/>
                <a:gd name="T17" fmla="*/ 504 h 1683"/>
                <a:gd name="T18" fmla="*/ 376 w 2048"/>
                <a:gd name="T19" fmla="*/ 800 h 1683"/>
                <a:gd name="T20" fmla="*/ 347 w 2048"/>
                <a:gd name="T21" fmla="*/ 893 h 1683"/>
                <a:gd name="T22" fmla="*/ 380 w 2048"/>
                <a:gd name="T23" fmla="*/ 1014 h 1683"/>
                <a:gd name="T24" fmla="*/ 347 w 2048"/>
                <a:gd name="T25" fmla="*/ 1135 h 1683"/>
                <a:gd name="T26" fmla="*/ 380 w 2048"/>
                <a:gd name="T27" fmla="*/ 1256 h 1683"/>
                <a:gd name="T28" fmla="*/ 347 w 2048"/>
                <a:gd name="T29" fmla="*/ 1377 h 1683"/>
                <a:gd name="T30" fmla="*/ 374 w 2048"/>
                <a:gd name="T31" fmla="*/ 1465 h 1683"/>
                <a:gd name="T32" fmla="*/ 0 w 2048"/>
                <a:gd name="T33" fmla="*/ 1498 h 1683"/>
                <a:gd name="T34" fmla="*/ 52 w 2048"/>
                <a:gd name="T35" fmla="*/ 1530 h 1683"/>
                <a:gd name="T36" fmla="*/ 185 w 2048"/>
                <a:gd name="T37" fmla="*/ 1683 h 1683"/>
                <a:gd name="T38" fmla="*/ 1978 w 2048"/>
                <a:gd name="T39" fmla="*/ 1596 h 1683"/>
                <a:gd name="T40" fmla="*/ 2015 w 2048"/>
                <a:gd name="T41" fmla="*/ 1530 h 1683"/>
                <a:gd name="T42" fmla="*/ 2015 w 2048"/>
                <a:gd name="T43" fmla="*/ 1465 h 1683"/>
                <a:gd name="T44" fmla="*/ 980 w 2048"/>
                <a:gd name="T45" fmla="*/ 196 h 1683"/>
                <a:gd name="T46" fmla="*/ 1078 w 2048"/>
                <a:gd name="T47" fmla="*/ 207 h 1683"/>
                <a:gd name="T48" fmla="*/ 970 w 2048"/>
                <a:gd name="T49" fmla="*/ 504 h 1683"/>
                <a:gd name="T50" fmla="*/ 328 w 2048"/>
                <a:gd name="T51" fmla="*/ 654 h 1683"/>
                <a:gd name="T52" fmla="*/ 1518 w 2048"/>
                <a:gd name="T53" fmla="*/ 570 h 1683"/>
                <a:gd name="T54" fmla="*/ 1603 w 2048"/>
                <a:gd name="T55" fmla="*/ 1263 h 1683"/>
                <a:gd name="T56" fmla="*/ 1720 w 2048"/>
                <a:gd name="T57" fmla="*/ 1381 h 1683"/>
                <a:gd name="T58" fmla="*/ 1528 w 2048"/>
                <a:gd name="T59" fmla="*/ 1465 h 1683"/>
                <a:gd name="T60" fmla="*/ 1496 w 2048"/>
                <a:gd name="T61" fmla="*/ 739 h 1683"/>
                <a:gd name="T62" fmla="*/ 328 w 2048"/>
                <a:gd name="T63" fmla="*/ 654 h 1683"/>
                <a:gd name="T64" fmla="*/ 413 w 2048"/>
                <a:gd name="T65" fmla="*/ 1377 h 1683"/>
                <a:gd name="T66" fmla="*/ 445 w 2048"/>
                <a:gd name="T67" fmla="*/ 1256 h 1683"/>
                <a:gd name="T68" fmla="*/ 413 w 2048"/>
                <a:gd name="T69" fmla="*/ 1135 h 1683"/>
                <a:gd name="T70" fmla="*/ 445 w 2048"/>
                <a:gd name="T71" fmla="*/ 1014 h 1683"/>
                <a:gd name="T72" fmla="*/ 413 w 2048"/>
                <a:gd name="T73" fmla="*/ 893 h 1683"/>
                <a:gd name="T74" fmla="*/ 442 w 2048"/>
                <a:gd name="T75" fmla="*/ 804 h 1683"/>
                <a:gd name="T76" fmla="*/ 1463 w 2048"/>
                <a:gd name="T77" fmla="*/ 981 h 1683"/>
                <a:gd name="T78" fmla="*/ 772 w 2048"/>
                <a:gd name="T79" fmla="*/ 1014 h 1683"/>
                <a:gd name="T80" fmla="*/ 1463 w 2048"/>
                <a:gd name="T81" fmla="*/ 1046 h 1683"/>
                <a:gd name="T82" fmla="*/ 543 w 2048"/>
                <a:gd name="T83" fmla="*/ 1223 h 1683"/>
                <a:gd name="T84" fmla="*/ 543 w 2048"/>
                <a:gd name="T85" fmla="*/ 1288 h 1683"/>
                <a:gd name="T86" fmla="*/ 1463 w 2048"/>
                <a:gd name="T87" fmla="*/ 1465 h 1683"/>
                <a:gd name="T88" fmla="*/ 425 w 2048"/>
                <a:gd name="T89" fmla="*/ 1422 h 1683"/>
                <a:gd name="T90" fmla="*/ 1863 w 2048"/>
                <a:gd name="T91" fmla="*/ 1618 h 1683"/>
                <a:gd name="T92" fmla="*/ 133 w 2048"/>
                <a:gd name="T93" fmla="*/ 1578 h 1683"/>
                <a:gd name="T94" fmla="*/ 1928 w 2048"/>
                <a:gd name="T95" fmla="*/ 1530 h 1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48" h="1683">
                  <a:moveTo>
                    <a:pt x="2015" y="1465"/>
                  </a:moveTo>
                  <a:cubicBezTo>
                    <a:pt x="1759" y="1465"/>
                    <a:pt x="1759" y="1465"/>
                    <a:pt x="1759" y="1465"/>
                  </a:cubicBezTo>
                  <a:cubicBezTo>
                    <a:pt x="1775" y="1441"/>
                    <a:pt x="1785" y="1412"/>
                    <a:pt x="1785" y="1381"/>
                  </a:cubicBezTo>
                  <a:cubicBezTo>
                    <a:pt x="1785" y="1309"/>
                    <a:pt x="1735" y="1249"/>
                    <a:pt x="1668" y="1234"/>
                  </a:cubicBezTo>
                  <a:cubicBezTo>
                    <a:pt x="1668" y="654"/>
                    <a:pt x="1668" y="654"/>
                    <a:pt x="1668" y="654"/>
                  </a:cubicBezTo>
                  <a:cubicBezTo>
                    <a:pt x="1668" y="572"/>
                    <a:pt x="1601" y="504"/>
                    <a:pt x="1518" y="504"/>
                  </a:cubicBezTo>
                  <a:cubicBezTo>
                    <a:pt x="1144" y="504"/>
                    <a:pt x="1144" y="504"/>
                    <a:pt x="1144" y="504"/>
                  </a:cubicBezTo>
                  <a:cubicBezTo>
                    <a:pt x="1144" y="207"/>
                    <a:pt x="1144" y="207"/>
                    <a:pt x="1144" y="207"/>
                  </a:cubicBezTo>
                  <a:cubicBezTo>
                    <a:pt x="1144" y="165"/>
                    <a:pt x="1110" y="131"/>
                    <a:pt x="1068" y="131"/>
                  </a:cubicBezTo>
                  <a:cubicBezTo>
                    <a:pt x="1057" y="131"/>
                    <a:pt x="1057" y="131"/>
                    <a:pt x="1057" y="131"/>
                  </a:cubicBezTo>
                  <a:cubicBezTo>
                    <a:pt x="1057" y="33"/>
                    <a:pt x="1057" y="33"/>
                    <a:pt x="1057" y="33"/>
                  </a:cubicBezTo>
                  <a:cubicBezTo>
                    <a:pt x="1057" y="15"/>
                    <a:pt x="1042" y="0"/>
                    <a:pt x="1024" y="0"/>
                  </a:cubicBezTo>
                  <a:cubicBezTo>
                    <a:pt x="1006" y="0"/>
                    <a:pt x="991" y="15"/>
                    <a:pt x="991" y="33"/>
                  </a:cubicBezTo>
                  <a:cubicBezTo>
                    <a:pt x="991" y="131"/>
                    <a:pt x="991" y="131"/>
                    <a:pt x="991" y="131"/>
                  </a:cubicBezTo>
                  <a:cubicBezTo>
                    <a:pt x="980" y="131"/>
                    <a:pt x="980" y="131"/>
                    <a:pt x="980" y="131"/>
                  </a:cubicBezTo>
                  <a:cubicBezTo>
                    <a:pt x="938" y="131"/>
                    <a:pt x="904" y="165"/>
                    <a:pt x="904" y="207"/>
                  </a:cubicBezTo>
                  <a:cubicBezTo>
                    <a:pt x="904" y="504"/>
                    <a:pt x="904" y="504"/>
                    <a:pt x="904" y="504"/>
                  </a:cubicBezTo>
                  <a:cubicBezTo>
                    <a:pt x="413" y="504"/>
                    <a:pt x="413" y="504"/>
                    <a:pt x="413" y="504"/>
                  </a:cubicBezTo>
                  <a:cubicBezTo>
                    <a:pt x="330" y="504"/>
                    <a:pt x="263" y="572"/>
                    <a:pt x="263" y="654"/>
                  </a:cubicBezTo>
                  <a:cubicBezTo>
                    <a:pt x="263" y="724"/>
                    <a:pt x="311" y="783"/>
                    <a:pt x="376" y="800"/>
                  </a:cubicBezTo>
                  <a:cubicBezTo>
                    <a:pt x="374" y="805"/>
                    <a:pt x="371" y="810"/>
                    <a:pt x="368" y="816"/>
                  </a:cubicBezTo>
                  <a:cubicBezTo>
                    <a:pt x="358" y="833"/>
                    <a:pt x="347" y="854"/>
                    <a:pt x="347" y="893"/>
                  </a:cubicBezTo>
                  <a:cubicBezTo>
                    <a:pt x="347" y="931"/>
                    <a:pt x="358" y="952"/>
                    <a:pt x="368" y="969"/>
                  </a:cubicBezTo>
                  <a:cubicBezTo>
                    <a:pt x="375" y="982"/>
                    <a:pt x="380" y="992"/>
                    <a:pt x="380" y="1014"/>
                  </a:cubicBezTo>
                  <a:cubicBezTo>
                    <a:pt x="380" y="1036"/>
                    <a:pt x="375" y="1045"/>
                    <a:pt x="368" y="1058"/>
                  </a:cubicBezTo>
                  <a:cubicBezTo>
                    <a:pt x="358" y="1075"/>
                    <a:pt x="347" y="1096"/>
                    <a:pt x="347" y="1135"/>
                  </a:cubicBezTo>
                  <a:cubicBezTo>
                    <a:pt x="347" y="1173"/>
                    <a:pt x="358" y="1194"/>
                    <a:pt x="368" y="1211"/>
                  </a:cubicBezTo>
                  <a:cubicBezTo>
                    <a:pt x="375" y="1225"/>
                    <a:pt x="380" y="1234"/>
                    <a:pt x="380" y="1256"/>
                  </a:cubicBezTo>
                  <a:cubicBezTo>
                    <a:pt x="380" y="1278"/>
                    <a:pt x="375" y="1287"/>
                    <a:pt x="368" y="1301"/>
                  </a:cubicBezTo>
                  <a:cubicBezTo>
                    <a:pt x="358" y="1317"/>
                    <a:pt x="347" y="1338"/>
                    <a:pt x="347" y="1377"/>
                  </a:cubicBezTo>
                  <a:cubicBezTo>
                    <a:pt x="347" y="1415"/>
                    <a:pt x="358" y="1436"/>
                    <a:pt x="368" y="1453"/>
                  </a:cubicBezTo>
                  <a:cubicBezTo>
                    <a:pt x="370" y="1457"/>
                    <a:pt x="372" y="1461"/>
                    <a:pt x="374" y="1465"/>
                  </a:cubicBezTo>
                  <a:cubicBezTo>
                    <a:pt x="33" y="1465"/>
                    <a:pt x="33" y="1465"/>
                    <a:pt x="33" y="1465"/>
                  </a:cubicBezTo>
                  <a:cubicBezTo>
                    <a:pt x="15" y="1465"/>
                    <a:pt x="0" y="1480"/>
                    <a:pt x="0" y="1498"/>
                  </a:cubicBezTo>
                  <a:cubicBezTo>
                    <a:pt x="0" y="1516"/>
                    <a:pt x="15" y="1530"/>
                    <a:pt x="33" y="1530"/>
                  </a:cubicBezTo>
                  <a:cubicBezTo>
                    <a:pt x="52" y="1530"/>
                    <a:pt x="52" y="1530"/>
                    <a:pt x="52" y="1530"/>
                  </a:cubicBezTo>
                  <a:cubicBezTo>
                    <a:pt x="70" y="1596"/>
                    <a:pt x="70" y="1596"/>
                    <a:pt x="70" y="1596"/>
                  </a:cubicBezTo>
                  <a:cubicBezTo>
                    <a:pt x="84" y="1645"/>
                    <a:pt x="135" y="1683"/>
                    <a:pt x="185" y="1683"/>
                  </a:cubicBezTo>
                  <a:cubicBezTo>
                    <a:pt x="1863" y="1683"/>
                    <a:pt x="1863" y="1683"/>
                    <a:pt x="1863" y="1683"/>
                  </a:cubicBezTo>
                  <a:cubicBezTo>
                    <a:pt x="1913" y="1683"/>
                    <a:pt x="1964" y="1645"/>
                    <a:pt x="1978" y="1596"/>
                  </a:cubicBezTo>
                  <a:cubicBezTo>
                    <a:pt x="1996" y="1530"/>
                    <a:pt x="1996" y="1530"/>
                    <a:pt x="1996" y="1530"/>
                  </a:cubicBezTo>
                  <a:cubicBezTo>
                    <a:pt x="2015" y="1530"/>
                    <a:pt x="2015" y="1530"/>
                    <a:pt x="2015" y="1530"/>
                  </a:cubicBezTo>
                  <a:cubicBezTo>
                    <a:pt x="2033" y="1530"/>
                    <a:pt x="2048" y="1516"/>
                    <a:pt x="2048" y="1498"/>
                  </a:cubicBezTo>
                  <a:cubicBezTo>
                    <a:pt x="2048" y="1480"/>
                    <a:pt x="2033" y="1465"/>
                    <a:pt x="2015" y="1465"/>
                  </a:cubicBezTo>
                  <a:close/>
                  <a:moveTo>
                    <a:pt x="970" y="207"/>
                  </a:moveTo>
                  <a:cubicBezTo>
                    <a:pt x="970" y="201"/>
                    <a:pt x="975" y="196"/>
                    <a:pt x="980" y="196"/>
                  </a:cubicBezTo>
                  <a:cubicBezTo>
                    <a:pt x="1068" y="196"/>
                    <a:pt x="1068" y="196"/>
                    <a:pt x="1068" y="196"/>
                  </a:cubicBezTo>
                  <a:cubicBezTo>
                    <a:pt x="1073" y="196"/>
                    <a:pt x="1078" y="201"/>
                    <a:pt x="1078" y="207"/>
                  </a:cubicBezTo>
                  <a:cubicBezTo>
                    <a:pt x="1078" y="504"/>
                    <a:pt x="1078" y="504"/>
                    <a:pt x="1078" y="504"/>
                  </a:cubicBezTo>
                  <a:cubicBezTo>
                    <a:pt x="970" y="504"/>
                    <a:pt x="970" y="504"/>
                    <a:pt x="970" y="504"/>
                  </a:cubicBezTo>
                  <a:lnTo>
                    <a:pt x="970" y="207"/>
                  </a:lnTo>
                  <a:close/>
                  <a:moveTo>
                    <a:pt x="328" y="654"/>
                  </a:moveTo>
                  <a:cubicBezTo>
                    <a:pt x="328" y="608"/>
                    <a:pt x="366" y="570"/>
                    <a:pt x="413" y="570"/>
                  </a:cubicBezTo>
                  <a:cubicBezTo>
                    <a:pt x="1518" y="570"/>
                    <a:pt x="1518" y="570"/>
                    <a:pt x="1518" y="570"/>
                  </a:cubicBezTo>
                  <a:cubicBezTo>
                    <a:pt x="1565" y="570"/>
                    <a:pt x="1603" y="608"/>
                    <a:pt x="1603" y="654"/>
                  </a:cubicBezTo>
                  <a:cubicBezTo>
                    <a:pt x="1603" y="1263"/>
                    <a:pt x="1603" y="1263"/>
                    <a:pt x="1603" y="1263"/>
                  </a:cubicBezTo>
                  <a:cubicBezTo>
                    <a:pt x="1603" y="1281"/>
                    <a:pt x="1617" y="1296"/>
                    <a:pt x="1635" y="1296"/>
                  </a:cubicBezTo>
                  <a:cubicBezTo>
                    <a:pt x="1682" y="1296"/>
                    <a:pt x="1720" y="1334"/>
                    <a:pt x="1720" y="1381"/>
                  </a:cubicBezTo>
                  <a:cubicBezTo>
                    <a:pt x="1720" y="1427"/>
                    <a:pt x="1682" y="1465"/>
                    <a:pt x="1635" y="1465"/>
                  </a:cubicBezTo>
                  <a:cubicBezTo>
                    <a:pt x="1528" y="1465"/>
                    <a:pt x="1528" y="1465"/>
                    <a:pt x="1528" y="1465"/>
                  </a:cubicBezTo>
                  <a:cubicBezTo>
                    <a:pt x="1528" y="771"/>
                    <a:pt x="1528" y="771"/>
                    <a:pt x="1528" y="771"/>
                  </a:cubicBezTo>
                  <a:cubicBezTo>
                    <a:pt x="1528" y="753"/>
                    <a:pt x="1514" y="739"/>
                    <a:pt x="1496" y="739"/>
                  </a:cubicBezTo>
                  <a:cubicBezTo>
                    <a:pt x="413" y="739"/>
                    <a:pt x="413" y="739"/>
                    <a:pt x="413" y="739"/>
                  </a:cubicBezTo>
                  <a:cubicBezTo>
                    <a:pt x="366" y="739"/>
                    <a:pt x="328" y="701"/>
                    <a:pt x="328" y="654"/>
                  </a:cubicBezTo>
                  <a:close/>
                  <a:moveTo>
                    <a:pt x="425" y="1422"/>
                  </a:moveTo>
                  <a:cubicBezTo>
                    <a:pt x="417" y="1408"/>
                    <a:pt x="413" y="1399"/>
                    <a:pt x="413" y="1377"/>
                  </a:cubicBezTo>
                  <a:cubicBezTo>
                    <a:pt x="413" y="1355"/>
                    <a:pt x="417" y="1346"/>
                    <a:pt x="425" y="1332"/>
                  </a:cubicBezTo>
                  <a:cubicBezTo>
                    <a:pt x="434" y="1315"/>
                    <a:pt x="445" y="1294"/>
                    <a:pt x="445" y="1256"/>
                  </a:cubicBezTo>
                  <a:cubicBezTo>
                    <a:pt x="445" y="1217"/>
                    <a:pt x="434" y="1196"/>
                    <a:pt x="425" y="1180"/>
                  </a:cubicBezTo>
                  <a:cubicBezTo>
                    <a:pt x="417" y="1166"/>
                    <a:pt x="413" y="1157"/>
                    <a:pt x="413" y="1135"/>
                  </a:cubicBezTo>
                  <a:cubicBezTo>
                    <a:pt x="413" y="1113"/>
                    <a:pt x="417" y="1104"/>
                    <a:pt x="425" y="1090"/>
                  </a:cubicBezTo>
                  <a:cubicBezTo>
                    <a:pt x="434" y="1073"/>
                    <a:pt x="445" y="1052"/>
                    <a:pt x="445" y="1014"/>
                  </a:cubicBezTo>
                  <a:cubicBezTo>
                    <a:pt x="445" y="975"/>
                    <a:pt x="434" y="954"/>
                    <a:pt x="425" y="937"/>
                  </a:cubicBezTo>
                  <a:cubicBezTo>
                    <a:pt x="417" y="924"/>
                    <a:pt x="413" y="914"/>
                    <a:pt x="413" y="893"/>
                  </a:cubicBezTo>
                  <a:cubicBezTo>
                    <a:pt x="413" y="871"/>
                    <a:pt x="417" y="861"/>
                    <a:pt x="425" y="848"/>
                  </a:cubicBezTo>
                  <a:cubicBezTo>
                    <a:pt x="431" y="836"/>
                    <a:pt x="438" y="823"/>
                    <a:pt x="442" y="804"/>
                  </a:cubicBezTo>
                  <a:cubicBezTo>
                    <a:pt x="1463" y="804"/>
                    <a:pt x="1463" y="804"/>
                    <a:pt x="1463" y="804"/>
                  </a:cubicBezTo>
                  <a:cubicBezTo>
                    <a:pt x="1463" y="981"/>
                    <a:pt x="1463" y="981"/>
                    <a:pt x="1463" y="981"/>
                  </a:cubicBezTo>
                  <a:cubicBezTo>
                    <a:pt x="805" y="981"/>
                    <a:pt x="805" y="981"/>
                    <a:pt x="805" y="981"/>
                  </a:cubicBezTo>
                  <a:cubicBezTo>
                    <a:pt x="787" y="981"/>
                    <a:pt x="772" y="996"/>
                    <a:pt x="772" y="1014"/>
                  </a:cubicBezTo>
                  <a:cubicBezTo>
                    <a:pt x="772" y="1032"/>
                    <a:pt x="787" y="1046"/>
                    <a:pt x="805" y="1046"/>
                  </a:cubicBezTo>
                  <a:cubicBezTo>
                    <a:pt x="1463" y="1046"/>
                    <a:pt x="1463" y="1046"/>
                    <a:pt x="1463" y="1046"/>
                  </a:cubicBezTo>
                  <a:cubicBezTo>
                    <a:pt x="1463" y="1223"/>
                    <a:pt x="1463" y="1223"/>
                    <a:pt x="1463" y="1223"/>
                  </a:cubicBezTo>
                  <a:cubicBezTo>
                    <a:pt x="543" y="1223"/>
                    <a:pt x="543" y="1223"/>
                    <a:pt x="543" y="1223"/>
                  </a:cubicBezTo>
                  <a:cubicBezTo>
                    <a:pt x="525" y="1223"/>
                    <a:pt x="511" y="1238"/>
                    <a:pt x="511" y="1256"/>
                  </a:cubicBezTo>
                  <a:cubicBezTo>
                    <a:pt x="511" y="1274"/>
                    <a:pt x="525" y="1288"/>
                    <a:pt x="543" y="1288"/>
                  </a:cubicBezTo>
                  <a:cubicBezTo>
                    <a:pt x="1463" y="1288"/>
                    <a:pt x="1463" y="1288"/>
                    <a:pt x="1463" y="1288"/>
                  </a:cubicBezTo>
                  <a:cubicBezTo>
                    <a:pt x="1463" y="1465"/>
                    <a:pt x="1463" y="1465"/>
                    <a:pt x="1463" y="1465"/>
                  </a:cubicBezTo>
                  <a:cubicBezTo>
                    <a:pt x="442" y="1465"/>
                    <a:pt x="442" y="1465"/>
                    <a:pt x="442" y="1465"/>
                  </a:cubicBezTo>
                  <a:cubicBezTo>
                    <a:pt x="438" y="1446"/>
                    <a:pt x="431" y="1433"/>
                    <a:pt x="425" y="1422"/>
                  </a:cubicBezTo>
                  <a:close/>
                  <a:moveTo>
                    <a:pt x="1915" y="1578"/>
                  </a:moveTo>
                  <a:cubicBezTo>
                    <a:pt x="1909" y="1599"/>
                    <a:pt x="1884" y="1618"/>
                    <a:pt x="1863" y="1618"/>
                  </a:cubicBezTo>
                  <a:cubicBezTo>
                    <a:pt x="185" y="1618"/>
                    <a:pt x="185" y="1618"/>
                    <a:pt x="185" y="1618"/>
                  </a:cubicBezTo>
                  <a:cubicBezTo>
                    <a:pt x="164" y="1618"/>
                    <a:pt x="139" y="1599"/>
                    <a:pt x="133" y="1578"/>
                  </a:cubicBezTo>
                  <a:cubicBezTo>
                    <a:pt x="120" y="1530"/>
                    <a:pt x="120" y="1530"/>
                    <a:pt x="120" y="1530"/>
                  </a:cubicBezTo>
                  <a:cubicBezTo>
                    <a:pt x="1928" y="1530"/>
                    <a:pt x="1928" y="1530"/>
                    <a:pt x="1928" y="1530"/>
                  </a:cubicBezTo>
                  <a:lnTo>
                    <a:pt x="1915" y="15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20" name="CaixaDeTexto 19"/>
          <p:cNvSpPr txBox="1"/>
          <p:nvPr/>
        </p:nvSpPr>
        <p:spPr>
          <a:xfrm>
            <a:off x="41790" y="6063910"/>
            <a:ext cx="6319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900" dirty="0"/>
              <a:t>base: 305</a:t>
            </a:r>
          </a:p>
        </p:txBody>
      </p:sp>
      <p:grpSp>
        <p:nvGrpSpPr>
          <p:cNvPr id="15" name="historico"/>
          <p:cNvGrpSpPr/>
          <p:nvPr/>
        </p:nvGrpSpPr>
        <p:grpSpPr>
          <a:xfrm>
            <a:off x="10020175" y="5439795"/>
            <a:ext cx="1596572" cy="624115"/>
            <a:chOff x="7794171" y="5558971"/>
            <a:chExt cx="1596572" cy="624115"/>
          </a:xfrm>
        </p:grpSpPr>
        <p:grpSp>
          <p:nvGrpSpPr>
            <p:cNvPr id="16" name="historico"/>
            <p:cNvGrpSpPr/>
            <p:nvPr/>
          </p:nvGrpSpPr>
          <p:grpSpPr>
            <a:xfrm>
              <a:off x="7913674" y="5674171"/>
              <a:ext cx="1346440" cy="450171"/>
              <a:chOff x="9469590" y="1309591"/>
              <a:chExt cx="1346440" cy="450171"/>
            </a:xfrm>
          </p:grpSpPr>
          <p:grpSp>
            <p:nvGrpSpPr>
              <p:cNvPr id="21" name="Group 4"/>
              <p:cNvGrpSpPr>
                <a:grpSpLocks noChangeAspect="1"/>
              </p:cNvGrpSpPr>
              <p:nvPr/>
            </p:nvGrpSpPr>
            <p:grpSpPr bwMode="auto">
              <a:xfrm>
                <a:off x="9469590" y="1309591"/>
                <a:ext cx="463483" cy="450171"/>
                <a:chOff x="5704" y="821"/>
                <a:chExt cx="383" cy="372"/>
              </a:xfrm>
              <a:solidFill>
                <a:srgbClr val="00A79B"/>
              </a:solidFill>
            </p:grpSpPr>
            <p:sp>
              <p:nvSpPr>
                <p:cNvPr id="23" name="Freeform 5"/>
                <p:cNvSpPr>
                  <a:spLocks noEditPoints="1"/>
                </p:cNvSpPr>
                <p:nvPr/>
              </p:nvSpPr>
              <p:spPr bwMode="auto">
                <a:xfrm>
                  <a:off x="5743" y="936"/>
                  <a:ext cx="63" cy="63"/>
                </a:xfrm>
                <a:custGeom>
                  <a:avLst/>
                  <a:gdLst>
                    <a:gd name="T0" fmla="*/ 306 w 338"/>
                    <a:gd name="T1" fmla="*/ 0 h 337"/>
                    <a:gd name="T2" fmla="*/ 32 w 338"/>
                    <a:gd name="T3" fmla="*/ 0 h 337"/>
                    <a:gd name="T4" fmla="*/ 0 w 338"/>
                    <a:gd name="T5" fmla="*/ 32 h 337"/>
                    <a:gd name="T6" fmla="*/ 0 w 338"/>
                    <a:gd name="T7" fmla="*/ 305 h 337"/>
                    <a:gd name="T8" fmla="*/ 32 w 338"/>
                    <a:gd name="T9" fmla="*/ 337 h 337"/>
                    <a:gd name="T10" fmla="*/ 306 w 338"/>
                    <a:gd name="T11" fmla="*/ 337 h 337"/>
                    <a:gd name="T12" fmla="*/ 338 w 338"/>
                    <a:gd name="T13" fmla="*/ 305 h 337"/>
                    <a:gd name="T14" fmla="*/ 338 w 338"/>
                    <a:gd name="T15" fmla="*/ 32 h 337"/>
                    <a:gd name="T16" fmla="*/ 306 w 338"/>
                    <a:gd name="T17" fmla="*/ 0 h 337"/>
                    <a:gd name="T18" fmla="*/ 274 w 338"/>
                    <a:gd name="T19" fmla="*/ 273 h 337"/>
                    <a:gd name="T20" fmla="*/ 64 w 338"/>
                    <a:gd name="T21" fmla="*/ 273 h 337"/>
                    <a:gd name="T22" fmla="*/ 64 w 338"/>
                    <a:gd name="T23" fmla="*/ 64 h 337"/>
                    <a:gd name="T24" fmla="*/ 274 w 338"/>
                    <a:gd name="T25" fmla="*/ 64 h 337"/>
                    <a:gd name="T26" fmla="*/ 274 w 338"/>
                    <a:gd name="T27" fmla="*/ 273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8" h="337">
                      <a:moveTo>
                        <a:pt x="306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5" y="0"/>
                        <a:pt x="0" y="14"/>
                        <a:pt x="0" y="32"/>
                      </a:cubicBezTo>
                      <a:cubicBezTo>
                        <a:pt x="0" y="305"/>
                        <a:pt x="0" y="305"/>
                        <a:pt x="0" y="305"/>
                      </a:cubicBezTo>
                      <a:cubicBezTo>
                        <a:pt x="0" y="323"/>
                        <a:pt x="15" y="337"/>
                        <a:pt x="32" y="337"/>
                      </a:cubicBezTo>
                      <a:cubicBezTo>
                        <a:pt x="306" y="337"/>
                        <a:pt x="306" y="337"/>
                        <a:pt x="306" y="337"/>
                      </a:cubicBezTo>
                      <a:cubicBezTo>
                        <a:pt x="324" y="337"/>
                        <a:pt x="338" y="323"/>
                        <a:pt x="338" y="305"/>
                      </a:cubicBezTo>
                      <a:cubicBezTo>
                        <a:pt x="338" y="32"/>
                        <a:pt x="338" y="32"/>
                        <a:pt x="338" y="32"/>
                      </a:cubicBezTo>
                      <a:cubicBezTo>
                        <a:pt x="338" y="14"/>
                        <a:pt x="324" y="0"/>
                        <a:pt x="306" y="0"/>
                      </a:cubicBezTo>
                      <a:close/>
                      <a:moveTo>
                        <a:pt x="274" y="273"/>
                      </a:moveTo>
                      <a:cubicBezTo>
                        <a:pt x="64" y="273"/>
                        <a:pt x="64" y="273"/>
                        <a:pt x="64" y="273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4" y="64"/>
                        <a:pt x="274" y="64"/>
                        <a:pt x="274" y="64"/>
                      </a:cubicBezTo>
                      <a:lnTo>
                        <a:pt x="274" y="27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24" name="Freeform 6"/>
                <p:cNvSpPr>
                  <a:spLocks noEditPoints="1"/>
                </p:cNvSpPr>
                <p:nvPr/>
              </p:nvSpPr>
              <p:spPr bwMode="auto">
                <a:xfrm>
                  <a:off x="5819" y="936"/>
                  <a:ext cx="63" cy="63"/>
                </a:xfrm>
                <a:custGeom>
                  <a:avLst/>
                  <a:gdLst>
                    <a:gd name="T0" fmla="*/ 305 w 337"/>
                    <a:gd name="T1" fmla="*/ 0 h 337"/>
                    <a:gd name="T2" fmla="*/ 32 w 337"/>
                    <a:gd name="T3" fmla="*/ 0 h 337"/>
                    <a:gd name="T4" fmla="*/ 0 w 337"/>
                    <a:gd name="T5" fmla="*/ 32 h 337"/>
                    <a:gd name="T6" fmla="*/ 0 w 337"/>
                    <a:gd name="T7" fmla="*/ 305 h 337"/>
                    <a:gd name="T8" fmla="*/ 32 w 337"/>
                    <a:gd name="T9" fmla="*/ 337 h 337"/>
                    <a:gd name="T10" fmla="*/ 305 w 337"/>
                    <a:gd name="T11" fmla="*/ 337 h 337"/>
                    <a:gd name="T12" fmla="*/ 337 w 337"/>
                    <a:gd name="T13" fmla="*/ 305 h 337"/>
                    <a:gd name="T14" fmla="*/ 337 w 337"/>
                    <a:gd name="T15" fmla="*/ 32 h 337"/>
                    <a:gd name="T16" fmla="*/ 305 w 337"/>
                    <a:gd name="T17" fmla="*/ 0 h 337"/>
                    <a:gd name="T18" fmla="*/ 273 w 337"/>
                    <a:gd name="T19" fmla="*/ 273 h 337"/>
                    <a:gd name="T20" fmla="*/ 64 w 337"/>
                    <a:gd name="T21" fmla="*/ 273 h 337"/>
                    <a:gd name="T22" fmla="*/ 64 w 337"/>
                    <a:gd name="T23" fmla="*/ 64 h 337"/>
                    <a:gd name="T24" fmla="*/ 273 w 337"/>
                    <a:gd name="T25" fmla="*/ 64 h 337"/>
                    <a:gd name="T26" fmla="*/ 273 w 337"/>
                    <a:gd name="T27" fmla="*/ 273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7" h="337">
                      <a:moveTo>
                        <a:pt x="305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4" y="0"/>
                        <a:pt x="0" y="14"/>
                        <a:pt x="0" y="32"/>
                      </a:cubicBezTo>
                      <a:cubicBezTo>
                        <a:pt x="0" y="305"/>
                        <a:pt x="0" y="305"/>
                        <a:pt x="0" y="305"/>
                      </a:cubicBezTo>
                      <a:cubicBezTo>
                        <a:pt x="0" y="323"/>
                        <a:pt x="14" y="337"/>
                        <a:pt x="32" y="337"/>
                      </a:cubicBezTo>
                      <a:cubicBezTo>
                        <a:pt x="305" y="337"/>
                        <a:pt x="305" y="337"/>
                        <a:pt x="305" y="337"/>
                      </a:cubicBezTo>
                      <a:cubicBezTo>
                        <a:pt x="323" y="337"/>
                        <a:pt x="337" y="323"/>
                        <a:pt x="337" y="305"/>
                      </a:cubicBezTo>
                      <a:cubicBezTo>
                        <a:pt x="337" y="32"/>
                        <a:pt x="337" y="32"/>
                        <a:pt x="337" y="32"/>
                      </a:cubicBezTo>
                      <a:cubicBezTo>
                        <a:pt x="337" y="14"/>
                        <a:pt x="323" y="0"/>
                        <a:pt x="305" y="0"/>
                      </a:cubicBezTo>
                      <a:close/>
                      <a:moveTo>
                        <a:pt x="273" y="273"/>
                      </a:moveTo>
                      <a:cubicBezTo>
                        <a:pt x="64" y="273"/>
                        <a:pt x="64" y="273"/>
                        <a:pt x="64" y="273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3" y="64"/>
                        <a:pt x="273" y="64"/>
                        <a:pt x="273" y="64"/>
                      </a:cubicBezTo>
                      <a:cubicBezTo>
                        <a:pt x="273" y="273"/>
                        <a:pt x="273" y="273"/>
                        <a:pt x="273" y="2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25" name="Freeform 7"/>
                <p:cNvSpPr>
                  <a:spLocks noEditPoints="1"/>
                </p:cNvSpPr>
                <p:nvPr/>
              </p:nvSpPr>
              <p:spPr bwMode="auto">
                <a:xfrm>
                  <a:off x="5743" y="1013"/>
                  <a:ext cx="63" cy="63"/>
                </a:xfrm>
                <a:custGeom>
                  <a:avLst/>
                  <a:gdLst>
                    <a:gd name="T0" fmla="*/ 306 w 338"/>
                    <a:gd name="T1" fmla="*/ 0 h 338"/>
                    <a:gd name="T2" fmla="*/ 32 w 338"/>
                    <a:gd name="T3" fmla="*/ 0 h 338"/>
                    <a:gd name="T4" fmla="*/ 0 w 338"/>
                    <a:gd name="T5" fmla="*/ 32 h 338"/>
                    <a:gd name="T6" fmla="*/ 0 w 338"/>
                    <a:gd name="T7" fmla="*/ 306 h 338"/>
                    <a:gd name="T8" fmla="*/ 32 w 338"/>
                    <a:gd name="T9" fmla="*/ 338 h 338"/>
                    <a:gd name="T10" fmla="*/ 306 w 338"/>
                    <a:gd name="T11" fmla="*/ 338 h 338"/>
                    <a:gd name="T12" fmla="*/ 338 w 338"/>
                    <a:gd name="T13" fmla="*/ 306 h 338"/>
                    <a:gd name="T14" fmla="*/ 338 w 338"/>
                    <a:gd name="T15" fmla="*/ 32 h 338"/>
                    <a:gd name="T16" fmla="*/ 306 w 338"/>
                    <a:gd name="T17" fmla="*/ 0 h 338"/>
                    <a:gd name="T18" fmla="*/ 274 w 338"/>
                    <a:gd name="T19" fmla="*/ 274 h 338"/>
                    <a:gd name="T20" fmla="*/ 64 w 338"/>
                    <a:gd name="T21" fmla="*/ 274 h 338"/>
                    <a:gd name="T22" fmla="*/ 64 w 338"/>
                    <a:gd name="T23" fmla="*/ 64 h 338"/>
                    <a:gd name="T24" fmla="*/ 274 w 338"/>
                    <a:gd name="T25" fmla="*/ 64 h 338"/>
                    <a:gd name="T26" fmla="*/ 274 w 338"/>
                    <a:gd name="T27" fmla="*/ 274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8" h="338">
                      <a:moveTo>
                        <a:pt x="306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5" y="0"/>
                        <a:pt x="0" y="14"/>
                        <a:pt x="0" y="32"/>
                      </a:cubicBezTo>
                      <a:cubicBezTo>
                        <a:pt x="0" y="306"/>
                        <a:pt x="0" y="306"/>
                        <a:pt x="0" y="306"/>
                      </a:cubicBezTo>
                      <a:cubicBezTo>
                        <a:pt x="0" y="323"/>
                        <a:pt x="15" y="338"/>
                        <a:pt x="32" y="338"/>
                      </a:cubicBezTo>
                      <a:cubicBezTo>
                        <a:pt x="306" y="338"/>
                        <a:pt x="306" y="338"/>
                        <a:pt x="306" y="338"/>
                      </a:cubicBezTo>
                      <a:cubicBezTo>
                        <a:pt x="324" y="338"/>
                        <a:pt x="338" y="323"/>
                        <a:pt x="338" y="306"/>
                      </a:cubicBezTo>
                      <a:cubicBezTo>
                        <a:pt x="338" y="32"/>
                        <a:pt x="338" y="32"/>
                        <a:pt x="338" y="32"/>
                      </a:cubicBezTo>
                      <a:cubicBezTo>
                        <a:pt x="338" y="14"/>
                        <a:pt x="324" y="0"/>
                        <a:pt x="306" y="0"/>
                      </a:cubicBezTo>
                      <a:close/>
                      <a:moveTo>
                        <a:pt x="274" y="274"/>
                      </a:moveTo>
                      <a:cubicBezTo>
                        <a:pt x="64" y="274"/>
                        <a:pt x="64" y="274"/>
                        <a:pt x="64" y="274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4" y="64"/>
                        <a:pt x="274" y="64"/>
                        <a:pt x="274" y="64"/>
                      </a:cubicBezTo>
                      <a:lnTo>
                        <a:pt x="274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26" name="Freeform 8"/>
                <p:cNvSpPr>
                  <a:spLocks noEditPoints="1"/>
                </p:cNvSpPr>
                <p:nvPr/>
              </p:nvSpPr>
              <p:spPr bwMode="auto">
                <a:xfrm>
                  <a:off x="5704" y="821"/>
                  <a:ext cx="383" cy="372"/>
                </a:xfrm>
                <a:custGeom>
                  <a:avLst/>
                  <a:gdLst>
                    <a:gd name="T0" fmla="*/ 1569 w 2048"/>
                    <a:gd name="T1" fmla="*/ 237 h 1990"/>
                    <a:gd name="T2" fmla="*/ 1398 w 2048"/>
                    <a:gd name="T3" fmla="*/ 205 h 1990"/>
                    <a:gd name="T4" fmla="*/ 1366 w 2048"/>
                    <a:gd name="T5" fmla="*/ 0 h 1990"/>
                    <a:gd name="T6" fmla="*/ 1197 w 2048"/>
                    <a:gd name="T7" fmla="*/ 32 h 1990"/>
                    <a:gd name="T8" fmla="*/ 885 w 2048"/>
                    <a:gd name="T9" fmla="*/ 205 h 1990"/>
                    <a:gd name="T10" fmla="*/ 853 w 2048"/>
                    <a:gd name="T11" fmla="*/ 0 h 1990"/>
                    <a:gd name="T12" fmla="*/ 684 w 2048"/>
                    <a:gd name="T13" fmla="*/ 32 h 1990"/>
                    <a:gd name="T14" fmla="*/ 372 w 2048"/>
                    <a:gd name="T15" fmla="*/ 205 h 1990"/>
                    <a:gd name="T16" fmla="*/ 340 w 2048"/>
                    <a:gd name="T17" fmla="*/ 0 h 1990"/>
                    <a:gd name="T18" fmla="*/ 171 w 2048"/>
                    <a:gd name="T19" fmla="*/ 32 h 1990"/>
                    <a:gd name="T20" fmla="*/ 32 w 2048"/>
                    <a:gd name="T21" fmla="*/ 205 h 1990"/>
                    <a:gd name="T22" fmla="*/ 0 w 2048"/>
                    <a:gd name="T23" fmla="*/ 1468 h 1990"/>
                    <a:gd name="T24" fmla="*/ 896 w 2048"/>
                    <a:gd name="T25" fmla="*/ 1501 h 1990"/>
                    <a:gd name="T26" fmla="*/ 1469 w 2048"/>
                    <a:gd name="T27" fmla="*/ 1990 h 1990"/>
                    <a:gd name="T28" fmla="*/ 1569 w 2048"/>
                    <a:gd name="T29" fmla="*/ 840 h 1990"/>
                    <a:gd name="T30" fmla="*/ 1261 w 2048"/>
                    <a:gd name="T31" fmla="*/ 64 h 1990"/>
                    <a:gd name="T32" fmla="*/ 1334 w 2048"/>
                    <a:gd name="T33" fmla="*/ 237 h 1990"/>
                    <a:gd name="T34" fmla="*/ 1261 w 2048"/>
                    <a:gd name="T35" fmla="*/ 410 h 1990"/>
                    <a:gd name="T36" fmla="*/ 748 w 2048"/>
                    <a:gd name="T37" fmla="*/ 237 h 1990"/>
                    <a:gd name="T38" fmla="*/ 821 w 2048"/>
                    <a:gd name="T39" fmla="*/ 64 h 1990"/>
                    <a:gd name="T40" fmla="*/ 821 w 2048"/>
                    <a:gd name="T41" fmla="*/ 410 h 1990"/>
                    <a:gd name="T42" fmla="*/ 748 w 2048"/>
                    <a:gd name="T43" fmla="*/ 237 h 1990"/>
                    <a:gd name="T44" fmla="*/ 235 w 2048"/>
                    <a:gd name="T45" fmla="*/ 64 h 1990"/>
                    <a:gd name="T46" fmla="*/ 308 w 2048"/>
                    <a:gd name="T47" fmla="*/ 237 h 1990"/>
                    <a:gd name="T48" fmla="*/ 235 w 2048"/>
                    <a:gd name="T49" fmla="*/ 410 h 1990"/>
                    <a:gd name="T50" fmla="*/ 921 w 2048"/>
                    <a:gd name="T51" fmla="*/ 1026 h 1990"/>
                    <a:gd name="T52" fmla="*/ 616 w 2048"/>
                    <a:gd name="T53" fmla="*/ 1058 h 1990"/>
                    <a:gd name="T54" fmla="*/ 648 w 2048"/>
                    <a:gd name="T55" fmla="*/ 1364 h 1990"/>
                    <a:gd name="T56" fmla="*/ 889 w 2048"/>
                    <a:gd name="T57" fmla="*/ 1411 h 1990"/>
                    <a:gd name="T58" fmla="*/ 64 w 2048"/>
                    <a:gd name="T59" fmla="*/ 1436 h 1990"/>
                    <a:gd name="T60" fmla="*/ 171 w 2048"/>
                    <a:gd name="T61" fmla="*/ 269 h 1990"/>
                    <a:gd name="T62" fmla="*/ 203 w 2048"/>
                    <a:gd name="T63" fmla="*/ 474 h 1990"/>
                    <a:gd name="T64" fmla="*/ 372 w 2048"/>
                    <a:gd name="T65" fmla="*/ 442 h 1990"/>
                    <a:gd name="T66" fmla="*/ 684 w 2048"/>
                    <a:gd name="T67" fmla="*/ 269 h 1990"/>
                    <a:gd name="T68" fmla="*/ 716 w 2048"/>
                    <a:gd name="T69" fmla="*/ 474 h 1990"/>
                    <a:gd name="T70" fmla="*/ 885 w 2048"/>
                    <a:gd name="T71" fmla="*/ 442 h 1990"/>
                    <a:gd name="T72" fmla="*/ 1197 w 2048"/>
                    <a:gd name="T73" fmla="*/ 269 h 1990"/>
                    <a:gd name="T74" fmla="*/ 1229 w 2048"/>
                    <a:gd name="T75" fmla="*/ 474 h 1990"/>
                    <a:gd name="T76" fmla="*/ 1398 w 2048"/>
                    <a:gd name="T77" fmla="*/ 442 h 1990"/>
                    <a:gd name="T78" fmla="*/ 1505 w 2048"/>
                    <a:gd name="T79" fmla="*/ 269 h 1990"/>
                    <a:gd name="T80" fmla="*/ 1469 w 2048"/>
                    <a:gd name="T81" fmla="*/ 831 h 1990"/>
                    <a:gd name="T82" fmla="*/ 1364 w 2048"/>
                    <a:gd name="T83" fmla="*/ 648 h 1990"/>
                    <a:gd name="T84" fmla="*/ 1058 w 2048"/>
                    <a:gd name="T85" fmla="*/ 616 h 1990"/>
                    <a:gd name="T86" fmla="*/ 1026 w 2048"/>
                    <a:gd name="T87" fmla="*/ 921 h 1990"/>
                    <a:gd name="T88" fmla="*/ 1113 w 2048"/>
                    <a:gd name="T89" fmla="*/ 953 h 1990"/>
                    <a:gd name="T90" fmla="*/ 953 w 2048"/>
                    <a:gd name="T91" fmla="*/ 1146 h 1990"/>
                    <a:gd name="T92" fmla="*/ 921 w 2048"/>
                    <a:gd name="T93" fmla="*/ 1026 h 1990"/>
                    <a:gd name="T94" fmla="*/ 889 w 2048"/>
                    <a:gd name="T95" fmla="*/ 1300 h 1990"/>
                    <a:gd name="T96" fmla="*/ 680 w 2048"/>
                    <a:gd name="T97" fmla="*/ 1090 h 1990"/>
                    <a:gd name="T98" fmla="*/ 1300 w 2048"/>
                    <a:gd name="T99" fmla="*/ 680 h 1990"/>
                    <a:gd name="T100" fmla="*/ 1217 w 2048"/>
                    <a:gd name="T101" fmla="*/ 889 h 1990"/>
                    <a:gd name="T102" fmla="*/ 1090 w 2048"/>
                    <a:gd name="T103" fmla="*/ 680 h 1990"/>
                    <a:gd name="T104" fmla="*/ 1469 w 2048"/>
                    <a:gd name="T105" fmla="*/ 1926 h 1990"/>
                    <a:gd name="T106" fmla="*/ 956 w 2048"/>
                    <a:gd name="T107" fmla="*/ 1465 h 1990"/>
                    <a:gd name="T108" fmla="*/ 1238 w 2048"/>
                    <a:gd name="T109" fmla="*/ 950 h 1990"/>
                    <a:gd name="T110" fmla="*/ 1340 w 2048"/>
                    <a:gd name="T111" fmla="*/ 912 h 1990"/>
                    <a:gd name="T112" fmla="*/ 1469 w 2048"/>
                    <a:gd name="T113" fmla="*/ 896 h 1990"/>
                    <a:gd name="T114" fmla="*/ 1533 w 2048"/>
                    <a:gd name="T115" fmla="*/ 900 h 1990"/>
                    <a:gd name="T116" fmla="*/ 1469 w 2048"/>
                    <a:gd name="T117" fmla="*/ 1926 h 19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048" h="1990">
                      <a:moveTo>
                        <a:pt x="1569" y="840"/>
                      </a:moveTo>
                      <a:cubicBezTo>
                        <a:pt x="1569" y="237"/>
                        <a:pt x="1569" y="237"/>
                        <a:pt x="1569" y="237"/>
                      </a:cubicBezTo>
                      <a:cubicBezTo>
                        <a:pt x="1569" y="219"/>
                        <a:pt x="1555" y="205"/>
                        <a:pt x="1537" y="205"/>
                      </a:cubicBezTo>
                      <a:cubicBezTo>
                        <a:pt x="1398" y="205"/>
                        <a:pt x="1398" y="205"/>
                        <a:pt x="1398" y="205"/>
                      </a:cubicBezTo>
                      <a:cubicBezTo>
                        <a:pt x="1398" y="32"/>
                        <a:pt x="1398" y="32"/>
                        <a:pt x="1398" y="32"/>
                      </a:cubicBezTo>
                      <a:cubicBezTo>
                        <a:pt x="1398" y="14"/>
                        <a:pt x="1384" y="0"/>
                        <a:pt x="1366" y="0"/>
                      </a:cubicBezTo>
                      <a:cubicBezTo>
                        <a:pt x="1229" y="0"/>
                        <a:pt x="1229" y="0"/>
                        <a:pt x="1229" y="0"/>
                      </a:cubicBezTo>
                      <a:cubicBezTo>
                        <a:pt x="1212" y="0"/>
                        <a:pt x="1197" y="14"/>
                        <a:pt x="1197" y="32"/>
                      </a:cubicBezTo>
                      <a:cubicBezTo>
                        <a:pt x="1197" y="205"/>
                        <a:pt x="1197" y="205"/>
                        <a:pt x="1197" y="205"/>
                      </a:cubicBezTo>
                      <a:cubicBezTo>
                        <a:pt x="885" y="205"/>
                        <a:pt x="885" y="205"/>
                        <a:pt x="885" y="205"/>
                      </a:cubicBezTo>
                      <a:cubicBezTo>
                        <a:pt x="885" y="32"/>
                        <a:pt x="885" y="32"/>
                        <a:pt x="885" y="32"/>
                      </a:cubicBezTo>
                      <a:cubicBezTo>
                        <a:pt x="885" y="14"/>
                        <a:pt x="871" y="0"/>
                        <a:pt x="853" y="0"/>
                      </a:cubicBezTo>
                      <a:cubicBezTo>
                        <a:pt x="716" y="0"/>
                        <a:pt x="716" y="0"/>
                        <a:pt x="716" y="0"/>
                      </a:cubicBezTo>
                      <a:cubicBezTo>
                        <a:pt x="698" y="0"/>
                        <a:pt x="684" y="14"/>
                        <a:pt x="684" y="32"/>
                      </a:cubicBezTo>
                      <a:cubicBezTo>
                        <a:pt x="684" y="205"/>
                        <a:pt x="684" y="205"/>
                        <a:pt x="684" y="205"/>
                      </a:cubicBezTo>
                      <a:cubicBezTo>
                        <a:pt x="372" y="205"/>
                        <a:pt x="372" y="205"/>
                        <a:pt x="372" y="205"/>
                      </a:cubicBezTo>
                      <a:cubicBezTo>
                        <a:pt x="372" y="32"/>
                        <a:pt x="372" y="32"/>
                        <a:pt x="372" y="32"/>
                      </a:cubicBezTo>
                      <a:cubicBezTo>
                        <a:pt x="372" y="14"/>
                        <a:pt x="358" y="0"/>
                        <a:pt x="340" y="0"/>
                      </a:cubicBezTo>
                      <a:cubicBezTo>
                        <a:pt x="203" y="0"/>
                        <a:pt x="203" y="0"/>
                        <a:pt x="203" y="0"/>
                      </a:cubicBezTo>
                      <a:cubicBezTo>
                        <a:pt x="185" y="0"/>
                        <a:pt x="171" y="14"/>
                        <a:pt x="171" y="32"/>
                      </a:cubicBezTo>
                      <a:cubicBezTo>
                        <a:pt x="171" y="205"/>
                        <a:pt x="171" y="205"/>
                        <a:pt x="171" y="205"/>
                      </a:cubicBezTo>
                      <a:cubicBezTo>
                        <a:pt x="32" y="205"/>
                        <a:pt x="32" y="205"/>
                        <a:pt x="32" y="205"/>
                      </a:cubicBezTo>
                      <a:cubicBezTo>
                        <a:pt x="14" y="205"/>
                        <a:pt x="0" y="219"/>
                        <a:pt x="0" y="237"/>
                      </a:cubicBezTo>
                      <a:cubicBezTo>
                        <a:pt x="0" y="1468"/>
                        <a:pt x="0" y="1468"/>
                        <a:pt x="0" y="1468"/>
                      </a:cubicBezTo>
                      <a:cubicBezTo>
                        <a:pt x="0" y="1486"/>
                        <a:pt x="14" y="1501"/>
                        <a:pt x="32" y="1501"/>
                      </a:cubicBezTo>
                      <a:cubicBezTo>
                        <a:pt x="896" y="1501"/>
                        <a:pt x="896" y="1501"/>
                        <a:pt x="896" y="1501"/>
                      </a:cubicBezTo>
                      <a:cubicBezTo>
                        <a:pt x="917" y="1631"/>
                        <a:pt x="981" y="1751"/>
                        <a:pt x="1080" y="1840"/>
                      </a:cubicBezTo>
                      <a:cubicBezTo>
                        <a:pt x="1186" y="1937"/>
                        <a:pt x="1325" y="1990"/>
                        <a:pt x="1469" y="1990"/>
                      </a:cubicBezTo>
                      <a:cubicBezTo>
                        <a:pt x="1788" y="1990"/>
                        <a:pt x="2048" y="1730"/>
                        <a:pt x="2048" y="1411"/>
                      </a:cubicBezTo>
                      <a:cubicBezTo>
                        <a:pt x="2048" y="1129"/>
                        <a:pt x="1844" y="888"/>
                        <a:pt x="1569" y="840"/>
                      </a:cubicBezTo>
                      <a:close/>
                      <a:moveTo>
                        <a:pt x="1261" y="237"/>
                      </a:moveTo>
                      <a:cubicBezTo>
                        <a:pt x="1261" y="64"/>
                        <a:pt x="1261" y="64"/>
                        <a:pt x="1261" y="64"/>
                      </a:cubicBezTo>
                      <a:cubicBezTo>
                        <a:pt x="1334" y="64"/>
                        <a:pt x="1334" y="64"/>
                        <a:pt x="1334" y="64"/>
                      </a:cubicBezTo>
                      <a:cubicBezTo>
                        <a:pt x="1334" y="237"/>
                        <a:pt x="1334" y="237"/>
                        <a:pt x="1334" y="237"/>
                      </a:cubicBezTo>
                      <a:cubicBezTo>
                        <a:pt x="1334" y="410"/>
                        <a:pt x="1334" y="410"/>
                        <a:pt x="1334" y="410"/>
                      </a:cubicBezTo>
                      <a:cubicBezTo>
                        <a:pt x="1261" y="410"/>
                        <a:pt x="1261" y="410"/>
                        <a:pt x="1261" y="410"/>
                      </a:cubicBezTo>
                      <a:lnTo>
                        <a:pt x="1261" y="237"/>
                      </a:lnTo>
                      <a:close/>
                      <a:moveTo>
                        <a:pt x="748" y="237"/>
                      </a:moveTo>
                      <a:cubicBezTo>
                        <a:pt x="748" y="64"/>
                        <a:pt x="748" y="64"/>
                        <a:pt x="748" y="64"/>
                      </a:cubicBezTo>
                      <a:cubicBezTo>
                        <a:pt x="821" y="64"/>
                        <a:pt x="821" y="64"/>
                        <a:pt x="821" y="64"/>
                      </a:cubicBezTo>
                      <a:cubicBezTo>
                        <a:pt x="821" y="237"/>
                        <a:pt x="821" y="237"/>
                        <a:pt x="821" y="237"/>
                      </a:cubicBezTo>
                      <a:cubicBezTo>
                        <a:pt x="821" y="410"/>
                        <a:pt x="821" y="410"/>
                        <a:pt x="821" y="410"/>
                      </a:cubicBezTo>
                      <a:cubicBezTo>
                        <a:pt x="748" y="410"/>
                        <a:pt x="748" y="410"/>
                        <a:pt x="748" y="410"/>
                      </a:cubicBezTo>
                      <a:lnTo>
                        <a:pt x="748" y="237"/>
                      </a:lnTo>
                      <a:close/>
                      <a:moveTo>
                        <a:pt x="235" y="237"/>
                      </a:moveTo>
                      <a:cubicBezTo>
                        <a:pt x="235" y="64"/>
                        <a:pt x="235" y="64"/>
                        <a:pt x="235" y="64"/>
                      </a:cubicBezTo>
                      <a:cubicBezTo>
                        <a:pt x="308" y="64"/>
                        <a:pt x="308" y="64"/>
                        <a:pt x="308" y="64"/>
                      </a:cubicBezTo>
                      <a:cubicBezTo>
                        <a:pt x="308" y="237"/>
                        <a:pt x="308" y="237"/>
                        <a:pt x="308" y="237"/>
                      </a:cubicBezTo>
                      <a:cubicBezTo>
                        <a:pt x="308" y="410"/>
                        <a:pt x="308" y="410"/>
                        <a:pt x="308" y="410"/>
                      </a:cubicBezTo>
                      <a:cubicBezTo>
                        <a:pt x="235" y="410"/>
                        <a:pt x="235" y="410"/>
                        <a:pt x="235" y="410"/>
                      </a:cubicBezTo>
                      <a:lnTo>
                        <a:pt x="235" y="237"/>
                      </a:lnTo>
                      <a:close/>
                      <a:moveTo>
                        <a:pt x="921" y="1026"/>
                      </a:moveTo>
                      <a:cubicBezTo>
                        <a:pt x="648" y="1026"/>
                        <a:pt x="648" y="1026"/>
                        <a:pt x="648" y="1026"/>
                      </a:cubicBezTo>
                      <a:cubicBezTo>
                        <a:pt x="630" y="1026"/>
                        <a:pt x="616" y="1040"/>
                        <a:pt x="616" y="1058"/>
                      </a:cubicBezTo>
                      <a:cubicBezTo>
                        <a:pt x="616" y="1332"/>
                        <a:pt x="616" y="1332"/>
                        <a:pt x="616" y="1332"/>
                      </a:cubicBezTo>
                      <a:cubicBezTo>
                        <a:pt x="616" y="1349"/>
                        <a:pt x="630" y="1364"/>
                        <a:pt x="648" y="1364"/>
                      </a:cubicBezTo>
                      <a:cubicBezTo>
                        <a:pt x="891" y="1364"/>
                        <a:pt x="891" y="1364"/>
                        <a:pt x="891" y="1364"/>
                      </a:cubicBezTo>
                      <a:cubicBezTo>
                        <a:pt x="890" y="1379"/>
                        <a:pt x="889" y="1395"/>
                        <a:pt x="889" y="1411"/>
                      </a:cubicBezTo>
                      <a:cubicBezTo>
                        <a:pt x="889" y="1419"/>
                        <a:pt x="890" y="1428"/>
                        <a:pt x="890" y="1436"/>
                      </a:cubicBezTo>
                      <a:cubicBezTo>
                        <a:pt x="64" y="1436"/>
                        <a:pt x="64" y="1436"/>
                        <a:pt x="64" y="1436"/>
                      </a:cubicBezTo>
                      <a:cubicBezTo>
                        <a:pt x="64" y="269"/>
                        <a:pt x="64" y="269"/>
                        <a:pt x="64" y="269"/>
                      </a:cubicBezTo>
                      <a:cubicBezTo>
                        <a:pt x="171" y="269"/>
                        <a:pt x="171" y="269"/>
                        <a:pt x="171" y="269"/>
                      </a:cubicBezTo>
                      <a:cubicBezTo>
                        <a:pt x="171" y="442"/>
                        <a:pt x="171" y="442"/>
                        <a:pt x="171" y="442"/>
                      </a:cubicBezTo>
                      <a:cubicBezTo>
                        <a:pt x="171" y="460"/>
                        <a:pt x="185" y="474"/>
                        <a:pt x="203" y="474"/>
                      </a:cubicBezTo>
                      <a:cubicBezTo>
                        <a:pt x="340" y="474"/>
                        <a:pt x="340" y="474"/>
                        <a:pt x="340" y="474"/>
                      </a:cubicBezTo>
                      <a:cubicBezTo>
                        <a:pt x="358" y="474"/>
                        <a:pt x="372" y="460"/>
                        <a:pt x="372" y="442"/>
                      </a:cubicBezTo>
                      <a:cubicBezTo>
                        <a:pt x="372" y="269"/>
                        <a:pt x="372" y="269"/>
                        <a:pt x="372" y="269"/>
                      </a:cubicBezTo>
                      <a:cubicBezTo>
                        <a:pt x="684" y="269"/>
                        <a:pt x="684" y="269"/>
                        <a:pt x="684" y="269"/>
                      </a:cubicBezTo>
                      <a:cubicBezTo>
                        <a:pt x="684" y="442"/>
                        <a:pt x="684" y="442"/>
                        <a:pt x="684" y="442"/>
                      </a:cubicBezTo>
                      <a:cubicBezTo>
                        <a:pt x="684" y="460"/>
                        <a:pt x="698" y="474"/>
                        <a:pt x="716" y="474"/>
                      </a:cubicBezTo>
                      <a:cubicBezTo>
                        <a:pt x="853" y="474"/>
                        <a:pt x="853" y="474"/>
                        <a:pt x="853" y="474"/>
                      </a:cubicBezTo>
                      <a:cubicBezTo>
                        <a:pt x="871" y="474"/>
                        <a:pt x="885" y="460"/>
                        <a:pt x="885" y="442"/>
                      </a:cubicBezTo>
                      <a:cubicBezTo>
                        <a:pt x="885" y="269"/>
                        <a:pt x="885" y="269"/>
                        <a:pt x="885" y="269"/>
                      </a:cubicBezTo>
                      <a:cubicBezTo>
                        <a:pt x="1197" y="269"/>
                        <a:pt x="1197" y="269"/>
                        <a:pt x="1197" y="269"/>
                      </a:cubicBezTo>
                      <a:cubicBezTo>
                        <a:pt x="1197" y="442"/>
                        <a:pt x="1197" y="442"/>
                        <a:pt x="1197" y="442"/>
                      </a:cubicBezTo>
                      <a:cubicBezTo>
                        <a:pt x="1197" y="460"/>
                        <a:pt x="1212" y="474"/>
                        <a:pt x="1229" y="474"/>
                      </a:cubicBezTo>
                      <a:cubicBezTo>
                        <a:pt x="1366" y="474"/>
                        <a:pt x="1366" y="474"/>
                        <a:pt x="1366" y="474"/>
                      </a:cubicBezTo>
                      <a:cubicBezTo>
                        <a:pt x="1384" y="474"/>
                        <a:pt x="1398" y="460"/>
                        <a:pt x="1398" y="442"/>
                      </a:cubicBezTo>
                      <a:cubicBezTo>
                        <a:pt x="1398" y="269"/>
                        <a:pt x="1398" y="269"/>
                        <a:pt x="1398" y="269"/>
                      </a:cubicBezTo>
                      <a:cubicBezTo>
                        <a:pt x="1505" y="269"/>
                        <a:pt x="1505" y="269"/>
                        <a:pt x="1505" y="269"/>
                      </a:cubicBezTo>
                      <a:cubicBezTo>
                        <a:pt x="1505" y="833"/>
                        <a:pt x="1505" y="833"/>
                        <a:pt x="1505" y="833"/>
                      </a:cubicBezTo>
                      <a:cubicBezTo>
                        <a:pt x="1493" y="832"/>
                        <a:pt x="1481" y="831"/>
                        <a:pt x="1469" y="831"/>
                      </a:cubicBezTo>
                      <a:cubicBezTo>
                        <a:pt x="1433" y="831"/>
                        <a:pt x="1398" y="835"/>
                        <a:pt x="1364" y="841"/>
                      </a:cubicBezTo>
                      <a:cubicBezTo>
                        <a:pt x="1364" y="648"/>
                        <a:pt x="1364" y="648"/>
                        <a:pt x="1364" y="648"/>
                      </a:cubicBezTo>
                      <a:cubicBezTo>
                        <a:pt x="1364" y="630"/>
                        <a:pt x="1350" y="616"/>
                        <a:pt x="1332" y="616"/>
                      </a:cubicBezTo>
                      <a:cubicBezTo>
                        <a:pt x="1058" y="616"/>
                        <a:pt x="1058" y="616"/>
                        <a:pt x="1058" y="616"/>
                      </a:cubicBezTo>
                      <a:cubicBezTo>
                        <a:pt x="1040" y="616"/>
                        <a:pt x="1026" y="630"/>
                        <a:pt x="1026" y="648"/>
                      </a:cubicBezTo>
                      <a:cubicBezTo>
                        <a:pt x="1026" y="921"/>
                        <a:pt x="1026" y="921"/>
                        <a:pt x="1026" y="921"/>
                      </a:cubicBezTo>
                      <a:cubicBezTo>
                        <a:pt x="1026" y="939"/>
                        <a:pt x="1040" y="953"/>
                        <a:pt x="1058" y="953"/>
                      </a:cubicBezTo>
                      <a:cubicBezTo>
                        <a:pt x="1113" y="953"/>
                        <a:pt x="1113" y="953"/>
                        <a:pt x="1113" y="953"/>
                      </a:cubicBezTo>
                      <a:cubicBezTo>
                        <a:pt x="1060" y="995"/>
                        <a:pt x="1014" y="1045"/>
                        <a:pt x="978" y="1102"/>
                      </a:cubicBezTo>
                      <a:cubicBezTo>
                        <a:pt x="969" y="1116"/>
                        <a:pt x="961" y="1131"/>
                        <a:pt x="953" y="1146"/>
                      </a:cubicBezTo>
                      <a:cubicBezTo>
                        <a:pt x="953" y="1058"/>
                        <a:pt x="953" y="1058"/>
                        <a:pt x="953" y="1058"/>
                      </a:cubicBezTo>
                      <a:cubicBezTo>
                        <a:pt x="953" y="1040"/>
                        <a:pt x="939" y="1026"/>
                        <a:pt x="921" y="1026"/>
                      </a:cubicBezTo>
                      <a:close/>
                      <a:moveTo>
                        <a:pt x="889" y="1090"/>
                      </a:moveTo>
                      <a:cubicBezTo>
                        <a:pt x="889" y="1300"/>
                        <a:pt x="889" y="1300"/>
                        <a:pt x="889" y="1300"/>
                      </a:cubicBezTo>
                      <a:cubicBezTo>
                        <a:pt x="680" y="1300"/>
                        <a:pt x="680" y="1300"/>
                        <a:pt x="680" y="1300"/>
                      </a:cubicBezTo>
                      <a:cubicBezTo>
                        <a:pt x="680" y="1090"/>
                        <a:pt x="680" y="1090"/>
                        <a:pt x="680" y="1090"/>
                      </a:cubicBezTo>
                      <a:lnTo>
                        <a:pt x="889" y="1090"/>
                      </a:lnTo>
                      <a:close/>
                      <a:moveTo>
                        <a:pt x="1300" y="680"/>
                      </a:moveTo>
                      <a:cubicBezTo>
                        <a:pt x="1300" y="857"/>
                        <a:pt x="1300" y="857"/>
                        <a:pt x="1300" y="857"/>
                      </a:cubicBezTo>
                      <a:cubicBezTo>
                        <a:pt x="1271" y="865"/>
                        <a:pt x="1244" y="876"/>
                        <a:pt x="1217" y="889"/>
                      </a:cubicBezTo>
                      <a:cubicBezTo>
                        <a:pt x="1090" y="889"/>
                        <a:pt x="1090" y="889"/>
                        <a:pt x="1090" y="889"/>
                      </a:cubicBezTo>
                      <a:cubicBezTo>
                        <a:pt x="1090" y="680"/>
                        <a:pt x="1090" y="680"/>
                        <a:pt x="1090" y="680"/>
                      </a:cubicBezTo>
                      <a:lnTo>
                        <a:pt x="1300" y="680"/>
                      </a:lnTo>
                      <a:close/>
                      <a:moveTo>
                        <a:pt x="1469" y="1926"/>
                      </a:moveTo>
                      <a:cubicBezTo>
                        <a:pt x="1204" y="1926"/>
                        <a:pt x="984" y="1728"/>
                        <a:pt x="956" y="1465"/>
                      </a:cubicBezTo>
                      <a:cubicBezTo>
                        <a:pt x="956" y="1465"/>
                        <a:pt x="956" y="1465"/>
                        <a:pt x="956" y="1465"/>
                      </a:cubicBezTo>
                      <a:cubicBezTo>
                        <a:pt x="954" y="1447"/>
                        <a:pt x="953" y="1429"/>
                        <a:pt x="953" y="1411"/>
                      </a:cubicBezTo>
                      <a:cubicBezTo>
                        <a:pt x="953" y="1215"/>
                        <a:pt x="1063" y="1038"/>
                        <a:pt x="1238" y="950"/>
                      </a:cubicBezTo>
                      <a:cubicBezTo>
                        <a:pt x="1238" y="950"/>
                        <a:pt x="1238" y="950"/>
                        <a:pt x="1238" y="950"/>
                      </a:cubicBezTo>
                      <a:cubicBezTo>
                        <a:pt x="1271" y="934"/>
                        <a:pt x="1305" y="921"/>
                        <a:pt x="1340" y="912"/>
                      </a:cubicBezTo>
                      <a:cubicBezTo>
                        <a:pt x="1340" y="912"/>
                        <a:pt x="1340" y="912"/>
                        <a:pt x="1340" y="912"/>
                      </a:cubicBezTo>
                      <a:cubicBezTo>
                        <a:pt x="1382" y="901"/>
                        <a:pt x="1425" y="896"/>
                        <a:pt x="1469" y="896"/>
                      </a:cubicBezTo>
                      <a:cubicBezTo>
                        <a:pt x="1490" y="896"/>
                        <a:pt x="1512" y="897"/>
                        <a:pt x="1533" y="900"/>
                      </a:cubicBezTo>
                      <a:cubicBezTo>
                        <a:pt x="1533" y="900"/>
                        <a:pt x="1533" y="900"/>
                        <a:pt x="1533" y="900"/>
                      </a:cubicBezTo>
                      <a:cubicBezTo>
                        <a:pt x="1790" y="932"/>
                        <a:pt x="1984" y="1151"/>
                        <a:pt x="1984" y="1411"/>
                      </a:cubicBezTo>
                      <a:cubicBezTo>
                        <a:pt x="1984" y="1695"/>
                        <a:pt x="1753" y="1926"/>
                        <a:pt x="1469" y="19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27" name="Freeform 9"/>
                <p:cNvSpPr>
                  <a:spLocks/>
                </p:cNvSpPr>
                <p:nvPr/>
              </p:nvSpPr>
              <p:spPr bwMode="auto">
                <a:xfrm>
                  <a:off x="6049" y="1050"/>
                  <a:ext cx="18" cy="41"/>
                </a:xfrm>
                <a:custGeom>
                  <a:avLst/>
                  <a:gdLst>
                    <a:gd name="T0" fmla="*/ 67 w 94"/>
                    <a:gd name="T1" fmla="*/ 25 h 216"/>
                    <a:gd name="T2" fmla="*/ 26 w 94"/>
                    <a:gd name="T3" fmla="*/ 6 h 216"/>
                    <a:gd name="T4" fmla="*/ 6 w 94"/>
                    <a:gd name="T5" fmla="*/ 47 h 216"/>
                    <a:gd name="T6" fmla="*/ 30 w 94"/>
                    <a:gd name="T7" fmla="*/ 184 h 216"/>
                    <a:gd name="T8" fmla="*/ 62 w 94"/>
                    <a:gd name="T9" fmla="*/ 216 h 216"/>
                    <a:gd name="T10" fmla="*/ 94 w 94"/>
                    <a:gd name="T11" fmla="*/ 184 h 216"/>
                    <a:gd name="T12" fmla="*/ 67 w 94"/>
                    <a:gd name="T13" fmla="*/ 25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4" h="216">
                      <a:moveTo>
                        <a:pt x="67" y="25"/>
                      </a:moveTo>
                      <a:cubicBezTo>
                        <a:pt x="61" y="9"/>
                        <a:pt x="42" y="0"/>
                        <a:pt x="26" y="6"/>
                      </a:cubicBezTo>
                      <a:cubicBezTo>
                        <a:pt x="9" y="12"/>
                        <a:pt x="0" y="30"/>
                        <a:pt x="6" y="47"/>
                      </a:cubicBezTo>
                      <a:cubicBezTo>
                        <a:pt x="22" y="91"/>
                        <a:pt x="30" y="137"/>
                        <a:pt x="30" y="184"/>
                      </a:cubicBezTo>
                      <a:cubicBezTo>
                        <a:pt x="30" y="202"/>
                        <a:pt x="44" y="216"/>
                        <a:pt x="62" y="216"/>
                      </a:cubicBezTo>
                      <a:cubicBezTo>
                        <a:pt x="80" y="216"/>
                        <a:pt x="94" y="202"/>
                        <a:pt x="94" y="184"/>
                      </a:cubicBezTo>
                      <a:cubicBezTo>
                        <a:pt x="94" y="130"/>
                        <a:pt x="85" y="76"/>
                        <a:pt x="67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28" name="Freeform 10"/>
                <p:cNvSpPr>
                  <a:spLocks/>
                </p:cNvSpPr>
                <p:nvPr/>
              </p:nvSpPr>
              <p:spPr bwMode="auto">
                <a:xfrm>
                  <a:off x="5994" y="999"/>
                  <a:ext cx="59" cy="45"/>
                </a:xfrm>
                <a:custGeom>
                  <a:avLst/>
                  <a:gdLst>
                    <a:gd name="T0" fmla="*/ 304 w 314"/>
                    <a:gd name="T1" fmla="*/ 191 h 242"/>
                    <a:gd name="T2" fmla="*/ 44 w 314"/>
                    <a:gd name="T3" fmla="*/ 5 h 242"/>
                    <a:gd name="T4" fmla="*/ 4 w 314"/>
                    <a:gd name="T5" fmla="*/ 27 h 242"/>
                    <a:gd name="T6" fmla="*/ 27 w 314"/>
                    <a:gd name="T7" fmla="*/ 67 h 242"/>
                    <a:gd name="T8" fmla="*/ 252 w 314"/>
                    <a:gd name="T9" fmla="*/ 228 h 242"/>
                    <a:gd name="T10" fmla="*/ 278 w 314"/>
                    <a:gd name="T11" fmla="*/ 242 h 242"/>
                    <a:gd name="T12" fmla="*/ 296 w 314"/>
                    <a:gd name="T13" fmla="*/ 236 h 242"/>
                    <a:gd name="T14" fmla="*/ 304 w 314"/>
                    <a:gd name="T15" fmla="*/ 191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4" h="242">
                      <a:moveTo>
                        <a:pt x="304" y="191"/>
                      </a:moveTo>
                      <a:cubicBezTo>
                        <a:pt x="242" y="101"/>
                        <a:pt x="149" y="35"/>
                        <a:pt x="44" y="5"/>
                      </a:cubicBezTo>
                      <a:cubicBezTo>
                        <a:pt x="27" y="0"/>
                        <a:pt x="9" y="10"/>
                        <a:pt x="4" y="27"/>
                      </a:cubicBezTo>
                      <a:cubicBezTo>
                        <a:pt x="0" y="44"/>
                        <a:pt x="10" y="62"/>
                        <a:pt x="27" y="67"/>
                      </a:cubicBezTo>
                      <a:cubicBezTo>
                        <a:pt x="117" y="93"/>
                        <a:pt x="197" y="150"/>
                        <a:pt x="252" y="228"/>
                      </a:cubicBezTo>
                      <a:cubicBezTo>
                        <a:pt x="258" y="237"/>
                        <a:pt x="268" y="242"/>
                        <a:pt x="278" y="242"/>
                      </a:cubicBezTo>
                      <a:cubicBezTo>
                        <a:pt x="284" y="242"/>
                        <a:pt x="291" y="240"/>
                        <a:pt x="296" y="236"/>
                      </a:cubicBezTo>
                      <a:cubicBezTo>
                        <a:pt x="311" y="226"/>
                        <a:pt x="314" y="206"/>
                        <a:pt x="304" y="1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29" name="Freeform 11"/>
                <p:cNvSpPr>
                  <a:spLocks noEditPoints="1"/>
                </p:cNvSpPr>
                <p:nvPr/>
              </p:nvSpPr>
              <p:spPr bwMode="auto">
                <a:xfrm>
                  <a:off x="5911" y="1017"/>
                  <a:ext cx="136" cy="136"/>
                </a:xfrm>
                <a:custGeom>
                  <a:avLst/>
                  <a:gdLst>
                    <a:gd name="T0" fmla="*/ 364 w 727"/>
                    <a:gd name="T1" fmla="*/ 0 h 727"/>
                    <a:gd name="T2" fmla="*/ 0 w 727"/>
                    <a:gd name="T3" fmla="*/ 364 h 727"/>
                    <a:gd name="T4" fmla="*/ 364 w 727"/>
                    <a:gd name="T5" fmla="*/ 727 h 727"/>
                    <a:gd name="T6" fmla="*/ 727 w 727"/>
                    <a:gd name="T7" fmla="*/ 364 h 727"/>
                    <a:gd name="T8" fmla="*/ 364 w 727"/>
                    <a:gd name="T9" fmla="*/ 0 h 727"/>
                    <a:gd name="T10" fmla="*/ 364 w 727"/>
                    <a:gd name="T11" fmla="*/ 663 h 727"/>
                    <a:gd name="T12" fmla="*/ 64 w 727"/>
                    <a:gd name="T13" fmla="*/ 364 h 727"/>
                    <a:gd name="T14" fmla="*/ 364 w 727"/>
                    <a:gd name="T15" fmla="*/ 65 h 727"/>
                    <a:gd name="T16" fmla="*/ 663 w 727"/>
                    <a:gd name="T17" fmla="*/ 364 h 727"/>
                    <a:gd name="T18" fmla="*/ 364 w 727"/>
                    <a:gd name="T19" fmla="*/ 663 h 7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27" h="727">
                      <a:moveTo>
                        <a:pt x="364" y="0"/>
                      </a:moveTo>
                      <a:cubicBezTo>
                        <a:pt x="163" y="0"/>
                        <a:pt x="0" y="163"/>
                        <a:pt x="0" y="364"/>
                      </a:cubicBezTo>
                      <a:cubicBezTo>
                        <a:pt x="0" y="564"/>
                        <a:pt x="163" y="727"/>
                        <a:pt x="364" y="727"/>
                      </a:cubicBezTo>
                      <a:cubicBezTo>
                        <a:pt x="564" y="727"/>
                        <a:pt x="727" y="564"/>
                        <a:pt x="727" y="364"/>
                      </a:cubicBezTo>
                      <a:cubicBezTo>
                        <a:pt x="727" y="163"/>
                        <a:pt x="564" y="0"/>
                        <a:pt x="364" y="0"/>
                      </a:cubicBezTo>
                      <a:close/>
                      <a:moveTo>
                        <a:pt x="364" y="663"/>
                      </a:moveTo>
                      <a:cubicBezTo>
                        <a:pt x="199" y="663"/>
                        <a:pt x="64" y="529"/>
                        <a:pt x="64" y="364"/>
                      </a:cubicBezTo>
                      <a:cubicBezTo>
                        <a:pt x="64" y="199"/>
                        <a:pt x="199" y="65"/>
                        <a:pt x="364" y="65"/>
                      </a:cubicBezTo>
                      <a:cubicBezTo>
                        <a:pt x="529" y="65"/>
                        <a:pt x="663" y="199"/>
                        <a:pt x="663" y="364"/>
                      </a:cubicBezTo>
                      <a:cubicBezTo>
                        <a:pt x="663" y="529"/>
                        <a:pt x="529" y="663"/>
                        <a:pt x="364" y="6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30" name="Freeform 12"/>
                <p:cNvSpPr>
                  <a:spLocks/>
                </p:cNvSpPr>
                <p:nvPr/>
              </p:nvSpPr>
              <p:spPr bwMode="auto">
                <a:xfrm>
                  <a:off x="5973" y="1048"/>
                  <a:ext cx="47" cy="47"/>
                </a:xfrm>
                <a:custGeom>
                  <a:avLst/>
                  <a:gdLst>
                    <a:gd name="T0" fmla="*/ 220 w 252"/>
                    <a:gd name="T1" fmla="*/ 188 h 252"/>
                    <a:gd name="T2" fmla="*/ 64 w 252"/>
                    <a:gd name="T3" fmla="*/ 188 h 252"/>
                    <a:gd name="T4" fmla="*/ 64 w 252"/>
                    <a:gd name="T5" fmla="*/ 32 h 252"/>
                    <a:gd name="T6" fmla="*/ 32 w 252"/>
                    <a:gd name="T7" fmla="*/ 0 h 252"/>
                    <a:gd name="T8" fmla="*/ 0 w 252"/>
                    <a:gd name="T9" fmla="*/ 32 h 252"/>
                    <a:gd name="T10" fmla="*/ 0 w 252"/>
                    <a:gd name="T11" fmla="*/ 220 h 252"/>
                    <a:gd name="T12" fmla="*/ 32 w 252"/>
                    <a:gd name="T13" fmla="*/ 252 h 252"/>
                    <a:gd name="T14" fmla="*/ 220 w 252"/>
                    <a:gd name="T15" fmla="*/ 252 h 252"/>
                    <a:gd name="T16" fmla="*/ 252 w 252"/>
                    <a:gd name="T17" fmla="*/ 220 h 252"/>
                    <a:gd name="T18" fmla="*/ 220 w 252"/>
                    <a:gd name="T19" fmla="*/ 188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2" h="252">
                      <a:moveTo>
                        <a:pt x="220" y="188"/>
                      </a:moveTo>
                      <a:cubicBezTo>
                        <a:pt x="64" y="188"/>
                        <a:pt x="64" y="188"/>
                        <a:pt x="64" y="188"/>
                      </a:cubicBezTo>
                      <a:cubicBezTo>
                        <a:pt x="64" y="32"/>
                        <a:pt x="64" y="32"/>
                        <a:pt x="64" y="32"/>
                      </a:cubicBezTo>
                      <a:cubicBezTo>
                        <a:pt x="64" y="14"/>
                        <a:pt x="49" y="0"/>
                        <a:pt x="32" y="0"/>
                      </a:cubicBezTo>
                      <a:cubicBezTo>
                        <a:pt x="14" y="0"/>
                        <a:pt x="0" y="14"/>
                        <a:pt x="0" y="32"/>
                      </a:cubicBezTo>
                      <a:cubicBezTo>
                        <a:pt x="0" y="220"/>
                        <a:pt x="0" y="220"/>
                        <a:pt x="0" y="220"/>
                      </a:cubicBezTo>
                      <a:cubicBezTo>
                        <a:pt x="0" y="238"/>
                        <a:pt x="14" y="252"/>
                        <a:pt x="32" y="252"/>
                      </a:cubicBezTo>
                      <a:cubicBezTo>
                        <a:pt x="220" y="252"/>
                        <a:pt x="220" y="252"/>
                        <a:pt x="220" y="252"/>
                      </a:cubicBezTo>
                      <a:cubicBezTo>
                        <a:pt x="237" y="252"/>
                        <a:pt x="252" y="238"/>
                        <a:pt x="252" y="220"/>
                      </a:cubicBezTo>
                      <a:cubicBezTo>
                        <a:pt x="252" y="203"/>
                        <a:pt x="238" y="188"/>
                        <a:pt x="220" y="1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  <p:sp>
            <p:nvSpPr>
              <p:cNvPr id="22" name="CaixaDeTexto 19"/>
              <p:cNvSpPr txBox="1"/>
              <p:nvPr/>
            </p:nvSpPr>
            <p:spPr>
              <a:xfrm>
                <a:off x="9934912" y="1361753"/>
                <a:ext cx="8811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pt-BR"/>
                </a:defPPr>
                <a:lvl1pPr algn="r">
                  <a:defRPr sz="5400" b="1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</a:defRPr>
                </a:lvl1pPr>
                <a:lvl2pPr lvl="1" algn="r">
                  <a:defRPr sz="3600">
                    <a:solidFill>
                      <a:schemeClr val="bg1"/>
                    </a:solidFill>
                  </a:defRPr>
                </a:lvl2pPr>
              </a:lstStyle>
              <a:p>
                <a:pPr algn="l"/>
                <a:r>
                  <a:rPr lang="pt-BR" sz="1400" i="1" dirty="0">
                    <a:solidFill>
                      <a:srgbClr val="4A5463"/>
                    </a:solidFill>
                    <a:effectLst/>
                    <a:latin typeface="+mn-lt"/>
                  </a:rPr>
                  <a:t>histórico</a:t>
                </a:r>
              </a:p>
            </p:txBody>
          </p:sp>
        </p:grpSp>
        <p:sp>
          <p:nvSpPr>
            <p:cNvPr id="19" name="Retângulo 18"/>
            <p:cNvSpPr/>
            <p:nvPr/>
          </p:nvSpPr>
          <p:spPr>
            <a:xfrm>
              <a:off x="7794171" y="5558971"/>
              <a:ext cx="1596572" cy="62411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33" name="+ informações"/>
          <p:cNvGrpSpPr/>
          <p:nvPr/>
        </p:nvGrpSpPr>
        <p:grpSpPr>
          <a:xfrm>
            <a:off x="10117224" y="4801828"/>
            <a:ext cx="1402473" cy="346249"/>
            <a:chOff x="7300120" y="5125288"/>
            <a:chExt cx="1748287" cy="431624"/>
          </a:xfrm>
        </p:grpSpPr>
        <p:sp>
          <p:nvSpPr>
            <p:cNvPr id="34" name="Forma livre 52"/>
            <p:cNvSpPr/>
            <p:nvPr/>
          </p:nvSpPr>
          <p:spPr>
            <a:xfrm>
              <a:off x="7529599" y="5255921"/>
              <a:ext cx="1340560" cy="203648"/>
            </a:xfrm>
            <a:custGeom>
              <a:avLst/>
              <a:gdLst>
                <a:gd name="connsiteX0" fmla="*/ 0 w 1340560"/>
                <a:gd name="connsiteY0" fmla="*/ 0 h 203648"/>
                <a:gd name="connsiteX1" fmla="*/ 1238736 w 1340560"/>
                <a:gd name="connsiteY1" fmla="*/ 0 h 203648"/>
                <a:gd name="connsiteX2" fmla="*/ 1340560 w 1340560"/>
                <a:gd name="connsiteY2" fmla="*/ 101824 h 203648"/>
                <a:gd name="connsiteX3" fmla="*/ 1340559 w 1340560"/>
                <a:gd name="connsiteY3" fmla="*/ 101824 h 203648"/>
                <a:gd name="connsiteX4" fmla="*/ 1238735 w 1340560"/>
                <a:gd name="connsiteY4" fmla="*/ 203648 h 203648"/>
                <a:gd name="connsiteX5" fmla="*/ 1958 w 1340560"/>
                <a:gd name="connsiteY5" fmla="*/ 203647 h 203648"/>
                <a:gd name="connsiteX6" fmla="*/ 28837 w 1340560"/>
                <a:gd name="connsiteY6" fmla="*/ 163780 h 203648"/>
                <a:gd name="connsiteX7" fmla="*/ 41052 w 1340560"/>
                <a:gd name="connsiteY7" fmla="*/ 103276 h 203648"/>
                <a:gd name="connsiteX8" fmla="*/ 28837 w 1340560"/>
                <a:gd name="connsiteY8" fmla="*/ 42772 h 20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0560" h="203648">
                  <a:moveTo>
                    <a:pt x="0" y="0"/>
                  </a:moveTo>
                  <a:lnTo>
                    <a:pt x="1238736" y="0"/>
                  </a:lnTo>
                  <a:cubicBezTo>
                    <a:pt x="1294972" y="0"/>
                    <a:pt x="1340560" y="45588"/>
                    <a:pt x="1340560" y="101824"/>
                  </a:cubicBezTo>
                  <a:lnTo>
                    <a:pt x="1340559" y="101824"/>
                  </a:lnTo>
                  <a:cubicBezTo>
                    <a:pt x="1340559" y="158060"/>
                    <a:pt x="1294971" y="203648"/>
                    <a:pt x="1238735" y="203648"/>
                  </a:cubicBezTo>
                  <a:lnTo>
                    <a:pt x="1958" y="203647"/>
                  </a:lnTo>
                  <a:lnTo>
                    <a:pt x="28837" y="163780"/>
                  </a:lnTo>
                  <a:cubicBezTo>
                    <a:pt x="36703" y="145184"/>
                    <a:pt x="41052" y="124738"/>
                    <a:pt x="41052" y="103276"/>
                  </a:cubicBezTo>
                  <a:cubicBezTo>
                    <a:pt x="41052" y="81815"/>
                    <a:pt x="36703" y="61369"/>
                    <a:pt x="28837" y="42772"/>
                  </a:cubicBezTo>
                  <a:close/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5" name="CaixaDeTexto 5"/>
            <p:cNvSpPr txBox="1"/>
            <p:nvPr/>
          </p:nvSpPr>
          <p:spPr>
            <a:xfrm>
              <a:off x="7543455" y="5125288"/>
              <a:ext cx="1504952" cy="43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2060"/>
                </a:buClr>
                <a:buSzPct val="120000"/>
              </a:pPr>
              <a:r>
                <a:rPr lang="pt-BR" sz="1100" b="1" dirty="0">
                  <a:solidFill>
                    <a:srgbClr val="1B75BB"/>
                  </a:solidFill>
                  <a:ea typeface="Verdana" pitchFamily="34" charset="0"/>
                  <a:cs typeface="Arial" charset="0"/>
                </a:rPr>
                <a:t>+ informações</a:t>
              </a:r>
            </a:p>
          </p:txBody>
        </p:sp>
        <p:grpSp>
          <p:nvGrpSpPr>
            <p:cNvPr id="36" name="Group 4"/>
            <p:cNvGrpSpPr>
              <a:grpSpLocks noChangeAspect="1"/>
            </p:cNvGrpSpPr>
            <p:nvPr/>
          </p:nvGrpSpPr>
          <p:grpSpPr bwMode="auto">
            <a:xfrm>
              <a:off x="7300120" y="5219409"/>
              <a:ext cx="276672" cy="276672"/>
              <a:chOff x="4549" y="2890"/>
              <a:chExt cx="599" cy="599"/>
            </a:xfrm>
            <a:solidFill>
              <a:schemeClr val="accent2"/>
            </a:solidFill>
          </p:grpSpPr>
          <p:sp>
            <p:nvSpPr>
              <p:cNvPr id="37" name="Freeform 5"/>
              <p:cNvSpPr>
                <a:spLocks noEditPoints="1"/>
              </p:cNvSpPr>
              <p:nvPr/>
            </p:nvSpPr>
            <p:spPr bwMode="auto">
              <a:xfrm>
                <a:off x="4549" y="2890"/>
                <a:ext cx="599" cy="599"/>
              </a:xfrm>
              <a:custGeom>
                <a:avLst/>
                <a:gdLst>
                  <a:gd name="T0" fmla="*/ 1398 w 1638"/>
                  <a:gd name="T1" fmla="*/ 240 h 1638"/>
                  <a:gd name="T2" fmla="*/ 819 w 1638"/>
                  <a:gd name="T3" fmla="*/ 0 h 1638"/>
                  <a:gd name="T4" fmla="*/ 240 w 1638"/>
                  <a:gd name="T5" fmla="*/ 240 h 1638"/>
                  <a:gd name="T6" fmla="*/ 0 w 1638"/>
                  <a:gd name="T7" fmla="*/ 819 h 1638"/>
                  <a:gd name="T8" fmla="*/ 240 w 1638"/>
                  <a:gd name="T9" fmla="*/ 1398 h 1638"/>
                  <a:gd name="T10" fmla="*/ 819 w 1638"/>
                  <a:gd name="T11" fmla="*/ 1638 h 1638"/>
                  <a:gd name="T12" fmla="*/ 1398 w 1638"/>
                  <a:gd name="T13" fmla="*/ 1398 h 1638"/>
                  <a:gd name="T14" fmla="*/ 1638 w 1638"/>
                  <a:gd name="T15" fmla="*/ 819 h 1638"/>
                  <a:gd name="T16" fmla="*/ 1398 w 1638"/>
                  <a:gd name="T17" fmla="*/ 240 h 1638"/>
                  <a:gd name="T18" fmla="*/ 819 w 1638"/>
                  <a:gd name="T19" fmla="*/ 1574 h 1638"/>
                  <a:gd name="T20" fmla="*/ 64 w 1638"/>
                  <a:gd name="T21" fmla="*/ 819 h 1638"/>
                  <a:gd name="T22" fmla="*/ 819 w 1638"/>
                  <a:gd name="T23" fmla="*/ 64 h 1638"/>
                  <a:gd name="T24" fmla="*/ 1574 w 1638"/>
                  <a:gd name="T25" fmla="*/ 819 h 1638"/>
                  <a:gd name="T26" fmla="*/ 819 w 1638"/>
                  <a:gd name="T27" fmla="*/ 1574 h 1638"/>
                  <a:gd name="T28" fmla="*/ 819 w 1638"/>
                  <a:gd name="T29" fmla="*/ 1574 h 1638"/>
                  <a:gd name="T30" fmla="*/ 819 w 1638"/>
                  <a:gd name="T31" fmla="*/ 1574 h 1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38" h="1638">
                    <a:moveTo>
                      <a:pt x="1398" y="240"/>
                    </a:moveTo>
                    <a:cubicBezTo>
                      <a:pt x="1244" y="85"/>
                      <a:pt x="1038" y="0"/>
                      <a:pt x="819" y="0"/>
                    </a:cubicBezTo>
                    <a:cubicBezTo>
                      <a:pt x="600" y="0"/>
                      <a:pt x="395" y="85"/>
                      <a:pt x="240" y="240"/>
                    </a:cubicBezTo>
                    <a:cubicBezTo>
                      <a:pt x="85" y="395"/>
                      <a:pt x="0" y="600"/>
                      <a:pt x="0" y="819"/>
                    </a:cubicBezTo>
                    <a:cubicBezTo>
                      <a:pt x="0" y="1038"/>
                      <a:pt x="85" y="1244"/>
                      <a:pt x="240" y="1398"/>
                    </a:cubicBezTo>
                    <a:cubicBezTo>
                      <a:pt x="395" y="1553"/>
                      <a:pt x="600" y="1638"/>
                      <a:pt x="819" y="1638"/>
                    </a:cubicBezTo>
                    <a:cubicBezTo>
                      <a:pt x="1038" y="1638"/>
                      <a:pt x="1244" y="1553"/>
                      <a:pt x="1398" y="1398"/>
                    </a:cubicBezTo>
                    <a:cubicBezTo>
                      <a:pt x="1553" y="1244"/>
                      <a:pt x="1638" y="1038"/>
                      <a:pt x="1638" y="819"/>
                    </a:cubicBezTo>
                    <a:cubicBezTo>
                      <a:pt x="1638" y="600"/>
                      <a:pt x="1553" y="395"/>
                      <a:pt x="1398" y="240"/>
                    </a:cubicBezTo>
                    <a:close/>
                    <a:moveTo>
                      <a:pt x="819" y="1574"/>
                    </a:moveTo>
                    <a:cubicBezTo>
                      <a:pt x="403" y="1574"/>
                      <a:pt x="64" y="1236"/>
                      <a:pt x="64" y="819"/>
                    </a:cubicBezTo>
                    <a:cubicBezTo>
                      <a:pt x="64" y="403"/>
                      <a:pt x="403" y="64"/>
                      <a:pt x="819" y="64"/>
                    </a:cubicBezTo>
                    <a:cubicBezTo>
                      <a:pt x="1236" y="64"/>
                      <a:pt x="1574" y="403"/>
                      <a:pt x="1574" y="819"/>
                    </a:cubicBezTo>
                    <a:cubicBezTo>
                      <a:pt x="1574" y="1236"/>
                      <a:pt x="1236" y="1574"/>
                      <a:pt x="819" y="1574"/>
                    </a:cubicBezTo>
                    <a:close/>
                    <a:moveTo>
                      <a:pt x="819" y="1574"/>
                    </a:moveTo>
                    <a:cubicBezTo>
                      <a:pt x="819" y="1574"/>
                      <a:pt x="819" y="1574"/>
                      <a:pt x="819" y="15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38" name="Freeform 6"/>
              <p:cNvSpPr>
                <a:spLocks noEditPoints="1"/>
              </p:cNvSpPr>
              <p:nvPr/>
            </p:nvSpPr>
            <p:spPr bwMode="auto">
              <a:xfrm>
                <a:off x="4808" y="3083"/>
                <a:ext cx="81" cy="331"/>
              </a:xfrm>
              <a:custGeom>
                <a:avLst/>
                <a:gdLst>
                  <a:gd name="T0" fmla="*/ 110 w 221"/>
                  <a:gd name="T1" fmla="*/ 0 h 905"/>
                  <a:gd name="T2" fmla="*/ 0 w 221"/>
                  <a:gd name="T3" fmla="*/ 110 h 905"/>
                  <a:gd name="T4" fmla="*/ 0 w 221"/>
                  <a:gd name="T5" fmla="*/ 794 h 905"/>
                  <a:gd name="T6" fmla="*/ 110 w 221"/>
                  <a:gd name="T7" fmla="*/ 905 h 905"/>
                  <a:gd name="T8" fmla="*/ 221 w 221"/>
                  <a:gd name="T9" fmla="*/ 794 h 905"/>
                  <a:gd name="T10" fmla="*/ 221 w 221"/>
                  <a:gd name="T11" fmla="*/ 110 h 905"/>
                  <a:gd name="T12" fmla="*/ 110 w 221"/>
                  <a:gd name="T13" fmla="*/ 0 h 905"/>
                  <a:gd name="T14" fmla="*/ 157 w 221"/>
                  <a:gd name="T15" fmla="*/ 794 h 905"/>
                  <a:gd name="T16" fmla="*/ 110 w 221"/>
                  <a:gd name="T17" fmla="*/ 841 h 905"/>
                  <a:gd name="T18" fmla="*/ 64 w 221"/>
                  <a:gd name="T19" fmla="*/ 794 h 905"/>
                  <a:gd name="T20" fmla="*/ 64 w 221"/>
                  <a:gd name="T21" fmla="*/ 110 h 905"/>
                  <a:gd name="T22" fmla="*/ 110 w 221"/>
                  <a:gd name="T23" fmla="*/ 64 h 905"/>
                  <a:gd name="T24" fmla="*/ 157 w 221"/>
                  <a:gd name="T25" fmla="*/ 110 h 905"/>
                  <a:gd name="T26" fmla="*/ 157 w 221"/>
                  <a:gd name="T27" fmla="*/ 794 h 905"/>
                  <a:gd name="T28" fmla="*/ 157 w 221"/>
                  <a:gd name="T29" fmla="*/ 794 h 905"/>
                  <a:gd name="T30" fmla="*/ 157 w 221"/>
                  <a:gd name="T31" fmla="*/ 794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905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794"/>
                      <a:pt x="0" y="794"/>
                      <a:pt x="0" y="794"/>
                    </a:cubicBezTo>
                    <a:cubicBezTo>
                      <a:pt x="0" y="855"/>
                      <a:pt x="49" y="905"/>
                      <a:pt x="110" y="905"/>
                    </a:cubicBezTo>
                    <a:cubicBezTo>
                      <a:pt x="171" y="905"/>
                      <a:pt x="221" y="855"/>
                      <a:pt x="221" y="794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794"/>
                    </a:moveTo>
                    <a:cubicBezTo>
                      <a:pt x="157" y="820"/>
                      <a:pt x="136" y="841"/>
                      <a:pt x="110" y="841"/>
                    </a:cubicBezTo>
                    <a:cubicBezTo>
                      <a:pt x="85" y="841"/>
                      <a:pt x="64" y="820"/>
                      <a:pt x="64" y="794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4"/>
                      <a:pt x="85" y="64"/>
                      <a:pt x="110" y="64"/>
                    </a:cubicBezTo>
                    <a:cubicBezTo>
                      <a:pt x="136" y="64"/>
                      <a:pt x="157" y="84"/>
                      <a:pt x="157" y="110"/>
                    </a:cubicBezTo>
                    <a:lnTo>
                      <a:pt x="157" y="794"/>
                    </a:lnTo>
                    <a:close/>
                    <a:moveTo>
                      <a:pt x="157" y="794"/>
                    </a:moveTo>
                    <a:cubicBezTo>
                      <a:pt x="157" y="794"/>
                      <a:pt x="157" y="794"/>
                      <a:pt x="157" y="79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39" name="Freeform 7"/>
              <p:cNvSpPr>
                <a:spLocks noEditPoints="1"/>
              </p:cNvSpPr>
              <p:nvPr/>
            </p:nvSpPr>
            <p:spPr bwMode="auto">
              <a:xfrm>
                <a:off x="4808" y="2965"/>
                <a:ext cx="81" cy="96"/>
              </a:xfrm>
              <a:custGeom>
                <a:avLst/>
                <a:gdLst>
                  <a:gd name="T0" fmla="*/ 110 w 221"/>
                  <a:gd name="T1" fmla="*/ 0 h 263"/>
                  <a:gd name="T2" fmla="*/ 0 w 221"/>
                  <a:gd name="T3" fmla="*/ 110 h 263"/>
                  <a:gd name="T4" fmla="*/ 0 w 221"/>
                  <a:gd name="T5" fmla="*/ 153 h 263"/>
                  <a:gd name="T6" fmla="*/ 110 w 221"/>
                  <a:gd name="T7" fmla="*/ 263 h 263"/>
                  <a:gd name="T8" fmla="*/ 221 w 221"/>
                  <a:gd name="T9" fmla="*/ 153 h 263"/>
                  <a:gd name="T10" fmla="*/ 221 w 221"/>
                  <a:gd name="T11" fmla="*/ 110 h 263"/>
                  <a:gd name="T12" fmla="*/ 110 w 221"/>
                  <a:gd name="T13" fmla="*/ 0 h 263"/>
                  <a:gd name="T14" fmla="*/ 157 w 221"/>
                  <a:gd name="T15" fmla="*/ 153 h 263"/>
                  <a:gd name="T16" fmla="*/ 110 w 221"/>
                  <a:gd name="T17" fmla="*/ 199 h 263"/>
                  <a:gd name="T18" fmla="*/ 64 w 221"/>
                  <a:gd name="T19" fmla="*/ 153 h 263"/>
                  <a:gd name="T20" fmla="*/ 64 w 221"/>
                  <a:gd name="T21" fmla="*/ 110 h 263"/>
                  <a:gd name="T22" fmla="*/ 110 w 221"/>
                  <a:gd name="T23" fmla="*/ 64 h 263"/>
                  <a:gd name="T24" fmla="*/ 157 w 221"/>
                  <a:gd name="T25" fmla="*/ 110 h 263"/>
                  <a:gd name="T26" fmla="*/ 157 w 221"/>
                  <a:gd name="T27" fmla="*/ 153 h 263"/>
                  <a:gd name="T28" fmla="*/ 157 w 221"/>
                  <a:gd name="T29" fmla="*/ 153 h 263"/>
                  <a:gd name="T30" fmla="*/ 157 w 221"/>
                  <a:gd name="T31" fmla="*/ 15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263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214"/>
                      <a:pt x="49" y="263"/>
                      <a:pt x="110" y="263"/>
                    </a:cubicBezTo>
                    <a:cubicBezTo>
                      <a:pt x="171" y="263"/>
                      <a:pt x="221" y="214"/>
                      <a:pt x="221" y="153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153"/>
                    </a:moveTo>
                    <a:cubicBezTo>
                      <a:pt x="157" y="179"/>
                      <a:pt x="136" y="199"/>
                      <a:pt x="110" y="199"/>
                    </a:cubicBezTo>
                    <a:cubicBezTo>
                      <a:pt x="85" y="199"/>
                      <a:pt x="64" y="179"/>
                      <a:pt x="64" y="153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5"/>
                      <a:pt x="85" y="64"/>
                      <a:pt x="110" y="64"/>
                    </a:cubicBezTo>
                    <a:cubicBezTo>
                      <a:pt x="136" y="64"/>
                      <a:pt x="157" y="85"/>
                      <a:pt x="157" y="110"/>
                    </a:cubicBezTo>
                    <a:lnTo>
                      <a:pt x="157" y="153"/>
                    </a:lnTo>
                    <a:close/>
                    <a:moveTo>
                      <a:pt x="157" y="153"/>
                    </a:moveTo>
                    <a:cubicBezTo>
                      <a:pt x="157" y="153"/>
                      <a:pt x="157" y="153"/>
                      <a:pt x="157" y="1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0" name="Freeform 8"/>
              <p:cNvSpPr>
                <a:spLocks noEditPoints="1"/>
              </p:cNvSpPr>
              <p:nvPr/>
            </p:nvSpPr>
            <p:spPr bwMode="auto">
              <a:xfrm>
                <a:off x="4681" y="2942"/>
                <a:ext cx="116" cy="70"/>
              </a:xfrm>
              <a:custGeom>
                <a:avLst/>
                <a:gdLst>
                  <a:gd name="T0" fmla="*/ 271 w 315"/>
                  <a:gd name="T1" fmla="*/ 5 h 193"/>
                  <a:gd name="T2" fmla="*/ 16 w 315"/>
                  <a:gd name="T3" fmla="*/ 136 h 193"/>
                  <a:gd name="T4" fmla="*/ 11 w 315"/>
                  <a:gd name="T5" fmla="*/ 181 h 193"/>
                  <a:gd name="T6" fmla="*/ 36 w 315"/>
                  <a:gd name="T7" fmla="*/ 193 h 193"/>
                  <a:gd name="T8" fmla="*/ 56 w 315"/>
                  <a:gd name="T9" fmla="*/ 186 h 193"/>
                  <a:gd name="T10" fmla="*/ 288 w 315"/>
                  <a:gd name="T11" fmla="*/ 66 h 193"/>
                  <a:gd name="T12" fmla="*/ 310 w 315"/>
                  <a:gd name="T13" fmla="*/ 27 h 193"/>
                  <a:gd name="T14" fmla="*/ 271 w 315"/>
                  <a:gd name="T15" fmla="*/ 5 h 193"/>
                  <a:gd name="T16" fmla="*/ 271 w 315"/>
                  <a:gd name="T17" fmla="*/ 5 h 193"/>
                  <a:gd name="T18" fmla="*/ 271 w 315"/>
                  <a:gd name="T19" fmla="*/ 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5" h="193">
                    <a:moveTo>
                      <a:pt x="271" y="5"/>
                    </a:moveTo>
                    <a:cubicBezTo>
                      <a:pt x="177" y="30"/>
                      <a:pt x="91" y="75"/>
                      <a:pt x="16" y="136"/>
                    </a:cubicBezTo>
                    <a:cubicBezTo>
                      <a:pt x="2" y="147"/>
                      <a:pt x="0" y="168"/>
                      <a:pt x="11" y="181"/>
                    </a:cubicBezTo>
                    <a:cubicBezTo>
                      <a:pt x="17" y="189"/>
                      <a:pt x="27" y="193"/>
                      <a:pt x="36" y="193"/>
                    </a:cubicBezTo>
                    <a:cubicBezTo>
                      <a:pt x="43" y="193"/>
                      <a:pt x="50" y="191"/>
                      <a:pt x="56" y="186"/>
                    </a:cubicBezTo>
                    <a:cubicBezTo>
                      <a:pt x="125" y="130"/>
                      <a:pt x="203" y="90"/>
                      <a:pt x="288" y="66"/>
                    </a:cubicBezTo>
                    <a:cubicBezTo>
                      <a:pt x="305" y="62"/>
                      <a:pt x="315" y="44"/>
                      <a:pt x="310" y="27"/>
                    </a:cubicBezTo>
                    <a:cubicBezTo>
                      <a:pt x="305" y="10"/>
                      <a:pt x="288" y="0"/>
                      <a:pt x="271" y="5"/>
                    </a:cubicBezTo>
                    <a:close/>
                    <a:moveTo>
                      <a:pt x="271" y="5"/>
                    </a:moveTo>
                    <a:cubicBezTo>
                      <a:pt x="271" y="5"/>
                      <a:pt x="271" y="5"/>
                      <a:pt x="271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1" name="Freeform 9"/>
              <p:cNvSpPr>
                <a:spLocks noEditPoints="1"/>
              </p:cNvSpPr>
              <p:nvPr/>
            </p:nvSpPr>
            <p:spPr bwMode="auto">
              <a:xfrm>
                <a:off x="4593" y="3039"/>
                <a:ext cx="174" cy="386"/>
              </a:xfrm>
              <a:custGeom>
                <a:avLst/>
                <a:gdLst>
                  <a:gd name="T0" fmla="*/ 453 w 476"/>
                  <a:gd name="T1" fmla="*/ 996 h 1057"/>
                  <a:gd name="T2" fmla="*/ 64 w 476"/>
                  <a:gd name="T3" fmla="*/ 411 h 1057"/>
                  <a:gd name="T4" fmla="*/ 173 w 476"/>
                  <a:gd name="T5" fmla="*/ 55 h 1057"/>
                  <a:gd name="T6" fmla="*/ 165 w 476"/>
                  <a:gd name="T7" fmla="*/ 10 h 1057"/>
                  <a:gd name="T8" fmla="*/ 120 w 476"/>
                  <a:gd name="T9" fmla="*/ 19 h 1057"/>
                  <a:gd name="T10" fmla="*/ 0 w 476"/>
                  <a:gd name="T11" fmla="*/ 411 h 1057"/>
                  <a:gd name="T12" fmla="*/ 428 w 476"/>
                  <a:gd name="T13" fmla="*/ 1055 h 1057"/>
                  <a:gd name="T14" fmla="*/ 440 w 476"/>
                  <a:gd name="T15" fmla="*/ 1057 h 1057"/>
                  <a:gd name="T16" fmla="*/ 470 w 476"/>
                  <a:gd name="T17" fmla="*/ 1038 h 1057"/>
                  <a:gd name="T18" fmla="*/ 453 w 476"/>
                  <a:gd name="T19" fmla="*/ 996 h 1057"/>
                  <a:gd name="T20" fmla="*/ 453 w 476"/>
                  <a:gd name="T21" fmla="*/ 996 h 1057"/>
                  <a:gd name="T22" fmla="*/ 453 w 476"/>
                  <a:gd name="T23" fmla="*/ 996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6" h="1057">
                    <a:moveTo>
                      <a:pt x="453" y="996"/>
                    </a:moveTo>
                    <a:cubicBezTo>
                      <a:pt x="216" y="897"/>
                      <a:pt x="64" y="667"/>
                      <a:pt x="64" y="411"/>
                    </a:cubicBezTo>
                    <a:cubicBezTo>
                      <a:pt x="64" y="283"/>
                      <a:pt x="102" y="160"/>
                      <a:pt x="173" y="55"/>
                    </a:cubicBezTo>
                    <a:cubicBezTo>
                      <a:pt x="183" y="40"/>
                      <a:pt x="179" y="20"/>
                      <a:pt x="165" y="10"/>
                    </a:cubicBezTo>
                    <a:cubicBezTo>
                      <a:pt x="150" y="0"/>
                      <a:pt x="130" y="4"/>
                      <a:pt x="120" y="19"/>
                    </a:cubicBezTo>
                    <a:cubicBezTo>
                      <a:pt x="41" y="135"/>
                      <a:pt x="0" y="270"/>
                      <a:pt x="0" y="411"/>
                    </a:cubicBezTo>
                    <a:cubicBezTo>
                      <a:pt x="0" y="693"/>
                      <a:pt x="168" y="946"/>
                      <a:pt x="428" y="1055"/>
                    </a:cubicBezTo>
                    <a:cubicBezTo>
                      <a:pt x="432" y="1057"/>
                      <a:pt x="436" y="1057"/>
                      <a:pt x="440" y="1057"/>
                    </a:cubicBezTo>
                    <a:cubicBezTo>
                      <a:pt x="453" y="1057"/>
                      <a:pt x="465" y="1050"/>
                      <a:pt x="470" y="1038"/>
                    </a:cubicBezTo>
                    <a:cubicBezTo>
                      <a:pt x="476" y="1021"/>
                      <a:pt x="469" y="1003"/>
                      <a:pt x="453" y="996"/>
                    </a:cubicBezTo>
                    <a:close/>
                    <a:moveTo>
                      <a:pt x="453" y="996"/>
                    </a:moveTo>
                    <a:cubicBezTo>
                      <a:pt x="453" y="996"/>
                      <a:pt x="453" y="996"/>
                      <a:pt x="453" y="9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  <p:sp>
        <p:nvSpPr>
          <p:cNvPr id="42" name="Forma livre 27"/>
          <p:cNvSpPr/>
          <p:nvPr/>
        </p:nvSpPr>
        <p:spPr>
          <a:xfrm rot="10800000">
            <a:off x="876158" y="3136129"/>
            <a:ext cx="2076906" cy="351191"/>
          </a:xfrm>
          <a:custGeom>
            <a:avLst/>
            <a:gdLst>
              <a:gd name="connsiteX0" fmla="*/ 1955800 w 1955800"/>
              <a:gd name="connsiteY0" fmla="*/ 0 h 139700"/>
              <a:gd name="connsiteX1" fmla="*/ 1955800 w 1955800"/>
              <a:gd name="connsiteY1" fmla="*/ 139700 h 139700"/>
              <a:gd name="connsiteX2" fmla="*/ 0 w 1955800"/>
              <a:gd name="connsiteY2" fmla="*/ 139700 h 139700"/>
              <a:gd name="connsiteX3" fmla="*/ 0 w 1955800"/>
              <a:gd name="connsiteY3" fmla="*/ 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5800" h="139700">
                <a:moveTo>
                  <a:pt x="1955800" y="0"/>
                </a:moveTo>
                <a:lnTo>
                  <a:pt x="1955800" y="139700"/>
                </a:lnTo>
                <a:lnTo>
                  <a:pt x="0" y="139700"/>
                </a:lnTo>
                <a:lnTo>
                  <a:pt x="0" y="0"/>
                </a:lnTo>
              </a:path>
            </a:pathLst>
          </a:custGeom>
          <a:noFill/>
          <a:ln>
            <a:solidFill>
              <a:srgbClr val="00A7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43" name="CaixaDeTexto 19"/>
          <p:cNvSpPr txBox="1"/>
          <p:nvPr/>
        </p:nvSpPr>
        <p:spPr>
          <a:xfrm>
            <a:off x="1595805" y="2946036"/>
            <a:ext cx="69404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ctr"/>
            <a:r>
              <a:rPr lang="pt-BR" sz="2000" i="1" dirty="0">
                <a:solidFill>
                  <a:srgbClr val="00A79B"/>
                </a:solidFill>
                <a:effectLst/>
                <a:latin typeface="+mn-lt"/>
              </a:rPr>
              <a:t>70</a:t>
            </a:r>
            <a:r>
              <a:rPr lang="pt-BR" sz="1400" i="1" dirty="0">
                <a:solidFill>
                  <a:srgbClr val="00A79B"/>
                </a:solidFill>
                <a:effectLst/>
                <a:latin typeface="+mn-lt"/>
              </a:rPr>
              <a:t>%</a:t>
            </a:r>
            <a:endParaRPr lang="pt-BR" sz="800" i="1" dirty="0">
              <a:solidFill>
                <a:srgbClr val="00A79B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804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9" grpId="0"/>
      <p:bldP spid="11" grpId="0"/>
      <p:bldP spid="17" grpId="0"/>
      <p:bldP spid="20" grpId="0"/>
      <p:bldP spid="20" grpId="1"/>
      <p:bldP spid="42" grpId="0" animBg="1"/>
      <p:bldP spid="4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Gráfico 44"/>
          <p:cNvGraphicFramePr/>
          <p:nvPr>
            <p:extLst>
              <p:ext uri="{D42A27DB-BD31-4B8C-83A1-F6EECF244321}">
                <p14:modId xmlns:p14="http://schemas.microsoft.com/office/powerpoint/2010/main" val="247365165"/>
              </p:ext>
            </p:extLst>
          </p:nvPr>
        </p:nvGraphicFramePr>
        <p:xfrm>
          <a:off x="7838163" y="1715416"/>
          <a:ext cx="3093891" cy="3301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8" name="Gráfico 47"/>
          <p:cNvGraphicFramePr/>
          <p:nvPr>
            <p:extLst>
              <p:ext uri="{D42A27DB-BD31-4B8C-83A1-F6EECF244321}">
                <p14:modId xmlns:p14="http://schemas.microsoft.com/office/powerpoint/2010/main" val="520125748"/>
              </p:ext>
            </p:extLst>
          </p:nvPr>
        </p:nvGraphicFramePr>
        <p:xfrm>
          <a:off x="7882250" y="1919792"/>
          <a:ext cx="3093891" cy="3383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758934" y="161424"/>
            <a:ext cx="5001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3600" b="0" i="1" dirty="0">
                <a:solidFill>
                  <a:srgbClr val="4A5463"/>
                </a:solidFill>
                <a:effectLst/>
                <a:latin typeface="+mn-lt"/>
              </a:rPr>
              <a:t>geração de empregos</a:t>
            </a:r>
          </a:p>
        </p:txBody>
      </p:sp>
      <p:sp>
        <p:nvSpPr>
          <p:cNvPr id="19" name="Forma livre 18"/>
          <p:cNvSpPr/>
          <p:nvPr/>
        </p:nvSpPr>
        <p:spPr>
          <a:xfrm>
            <a:off x="-167954" y="161424"/>
            <a:ext cx="968768" cy="172857"/>
          </a:xfrm>
          <a:custGeom>
            <a:avLst/>
            <a:gdLst>
              <a:gd name="connsiteX0" fmla="*/ 0 w 4785186"/>
              <a:gd name="connsiteY0" fmla="*/ 0 h 853819"/>
              <a:gd name="connsiteX1" fmla="*/ 4785186 w 4785186"/>
              <a:gd name="connsiteY1" fmla="*/ 0 h 853819"/>
              <a:gd name="connsiteX2" fmla="*/ 4310842 w 4785186"/>
              <a:gd name="connsiteY2" fmla="*/ 853819 h 853819"/>
              <a:gd name="connsiteX3" fmla="*/ 0 w 4785186"/>
              <a:gd name="connsiteY3" fmla="*/ 853819 h 85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5186" h="853819">
                <a:moveTo>
                  <a:pt x="0" y="0"/>
                </a:moveTo>
                <a:lnTo>
                  <a:pt x="4785186" y="0"/>
                </a:lnTo>
                <a:lnTo>
                  <a:pt x="4310842" y="853819"/>
                </a:lnTo>
                <a:lnTo>
                  <a:pt x="0" y="853819"/>
                </a:lnTo>
                <a:close/>
              </a:path>
            </a:pathLst>
          </a:custGeom>
          <a:solidFill>
            <a:srgbClr val="FBC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5"/>
          <p:cNvSpPr txBox="1"/>
          <p:nvPr/>
        </p:nvSpPr>
        <p:spPr>
          <a:xfrm>
            <a:off x="589727" y="1813879"/>
            <a:ext cx="38581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o volume de empregos gerados por essas novas empresas (criadas após o </a:t>
            </a:r>
            <a:r>
              <a:rPr lang="pt-BR" dirty="0" err="1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Empretec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) é um fato relevante, ainda mais se tivermos em mente o atual momento econômico e os elevados índices de desemprego </a:t>
            </a:r>
            <a:r>
              <a:rPr lang="pt-BR" sz="1200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(P16)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595450" y="6445907"/>
            <a:ext cx="77484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rgbClr val="FF91B0"/>
                </a:solidFill>
              </a:rPr>
              <a:t>P16. </a:t>
            </a:r>
            <a:r>
              <a:rPr lang="pt-BR" sz="1100" b="1" dirty="0">
                <a:solidFill>
                  <a:schemeClr val="bg1"/>
                </a:solidFill>
              </a:rPr>
              <a:t>Excluindo os sócios, quantas pessoas trabalham na sua empresa?</a:t>
            </a: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8123667" y="680389"/>
            <a:ext cx="835275" cy="836170"/>
            <a:chOff x="473" y="1176"/>
            <a:chExt cx="934" cy="935"/>
          </a:xfrm>
          <a:solidFill>
            <a:srgbClr val="EC4251"/>
          </a:solidFill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753" y="1394"/>
              <a:ext cx="374" cy="265"/>
            </a:xfrm>
            <a:custGeom>
              <a:avLst/>
              <a:gdLst>
                <a:gd name="T0" fmla="*/ 69 w 820"/>
                <a:gd name="T1" fmla="*/ 239 h 580"/>
                <a:gd name="T2" fmla="*/ 239 w 820"/>
                <a:gd name="T3" fmla="*/ 68 h 580"/>
                <a:gd name="T4" fmla="*/ 284 w 820"/>
                <a:gd name="T5" fmla="*/ 68 h 580"/>
                <a:gd name="T6" fmla="*/ 379 w 820"/>
                <a:gd name="T7" fmla="*/ 321 h 580"/>
                <a:gd name="T8" fmla="*/ 410 w 820"/>
                <a:gd name="T9" fmla="*/ 341 h 580"/>
                <a:gd name="T10" fmla="*/ 448 w 820"/>
                <a:gd name="T11" fmla="*/ 321 h 580"/>
                <a:gd name="T12" fmla="*/ 543 w 820"/>
                <a:gd name="T13" fmla="*/ 68 h 580"/>
                <a:gd name="T14" fmla="*/ 581 w 820"/>
                <a:gd name="T15" fmla="*/ 68 h 580"/>
                <a:gd name="T16" fmla="*/ 751 w 820"/>
                <a:gd name="T17" fmla="*/ 239 h 580"/>
                <a:gd name="T18" fmla="*/ 751 w 820"/>
                <a:gd name="T19" fmla="*/ 580 h 580"/>
                <a:gd name="T20" fmla="*/ 820 w 820"/>
                <a:gd name="T21" fmla="*/ 580 h 580"/>
                <a:gd name="T22" fmla="*/ 820 w 820"/>
                <a:gd name="T23" fmla="*/ 239 h 580"/>
                <a:gd name="T24" fmla="*/ 581 w 820"/>
                <a:gd name="T25" fmla="*/ 0 h 580"/>
                <a:gd name="T26" fmla="*/ 239 w 820"/>
                <a:gd name="T27" fmla="*/ 0 h 580"/>
                <a:gd name="T28" fmla="*/ 0 w 820"/>
                <a:gd name="T29" fmla="*/ 239 h 580"/>
                <a:gd name="T30" fmla="*/ 0 w 820"/>
                <a:gd name="T31" fmla="*/ 580 h 580"/>
                <a:gd name="T32" fmla="*/ 69 w 820"/>
                <a:gd name="T33" fmla="*/ 580 h 580"/>
                <a:gd name="T34" fmla="*/ 69 w 820"/>
                <a:gd name="T35" fmla="*/ 239 h 580"/>
                <a:gd name="T36" fmla="*/ 413 w 820"/>
                <a:gd name="T37" fmla="*/ 211 h 580"/>
                <a:gd name="T38" fmla="*/ 359 w 820"/>
                <a:gd name="T39" fmla="*/ 68 h 580"/>
                <a:gd name="T40" fmla="*/ 468 w 820"/>
                <a:gd name="T41" fmla="*/ 68 h 580"/>
                <a:gd name="T42" fmla="*/ 413 w 820"/>
                <a:gd name="T43" fmla="*/ 211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20" h="580">
                  <a:moveTo>
                    <a:pt x="69" y="239"/>
                  </a:moveTo>
                  <a:cubicBezTo>
                    <a:pt x="69" y="143"/>
                    <a:pt x="144" y="68"/>
                    <a:pt x="239" y="68"/>
                  </a:cubicBezTo>
                  <a:cubicBezTo>
                    <a:pt x="284" y="68"/>
                    <a:pt x="284" y="68"/>
                    <a:pt x="284" y="68"/>
                  </a:cubicBezTo>
                  <a:cubicBezTo>
                    <a:pt x="379" y="321"/>
                    <a:pt x="379" y="321"/>
                    <a:pt x="379" y="321"/>
                  </a:cubicBezTo>
                  <a:cubicBezTo>
                    <a:pt x="383" y="331"/>
                    <a:pt x="396" y="341"/>
                    <a:pt x="410" y="341"/>
                  </a:cubicBezTo>
                  <a:cubicBezTo>
                    <a:pt x="424" y="341"/>
                    <a:pt x="437" y="331"/>
                    <a:pt x="448" y="321"/>
                  </a:cubicBezTo>
                  <a:cubicBezTo>
                    <a:pt x="543" y="68"/>
                    <a:pt x="543" y="68"/>
                    <a:pt x="543" y="68"/>
                  </a:cubicBezTo>
                  <a:cubicBezTo>
                    <a:pt x="581" y="68"/>
                    <a:pt x="581" y="68"/>
                    <a:pt x="581" y="68"/>
                  </a:cubicBezTo>
                  <a:cubicBezTo>
                    <a:pt x="676" y="68"/>
                    <a:pt x="751" y="143"/>
                    <a:pt x="751" y="239"/>
                  </a:cubicBezTo>
                  <a:cubicBezTo>
                    <a:pt x="751" y="580"/>
                    <a:pt x="751" y="580"/>
                    <a:pt x="751" y="580"/>
                  </a:cubicBezTo>
                  <a:cubicBezTo>
                    <a:pt x="820" y="580"/>
                    <a:pt x="820" y="580"/>
                    <a:pt x="820" y="580"/>
                  </a:cubicBezTo>
                  <a:cubicBezTo>
                    <a:pt x="820" y="239"/>
                    <a:pt x="820" y="239"/>
                    <a:pt x="820" y="239"/>
                  </a:cubicBezTo>
                  <a:cubicBezTo>
                    <a:pt x="820" y="106"/>
                    <a:pt x="714" y="0"/>
                    <a:pt x="581" y="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106" y="0"/>
                    <a:pt x="0" y="106"/>
                    <a:pt x="0" y="239"/>
                  </a:cubicBezTo>
                  <a:cubicBezTo>
                    <a:pt x="0" y="580"/>
                    <a:pt x="0" y="580"/>
                    <a:pt x="0" y="580"/>
                  </a:cubicBezTo>
                  <a:cubicBezTo>
                    <a:pt x="69" y="580"/>
                    <a:pt x="69" y="580"/>
                    <a:pt x="69" y="580"/>
                  </a:cubicBezTo>
                  <a:cubicBezTo>
                    <a:pt x="69" y="239"/>
                    <a:pt x="69" y="239"/>
                    <a:pt x="69" y="239"/>
                  </a:cubicBezTo>
                  <a:close/>
                  <a:moveTo>
                    <a:pt x="413" y="211"/>
                  </a:moveTo>
                  <a:cubicBezTo>
                    <a:pt x="359" y="68"/>
                    <a:pt x="359" y="68"/>
                    <a:pt x="359" y="68"/>
                  </a:cubicBezTo>
                  <a:cubicBezTo>
                    <a:pt x="468" y="68"/>
                    <a:pt x="468" y="68"/>
                    <a:pt x="468" y="68"/>
                  </a:cubicBezTo>
                  <a:lnTo>
                    <a:pt x="413" y="2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924" y="1565"/>
              <a:ext cx="31" cy="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924" y="1628"/>
              <a:ext cx="31" cy="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846" y="1176"/>
              <a:ext cx="187" cy="203"/>
            </a:xfrm>
            <a:custGeom>
              <a:avLst/>
              <a:gdLst>
                <a:gd name="T0" fmla="*/ 171 w 410"/>
                <a:gd name="T1" fmla="*/ 444 h 444"/>
                <a:gd name="T2" fmla="*/ 239 w 410"/>
                <a:gd name="T3" fmla="*/ 444 h 444"/>
                <a:gd name="T4" fmla="*/ 410 w 410"/>
                <a:gd name="T5" fmla="*/ 273 h 444"/>
                <a:gd name="T6" fmla="*/ 410 w 410"/>
                <a:gd name="T7" fmla="*/ 171 h 444"/>
                <a:gd name="T8" fmla="*/ 239 w 410"/>
                <a:gd name="T9" fmla="*/ 0 h 444"/>
                <a:gd name="T10" fmla="*/ 171 w 410"/>
                <a:gd name="T11" fmla="*/ 0 h 444"/>
                <a:gd name="T12" fmla="*/ 0 w 410"/>
                <a:gd name="T13" fmla="*/ 171 h 444"/>
                <a:gd name="T14" fmla="*/ 0 w 410"/>
                <a:gd name="T15" fmla="*/ 273 h 444"/>
                <a:gd name="T16" fmla="*/ 171 w 410"/>
                <a:gd name="T17" fmla="*/ 444 h 444"/>
                <a:gd name="T18" fmla="*/ 68 w 410"/>
                <a:gd name="T19" fmla="*/ 171 h 444"/>
                <a:gd name="T20" fmla="*/ 171 w 410"/>
                <a:gd name="T21" fmla="*/ 68 h 444"/>
                <a:gd name="T22" fmla="*/ 239 w 410"/>
                <a:gd name="T23" fmla="*/ 68 h 444"/>
                <a:gd name="T24" fmla="*/ 342 w 410"/>
                <a:gd name="T25" fmla="*/ 171 h 444"/>
                <a:gd name="T26" fmla="*/ 342 w 410"/>
                <a:gd name="T27" fmla="*/ 273 h 444"/>
                <a:gd name="T28" fmla="*/ 239 w 410"/>
                <a:gd name="T29" fmla="*/ 375 h 444"/>
                <a:gd name="T30" fmla="*/ 171 w 410"/>
                <a:gd name="T31" fmla="*/ 375 h 444"/>
                <a:gd name="T32" fmla="*/ 68 w 410"/>
                <a:gd name="T33" fmla="*/ 273 h 444"/>
                <a:gd name="T34" fmla="*/ 68 w 410"/>
                <a:gd name="T35" fmla="*/ 171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0" h="444">
                  <a:moveTo>
                    <a:pt x="171" y="444"/>
                  </a:moveTo>
                  <a:cubicBezTo>
                    <a:pt x="239" y="444"/>
                    <a:pt x="239" y="444"/>
                    <a:pt x="239" y="444"/>
                  </a:cubicBezTo>
                  <a:cubicBezTo>
                    <a:pt x="335" y="444"/>
                    <a:pt x="410" y="369"/>
                    <a:pt x="410" y="273"/>
                  </a:cubicBezTo>
                  <a:cubicBezTo>
                    <a:pt x="410" y="171"/>
                    <a:pt x="410" y="171"/>
                    <a:pt x="410" y="171"/>
                  </a:cubicBezTo>
                  <a:cubicBezTo>
                    <a:pt x="410" y="75"/>
                    <a:pt x="335" y="0"/>
                    <a:pt x="239" y="0"/>
                  </a:cubicBezTo>
                  <a:cubicBezTo>
                    <a:pt x="171" y="0"/>
                    <a:pt x="171" y="0"/>
                    <a:pt x="171" y="0"/>
                  </a:cubicBezTo>
                  <a:cubicBezTo>
                    <a:pt x="75" y="0"/>
                    <a:pt x="0" y="75"/>
                    <a:pt x="0" y="171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369"/>
                    <a:pt x="75" y="444"/>
                    <a:pt x="171" y="444"/>
                  </a:cubicBezTo>
                  <a:close/>
                  <a:moveTo>
                    <a:pt x="68" y="171"/>
                  </a:moveTo>
                  <a:cubicBezTo>
                    <a:pt x="68" y="113"/>
                    <a:pt x="113" y="68"/>
                    <a:pt x="171" y="68"/>
                  </a:cubicBezTo>
                  <a:cubicBezTo>
                    <a:pt x="239" y="68"/>
                    <a:pt x="239" y="68"/>
                    <a:pt x="239" y="68"/>
                  </a:cubicBezTo>
                  <a:cubicBezTo>
                    <a:pt x="297" y="68"/>
                    <a:pt x="342" y="113"/>
                    <a:pt x="342" y="171"/>
                  </a:cubicBezTo>
                  <a:cubicBezTo>
                    <a:pt x="342" y="273"/>
                    <a:pt x="342" y="273"/>
                    <a:pt x="342" y="273"/>
                  </a:cubicBezTo>
                  <a:cubicBezTo>
                    <a:pt x="342" y="331"/>
                    <a:pt x="297" y="375"/>
                    <a:pt x="239" y="375"/>
                  </a:cubicBezTo>
                  <a:cubicBezTo>
                    <a:pt x="171" y="375"/>
                    <a:pt x="171" y="375"/>
                    <a:pt x="171" y="375"/>
                  </a:cubicBezTo>
                  <a:cubicBezTo>
                    <a:pt x="113" y="375"/>
                    <a:pt x="68" y="331"/>
                    <a:pt x="68" y="273"/>
                  </a:cubicBezTo>
                  <a:lnTo>
                    <a:pt x="68" y="171"/>
                  </a:lnTo>
                  <a:close/>
                </a:path>
              </a:pathLst>
            </a:custGeom>
            <a:solidFill>
              <a:srgbClr val="62D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" name="Rectangle 9"/>
            <p:cNvSpPr>
              <a:spLocks noChangeArrowheads="1"/>
            </p:cNvSpPr>
            <p:nvPr/>
          </p:nvSpPr>
          <p:spPr bwMode="auto">
            <a:xfrm>
              <a:off x="831" y="1550"/>
              <a:ext cx="31" cy="10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" name="Rectangle 10"/>
            <p:cNvSpPr>
              <a:spLocks noChangeArrowheads="1"/>
            </p:cNvSpPr>
            <p:nvPr/>
          </p:nvSpPr>
          <p:spPr bwMode="auto">
            <a:xfrm>
              <a:off x="1018" y="1550"/>
              <a:ext cx="31" cy="10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" name="Freeform 11"/>
            <p:cNvSpPr>
              <a:spLocks noEditPoints="1"/>
            </p:cNvSpPr>
            <p:nvPr/>
          </p:nvSpPr>
          <p:spPr bwMode="auto">
            <a:xfrm>
              <a:off x="473" y="1955"/>
              <a:ext cx="373" cy="156"/>
            </a:xfrm>
            <a:custGeom>
              <a:avLst/>
              <a:gdLst>
                <a:gd name="T0" fmla="*/ 580 w 819"/>
                <a:gd name="T1" fmla="*/ 0 h 341"/>
                <a:gd name="T2" fmla="*/ 239 w 819"/>
                <a:gd name="T3" fmla="*/ 0 h 341"/>
                <a:gd name="T4" fmla="*/ 0 w 819"/>
                <a:gd name="T5" fmla="*/ 239 h 341"/>
                <a:gd name="T6" fmla="*/ 0 w 819"/>
                <a:gd name="T7" fmla="*/ 341 h 341"/>
                <a:gd name="T8" fmla="*/ 68 w 819"/>
                <a:gd name="T9" fmla="*/ 341 h 341"/>
                <a:gd name="T10" fmla="*/ 68 w 819"/>
                <a:gd name="T11" fmla="*/ 239 h 341"/>
                <a:gd name="T12" fmla="*/ 239 w 819"/>
                <a:gd name="T13" fmla="*/ 68 h 341"/>
                <a:gd name="T14" fmla="*/ 283 w 819"/>
                <a:gd name="T15" fmla="*/ 68 h 341"/>
                <a:gd name="T16" fmla="*/ 379 w 819"/>
                <a:gd name="T17" fmla="*/ 321 h 341"/>
                <a:gd name="T18" fmla="*/ 410 w 819"/>
                <a:gd name="T19" fmla="*/ 341 h 341"/>
                <a:gd name="T20" fmla="*/ 447 w 819"/>
                <a:gd name="T21" fmla="*/ 321 h 341"/>
                <a:gd name="T22" fmla="*/ 543 w 819"/>
                <a:gd name="T23" fmla="*/ 68 h 341"/>
                <a:gd name="T24" fmla="*/ 580 w 819"/>
                <a:gd name="T25" fmla="*/ 68 h 341"/>
                <a:gd name="T26" fmla="*/ 751 w 819"/>
                <a:gd name="T27" fmla="*/ 239 h 341"/>
                <a:gd name="T28" fmla="*/ 751 w 819"/>
                <a:gd name="T29" fmla="*/ 341 h 341"/>
                <a:gd name="T30" fmla="*/ 819 w 819"/>
                <a:gd name="T31" fmla="*/ 341 h 341"/>
                <a:gd name="T32" fmla="*/ 819 w 819"/>
                <a:gd name="T33" fmla="*/ 239 h 341"/>
                <a:gd name="T34" fmla="*/ 580 w 819"/>
                <a:gd name="T35" fmla="*/ 0 h 341"/>
                <a:gd name="T36" fmla="*/ 413 w 819"/>
                <a:gd name="T37" fmla="*/ 211 h 341"/>
                <a:gd name="T38" fmla="*/ 358 w 819"/>
                <a:gd name="T39" fmla="*/ 68 h 341"/>
                <a:gd name="T40" fmla="*/ 468 w 819"/>
                <a:gd name="T41" fmla="*/ 68 h 341"/>
                <a:gd name="T42" fmla="*/ 413 w 819"/>
                <a:gd name="T43" fmla="*/ 21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19" h="341">
                  <a:moveTo>
                    <a:pt x="580" y="0"/>
                  </a:moveTo>
                  <a:cubicBezTo>
                    <a:pt x="239" y="0"/>
                    <a:pt x="239" y="0"/>
                    <a:pt x="239" y="0"/>
                  </a:cubicBezTo>
                  <a:cubicBezTo>
                    <a:pt x="106" y="0"/>
                    <a:pt x="0" y="105"/>
                    <a:pt x="0" y="23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8" y="341"/>
                    <a:pt x="68" y="341"/>
                    <a:pt x="68" y="341"/>
                  </a:cubicBezTo>
                  <a:cubicBezTo>
                    <a:pt x="68" y="239"/>
                    <a:pt x="68" y="239"/>
                    <a:pt x="68" y="239"/>
                  </a:cubicBezTo>
                  <a:cubicBezTo>
                    <a:pt x="68" y="143"/>
                    <a:pt x="143" y="68"/>
                    <a:pt x="239" y="68"/>
                  </a:cubicBezTo>
                  <a:cubicBezTo>
                    <a:pt x="283" y="68"/>
                    <a:pt x="283" y="68"/>
                    <a:pt x="283" y="68"/>
                  </a:cubicBezTo>
                  <a:cubicBezTo>
                    <a:pt x="379" y="321"/>
                    <a:pt x="379" y="321"/>
                    <a:pt x="379" y="321"/>
                  </a:cubicBezTo>
                  <a:cubicBezTo>
                    <a:pt x="382" y="331"/>
                    <a:pt x="396" y="341"/>
                    <a:pt x="410" y="341"/>
                  </a:cubicBezTo>
                  <a:cubicBezTo>
                    <a:pt x="423" y="341"/>
                    <a:pt x="437" y="331"/>
                    <a:pt x="447" y="321"/>
                  </a:cubicBezTo>
                  <a:cubicBezTo>
                    <a:pt x="543" y="68"/>
                    <a:pt x="543" y="68"/>
                    <a:pt x="543" y="68"/>
                  </a:cubicBezTo>
                  <a:cubicBezTo>
                    <a:pt x="580" y="68"/>
                    <a:pt x="580" y="68"/>
                    <a:pt x="580" y="68"/>
                  </a:cubicBezTo>
                  <a:cubicBezTo>
                    <a:pt x="676" y="68"/>
                    <a:pt x="751" y="143"/>
                    <a:pt x="751" y="239"/>
                  </a:cubicBezTo>
                  <a:cubicBezTo>
                    <a:pt x="751" y="341"/>
                    <a:pt x="751" y="341"/>
                    <a:pt x="751" y="341"/>
                  </a:cubicBezTo>
                  <a:cubicBezTo>
                    <a:pt x="819" y="341"/>
                    <a:pt x="819" y="341"/>
                    <a:pt x="819" y="341"/>
                  </a:cubicBezTo>
                  <a:cubicBezTo>
                    <a:pt x="819" y="239"/>
                    <a:pt x="819" y="239"/>
                    <a:pt x="819" y="239"/>
                  </a:cubicBezTo>
                  <a:cubicBezTo>
                    <a:pt x="819" y="105"/>
                    <a:pt x="713" y="0"/>
                    <a:pt x="580" y="0"/>
                  </a:cubicBezTo>
                  <a:close/>
                  <a:moveTo>
                    <a:pt x="413" y="211"/>
                  </a:moveTo>
                  <a:cubicBezTo>
                    <a:pt x="358" y="68"/>
                    <a:pt x="358" y="68"/>
                    <a:pt x="358" y="68"/>
                  </a:cubicBezTo>
                  <a:cubicBezTo>
                    <a:pt x="468" y="68"/>
                    <a:pt x="468" y="68"/>
                    <a:pt x="468" y="68"/>
                  </a:cubicBezTo>
                  <a:lnTo>
                    <a:pt x="413" y="2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" name="Freeform 12"/>
            <p:cNvSpPr>
              <a:spLocks noEditPoints="1"/>
            </p:cNvSpPr>
            <p:nvPr/>
          </p:nvSpPr>
          <p:spPr bwMode="auto">
            <a:xfrm>
              <a:off x="566" y="1737"/>
              <a:ext cx="187" cy="202"/>
            </a:xfrm>
            <a:custGeom>
              <a:avLst/>
              <a:gdLst>
                <a:gd name="T0" fmla="*/ 170 w 409"/>
                <a:gd name="T1" fmla="*/ 444 h 444"/>
                <a:gd name="T2" fmla="*/ 239 w 409"/>
                <a:gd name="T3" fmla="*/ 444 h 444"/>
                <a:gd name="T4" fmla="*/ 409 w 409"/>
                <a:gd name="T5" fmla="*/ 273 h 444"/>
                <a:gd name="T6" fmla="*/ 409 w 409"/>
                <a:gd name="T7" fmla="*/ 170 h 444"/>
                <a:gd name="T8" fmla="*/ 239 w 409"/>
                <a:gd name="T9" fmla="*/ 0 h 444"/>
                <a:gd name="T10" fmla="*/ 170 w 409"/>
                <a:gd name="T11" fmla="*/ 0 h 444"/>
                <a:gd name="T12" fmla="*/ 0 w 409"/>
                <a:gd name="T13" fmla="*/ 170 h 444"/>
                <a:gd name="T14" fmla="*/ 0 w 409"/>
                <a:gd name="T15" fmla="*/ 273 h 444"/>
                <a:gd name="T16" fmla="*/ 170 w 409"/>
                <a:gd name="T17" fmla="*/ 444 h 444"/>
                <a:gd name="T18" fmla="*/ 68 w 409"/>
                <a:gd name="T19" fmla="*/ 170 h 444"/>
                <a:gd name="T20" fmla="*/ 170 w 409"/>
                <a:gd name="T21" fmla="*/ 68 h 444"/>
                <a:gd name="T22" fmla="*/ 239 w 409"/>
                <a:gd name="T23" fmla="*/ 68 h 444"/>
                <a:gd name="T24" fmla="*/ 341 w 409"/>
                <a:gd name="T25" fmla="*/ 170 h 444"/>
                <a:gd name="T26" fmla="*/ 341 w 409"/>
                <a:gd name="T27" fmla="*/ 273 h 444"/>
                <a:gd name="T28" fmla="*/ 239 w 409"/>
                <a:gd name="T29" fmla="*/ 375 h 444"/>
                <a:gd name="T30" fmla="*/ 170 w 409"/>
                <a:gd name="T31" fmla="*/ 375 h 444"/>
                <a:gd name="T32" fmla="*/ 68 w 409"/>
                <a:gd name="T33" fmla="*/ 273 h 444"/>
                <a:gd name="T34" fmla="*/ 68 w 409"/>
                <a:gd name="T35" fmla="*/ 17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9" h="444">
                  <a:moveTo>
                    <a:pt x="170" y="444"/>
                  </a:moveTo>
                  <a:cubicBezTo>
                    <a:pt x="239" y="444"/>
                    <a:pt x="239" y="444"/>
                    <a:pt x="239" y="444"/>
                  </a:cubicBezTo>
                  <a:cubicBezTo>
                    <a:pt x="334" y="444"/>
                    <a:pt x="409" y="368"/>
                    <a:pt x="409" y="273"/>
                  </a:cubicBezTo>
                  <a:cubicBezTo>
                    <a:pt x="409" y="170"/>
                    <a:pt x="409" y="170"/>
                    <a:pt x="409" y="170"/>
                  </a:cubicBezTo>
                  <a:cubicBezTo>
                    <a:pt x="409" y="75"/>
                    <a:pt x="334" y="0"/>
                    <a:pt x="239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75" y="0"/>
                    <a:pt x="0" y="75"/>
                    <a:pt x="0" y="170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368"/>
                    <a:pt x="75" y="444"/>
                    <a:pt x="170" y="444"/>
                  </a:cubicBezTo>
                  <a:close/>
                  <a:moveTo>
                    <a:pt x="68" y="170"/>
                  </a:moveTo>
                  <a:cubicBezTo>
                    <a:pt x="68" y="112"/>
                    <a:pt x="112" y="68"/>
                    <a:pt x="170" y="68"/>
                  </a:cubicBezTo>
                  <a:cubicBezTo>
                    <a:pt x="239" y="68"/>
                    <a:pt x="239" y="68"/>
                    <a:pt x="239" y="68"/>
                  </a:cubicBezTo>
                  <a:cubicBezTo>
                    <a:pt x="297" y="68"/>
                    <a:pt x="341" y="112"/>
                    <a:pt x="341" y="170"/>
                  </a:cubicBezTo>
                  <a:cubicBezTo>
                    <a:pt x="341" y="273"/>
                    <a:pt x="341" y="273"/>
                    <a:pt x="341" y="273"/>
                  </a:cubicBezTo>
                  <a:cubicBezTo>
                    <a:pt x="341" y="331"/>
                    <a:pt x="297" y="375"/>
                    <a:pt x="239" y="375"/>
                  </a:cubicBezTo>
                  <a:cubicBezTo>
                    <a:pt x="170" y="375"/>
                    <a:pt x="170" y="375"/>
                    <a:pt x="170" y="375"/>
                  </a:cubicBezTo>
                  <a:cubicBezTo>
                    <a:pt x="112" y="375"/>
                    <a:pt x="68" y="331"/>
                    <a:pt x="68" y="273"/>
                  </a:cubicBezTo>
                  <a:lnTo>
                    <a:pt x="68" y="170"/>
                  </a:lnTo>
                  <a:close/>
                </a:path>
              </a:pathLst>
            </a:custGeom>
            <a:solidFill>
              <a:srgbClr val="62D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6" name="Freeform 13"/>
            <p:cNvSpPr>
              <a:spLocks noEditPoints="1"/>
            </p:cNvSpPr>
            <p:nvPr/>
          </p:nvSpPr>
          <p:spPr bwMode="auto">
            <a:xfrm>
              <a:off x="1033" y="1955"/>
              <a:ext cx="374" cy="156"/>
            </a:xfrm>
            <a:custGeom>
              <a:avLst/>
              <a:gdLst>
                <a:gd name="T0" fmla="*/ 580 w 819"/>
                <a:gd name="T1" fmla="*/ 0 h 341"/>
                <a:gd name="T2" fmla="*/ 239 w 819"/>
                <a:gd name="T3" fmla="*/ 0 h 341"/>
                <a:gd name="T4" fmla="*/ 0 w 819"/>
                <a:gd name="T5" fmla="*/ 239 h 341"/>
                <a:gd name="T6" fmla="*/ 0 w 819"/>
                <a:gd name="T7" fmla="*/ 341 h 341"/>
                <a:gd name="T8" fmla="*/ 68 w 819"/>
                <a:gd name="T9" fmla="*/ 341 h 341"/>
                <a:gd name="T10" fmla="*/ 68 w 819"/>
                <a:gd name="T11" fmla="*/ 239 h 341"/>
                <a:gd name="T12" fmla="*/ 239 w 819"/>
                <a:gd name="T13" fmla="*/ 68 h 341"/>
                <a:gd name="T14" fmla="*/ 283 w 819"/>
                <a:gd name="T15" fmla="*/ 68 h 341"/>
                <a:gd name="T16" fmla="*/ 379 w 819"/>
                <a:gd name="T17" fmla="*/ 321 h 341"/>
                <a:gd name="T18" fmla="*/ 409 w 819"/>
                <a:gd name="T19" fmla="*/ 341 h 341"/>
                <a:gd name="T20" fmla="*/ 447 w 819"/>
                <a:gd name="T21" fmla="*/ 321 h 341"/>
                <a:gd name="T22" fmla="*/ 543 w 819"/>
                <a:gd name="T23" fmla="*/ 68 h 341"/>
                <a:gd name="T24" fmla="*/ 580 w 819"/>
                <a:gd name="T25" fmla="*/ 68 h 341"/>
                <a:gd name="T26" fmla="*/ 751 w 819"/>
                <a:gd name="T27" fmla="*/ 239 h 341"/>
                <a:gd name="T28" fmla="*/ 751 w 819"/>
                <a:gd name="T29" fmla="*/ 341 h 341"/>
                <a:gd name="T30" fmla="*/ 819 w 819"/>
                <a:gd name="T31" fmla="*/ 341 h 341"/>
                <a:gd name="T32" fmla="*/ 819 w 819"/>
                <a:gd name="T33" fmla="*/ 239 h 341"/>
                <a:gd name="T34" fmla="*/ 580 w 819"/>
                <a:gd name="T35" fmla="*/ 0 h 341"/>
                <a:gd name="T36" fmla="*/ 413 w 819"/>
                <a:gd name="T37" fmla="*/ 211 h 341"/>
                <a:gd name="T38" fmla="*/ 358 w 819"/>
                <a:gd name="T39" fmla="*/ 68 h 341"/>
                <a:gd name="T40" fmla="*/ 467 w 819"/>
                <a:gd name="T41" fmla="*/ 68 h 341"/>
                <a:gd name="T42" fmla="*/ 413 w 819"/>
                <a:gd name="T43" fmla="*/ 21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19" h="341">
                  <a:moveTo>
                    <a:pt x="580" y="0"/>
                  </a:moveTo>
                  <a:cubicBezTo>
                    <a:pt x="239" y="0"/>
                    <a:pt x="239" y="0"/>
                    <a:pt x="239" y="0"/>
                  </a:cubicBezTo>
                  <a:cubicBezTo>
                    <a:pt x="106" y="0"/>
                    <a:pt x="0" y="105"/>
                    <a:pt x="0" y="23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8" y="341"/>
                    <a:pt x="68" y="341"/>
                    <a:pt x="68" y="341"/>
                  </a:cubicBezTo>
                  <a:cubicBezTo>
                    <a:pt x="68" y="239"/>
                    <a:pt x="68" y="239"/>
                    <a:pt x="68" y="239"/>
                  </a:cubicBezTo>
                  <a:cubicBezTo>
                    <a:pt x="68" y="143"/>
                    <a:pt x="143" y="68"/>
                    <a:pt x="239" y="68"/>
                  </a:cubicBezTo>
                  <a:cubicBezTo>
                    <a:pt x="283" y="68"/>
                    <a:pt x="283" y="68"/>
                    <a:pt x="283" y="68"/>
                  </a:cubicBezTo>
                  <a:cubicBezTo>
                    <a:pt x="379" y="321"/>
                    <a:pt x="379" y="321"/>
                    <a:pt x="379" y="321"/>
                  </a:cubicBezTo>
                  <a:cubicBezTo>
                    <a:pt x="382" y="331"/>
                    <a:pt x="396" y="341"/>
                    <a:pt x="409" y="341"/>
                  </a:cubicBezTo>
                  <a:cubicBezTo>
                    <a:pt x="423" y="341"/>
                    <a:pt x="437" y="331"/>
                    <a:pt x="447" y="321"/>
                  </a:cubicBezTo>
                  <a:cubicBezTo>
                    <a:pt x="543" y="68"/>
                    <a:pt x="543" y="68"/>
                    <a:pt x="543" y="68"/>
                  </a:cubicBezTo>
                  <a:cubicBezTo>
                    <a:pt x="580" y="68"/>
                    <a:pt x="580" y="68"/>
                    <a:pt x="580" y="68"/>
                  </a:cubicBezTo>
                  <a:cubicBezTo>
                    <a:pt x="676" y="68"/>
                    <a:pt x="751" y="143"/>
                    <a:pt x="751" y="239"/>
                  </a:cubicBezTo>
                  <a:cubicBezTo>
                    <a:pt x="751" y="341"/>
                    <a:pt x="751" y="341"/>
                    <a:pt x="751" y="341"/>
                  </a:cubicBezTo>
                  <a:cubicBezTo>
                    <a:pt x="819" y="341"/>
                    <a:pt x="819" y="341"/>
                    <a:pt x="819" y="341"/>
                  </a:cubicBezTo>
                  <a:cubicBezTo>
                    <a:pt x="819" y="239"/>
                    <a:pt x="819" y="239"/>
                    <a:pt x="819" y="239"/>
                  </a:cubicBezTo>
                  <a:cubicBezTo>
                    <a:pt x="819" y="105"/>
                    <a:pt x="713" y="0"/>
                    <a:pt x="580" y="0"/>
                  </a:cubicBezTo>
                  <a:close/>
                  <a:moveTo>
                    <a:pt x="413" y="211"/>
                  </a:moveTo>
                  <a:cubicBezTo>
                    <a:pt x="358" y="68"/>
                    <a:pt x="358" y="68"/>
                    <a:pt x="358" y="68"/>
                  </a:cubicBezTo>
                  <a:cubicBezTo>
                    <a:pt x="467" y="68"/>
                    <a:pt x="467" y="68"/>
                    <a:pt x="467" y="68"/>
                  </a:cubicBezTo>
                  <a:lnTo>
                    <a:pt x="413" y="2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" name="Freeform 14"/>
            <p:cNvSpPr>
              <a:spLocks noEditPoints="1"/>
            </p:cNvSpPr>
            <p:nvPr/>
          </p:nvSpPr>
          <p:spPr bwMode="auto">
            <a:xfrm>
              <a:off x="1127" y="1737"/>
              <a:ext cx="186" cy="202"/>
            </a:xfrm>
            <a:custGeom>
              <a:avLst/>
              <a:gdLst>
                <a:gd name="T0" fmla="*/ 0 w 409"/>
                <a:gd name="T1" fmla="*/ 273 h 444"/>
                <a:gd name="T2" fmla="*/ 170 w 409"/>
                <a:gd name="T3" fmla="*/ 444 h 444"/>
                <a:gd name="T4" fmla="*/ 239 w 409"/>
                <a:gd name="T5" fmla="*/ 444 h 444"/>
                <a:gd name="T6" fmla="*/ 409 w 409"/>
                <a:gd name="T7" fmla="*/ 273 h 444"/>
                <a:gd name="T8" fmla="*/ 409 w 409"/>
                <a:gd name="T9" fmla="*/ 170 h 444"/>
                <a:gd name="T10" fmla="*/ 239 w 409"/>
                <a:gd name="T11" fmla="*/ 0 h 444"/>
                <a:gd name="T12" fmla="*/ 170 w 409"/>
                <a:gd name="T13" fmla="*/ 0 h 444"/>
                <a:gd name="T14" fmla="*/ 0 w 409"/>
                <a:gd name="T15" fmla="*/ 170 h 444"/>
                <a:gd name="T16" fmla="*/ 0 w 409"/>
                <a:gd name="T17" fmla="*/ 273 h 444"/>
                <a:gd name="T18" fmla="*/ 68 w 409"/>
                <a:gd name="T19" fmla="*/ 170 h 444"/>
                <a:gd name="T20" fmla="*/ 170 w 409"/>
                <a:gd name="T21" fmla="*/ 68 h 444"/>
                <a:gd name="T22" fmla="*/ 239 w 409"/>
                <a:gd name="T23" fmla="*/ 68 h 444"/>
                <a:gd name="T24" fmla="*/ 341 w 409"/>
                <a:gd name="T25" fmla="*/ 170 h 444"/>
                <a:gd name="T26" fmla="*/ 341 w 409"/>
                <a:gd name="T27" fmla="*/ 273 h 444"/>
                <a:gd name="T28" fmla="*/ 239 w 409"/>
                <a:gd name="T29" fmla="*/ 375 h 444"/>
                <a:gd name="T30" fmla="*/ 170 w 409"/>
                <a:gd name="T31" fmla="*/ 375 h 444"/>
                <a:gd name="T32" fmla="*/ 68 w 409"/>
                <a:gd name="T33" fmla="*/ 273 h 444"/>
                <a:gd name="T34" fmla="*/ 68 w 409"/>
                <a:gd name="T35" fmla="*/ 17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9" h="444">
                  <a:moveTo>
                    <a:pt x="0" y="273"/>
                  </a:moveTo>
                  <a:cubicBezTo>
                    <a:pt x="0" y="368"/>
                    <a:pt x="75" y="444"/>
                    <a:pt x="170" y="444"/>
                  </a:cubicBezTo>
                  <a:cubicBezTo>
                    <a:pt x="239" y="444"/>
                    <a:pt x="239" y="444"/>
                    <a:pt x="239" y="444"/>
                  </a:cubicBezTo>
                  <a:cubicBezTo>
                    <a:pt x="334" y="444"/>
                    <a:pt x="409" y="368"/>
                    <a:pt x="409" y="273"/>
                  </a:cubicBezTo>
                  <a:cubicBezTo>
                    <a:pt x="409" y="170"/>
                    <a:pt x="409" y="170"/>
                    <a:pt x="409" y="170"/>
                  </a:cubicBezTo>
                  <a:cubicBezTo>
                    <a:pt x="409" y="75"/>
                    <a:pt x="334" y="0"/>
                    <a:pt x="239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75" y="0"/>
                    <a:pt x="0" y="75"/>
                    <a:pt x="0" y="170"/>
                  </a:cubicBezTo>
                  <a:lnTo>
                    <a:pt x="0" y="273"/>
                  </a:lnTo>
                  <a:close/>
                  <a:moveTo>
                    <a:pt x="68" y="170"/>
                  </a:moveTo>
                  <a:cubicBezTo>
                    <a:pt x="68" y="112"/>
                    <a:pt x="112" y="68"/>
                    <a:pt x="170" y="68"/>
                  </a:cubicBezTo>
                  <a:cubicBezTo>
                    <a:pt x="239" y="68"/>
                    <a:pt x="239" y="68"/>
                    <a:pt x="239" y="68"/>
                  </a:cubicBezTo>
                  <a:cubicBezTo>
                    <a:pt x="297" y="68"/>
                    <a:pt x="341" y="112"/>
                    <a:pt x="341" y="170"/>
                  </a:cubicBezTo>
                  <a:cubicBezTo>
                    <a:pt x="341" y="273"/>
                    <a:pt x="341" y="273"/>
                    <a:pt x="341" y="273"/>
                  </a:cubicBezTo>
                  <a:cubicBezTo>
                    <a:pt x="341" y="331"/>
                    <a:pt x="297" y="375"/>
                    <a:pt x="239" y="375"/>
                  </a:cubicBezTo>
                  <a:cubicBezTo>
                    <a:pt x="170" y="375"/>
                    <a:pt x="170" y="375"/>
                    <a:pt x="170" y="375"/>
                  </a:cubicBezTo>
                  <a:cubicBezTo>
                    <a:pt x="112" y="375"/>
                    <a:pt x="68" y="331"/>
                    <a:pt x="68" y="273"/>
                  </a:cubicBezTo>
                  <a:lnTo>
                    <a:pt x="68" y="170"/>
                  </a:lnTo>
                  <a:close/>
                </a:path>
              </a:pathLst>
            </a:custGeom>
            <a:solidFill>
              <a:srgbClr val="62D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8" name="Freeform 15"/>
            <p:cNvSpPr>
              <a:spLocks/>
            </p:cNvSpPr>
            <p:nvPr/>
          </p:nvSpPr>
          <p:spPr bwMode="auto">
            <a:xfrm>
              <a:off x="784" y="1706"/>
              <a:ext cx="311" cy="171"/>
            </a:xfrm>
            <a:custGeom>
              <a:avLst/>
              <a:gdLst>
                <a:gd name="T0" fmla="*/ 0 w 311"/>
                <a:gd name="T1" fmla="*/ 171 h 171"/>
                <a:gd name="T2" fmla="*/ 311 w 311"/>
                <a:gd name="T3" fmla="*/ 171 h 171"/>
                <a:gd name="T4" fmla="*/ 311 w 311"/>
                <a:gd name="T5" fmla="*/ 140 h 171"/>
                <a:gd name="T6" fmla="*/ 171 w 311"/>
                <a:gd name="T7" fmla="*/ 140 h 171"/>
                <a:gd name="T8" fmla="*/ 171 w 311"/>
                <a:gd name="T9" fmla="*/ 0 h 171"/>
                <a:gd name="T10" fmla="*/ 140 w 311"/>
                <a:gd name="T11" fmla="*/ 0 h 171"/>
                <a:gd name="T12" fmla="*/ 140 w 311"/>
                <a:gd name="T13" fmla="*/ 140 h 171"/>
                <a:gd name="T14" fmla="*/ 0 w 311"/>
                <a:gd name="T15" fmla="*/ 140 h 171"/>
                <a:gd name="T16" fmla="*/ 0 w 311"/>
                <a:gd name="T17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1" h="171">
                  <a:moveTo>
                    <a:pt x="0" y="171"/>
                  </a:moveTo>
                  <a:lnTo>
                    <a:pt x="311" y="171"/>
                  </a:lnTo>
                  <a:lnTo>
                    <a:pt x="311" y="140"/>
                  </a:lnTo>
                  <a:lnTo>
                    <a:pt x="171" y="140"/>
                  </a:lnTo>
                  <a:lnTo>
                    <a:pt x="171" y="0"/>
                  </a:lnTo>
                  <a:lnTo>
                    <a:pt x="140" y="0"/>
                  </a:lnTo>
                  <a:lnTo>
                    <a:pt x="140" y="140"/>
                  </a:lnTo>
                  <a:lnTo>
                    <a:pt x="0" y="140"/>
                  </a:lnTo>
                  <a:lnTo>
                    <a:pt x="0" y="1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aphicFrame>
        <p:nvGraphicFramePr>
          <p:cNvPr id="38" name="Tabela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367755"/>
              </p:ext>
            </p:extLst>
          </p:nvPr>
        </p:nvGraphicFramePr>
        <p:xfrm>
          <a:off x="5407167" y="1831534"/>
          <a:ext cx="2430996" cy="3118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09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23780">
                <a:tc>
                  <a:txBody>
                    <a:bodyPr/>
                    <a:lstStyle/>
                    <a:p>
                      <a:pPr algn="r"/>
                      <a:r>
                        <a:rPr lang="pt-BR" sz="1600" b="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nenhum</a:t>
                      </a:r>
                      <a:endParaRPr lang="pt-BR" sz="1600" b="0" i="1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720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378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empregado</a:t>
                      </a:r>
                      <a:endParaRPr lang="pt-BR" sz="1600" b="0" i="1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720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378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2 a 5 empregados</a:t>
                      </a:r>
                      <a:endParaRPr lang="pt-BR" sz="1600" b="0" i="1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720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378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6 a 10 empregados</a:t>
                      </a:r>
                      <a:endParaRPr lang="pt-BR" sz="1600" b="0" i="1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720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2378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mais de 10 empregados</a:t>
                      </a:r>
                      <a:endParaRPr lang="pt-BR" sz="1600" b="0" i="1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720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9" name="hitorico"/>
          <p:cNvGrpSpPr/>
          <p:nvPr/>
        </p:nvGrpSpPr>
        <p:grpSpPr>
          <a:xfrm>
            <a:off x="10173016" y="5501825"/>
            <a:ext cx="1596572" cy="624115"/>
            <a:chOff x="7794171" y="5558971"/>
            <a:chExt cx="1596572" cy="624115"/>
          </a:xfrm>
        </p:grpSpPr>
        <p:grpSp>
          <p:nvGrpSpPr>
            <p:cNvPr id="50" name="historico"/>
            <p:cNvGrpSpPr/>
            <p:nvPr/>
          </p:nvGrpSpPr>
          <p:grpSpPr>
            <a:xfrm>
              <a:off x="7913674" y="5674171"/>
              <a:ext cx="1346440" cy="450171"/>
              <a:chOff x="9469590" y="1309591"/>
              <a:chExt cx="1346440" cy="450171"/>
            </a:xfrm>
          </p:grpSpPr>
          <p:grpSp>
            <p:nvGrpSpPr>
              <p:cNvPr id="52" name="Group 4"/>
              <p:cNvGrpSpPr>
                <a:grpSpLocks noChangeAspect="1"/>
              </p:cNvGrpSpPr>
              <p:nvPr/>
            </p:nvGrpSpPr>
            <p:grpSpPr bwMode="auto">
              <a:xfrm>
                <a:off x="9469590" y="1309591"/>
                <a:ext cx="463483" cy="450171"/>
                <a:chOff x="5704" y="821"/>
                <a:chExt cx="383" cy="372"/>
              </a:xfrm>
              <a:solidFill>
                <a:srgbClr val="00A79B"/>
              </a:solidFill>
            </p:grpSpPr>
            <p:sp>
              <p:nvSpPr>
                <p:cNvPr id="54" name="Freeform 5"/>
                <p:cNvSpPr>
                  <a:spLocks noEditPoints="1"/>
                </p:cNvSpPr>
                <p:nvPr/>
              </p:nvSpPr>
              <p:spPr bwMode="auto">
                <a:xfrm>
                  <a:off x="5743" y="936"/>
                  <a:ext cx="63" cy="63"/>
                </a:xfrm>
                <a:custGeom>
                  <a:avLst/>
                  <a:gdLst>
                    <a:gd name="T0" fmla="*/ 306 w 338"/>
                    <a:gd name="T1" fmla="*/ 0 h 337"/>
                    <a:gd name="T2" fmla="*/ 32 w 338"/>
                    <a:gd name="T3" fmla="*/ 0 h 337"/>
                    <a:gd name="T4" fmla="*/ 0 w 338"/>
                    <a:gd name="T5" fmla="*/ 32 h 337"/>
                    <a:gd name="T6" fmla="*/ 0 w 338"/>
                    <a:gd name="T7" fmla="*/ 305 h 337"/>
                    <a:gd name="T8" fmla="*/ 32 w 338"/>
                    <a:gd name="T9" fmla="*/ 337 h 337"/>
                    <a:gd name="T10" fmla="*/ 306 w 338"/>
                    <a:gd name="T11" fmla="*/ 337 h 337"/>
                    <a:gd name="T12" fmla="*/ 338 w 338"/>
                    <a:gd name="T13" fmla="*/ 305 h 337"/>
                    <a:gd name="T14" fmla="*/ 338 w 338"/>
                    <a:gd name="T15" fmla="*/ 32 h 337"/>
                    <a:gd name="T16" fmla="*/ 306 w 338"/>
                    <a:gd name="T17" fmla="*/ 0 h 337"/>
                    <a:gd name="T18" fmla="*/ 274 w 338"/>
                    <a:gd name="T19" fmla="*/ 273 h 337"/>
                    <a:gd name="T20" fmla="*/ 64 w 338"/>
                    <a:gd name="T21" fmla="*/ 273 h 337"/>
                    <a:gd name="T22" fmla="*/ 64 w 338"/>
                    <a:gd name="T23" fmla="*/ 64 h 337"/>
                    <a:gd name="T24" fmla="*/ 274 w 338"/>
                    <a:gd name="T25" fmla="*/ 64 h 337"/>
                    <a:gd name="T26" fmla="*/ 274 w 338"/>
                    <a:gd name="T27" fmla="*/ 273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8" h="337">
                      <a:moveTo>
                        <a:pt x="306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5" y="0"/>
                        <a:pt x="0" y="14"/>
                        <a:pt x="0" y="32"/>
                      </a:cubicBezTo>
                      <a:cubicBezTo>
                        <a:pt x="0" y="305"/>
                        <a:pt x="0" y="305"/>
                        <a:pt x="0" y="305"/>
                      </a:cubicBezTo>
                      <a:cubicBezTo>
                        <a:pt x="0" y="323"/>
                        <a:pt x="15" y="337"/>
                        <a:pt x="32" y="337"/>
                      </a:cubicBezTo>
                      <a:cubicBezTo>
                        <a:pt x="306" y="337"/>
                        <a:pt x="306" y="337"/>
                        <a:pt x="306" y="337"/>
                      </a:cubicBezTo>
                      <a:cubicBezTo>
                        <a:pt x="324" y="337"/>
                        <a:pt x="338" y="323"/>
                        <a:pt x="338" y="305"/>
                      </a:cubicBezTo>
                      <a:cubicBezTo>
                        <a:pt x="338" y="32"/>
                        <a:pt x="338" y="32"/>
                        <a:pt x="338" y="32"/>
                      </a:cubicBezTo>
                      <a:cubicBezTo>
                        <a:pt x="338" y="14"/>
                        <a:pt x="324" y="0"/>
                        <a:pt x="306" y="0"/>
                      </a:cubicBezTo>
                      <a:close/>
                      <a:moveTo>
                        <a:pt x="274" y="273"/>
                      </a:moveTo>
                      <a:cubicBezTo>
                        <a:pt x="64" y="273"/>
                        <a:pt x="64" y="273"/>
                        <a:pt x="64" y="273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4" y="64"/>
                        <a:pt x="274" y="64"/>
                        <a:pt x="274" y="64"/>
                      </a:cubicBezTo>
                      <a:lnTo>
                        <a:pt x="274" y="27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5" name="Freeform 6"/>
                <p:cNvSpPr>
                  <a:spLocks noEditPoints="1"/>
                </p:cNvSpPr>
                <p:nvPr/>
              </p:nvSpPr>
              <p:spPr bwMode="auto">
                <a:xfrm>
                  <a:off x="5819" y="936"/>
                  <a:ext cx="63" cy="63"/>
                </a:xfrm>
                <a:custGeom>
                  <a:avLst/>
                  <a:gdLst>
                    <a:gd name="T0" fmla="*/ 305 w 337"/>
                    <a:gd name="T1" fmla="*/ 0 h 337"/>
                    <a:gd name="T2" fmla="*/ 32 w 337"/>
                    <a:gd name="T3" fmla="*/ 0 h 337"/>
                    <a:gd name="T4" fmla="*/ 0 w 337"/>
                    <a:gd name="T5" fmla="*/ 32 h 337"/>
                    <a:gd name="T6" fmla="*/ 0 w 337"/>
                    <a:gd name="T7" fmla="*/ 305 h 337"/>
                    <a:gd name="T8" fmla="*/ 32 w 337"/>
                    <a:gd name="T9" fmla="*/ 337 h 337"/>
                    <a:gd name="T10" fmla="*/ 305 w 337"/>
                    <a:gd name="T11" fmla="*/ 337 h 337"/>
                    <a:gd name="T12" fmla="*/ 337 w 337"/>
                    <a:gd name="T13" fmla="*/ 305 h 337"/>
                    <a:gd name="T14" fmla="*/ 337 w 337"/>
                    <a:gd name="T15" fmla="*/ 32 h 337"/>
                    <a:gd name="T16" fmla="*/ 305 w 337"/>
                    <a:gd name="T17" fmla="*/ 0 h 337"/>
                    <a:gd name="T18" fmla="*/ 273 w 337"/>
                    <a:gd name="T19" fmla="*/ 273 h 337"/>
                    <a:gd name="T20" fmla="*/ 64 w 337"/>
                    <a:gd name="T21" fmla="*/ 273 h 337"/>
                    <a:gd name="T22" fmla="*/ 64 w 337"/>
                    <a:gd name="T23" fmla="*/ 64 h 337"/>
                    <a:gd name="T24" fmla="*/ 273 w 337"/>
                    <a:gd name="T25" fmla="*/ 64 h 337"/>
                    <a:gd name="T26" fmla="*/ 273 w 337"/>
                    <a:gd name="T27" fmla="*/ 273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7" h="337">
                      <a:moveTo>
                        <a:pt x="305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4" y="0"/>
                        <a:pt x="0" y="14"/>
                        <a:pt x="0" y="32"/>
                      </a:cubicBezTo>
                      <a:cubicBezTo>
                        <a:pt x="0" y="305"/>
                        <a:pt x="0" y="305"/>
                        <a:pt x="0" y="305"/>
                      </a:cubicBezTo>
                      <a:cubicBezTo>
                        <a:pt x="0" y="323"/>
                        <a:pt x="14" y="337"/>
                        <a:pt x="32" y="337"/>
                      </a:cubicBezTo>
                      <a:cubicBezTo>
                        <a:pt x="305" y="337"/>
                        <a:pt x="305" y="337"/>
                        <a:pt x="305" y="337"/>
                      </a:cubicBezTo>
                      <a:cubicBezTo>
                        <a:pt x="323" y="337"/>
                        <a:pt x="337" y="323"/>
                        <a:pt x="337" y="305"/>
                      </a:cubicBezTo>
                      <a:cubicBezTo>
                        <a:pt x="337" y="32"/>
                        <a:pt x="337" y="32"/>
                        <a:pt x="337" y="32"/>
                      </a:cubicBezTo>
                      <a:cubicBezTo>
                        <a:pt x="337" y="14"/>
                        <a:pt x="323" y="0"/>
                        <a:pt x="305" y="0"/>
                      </a:cubicBezTo>
                      <a:close/>
                      <a:moveTo>
                        <a:pt x="273" y="273"/>
                      </a:moveTo>
                      <a:cubicBezTo>
                        <a:pt x="64" y="273"/>
                        <a:pt x="64" y="273"/>
                        <a:pt x="64" y="273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3" y="64"/>
                        <a:pt x="273" y="64"/>
                        <a:pt x="273" y="64"/>
                      </a:cubicBezTo>
                      <a:cubicBezTo>
                        <a:pt x="273" y="273"/>
                        <a:pt x="273" y="273"/>
                        <a:pt x="273" y="2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6" name="Freeform 7"/>
                <p:cNvSpPr>
                  <a:spLocks noEditPoints="1"/>
                </p:cNvSpPr>
                <p:nvPr/>
              </p:nvSpPr>
              <p:spPr bwMode="auto">
                <a:xfrm>
                  <a:off x="5743" y="1013"/>
                  <a:ext cx="63" cy="63"/>
                </a:xfrm>
                <a:custGeom>
                  <a:avLst/>
                  <a:gdLst>
                    <a:gd name="T0" fmla="*/ 306 w 338"/>
                    <a:gd name="T1" fmla="*/ 0 h 338"/>
                    <a:gd name="T2" fmla="*/ 32 w 338"/>
                    <a:gd name="T3" fmla="*/ 0 h 338"/>
                    <a:gd name="T4" fmla="*/ 0 w 338"/>
                    <a:gd name="T5" fmla="*/ 32 h 338"/>
                    <a:gd name="T6" fmla="*/ 0 w 338"/>
                    <a:gd name="T7" fmla="*/ 306 h 338"/>
                    <a:gd name="T8" fmla="*/ 32 w 338"/>
                    <a:gd name="T9" fmla="*/ 338 h 338"/>
                    <a:gd name="T10" fmla="*/ 306 w 338"/>
                    <a:gd name="T11" fmla="*/ 338 h 338"/>
                    <a:gd name="T12" fmla="*/ 338 w 338"/>
                    <a:gd name="T13" fmla="*/ 306 h 338"/>
                    <a:gd name="T14" fmla="*/ 338 w 338"/>
                    <a:gd name="T15" fmla="*/ 32 h 338"/>
                    <a:gd name="T16" fmla="*/ 306 w 338"/>
                    <a:gd name="T17" fmla="*/ 0 h 338"/>
                    <a:gd name="T18" fmla="*/ 274 w 338"/>
                    <a:gd name="T19" fmla="*/ 274 h 338"/>
                    <a:gd name="T20" fmla="*/ 64 w 338"/>
                    <a:gd name="T21" fmla="*/ 274 h 338"/>
                    <a:gd name="T22" fmla="*/ 64 w 338"/>
                    <a:gd name="T23" fmla="*/ 64 h 338"/>
                    <a:gd name="T24" fmla="*/ 274 w 338"/>
                    <a:gd name="T25" fmla="*/ 64 h 338"/>
                    <a:gd name="T26" fmla="*/ 274 w 338"/>
                    <a:gd name="T27" fmla="*/ 274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8" h="338">
                      <a:moveTo>
                        <a:pt x="306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5" y="0"/>
                        <a:pt x="0" y="14"/>
                        <a:pt x="0" y="32"/>
                      </a:cubicBezTo>
                      <a:cubicBezTo>
                        <a:pt x="0" y="306"/>
                        <a:pt x="0" y="306"/>
                        <a:pt x="0" y="306"/>
                      </a:cubicBezTo>
                      <a:cubicBezTo>
                        <a:pt x="0" y="323"/>
                        <a:pt x="15" y="338"/>
                        <a:pt x="32" y="338"/>
                      </a:cubicBezTo>
                      <a:cubicBezTo>
                        <a:pt x="306" y="338"/>
                        <a:pt x="306" y="338"/>
                        <a:pt x="306" y="338"/>
                      </a:cubicBezTo>
                      <a:cubicBezTo>
                        <a:pt x="324" y="338"/>
                        <a:pt x="338" y="323"/>
                        <a:pt x="338" y="306"/>
                      </a:cubicBezTo>
                      <a:cubicBezTo>
                        <a:pt x="338" y="32"/>
                        <a:pt x="338" y="32"/>
                        <a:pt x="338" y="32"/>
                      </a:cubicBezTo>
                      <a:cubicBezTo>
                        <a:pt x="338" y="14"/>
                        <a:pt x="324" y="0"/>
                        <a:pt x="306" y="0"/>
                      </a:cubicBezTo>
                      <a:close/>
                      <a:moveTo>
                        <a:pt x="274" y="274"/>
                      </a:moveTo>
                      <a:cubicBezTo>
                        <a:pt x="64" y="274"/>
                        <a:pt x="64" y="274"/>
                        <a:pt x="64" y="274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4" y="64"/>
                        <a:pt x="274" y="64"/>
                        <a:pt x="274" y="64"/>
                      </a:cubicBezTo>
                      <a:lnTo>
                        <a:pt x="274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7" name="Freeform 8"/>
                <p:cNvSpPr>
                  <a:spLocks noEditPoints="1"/>
                </p:cNvSpPr>
                <p:nvPr/>
              </p:nvSpPr>
              <p:spPr bwMode="auto">
                <a:xfrm>
                  <a:off x="5704" y="821"/>
                  <a:ext cx="383" cy="372"/>
                </a:xfrm>
                <a:custGeom>
                  <a:avLst/>
                  <a:gdLst>
                    <a:gd name="T0" fmla="*/ 1569 w 2048"/>
                    <a:gd name="T1" fmla="*/ 237 h 1990"/>
                    <a:gd name="T2" fmla="*/ 1398 w 2048"/>
                    <a:gd name="T3" fmla="*/ 205 h 1990"/>
                    <a:gd name="T4" fmla="*/ 1366 w 2048"/>
                    <a:gd name="T5" fmla="*/ 0 h 1990"/>
                    <a:gd name="T6" fmla="*/ 1197 w 2048"/>
                    <a:gd name="T7" fmla="*/ 32 h 1990"/>
                    <a:gd name="T8" fmla="*/ 885 w 2048"/>
                    <a:gd name="T9" fmla="*/ 205 h 1990"/>
                    <a:gd name="T10" fmla="*/ 853 w 2048"/>
                    <a:gd name="T11" fmla="*/ 0 h 1990"/>
                    <a:gd name="T12" fmla="*/ 684 w 2048"/>
                    <a:gd name="T13" fmla="*/ 32 h 1990"/>
                    <a:gd name="T14" fmla="*/ 372 w 2048"/>
                    <a:gd name="T15" fmla="*/ 205 h 1990"/>
                    <a:gd name="T16" fmla="*/ 340 w 2048"/>
                    <a:gd name="T17" fmla="*/ 0 h 1990"/>
                    <a:gd name="T18" fmla="*/ 171 w 2048"/>
                    <a:gd name="T19" fmla="*/ 32 h 1990"/>
                    <a:gd name="T20" fmla="*/ 32 w 2048"/>
                    <a:gd name="T21" fmla="*/ 205 h 1990"/>
                    <a:gd name="T22" fmla="*/ 0 w 2048"/>
                    <a:gd name="T23" fmla="*/ 1468 h 1990"/>
                    <a:gd name="T24" fmla="*/ 896 w 2048"/>
                    <a:gd name="T25" fmla="*/ 1501 h 1990"/>
                    <a:gd name="T26" fmla="*/ 1469 w 2048"/>
                    <a:gd name="T27" fmla="*/ 1990 h 1990"/>
                    <a:gd name="T28" fmla="*/ 1569 w 2048"/>
                    <a:gd name="T29" fmla="*/ 840 h 1990"/>
                    <a:gd name="T30" fmla="*/ 1261 w 2048"/>
                    <a:gd name="T31" fmla="*/ 64 h 1990"/>
                    <a:gd name="T32" fmla="*/ 1334 w 2048"/>
                    <a:gd name="T33" fmla="*/ 237 h 1990"/>
                    <a:gd name="T34" fmla="*/ 1261 w 2048"/>
                    <a:gd name="T35" fmla="*/ 410 h 1990"/>
                    <a:gd name="T36" fmla="*/ 748 w 2048"/>
                    <a:gd name="T37" fmla="*/ 237 h 1990"/>
                    <a:gd name="T38" fmla="*/ 821 w 2048"/>
                    <a:gd name="T39" fmla="*/ 64 h 1990"/>
                    <a:gd name="T40" fmla="*/ 821 w 2048"/>
                    <a:gd name="T41" fmla="*/ 410 h 1990"/>
                    <a:gd name="T42" fmla="*/ 748 w 2048"/>
                    <a:gd name="T43" fmla="*/ 237 h 1990"/>
                    <a:gd name="T44" fmla="*/ 235 w 2048"/>
                    <a:gd name="T45" fmla="*/ 64 h 1990"/>
                    <a:gd name="T46" fmla="*/ 308 w 2048"/>
                    <a:gd name="T47" fmla="*/ 237 h 1990"/>
                    <a:gd name="T48" fmla="*/ 235 w 2048"/>
                    <a:gd name="T49" fmla="*/ 410 h 1990"/>
                    <a:gd name="T50" fmla="*/ 921 w 2048"/>
                    <a:gd name="T51" fmla="*/ 1026 h 1990"/>
                    <a:gd name="T52" fmla="*/ 616 w 2048"/>
                    <a:gd name="T53" fmla="*/ 1058 h 1990"/>
                    <a:gd name="T54" fmla="*/ 648 w 2048"/>
                    <a:gd name="T55" fmla="*/ 1364 h 1990"/>
                    <a:gd name="T56" fmla="*/ 889 w 2048"/>
                    <a:gd name="T57" fmla="*/ 1411 h 1990"/>
                    <a:gd name="T58" fmla="*/ 64 w 2048"/>
                    <a:gd name="T59" fmla="*/ 1436 h 1990"/>
                    <a:gd name="T60" fmla="*/ 171 w 2048"/>
                    <a:gd name="T61" fmla="*/ 269 h 1990"/>
                    <a:gd name="T62" fmla="*/ 203 w 2048"/>
                    <a:gd name="T63" fmla="*/ 474 h 1990"/>
                    <a:gd name="T64" fmla="*/ 372 w 2048"/>
                    <a:gd name="T65" fmla="*/ 442 h 1990"/>
                    <a:gd name="T66" fmla="*/ 684 w 2048"/>
                    <a:gd name="T67" fmla="*/ 269 h 1990"/>
                    <a:gd name="T68" fmla="*/ 716 w 2048"/>
                    <a:gd name="T69" fmla="*/ 474 h 1990"/>
                    <a:gd name="T70" fmla="*/ 885 w 2048"/>
                    <a:gd name="T71" fmla="*/ 442 h 1990"/>
                    <a:gd name="T72" fmla="*/ 1197 w 2048"/>
                    <a:gd name="T73" fmla="*/ 269 h 1990"/>
                    <a:gd name="T74" fmla="*/ 1229 w 2048"/>
                    <a:gd name="T75" fmla="*/ 474 h 1990"/>
                    <a:gd name="T76" fmla="*/ 1398 w 2048"/>
                    <a:gd name="T77" fmla="*/ 442 h 1990"/>
                    <a:gd name="T78" fmla="*/ 1505 w 2048"/>
                    <a:gd name="T79" fmla="*/ 269 h 1990"/>
                    <a:gd name="T80" fmla="*/ 1469 w 2048"/>
                    <a:gd name="T81" fmla="*/ 831 h 1990"/>
                    <a:gd name="T82" fmla="*/ 1364 w 2048"/>
                    <a:gd name="T83" fmla="*/ 648 h 1990"/>
                    <a:gd name="T84" fmla="*/ 1058 w 2048"/>
                    <a:gd name="T85" fmla="*/ 616 h 1990"/>
                    <a:gd name="T86" fmla="*/ 1026 w 2048"/>
                    <a:gd name="T87" fmla="*/ 921 h 1990"/>
                    <a:gd name="T88" fmla="*/ 1113 w 2048"/>
                    <a:gd name="T89" fmla="*/ 953 h 1990"/>
                    <a:gd name="T90" fmla="*/ 953 w 2048"/>
                    <a:gd name="T91" fmla="*/ 1146 h 1990"/>
                    <a:gd name="T92" fmla="*/ 921 w 2048"/>
                    <a:gd name="T93" fmla="*/ 1026 h 1990"/>
                    <a:gd name="T94" fmla="*/ 889 w 2048"/>
                    <a:gd name="T95" fmla="*/ 1300 h 1990"/>
                    <a:gd name="T96" fmla="*/ 680 w 2048"/>
                    <a:gd name="T97" fmla="*/ 1090 h 1990"/>
                    <a:gd name="T98" fmla="*/ 1300 w 2048"/>
                    <a:gd name="T99" fmla="*/ 680 h 1990"/>
                    <a:gd name="T100" fmla="*/ 1217 w 2048"/>
                    <a:gd name="T101" fmla="*/ 889 h 1990"/>
                    <a:gd name="T102" fmla="*/ 1090 w 2048"/>
                    <a:gd name="T103" fmla="*/ 680 h 1990"/>
                    <a:gd name="T104" fmla="*/ 1469 w 2048"/>
                    <a:gd name="T105" fmla="*/ 1926 h 1990"/>
                    <a:gd name="T106" fmla="*/ 956 w 2048"/>
                    <a:gd name="T107" fmla="*/ 1465 h 1990"/>
                    <a:gd name="T108" fmla="*/ 1238 w 2048"/>
                    <a:gd name="T109" fmla="*/ 950 h 1990"/>
                    <a:gd name="T110" fmla="*/ 1340 w 2048"/>
                    <a:gd name="T111" fmla="*/ 912 h 1990"/>
                    <a:gd name="T112" fmla="*/ 1469 w 2048"/>
                    <a:gd name="T113" fmla="*/ 896 h 1990"/>
                    <a:gd name="T114" fmla="*/ 1533 w 2048"/>
                    <a:gd name="T115" fmla="*/ 900 h 1990"/>
                    <a:gd name="T116" fmla="*/ 1469 w 2048"/>
                    <a:gd name="T117" fmla="*/ 1926 h 19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048" h="1990">
                      <a:moveTo>
                        <a:pt x="1569" y="840"/>
                      </a:moveTo>
                      <a:cubicBezTo>
                        <a:pt x="1569" y="237"/>
                        <a:pt x="1569" y="237"/>
                        <a:pt x="1569" y="237"/>
                      </a:cubicBezTo>
                      <a:cubicBezTo>
                        <a:pt x="1569" y="219"/>
                        <a:pt x="1555" y="205"/>
                        <a:pt x="1537" y="205"/>
                      </a:cubicBezTo>
                      <a:cubicBezTo>
                        <a:pt x="1398" y="205"/>
                        <a:pt x="1398" y="205"/>
                        <a:pt x="1398" y="205"/>
                      </a:cubicBezTo>
                      <a:cubicBezTo>
                        <a:pt x="1398" y="32"/>
                        <a:pt x="1398" y="32"/>
                        <a:pt x="1398" y="32"/>
                      </a:cubicBezTo>
                      <a:cubicBezTo>
                        <a:pt x="1398" y="14"/>
                        <a:pt x="1384" y="0"/>
                        <a:pt x="1366" y="0"/>
                      </a:cubicBezTo>
                      <a:cubicBezTo>
                        <a:pt x="1229" y="0"/>
                        <a:pt x="1229" y="0"/>
                        <a:pt x="1229" y="0"/>
                      </a:cubicBezTo>
                      <a:cubicBezTo>
                        <a:pt x="1212" y="0"/>
                        <a:pt x="1197" y="14"/>
                        <a:pt x="1197" y="32"/>
                      </a:cubicBezTo>
                      <a:cubicBezTo>
                        <a:pt x="1197" y="205"/>
                        <a:pt x="1197" y="205"/>
                        <a:pt x="1197" y="205"/>
                      </a:cubicBezTo>
                      <a:cubicBezTo>
                        <a:pt x="885" y="205"/>
                        <a:pt x="885" y="205"/>
                        <a:pt x="885" y="205"/>
                      </a:cubicBezTo>
                      <a:cubicBezTo>
                        <a:pt x="885" y="32"/>
                        <a:pt x="885" y="32"/>
                        <a:pt x="885" y="32"/>
                      </a:cubicBezTo>
                      <a:cubicBezTo>
                        <a:pt x="885" y="14"/>
                        <a:pt x="871" y="0"/>
                        <a:pt x="853" y="0"/>
                      </a:cubicBezTo>
                      <a:cubicBezTo>
                        <a:pt x="716" y="0"/>
                        <a:pt x="716" y="0"/>
                        <a:pt x="716" y="0"/>
                      </a:cubicBezTo>
                      <a:cubicBezTo>
                        <a:pt x="698" y="0"/>
                        <a:pt x="684" y="14"/>
                        <a:pt x="684" y="32"/>
                      </a:cubicBezTo>
                      <a:cubicBezTo>
                        <a:pt x="684" y="205"/>
                        <a:pt x="684" y="205"/>
                        <a:pt x="684" y="205"/>
                      </a:cubicBezTo>
                      <a:cubicBezTo>
                        <a:pt x="372" y="205"/>
                        <a:pt x="372" y="205"/>
                        <a:pt x="372" y="205"/>
                      </a:cubicBezTo>
                      <a:cubicBezTo>
                        <a:pt x="372" y="32"/>
                        <a:pt x="372" y="32"/>
                        <a:pt x="372" y="32"/>
                      </a:cubicBezTo>
                      <a:cubicBezTo>
                        <a:pt x="372" y="14"/>
                        <a:pt x="358" y="0"/>
                        <a:pt x="340" y="0"/>
                      </a:cubicBezTo>
                      <a:cubicBezTo>
                        <a:pt x="203" y="0"/>
                        <a:pt x="203" y="0"/>
                        <a:pt x="203" y="0"/>
                      </a:cubicBezTo>
                      <a:cubicBezTo>
                        <a:pt x="185" y="0"/>
                        <a:pt x="171" y="14"/>
                        <a:pt x="171" y="32"/>
                      </a:cubicBezTo>
                      <a:cubicBezTo>
                        <a:pt x="171" y="205"/>
                        <a:pt x="171" y="205"/>
                        <a:pt x="171" y="205"/>
                      </a:cubicBezTo>
                      <a:cubicBezTo>
                        <a:pt x="32" y="205"/>
                        <a:pt x="32" y="205"/>
                        <a:pt x="32" y="205"/>
                      </a:cubicBezTo>
                      <a:cubicBezTo>
                        <a:pt x="14" y="205"/>
                        <a:pt x="0" y="219"/>
                        <a:pt x="0" y="237"/>
                      </a:cubicBezTo>
                      <a:cubicBezTo>
                        <a:pt x="0" y="1468"/>
                        <a:pt x="0" y="1468"/>
                        <a:pt x="0" y="1468"/>
                      </a:cubicBezTo>
                      <a:cubicBezTo>
                        <a:pt x="0" y="1486"/>
                        <a:pt x="14" y="1501"/>
                        <a:pt x="32" y="1501"/>
                      </a:cubicBezTo>
                      <a:cubicBezTo>
                        <a:pt x="896" y="1501"/>
                        <a:pt x="896" y="1501"/>
                        <a:pt x="896" y="1501"/>
                      </a:cubicBezTo>
                      <a:cubicBezTo>
                        <a:pt x="917" y="1631"/>
                        <a:pt x="981" y="1751"/>
                        <a:pt x="1080" y="1840"/>
                      </a:cubicBezTo>
                      <a:cubicBezTo>
                        <a:pt x="1186" y="1937"/>
                        <a:pt x="1325" y="1990"/>
                        <a:pt x="1469" y="1990"/>
                      </a:cubicBezTo>
                      <a:cubicBezTo>
                        <a:pt x="1788" y="1990"/>
                        <a:pt x="2048" y="1730"/>
                        <a:pt x="2048" y="1411"/>
                      </a:cubicBezTo>
                      <a:cubicBezTo>
                        <a:pt x="2048" y="1129"/>
                        <a:pt x="1844" y="888"/>
                        <a:pt x="1569" y="840"/>
                      </a:cubicBezTo>
                      <a:close/>
                      <a:moveTo>
                        <a:pt x="1261" y="237"/>
                      </a:moveTo>
                      <a:cubicBezTo>
                        <a:pt x="1261" y="64"/>
                        <a:pt x="1261" y="64"/>
                        <a:pt x="1261" y="64"/>
                      </a:cubicBezTo>
                      <a:cubicBezTo>
                        <a:pt x="1334" y="64"/>
                        <a:pt x="1334" y="64"/>
                        <a:pt x="1334" y="64"/>
                      </a:cubicBezTo>
                      <a:cubicBezTo>
                        <a:pt x="1334" y="237"/>
                        <a:pt x="1334" y="237"/>
                        <a:pt x="1334" y="237"/>
                      </a:cubicBezTo>
                      <a:cubicBezTo>
                        <a:pt x="1334" y="410"/>
                        <a:pt x="1334" y="410"/>
                        <a:pt x="1334" y="410"/>
                      </a:cubicBezTo>
                      <a:cubicBezTo>
                        <a:pt x="1261" y="410"/>
                        <a:pt x="1261" y="410"/>
                        <a:pt x="1261" y="410"/>
                      </a:cubicBezTo>
                      <a:lnTo>
                        <a:pt x="1261" y="237"/>
                      </a:lnTo>
                      <a:close/>
                      <a:moveTo>
                        <a:pt x="748" y="237"/>
                      </a:moveTo>
                      <a:cubicBezTo>
                        <a:pt x="748" y="64"/>
                        <a:pt x="748" y="64"/>
                        <a:pt x="748" y="64"/>
                      </a:cubicBezTo>
                      <a:cubicBezTo>
                        <a:pt x="821" y="64"/>
                        <a:pt x="821" y="64"/>
                        <a:pt x="821" y="64"/>
                      </a:cubicBezTo>
                      <a:cubicBezTo>
                        <a:pt x="821" y="237"/>
                        <a:pt x="821" y="237"/>
                        <a:pt x="821" y="237"/>
                      </a:cubicBezTo>
                      <a:cubicBezTo>
                        <a:pt x="821" y="410"/>
                        <a:pt x="821" y="410"/>
                        <a:pt x="821" y="410"/>
                      </a:cubicBezTo>
                      <a:cubicBezTo>
                        <a:pt x="748" y="410"/>
                        <a:pt x="748" y="410"/>
                        <a:pt x="748" y="410"/>
                      </a:cubicBezTo>
                      <a:lnTo>
                        <a:pt x="748" y="237"/>
                      </a:lnTo>
                      <a:close/>
                      <a:moveTo>
                        <a:pt x="235" y="237"/>
                      </a:moveTo>
                      <a:cubicBezTo>
                        <a:pt x="235" y="64"/>
                        <a:pt x="235" y="64"/>
                        <a:pt x="235" y="64"/>
                      </a:cubicBezTo>
                      <a:cubicBezTo>
                        <a:pt x="308" y="64"/>
                        <a:pt x="308" y="64"/>
                        <a:pt x="308" y="64"/>
                      </a:cubicBezTo>
                      <a:cubicBezTo>
                        <a:pt x="308" y="237"/>
                        <a:pt x="308" y="237"/>
                        <a:pt x="308" y="237"/>
                      </a:cubicBezTo>
                      <a:cubicBezTo>
                        <a:pt x="308" y="410"/>
                        <a:pt x="308" y="410"/>
                        <a:pt x="308" y="410"/>
                      </a:cubicBezTo>
                      <a:cubicBezTo>
                        <a:pt x="235" y="410"/>
                        <a:pt x="235" y="410"/>
                        <a:pt x="235" y="410"/>
                      </a:cubicBezTo>
                      <a:lnTo>
                        <a:pt x="235" y="237"/>
                      </a:lnTo>
                      <a:close/>
                      <a:moveTo>
                        <a:pt x="921" y="1026"/>
                      </a:moveTo>
                      <a:cubicBezTo>
                        <a:pt x="648" y="1026"/>
                        <a:pt x="648" y="1026"/>
                        <a:pt x="648" y="1026"/>
                      </a:cubicBezTo>
                      <a:cubicBezTo>
                        <a:pt x="630" y="1026"/>
                        <a:pt x="616" y="1040"/>
                        <a:pt x="616" y="1058"/>
                      </a:cubicBezTo>
                      <a:cubicBezTo>
                        <a:pt x="616" y="1332"/>
                        <a:pt x="616" y="1332"/>
                        <a:pt x="616" y="1332"/>
                      </a:cubicBezTo>
                      <a:cubicBezTo>
                        <a:pt x="616" y="1349"/>
                        <a:pt x="630" y="1364"/>
                        <a:pt x="648" y="1364"/>
                      </a:cubicBezTo>
                      <a:cubicBezTo>
                        <a:pt x="891" y="1364"/>
                        <a:pt x="891" y="1364"/>
                        <a:pt x="891" y="1364"/>
                      </a:cubicBezTo>
                      <a:cubicBezTo>
                        <a:pt x="890" y="1379"/>
                        <a:pt x="889" y="1395"/>
                        <a:pt x="889" y="1411"/>
                      </a:cubicBezTo>
                      <a:cubicBezTo>
                        <a:pt x="889" y="1419"/>
                        <a:pt x="890" y="1428"/>
                        <a:pt x="890" y="1436"/>
                      </a:cubicBezTo>
                      <a:cubicBezTo>
                        <a:pt x="64" y="1436"/>
                        <a:pt x="64" y="1436"/>
                        <a:pt x="64" y="1436"/>
                      </a:cubicBezTo>
                      <a:cubicBezTo>
                        <a:pt x="64" y="269"/>
                        <a:pt x="64" y="269"/>
                        <a:pt x="64" y="269"/>
                      </a:cubicBezTo>
                      <a:cubicBezTo>
                        <a:pt x="171" y="269"/>
                        <a:pt x="171" y="269"/>
                        <a:pt x="171" y="269"/>
                      </a:cubicBezTo>
                      <a:cubicBezTo>
                        <a:pt x="171" y="442"/>
                        <a:pt x="171" y="442"/>
                        <a:pt x="171" y="442"/>
                      </a:cubicBezTo>
                      <a:cubicBezTo>
                        <a:pt x="171" y="460"/>
                        <a:pt x="185" y="474"/>
                        <a:pt x="203" y="474"/>
                      </a:cubicBezTo>
                      <a:cubicBezTo>
                        <a:pt x="340" y="474"/>
                        <a:pt x="340" y="474"/>
                        <a:pt x="340" y="474"/>
                      </a:cubicBezTo>
                      <a:cubicBezTo>
                        <a:pt x="358" y="474"/>
                        <a:pt x="372" y="460"/>
                        <a:pt x="372" y="442"/>
                      </a:cubicBezTo>
                      <a:cubicBezTo>
                        <a:pt x="372" y="269"/>
                        <a:pt x="372" y="269"/>
                        <a:pt x="372" y="269"/>
                      </a:cubicBezTo>
                      <a:cubicBezTo>
                        <a:pt x="684" y="269"/>
                        <a:pt x="684" y="269"/>
                        <a:pt x="684" y="269"/>
                      </a:cubicBezTo>
                      <a:cubicBezTo>
                        <a:pt x="684" y="442"/>
                        <a:pt x="684" y="442"/>
                        <a:pt x="684" y="442"/>
                      </a:cubicBezTo>
                      <a:cubicBezTo>
                        <a:pt x="684" y="460"/>
                        <a:pt x="698" y="474"/>
                        <a:pt x="716" y="474"/>
                      </a:cubicBezTo>
                      <a:cubicBezTo>
                        <a:pt x="853" y="474"/>
                        <a:pt x="853" y="474"/>
                        <a:pt x="853" y="474"/>
                      </a:cubicBezTo>
                      <a:cubicBezTo>
                        <a:pt x="871" y="474"/>
                        <a:pt x="885" y="460"/>
                        <a:pt x="885" y="442"/>
                      </a:cubicBezTo>
                      <a:cubicBezTo>
                        <a:pt x="885" y="269"/>
                        <a:pt x="885" y="269"/>
                        <a:pt x="885" y="269"/>
                      </a:cubicBezTo>
                      <a:cubicBezTo>
                        <a:pt x="1197" y="269"/>
                        <a:pt x="1197" y="269"/>
                        <a:pt x="1197" y="269"/>
                      </a:cubicBezTo>
                      <a:cubicBezTo>
                        <a:pt x="1197" y="442"/>
                        <a:pt x="1197" y="442"/>
                        <a:pt x="1197" y="442"/>
                      </a:cubicBezTo>
                      <a:cubicBezTo>
                        <a:pt x="1197" y="460"/>
                        <a:pt x="1212" y="474"/>
                        <a:pt x="1229" y="474"/>
                      </a:cubicBezTo>
                      <a:cubicBezTo>
                        <a:pt x="1366" y="474"/>
                        <a:pt x="1366" y="474"/>
                        <a:pt x="1366" y="474"/>
                      </a:cubicBezTo>
                      <a:cubicBezTo>
                        <a:pt x="1384" y="474"/>
                        <a:pt x="1398" y="460"/>
                        <a:pt x="1398" y="442"/>
                      </a:cubicBezTo>
                      <a:cubicBezTo>
                        <a:pt x="1398" y="269"/>
                        <a:pt x="1398" y="269"/>
                        <a:pt x="1398" y="269"/>
                      </a:cubicBezTo>
                      <a:cubicBezTo>
                        <a:pt x="1505" y="269"/>
                        <a:pt x="1505" y="269"/>
                        <a:pt x="1505" y="269"/>
                      </a:cubicBezTo>
                      <a:cubicBezTo>
                        <a:pt x="1505" y="833"/>
                        <a:pt x="1505" y="833"/>
                        <a:pt x="1505" y="833"/>
                      </a:cubicBezTo>
                      <a:cubicBezTo>
                        <a:pt x="1493" y="832"/>
                        <a:pt x="1481" y="831"/>
                        <a:pt x="1469" y="831"/>
                      </a:cubicBezTo>
                      <a:cubicBezTo>
                        <a:pt x="1433" y="831"/>
                        <a:pt x="1398" y="835"/>
                        <a:pt x="1364" y="841"/>
                      </a:cubicBezTo>
                      <a:cubicBezTo>
                        <a:pt x="1364" y="648"/>
                        <a:pt x="1364" y="648"/>
                        <a:pt x="1364" y="648"/>
                      </a:cubicBezTo>
                      <a:cubicBezTo>
                        <a:pt x="1364" y="630"/>
                        <a:pt x="1350" y="616"/>
                        <a:pt x="1332" y="616"/>
                      </a:cubicBezTo>
                      <a:cubicBezTo>
                        <a:pt x="1058" y="616"/>
                        <a:pt x="1058" y="616"/>
                        <a:pt x="1058" y="616"/>
                      </a:cubicBezTo>
                      <a:cubicBezTo>
                        <a:pt x="1040" y="616"/>
                        <a:pt x="1026" y="630"/>
                        <a:pt x="1026" y="648"/>
                      </a:cubicBezTo>
                      <a:cubicBezTo>
                        <a:pt x="1026" y="921"/>
                        <a:pt x="1026" y="921"/>
                        <a:pt x="1026" y="921"/>
                      </a:cubicBezTo>
                      <a:cubicBezTo>
                        <a:pt x="1026" y="939"/>
                        <a:pt x="1040" y="953"/>
                        <a:pt x="1058" y="953"/>
                      </a:cubicBezTo>
                      <a:cubicBezTo>
                        <a:pt x="1113" y="953"/>
                        <a:pt x="1113" y="953"/>
                        <a:pt x="1113" y="953"/>
                      </a:cubicBezTo>
                      <a:cubicBezTo>
                        <a:pt x="1060" y="995"/>
                        <a:pt x="1014" y="1045"/>
                        <a:pt x="978" y="1102"/>
                      </a:cubicBezTo>
                      <a:cubicBezTo>
                        <a:pt x="969" y="1116"/>
                        <a:pt x="961" y="1131"/>
                        <a:pt x="953" y="1146"/>
                      </a:cubicBezTo>
                      <a:cubicBezTo>
                        <a:pt x="953" y="1058"/>
                        <a:pt x="953" y="1058"/>
                        <a:pt x="953" y="1058"/>
                      </a:cubicBezTo>
                      <a:cubicBezTo>
                        <a:pt x="953" y="1040"/>
                        <a:pt x="939" y="1026"/>
                        <a:pt x="921" y="1026"/>
                      </a:cubicBezTo>
                      <a:close/>
                      <a:moveTo>
                        <a:pt x="889" y="1090"/>
                      </a:moveTo>
                      <a:cubicBezTo>
                        <a:pt x="889" y="1300"/>
                        <a:pt x="889" y="1300"/>
                        <a:pt x="889" y="1300"/>
                      </a:cubicBezTo>
                      <a:cubicBezTo>
                        <a:pt x="680" y="1300"/>
                        <a:pt x="680" y="1300"/>
                        <a:pt x="680" y="1300"/>
                      </a:cubicBezTo>
                      <a:cubicBezTo>
                        <a:pt x="680" y="1090"/>
                        <a:pt x="680" y="1090"/>
                        <a:pt x="680" y="1090"/>
                      </a:cubicBezTo>
                      <a:lnTo>
                        <a:pt x="889" y="1090"/>
                      </a:lnTo>
                      <a:close/>
                      <a:moveTo>
                        <a:pt x="1300" y="680"/>
                      </a:moveTo>
                      <a:cubicBezTo>
                        <a:pt x="1300" y="857"/>
                        <a:pt x="1300" y="857"/>
                        <a:pt x="1300" y="857"/>
                      </a:cubicBezTo>
                      <a:cubicBezTo>
                        <a:pt x="1271" y="865"/>
                        <a:pt x="1244" y="876"/>
                        <a:pt x="1217" y="889"/>
                      </a:cubicBezTo>
                      <a:cubicBezTo>
                        <a:pt x="1090" y="889"/>
                        <a:pt x="1090" y="889"/>
                        <a:pt x="1090" y="889"/>
                      </a:cubicBezTo>
                      <a:cubicBezTo>
                        <a:pt x="1090" y="680"/>
                        <a:pt x="1090" y="680"/>
                        <a:pt x="1090" y="680"/>
                      </a:cubicBezTo>
                      <a:lnTo>
                        <a:pt x="1300" y="680"/>
                      </a:lnTo>
                      <a:close/>
                      <a:moveTo>
                        <a:pt x="1469" y="1926"/>
                      </a:moveTo>
                      <a:cubicBezTo>
                        <a:pt x="1204" y="1926"/>
                        <a:pt x="984" y="1728"/>
                        <a:pt x="956" y="1465"/>
                      </a:cubicBezTo>
                      <a:cubicBezTo>
                        <a:pt x="956" y="1465"/>
                        <a:pt x="956" y="1465"/>
                        <a:pt x="956" y="1465"/>
                      </a:cubicBezTo>
                      <a:cubicBezTo>
                        <a:pt x="954" y="1447"/>
                        <a:pt x="953" y="1429"/>
                        <a:pt x="953" y="1411"/>
                      </a:cubicBezTo>
                      <a:cubicBezTo>
                        <a:pt x="953" y="1215"/>
                        <a:pt x="1063" y="1038"/>
                        <a:pt x="1238" y="950"/>
                      </a:cubicBezTo>
                      <a:cubicBezTo>
                        <a:pt x="1238" y="950"/>
                        <a:pt x="1238" y="950"/>
                        <a:pt x="1238" y="950"/>
                      </a:cubicBezTo>
                      <a:cubicBezTo>
                        <a:pt x="1271" y="934"/>
                        <a:pt x="1305" y="921"/>
                        <a:pt x="1340" y="912"/>
                      </a:cubicBezTo>
                      <a:cubicBezTo>
                        <a:pt x="1340" y="912"/>
                        <a:pt x="1340" y="912"/>
                        <a:pt x="1340" y="912"/>
                      </a:cubicBezTo>
                      <a:cubicBezTo>
                        <a:pt x="1382" y="901"/>
                        <a:pt x="1425" y="896"/>
                        <a:pt x="1469" y="896"/>
                      </a:cubicBezTo>
                      <a:cubicBezTo>
                        <a:pt x="1490" y="896"/>
                        <a:pt x="1512" y="897"/>
                        <a:pt x="1533" y="900"/>
                      </a:cubicBezTo>
                      <a:cubicBezTo>
                        <a:pt x="1533" y="900"/>
                        <a:pt x="1533" y="900"/>
                        <a:pt x="1533" y="900"/>
                      </a:cubicBezTo>
                      <a:cubicBezTo>
                        <a:pt x="1790" y="932"/>
                        <a:pt x="1984" y="1151"/>
                        <a:pt x="1984" y="1411"/>
                      </a:cubicBezTo>
                      <a:cubicBezTo>
                        <a:pt x="1984" y="1695"/>
                        <a:pt x="1753" y="1926"/>
                        <a:pt x="1469" y="19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8" name="Freeform 9"/>
                <p:cNvSpPr>
                  <a:spLocks/>
                </p:cNvSpPr>
                <p:nvPr/>
              </p:nvSpPr>
              <p:spPr bwMode="auto">
                <a:xfrm>
                  <a:off x="6049" y="1050"/>
                  <a:ext cx="18" cy="41"/>
                </a:xfrm>
                <a:custGeom>
                  <a:avLst/>
                  <a:gdLst>
                    <a:gd name="T0" fmla="*/ 67 w 94"/>
                    <a:gd name="T1" fmla="*/ 25 h 216"/>
                    <a:gd name="T2" fmla="*/ 26 w 94"/>
                    <a:gd name="T3" fmla="*/ 6 h 216"/>
                    <a:gd name="T4" fmla="*/ 6 w 94"/>
                    <a:gd name="T5" fmla="*/ 47 h 216"/>
                    <a:gd name="T6" fmla="*/ 30 w 94"/>
                    <a:gd name="T7" fmla="*/ 184 h 216"/>
                    <a:gd name="T8" fmla="*/ 62 w 94"/>
                    <a:gd name="T9" fmla="*/ 216 h 216"/>
                    <a:gd name="T10" fmla="*/ 94 w 94"/>
                    <a:gd name="T11" fmla="*/ 184 h 216"/>
                    <a:gd name="T12" fmla="*/ 67 w 94"/>
                    <a:gd name="T13" fmla="*/ 25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4" h="216">
                      <a:moveTo>
                        <a:pt x="67" y="25"/>
                      </a:moveTo>
                      <a:cubicBezTo>
                        <a:pt x="61" y="9"/>
                        <a:pt x="42" y="0"/>
                        <a:pt x="26" y="6"/>
                      </a:cubicBezTo>
                      <a:cubicBezTo>
                        <a:pt x="9" y="12"/>
                        <a:pt x="0" y="30"/>
                        <a:pt x="6" y="47"/>
                      </a:cubicBezTo>
                      <a:cubicBezTo>
                        <a:pt x="22" y="91"/>
                        <a:pt x="30" y="137"/>
                        <a:pt x="30" y="184"/>
                      </a:cubicBezTo>
                      <a:cubicBezTo>
                        <a:pt x="30" y="202"/>
                        <a:pt x="44" y="216"/>
                        <a:pt x="62" y="216"/>
                      </a:cubicBezTo>
                      <a:cubicBezTo>
                        <a:pt x="80" y="216"/>
                        <a:pt x="94" y="202"/>
                        <a:pt x="94" y="184"/>
                      </a:cubicBezTo>
                      <a:cubicBezTo>
                        <a:pt x="94" y="130"/>
                        <a:pt x="85" y="76"/>
                        <a:pt x="67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9" name="Freeform 10"/>
                <p:cNvSpPr>
                  <a:spLocks/>
                </p:cNvSpPr>
                <p:nvPr/>
              </p:nvSpPr>
              <p:spPr bwMode="auto">
                <a:xfrm>
                  <a:off x="5994" y="999"/>
                  <a:ext cx="59" cy="45"/>
                </a:xfrm>
                <a:custGeom>
                  <a:avLst/>
                  <a:gdLst>
                    <a:gd name="T0" fmla="*/ 304 w 314"/>
                    <a:gd name="T1" fmla="*/ 191 h 242"/>
                    <a:gd name="T2" fmla="*/ 44 w 314"/>
                    <a:gd name="T3" fmla="*/ 5 h 242"/>
                    <a:gd name="T4" fmla="*/ 4 w 314"/>
                    <a:gd name="T5" fmla="*/ 27 h 242"/>
                    <a:gd name="T6" fmla="*/ 27 w 314"/>
                    <a:gd name="T7" fmla="*/ 67 h 242"/>
                    <a:gd name="T8" fmla="*/ 252 w 314"/>
                    <a:gd name="T9" fmla="*/ 228 h 242"/>
                    <a:gd name="T10" fmla="*/ 278 w 314"/>
                    <a:gd name="T11" fmla="*/ 242 h 242"/>
                    <a:gd name="T12" fmla="*/ 296 w 314"/>
                    <a:gd name="T13" fmla="*/ 236 h 242"/>
                    <a:gd name="T14" fmla="*/ 304 w 314"/>
                    <a:gd name="T15" fmla="*/ 191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4" h="242">
                      <a:moveTo>
                        <a:pt x="304" y="191"/>
                      </a:moveTo>
                      <a:cubicBezTo>
                        <a:pt x="242" y="101"/>
                        <a:pt x="149" y="35"/>
                        <a:pt x="44" y="5"/>
                      </a:cubicBezTo>
                      <a:cubicBezTo>
                        <a:pt x="27" y="0"/>
                        <a:pt x="9" y="10"/>
                        <a:pt x="4" y="27"/>
                      </a:cubicBezTo>
                      <a:cubicBezTo>
                        <a:pt x="0" y="44"/>
                        <a:pt x="10" y="62"/>
                        <a:pt x="27" y="67"/>
                      </a:cubicBezTo>
                      <a:cubicBezTo>
                        <a:pt x="117" y="93"/>
                        <a:pt x="197" y="150"/>
                        <a:pt x="252" y="228"/>
                      </a:cubicBezTo>
                      <a:cubicBezTo>
                        <a:pt x="258" y="237"/>
                        <a:pt x="268" y="242"/>
                        <a:pt x="278" y="242"/>
                      </a:cubicBezTo>
                      <a:cubicBezTo>
                        <a:pt x="284" y="242"/>
                        <a:pt x="291" y="240"/>
                        <a:pt x="296" y="236"/>
                      </a:cubicBezTo>
                      <a:cubicBezTo>
                        <a:pt x="311" y="226"/>
                        <a:pt x="314" y="206"/>
                        <a:pt x="304" y="1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0" name="Freeform 11"/>
                <p:cNvSpPr>
                  <a:spLocks noEditPoints="1"/>
                </p:cNvSpPr>
                <p:nvPr/>
              </p:nvSpPr>
              <p:spPr bwMode="auto">
                <a:xfrm>
                  <a:off x="5911" y="1017"/>
                  <a:ext cx="136" cy="136"/>
                </a:xfrm>
                <a:custGeom>
                  <a:avLst/>
                  <a:gdLst>
                    <a:gd name="T0" fmla="*/ 364 w 727"/>
                    <a:gd name="T1" fmla="*/ 0 h 727"/>
                    <a:gd name="T2" fmla="*/ 0 w 727"/>
                    <a:gd name="T3" fmla="*/ 364 h 727"/>
                    <a:gd name="T4" fmla="*/ 364 w 727"/>
                    <a:gd name="T5" fmla="*/ 727 h 727"/>
                    <a:gd name="T6" fmla="*/ 727 w 727"/>
                    <a:gd name="T7" fmla="*/ 364 h 727"/>
                    <a:gd name="T8" fmla="*/ 364 w 727"/>
                    <a:gd name="T9" fmla="*/ 0 h 727"/>
                    <a:gd name="T10" fmla="*/ 364 w 727"/>
                    <a:gd name="T11" fmla="*/ 663 h 727"/>
                    <a:gd name="T12" fmla="*/ 64 w 727"/>
                    <a:gd name="T13" fmla="*/ 364 h 727"/>
                    <a:gd name="T14" fmla="*/ 364 w 727"/>
                    <a:gd name="T15" fmla="*/ 65 h 727"/>
                    <a:gd name="T16" fmla="*/ 663 w 727"/>
                    <a:gd name="T17" fmla="*/ 364 h 727"/>
                    <a:gd name="T18" fmla="*/ 364 w 727"/>
                    <a:gd name="T19" fmla="*/ 663 h 7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27" h="727">
                      <a:moveTo>
                        <a:pt x="364" y="0"/>
                      </a:moveTo>
                      <a:cubicBezTo>
                        <a:pt x="163" y="0"/>
                        <a:pt x="0" y="163"/>
                        <a:pt x="0" y="364"/>
                      </a:cubicBezTo>
                      <a:cubicBezTo>
                        <a:pt x="0" y="564"/>
                        <a:pt x="163" y="727"/>
                        <a:pt x="364" y="727"/>
                      </a:cubicBezTo>
                      <a:cubicBezTo>
                        <a:pt x="564" y="727"/>
                        <a:pt x="727" y="564"/>
                        <a:pt x="727" y="364"/>
                      </a:cubicBezTo>
                      <a:cubicBezTo>
                        <a:pt x="727" y="163"/>
                        <a:pt x="564" y="0"/>
                        <a:pt x="364" y="0"/>
                      </a:cubicBezTo>
                      <a:close/>
                      <a:moveTo>
                        <a:pt x="364" y="663"/>
                      </a:moveTo>
                      <a:cubicBezTo>
                        <a:pt x="199" y="663"/>
                        <a:pt x="64" y="529"/>
                        <a:pt x="64" y="364"/>
                      </a:cubicBezTo>
                      <a:cubicBezTo>
                        <a:pt x="64" y="199"/>
                        <a:pt x="199" y="65"/>
                        <a:pt x="364" y="65"/>
                      </a:cubicBezTo>
                      <a:cubicBezTo>
                        <a:pt x="529" y="65"/>
                        <a:pt x="663" y="199"/>
                        <a:pt x="663" y="364"/>
                      </a:cubicBezTo>
                      <a:cubicBezTo>
                        <a:pt x="663" y="529"/>
                        <a:pt x="529" y="663"/>
                        <a:pt x="364" y="6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1" name="Freeform 12"/>
                <p:cNvSpPr>
                  <a:spLocks/>
                </p:cNvSpPr>
                <p:nvPr/>
              </p:nvSpPr>
              <p:spPr bwMode="auto">
                <a:xfrm>
                  <a:off x="5973" y="1048"/>
                  <a:ext cx="47" cy="47"/>
                </a:xfrm>
                <a:custGeom>
                  <a:avLst/>
                  <a:gdLst>
                    <a:gd name="T0" fmla="*/ 220 w 252"/>
                    <a:gd name="T1" fmla="*/ 188 h 252"/>
                    <a:gd name="T2" fmla="*/ 64 w 252"/>
                    <a:gd name="T3" fmla="*/ 188 h 252"/>
                    <a:gd name="T4" fmla="*/ 64 w 252"/>
                    <a:gd name="T5" fmla="*/ 32 h 252"/>
                    <a:gd name="T6" fmla="*/ 32 w 252"/>
                    <a:gd name="T7" fmla="*/ 0 h 252"/>
                    <a:gd name="T8" fmla="*/ 0 w 252"/>
                    <a:gd name="T9" fmla="*/ 32 h 252"/>
                    <a:gd name="T10" fmla="*/ 0 w 252"/>
                    <a:gd name="T11" fmla="*/ 220 h 252"/>
                    <a:gd name="T12" fmla="*/ 32 w 252"/>
                    <a:gd name="T13" fmla="*/ 252 h 252"/>
                    <a:gd name="T14" fmla="*/ 220 w 252"/>
                    <a:gd name="T15" fmla="*/ 252 h 252"/>
                    <a:gd name="T16" fmla="*/ 252 w 252"/>
                    <a:gd name="T17" fmla="*/ 220 h 252"/>
                    <a:gd name="T18" fmla="*/ 220 w 252"/>
                    <a:gd name="T19" fmla="*/ 188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2" h="252">
                      <a:moveTo>
                        <a:pt x="220" y="188"/>
                      </a:moveTo>
                      <a:cubicBezTo>
                        <a:pt x="64" y="188"/>
                        <a:pt x="64" y="188"/>
                        <a:pt x="64" y="188"/>
                      </a:cubicBezTo>
                      <a:cubicBezTo>
                        <a:pt x="64" y="32"/>
                        <a:pt x="64" y="32"/>
                        <a:pt x="64" y="32"/>
                      </a:cubicBezTo>
                      <a:cubicBezTo>
                        <a:pt x="64" y="14"/>
                        <a:pt x="49" y="0"/>
                        <a:pt x="32" y="0"/>
                      </a:cubicBezTo>
                      <a:cubicBezTo>
                        <a:pt x="14" y="0"/>
                        <a:pt x="0" y="14"/>
                        <a:pt x="0" y="32"/>
                      </a:cubicBezTo>
                      <a:cubicBezTo>
                        <a:pt x="0" y="220"/>
                        <a:pt x="0" y="220"/>
                        <a:pt x="0" y="220"/>
                      </a:cubicBezTo>
                      <a:cubicBezTo>
                        <a:pt x="0" y="238"/>
                        <a:pt x="14" y="252"/>
                        <a:pt x="32" y="252"/>
                      </a:cubicBezTo>
                      <a:cubicBezTo>
                        <a:pt x="220" y="252"/>
                        <a:pt x="220" y="252"/>
                        <a:pt x="220" y="252"/>
                      </a:cubicBezTo>
                      <a:cubicBezTo>
                        <a:pt x="237" y="252"/>
                        <a:pt x="252" y="238"/>
                        <a:pt x="252" y="220"/>
                      </a:cubicBezTo>
                      <a:cubicBezTo>
                        <a:pt x="252" y="203"/>
                        <a:pt x="238" y="188"/>
                        <a:pt x="220" y="1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  <p:sp>
            <p:nvSpPr>
              <p:cNvPr id="53" name="CaixaDeTexto 19"/>
              <p:cNvSpPr txBox="1"/>
              <p:nvPr/>
            </p:nvSpPr>
            <p:spPr>
              <a:xfrm>
                <a:off x="9934912" y="1361753"/>
                <a:ext cx="8811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pt-BR"/>
                </a:defPPr>
                <a:lvl1pPr algn="r">
                  <a:defRPr sz="5400" b="1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</a:defRPr>
                </a:lvl1pPr>
                <a:lvl2pPr lvl="1" algn="r">
                  <a:defRPr sz="3600">
                    <a:solidFill>
                      <a:schemeClr val="bg1"/>
                    </a:solidFill>
                  </a:defRPr>
                </a:lvl2pPr>
              </a:lstStyle>
              <a:p>
                <a:pPr algn="l"/>
                <a:r>
                  <a:rPr lang="pt-BR" sz="1400" i="1" dirty="0">
                    <a:solidFill>
                      <a:srgbClr val="4A5463"/>
                    </a:solidFill>
                    <a:effectLst/>
                    <a:latin typeface="+mn-lt"/>
                  </a:rPr>
                  <a:t>histórico</a:t>
                </a:r>
              </a:p>
            </p:txBody>
          </p:sp>
        </p:grpSp>
        <p:sp>
          <p:nvSpPr>
            <p:cNvPr id="51" name="Retângulo 50"/>
            <p:cNvSpPr/>
            <p:nvPr/>
          </p:nvSpPr>
          <p:spPr>
            <a:xfrm>
              <a:off x="7794171" y="5558971"/>
              <a:ext cx="1596572" cy="62411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1" name="CaixaDeTexto 5"/>
          <p:cNvSpPr txBox="1"/>
          <p:nvPr/>
        </p:nvSpPr>
        <p:spPr>
          <a:xfrm>
            <a:off x="589727" y="4301496"/>
            <a:ext cx="3858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tanto que mais de 1 em cada 2 empresas (53%) está funcionando com 2 funcionários ou mais, desconsiderando os sócios</a:t>
            </a:r>
          </a:p>
        </p:txBody>
      </p:sp>
      <p:sp>
        <p:nvSpPr>
          <p:cNvPr id="39" name="Retângulo 38"/>
          <p:cNvSpPr/>
          <p:nvPr/>
        </p:nvSpPr>
        <p:spPr>
          <a:xfrm>
            <a:off x="6815274" y="5797420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2015</a:t>
            </a:r>
          </a:p>
        </p:txBody>
      </p:sp>
      <p:sp>
        <p:nvSpPr>
          <p:cNvPr id="40" name="CaixaDeTexto 39"/>
          <p:cNvSpPr txBox="1"/>
          <p:nvPr/>
        </p:nvSpPr>
        <p:spPr>
          <a:xfrm>
            <a:off x="11088782" y="5187312"/>
            <a:ext cx="6319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900" dirty="0"/>
              <a:t>base: 305</a:t>
            </a:r>
          </a:p>
        </p:txBody>
      </p:sp>
      <p:sp>
        <p:nvSpPr>
          <p:cNvPr id="46" name="Forma livre 17"/>
          <p:cNvSpPr/>
          <p:nvPr/>
        </p:nvSpPr>
        <p:spPr>
          <a:xfrm rot="16200000">
            <a:off x="9251020" y="3932887"/>
            <a:ext cx="1817472" cy="351191"/>
          </a:xfrm>
          <a:custGeom>
            <a:avLst/>
            <a:gdLst>
              <a:gd name="connsiteX0" fmla="*/ 1955800 w 1955800"/>
              <a:gd name="connsiteY0" fmla="*/ 0 h 139700"/>
              <a:gd name="connsiteX1" fmla="*/ 1955800 w 1955800"/>
              <a:gd name="connsiteY1" fmla="*/ 139700 h 139700"/>
              <a:gd name="connsiteX2" fmla="*/ 0 w 1955800"/>
              <a:gd name="connsiteY2" fmla="*/ 139700 h 139700"/>
              <a:gd name="connsiteX3" fmla="*/ 0 w 1955800"/>
              <a:gd name="connsiteY3" fmla="*/ 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5800" h="139700">
                <a:moveTo>
                  <a:pt x="1955800" y="0"/>
                </a:moveTo>
                <a:lnTo>
                  <a:pt x="1955800" y="139700"/>
                </a:lnTo>
                <a:lnTo>
                  <a:pt x="0" y="13970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CaixaDeTexto 19"/>
          <p:cNvSpPr txBox="1"/>
          <p:nvPr/>
        </p:nvSpPr>
        <p:spPr>
          <a:xfrm>
            <a:off x="10377832" y="3908427"/>
            <a:ext cx="87436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ctr"/>
            <a:r>
              <a:rPr lang="pt-BR" sz="3200" i="1" dirty="0">
                <a:solidFill>
                  <a:schemeClr val="accent1"/>
                </a:solidFill>
                <a:effectLst/>
                <a:latin typeface="+mn-lt"/>
              </a:rPr>
              <a:t>53</a:t>
            </a:r>
            <a:r>
              <a:rPr lang="pt-BR" sz="2000" i="1" dirty="0">
                <a:solidFill>
                  <a:schemeClr val="accent1"/>
                </a:solidFill>
                <a:effectLst/>
                <a:latin typeface="+mn-lt"/>
              </a:rPr>
              <a:t>%</a:t>
            </a:r>
            <a:endParaRPr lang="pt-BR" sz="1050" i="1" dirty="0">
              <a:solidFill>
                <a:schemeClr val="accent1"/>
              </a:solidFill>
              <a:effectLst/>
              <a:latin typeface="+mn-lt"/>
            </a:endParaRPr>
          </a:p>
        </p:txBody>
      </p:sp>
      <p:sp>
        <p:nvSpPr>
          <p:cNvPr id="64" name="Retângulo 63"/>
          <p:cNvSpPr/>
          <p:nvPr/>
        </p:nvSpPr>
        <p:spPr>
          <a:xfrm>
            <a:off x="10662128" y="4377374"/>
            <a:ext cx="4988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pt-BR" sz="1400" b="1" dirty="0">
                <a:solidFill>
                  <a:schemeClr val="accent2">
                    <a:lumMod val="75000"/>
                  </a:schemeClr>
                </a:solidFill>
              </a:rPr>
              <a:t>51%</a:t>
            </a:r>
          </a:p>
        </p:txBody>
      </p:sp>
      <p:grpSp>
        <p:nvGrpSpPr>
          <p:cNvPr id="42" name="+ informações"/>
          <p:cNvGrpSpPr/>
          <p:nvPr/>
        </p:nvGrpSpPr>
        <p:grpSpPr>
          <a:xfrm>
            <a:off x="8424787" y="5649950"/>
            <a:ext cx="1402473" cy="346249"/>
            <a:chOff x="7300120" y="5125288"/>
            <a:chExt cx="1748287" cy="431624"/>
          </a:xfrm>
        </p:grpSpPr>
        <p:sp>
          <p:nvSpPr>
            <p:cNvPr id="43" name="Forma livre 52"/>
            <p:cNvSpPr/>
            <p:nvPr/>
          </p:nvSpPr>
          <p:spPr>
            <a:xfrm>
              <a:off x="7529599" y="5255921"/>
              <a:ext cx="1340560" cy="203648"/>
            </a:xfrm>
            <a:custGeom>
              <a:avLst/>
              <a:gdLst>
                <a:gd name="connsiteX0" fmla="*/ 0 w 1340560"/>
                <a:gd name="connsiteY0" fmla="*/ 0 h 203648"/>
                <a:gd name="connsiteX1" fmla="*/ 1238736 w 1340560"/>
                <a:gd name="connsiteY1" fmla="*/ 0 h 203648"/>
                <a:gd name="connsiteX2" fmla="*/ 1340560 w 1340560"/>
                <a:gd name="connsiteY2" fmla="*/ 101824 h 203648"/>
                <a:gd name="connsiteX3" fmla="*/ 1340559 w 1340560"/>
                <a:gd name="connsiteY3" fmla="*/ 101824 h 203648"/>
                <a:gd name="connsiteX4" fmla="*/ 1238735 w 1340560"/>
                <a:gd name="connsiteY4" fmla="*/ 203648 h 203648"/>
                <a:gd name="connsiteX5" fmla="*/ 1958 w 1340560"/>
                <a:gd name="connsiteY5" fmla="*/ 203647 h 203648"/>
                <a:gd name="connsiteX6" fmla="*/ 28837 w 1340560"/>
                <a:gd name="connsiteY6" fmla="*/ 163780 h 203648"/>
                <a:gd name="connsiteX7" fmla="*/ 41052 w 1340560"/>
                <a:gd name="connsiteY7" fmla="*/ 103276 h 203648"/>
                <a:gd name="connsiteX8" fmla="*/ 28837 w 1340560"/>
                <a:gd name="connsiteY8" fmla="*/ 42772 h 20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0560" h="203648">
                  <a:moveTo>
                    <a:pt x="0" y="0"/>
                  </a:moveTo>
                  <a:lnTo>
                    <a:pt x="1238736" y="0"/>
                  </a:lnTo>
                  <a:cubicBezTo>
                    <a:pt x="1294972" y="0"/>
                    <a:pt x="1340560" y="45588"/>
                    <a:pt x="1340560" y="101824"/>
                  </a:cubicBezTo>
                  <a:lnTo>
                    <a:pt x="1340559" y="101824"/>
                  </a:lnTo>
                  <a:cubicBezTo>
                    <a:pt x="1340559" y="158060"/>
                    <a:pt x="1294971" y="203648"/>
                    <a:pt x="1238735" y="203648"/>
                  </a:cubicBezTo>
                  <a:lnTo>
                    <a:pt x="1958" y="203647"/>
                  </a:lnTo>
                  <a:lnTo>
                    <a:pt x="28837" y="163780"/>
                  </a:lnTo>
                  <a:cubicBezTo>
                    <a:pt x="36703" y="145184"/>
                    <a:pt x="41052" y="124738"/>
                    <a:pt x="41052" y="103276"/>
                  </a:cubicBezTo>
                  <a:cubicBezTo>
                    <a:pt x="41052" y="81815"/>
                    <a:pt x="36703" y="61369"/>
                    <a:pt x="28837" y="42772"/>
                  </a:cubicBezTo>
                  <a:close/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44" name="CaixaDeTexto 5"/>
            <p:cNvSpPr txBox="1"/>
            <p:nvPr/>
          </p:nvSpPr>
          <p:spPr>
            <a:xfrm>
              <a:off x="7543455" y="5125288"/>
              <a:ext cx="1504952" cy="43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2060"/>
                </a:buClr>
                <a:buSzPct val="120000"/>
              </a:pPr>
              <a:r>
                <a:rPr lang="pt-BR" sz="1100" b="1" dirty="0">
                  <a:solidFill>
                    <a:srgbClr val="1B75BB"/>
                  </a:solidFill>
                  <a:ea typeface="Verdana" pitchFamily="34" charset="0"/>
                  <a:cs typeface="Arial" charset="0"/>
                </a:rPr>
                <a:t>+ informações</a:t>
              </a:r>
            </a:p>
          </p:txBody>
        </p:sp>
        <p:grpSp>
          <p:nvGrpSpPr>
            <p:cNvPr id="62" name="Group 4"/>
            <p:cNvGrpSpPr>
              <a:grpSpLocks noChangeAspect="1"/>
            </p:cNvGrpSpPr>
            <p:nvPr/>
          </p:nvGrpSpPr>
          <p:grpSpPr bwMode="auto">
            <a:xfrm>
              <a:off x="7300120" y="5219409"/>
              <a:ext cx="276672" cy="276672"/>
              <a:chOff x="4549" y="2890"/>
              <a:chExt cx="599" cy="599"/>
            </a:xfrm>
            <a:solidFill>
              <a:schemeClr val="accent2"/>
            </a:solidFill>
          </p:grpSpPr>
          <p:sp>
            <p:nvSpPr>
              <p:cNvPr id="63" name="Freeform 5"/>
              <p:cNvSpPr>
                <a:spLocks noEditPoints="1"/>
              </p:cNvSpPr>
              <p:nvPr/>
            </p:nvSpPr>
            <p:spPr bwMode="auto">
              <a:xfrm>
                <a:off x="4549" y="2890"/>
                <a:ext cx="599" cy="599"/>
              </a:xfrm>
              <a:custGeom>
                <a:avLst/>
                <a:gdLst>
                  <a:gd name="T0" fmla="*/ 1398 w 1638"/>
                  <a:gd name="T1" fmla="*/ 240 h 1638"/>
                  <a:gd name="T2" fmla="*/ 819 w 1638"/>
                  <a:gd name="T3" fmla="*/ 0 h 1638"/>
                  <a:gd name="T4" fmla="*/ 240 w 1638"/>
                  <a:gd name="T5" fmla="*/ 240 h 1638"/>
                  <a:gd name="T6" fmla="*/ 0 w 1638"/>
                  <a:gd name="T7" fmla="*/ 819 h 1638"/>
                  <a:gd name="T8" fmla="*/ 240 w 1638"/>
                  <a:gd name="T9" fmla="*/ 1398 h 1638"/>
                  <a:gd name="T10" fmla="*/ 819 w 1638"/>
                  <a:gd name="T11" fmla="*/ 1638 h 1638"/>
                  <a:gd name="T12" fmla="*/ 1398 w 1638"/>
                  <a:gd name="T13" fmla="*/ 1398 h 1638"/>
                  <a:gd name="T14" fmla="*/ 1638 w 1638"/>
                  <a:gd name="T15" fmla="*/ 819 h 1638"/>
                  <a:gd name="T16" fmla="*/ 1398 w 1638"/>
                  <a:gd name="T17" fmla="*/ 240 h 1638"/>
                  <a:gd name="T18" fmla="*/ 819 w 1638"/>
                  <a:gd name="T19" fmla="*/ 1574 h 1638"/>
                  <a:gd name="T20" fmla="*/ 64 w 1638"/>
                  <a:gd name="T21" fmla="*/ 819 h 1638"/>
                  <a:gd name="T22" fmla="*/ 819 w 1638"/>
                  <a:gd name="T23" fmla="*/ 64 h 1638"/>
                  <a:gd name="T24" fmla="*/ 1574 w 1638"/>
                  <a:gd name="T25" fmla="*/ 819 h 1638"/>
                  <a:gd name="T26" fmla="*/ 819 w 1638"/>
                  <a:gd name="T27" fmla="*/ 1574 h 1638"/>
                  <a:gd name="T28" fmla="*/ 819 w 1638"/>
                  <a:gd name="T29" fmla="*/ 1574 h 1638"/>
                  <a:gd name="T30" fmla="*/ 819 w 1638"/>
                  <a:gd name="T31" fmla="*/ 1574 h 1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38" h="1638">
                    <a:moveTo>
                      <a:pt x="1398" y="240"/>
                    </a:moveTo>
                    <a:cubicBezTo>
                      <a:pt x="1244" y="85"/>
                      <a:pt x="1038" y="0"/>
                      <a:pt x="819" y="0"/>
                    </a:cubicBezTo>
                    <a:cubicBezTo>
                      <a:pt x="600" y="0"/>
                      <a:pt x="395" y="85"/>
                      <a:pt x="240" y="240"/>
                    </a:cubicBezTo>
                    <a:cubicBezTo>
                      <a:pt x="85" y="395"/>
                      <a:pt x="0" y="600"/>
                      <a:pt x="0" y="819"/>
                    </a:cubicBezTo>
                    <a:cubicBezTo>
                      <a:pt x="0" y="1038"/>
                      <a:pt x="85" y="1244"/>
                      <a:pt x="240" y="1398"/>
                    </a:cubicBezTo>
                    <a:cubicBezTo>
                      <a:pt x="395" y="1553"/>
                      <a:pt x="600" y="1638"/>
                      <a:pt x="819" y="1638"/>
                    </a:cubicBezTo>
                    <a:cubicBezTo>
                      <a:pt x="1038" y="1638"/>
                      <a:pt x="1244" y="1553"/>
                      <a:pt x="1398" y="1398"/>
                    </a:cubicBezTo>
                    <a:cubicBezTo>
                      <a:pt x="1553" y="1244"/>
                      <a:pt x="1638" y="1038"/>
                      <a:pt x="1638" y="819"/>
                    </a:cubicBezTo>
                    <a:cubicBezTo>
                      <a:pt x="1638" y="600"/>
                      <a:pt x="1553" y="395"/>
                      <a:pt x="1398" y="240"/>
                    </a:cubicBezTo>
                    <a:close/>
                    <a:moveTo>
                      <a:pt x="819" y="1574"/>
                    </a:moveTo>
                    <a:cubicBezTo>
                      <a:pt x="403" y="1574"/>
                      <a:pt x="64" y="1236"/>
                      <a:pt x="64" y="819"/>
                    </a:cubicBezTo>
                    <a:cubicBezTo>
                      <a:pt x="64" y="403"/>
                      <a:pt x="403" y="64"/>
                      <a:pt x="819" y="64"/>
                    </a:cubicBezTo>
                    <a:cubicBezTo>
                      <a:pt x="1236" y="64"/>
                      <a:pt x="1574" y="403"/>
                      <a:pt x="1574" y="819"/>
                    </a:cubicBezTo>
                    <a:cubicBezTo>
                      <a:pt x="1574" y="1236"/>
                      <a:pt x="1236" y="1574"/>
                      <a:pt x="819" y="1574"/>
                    </a:cubicBezTo>
                    <a:close/>
                    <a:moveTo>
                      <a:pt x="819" y="1574"/>
                    </a:moveTo>
                    <a:cubicBezTo>
                      <a:pt x="819" y="1574"/>
                      <a:pt x="819" y="1574"/>
                      <a:pt x="819" y="15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65" name="Freeform 6"/>
              <p:cNvSpPr>
                <a:spLocks noEditPoints="1"/>
              </p:cNvSpPr>
              <p:nvPr/>
            </p:nvSpPr>
            <p:spPr bwMode="auto">
              <a:xfrm>
                <a:off x="4808" y="3083"/>
                <a:ext cx="81" cy="331"/>
              </a:xfrm>
              <a:custGeom>
                <a:avLst/>
                <a:gdLst>
                  <a:gd name="T0" fmla="*/ 110 w 221"/>
                  <a:gd name="T1" fmla="*/ 0 h 905"/>
                  <a:gd name="T2" fmla="*/ 0 w 221"/>
                  <a:gd name="T3" fmla="*/ 110 h 905"/>
                  <a:gd name="T4" fmla="*/ 0 w 221"/>
                  <a:gd name="T5" fmla="*/ 794 h 905"/>
                  <a:gd name="T6" fmla="*/ 110 w 221"/>
                  <a:gd name="T7" fmla="*/ 905 h 905"/>
                  <a:gd name="T8" fmla="*/ 221 w 221"/>
                  <a:gd name="T9" fmla="*/ 794 h 905"/>
                  <a:gd name="T10" fmla="*/ 221 w 221"/>
                  <a:gd name="T11" fmla="*/ 110 h 905"/>
                  <a:gd name="T12" fmla="*/ 110 w 221"/>
                  <a:gd name="T13" fmla="*/ 0 h 905"/>
                  <a:gd name="T14" fmla="*/ 157 w 221"/>
                  <a:gd name="T15" fmla="*/ 794 h 905"/>
                  <a:gd name="T16" fmla="*/ 110 w 221"/>
                  <a:gd name="T17" fmla="*/ 841 h 905"/>
                  <a:gd name="T18" fmla="*/ 64 w 221"/>
                  <a:gd name="T19" fmla="*/ 794 h 905"/>
                  <a:gd name="T20" fmla="*/ 64 w 221"/>
                  <a:gd name="T21" fmla="*/ 110 h 905"/>
                  <a:gd name="T22" fmla="*/ 110 w 221"/>
                  <a:gd name="T23" fmla="*/ 64 h 905"/>
                  <a:gd name="T24" fmla="*/ 157 w 221"/>
                  <a:gd name="T25" fmla="*/ 110 h 905"/>
                  <a:gd name="T26" fmla="*/ 157 w 221"/>
                  <a:gd name="T27" fmla="*/ 794 h 905"/>
                  <a:gd name="T28" fmla="*/ 157 w 221"/>
                  <a:gd name="T29" fmla="*/ 794 h 905"/>
                  <a:gd name="T30" fmla="*/ 157 w 221"/>
                  <a:gd name="T31" fmla="*/ 794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905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794"/>
                      <a:pt x="0" y="794"/>
                      <a:pt x="0" y="794"/>
                    </a:cubicBezTo>
                    <a:cubicBezTo>
                      <a:pt x="0" y="855"/>
                      <a:pt x="49" y="905"/>
                      <a:pt x="110" y="905"/>
                    </a:cubicBezTo>
                    <a:cubicBezTo>
                      <a:pt x="171" y="905"/>
                      <a:pt x="221" y="855"/>
                      <a:pt x="221" y="794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794"/>
                    </a:moveTo>
                    <a:cubicBezTo>
                      <a:pt x="157" y="820"/>
                      <a:pt x="136" y="841"/>
                      <a:pt x="110" y="841"/>
                    </a:cubicBezTo>
                    <a:cubicBezTo>
                      <a:pt x="85" y="841"/>
                      <a:pt x="64" y="820"/>
                      <a:pt x="64" y="794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4"/>
                      <a:pt x="85" y="64"/>
                      <a:pt x="110" y="64"/>
                    </a:cubicBezTo>
                    <a:cubicBezTo>
                      <a:pt x="136" y="64"/>
                      <a:pt x="157" y="84"/>
                      <a:pt x="157" y="110"/>
                    </a:cubicBezTo>
                    <a:lnTo>
                      <a:pt x="157" y="794"/>
                    </a:lnTo>
                    <a:close/>
                    <a:moveTo>
                      <a:pt x="157" y="794"/>
                    </a:moveTo>
                    <a:cubicBezTo>
                      <a:pt x="157" y="794"/>
                      <a:pt x="157" y="794"/>
                      <a:pt x="157" y="79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66" name="Freeform 7"/>
              <p:cNvSpPr>
                <a:spLocks noEditPoints="1"/>
              </p:cNvSpPr>
              <p:nvPr/>
            </p:nvSpPr>
            <p:spPr bwMode="auto">
              <a:xfrm>
                <a:off x="4808" y="2965"/>
                <a:ext cx="81" cy="96"/>
              </a:xfrm>
              <a:custGeom>
                <a:avLst/>
                <a:gdLst>
                  <a:gd name="T0" fmla="*/ 110 w 221"/>
                  <a:gd name="T1" fmla="*/ 0 h 263"/>
                  <a:gd name="T2" fmla="*/ 0 w 221"/>
                  <a:gd name="T3" fmla="*/ 110 h 263"/>
                  <a:gd name="T4" fmla="*/ 0 w 221"/>
                  <a:gd name="T5" fmla="*/ 153 h 263"/>
                  <a:gd name="T6" fmla="*/ 110 w 221"/>
                  <a:gd name="T7" fmla="*/ 263 h 263"/>
                  <a:gd name="T8" fmla="*/ 221 w 221"/>
                  <a:gd name="T9" fmla="*/ 153 h 263"/>
                  <a:gd name="T10" fmla="*/ 221 w 221"/>
                  <a:gd name="T11" fmla="*/ 110 h 263"/>
                  <a:gd name="T12" fmla="*/ 110 w 221"/>
                  <a:gd name="T13" fmla="*/ 0 h 263"/>
                  <a:gd name="T14" fmla="*/ 157 w 221"/>
                  <a:gd name="T15" fmla="*/ 153 h 263"/>
                  <a:gd name="T16" fmla="*/ 110 w 221"/>
                  <a:gd name="T17" fmla="*/ 199 h 263"/>
                  <a:gd name="T18" fmla="*/ 64 w 221"/>
                  <a:gd name="T19" fmla="*/ 153 h 263"/>
                  <a:gd name="T20" fmla="*/ 64 w 221"/>
                  <a:gd name="T21" fmla="*/ 110 h 263"/>
                  <a:gd name="T22" fmla="*/ 110 w 221"/>
                  <a:gd name="T23" fmla="*/ 64 h 263"/>
                  <a:gd name="T24" fmla="*/ 157 w 221"/>
                  <a:gd name="T25" fmla="*/ 110 h 263"/>
                  <a:gd name="T26" fmla="*/ 157 w 221"/>
                  <a:gd name="T27" fmla="*/ 153 h 263"/>
                  <a:gd name="T28" fmla="*/ 157 w 221"/>
                  <a:gd name="T29" fmla="*/ 153 h 263"/>
                  <a:gd name="T30" fmla="*/ 157 w 221"/>
                  <a:gd name="T31" fmla="*/ 15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263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214"/>
                      <a:pt x="49" y="263"/>
                      <a:pt x="110" y="263"/>
                    </a:cubicBezTo>
                    <a:cubicBezTo>
                      <a:pt x="171" y="263"/>
                      <a:pt x="221" y="214"/>
                      <a:pt x="221" y="153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153"/>
                    </a:moveTo>
                    <a:cubicBezTo>
                      <a:pt x="157" y="179"/>
                      <a:pt x="136" y="199"/>
                      <a:pt x="110" y="199"/>
                    </a:cubicBezTo>
                    <a:cubicBezTo>
                      <a:pt x="85" y="199"/>
                      <a:pt x="64" y="179"/>
                      <a:pt x="64" y="153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5"/>
                      <a:pt x="85" y="64"/>
                      <a:pt x="110" y="64"/>
                    </a:cubicBezTo>
                    <a:cubicBezTo>
                      <a:pt x="136" y="64"/>
                      <a:pt x="157" y="85"/>
                      <a:pt x="157" y="110"/>
                    </a:cubicBezTo>
                    <a:lnTo>
                      <a:pt x="157" y="153"/>
                    </a:lnTo>
                    <a:close/>
                    <a:moveTo>
                      <a:pt x="157" y="153"/>
                    </a:moveTo>
                    <a:cubicBezTo>
                      <a:pt x="157" y="153"/>
                      <a:pt x="157" y="153"/>
                      <a:pt x="157" y="1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67" name="Freeform 8"/>
              <p:cNvSpPr>
                <a:spLocks noEditPoints="1"/>
              </p:cNvSpPr>
              <p:nvPr/>
            </p:nvSpPr>
            <p:spPr bwMode="auto">
              <a:xfrm>
                <a:off x="4681" y="2942"/>
                <a:ext cx="116" cy="70"/>
              </a:xfrm>
              <a:custGeom>
                <a:avLst/>
                <a:gdLst>
                  <a:gd name="T0" fmla="*/ 271 w 315"/>
                  <a:gd name="T1" fmla="*/ 5 h 193"/>
                  <a:gd name="T2" fmla="*/ 16 w 315"/>
                  <a:gd name="T3" fmla="*/ 136 h 193"/>
                  <a:gd name="T4" fmla="*/ 11 w 315"/>
                  <a:gd name="T5" fmla="*/ 181 h 193"/>
                  <a:gd name="T6" fmla="*/ 36 w 315"/>
                  <a:gd name="T7" fmla="*/ 193 h 193"/>
                  <a:gd name="T8" fmla="*/ 56 w 315"/>
                  <a:gd name="T9" fmla="*/ 186 h 193"/>
                  <a:gd name="T10" fmla="*/ 288 w 315"/>
                  <a:gd name="T11" fmla="*/ 66 h 193"/>
                  <a:gd name="T12" fmla="*/ 310 w 315"/>
                  <a:gd name="T13" fmla="*/ 27 h 193"/>
                  <a:gd name="T14" fmla="*/ 271 w 315"/>
                  <a:gd name="T15" fmla="*/ 5 h 193"/>
                  <a:gd name="T16" fmla="*/ 271 w 315"/>
                  <a:gd name="T17" fmla="*/ 5 h 193"/>
                  <a:gd name="T18" fmla="*/ 271 w 315"/>
                  <a:gd name="T19" fmla="*/ 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5" h="193">
                    <a:moveTo>
                      <a:pt x="271" y="5"/>
                    </a:moveTo>
                    <a:cubicBezTo>
                      <a:pt x="177" y="30"/>
                      <a:pt x="91" y="75"/>
                      <a:pt x="16" y="136"/>
                    </a:cubicBezTo>
                    <a:cubicBezTo>
                      <a:pt x="2" y="147"/>
                      <a:pt x="0" y="168"/>
                      <a:pt x="11" y="181"/>
                    </a:cubicBezTo>
                    <a:cubicBezTo>
                      <a:pt x="17" y="189"/>
                      <a:pt x="27" y="193"/>
                      <a:pt x="36" y="193"/>
                    </a:cubicBezTo>
                    <a:cubicBezTo>
                      <a:pt x="43" y="193"/>
                      <a:pt x="50" y="191"/>
                      <a:pt x="56" y="186"/>
                    </a:cubicBezTo>
                    <a:cubicBezTo>
                      <a:pt x="125" y="130"/>
                      <a:pt x="203" y="90"/>
                      <a:pt x="288" y="66"/>
                    </a:cubicBezTo>
                    <a:cubicBezTo>
                      <a:pt x="305" y="62"/>
                      <a:pt x="315" y="44"/>
                      <a:pt x="310" y="27"/>
                    </a:cubicBezTo>
                    <a:cubicBezTo>
                      <a:pt x="305" y="10"/>
                      <a:pt x="288" y="0"/>
                      <a:pt x="271" y="5"/>
                    </a:cubicBezTo>
                    <a:close/>
                    <a:moveTo>
                      <a:pt x="271" y="5"/>
                    </a:moveTo>
                    <a:cubicBezTo>
                      <a:pt x="271" y="5"/>
                      <a:pt x="271" y="5"/>
                      <a:pt x="271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68" name="Freeform 9"/>
              <p:cNvSpPr>
                <a:spLocks noEditPoints="1"/>
              </p:cNvSpPr>
              <p:nvPr/>
            </p:nvSpPr>
            <p:spPr bwMode="auto">
              <a:xfrm>
                <a:off x="4593" y="3039"/>
                <a:ext cx="174" cy="386"/>
              </a:xfrm>
              <a:custGeom>
                <a:avLst/>
                <a:gdLst>
                  <a:gd name="T0" fmla="*/ 453 w 476"/>
                  <a:gd name="T1" fmla="*/ 996 h 1057"/>
                  <a:gd name="T2" fmla="*/ 64 w 476"/>
                  <a:gd name="T3" fmla="*/ 411 h 1057"/>
                  <a:gd name="T4" fmla="*/ 173 w 476"/>
                  <a:gd name="T5" fmla="*/ 55 h 1057"/>
                  <a:gd name="T6" fmla="*/ 165 w 476"/>
                  <a:gd name="T7" fmla="*/ 10 h 1057"/>
                  <a:gd name="T8" fmla="*/ 120 w 476"/>
                  <a:gd name="T9" fmla="*/ 19 h 1057"/>
                  <a:gd name="T10" fmla="*/ 0 w 476"/>
                  <a:gd name="T11" fmla="*/ 411 h 1057"/>
                  <a:gd name="T12" fmla="*/ 428 w 476"/>
                  <a:gd name="T13" fmla="*/ 1055 h 1057"/>
                  <a:gd name="T14" fmla="*/ 440 w 476"/>
                  <a:gd name="T15" fmla="*/ 1057 h 1057"/>
                  <a:gd name="T16" fmla="*/ 470 w 476"/>
                  <a:gd name="T17" fmla="*/ 1038 h 1057"/>
                  <a:gd name="T18" fmla="*/ 453 w 476"/>
                  <a:gd name="T19" fmla="*/ 996 h 1057"/>
                  <a:gd name="T20" fmla="*/ 453 w 476"/>
                  <a:gd name="T21" fmla="*/ 996 h 1057"/>
                  <a:gd name="T22" fmla="*/ 453 w 476"/>
                  <a:gd name="T23" fmla="*/ 996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6" h="1057">
                    <a:moveTo>
                      <a:pt x="453" y="996"/>
                    </a:moveTo>
                    <a:cubicBezTo>
                      <a:pt x="216" y="897"/>
                      <a:pt x="64" y="667"/>
                      <a:pt x="64" y="411"/>
                    </a:cubicBezTo>
                    <a:cubicBezTo>
                      <a:pt x="64" y="283"/>
                      <a:pt x="102" y="160"/>
                      <a:pt x="173" y="55"/>
                    </a:cubicBezTo>
                    <a:cubicBezTo>
                      <a:pt x="183" y="40"/>
                      <a:pt x="179" y="20"/>
                      <a:pt x="165" y="10"/>
                    </a:cubicBezTo>
                    <a:cubicBezTo>
                      <a:pt x="150" y="0"/>
                      <a:pt x="130" y="4"/>
                      <a:pt x="120" y="19"/>
                    </a:cubicBezTo>
                    <a:cubicBezTo>
                      <a:pt x="41" y="135"/>
                      <a:pt x="0" y="270"/>
                      <a:pt x="0" y="411"/>
                    </a:cubicBezTo>
                    <a:cubicBezTo>
                      <a:pt x="0" y="693"/>
                      <a:pt x="168" y="946"/>
                      <a:pt x="428" y="1055"/>
                    </a:cubicBezTo>
                    <a:cubicBezTo>
                      <a:pt x="432" y="1057"/>
                      <a:pt x="436" y="1057"/>
                      <a:pt x="440" y="1057"/>
                    </a:cubicBezTo>
                    <a:cubicBezTo>
                      <a:pt x="453" y="1057"/>
                      <a:pt x="465" y="1050"/>
                      <a:pt x="470" y="1038"/>
                    </a:cubicBezTo>
                    <a:cubicBezTo>
                      <a:pt x="476" y="1021"/>
                      <a:pt x="469" y="1003"/>
                      <a:pt x="453" y="996"/>
                    </a:cubicBezTo>
                    <a:close/>
                    <a:moveTo>
                      <a:pt x="453" y="996"/>
                    </a:moveTo>
                    <a:cubicBezTo>
                      <a:pt x="453" y="996"/>
                      <a:pt x="453" y="996"/>
                      <a:pt x="453" y="9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6947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Graphic spid="45" grpId="0">
        <p:bldAsOne/>
      </p:bldGraphic>
      <p:bldGraphic spid="48" grpId="0">
        <p:bldAsOne/>
      </p:bldGraphic>
      <p:bldGraphic spid="48" grpId="1">
        <p:bldAsOne/>
      </p:bldGraphic>
      <p:bldP spid="18" grpId="0"/>
      <p:bldP spid="20" grpId="0"/>
      <p:bldP spid="41" grpId="0"/>
      <p:bldP spid="39" grpId="0"/>
      <p:bldP spid="39" grpId="1"/>
      <p:bldP spid="40" grpId="0"/>
      <p:bldP spid="40" grpId="1"/>
      <p:bldP spid="46" grpId="0" animBg="1"/>
      <p:bldP spid="47" grpId="0" animBg="1"/>
      <p:bldP spid="64" grpId="0"/>
      <p:bldP spid="64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"/>
          <p:cNvSpPr txBox="1"/>
          <p:nvPr/>
        </p:nvSpPr>
        <p:spPr>
          <a:xfrm>
            <a:off x="758934" y="161424"/>
            <a:ext cx="5001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3600" b="0" i="1" dirty="0">
                <a:solidFill>
                  <a:srgbClr val="4A5463"/>
                </a:solidFill>
                <a:effectLst/>
                <a:latin typeface="+mn-lt"/>
              </a:rPr>
              <a:t>contribuição do </a:t>
            </a:r>
            <a:r>
              <a:rPr lang="pt-BR" sz="3600" b="0" i="1" dirty="0" err="1">
                <a:solidFill>
                  <a:srgbClr val="4A5463"/>
                </a:solidFill>
                <a:effectLst/>
                <a:latin typeface="+mn-lt"/>
              </a:rPr>
              <a:t>Empretec</a:t>
            </a:r>
            <a:endParaRPr lang="pt-BR" sz="3600" b="0" i="1" dirty="0">
              <a:solidFill>
                <a:srgbClr val="4A5463"/>
              </a:solidFill>
              <a:effectLst/>
              <a:latin typeface="+mn-lt"/>
            </a:endParaRPr>
          </a:p>
        </p:txBody>
      </p:sp>
      <p:sp>
        <p:nvSpPr>
          <p:cNvPr id="19" name="Forma livre 18"/>
          <p:cNvSpPr/>
          <p:nvPr/>
        </p:nvSpPr>
        <p:spPr>
          <a:xfrm>
            <a:off x="-167954" y="161424"/>
            <a:ext cx="968768" cy="172857"/>
          </a:xfrm>
          <a:custGeom>
            <a:avLst/>
            <a:gdLst>
              <a:gd name="connsiteX0" fmla="*/ 0 w 4785186"/>
              <a:gd name="connsiteY0" fmla="*/ 0 h 853819"/>
              <a:gd name="connsiteX1" fmla="*/ 4785186 w 4785186"/>
              <a:gd name="connsiteY1" fmla="*/ 0 h 853819"/>
              <a:gd name="connsiteX2" fmla="*/ 4310842 w 4785186"/>
              <a:gd name="connsiteY2" fmla="*/ 853819 h 853819"/>
              <a:gd name="connsiteX3" fmla="*/ 0 w 4785186"/>
              <a:gd name="connsiteY3" fmla="*/ 853819 h 85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5186" h="853819">
                <a:moveTo>
                  <a:pt x="0" y="0"/>
                </a:moveTo>
                <a:lnTo>
                  <a:pt x="4785186" y="0"/>
                </a:lnTo>
                <a:lnTo>
                  <a:pt x="4310842" y="853819"/>
                </a:lnTo>
                <a:lnTo>
                  <a:pt x="0" y="853819"/>
                </a:lnTo>
                <a:close/>
              </a:path>
            </a:pathLst>
          </a:custGeom>
          <a:solidFill>
            <a:srgbClr val="FBC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5"/>
          <p:cNvSpPr txBox="1"/>
          <p:nvPr/>
        </p:nvSpPr>
        <p:spPr>
          <a:xfrm>
            <a:off x="498568" y="4618898"/>
            <a:ext cx="5783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os aspectos nos quais o </a:t>
            </a:r>
            <a:r>
              <a:rPr lang="pt-BR" dirty="0" err="1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Empretec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 tem contribuído para essas novas empresas permanecem os mesmos, apesar dos respectivos percentuais terem decrescido com relação a 2015 </a:t>
            </a:r>
            <a:r>
              <a:rPr lang="pt-BR" sz="1200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(P17)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595450" y="6445907"/>
            <a:ext cx="77484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rgbClr val="FF91B0"/>
                </a:solidFill>
              </a:rPr>
              <a:t>P17</a:t>
            </a:r>
            <a:r>
              <a:rPr lang="pt-BR" sz="1100" b="1" dirty="0">
                <a:solidFill>
                  <a:schemeClr val="bg1"/>
                </a:solidFill>
              </a:rPr>
              <a:t>. Em quais aspectos o EMPRETEC contribuiu para sua nova empresa? </a:t>
            </a:r>
            <a:r>
              <a:rPr lang="pt-BR" sz="1100" b="1" dirty="0">
                <a:solidFill>
                  <a:srgbClr val="62D9D5"/>
                </a:solidFill>
              </a:rPr>
              <a:t>(ESTIMULAR-RM)</a:t>
            </a:r>
          </a:p>
        </p:txBody>
      </p:sp>
      <p:grpSp>
        <p:nvGrpSpPr>
          <p:cNvPr id="49" name="hitorico"/>
          <p:cNvGrpSpPr/>
          <p:nvPr/>
        </p:nvGrpSpPr>
        <p:grpSpPr>
          <a:xfrm>
            <a:off x="8519294" y="5483279"/>
            <a:ext cx="1596572" cy="624115"/>
            <a:chOff x="7794171" y="5558971"/>
            <a:chExt cx="1596572" cy="624115"/>
          </a:xfrm>
        </p:grpSpPr>
        <p:grpSp>
          <p:nvGrpSpPr>
            <p:cNvPr id="50" name="historico"/>
            <p:cNvGrpSpPr/>
            <p:nvPr/>
          </p:nvGrpSpPr>
          <p:grpSpPr>
            <a:xfrm>
              <a:off x="7913674" y="5674171"/>
              <a:ext cx="1346440" cy="450171"/>
              <a:chOff x="9469590" y="1309591"/>
              <a:chExt cx="1346440" cy="450171"/>
            </a:xfrm>
          </p:grpSpPr>
          <p:grpSp>
            <p:nvGrpSpPr>
              <p:cNvPr id="52" name="Group 4"/>
              <p:cNvGrpSpPr>
                <a:grpSpLocks noChangeAspect="1"/>
              </p:cNvGrpSpPr>
              <p:nvPr/>
            </p:nvGrpSpPr>
            <p:grpSpPr bwMode="auto">
              <a:xfrm>
                <a:off x="9469590" y="1309591"/>
                <a:ext cx="463483" cy="450171"/>
                <a:chOff x="5704" y="821"/>
                <a:chExt cx="383" cy="372"/>
              </a:xfrm>
              <a:solidFill>
                <a:srgbClr val="00A79B"/>
              </a:solidFill>
            </p:grpSpPr>
            <p:sp>
              <p:nvSpPr>
                <p:cNvPr id="54" name="Freeform 5"/>
                <p:cNvSpPr>
                  <a:spLocks noEditPoints="1"/>
                </p:cNvSpPr>
                <p:nvPr/>
              </p:nvSpPr>
              <p:spPr bwMode="auto">
                <a:xfrm>
                  <a:off x="5743" y="936"/>
                  <a:ext cx="63" cy="63"/>
                </a:xfrm>
                <a:custGeom>
                  <a:avLst/>
                  <a:gdLst>
                    <a:gd name="T0" fmla="*/ 306 w 338"/>
                    <a:gd name="T1" fmla="*/ 0 h 337"/>
                    <a:gd name="T2" fmla="*/ 32 w 338"/>
                    <a:gd name="T3" fmla="*/ 0 h 337"/>
                    <a:gd name="T4" fmla="*/ 0 w 338"/>
                    <a:gd name="T5" fmla="*/ 32 h 337"/>
                    <a:gd name="T6" fmla="*/ 0 w 338"/>
                    <a:gd name="T7" fmla="*/ 305 h 337"/>
                    <a:gd name="T8" fmla="*/ 32 w 338"/>
                    <a:gd name="T9" fmla="*/ 337 h 337"/>
                    <a:gd name="T10" fmla="*/ 306 w 338"/>
                    <a:gd name="T11" fmla="*/ 337 h 337"/>
                    <a:gd name="T12" fmla="*/ 338 w 338"/>
                    <a:gd name="T13" fmla="*/ 305 h 337"/>
                    <a:gd name="T14" fmla="*/ 338 w 338"/>
                    <a:gd name="T15" fmla="*/ 32 h 337"/>
                    <a:gd name="T16" fmla="*/ 306 w 338"/>
                    <a:gd name="T17" fmla="*/ 0 h 337"/>
                    <a:gd name="T18" fmla="*/ 274 w 338"/>
                    <a:gd name="T19" fmla="*/ 273 h 337"/>
                    <a:gd name="T20" fmla="*/ 64 w 338"/>
                    <a:gd name="T21" fmla="*/ 273 h 337"/>
                    <a:gd name="T22" fmla="*/ 64 w 338"/>
                    <a:gd name="T23" fmla="*/ 64 h 337"/>
                    <a:gd name="T24" fmla="*/ 274 w 338"/>
                    <a:gd name="T25" fmla="*/ 64 h 337"/>
                    <a:gd name="T26" fmla="*/ 274 w 338"/>
                    <a:gd name="T27" fmla="*/ 273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8" h="337">
                      <a:moveTo>
                        <a:pt x="306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5" y="0"/>
                        <a:pt x="0" y="14"/>
                        <a:pt x="0" y="32"/>
                      </a:cubicBezTo>
                      <a:cubicBezTo>
                        <a:pt x="0" y="305"/>
                        <a:pt x="0" y="305"/>
                        <a:pt x="0" y="305"/>
                      </a:cubicBezTo>
                      <a:cubicBezTo>
                        <a:pt x="0" y="323"/>
                        <a:pt x="15" y="337"/>
                        <a:pt x="32" y="337"/>
                      </a:cubicBezTo>
                      <a:cubicBezTo>
                        <a:pt x="306" y="337"/>
                        <a:pt x="306" y="337"/>
                        <a:pt x="306" y="337"/>
                      </a:cubicBezTo>
                      <a:cubicBezTo>
                        <a:pt x="324" y="337"/>
                        <a:pt x="338" y="323"/>
                        <a:pt x="338" y="305"/>
                      </a:cubicBezTo>
                      <a:cubicBezTo>
                        <a:pt x="338" y="32"/>
                        <a:pt x="338" y="32"/>
                        <a:pt x="338" y="32"/>
                      </a:cubicBezTo>
                      <a:cubicBezTo>
                        <a:pt x="338" y="14"/>
                        <a:pt x="324" y="0"/>
                        <a:pt x="306" y="0"/>
                      </a:cubicBezTo>
                      <a:close/>
                      <a:moveTo>
                        <a:pt x="274" y="273"/>
                      </a:moveTo>
                      <a:cubicBezTo>
                        <a:pt x="64" y="273"/>
                        <a:pt x="64" y="273"/>
                        <a:pt x="64" y="273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4" y="64"/>
                        <a:pt x="274" y="64"/>
                        <a:pt x="274" y="64"/>
                      </a:cubicBezTo>
                      <a:lnTo>
                        <a:pt x="274" y="27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5" name="Freeform 6"/>
                <p:cNvSpPr>
                  <a:spLocks noEditPoints="1"/>
                </p:cNvSpPr>
                <p:nvPr/>
              </p:nvSpPr>
              <p:spPr bwMode="auto">
                <a:xfrm>
                  <a:off x="5819" y="936"/>
                  <a:ext cx="63" cy="63"/>
                </a:xfrm>
                <a:custGeom>
                  <a:avLst/>
                  <a:gdLst>
                    <a:gd name="T0" fmla="*/ 305 w 337"/>
                    <a:gd name="T1" fmla="*/ 0 h 337"/>
                    <a:gd name="T2" fmla="*/ 32 w 337"/>
                    <a:gd name="T3" fmla="*/ 0 h 337"/>
                    <a:gd name="T4" fmla="*/ 0 w 337"/>
                    <a:gd name="T5" fmla="*/ 32 h 337"/>
                    <a:gd name="T6" fmla="*/ 0 w 337"/>
                    <a:gd name="T7" fmla="*/ 305 h 337"/>
                    <a:gd name="T8" fmla="*/ 32 w 337"/>
                    <a:gd name="T9" fmla="*/ 337 h 337"/>
                    <a:gd name="T10" fmla="*/ 305 w 337"/>
                    <a:gd name="T11" fmla="*/ 337 h 337"/>
                    <a:gd name="T12" fmla="*/ 337 w 337"/>
                    <a:gd name="T13" fmla="*/ 305 h 337"/>
                    <a:gd name="T14" fmla="*/ 337 w 337"/>
                    <a:gd name="T15" fmla="*/ 32 h 337"/>
                    <a:gd name="T16" fmla="*/ 305 w 337"/>
                    <a:gd name="T17" fmla="*/ 0 h 337"/>
                    <a:gd name="T18" fmla="*/ 273 w 337"/>
                    <a:gd name="T19" fmla="*/ 273 h 337"/>
                    <a:gd name="T20" fmla="*/ 64 w 337"/>
                    <a:gd name="T21" fmla="*/ 273 h 337"/>
                    <a:gd name="T22" fmla="*/ 64 w 337"/>
                    <a:gd name="T23" fmla="*/ 64 h 337"/>
                    <a:gd name="T24" fmla="*/ 273 w 337"/>
                    <a:gd name="T25" fmla="*/ 64 h 337"/>
                    <a:gd name="T26" fmla="*/ 273 w 337"/>
                    <a:gd name="T27" fmla="*/ 273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7" h="337">
                      <a:moveTo>
                        <a:pt x="305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4" y="0"/>
                        <a:pt x="0" y="14"/>
                        <a:pt x="0" y="32"/>
                      </a:cubicBezTo>
                      <a:cubicBezTo>
                        <a:pt x="0" y="305"/>
                        <a:pt x="0" y="305"/>
                        <a:pt x="0" y="305"/>
                      </a:cubicBezTo>
                      <a:cubicBezTo>
                        <a:pt x="0" y="323"/>
                        <a:pt x="14" y="337"/>
                        <a:pt x="32" y="337"/>
                      </a:cubicBezTo>
                      <a:cubicBezTo>
                        <a:pt x="305" y="337"/>
                        <a:pt x="305" y="337"/>
                        <a:pt x="305" y="337"/>
                      </a:cubicBezTo>
                      <a:cubicBezTo>
                        <a:pt x="323" y="337"/>
                        <a:pt x="337" y="323"/>
                        <a:pt x="337" y="305"/>
                      </a:cubicBezTo>
                      <a:cubicBezTo>
                        <a:pt x="337" y="32"/>
                        <a:pt x="337" y="32"/>
                        <a:pt x="337" y="32"/>
                      </a:cubicBezTo>
                      <a:cubicBezTo>
                        <a:pt x="337" y="14"/>
                        <a:pt x="323" y="0"/>
                        <a:pt x="305" y="0"/>
                      </a:cubicBezTo>
                      <a:close/>
                      <a:moveTo>
                        <a:pt x="273" y="273"/>
                      </a:moveTo>
                      <a:cubicBezTo>
                        <a:pt x="64" y="273"/>
                        <a:pt x="64" y="273"/>
                        <a:pt x="64" y="273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3" y="64"/>
                        <a:pt x="273" y="64"/>
                        <a:pt x="273" y="64"/>
                      </a:cubicBezTo>
                      <a:cubicBezTo>
                        <a:pt x="273" y="273"/>
                        <a:pt x="273" y="273"/>
                        <a:pt x="273" y="2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6" name="Freeform 7"/>
                <p:cNvSpPr>
                  <a:spLocks noEditPoints="1"/>
                </p:cNvSpPr>
                <p:nvPr/>
              </p:nvSpPr>
              <p:spPr bwMode="auto">
                <a:xfrm>
                  <a:off x="5743" y="1013"/>
                  <a:ext cx="63" cy="63"/>
                </a:xfrm>
                <a:custGeom>
                  <a:avLst/>
                  <a:gdLst>
                    <a:gd name="T0" fmla="*/ 306 w 338"/>
                    <a:gd name="T1" fmla="*/ 0 h 338"/>
                    <a:gd name="T2" fmla="*/ 32 w 338"/>
                    <a:gd name="T3" fmla="*/ 0 h 338"/>
                    <a:gd name="T4" fmla="*/ 0 w 338"/>
                    <a:gd name="T5" fmla="*/ 32 h 338"/>
                    <a:gd name="T6" fmla="*/ 0 w 338"/>
                    <a:gd name="T7" fmla="*/ 306 h 338"/>
                    <a:gd name="T8" fmla="*/ 32 w 338"/>
                    <a:gd name="T9" fmla="*/ 338 h 338"/>
                    <a:gd name="T10" fmla="*/ 306 w 338"/>
                    <a:gd name="T11" fmla="*/ 338 h 338"/>
                    <a:gd name="T12" fmla="*/ 338 w 338"/>
                    <a:gd name="T13" fmla="*/ 306 h 338"/>
                    <a:gd name="T14" fmla="*/ 338 w 338"/>
                    <a:gd name="T15" fmla="*/ 32 h 338"/>
                    <a:gd name="T16" fmla="*/ 306 w 338"/>
                    <a:gd name="T17" fmla="*/ 0 h 338"/>
                    <a:gd name="T18" fmla="*/ 274 w 338"/>
                    <a:gd name="T19" fmla="*/ 274 h 338"/>
                    <a:gd name="T20" fmla="*/ 64 w 338"/>
                    <a:gd name="T21" fmla="*/ 274 h 338"/>
                    <a:gd name="T22" fmla="*/ 64 w 338"/>
                    <a:gd name="T23" fmla="*/ 64 h 338"/>
                    <a:gd name="T24" fmla="*/ 274 w 338"/>
                    <a:gd name="T25" fmla="*/ 64 h 338"/>
                    <a:gd name="T26" fmla="*/ 274 w 338"/>
                    <a:gd name="T27" fmla="*/ 274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8" h="338">
                      <a:moveTo>
                        <a:pt x="306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5" y="0"/>
                        <a:pt x="0" y="14"/>
                        <a:pt x="0" y="32"/>
                      </a:cubicBezTo>
                      <a:cubicBezTo>
                        <a:pt x="0" y="306"/>
                        <a:pt x="0" y="306"/>
                        <a:pt x="0" y="306"/>
                      </a:cubicBezTo>
                      <a:cubicBezTo>
                        <a:pt x="0" y="323"/>
                        <a:pt x="15" y="338"/>
                        <a:pt x="32" y="338"/>
                      </a:cubicBezTo>
                      <a:cubicBezTo>
                        <a:pt x="306" y="338"/>
                        <a:pt x="306" y="338"/>
                        <a:pt x="306" y="338"/>
                      </a:cubicBezTo>
                      <a:cubicBezTo>
                        <a:pt x="324" y="338"/>
                        <a:pt x="338" y="323"/>
                        <a:pt x="338" y="306"/>
                      </a:cubicBezTo>
                      <a:cubicBezTo>
                        <a:pt x="338" y="32"/>
                        <a:pt x="338" y="32"/>
                        <a:pt x="338" y="32"/>
                      </a:cubicBezTo>
                      <a:cubicBezTo>
                        <a:pt x="338" y="14"/>
                        <a:pt x="324" y="0"/>
                        <a:pt x="306" y="0"/>
                      </a:cubicBezTo>
                      <a:close/>
                      <a:moveTo>
                        <a:pt x="274" y="274"/>
                      </a:moveTo>
                      <a:cubicBezTo>
                        <a:pt x="64" y="274"/>
                        <a:pt x="64" y="274"/>
                        <a:pt x="64" y="274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4" y="64"/>
                        <a:pt x="274" y="64"/>
                        <a:pt x="274" y="64"/>
                      </a:cubicBezTo>
                      <a:lnTo>
                        <a:pt x="274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7" name="Freeform 8"/>
                <p:cNvSpPr>
                  <a:spLocks noEditPoints="1"/>
                </p:cNvSpPr>
                <p:nvPr/>
              </p:nvSpPr>
              <p:spPr bwMode="auto">
                <a:xfrm>
                  <a:off x="5704" y="821"/>
                  <a:ext cx="383" cy="372"/>
                </a:xfrm>
                <a:custGeom>
                  <a:avLst/>
                  <a:gdLst>
                    <a:gd name="T0" fmla="*/ 1569 w 2048"/>
                    <a:gd name="T1" fmla="*/ 237 h 1990"/>
                    <a:gd name="T2" fmla="*/ 1398 w 2048"/>
                    <a:gd name="T3" fmla="*/ 205 h 1990"/>
                    <a:gd name="T4" fmla="*/ 1366 w 2048"/>
                    <a:gd name="T5" fmla="*/ 0 h 1990"/>
                    <a:gd name="T6" fmla="*/ 1197 w 2048"/>
                    <a:gd name="T7" fmla="*/ 32 h 1990"/>
                    <a:gd name="T8" fmla="*/ 885 w 2048"/>
                    <a:gd name="T9" fmla="*/ 205 h 1990"/>
                    <a:gd name="T10" fmla="*/ 853 w 2048"/>
                    <a:gd name="T11" fmla="*/ 0 h 1990"/>
                    <a:gd name="T12" fmla="*/ 684 w 2048"/>
                    <a:gd name="T13" fmla="*/ 32 h 1990"/>
                    <a:gd name="T14" fmla="*/ 372 w 2048"/>
                    <a:gd name="T15" fmla="*/ 205 h 1990"/>
                    <a:gd name="T16" fmla="*/ 340 w 2048"/>
                    <a:gd name="T17" fmla="*/ 0 h 1990"/>
                    <a:gd name="T18" fmla="*/ 171 w 2048"/>
                    <a:gd name="T19" fmla="*/ 32 h 1990"/>
                    <a:gd name="T20" fmla="*/ 32 w 2048"/>
                    <a:gd name="T21" fmla="*/ 205 h 1990"/>
                    <a:gd name="T22" fmla="*/ 0 w 2048"/>
                    <a:gd name="T23" fmla="*/ 1468 h 1990"/>
                    <a:gd name="T24" fmla="*/ 896 w 2048"/>
                    <a:gd name="T25" fmla="*/ 1501 h 1990"/>
                    <a:gd name="T26" fmla="*/ 1469 w 2048"/>
                    <a:gd name="T27" fmla="*/ 1990 h 1990"/>
                    <a:gd name="T28" fmla="*/ 1569 w 2048"/>
                    <a:gd name="T29" fmla="*/ 840 h 1990"/>
                    <a:gd name="T30" fmla="*/ 1261 w 2048"/>
                    <a:gd name="T31" fmla="*/ 64 h 1990"/>
                    <a:gd name="T32" fmla="*/ 1334 w 2048"/>
                    <a:gd name="T33" fmla="*/ 237 h 1990"/>
                    <a:gd name="T34" fmla="*/ 1261 w 2048"/>
                    <a:gd name="T35" fmla="*/ 410 h 1990"/>
                    <a:gd name="T36" fmla="*/ 748 w 2048"/>
                    <a:gd name="T37" fmla="*/ 237 h 1990"/>
                    <a:gd name="T38" fmla="*/ 821 w 2048"/>
                    <a:gd name="T39" fmla="*/ 64 h 1990"/>
                    <a:gd name="T40" fmla="*/ 821 w 2048"/>
                    <a:gd name="T41" fmla="*/ 410 h 1990"/>
                    <a:gd name="T42" fmla="*/ 748 w 2048"/>
                    <a:gd name="T43" fmla="*/ 237 h 1990"/>
                    <a:gd name="T44" fmla="*/ 235 w 2048"/>
                    <a:gd name="T45" fmla="*/ 64 h 1990"/>
                    <a:gd name="T46" fmla="*/ 308 w 2048"/>
                    <a:gd name="T47" fmla="*/ 237 h 1990"/>
                    <a:gd name="T48" fmla="*/ 235 w 2048"/>
                    <a:gd name="T49" fmla="*/ 410 h 1990"/>
                    <a:gd name="T50" fmla="*/ 921 w 2048"/>
                    <a:gd name="T51" fmla="*/ 1026 h 1990"/>
                    <a:gd name="T52" fmla="*/ 616 w 2048"/>
                    <a:gd name="T53" fmla="*/ 1058 h 1990"/>
                    <a:gd name="T54" fmla="*/ 648 w 2048"/>
                    <a:gd name="T55" fmla="*/ 1364 h 1990"/>
                    <a:gd name="T56" fmla="*/ 889 w 2048"/>
                    <a:gd name="T57" fmla="*/ 1411 h 1990"/>
                    <a:gd name="T58" fmla="*/ 64 w 2048"/>
                    <a:gd name="T59" fmla="*/ 1436 h 1990"/>
                    <a:gd name="T60" fmla="*/ 171 w 2048"/>
                    <a:gd name="T61" fmla="*/ 269 h 1990"/>
                    <a:gd name="T62" fmla="*/ 203 w 2048"/>
                    <a:gd name="T63" fmla="*/ 474 h 1990"/>
                    <a:gd name="T64" fmla="*/ 372 w 2048"/>
                    <a:gd name="T65" fmla="*/ 442 h 1990"/>
                    <a:gd name="T66" fmla="*/ 684 w 2048"/>
                    <a:gd name="T67" fmla="*/ 269 h 1990"/>
                    <a:gd name="T68" fmla="*/ 716 w 2048"/>
                    <a:gd name="T69" fmla="*/ 474 h 1990"/>
                    <a:gd name="T70" fmla="*/ 885 w 2048"/>
                    <a:gd name="T71" fmla="*/ 442 h 1990"/>
                    <a:gd name="T72" fmla="*/ 1197 w 2048"/>
                    <a:gd name="T73" fmla="*/ 269 h 1990"/>
                    <a:gd name="T74" fmla="*/ 1229 w 2048"/>
                    <a:gd name="T75" fmla="*/ 474 h 1990"/>
                    <a:gd name="T76" fmla="*/ 1398 w 2048"/>
                    <a:gd name="T77" fmla="*/ 442 h 1990"/>
                    <a:gd name="T78" fmla="*/ 1505 w 2048"/>
                    <a:gd name="T79" fmla="*/ 269 h 1990"/>
                    <a:gd name="T80" fmla="*/ 1469 w 2048"/>
                    <a:gd name="T81" fmla="*/ 831 h 1990"/>
                    <a:gd name="T82" fmla="*/ 1364 w 2048"/>
                    <a:gd name="T83" fmla="*/ 648 h 1990"/>
                    <a:gd name="T84" fmla="*/ 1058 w 2048"/>
                    <a:gd name="T85" fmla="*/ 616 h 1990"/>
                    <a:gd name="T86" fmla="*/ 1026 w 2048"/>
                    <a:gd name="T87" fmla="*/ 921 h 1990"/>
                    <a:gd name="T88" fmla="*/ 1113 w 2048"/>
                    <a:gd name="T89" fmla="*/ 953 h 1990"/>
                    <a:gd name="T90" fmla="*/ 953 w 2048"/>
                    <a:gd name="T91" fmla="*/ 1146 h 1990"/>
                    <a:gd name="T92" fmla="*/ 921 w 2048"/>
                    <a:gd name="T93" fmla="*/ 1026 h 1990"/>
                    <a:gd name="T94" fmla="*/ 889 w 2048"/>
                    <a:gd name="T95" fmla="*/ 1300 h 1990"/>
                    <a:gd name="T96" fmla="*/ 680 w 2048"/>
                    <a:gd name="T97" fmla="*/ 1090 h 1990"/>
                    <a:gd name="T98" fmla="*/ 1300 w 2048"/>
                    <a:gd name="T99" fmla="*/ 680 h 1990"/>
                    <a:gd name="T100" fmla="*/ 1217 w 2048"/>
                    <a:gd name="T101" fmla="*/ 889 h 1990"/>
                    <a:gd name="T102" fmla="*/ 1090 w 2048"/>
                    <a:gd name="T103" fmla="*/ 680 h 1990"/>
                    <a:gd name="T104" fmla="*/ 1469 w 2048"/>
                    <a:gd name="T105" fmla="*/ 1926 h 1990"/>
                    <a:gd name="T106" fmla="*/ 956 w 2048"/>
                    <a:gd name="T107" fmla="*/ 1465 h 1990"/>
                    <a:gd name="T108" fmla="*/ 1238 w 2048"/>
                    <a:gd name="T109" fmla="*/ 950 h 1990"/>
                    <a:gd name="T110" fmla="*/ 1340 w 2048"/>
                    <a:gd name="T111" fmla="*/ 912 h 1990"/>
                    <a:gd name="T112" fmla="*/ 1469 w 2048"/>
                    <a:gd name="T113" fmla="*/ 896 h 1990"/>
                    <a:gd name="T114" fmla="*/ 1533 w 2048"/>
                    <a:gd name="T115" fmla="*/ 900 h 1990"/>
                    <a:gd name="T116" fmla="*/ 1469 w 2048"/>
                    <a:gd name="T117" fmla="*/ 1926 h 19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048" h="1990">
                      <a:moveTo>
                        <a:pt x="1569" y="840"/>
                      </a:moveTo>
                      <a:cubicBezTo>
                        <a:pt x="1569" y="237"/>
                        <a:pt x="1569" y="237"/>
                        <a:pt x="1569" y="237"/>
                      </a:cubicBezTo>
                      <a:cubicBezTo>
                        <a:pt x="1569" y="219"/>
                        <a:pt x="1555" y="205"/>
                        <a:pt x="1537" y="205"/>
                      </a:cubicBezTo>
                      <a:cubicBezTo>
                        <a:pt x="1398" y="205"/>
                        <a:pt x="1398" y="205"/>
                        <a:pt x="1398" y="205"/>
                      </a:cubicBezTo>
                      <a:cubicBezTo>
                        <a:pt x="1398" y="32"/>
                        <a:pt x="1398" y="32"/>
                        <a:pt x="1398" y="32"/>
                      </a:cubicBezTo>
                      <a:cubicBezTo>
                        <a:pt x="1398" y="14"/>
                        <a:pt x="1384" y="0"/>
                        <a:pt x="1366" y="0"/>
                      </a:cubicBezTo>
                      <a:cubicBezTo>
                        <a:pt x="1229" y="0"/>
                        <a:pt x="1229" y="0"/>
                        <a:pt x="1229" y="0"/>
                      </a:cubicBezTo>
                      <a:cubicBezTo>
                        <a:pt x="1212" y="0"/>
                        <a:pt x="1197" y="14"/>
                        <a:pt x="1197" y="32"/>
                      </a:cubicBezTo>
                      <a:cubicBezTo>
                        <a:pt x="1197" y="205"/>
                        <a:pt x="1197" y="205"/>
                        <a:pt x="1197" y="205"/>
                      </a:cubicBezTo>
                      <a:cubicBezTo>
                        <a:pt x="885" y="205"/>
                        <a:pt x="885" y="205"/>
                        <a:pt x="885" y="205"/>
                      </a:cubicBezTo>
                      <a:cubicBezTo>
                        <a:pt x="885" y="32"/>
                        <a:pt x="885" y="32"/>
                        <a:pt x="885" y="32"/>
                      </a:cubicBezTo>
                      <a:cubicBezTo>
                        <a:pt x="885" y="14"/>
                        <a:pt x="871" y="0"/>
                        <a:pt x="853" y="0"/>
                      </a:cubicBezTo>
                      <a:cubicBezTo>
                        <a:pt x="716" y="0"/>
                        <a:pt x="716" y="0"/>
                        <a:pt x="716" y="0"/>
                      </a:cubicBezTo>
                      <a:cubicBezTo>
                        <a:pt x="698" y="0"/>
                        <a:pt x="684" y="14"/>
                        <a:pt x="684" y="32"/>
                      </a:cubicBezTo>
                      <a:cubicBezTo>
                        <a:pt x="684" y="205"/>
                        <a:pt x="684" y="205"/>
                        <a:pt x="684" y="205"/>
                      </a:cubicBezTo>
                      <a:cubicBezTo>
                        <a:pt x="372" y="205"/>
                        <a:pt x="372" y="205"/>
                        <a:pt x="372" y="205"/>
                      </a:cubicBezTo>
                      <a:cubicBezTo>
                        <a:pt x="372" y="32"/>
                        <a:pt x="372" y="32"/>
                        <a:pt x="372" y="32"/>
                      </a:cubicBezTo>
                      <a:cubicBezTo>
                        <a:pt x="372" y="14"/>
                        <a:pt x="358" y="0"/>
                        <a:pt x="340" y="0"/>
                      </a:cubicBezTo>
                      <a:cubicBezTo>
                        <a:pt x="203" y="0"/>
                        <a:pt x="203" y="0"/>
                        <a:pt x="203" y="0"/>
                      </a:cubicBezTo>
                      <a:cubicBezTo>
                        <a:pt x="185" y="0"/>
                        <a:pt x="171" y="14"/>
                        <a:pt x="171" y="32"/>
                      </a:cubicBezTo>
                      <a:cubicBezTo>
                        <a:pt x="171" y="205"/>
                        <a:pt x="171" y="205"/>
                        <a:pt x="171" y="205"/>
                      </a:cubicBezTo>
                      <a:cubicBezTo>
                        <a:pt x="32" y="205"/>
                        <a:pt x="32" y="205"/>
                        <a:pt x="32" y="205"/>
                      </a:cubicBezTo>
                      <a:cubicBezTo>
                        <a:pt x="14" y="205"/>
                        <a:pt x="0" y="219"/>
                        <a:pt x="0" y="237"/>
                      </a:cubicBezTo>
                      <a:cubicBezTo>
                        <a:pt x="0" y="1468"/>
                        <a:pt x="0" y="1468"/>
                        <a:pt x="0" y="1468"/>
                      </a:cubicBezTo>
                      <a:cubicBezTo>
                        <a:pt x="0" y="1486"/>
                        <a:pt x="14" y="1501"/>
                        <a:pt x="32" y="1501"/>
                      </a:cubicBezTo>
                      <a:cubicBezTo>
                        <a:pt x="896" y="1501"/>
                        <a:pt x="896" y="1501"/>
                        <a:pt x="896" y="1501"/>
                      </a:cubicBezTo>
                      <a:cubicBezTo>
                        <a:pt x="917" y="1631"/>
                        <a:pt x="981" y="1751"/>
                        <a:pt x="1080" y="1840"/>
                      </a:cubicBezTo>
                      <a:cubicBezTo>
                        <a:pt x="1186" y="1937"/>
                        <a:pt x="1325" y="1990"/>
                        <a:pt x="1469" y="1990"/>
                      </a:cubicBezTo>
                      <a:cubicBezTo>
                        <a:pt x="1788" y="1990"/>
                        <a:pt x="2048" y="1730"/>
                        <a:pt x="2048" y="1411"/>
                      </a:cubicBezTo>
                      <a:cubicBezTo>
                        <a:pt x="2048" y="1129"/>
                        <a:pt x="1844" y="888"/>
                        <a:pt x="1569" y="840"/>
                      </a:cubicBezTo>
                      <a:close/>
                      <a:moveTo>
                        <a:pt x="1261" y="237"/>
                      </a:moveTo>
                      <a:cubicBezTo>
                        <a:pt x="1261" y="64"/>
                        <a:pt x="1261" y="64"/>
                        <a:pt x="1261" y="64"/>
                      </a:cubicBezTo>
                      <a:cubicBezTo>
                        <a:pt x="1334" y="64"/>
                        <a:pt x="1334" y="64"/>
                        <a:pt x="1334" y="64"/>
                      </a:cubicBezTo>
                      <a:cubicBezTo>
                        <a:pt x="1334" y="237"/>
                        <a:pt x="1334" y="237"/>
                        <a:pt x="1334" y="237"/>
                      </a:cubicBezTo>
                      <a:cubicBezTo>
                        <a:pt x="1334" y="410"/>
                        <a:pt x="1334" y="410"/>
                        <a:pt x="1334" y="410"/>
                      </a:cubicBezTo>
                      <a:cubicBezTo>
                        <a:pt x="1261" y="410"/>
                        <a:pt x="1261" y="410"/>
                        <a:pt x="1261" y="410"/>
                      </a:cubicBezTo>
                      <a:lnTo>
                        <a:pt x="1261" y="237"/>
                      </a:lnTo>
                      <a:close/>
                      <a:moveTo>
                        <a:pt x="748" y="237"/>
                      </a:moveTo>
                      <a:cubicBezTo>
                        <a:pt x="748" y="64"/>
                        <a:pt x="748" y="64"/>
                        <a:pt x="748" y="64"/>
                      </a:cubicBezTo>
                      <a:cubicBezTo>
                        <a:pt x="821" y="64"/>
                        <a:pt x="821" y="64"/>
                        <a:pt x="821" y="64"/>
                      </a:cubicBezTo>
                      <a:cubicBezTo>
                        <a:pt x="821" y="237"/>
                        <a:pt x="821" y="237"/>
                        <a:pt x="821" y="237"/>
                      </a:cubicBezTo>
                      <a:cubicBezTo>
                        <a:pt x="821" y="410"/>
                        <a:pt x="821" y="410"/>
                        <a:pt x="821" y="410"/>
                      </a:cubicBezTo>
                      <a:cubicBezTo>
                        <a:pt x="748" y="410"/>
                        <a:pt x="748" y="410"/>
                        <a:pt x="748" y="410"/>
                      </a:cubicBezTo>
                      <a:lnTo>
                        <a:pt x="748" y="237"/>
                      </a:lnTo>
                      <a:close/>
                      <a:moveTo>
                        <a:pt x="235" y="237"/>
                      </a:moveTo>
                      <a:cubicBezTo>
                        <a:pt x="235" y="64"/>
                        <a:pt x="235" y="64"/>
                        <a:pt x="235" y="64"/>
                      </a:cubicBezTo>
                      <a:cubicBezTo>
                        <a:pt x="308" y="64"/>
                        <a:pt x="308" y="64"/>
                        <a:pt x="308" y="64"/>
                      </a:cubicBezTo>
                      <a:cubicBezTo>
                        <a:pt x="308" y="237"/>
                        <a:pt x="308" y="237"/>
                        <a:pt x="308" y="237"/>
                      </a:cubicBezTo>
                      <a:cubicBezTo>
                        <a:pt x="308" y="410"/>
                        <a:pt x="308" y="410"/>
                        <a:pt x="308" y="410"/>
                      </a:cubicBezTo>
                      <a:cubicBezTo>
                        <a:pt x="235" y="410"/>
                        <a:pt x="235" y="410"/>
                        <a:pt x="235" y="410"/>
                      </a:cubicBezTo>
                      <a:lnTo>
                        <a:pt x="235" y="237"/>
                      </a:lnTo>
                      <a:close/>
                      <a:moveTo>
                        <a:pt x="921" y="1026"/>
                      </a:moveTo>
                      <a:cubicBezTo>
                        <a:pt x="648" y="1026"/>
                        <a:pt x="648" y="1026"/>
                        <a:pt x="648" y="1026"/>
                      </a:cubicBezTo>
                      <a:cubicBezTo>
                        <a:pt x="630" y="1026"/>
                        <a:pt x="616" y="1040"/>
                        <a:pt x="616" y="1058"/>
                      </a:cubicBezTo>
                      <a:cubicBezTo>
                        <a:pt x="616" y="1332"/>
                        <a:pt x="616" y="1332"/>
                        <a:pt x="616" y="1332"/>
                      </a:cubicBezTo>
                      <a:cubicBezTo>
                        <a:pt x="616" y="1349"/>
                        <a:pt x="630" y="1364"/>
                        <a:pt x="648" y="1364"/>
                      </a:cubicBezTo>
                      <a:cubicBezTo>
                        <a:pt x="891" y="1364"/>
                        <a:pt x="891" y="1364"/>
                        <a:pt x="891" y="1364"/>
                      </a:cubicBezTo>
                      <a:cubicBezTo>
                        <a:pt x="890" y="1379"/>
                        <a:pt x="889" y="1395"/>
                        <a:pt x="889" y="1411"/>
                      </a:cubicBezTo>
                      <a:cubicBezTo>
                        <a:pt x="889" y="1419"/>
                        <a:pt x="890" y="1428"/>
                        <a:pt x="890" y="1436"/>
                      </a:cubicBezTo>
                      <a:cubicBezTo>
                        <a:pt x="64" y="1436"/>
                        <a:pt x="64" y="1436"/>
                        <a:pt x="64" y="1436"/>
                      </a:cubicBezTo>
                      <a:cubicBezTo>
                        <a:pt x="64" y="269"/>
                        <a:pt x="64" y="269"/>
                        <a:pt x="64" y="269"/>
                      </a:cubicBezTo>
                      <a:cubicBezTo>
                        <a:pt x="171" y="269"/>
                        <a:pt x="171" y="269"/>
                        <a:pt x="171" y="269"/>
                      </a:cubicBezTo>
                      <a:cubicBezTo>
                        <a:pt x="171" y="442"/>
                        <a:pt x="171" y="442"/>
                        <a:pt x="171" y="442"/>
                      </a:cubicBezTo>
                      <a:cubicBezTo>
                        <a:pt x="171" y="460"/>
                        <a:pt x="185" y="474"/>
                        <a:pt x="203" y="474"/>
                      </a:cubicBezTo>
                      <a:cubicBezTo>
                        <a:pt x="340" y="474"/>
                        <a:pt x="340" y="474"/>
                        <a:pt x="340" y="474"/>
                      </a:cubicBezTo>
                      <a:cubicBezTo>
                        <a:pt x="358" y="474"/>
                        <a:pt x="372" y="460"/>
                        <a:pt x="372" y="442"/>
                      </a:cubicBezTo>
                      <a:cubicBezTo>
                        <a:pt x="372" y="269"/>
                        <a:pt x="372" y="269"/>
                        <a:pt x="372" y="269"/>
                      </a:cubicBezTo>
                      <a:cubicBezTo>
                        <a:pt x="684" y="269"/>
                        <a:pt x="684" y="269"/>
                        <a:pt x="684" y="269"/>
                      </a:cubicBezTo>
                      <a:cubicBezTo>
                        <a:pt x="684" y="442"/>
                        <a:pt x="684" y="442"/>
                        <a:pt x="684" y="442"/>
                      </a:cubicBezTo>
                      <a:cubicBezTo>
                        <a:pt x="684" y="460"/>
                        <a:pt x="698" y="474"/>
                        <a:pt x="716" y="474"/>
                      </a:cubicBezTo>
                      <a:cubicBezTo>
                        <a:pt x="853" y="474"/>
                        <a:pt x="853" y="474"/>
                        <a:pt x="853" y="474"/>
                      </a:cubicBezTo>
                      <a:cubicBezTo>
                        <a:pt x="871" y="474"/>
                        <a:pt x="885" y="460"/>
                        <a:pt x="885" y="442"/>
                      </a:cubicBezTo>
                      <a:cubicBezTo>
                        <a:pt x="885" y="269"/>
                        <a:pt x="885" y="269"/>
                        <a:pt x="885" y="269"/>
                      </a:cubicBezTo>
                      <a:cubicBezTo>
                        <a:pt x="1197" y="269"/>
                        <a:pt x="1197" y="269"/>
                        <a:pt x="1197" y="269"/>
                      </a:cubicBezTo>
                      <a:cubicBezTo>
                        <a:pt x="1197" y="442"/>
                        <a:pt x="1197" y="442"/>
                        <a:pt x="1197" y="442"/>
                      </a:cubicBezTo>
                      <a:cubicBezTo>
                        <a:pt x="1197" y="460"/>
                        <a:pt x="1212" y="474"/>
                        <a:pt x="1229" y="474"/>
                      </a:cubicBezTo>
                      <a:cubicBezTo>
                        <a:pt x="1366" y="474"/>
                        <a:pt x="1366" y="474"/>
                        <a:pt x="1366" y="474"/>
                      </a:cubicBezTo>
                      <a:cubicBezTo>
                        <a:pt x="1384" y="474"/>
                        <a:pt x="1398" y="460"/>
                        <a:pt x="1398" y="442"/>
                      </a:cubicBezTo>
                      <a:cubicBezTo>
                        <a:pt x="1398" y="269"/>
                        <a:pt x="1398" y="269"/>
                        <a:pt x="1398" y="269"/>
                      </a:cubicBezTo>
                      <a:cubicBezTo>
                        <a:pt x="1505" y="269"/>
                        <a:pt x="1505" y="269"/>
                        <a:pt x="1505" y="269"/>
                      </a:cubicBezTo>
                      <a:cubicBezTo>
                        <a:pt x="1505" y="833"/>
                        <a:pt x="1505" y="833"/>
                        <a:pt x="1505" y="833"/>
                      </a:cubicBezTo>
                      <a:cubicBezTo>
                        <a:pt x="1493" y="832"/>
                        <a:pt x="1481" y="831"/>
                        <a:pt x="1469" y="831"/>
                      </a:cubicBezTo>
                      <a:cubicBezTo>
                        <a:pt x="1433" y="831"/>
                        <a:pt x="1398" y="835"/>
                        <a:pt x="1364" y="841"/>
                      </a:cubicBezTo>
                      <a:cubicBezTo>
                        <a:pt x="1364" y="648"/>
                        <a:pt x="1364" y="648"/>
                        <a:pt x="1364" y="648"/>
                      </a:cubicBezTo>
                      <a:cubicBezTo>
                        <a:pt x="1364" y="630"/>
                        <a:pt x="1350" y="616"/>
                        <a:pt x="1332" y="616"/>
                      </a:cubicBezTo>
                      <a:cubicBezTo>
                        <a:pt x="1058" y="616"/>
                        <a:pt x="1058" y="616"/>
                        <a:pt x="1058" y="616"/>
                      </a:cubicBezTo>
                      <a:cubicBezTo>
                        <a:pt x="1040" y="616"/>
                        <a:pt x="1026" y="630"/>
                        <a:pt x="1026" y="648"/>
                      </a:cubicBezTo>
                      <a:cubicBezTo>
                        <a:pt x="1026" y="921"/>
                        <a:pt x="1026" y="921"/>
                        <a:pt x="1026" y="921"/>
                      </a:cubicBezTo>
                      <a:cubicBezTo>
                        <a:pt x="1026" y="939"/>
                        <a:pt x="1040" y="953"/>
                        <a:pt x="1058" y="953"/>
                      </a:cubicBezTo>
                      <a:cubicBezTo>
                        <a:pt x="1113" y="953"/>
                        <a:pt x="1113" y="953"/>
                        <a:pt x="1113" y="953"/>
                      </a:cubicBezTo>
                      <a:cubicBezTo>
                        <a:pt x="1060" y="995"/>
                        <a:pt x="1014" y="1045"/>
                        <a:pt x="978" y="1102"/>
                      </a:cubicBezTo>
                      <a:cubicBezTo>
                        <a:pt x="969" y="1116"/>
                        <a:pt x="961" y="1131"/>
                        <a:pt x="953" y="1146"/>
                      </a:cubicBezTo>
                      <a:cubicBezTo>
                        <a:pt x="953" y="1058"/>
                        <a:pt x="953" y="1058"/>
                        <a:pt x="953" y="1058"/>
                      </a:cubicBezTo>
                      <a:cubicBezTo>
                        <a:pt x="953" y="1040"/>
                        <a:pt x="939" y="1026"/>
                        <a:pt x="921" y="1026"/>
                      </a:cubicBezTo>
                      <a:close/>
                      <a:moveTo>
                        <a:pt x="889" y="1090"/>
                      </a:moveTo>
                      <a:cubicBezTo>
                        <a:pt x="889" y="1300"/>
                        <a:pt x="889" y="1300"/>
                        <a:pt x="889" y="1300"/>
                      </a:cubicBezTo>
                      <a:cubicBezTo>
                        <a:pt x="680" y="1300"/>
                        <a:pt x="680" y="1300"/>
                        <a:pt x="680" y="1300"/>
                      </a:cubicBezTo>
                      <a:cubicBezTo>
                        <a:pt x="680" y="1090"/>
                        <a:pt x="680" y="1090"/>
                        <a:pt x="680" y="1090"/>
                      </a:cubicBezTo>
                      <a:lnTo>
                        <a:pt x="889" y="1090"/>
                      </a:lnTo>
                      <a:close/>
                      <a:moveTo>
                        <a:pt x="1300" y="680"/>
                      </a:moveTo>
                      <a:cubicBezTo>
                        <a:pt x="1300" y="857"/>
                        <a:pt x="1300" y="857"/>
                        <a:pt x="1300" y="857"/>
                      </a:cubicBezTo>
                      <a:cubicBezTo>
                        <a:pt x="1271" y="865"/>
                        <a:pt x="1244" y="876"/>
                        <a:pt x="1217" y="889"/>
                      </a:cubicBezTo>
                      <a:cubicBezTo>
                        <a:pt x="1090" y="889"/>
                        <a:pt x="1090" y="889"/>
                        <a:pt x="1090" y="889"/>
                      </a:cubicBezTo>
                      <a:cubicBezTo>
                        <a:pt x="1090" y="680"/>
                        <a:pt x="1090" y="680"/>
                        <a:pt x="1090" y="680"/>
                      </a:cubicBezTo>
                      <a:lnTo>
                        <a:pt x="1300" y="680"/>
                      </a:lnTo>
                      <a:close/>
                      <a:moveTo>
                        <a:pt x="1469" y="1926"/>
                      </a:moveTo>
                      <a:cubicBezTo>
                        <a:pt x="1204" y="1926"/>
                        <a:pt x="984" y="1728"/>
                        <a:pt x="956" y="1465"/>
                      </a:cubicBezTo>
                      <a:cubicBezTo>
                        <a:pt x="956" y="1465"/>
                        <a:pt x="956" y="1465"/>
                        <a:pt x="956" y="1465"/>
                      </a:cubicBezTo>
                      <a:cubicBezTo>
                        <a:pt x="954" y="1447"/>
                        <a:pt x="953" y="1429"/>
                        <a:pt x="953" y="1411"/>
                      </a:cubicBezTo>
                      <a:cubicBezTo>
                        <a:pt x="953" y="1215"/>
                        <a:pt x="1063" y="1038"/>
                        <a:pt x="1238" y="950"/>
                      </a:cubicBezTo>
                      <a:cubicBezTo>
                        <a:pt x="1238" y="950"/>
                        <a:pt x="1238" y="950"/>
                        <a:pt x="1238" y="950"/>
                      </a:cubicBezTo>
                      <a:cubicBezTo>
                        <a:pt x="1271" y="934"/>
                        <a:pt x="1305" y="921"/>
                        <a:pt x="1340" y="912"/>
                      </a:cubicBezTo>
                      <a:cubicBezTo>
                        <a:pt x="1340" y="912"/>
                        <a:pt x="1340" y="912"/>
                        <a:pt x="1340" y="912"/>
                      </a:cubicBezTo>
                      <a:cubicBezTo>
                        <a:pt x="1382" y="901"/>
                        <a:pt x="1425" y="896"/>
                        <a:pt x="1469" y="896"/>
                      </a:cubicBezTo>
                      <a:cubicBezTo>
                        <a:pt x="1490" y="896"/>
                        <a:pt x="1512" y="897"/>
                        <a:pt x="1533" y="900"/>
                      </a:cubicBezTo>
                      <a:cubicBezTo>
                        <a:pt x="1533" y="900"/>
                        <a:pt x="1533" y="900"/>
                        <a:pt x="1533" y="900"/>
                      </a:cubicBezTo>
                      <a:cubicBezTo>
                        <a:pt x="1790" y="932"/>
                        <a:pt x="1984" y="1151"/>
                        <a:pt x="1984" y="1411"/>
                      </a:cubicBezTo>
                      <a:cubicBezTo>
                        <a:pt x="1984" y="1695"/>
                        <a:pt x="1753" y="1926"/>
                        <a:pt x="1469" y="19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8" name="Freeform 9"/>
                <p:cNvSpPr>
                  <a:spLocks/>
                </p:cNvSpPr>
                <p:nvPr/>
              </p:nvSpPr>
              <p:spPr bwMode="auto">
                <a:xfrm>
                  <a:off x="6049" y="1050"/>
                  <a:ext cx="18" cy="41"/>
                </a:xfrm>
                <a:custGeom>
                  <a:avLst/>
                  <a:gdLst>
                    <a:gd name="T0" fmla="*/ 67 w 94"/>
                    <a:gd name="T1" fmla="*/ 25 h 216"/>
                    <a:gd name="T2" fmla="*/ 26 w 94"/>
                    <a:gd name="T3" fmla="*/ 6 h 216"/>
                    <a:gd name="T4" fmla="*/ 6 w 94"/>
                    <a:gd name="T5" fmla="*/ 47 h 216"/>
                    <a:gd name="T6" fmla="*/ 30 w 94"/>
                    <a:gd name="T7" fmla="*/ 184 h 216"/>
                    <a:gd name="T8" fmla="*/ 62 w 94"/>
                    <a:gd name="T9" fmla="*/ 216 h 216"/>
                    <a:gd name="T10" fmla="*/ 94 w 94"/>
                    <a:gd name="T11" fmla="*/ 184 h 216"/>
                    <a:gd name="T12" fmla="*/ 67 w 94"/>
                    <a:gd name="T13" fmla="*/ 25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4" h="216">
                      <a:moveTo>
                        <a:pt x="67" y="25"/>
                      </a:moveTo>
                      <a:cubicBezTo>
                        <a:pt x="61" y="9"/>
                        <a:pt x="42" y="0"/>
                        <a:pt x="26" y="6"/>
                      </a:cubicBezTo>
                      <a:cubicBezTo>
                        <a:pt x="9" y="12"/>
                        <a:pt x="0" y="30"/>
                        <a:pt x="6" y="47"/>
                      </a:cubicBezTo>
                      <a:cubicBezTo>
                        <a:pt x="22" y="91"/>
                        <a:pt x="30" y="137"/>
                        <a:pt x="30" y="184"/>
                      </a:cubicBezTo>
                      <a:cubicBezTo>
                        <a:pt x="30" y="202"/>
                        <a:pt x="44" y="216"/>
                        <a:pt x="62" y="216"/>
                      </a:cubicBezTo>
                      <a:cubicBezTo>
                        <a:pt x="80" y="216"/>
                        <a:pt x="94" y="202"/>
                        <a:pt x="94" y="184"/>
                      </a:cubicBezTo>
                      <a:cubicBezTo>
                        <a:pt x="94" y="130"/>
                        <a:pt x="85" y="76"/>
                        <a:pt x="67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9" name="Freeform 10"/>
                <p:cNvSpPr>
                  <a:spLocks/>
                </p:cNvSpPr>
                <p:nvPr/>
              </p:nvSpPr>
              <p:spPr bwMode="auto">
                <a:xfrm>
                  <a:off x="5994" y="999"/>
                  <a:ext cx="59" cy="45"/>
                </a:xfrm>
                <a:custGeom>
                  <a:avLst/>
                  <a:gdLst>
                    <a:gd name="T0" fmla="*/ 304 w 314"/>
                    <a:gd name="T1" fmla="*/ 191 h 242"/>
                    <a:gd name="T2" fmla="*/ 44 w 314"/>
                    <a:gd name="T3" fmla="*/ 5 h 242"/>
                    <a:gd name="T4" fmla="*/ 4 w 314"/>
                    <a:gd name="T5" fmla="*/ 27 h 242"/>
                    <a:gd name="T6" fmla="*/ 27 w 314"/>
                    <a:gd name="T7" fmla="*/ 67 h 242"/>
                    <a:gd name="T8" fmla="*/ 252 w 314"/>
                    <a:gd name="T9" fmla="*/ 228 h 242"/>
                    <a:gd name="T10" fmla="*/ 278 w 314"/>
                    <a:gd name="T11" fmla="*/ 242 h 242"/>
                    <a:gd name="T12" fmla="*/ 296 w 314"/>
                    <a:gd name="T13" fmla="*/ 236 h 242"/>
                    <a:gd name="T14" fmla="*/ 304 w 314"/>
                    <a:gd name="T15" fmla="*/ 191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4" h="242">
                      <a:moveTo>
                        <a:pt x="304" y="191"/>
                      </a:moveTo>
                      <a:cubicBezTo>
                        <a:pt x="242" y="101"/>
                        <a:pt x="149" y="35"/>
                        <a:pt x="44" y="5"/>
                      </a:cubicBezTo>
                      <a:cubicBezTo>
                        <a:pt x="27" y="0"/>
                        <a:pt x="9" y="10"/>
                        <a:pt x="4" y="27"/>
                      </a:cubicBezTo>
                      <a:cubicBezTo>
                        <a:pt x="0" y="44"/>
                        <a:pt x="10" y="62"/>
                        <a:pt x="27" y="67"/>
                      </a:cubicBezTo>
                      <a:cubicBezTo>
                        <a:pt x="117" y="93"/>
                        <a:pt x="197" y="150"/>
                        <a:pt x="252" y="228"/>
                      </a:cubicBezTo>
                      <a:cubicBezTo>
                        <a:pt x="258" y="237"/>
                        <a:pt x="268" y="242"/>
                        <a:pt x="278" y="242"/>
                      </a:cubicBezTo>
                      <a:cubicBezTo>
                        <a:pt x="284" y="242"/>
                        <a:pt x="291" y="240"/>
                        <a:pt x="296" y="236"/>
                      </a:cubicBezTo>
                      <a:cubicBezTo>
                        <a:pt x="311" y="226"/>
                        <a:pt x="314" y="206"/>
                        <a:pt x="304" y="1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0" name="Freeform 11"/>
                <p:cNvSpPr>
                  <a:spLocks noEditPoints="1"/>
                </p:cNvSpPr>
                <p:nvPr/>
              </p:nvSpPr>
              <p:spPr bwMode="auto">
                <a:xfrm>
                  <a:off x="5911" y="1017"/>
                  <a:ext cx="136" cy="136"/>
                </a:xfrm>
                <a:custGeom>
                  <a:avLst/>
                  <a:gdLst>
                    <a:gd name="T0" fmla="*/ 364 w 727"/>
                    <a:gd name="T1" fmla="*/ 0 h 727"/>
                    <a:gd name="T2" fmla="*/ 0 w 727"/>
                    <a:gd name="T3" fmla="*/ 364 h 727"/>
                    <a:gd name="T4" fmla="*/ 364 w 727"/>
                    <a:gd name="T5" fmla="*/ 727 h 727"/>
                    <a:gd name="T6" fmla="*/ 727 w 727"/>
                    <a:gd name="T7" fmla="*/ 364 h 727"/>
                    <a:gd name="T8" fmla="*/ 364 w 727"/>
                    <a:gd name="T9" fmla="*/ 0 h 727"/>
                    <a:gd name="T10" fmla="*/ 364 w 727"/>
                    <a:gd name="T11" fmla="*/ 663 h 727"/>
                    <a:gd name="T12" fmla="*/ 64 w 727"/>
                    <a:gd name="T13" fmla="*/ 364 h 727"/>
                    <a:gd name="T14" fmla="*/ 364 w 727"/>
                    <a:gd name="T15" fmla="*/ 65 h 727"/>
                    <a:gd name="T16" fmla="*/ 663 w 727"/>
                    <a:gd name="T17" fmla="*/ 364 h 727"/>
                    <a:gd name="T18" fmla="*/ 364 w 727"/>
                    <a:gd name="T19" fmla="*/ 663 h 7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27" h="727">
                      <a:moveTo>
                        <a:pt x="364" y="0"/>
                      </a:moveTo>
                      <a:cubicBezTo>
                        <a:pt x="163" y="0"/>
                        <a:pt x="0" y="163"/>
                        <a:pt x="0" y="364"/>
                      </a:cubicBezTo>
                      <a:cubicBezTo>
                        <a:pt x="0" y="564"/>
                        <a:pt x="163" y="727"/>
                        <a:pt x="364" y="727"/>
                      </a:cubicBezTo>
                      <a:cubicBezTo>
                        <a:pt x="564" y="727"/>
                        <a:pt x="727" y="564"/>
                        <a:pt x="727" y="364"/>
                      </a:cubicBezTo>
                      <a:cubicBezTo>
                        <a:pt x="727" y="163"/>
                        <a:pt x="564" y="0"/>
                        <a:pt x="364" y="0"/>
                      </a:cubicBezTo>
                      <a:close/>
                      <a:moveTo>
                        <a:pt x="364" y="663"/>
                      </a:moveTo>
                      <a:cubicBezTo>
                        <a:pt x="199" y="663"/>
                        <a:pt x="64" y="529"/>
                        <a:pt x="64" y="364"/>
                      </a:cubicBezTo>
                      <a:cubicBezTo>
                        <a:pt x="64" y="199"/>
                        <a:pt x="199" y="65"/>
                        <a:pt x="364" y="65"/>
                      </a:cubicBezTo>
                      <a:cubicBezTo>
                        <a:pt x="529" y="65"/>
                        <a:pt x="663" y="199"/>
                        <a:pt x="663" y="364"/>
                      </a:cubicBezTo>
                      <a:cubicBezTo>
                        <a:pt x="663" y="529"/>
                        <a:pt x="529" y="663"/>
                        <a:pt x="364" y="6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1" name="Freeform 12"/>
                <p:cNvSpPr>
                  <a:spLocks/>
                </p:cNvSpPr>
                <p:nvPr/>
              </p:nvSpPr>
              <p:spPr bwMode="auto">
                <a:xfrm>
                  <a:off x="5973" y="1048"/>
                  <a:ext cx="47" cy="47"/>
                </a:xfrm>
                <a:custGeom>
                  <a:avLst/>
                  <a:gdLst>
                    <a:gd name="T0" fmla="*/ 220 w 252"/>
                    <a:gd name="T1" fmla="*/ 188 h 252"/>
                    <a:gd name="T2" fmla="*/ 64 w 252"/>
                    <a:gd name="T3" fmla="*/ 188 h 252"/>
                    <a:gd name="T4" fmla="*/ 64 w 252"/>
                    <a:gd name="T5" fmla="*/ 32 h 252"/>
                    <a:gd name="T6" fmla="*/ 32 w 252"/>
                    <a:gd name="T7" fmla="*/ 0 h 252"/>
                    <a:gd name="T8" fmla="*/ 0 w 252"/>
                    <a:gd name="T9" fmla="*/ 32 h 252"/>
                    <a:gd name="T10" fmla="*/ 0 w 252"/>
                    <a:gd name="T11" fmla="*/ 220 h 252"/>
                    <a:gd name="T12" fmla="*/ 32 w 252"/>
                    <a:gd name="T13" fmla="*/ 252 h 252"/>
                    <a:gd name="T14" fmla="*/ 220 w 252"/>
                    <a:gd name="T15" fmla="*/ 252 h 252"/>
                    <a:gd name="T16" fmla="*/ 252 w 252"/>
                    <a:gd name="T17" fmla="*/ 220 h 252"/>
                    <a:gd name="T18" fmla="*/ 220 w 252"/>
                    <a:gd name="T19" fmla="*/ 188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2" h="252">
                      <a:moveTo>
                        <a:pt x="220" y="188"/>
                      </a:moveTo>
                      <a:cubicBezTo>
                        <a:pt x="64" y="188"/>
                        <a:pt x="64" y="188"/>
                        <a:pt x="64" y="188"/>
                      </a:cubicBezTo>
                      <a:cubicBezTo>
                        <a:pt x="64" y="32"/>
                        <a:pt x="64" y="32"/>
                        <a:pt x="64" y="32"/>
                      </a:cubicBezTo>
                      <a:cubicBezTo>
                        <a:pt x="64" y="14"/>
                        <a:pt x="49" y="0"/>
                        <a:pt x="32" y="0"/>
                      </a:cubicBezTo>
                      <a:cubicBezTo>
                        <a:pt x="14" y="0"/>
                        <a:pt x="0" y="14"/>
                        <a:pt x="0" y="32"/>
                      </a:cubicBezTo>
                      <a:cubicBezTo>
                        <a:pt x="0" y="220"/>
                        <a:pt x="0" y="220"/>
                        <a:pt x="0" y="220"/>
                      </a:cubicBezTo>
                      <a:cubicBezTo>
                        <a:pt x="0" y="238"/>
                        <a:pt x="14" y="252"/>
                        <a:pt x="32" y="252"/>
                      </a:cubicBezTo>
                      <a:cubicBezTo>
                        <a:pt x="220" y="252"/>
                        <a:pt x="220" y="252"/>
                        <a:pt x="220" y="252"/>
                      </a:cubicBezTo>
                      <a:cubicBezTo>
                        <a:pt x="237" y="252"/>
                        <a:pt x="252" y="238"/>
                        <a:pt x="252" y="220"/>
                      </a:cubicBezTo>
                      <a:cubicBezTo>
                        <a:pt x="252" y="203"/>
                        <a:pt x="238" y="188"/>
                        <a:pt x="220" y="1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  <p:sp>
            <p:nvSpPr>
              <p:cNvPr id="53" name="CaixaDeTexto 19"/>
              <p:cNvSpPr txBox="1"/>
              <p:nvPr/>
            </p:nvSpPr>
            <p:spPr>
              <a:xfrm>
                <a:off x="9934912" y="1361753"/>
                <a:ext cx="8811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pt-BR"/>
                </a:defPPr>
                <a:lvl1pPr algn="r">
                  <a:defRPr sz="5400" b="1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</a:defRPr>
                </a:lvl1pPr>
                <a:lvl2pPr lvl="1" algn="r">
                  <a:defRPr sz="3600">
                    <a:solidFill>
                      <a:schemeClr val="bg1"/>
                    </a:solidFill>
                  </a:defRPr>
                </a:lvl2pPr>
              </a:lstStyle>
              <a:p>
                <a:pPr algn="l"/>
                <a:r>
                  <a:rPr lang="pt-BR" sz="1400" i="1" dirty="0">
                    <a:solidFill>
                      <a:srgbClr val="4A5463"/>
                    </a:solidFill>
                    <a:effectLst/>
                    <a:latin typeface="+mn-lt"/>
                  </a:rPr>
                  <a:t>histórico</a:t>
                </a:r>
              </a:p>
            </p:txBody>
          </p:sp>
        </p:grpSp>
        <p:sp>
          <p:nvSpPr>
            <p:cNvPr id="51" name="Retângulo 50"/>
            <p:cNvSpPr/>
            <p:nvPr/>
          </p:nvSpPr>
          <p:spPr>
            <a:xfrm>
              <a:off x="7794171" y="5558971"/>
              <a:ext cx="1596572" cy="62411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aphicFrame>
        <p:nvGraphicFramePr>
          <p:cNvPr id="44" name="Gráfico 43"/>
          <p:cNvGraphicFramePr/>
          <p:nvPr>
            <p:extLst>
              <p:ext uri="{D42A27DB-BD31-4B8C-83A1-F6EECF244321}">
                <p14:modId xmlns:p14="http://schemas.microsoft.com/office/powerpoint/2010/main" val="1971632418"/>
              </p:ext>
            </p:extLst>
          </p:nvPr>
        </p:nvGraphicFramePr>
        <p:xfrm>
          <a:off x="9268607" y="1955089"/>
          <a:ext cx="2172389" cy="2073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Agrupar 5"/>
          <p:cNvGrpSpPr/>
          <p:nvPr/>
        </p:nvGrpSpPr>
        <p:grpSpPr>
          <a:xfrm>
            <a:off x="9380010" y="1336321"/>
            <a:ext cx="1807587" cy="707886"/>
            <a:chOff x="9380010" y="1336321"/>
            <a:chExt cx="1807587" cy="707886"/>
          </a:xfrm>
        </p:grpSpPr>
        <p:sp>
          <p:nvSpPr>
            <p:cNvPr id="2" name="Retângulo 1"/>
            <p:cNvSpPr/>
            <p:nvPr/>
          </p:nvSpPr>
          <p:spPr>
            <a:xfrm>
              <a:off x="9842744" y="1336321"/>
              <a:ext cx="134485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2000" b="1" dirty="0">
                  <a:solidFill>
                    <a:srgbClr val="4A5463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redução nos riscos</a:t>
              </a:r>
              <a:endParaRPr lang="pt-BR" sz="2000" b="1" dirty="0">
                <a:solidFill>
                  <a:srgbClr val="4A5463"/>
                </a:solidFill>
              </a:endParaRPr>
            </a:p>
          </p:txBody>
        </p:sp>
        <p:grpSp>
          <p:nvGrpSpPr>
            <p:cNvPr id="16" name="Group 8"/>
            <p:cNvGrpSpPr>
              <a:grpSpLocks noChangeAspect="1"/>
            </p:cNvGrpSpPr>
            <p:nvPr/>
          </p:nvGrpSpPr>
          <p:grpSpPr bwMode="auto">
            <a:xfrm>
              <a:off x="9380010" y="1418104"/>
              <a:ext cx="462734" cy="539035"/>
              <a:chOff x="1792" y="3269"/>
              <a:chExt cx="1128" cy="1314"/>
            </a:xfrm>
            <a:solidFill>
              <a:srgbClr val="EC4251"/>
            </a:solidFill>
          </p:grpSpPr>
          <p:sp>
            <p:nvSpPr>
              <p:cNvPr id="30" name="Freeform 9"/>
              <p:cNvSpPr>
                <a:spLocks noEditPoints="1"/>
              </p:cNvSpPr>
              <p:nvPr/>
            </p:nvSpPr>
            <p:spPr bwMode="auto">
              <a:xfrm>
                <a:off x="1792" y="3269"/>
                <a:ext cx="1128" cy="1314"/>
              </a:xfrm>
              <a:custGeom>
                <a:avLst/>
                <a:gdLst>
                  <a:gd name="T0" fmla="*/ 1740 w 1763"/>
                  <a:gd name="T1" fmla="*/ 534 h 2055"/>
                  <a:gd name="T2" fmla="*/ 1738 w 1763"/>
                  <a:gd name="T3" fmla="*/ 376 h 2055"/>
                  <a:gd name="T4" fmla="*/ 1666 w 1763"/>
                  <a:gd name="T5" fmla="*/ 305 h 2055"/>
                  <a:gd name="T6" fmla="*/ 932 w 1763"/>
                  <a:gd name="T7" fmla="*/ 27 h 2055"/>
                  <a:gd name="T8" fmla="*/ 832 w 1763"/>
                  <a:gd name="T9" fmla="*/ 27 h 2055"/>
                  <a:gd name="T10" fmla="*/ 98 w 1763"/>
                  <a:gd name="T11" fmla="*/ 305 h 2055"/>
                  <a:gd name="T12" fmla="*/ 26 w 1763"/>
                  <a:gd name="T13" fmla="*/ 376 h 2055"/>
                  <a:gd name="T14" fmla="*/ 24 w 1763"/>
                  <a:gd name="T15" fmla="*/ 534 h 2055"/>
                  <a:gd name="T16" fmla="*/ 858 w 1763"/>
                  <a:gd name="T17" fmla="*/ 2051 h 2055"/>
                  <a:gd name="T18" fmla="*/ 882 w 1763"/>
                  <a:gd name="T19" fmla="*/ 2055 h 2055"/>
                  <a:gd name="T20" fmla="*/ 905 w 1763"/>
                  <a:gd name="T21" fmla="*/ 2051 h 2055"/>
                  <a:gd name="T22" fmla="*/ 1740 w 1763"/>
                  <a:gd name="T23" fmla="*/ 534 h 2055"/>
                  <a:gd name="T24" fmla="*/ 882 w 1763"/>
                  <a:gd name="T25" fmla="*/ 1907 h 2055"/>
                  <a:gd name="T26" fmla="*/ 167 w 1763"/>
                  <a:gd name="T27" fmla="*/ 537 h 2055"/>
                  <a:gd name="T28" fmla="*/ 169 w 1763"/>
                  <a:gd name="T29" fmla="*/ 446 h 2055"/>
                  <a:gd name="T30" fmla="*/ 882 w 1763"/>
                  <a:gd name="T31" fmla="*/ 176 h 2055"/>
                  <a:gd name="T32" fmla="*/ 1595 w 1763"/>
                  <a:gd name="T33" fmla="*/ 446 h 2055"/>
                  <a:gd name="T34" fmla="*/ 1597 w 1763"/>
                  <a:gd name="T35" fmla="*/ 537 h 2055"/>
                  <a:gd name="T36" fmla="*/ 882 w 1763"/>
                  <a:gd name="T37" fmla="*/ 1907 h 2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63" h="2055">
                    <a:moveTo>
                      <a:pt x="1740" y="534"/>
                    </a:moveTo>
                    <a:cubicBezTo>
                      <a:pt x="1739" y="479"/>
                      <a:pt x="1738" y="427"/>
                      <a:pt x="1738" y="376"/>
                    </a:cubicBezTo>
                    <a:cubicBezTo>
                      <a:pt x="1738" y="337"/>
                      <a:pt x="1706" y="305"/>
                      <a:pt x="1666" y="305"/>
                    </a:cubicBezTo>
                    <a:cubicBezTo>
                      <a:pt x="1360" y="305"/>
                      <a:pt x="1126" y="216"/>
                      <a:pt x="932" y="27"/>
                    </a:cubicBezTo>
                    <a:cubicBezTo>
                      <a:pt x="904" y="0"/>
                      <a:pt x="860" y="0"/>
                      <a:pt x="832" y="27"/>
                    </a:cubicBezTo>
                    <a:cubicBezTo>
                      <a:pt x="637" y="216"/>
                      <a:pt x="404" y="305"/>
                      <a:pt x="98" y="305"/>
                    </a:cubicBezTo>
                    <a:cubicBezTo>
                      <a:pt x="58" y="305"/>
                      <a:pt x="26" y="337"/>
                      <a:pt x="26" y="376"/>
                    </a:cubicBezTo>
                    <a:cubicBezTo>
                      <a:pt x="26" y="427"/>
                      <a:pt x="25" y="479"/>
                      <a:pt x="24" y="534"/>
                    </a:cubicBezTo>
                    <a:cubicBezTo>
                      <a:pt x="14" y="1049"/>
                      <a:pt x="0" y="1754"/>
                      <a:pt x="858" y="2051"/>
                    </a:cubicBezTo>
                    <a:cubicBezTo>
                      <a:pt x="866" y="2054"/>
                      <a:pt x="874" y="2055"/>
                      <a:pt x="882" y="2055"/>
                    </a:cubicBezTo>
                    <a:cubicBezTo>
                      <a:pt x="890" y="2055"/>
                      <a:pt x="898" y="2054"/>
                      <a:pt x="905" y="2051"/>
                    </a:cubicBezTo>
                    <a:cubicBezTo>
                      <a:pt x="1763" y="1754"/>
                      <a:pt x="1750" y="1049"/>
                      <a:pt x="1740" y="534"/>
                    </a:cubicBezTo>
                    <a:close/>
                    <a:moveTo>
                      <a:pt x="882" y="1907"/>
                    </a:moveTo>
                    <a:cubicBezTo>
                      <a:pt x="146" y="1640"/>
                      <a:pt x="157" y="1054"/>
                      <a:pt x="167" y="537"/>
                    </a:cubicBezTo>
                    <a:cubicBezTo>
                      <a:pt x="168" y="506"/>
                      <a:pt x="168" y="476"/>
                      <a:pt x="169" y="446"/>
                    </a:cubicBezTo>
                    <a:cubicBezTo>
                      <a:pt x="456" y="434"/>
                      <a:pt x="685" y="347"/>
                      <a:pt x="882" y="176"/>
                    </a:cubicBezTo>
                    <a:cubicBezTo>
                      <a:pt x="1079" y="347"/>
                      <a:pt x="1308" y="434"/>
                      <a:pt x="1595" y="446"/>
                    </a:cubicBezTo>
                    <a:cubicBezTo>
                      <a:pt x="1596" y="476"/>
                      <a:pt x="1596" y="506"/>
                      <a:pt x="1597" y="537"/>
                    </a:cubicBezTo>
                    <a:cubicBezTo>
                      <a:pt x="1607" y="1054"/>
                      <a:pt x="1618" y="1640"/>
                      <a:pt x="882" y="19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1" name="Freeform 10"/>
              <p:cNvSpPr>
                <a:spLocks/>
              </p:cNvSpPr>
              <p:nvPr/>
            </p:nvSpPr>
            <p:spPr bwMode="auto">
              <a:xfrm>
                <a:off x="2116" y="3751"/>
                <a:ext cx="481" cy="350"/>
              </a:xfrm>
              <a:custGeom>
                <a:avLst/>
                <a:gdLst>
                  <a:gd name="T0" fmla="*/ 623 w 752"/>
                  <a:gd name="T1" fmla="*/ 28 h 547"/>
                  <a:gd name="T2" fmla="*/ 277 w 752"/>
                  <a:gd name="T3" fmla="*/ 374 h 547"/>
                  <a:gd name="T4" fmla="*/ 129 w 752"/>
                  <a:gd name="T5" fmla="*/ 226 h 547"/>
                  <a:gd name="T6" fmla="*/ 28 w 752"/>
                  <a:gd name="T7" fmla="*/ 226 h 547"/>
                  <a:gd name="T8" fmla="*/ 28 w 752"/>
                  <a:gd name="T9" fmla="*/ 328 h 547"/>
                  <a:gd name="T10" fmla="*/ 226 w 752"/>
                  <a:gd name="T11" fmla="*/ 526 h 547"/>
                  <a:gd name="T12" fmla="*/ 277 w 752"/>
                  <a:gd name="T13" fmla="*/ 547 h 547"/>
                  <a:gd name="T14" fmla="*/ 328 w 752"/>
                  <a:gd name="T15" fmla="*/ 526 h 547"/>
                  <a:gd name="T16" fmla="*/ 724 w 752"/>
                  <a:gd name="T17" fmla="*/ 129 h 547"/>
                  <a:gd name="T18" fmla="*/ 724 w 752"/>
                  <a:gd name="T19" fmla="*/ 28 h 547"/>
                  <a:gd name="T20" fmla="*/ 623 w 752"/>
                  <a:gd name="T21" fmla="*/ 28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2" h="547">
                    <a:moveTo>
                      <a:pt x="623" y="28"/>
                    </a:moveTo>
                    <a:cubicBezTo>
                      <a:pt x="277" y="374"/>
                      <a:pt x="277" y="374"/>
                      <a:pt x="277" y="374"/>
                    </a:cubicBezTo>
                    <a:cubicBezTo>
                      <a:pt x="129" y="226"/>
                      <a:pt x="129" y="226"/>
                      <a:pt x="129" y="226"/>
                    </a:cubicBezTo>
                    <a:cubicBezTo>
                      <a:pt x="101" y="198"/>
                      <a:pt x="56" y="198"/>
                      <a:pt x="28" y="226"/>
                    </a:cubicBezTo>
                    <a:cubicBezTo>
                      <a:pt x="0" y="254"/>
                      <a:pt x="0" y="300"/>
                      <a:pt x="28" y="328"/>
                    </a:cubicBezTo>
                    <a:cubicBezTo>
                      <a:pt x="226" y="526"/>
                      <a:pt x="226" y="526"/>
                      <a:pt x="226" y="526"/>
                    </a:cubicBezTo>
                    <a:cubicBezTo>
                      <a:pt x="240" y="540"/>
                      <a:pt x="258" y="547"/>
                      <a:pt x="277" y="547"/>
                    </a:cubicBezTo>
                    <a:cubicBezTo>
                      <a:pt x="295" y="547"/>
                      <a:pt x="314" y="540"/>
                      <a:pt x="328" y="526"/>
                    </a:cubicBezTo>
                    <a:cubicBezTo>
                      <a:pt x="724" y="129"/>
                      <a:pt x="724" y="129"/>
                      <a:pt x="724" y="129"/>
                    </a:cubicBezTo>
                    <a:cubicBezTo>
                      <a:pt x="752" y="101"/>
                      <a:pt x="752" y="56"/>
                      <a:pt x="724" y="28"/>
                    </a:cubicBezTo>
                    <a:cubicBezTo>
                      <a:pt x="696" y="0"/>
                      <a:pt x="651" y="0"/>
                      <a:pt x="623" y="28"/>
                    </a:cubicBezTo>
                    <a:close/>
                  </a:path>
                </a:pathLst>
              </a:custGeom>
              <a:solidFill>
                <a:srgbClr val="62D9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</p:grpSp>
      <p:sp>
        <p:nvSpPr>
          <p:cNvPr id="62" name="CaixaDeTexto 19"/>
          <p:cNvSpPr txBox="1"/>
          <p:nvPr/>
        </p:nvSpPr>
        <p:spPr>
          <a:xfrm>
            <a:off x="9710241" y="2463517"/>
            <a:ext cx="125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ctr"/>
            <a:r>
              <a:rPr lang="pt-BR" i="1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72</a:t>
            </a:r>
            <a:r>
              <a:rPr lang="pt-BR" sz="4000" i="1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%</a:t>
            </a:r>
            <a:endParaRPr lang="pt-BR" sz="2800" i="1" dirty="0">
              <a:solidFill>
                <a:schemeClr val="accent1">
                  <a:lumMod val="50000"/>
                </a:schemeClr>
              </a:solidFill>
              <a:effectLst/>
              <a:latin typeface="+mn-lt"/>
            </a:endParaRPr>
          </a:p>
        </p:txBody>
      </p:sp>
      <p:graphicFrame>
        <p:nvGraphicFramePr>
          <p:cNvPr id="88" name="Gráfico 87"/>
          <p:cNvGraphicFramePr/>
          <p:nvPr>
            <p:extLst>
              <p:ext uri="{D42A27DB-BD31-4B8C-83A1-F6EECF244321}">
                <p14:modId xmlns:p14="http://schemas.microsoft.com/office/powerpoint/2010/main" val="4191060512"/>
              </p:ext>
            </p:extLst>
          </p:nvPr>
        </p:nvGraphicFramePr>
        <p:xfrm>
          <a:off x="403499" y="1955089"/>
          <a:ext cx="2172389" cy="2073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3" name="CaixaDeTexto 19"/>
          <p:cNvSpPr txBox="1"/>
          <p:nvPr/>
        </p:nvSpPr>
        <p:spPr>
          <a:xfrm>
            <a:off x="883233" y="2463517"/>
            <a:ext cx="125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ctr"/>
            <a:r>
              <a:rPr lang="pt-BR" i="1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93</a:t>
            </a:r>
            <a:r>
              <a:rPr lang="pt-BR" sz="4000" i="1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%</a:t>
            </a:r>
            <a:endParaRPr lang="pt-BR" sz="2800" i="1" dirty="0">
              <a:solidFill>
                <a:schemeClr val="accent1">
                  <a:lumMod val="50000"/>
                </a:schemeClr>
              </a:solidFill>
              <a:effectLst/>
              <a:latin typeface="+mn-lt"/>
            </a:endParaRPr>
          </a:p>
        </p:txBody>
      </p:sp>
      <p:graphicFrame>
        <p:nvGraphicFramePr>
          <p:cNvPr id="94" name="Gráfico 93"/>
          <p:cNvGraphicFramePr/>
          <p:nvPr>
            <p:extLst>
              <p:ext uri="{D42A27DB-BD31-4B8C-83A1-F6EECF244321}">
                <p14:modId xmlns:p14="http://schemas.microsoft.com/office/powerpoint/2010/main" val="246195381"/>
              </p:ext>
            </p:extLst>
          </p:nvPr>
        </p:nvGraphicFramePr>
        <p:xfrm>
          <a:off x="6393498" y="1955089"/>
          <a:ext cx="2172389" cy="2073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9" name="CaixaDeTexto 19"/>
          <p:cNvSpPr txBox="1"/>
          <p:nvPr/>
        </p:nvSpPr>
        <p:spPr>
          <a:xfrm>
            <a:off x="6873232" y="2463517"/>
            <a:ext cx="125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ctr"/>
            <a:r>
              <a:rPr lang="pt-BR" i="1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80</a:t>
            </a:r>
            <a:r>
              <a:rPr lang="pt-BR" sz="4000" i="1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%</a:t>
            </a:r>
            <a:endParaRPr lang="pt-BR" sz="2800" i="1" dirty="0">
              <a:solidFill>
                <a:schemeClr val="accent1">
                  <a:lumMod val="50000"/>
                </a:schemeClr>
              </a:solidFill>
              <a:effectLst/>
              <a:latin typeface="+mn-lt"/>
            </a:endParaRPr>
          </a:p>
        </p:txBody>
      </p:sp>
      <p:graphicFrame>
        <p:nvGraphicFramePr>
          <p:cNvPr id="100" name="Gráfico 99"/>
          <p:cNvGraphicFramePr/>
          <p:nvPr>
            <p:extLst>
              <p:ext uri="{D42A27DB-BD31-4B8C-83A1-F6EECF244321}">
                <p14:modId xmlns:p14="http://schemas.microsoft.com/office/powerpoint/2010/main" val="47070627"/>
              </p:ext>
            </p:extLst>
          </p:nvPr>
        </p:nvGraphicFramePr>
        <p:xfrm>
          <a:off x="3429400" y="1955089"/>
          <a:ext cx="2172389" cy="2073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5" name="CaixaDeTexto 19"/>
          <p:cNvSpPr txBox="1"/>
          <p:nvPr/>
        </p:nvSpPr>
        <p:spPr>
          <a:xfrm>
            <a:off x="3909134" y="2463517"/>
            <a:ext cx="125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ctr"/>
            <a:r>
              <a:rPr lang="pt-BR" i="1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81</a:t>
            </a:r>
            <a:r>
              <a:rPr lang="pt-BR" sz="4000" i="1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%</a:t>
            </a:r>
            <a:endParaRPr lang="pt-BR" sz="2800" i="1" dirty="0">
              <a:solidFill>
                <a:schemeClr val="accent1">
                  <a:lumMod val="50000"/>
                </a:schemeClr>
              </a:solidFill>
              <a:effectLst/>
              <a:latin typeface="+mn-lt"/>
            </a:endParaRPr>
          </a:p>
        </p:txBody>
      </p:sp>
      <p:grpSp>
        <p:nvGrpSpPr>
          <p:cNvPr id="7" name="Agrupar 6"/>
          <p:cNvGrpSpPr/>
          <p:nvPr/>
        </p:nvGrpSpPr>
        <p:grpSpPr>
          <a:xfrm>
            <a:off x="464528" y="1359664"/>
            <a:ext cx="2237584" cy="636568"/>
            <a:chOff x="464528" y="1359664"/>
            <a:chExt cx="2237584" cy="636568"/>
          </a:xfrm>
        </p:grpSpPr>
        <p:sp>
          <p:nvSpPr>
            <p:cNvPr id="89" name="Retângulo 88"/>
            <p:cNvSpPr/>
            <p:nvPr/>
          </p:nvSpPr>
          <p:spPr>
            <a:xfrm>
              <a:off x="1015736" y="1449956"/>
              <a:ext cx="168637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2000" b="1" dirty="0">
                  <a:solidFill>
                    <a:srgbClr val="4A5463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planejamento</a:t>
              </a:r>
              <a:endParaRPr lang="pt-BR" sz="2000" b="1" dirty="0">
                <a:solidFill>
                  <a:srgbClr val="4A5463"/>
                </a:solidFill>
              </a:endParaRPr>
            </a:p>
          </p:txBody>
        </p:sp>
        <p:grpSp>
          <p:nvGrpSpPr>
            <p:cNvPr id="33" name="Group 13"/>
            <p:cNvGrpSpPr>
              <a:grpSpLocks noChangeAspect="1"/>
            </p:cNvGrpSpPr>
            <p:nvPr/>
          </p:nvGrpSpPr>
          <p:grpSpPr bwMode="auto">
            <a:xfrm>
              <a:off x="464528" y="1359664"/>
              <a:ext cx="551208" cy="636568"/>
              <a:chOff x="3192" y="314"/>
              <a:chExt cx="607" cy="701"/>
            </a:xfrm>
            <a:solidFill>
              <a:srgbClr val="EC4251"/>
            </a:solidFill>
          </p:grpSpPr>
          <p:sp>
            <p:nvSpPr>
              <p:cNvPr id="37" name="Freeform 14"/>
              <p:cNvSpPr>
                <a:spLocks/>
              </p:cNvSpPr>
              <p:nvPr/>
            </p:nvSpPr>
            <p:spPr bwMode="auto">
              <a:xfrm>
                <a:off x="3343" y="722"/>
                <a:ext cx="142" cy="141"/>
              </a:xfrm>
              <a:custGeom>
                <a:avLst/>
                <a:gdLst>
                  <a:gd name="T0" fmla="*/ 355 w 416"/>
                  <a:gd name="T1" fmla="*/ 403 h 413"/>
                  <a:gd name="T2" fmla="*/ 379 w 416"/>
                  <a:gd name="T3" fmla="*/ 413 h 413"/>
                  <a:gd name="T4" fmla="*/ 403 w 416"/>
                  <a:gd name="T5" fmla="*/ 403 h 413"/>
                  <a:gd name="T6" fmla="*/ 403 w 416"/>
                  <a:gd name="T7" fmla="*/ 355 h 413"/>
                  <a:gd name="T8" fmla="*/ 62 w 416"/>
                  <a:gd name="T9" fmla="*/ 14 h 413"/>
                  <a:gd name="T10" fmla="*/ 13 w 416"/>
                  <a:gd name="T11" fmla="*/ 14 h 413"/>
                  <a:gd name="T12" fmla="*/ 13 w 416"/>
                  <a:gd name="T13" fmla="*/ 62 h 413"/>
                  <a:gd name="T14" fmla="*/ 355 w 416"/>
                  <a:gd name="T15" fmla="*/ 403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6" h="413">
                    <a:moveTo>
                      <a:pt x="355" y="403"/>
                    </a:moveTo>
                    <a:cubicBezTo>
                      <a:pt x="361" y="410"/>
                      <a:pt x="370" y="413"/>
                      <a:pt x="379" y="413"/>
                    </a:cubicBezTo>
                    <a:cubicBezTo>
                      <a:pt x="387" y="413"/>
                      <a:pt x="396" y="410"/>
                      <a:pt x="403" y="403"/>
                    </a:cubicBezTo>
                    <a:cubicBezTo>
                      <a:pt x="416" y="390"/>
                      <a:pt x="416" y="368"/>
                      <a:pt x="403" y="355"/>
                    </a:cubicBezTo>
                    <a:cubicBezTo>
                      <a:pt x="62" y="14"/>
                      <a:pt x="62" y="14"/>
                      <a:pt x="62" y="14"/>
                    </a:cubicBezTo>
                    <a:cubicBezTo>
                      <a:pt x="48" y="0"/>
                      <a:pt x="27" y="0"/>
                      <a:pt x="13" y="14"/>
                    </a:cubicBezTo>
                    <a:cubicBezTo>
                      <a:pt x="0" y="27"/>
                      <a:pt x="0" y="49"/>
                      <a:pt x="13" y="62"/>
                    </a:cubicBezTo>
                    <a:lnTo>
                      <a:pt x="355" y="4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9" name="Freeform 15"/>
              <p:cNvSpPr>
                <a:spLocks/>
              </p:cNvSpPr>
              <p:nvPr/>
            </p:nvSpPr>
            <p:spPr bwMode="auto">
              <a:xfrm>
                <a:off x="3635" y="780"/>
                <a:ext cx="72" cy="71"/>
              </a:xfrm>
              <a:custGeom>
                <a:avLst/>
                <a:gdLst>
                  <a:gd name="T0" fmla="*/ 14 w 212"/>
                  <a:gd name="T1" fmla="*/ 62 h 208"/>
                  <a:gd name="T2" fmla="*/ 58 w 212"/>
                  <a:gd name="T3" fmla="*/ 106 h 208"/>
                  <a:gd name="T4" fmla="*/ 14 w 212"/>
                  <a:gd name="T5" fmla="*/ 150 h 208"/>
                  <a:gd name="T6" fmla="*/ 14 w 212"/>
                  <a:gd name="T7" fmla="*/ 198 h 208"/>
                  <a:gd name="T8" fmla="*/ 38 w 212"/>
                  <a:gd name="T9" fmla="*/ 208 h 208"/>
                  <a:gd name="T10" fmla="*/ 62 w 212"/>
                  <a:gd name="T11" fmla="*/ 198 h 208"/>
                  <a:gd name="T12" fmla="*/ 106 w 212"/>
                  <a:gd name="T13" fmla="*/ 154 h 208"/>
                  <a:gd name="T14" fmla="*/ 150 w 212"/>
                  <a:gd name="T15" fmla="*/ 198 h 208"/>
                  <a:gd name="T16" fmla="*/ 174 w 212"/>
                  <a:gd name="T17" fmla="*/ 208 h 208"/>
                  <a:gd name="T18" fmla="*/ 198 w 212"/>
                  <a:gd name="T19" fmla="*/ 198 h 208"/>
                  <a:gd name="T20" fmla="*/ 198 w 212"/>
                  <a:gd name="T21" fmla="*/ 150 h 208"/>
                  <a:gd name="T22" fmla="*/ 154 w 212"/>
                  <a:gd name="T23" fmla="*/ 106 h 208"/>
                  <a:gd name="T24" fmla="*/ 198 w 212"/>
                  <a:gd name="T25" fmla="*/ 62 h 208"/>
                  <a:gd name="T26" fmla="*/ 198 w 212"/>
                  <a:gd name="T27" fmla="*/ 13 h 208"/>
                  <a:gd name="T28" fmla="*/ 150 w 212"/>
                  <a:gd name="T29" fmla="*/ 13 h 208"/>
                  <a:gd name="T30" fmla="*/ 106 w 212"/>
                  <a:gd name="T31" fmla="*/ 57 h 208"/>
                  <a:gd name="T32" fmla="*/ 62 w 212"/>
                  <a:gd name="T33" fmla="*/ 13 h 208"/>
                  <a:gd name="T34" fmla="*/ 14 w 212"/>
                  <a:gd name="T35" fmla="*/ 13 h 208"/>
                  <a:gd name="T36" fmla="*/ 14 w 212"/>
                  <a:gd name="T37" fmla="*/ 62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2" h="208">
                    <a:moveTo>
                      <a:pt x="14" y="62"/>
                    </a:moveTo>
                    <a:cubicBezTo>
                      <a:pt x="58" y="106"/>
                      <a:pt x="58" y="106"/>
                      <a:pt x="58" y="106"/>
                    </a:cubicBezTo>
                    <a:cubicBezTo>
                      <a:pt x="14" y="150"/>
                      <a:pt x="14" y="150"/>
                      <a:pt x="14" y="150"/>
                    </a:cubicBezTo>
                    <a:cubicBezTo>
                      <a:pt x="0" y="163"/>
                      <a:pt x="0" y="185"/>
                      <a:pt x="14" y="198"/>
                    </a:cubicBezTo>
                    <a:cubicBezTo>
                      <a:pt x="20" y="205"/>
                      <a:pt x="29" y="208"/>
                      <a:pt x="38" y="208"/>
                    </a:cubicBezTo>
                    <a:cubicBezTo>
                      <a:pt x="46" y="208"/>
                      <a:pt x="55" y="205"/>
                      <a:pt x="62" y="198"/>
                    </a:cubicBezTo>
                    <a:cubicBezTo>
                      <a:pt x="106" y="154"/>
                      <a:pt x="106" y="154"/>
                      <a:pt x="106" y="154"/>
                    </a:cubicBezTo>
                    <a:cubicBezTo>
                      <a:pt x="150" y="198"/>
                      <a:pt x="150" y="198"/>
                      <a:pt x="150" y="198"/>
                    </a:cubicBezTo>
                    <a:cubicBezTo>
                      <a:pt x="157" y="205"/>
                      <a:pt x="166" y="208"/>
                      <a:pt x="174" y="208"/>
                    </a:cubicBezTo>
                    <a:cubicBezTo>
                      <a:pt x="183" y="208"/>
                      <a:pt x="192" y="205"/>
                      <a:pt x="198" y="198"/>
                    </a:cubicBezTo>
                    <a:cubicBezTo>
                      <a:pt x="212" y="185"/>
                      <a:pt x="212" y="163"/>
                      <a:pt x="198" y="150"/>
                    </a:cubicBezTo>
                    <a:cubicBezTo>
                      <a:pt x="154" y="106"/>
                      <a:pt x="154" y="106"/>
                      <a:pt x="154" y="106"/>
                    </a:cubicBezTo>
                    <a:cubicBezTo>
                      <a:pt x="198" y="62"/>
                      <a:pt x="198" y="62"/>
                      <a:pt x="198" y="62"/>
                    </a:cubicBezTo>
                    <a:cubicBezTo>
                      <a:pt x="212" y="48"/>
                      <a:pt x="212" y="27"/>
                      <a:pt x="198" y="13"/>
                    </a:cubicBezTo>
                    <a:cubicBezTo>
                      <a:pt x="185" y="0"/>
                      <a:pt x="163" y="0"/>
                      <a:pt x="150" y="13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49" y="0"/>
                      <a:pt x="27" y="0"/>
                      <a:pt x="14" y="13"/>
                    </a:cubicBezTo>
                    <a:cubicBezTo>
                      <a:pt x="0" y="27"/>
                      <a:pt x="0" y="48"/>
                      <a:pt x="14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0" name="Freeform 16"/>
              <p:cNvSpPr>
                <a:spLocks noEditPoints="1"/>
              </p:cNvSpPr>
              <p:nvPr/>
            </p:nvSpPr>
            <p:spPr bwMode="auto">
              <a:xfrm>
                <a:off x="3543" y="641"/>
                <a:ext cx="69" cy="70"/>
              </a:xfrm>
              <a:custGeom>
                <a:avLst/>
                <a:gdLst>
                  <a:gd name="T0" fmla="*/ 0 w 204"/>
                  <a:gd name="T1" fmla="*/ 102 h 205"/>
                  <a:gd name="T2" fmla="*/ 102 w 204"/>
                  <a:gd name="T3" fmla="*/ 205 h 205"/>
                  <a:gd name="T4" fmla="*/ 204 w 204"/>
                  <a:gd name="T5" fmla="*/ 102 h 205"/>
                  <a:gd name="T6" fmla="*/ 102 w 204"/>
                  <a:gd name="T7" fmla="*/ 0 h 205"/>
                  <a:gd name="T8" fmla="*/ 0 w 204"/>
                  <a:gd name="T9" fmla="*/ 102 h 205"/>
                  <a:gd name="T10" fmla="*/ 136 w 204"/>
                  <a:gd name="T11" fmla="*/ 102 h 205"/>
                  <a:gd name="T12" fmla="*/ 102 w 204"/>
                  <a:gd name="T13" fmla="*/ 136 h 205"/>
                  <a:gd name="T14" fmla="*/ 68 w 204"/>
                  <a:gd name="T15" fmla="*/ 102 h 205"/>
                  <a:gd name="T16" fmla="*/ 102 w 204"/>
                  <a:gd name="T17" fmla="*/ 68 h 205"/>
                  <a:gd name="T18" fmla="*/ 136 w 204"/>
                  <a:gd name="T19" fmla="*/ 102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4" h="205">
                    <a:moveTo>
                      <a:pt x="0" y="102"/>
                    </a:moveTo>
                    <a:cubicBezTo>
                      <a:pt x="0" y="159"/>
                      <a:pt x="45" y="205"/>
                      <a:pt x="102" y="205"/>
                    </a:cubicBezTo>
                    <a:cubicBezTo>
                      <a:pt x="158" y="205"/>
                      <a:pt x="204" y="159"/>
                      <a:pt x="204" y="102"/>
                    </a:cubicBezTo>
                    <a:cubicBezTo>
                      <a:pt x="204" y="46"/>
                      <a:pt x="158" y="0"/>
                      <a:pt x="102" y="0"/>
                    </a:cubicBezTo>
                    <a:cubicBezTo>
                      <a:pt x="45" y="0"/>
                      <a:pt x="0" y="46"/>
                      <a:pt x="0" y="102"/>
                    </a:cubicBezTo>
                    <a:close/>
                    <a:moveTo>
                      <a:pt x="136" y="102"/>
                    </a:moveTo>
                    <a:cubicBezTo>
                      <a:pt x="136" y="121"/>
                      <a:pt x="121" y="136"/>
                      <a:pt x="102" y="136"/>
                    </a:cubicBezTo>
                    <a:cubicBezTo>
                      <a:pt x="83" y="136"/>
                      <a:pt x="68" y="121"/>
                      <a:pt x="68" y="102"/>
                    </a:cubicBezTo>
                    <a:cubicBezTo>
                      <a:pt x="68" y="83"/>
                      <a:pt x="83" y="68"/>
                      <a:pt x="102" y="68"/>
                    </a:cubicBezTo>
                    <a:cubicBezTo>
                      <a:pt x="121" y="68"/>
                      <a:pt x="136" y="83"/>
                      <a:pt x="136" y="1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6" name="Freeform 17"/>
              <p:cNvSpPr>
                <a:spLocks/>
              </p:cNvSpPr>
              <p:nvPr/>
            </p:nvSpPr>
            <p:spPr bwMode="auto">
              <a:xfrm>
                <a:off x="3518" y="501"/>
                <a:ext cx="119" cy="117"/>
              </a:xfrm>
              <a:custGeom>
                <a:avLst/>
                <a:gdLst>
                  <a:gd name="T0" fmla="*/ 198 w 348"/>
                  <a:gd name="T1" fmla="*/ 11 h 342"/>
                  <a:gd name="T2" fmla="*/ 187 w 348"/>
                  <a:gd name="T3" fmla="*/ 4 h 342"/>
                  <a:gd name="T4" fmla="*/ 161 w 348"/>
                  <a:gd name="T5" fmla="*/ 4 h 342"/>
                  <a:gd name="T6" fmla="*/ 150 w 348"/>
                  <a:gd name="T7" fmla="*/ 11 h 342"/>
                  <a:gd name="T8" fmla="*/ 13 w 348"/>
                  <a:gd name="T9" fmla="*/ 148 h 342"/>
                  <a:gd name="T10" fmla="*/ 13 w 348"/>
                  <a:gd name="T11" fmla="*/ 196 h 342"/>
                  <a:gd name="T12" fmla="*/ 62 w 348"/>
                  <a:gd name="T13" fmla="*/ 196 h 342"/>
                  <a:gd name="T14" fmla="*/ 140 w 348"/>
                  <a:gd name="T15" fmla="*/ 118 h 342"/>
                  <a:gd name="T16" fmla="*/ 140 w 348"/>
                  <a:gd name="T17" fmla="*/ 308 h 342"/>
                  <a:gd name="T18" fmla="*/ 174 w 348"/>
                  <a:gd name="T19" fmla="*/ 342 h 342"/>
                  <a:gd name="T20" fmla="*/ 208 w 348"/>
                  <a:gd name="T21" fmla="*/ 308 h 342"/>
                  <a:gd name="T22" fmla="*/ 208 w 348"/>
                  <a:gd name="T23" fmla="*/ 118 h 342"/>
                  <a:gd name="T24" fmla="*/ 286 w 348"/>
                  <a:gd name="T25" fmla="*/ 196 h 342"/>
                  <a:gd name="T26" fmla="*/ 310 w 348"/>
                  <a:gd name="T27" fmla="*/ 206 h 342"/>
                  <a:gd name="T28" fmla="*/ 335 w 348"/>
                  <a:gd name="T29" fmla="*/ 196 h 342"/>
                  <a:gd name="T30" fmla="*/ 335 w 348"/>
                  <a:gd name="T31" fmla="*/ 148 h 342"/>
                  <a:gd name="T32" fmla="*/ 198 w 348"/>
                  <a:gd name="T33" fmla="*/ 11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48" h="342">
                    <a:moveTo>
                      <a:pt x="198" y="11"/>
                    </a:moveTo>
                    <a:cubicBezTo>
                      <a:pt x="195" y="8"/>
                      <a:pt x="191" y="6"/>
                      <a:pt x="187" y="4"/>
                    </a:cubicBezTo>
                    <a:cubicBezTo>
                      <a:pt x="179" y="0"/>
                      <a:pt x="169" y="0"/>
                      <a:pt x="161" y="4"/>
                    </a:cubicBezTo>
                    <a:cubicBezTo>
                      <a:pt x="157" y="6"/>
                      <a:pt x="153" y="8"/>
                      <a:pt x="150" y="11"/>
                    </a:cubicBezTo>
                    <a:cubicBezTo>
                      <a:pt x="13" y="148"/>
                      <a:pt x="13" y="148"/>
                      <a:pt x="13" y="148"/>
                    </a:cubicBezTo>
                    <a:cubicBezTo>
                      <a:pt x="0" y="161"/>
                      <a:pt x="0" y="183"/>
                      <a:pt x="13" y="196"/>
                    </a:cubicBezTo>
                    <a:cubicBezTo>
                      <a:pt x="27" y="209"/>
                      <a:pt x="48" y="209"/>
                      <a:pt x="62" y="196"/>
                    </a:cubicBezTo>
                    <a:cubicBezTo>
                      <a:pt x="140" y="118"/>
                      <a:pt x="140" y="118"/>
                      <a:pt x="140" y="118"/>
                    </a:cubicBezTo>
                    <a:cubicBezTo>
                      <a:pt x="140" y="308"/>
                      <a:pt x="140" y="308"/>
                      <a:pt x="140" y="308"/>
                    </a:cubicBezTo>
                    <a:cubicBezTo>
                      <a:pt x="140" y="327"/>
                      <a:pt x="155" y="342"/>
                      <a:pt x="174" y="342"/>
                    </a:cubicBezTo>
                    <a:cubicBezTo>
                      <a:pt x="193" y="342"/>
                      <a:pt x="208" y="327"/>
                      <a:pt x="208" y="308"/>
                    </a:cubicBezTo>
                    <a:cubicBezTo>
                      <a:pt x="208" y="118"/>
                      <a:pt x="208" y="118"/>
                      <a:pt x="208" y="118"/>
                    </a:cubicBezTo>
                    <a:cubicBezTo>
                      <a:pt x="286" y="196"/>
                      <a:pt x="286" y="196"/>
                      <a:pt x="286" y="196"/>
                    </a:cubicBezTo>
                    <a:cubicBezTo>
                      <a:pt x="293" y="203"/>
                      <a:pt x="302" y="206"/>
                      <a:pt x="310" y="206"/>
                    </a:cubicBezTo>
                    <a:cubicBezTo>
                      <a:pt x="319" y="206"/>
                      <a:pt x="328" y="203"/>
                      <a:pt x="335" y="196"/>
                    </a:cubicBezTo>
                    <a:cubicBezTo>
                      <a:pt x="348" y="183"/>
                      <a:pt x="348" y="161"/>
                      <a:pt x="335" y="148"/>
                    </a:cubicBezTo>
                    <a:lnTo>
                      <a:pt x="198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7" name="Freeform 18"/>
              <p:cNvSpPr>
                <a:spLocks noEditPoints="1"/>
              </p:cNvSpPr>
              <p:nvPr/>
            </p:nvSpPr>
            <p:spPr bwMode="auto">
              <a:xfrm>
                <a:off x="3286" y="641"/>
                <a:ext cx="69" cy="70"/>
              </a:xfrm>
              <a:custGeom>
                <a:avLst/>
                <a:gdLst>
                  <a:gd name="T0" fmla="*/ 102 w 204"/>
                  <a:gd name="T1" fmla="*/ 0 h 205"/>
                  <a:gd name="T2" fmla="*/ 0 w 204"/>
                  <a:gd name="T3" fmla="*/ 102 h 205"/>
                  <a:gd name="T4" fmla="*/ 102 w 204"/>
                  <a:gd name="T5" fmla="*/ 205 h 205"/>
                  <a:gd name="T6" fmla="*/ 204 w 204"/>
                  <a:gd name="T7" fmla="*/ 102 h 205"/>
                  <a:gd name="T8" fmla="*/ 102 w 204"/>
                  <a:gd name="T9" fmla="*/ 0 h 205"/>
                  <a:gd name="T10" fmla="*/ 102 w 204"/>
                  <a:gd name="T11" fmla="*/ 136 h 205"/>
                  <a:gd name="T12" fmla="*/ 68 w 204"/>
                  <a:gd name="T13" fmla="*/ 102 h 205"/>
                  <a:gd name="T14" fmla="*/ 102 w 204"/>
                  <a:gd name="T15" fmla="*/ 68 h 205"/>
                  <a:gd name="T16" fmla="*/ 136 w 204"/>
                  <a:gd name="T17" fmla="*/ 102 h 205"/>
                  <a:gd name="T18" fmla="*/ 102 w 204"/>
                  <a:gd name="T19" fmla="*/ 136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4" h="205">
                    <a:moveTo>
                      <a:pt x="102" y="0"/>
                    </a:moveTo>
                    <a:cubicBezTo>
                      <a:pt x="46" y="0"/>
                      <a:pt x="0" y="46"/>
                      <a:pt x="0" y="102"/>
                    </a:cubicBezTo>
                    <a:cubicBezTo>
                      <a:pt x="0" y="159"/>
                      <a:pt x="46" y="205"/>
                      <a:pt x="102" y="205"/>
                    </a:cubicBezTo>
                    <a:cubicBezTo>
                      <a:pt x="158" y="205"/>
                      <a:pt x="204" y="159"/>
                      <a:pt x="204" y="102"/>
                    </a:cubicBezTo>
                    <a:cubicBezTo>
                      <a:pt x="204" y="46"/>
                      <a:pt x="158" y="0"/>
                      <a:pt x="102" y="0"/>
                    </a:cubicBezTo>
                    <a:close/>
                    <a:moveTo>
                      <a:pt x="102" y="136"/>
                    </a:moveTo>
                    <a:cubicBezTo>
                      <a:pt x="83" y="136"/>
                      <a:pt x="68" y="121"/>
                      <a:pt x="68" y="102"/>
                    </a:cubicBezTo>
                    <a:cubicBezTo>
                      <a:pt x="68" y="83"/>
                      <a:pt x="83" y="68"/>
                      <a:pt x="102" y="68"/>
                    </a:cubicBezTo>
                    <a:cubicBezTo>
                      <a:pt x="121" y="68"/>
                      <a:pt x="136" y="83"/>
                      <a:pt x="136" y="102"/>
                    </a:cubicBezTo>
                    <a:cubicBezTo>
                      <a:pt x="136" y="121"/>
                      <a:pt x="121" y="136"/>
                      <a:pt x="102" y="1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6" name="Freeform 19"/>
              <p:cNvSpPr>
                <a:spLocks/>
              </p:cNvSpPr>
              <p:nvPr/>
            </p:nvSpPr>
            <p:spPr bwMode="auto">
              <a:xfrm>
                <a:off x="3331" y="523"/>
                <a:ext cx="72" cy="71"/>
              </a:xfrm>
              <a:custGeom>
                <a:avLst/>
                <a:gdLst>
                  <a:gd name="T0" fmla="*/ 13 w 211"/>
                  <a:gd name="T1" fmla="*/ 62 h 208"/>
                  <a:gd name="T2" fmla="*/ 57 w 211"/>
                  <a:gd name="T3" fmla="*/ 106 h 208"/>
                  <a:gd name="T4" fmla="*/ 13 w 211"/>
                  <a:gd name="T5" fmla="*/ 150 h 208"/>
                  <a:gd name="T6" fmla="*/ 13 w 211"/>
                  <a:gd name="T7" fmla="*/ 198 h 208"/>
                  <a:gd name="T8" fmla="*/ 37 w 211"/>
                  <a:gd name="T9" fmla="*/ 208 h 208"/>
                  <a:gd name="T10" fmla="*/ 61 w 211"/>
                  <a:gd name="T11" fmla="*/ 198 h 208"/>
                  <a:gd name="T12" fmla="*/ 106 w 211"/>
                  <a:gd name="T13" fmla="*/ 154 h 208"/>
                  <a:gd name="T14" fmla="*/ 150 w 211"/>
                  <a:gd name="T15" fmla="*/ 198 h 208"/>
                  <a:gd name="T16" fmla="*/ 174 w 211"/>
                  <a:gd name="T17" fmla="*/ 208 h 208"/>
                  <a:gd name="T18" fmla="*/ 198 w 211"/>
                  <a:gd name="T19" fmla="*/ 198 h 208"/>
                  <a:gd name="T20" fmla="*/ 198 w 211"/>
                  <a:gd name="T21" fmla="*/ 150 h 208"/>
                  <a:gd name="T22" fmla="*/ 154 w 211"/>
                  <a:gd name="T23" fmla="*/ 106 h 208"/>
                  <a:gd name="T24" fmla="*/ 198 w 211"/>
                  <a:gd name="T25" fmla="*/ 62 h 208"/>
                  <a:gd name="T26" fmla="*/ 198 w 211"/>
                  <a:gd name="T27" fmla="*/ 13 h 208"/>
                  <a:gd name="T28" fmla="*/ 150 w 211"/>
                  <a:gd name="T29" fmla="*/ 13 h 208"/>
                  <a:gd name="T30" fmla="*/ 106 w 211"/>
                  <a:gd name="T31" fmla="*/ 58 h 208"/>
                  <a:gd name="T32" fmla="*/ 61 w 211"/>
                  <a:gd name="T33" fmla="*/ 13 h 208"/>
                  <a:gd name="T34" fmla="*/ 13 w 211"/>
                  <a:gd name="T35" fmla="*/ 13 h 208"/>
                  <a:gd name="T36" fmla="*/ 13 w 211"/>
                  <a:gd name="T37" fmla="*/ 62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1" h="208">
                    <a:moveTo>
                      <a:pt x="13" y="62"/>
                    </a:moveTo>
                    <a:cubicBezTo>
                      <a:pt x="57" y="106"/>
                      <a:pt x="57" y="106"/>
                      <a:pt x="57" y="106"/>
                    </a:cubicBezTo>
                    <a:cubicBezTo>
                      <a:pt x="13" y="150"/>
                      <a:pt x="13" y="150"/>
                      <a:pt x="13" y="150"/>
                    </a:cubicBezTo>
                    <a:cubicBezTo>
                      <a:pt x="0" y="163"/>
                      <a:pt x="0" y="185"/>
                      <a:pt x="13" y="198"/>
                    </a:cubicBezTo>
                    <a:cubicBezTo>
                      <a:pt x="20" y="205"/>
                      <a:pt x="29" y="208"/>
                      <a:pt x="37" y="208"/>
                    </a:cubicBezTo>
                    <a:cubicBezTo>
                      <a:pt x="46" y="208"/>
                      <a:pt x="55" y="205"/>
                      <a:pt x="61" y="198"/>
                    </a:cubicBezTo>
                    <a:cubicBezTo>
                      <a:pt x="106" y="154"/>
                      <a:pt x="106" y="154"/>
                      <a:pt x="106" y="154"/>
                    </a:cubicBezTo>
                    <a:cubicBezTo>
                      <a:pt x="150" y="198"/>
                      <a:pt x="150" y="198"/>
                      <a:pt x="150" y="198"/>
                    </a:cubicBezTo>
                    <a:cubicBezTo>
                      <a:pt x="156" y="205"/>
                      <a:pt x="165" y="208"/>
                      <a:pt x="174" y="208"/>
                    </a:cubicBezTo>
                    <a:cubicBezTo>
                      <a:pt x="183" y="208"/>
                      <a:pt x="191" y="205"/>
                      <a:pt x="198" y="198"/>
                    </a:cubicBezTo>
                    <a:cubicBezTo>
                      <a:pt x="211" y="185"/>
                      <a:pt x="211" y="163"/>
                      <a:pt x="198" y="150"/>
                    </a:cubicBezTo>
                    <a:cubicBezTo>
                      <a:pt x="154" y="106"/>
                      <a:pt x="154" y="106"/>
                      <a:pt x="154" y="106"/>
                    </a:cubicBezTo>
                    <a:cubicBezTo>
                      <a:pt x="198" y="62"/>
                      <a:pt x="198" y="62"/>
                      <a:pt x="198" y="62"/>
                    </a:cubicBezTo>
                    <a:cubicBezTo>
                      <a:pt x="211" y="48"/>
                      <a:pt x="211" y="27"/>
                      <a:pt x="198" y="13"/>
                    </a:cubicBezTo>
                    <a:cubicBezTo>
                      <a:pt x="185" y="0"/>
                      <a:pt x="163" y="0"/>
                      <a:pt x="150" y="13"/>
                    </a:cubicBezTo>
                    <a:cubicBezTo>
                      <a:pt x="106" y="58"/>
                      <a:pt x="106" y="58"/>
                      <a:pt x="106" y="58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48" y="0"/>
                      <a:pt x="26" y="0"/>
                      <a:pt x="13" y="13"/>
                    </a:cubicBezTo>
                    <a:cubicBezTo>
                      <a:pt x="0" y="27"/>
                      <a:pt x="0" y="48"/>
                      <a:pt x="13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7" name="Freeform 20"/>
              <p:cNvSpPr>
                <a:spLocks noEditPoints="1"/>
              </p:cNvSpPr>
              <p:nvPr/>
            </p:nvSpPr>
            <p:spPr bwMode="auto">
              <a:xfrm>
                <a:off x="3355" y="314"/>
                <a:ext cx="281" cy="140"/>
              </a:xfrm>
              <a:custGeom>
                <a:avLst/>
                <a:gdLst>
                  <a:gd name="T0" fmla="*/ 35 w 820"/>
                  <a:gd name="T1" fmla="*/ 410 h 410"/>
                  <a:gd name="T2" fmla="*/ 785 w 820"/>
                  <a:gd name="T3" fmla="*/ 410 h 410"/>
                  <a:gd name="T4" fmla="*/ 820 w 820"/>
                  <a:gd name="T5" fmla="*/ 375 h 410"/>
                  <a:gd name="T6" fmla="*/ 820 w 820"/>
                  <a:gd name="T7" fmla="*/ 171 h 410"/>
                  <a:gd name="T8" fmla="*/ 785 w 820"/>
                  <a:gd name="T9" fmla="*/ 137 h 410"/>
                  <a:gd name="T10" fmla="*/ 603 w 820"/>
                  <a:gd name="T11" fmla="*/ 137 h 410"/>
                  <a:gd name="T12" fmla="*/ 410 w 820"/>
                  <a:gd name="T13" fmla="*/ 0 h 410"/>
                  <a:gd name="T14" fmla="*/ 217 w 820"/>
                  <a:gd name="T15" fmla="*/ 137 h 410"/>
                  <a:gd name="T16" fmla="*/ 35 w 820"/>
                  <a:gd name="T17" fmla="*/ 137 h 410"/>
                  <a:gd name="T18" fmla="*/ 0 w 820"/>
                  <a:gd name="T19" fmla="*/ 171 h 410"/>
                  <a:gd name="T20" fmla="*/ 0 w 820"/>
                  <a:gd name="T21" fmla="*/ 375 h 410"/>
                  <a:gd name="T22" fmla="*/ 35 w 820"/>
                  <a:gd name="T23" fmla="*/ 410 h 410"/>
                  <a:gd name="T24" fmla="*/ 69 w 820"/>
                  <a:gd name="T25" fmla="*/ 205 h 410"/>
                  <a:gd name="T26" fmla="*/ 243 w 820"/>
                  <a:gd name="T27" fmla="*/ 205 h 410"/>
                  <a:gd name="T28" fmla="*/ 276 w 820"/>
                  <a:gd name="T29" fmla="*/ 177 h 410"/>
                  <a:gd name="T30" fmla="*/ 410 w 820"/>
                  <a:gd name="T31" fmla="*/ 68 h 410"/>
                  <a:gd name="T32" fmla="*/ 544 w 820"/>
                  <a:gd name="T33" fmla="*/ 177 h 410"/>
                  <a:gd name="T34" fmla="*/ 577 w 820"/>
                  <a:gd name="T35" fmla="*/ 205 h 410"/>
                  <a:gd name="T36" fmla="*/ 751 w 820"/>
                  <a:gd name="T37" fmla="*/ 205 h 410"/>
                  <a:gd name="T38" fmla="*/ 751 w 820"/>
                  <a:gd name="T39" fmla="*/ 341 h 410"/>
                  <a:gd name="T40" fmla="*/ 69 w 820"/>
                  <a:gd name="T41" fmla="*/ 341 h 410"/>
                  <a:gd name="T42" fmla="*/ 69 w 820"/>
                  <a:gd name="T43" fmla="*/ 205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20" h="410">
                    <a:moveTo>
                      <a:pt x="35" y="410"/>
                    </a:moveTo>
                    <a:cubicBezTo>
                      <a:pt x="785" y="410"/>
                      <a:pt x="785" y="410"/>
                      <a:pt x="785" y="410"/>
                    </a:cubicBezTo>
                    <a:cubicBezTo>
                      <a:pt x="804" y="410"/>
                      <a:pt x="820" y="394"/>
                      <a:pt x="820" y="375"/>
                    </a:cubicBezTo>
                    <a:cubicBezTo>
                      <a:pt x="820" y="171"/>
                      <a:pt x="820" y="171"/>
                      <a:pt x="820" y="171"/>
                    </a:cubicBezTo>
                    <a:cubicBezTo>
                      <a:pt x="820" y="152"/>
                      <a:pt x="804" y="137"/>
                      <a:pt x="785" y="137"/>
                    </a:cubicBezTo>
                    <a:cubicBezTo>
                      <a:pt x="603" y="137"/>
                      <a:pt x="603" y="137"/>
                      <a:pt x="603" y="137"/>
                    </a:cubicBezTo>
                    <a:cubicBezTo>
                      <a:pt x="575" y="56"/>
                      <a:pt x="497" y="0"/>
                      <a:pt x="410" y="0"/>
                    </a:cubicBezTo>
                    <a:cubicBezTo>
                      <a:pt x="323" y="0"/>
                      <a:pt x="245" y="56"/>
                      <a:pt x="217" y="137"/>
                    </a:cubicBezTo>
                    <a:cubicBezTo>
                      <a:pt x="35" y="137"/>
                      <a:pt x="35" y="137"/>
                      <a:pt x="35" y="137"/>
                    </a:cubicBezTo>
                    <a:cubicBezTo>
                      <a:pt x="16" y="137"/>
                      <a:pt x="0" y="152"/>
                      <a:pt x="0" y="171"/>
                    </a:cubicBezTo>
                    <a:cubicBezTo>
                      <a:pt x="0" y="375"/>
                      <a:pt x="0" y="375"/>
                      <a:pt x="0" y="375"/>
                    </a:cubicBezTo>
                    <a:cubicBezTo>
                      <a:pt x="0" y="394"/>
                      <a:pt x="16" y="410"/>
                      <a:pt x="35" y="410"/>
                    </a:cubicBezTo>
                    <a:close/>
                    <a:moveTo>
                      <a:pt x="69" y="205"/>
                    </a:moveTo>
                    <a:cubicBezTo>
                      <a:pt x="243" y="205"/>
                      <a:pt x="243" y="205"/>
                      <a:pt x="243" y="205"/>
                    </a:cubicBezTo>
                    <a:cubicBezTo>
                      <a:pt x="259" y="205"/>
                      <a:pt x="273" y="193"/>
                      <a:pt x="276" y="177"/>
                    </a:cubicBezTo>
                    <a:cubicBezTo>
                      <a:pt x="289" y="114"/>
                      <a:pt x="345" y="68"/>
                      <a:pt x="410" y="68"/>
                    </a:cubicBezTo>
                    <a:cubicBezTo>
                      <a:pt x="475" y="68"/>
                      <a:pt x="531" y="114"/>
                      <a:pt x="544" y="177"/>
                    </a:cubicBezTo>
                    <a:cubicBezTo>
                      <a:pt x="547" y="193"/>
                      <a:pt x="561" y="205"/>
                      <a:pt x="577" y="205"/>
                    </a:cubicBezTo>
                    <a:cubicBezTo>
                      <a:pt x="751" y="205"/>
                      <a:pt x="751" y="205"/>
                      <a:pt x="751" y="205"/>
                    </a:cubicBezTo>
                    <a:cubicBezTo>
                      <a:pt x="751" y="341"/>
                      <a:pt x="751" y="341"/>
                      <a:pt x="751" y="341"/>
                    </a:cubicBezTo>
                    <a:cubicBezTo>
                      <a:pt x="69" y="341"/>
                      <a:pt x="69" y="341"/>
                      <a:pt x="69" y="341"/>
                    </a:cubicBezTo>
                    <a:lnTo>
                      <a:pt x="69" y="2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8" name="Freeform 21"/>
              <p:cNvSpPr>
                <a:spLocks/>
              </p:cNvSpPr>
              <p:nvPr/>
            </p:nvSpPr>
            <p:spPr bwMode="auto">
              <a:xfrm>
                <a:off x="3192" y="361"/>
                <a:ext cx="607" cy="654"/>
              </a:xfrm>
              <a:custGeom>
                <a:avLst/>
                <a:gdLst>
                  <a:gd name="T0" fmla="*/ 1604 w 1774"/>
                  <a:gd name="T1" fmla="*/ 0 h 1911"/>
                  <a:gd name="T2" fmla="*/ 1399 w 1774"/>
                  <a:gd name="T3" fmla="*/ 0 h 1911"/>
                  <a:gd name="T4" fmla="*/ 1365 w 1774"/>
                  <a:gd name="T5" fmla="*/ 34 h 1911"/>
                  <a:gd name="T6" fmla="*/ 1399 w 1774"/>
                  <a:gd name="T7" fmla="*/ 68 h 1911"/>
                  <a:gd name="T8" fmla="*/ 1604 w 1774"/>
                  <a:gd name="T9" fmla="*/ 68 h 1911"/>
                  <a:gd name="T10" fmla="*/ 1706 w 1774"/>
                  <a:gd name="T11" fmla="*/ 170 h 1911"/>
                  <a:gd name="T12" fmla="*/ 1706 w 1774"/>
                  <a:gd name="T13" fmla="*/ 1740 h 1911"/>
                  <a:gd name="T14" fmla="*/ 1604 w 1774"/>
                  <a:gd name="T15" fmla="*/ 1843 h 1911"/>
                  <a:gd name="T16" fmla="*/ 170 w 1774"/>
                  <a:gd name="T17" fmla="*/ 1843 h 1911"/>
                  <a:gd name="T18" fmla="*/ 68 w 1774"/>
                  <a:gd name="T19" fmla="*/ 1740 h 1911"/>
                  <a:gd name="T20" fmla="*/ 68 w 1774"/>
                  <a:gd name="T21" fmla="*/ 170 h 1911"/>
                  <a:gd name="T22" fmla="*/ 170 w 1774"/>
                  <a:gd name="T23" fmla="*/ 68 h 1911"/>
                  <a:gd name="T24" fmla="*/ 375 w 1774"/>
                  <a:gd name="T25" fmla="*/ 68 h 1911"/>
                  <a:gd name="T26" fmla="*/ 409 w 1774"/>
                  <a:gd name="T27" fmla="*/ 34 h 1911"/>
                  <a:gd name="T28" fmla="*/ 375 w 1774"/>
                  <a:gd name="T29" fmla="*/ 0 h 1911"/>
                  <a:gd name="T30" fmla="*/ 170 w 1774"/>
                  <a:gd name="T31" fmla="*/ 0 h 1911"/>
                  <a:gd name="T32" fmla="*/ 0 w 1774"/>
                  <a:gd name="T33" fmla="*/ 170 h 1911"/>
                  <a:gd name="T34" fmla="*/ 0 w 1774"/>
                  <a:gd name="T35" fmla="*/ 1740 h 1911"/>
                  <a:gd name="T36" fmla="*/ 170 w 1774"/>
                  <a:gd name="T37" fmla="*/ 1911 h 1911"/>
                  <a:gd name="T38" fmla="*/ 1604 w 1774"/>
                  <a:gd name="T39" fmla="*/ 1911 h 1911"/>
                  <a:gd name="T40" fmla="*/ 1774 w 1774"/>
                  <a:gd name="T41" fmla="*/ 1740 h 1911"/>
                  <a:gd name="T42" fmla="*/ 1774 w 1774"/>
                  <a:gd name="T43" fmla="*/ 170 h 1911"/>
                  <a:gd name="T44" fmla="*/ 1604 w 1774"/>
                  <a:gd name="T45" fmla="*/ 0 h 19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74" h="1911">
                    <a:moveTo>
                      <a:pt x="1604" y="0"/>
                    </a:moveTo>
                    <a:cubicBezTo>
                      <a:pt x="1399" y="0"/>
                      <a:pt x="1399" y="0"/>
                      <a:pt x="1399" y="0"/>
                    </a:cubicBezTo>
                    <a:cubicBezTo>
                      <a:pt x="1380" y="0"/>
                      <a:pt x="1365" y="15"/>
                      <a:pt x="1365" y="34"/>
                    </a:cubicBezTo>
                    <a:cubicBezTo>
                      <a:pt x="1365" y="53"/>
                      <a:pt x="1380" y="68"/>
                      <a:pt x="1399" y="68"/>
                    </a:cubicBezTo>
                    <a:cubicBezTo>
                      <a:pt x="1604" y="68"/>
                      <a:pt x="1604" y="68"/>
                      <a:pt x="1604" y="68"/>
                    </a:cubicBezTo>
                    <a:cubicBezTo>
                      <a:pt x="1654" y="68"/>
                      <a:pt x="1706" y="120"/>
                      <a:pt x="1706" y="170"/>
                    </a:cubicBezTo>
                    <a:cubicBezTo>
                      <a:pt x="1706" y="1740"/>
                      <a:pt x="1706" y="1740"/>
                      <a:pt x="1706" y="1740"/>
                    </a:cubicBezTo>
                    <a:cubicBezTo>
                      <a:pt x="1706" y="1790"/>
                      <a:pt x="1654" y="1843"/>
                      <a:pt x="1604" y="1843"/>
                    </a:cubicBezTo>
                    <a:cubicBezTo>
                      <a:pt x="170" y="1843"/>
                      <a:pt x="170" y="1843"/>
                      <a:pt x="170" y="1843"/>
                    </a:cubicBezTo>
                    <a:cubicBezTo>
                      <a:pt x="120" y="1843"/>
                      <a:pt x="68" y="1790"/>
                      <a:pt x="68" y="1740"/>
                    </a:cubicBezTo>
                    <a:cubicBezTo>
                      <a:pt x="68" y="170"/>
                      <a:pt x="68" y="170"/>
                      <a:pt x="68" y="170"/>
                    </a:cubicBezTo>
                    <a:cubicBezTo>
                      <a:pt x="68" y="120"/>
                      <a:pt x="120" y="68"/>
                      <a:pt x="170" y="68"/>
                    </a:cubicBezTo>
                    <a:cubicBezTo>
                      <a:pt x="375" y="68"/>
                      <a:pt x="375" y="68"/>
                      <a:pt x="375" y="68"/>
                    </a:cubicBezTo>
                    <a:cubicBezTo>
                      <a:pt x="394" y="68"/>
                      <a:pt x="409" y="53"/>
                      <a:pt x="409" y="34"/>
                    </a:cubicBezTo>
                    <a:cubicBezTo>
                      <a:pt x="409" y="15"/>
                      <a:pt x="394" y="0"/>
                      <a:pt x="375" y="0"/>
                    </a:cubicBezTo>
                    <a:cubicBezTo>
                      <a:pt x="170" y="0"/>
                      <a:pt x="170" y="0"/>
                      <a:pt x="170" y="0"/>
                    </a:cubicBezTo>
                    <a:cubicBezTo>
                      <a:pt x="82" y="0"/>
                      <a:pt x="0" y="82"/>
                      <a:pt x="0" y="170"/>
                    </a:cubicBezTo>
                    <a:cubicBezTo>
                      <a:pt x="0" y="1740"/>
                      <a:pt x="0" y="1740"/>
                      <a:pt x="0" y="1740"/>
                    </a:cubicBezTo>
                    <a:cubicBezTo>
                      <a:pt x="0" y="1828"/>
                      <a:pt x="82" y="1911"/>
                      <a:pt x="170" y="1911"/>
                    </a:cubicBezTo>
                    <a:cubicBezTo>
                      <a:pt x="1604" y="1911"/>
                      <a:pt x="1604" y="1911"/>
                      <a:pt x="1604" y="1911"/>
                    </a:cubicBezTo>
                    <a:cubicBezTo>
                      <a:pt x="1692" y="1911"/>
                      <a:pt x="1774" y="1828"/>
                      <a:pt x="1774" y="1740"/>
                    </a:cubicBezTo>
                    <a:cubicBezTo>
                      <a:pt x="1774" y="170"/>
                      <a:pt x="1774" y="170"/>
                      <a:pt x="1774" y="170"/>
                    </a:cubicBezTo>
                    <a:cubicBezTo>
                      <a:pt x="1774" y="82"/>
                      <a:pt x="1692" y="0"/>
                      <a:pt x="1604" y="0"/>
                    </a:cubicBezTo>
                    <a:close/>
                  </a:path>
                </a:pathLst>
              </a:custGeom>
              <a:solidFill>
                <a:srgbClr val="62D9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9" name="Freeform 22"/>
              <p:cNvSpPr>
                <a:spLocks noEditPoints="1"/>
              </p:cNvSpPr>
              <p:nvPr/>
            </p:nvSpPr>
            <p:spPr bwMode="auto">
              <a:xfrm>
                <a:off x="3472" y="874"/>
                <a:ext cx="71" cy="71"/>
              </a:xfrm>
              <a:custGeom>
                <a:avLst/>
                <a:gdLst>
                  <a:gd name="T0" fmla="*/ 102 w 205"/>
                  <a:gd name="T1" fmla="*/ 205 h 205"/>
                  <a:gd name="T2" fmla="*/ 205 w 205"/>
                  <a:gd name="T3" fmla="*/ 103 h 205"/>
                  <a:gd name="T4" fmla="*/ 102 w 205"/>
                  <a:gd name="T5" fmla="*/ 0 h 205"/>
                  <a:gd name="T6" fmla="*/ 0 w 205"/>
                  <a:gd name="T7" fmla="*/ 103 h 205"/>
                  <a:gd name="T8" fmla="*/ 102 w 205"/>
                  <a:gd name="T9" fmla="*/ 205 h 205"/>
                  <a:gd name="T10" fmla="*/ 102 w 205"/>
                  <a:gd name="T11" fmla="*/ 69 h 205"/>
                  <a:gd name="T12" fmla="*/ 136 w 205"/>
                  <a:gd name="T13" fmla="*/ 103 h 205"/>
                  <a:gd name="T14" fmla="*/ 102 w 205"/>
                  <a:gd name="T15" fmla="*/ 137 h 205"/>
                  <a:gd name="T16" fmla="*/ 68 w 205"/>
                  <a:gd name="T17" fmla="*/ 103 h 205"/>
                  <a:gd name="T18" fmla="*/ 102 w 205"/>
                  <a:gd name="T19" fmla="*/ 69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5" h="205">
                    <a:moveTo>
                      <a:pt x="102" y="205"/>
                    </a:moveTo>
                    <a:cubicBezTo>
                      <a:pt x="159" y="205"/>
                      <a:pt x="205" y="159"/>
                      <a:pt x="205" y="103"/>
                    </a:cubicBezTo>
                    <a:cubicBezTo>
                      <a:pt x="205" y="46"/>
                      <a:pt x="159" y="0"/>
                      <a:pt x="102" y="0"/>
                    </a:cubicBezTo>
                    <a:cubicBezTo>
                      <a:pt x="46" y="0"/>
                      <a:pt x="0" y="46"/>
                      <a:pt x="0" y="103"/>
                    </a:cubicBezTo>
                    <a:cubicBezTo>
                      <a:pt x="0" y="159"/>
                      <a:pt x="46" y="205"/>
                      <a:pt x="102" y="205"/>
                    </a:cubicBezTo>
                    <a:close/>
                    <a:moveTo>
                      <a:pt x="102" y="69"/>
                    </a:moveTo>
                    <a:cubicBezTo>
                      <a:pt x="121" y="69"/>
                      <a:pt x="136" y="84"/>
                      <a:pt x="136" y="103"/>
                    </a:cubicBezTo>
                    <a:cubicBezTo>
                      <a:pt x="136" y="122"/>
                      <a:pt x="121" y="137"/>
                      <a:pt x="102" y="137"/>
                    </a:cubicBezTo>
                    <a:cubicBezTo>
                      <a:pt x="83" y="137"/>
                      <a:pt x="68" y="122"/>
                      <a:pt x="68" y="103"/>
                    </a:cubicBezTo>
                    <a:cubicBezTo>
                      <a:pt x="68" y="84"/>
                      <a:pt x="83" y="69"/>
                      <a:pt x="102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0" name="Freeform 23"/>
              <p:cNvSpPr>
                <a:spLocks/>
              </p:cNvSpPr>
              <p:nvPr/>
            </p:nvSpPr>
            <p:spPr bwMode="auto">
              <a:xfrm>
                <a:off x="3379" y="664"/>
                <a:ext cx="140" cy="24"/>
              </a:xfrm>
              <a:custGeom>
                <a:avLst/>
                <a:gdLst>
                  <a:gd name="T0" fmla="*/ 375 w 409"/>
                  <a:gd name="T1" fmla="*/ 68 h 68"/>
                  <a:gd name="T2" fmla="*/ 409 w 409"/>
                  <a:gd name="T3" fmla="*/ 34 h 68"/>
                  <a:gd name="T4" fmla="*/ 375 w 409"/>
                  <a:gd name="T5" fmla="*/ 0 h 68"/>
                  <a:gd name="T6" fmla="*/ 34 w 409"/>
                  <a:gd name="T7" fmla="*/ 0 h 68"/>
                  <a:gd name="T8" fmla="*/ 0 w 409"/>
                  <a:gd name="T9" fmla="*/ 34 h 68"/>
                  <a:gd name="T10" fmla="*/ 34 w 409"/>
                  <a:gd name="T11" fmla="*/ 68 h 68"/>
                  <a:gd name="T12" fmla="*/ 375 w 409"/>
                  <a:gd name="T1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9" h="68">
                    <a:moveTo>
                      <a:pt x="375" y="68"/>
                    </a:moveTo>
                    <a:cubicBezTo>
                      <a:pt x="394" y="68"/>
                      <a:pt x="409" y="53"/>
                      <a:pt x="409" y="34"/>
                    </a:cubicBezTo>
                    <a:cubicBezTo>
                      <a:pt x="409" y="15"/>
                      <a:pt x="394" y="0"/>
                      <a:pt x="375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5"/>
                      <a:pt x="0" y="34"/>
                    </a:cubicBezTo>
                    <a:cubicBezTo>
                      <a:pt x="0" y="53"/>
                      <a:pt x="15" y="68"/>
                      <a:pt x="34" y="68"/>
                    </a:cubicBezTo>
                    <a:lnTo>
                      <a:pt x="375" y="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1" name="Oval 24"/>
              <p:cNvSpPr>
                <a:spLocks noChangeArrowheads="1"/>
              </p:cNvSpPr>
              <p:nvPr/>
            </p:nvSpPr>
            <p:spPr bwMode="auto">
              <a:xfrm>
                <a:off x="3472" y="361"/>
                <a:ext cx="47" cy="4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</p:grpSp>
      <p:grpSp>
        <p:nvGrpSpPr>
          <p:cNvPr id="5" name="Agrupar 4"/>
          <p:cNvGrpSpPr/>
          <p:nvPr/>
        </p:nvGrpSpPr>
        <p:grpSpPr>
          <a:xfrm>
            <a:off x="6497393" y="901147"/>
            <a:ext cx="1756457" cy="1143060"/>
            <a:chOff x="6497393" y="901147"/>
            <a:chExt cx="1756457" cy="1143060"/>
          </a:xfrm>
        </p:grpSpPr>
        <p:sp>
          <p:nvSpPr>
            <p:cNvPr id="95" name="Retângulo 94"/>
            <p:cNvSpPr/>
            <p:nvPr/>
          </p:nvSpPr>
          <p:spPr>
            <a:xfrm>
              <a:off x="6497393" y="1336321"/>
              <a:ext cx="175645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4A5463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novas oportunidades</a:t>
              </a:r>
              <a:endParaRPr lang="pt-BR" sz="2000" b="1" dirty="0">
                <a:solidFill>
                  <a:srgbClr val="4A5463"/>
                </a:solidFill>
              </a:endParaRPr>
            </a:p>
          </p:txBody>
        </p:sp>
        <p:grpSp>
          <p:nvGrpSpPr>
            <p:cNvPr id="113" name="Group 27"/>
            <p:cNvGrpSpPr>
              <a:grpSpLocks noChangeAspect="1"/>
            </p:cNvGrpSpPr>
            <p:nvPr/>
          </p:nvGrpSpPr>
          <p:grpSpPr bwMode="auto">
            <a:xfrm>
              <a:off x="7129433" y="901147"/>
              <a:ext cx="741397" cy="491360"/>
              <a:chOff x="3315" y="602"/>
              <a:chExt cx="851" cy="564"/>
            </a:xfrm>
            <a:solidFill>
              <a:srgbClr val="EC4251"/>
            </a:solidFill>
          </p:grpSpPr>
          <p:sp>
            <p:nvSpPr>
              <p:cNvPr id="115" name="Freeform 28"/>
              <p:cNvSpPr>
                <a:spLocks noEditPoints="1"/>
              </p:cNvSpPr>
              <p:nvPr/>
            </p:nvSpPr>
            <p:spPr bwMode="auto">
              <a:xfrm>
                <a:off x="3315" y="602"/>
                <a:ext cx="584" cy="340"/>
              </a:xfrm>
              <a:custGeom>
                <a:avLst/>
                <a:gdLst>
                  <a:gd name="T0" fmla="*/ 3 w 781"/>
                  <a:gd name="T1" fmla="*/ 390 h 453"/>
                  <a:gd name="T2" fmla="*/ 17 w 781"/>
                  <a:gd name="T3" fmla="*/ 402 h 453"/>
                  <a:gd name="T4" fmla="*/ 161 w 781"/>
                  <a:gd name="T5" fmla="*/ 452 h 453"/>
                  <a:gd name="T6" fmla="*/ 169 w 781"/>
                  <a:gd name="T7" fmla="*/ 453 h 453"/>
                  <a:gd name="T8" fmla="*/ 191 w 781"/>
                  <a:gd name="T9" fmla="*/ 437 h 453"/>
                  <a:gd name="T10" fmla="*/ 304 w 781"/>
                  <a:gd name="T11" fmla="*/ 106 h 453"/>
                  <a:gd name="T12" fmla="*/ 310 w 781"/>
                  <a:gd name="T13" fmla="*/ 108 h 453"/>
                  <a:gd name="T14" fmla="*/ 400 w 781"/>
                  <a:gd name="T15" fmla="*/ 103 h 453"/>
                  <a:gd name="T16" fmla="*/ 414 w 781"/>
                  <a:gd name="T17" fmla="*/ 96 h 453"/>
                  <a:gd name="T18" fmla="*/ 469 w 781"/>
                  <a:gd name="T19" fmla="*/ 93 h 453"/>
                  <a:gd name="T20" fmla="*/ 733 w 781"/>
                  <a:gd name="T21" fmla="*/ 184 h 453"/>
                  <a:gd name="T22" fmla="*/ 716 w 781"/>
                  <a:gd name="T23" fmla="*/ 212 h 453"/>
                  <a:gd name="T24" fmla="*/ 667 w 781"/>
                  <a:gd name="T25" fmla="*/ 212 h 453"/>
                  <a:gd name="T26" fmla="*/ 548 w 781"/>
                  <a:gd name="T27" fmla="*/ 172 h 453"/>
                  <a:gd name="T28" fmla="*/ 530 w 781"/>
                  <a:gd name="T29" fmla="*/ 173 h 453"/>
                  <a:gd name="T30" fmla="*/ 519 w 781"/>
                  <a:gd name="T31" fmla="*/ 188 h 453"/>
                  <a:gd name="T32" fmla="*/ 451 w 781"/>
                  <a:gd name="T33" fmla="*/ 277 h 453"/>
                  <a:gd name="T34" fmla="*/ 330 w 781"/>
                  <a:gd name="T35" fmla="*/ 279 h 453"/>
                  <a:gd name="T36" fmla="*/ 301 w 781"/>
                  <a:gd name="T37" fmla="*/ 293 h 453"/>
                  <a:gd name="T38" fmla="*/ 315 w 781"/>
                  <a:gd name="T39" fmla="*/ 322 h 453"/>
                  <a:gd name="T40" fmla="*/ 394 w 781"/>
                  <a:gd name="T41" fmla="*/ 337 h 453"/>
                  <a:gd name="T42" fmla="*/ 472 w 781"/>
                  <a:gd name="T43" fmla="*/ 317 h 453"/>
                  <a:gd name="T44" fmla="*/ 555 w 781"/>
                  <a:gd name="T45" fmla="*/ 223 h 453"/>
                  <a:gd name="T46" fmla="*/ 652 w 781"/>
                  <a:gd name="T47" fmla="*/ 256 h 453"/>
                  <a:gd name="T48" fmla="*/ 741 w 781"/>
                  <a:gd name="T49" fmla="*/ 250 h 453"/>
                  <a:gd name="T50" fmla="*/ 781 w 781"/>
                  <a:gd name="T51" fmla="*/ 169 h 453"/>
                  <a:gd name="T52" fmla="*/ 766 w 781"/>
                  <a:gd name="T53" fmla="*/ 147 h 453"/>
                  <a:gd name="T54" fmla="*/ 483 w 781"/>
                  <a:gd name="T55" fmla="*/ 50 h 453"/>
                  <a:gd name="T56" fmla="*/ 394 w 781"/>
                  <a:gd name="T57" fmla="*/ 55 h 453"/>
                  <a:gd name="T58" fmla="*/ 380 w 781"/>
                  <a:gd name="T59" fmla="*/ 62 h 453"/>
                  <a:gd name="T60" fmla="*/ 325 w 781"/>
                  <a:gd name="T61" fmla="*/ 65 h 453"/>
                  <a:gd name="T62" fmla="*/ 301 w 781"/>
                  <a:gd name="T63" fmla="*/ 57 h 453"/>
                  <a:gd name="T64" fmla="*/ 297 w 781"/>
                  <a:gd name="T65" fmla="*/ 55 h 453"/>
                  <a:gd name="T66" fmla="*/ 153 w 781"/>
                  <a:gd name="T67" fmla="*/ 5 h 453"/>
                  <a:gd name="T68" fmla="*/ 124 w 781"/>
                  <a:gd name="T69" fmla="*/ 19 h 453"/>
                  <a:gd name="T70" fmla="*/ 2 w 781"/>
                  <a:gd name="T71" fmla="*/ 373 h 453"/>
                  <a:gd name="T72" fmla="*/ 3 w 781"/>
                  <a:gd name="T73" fmla="*/ 390 h 453"/>
                  <a:gd name="T74" fmla="*/ 160 w 781"/>
                  <a:gd name="T75" fmla="*/ 55 h 453"/>
                  <a:gd name="T76" fmla="*/ 261 w 781"/>
                  <a:gd name="T77" fmla="*/ 90 h 453"/>
                  <a:gd name="T78" fmla="*/ 155 w 781"/>
                  <a:gd name="T79" fmla="*/ 401 h 453"/>
                  <a:gd name="T80" fmla="*/ 53 w 781"/>
                  <a:gd name="T81" fmla="*/ 366 h 453"/>
                  <a:gd name="T82" fmla="*/ 160 w 781"/>
                  <a:gd name="T83" fmla="*/ 55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81" h="453">
                    <a:moveTo>
                      <a:pt x="3" y="390"/>
                    </a:moveTo>
                    <a:cubicBezTo>
                      <a:pt x="6" y="396"/>
                      <a:pt x="11" y="400"/>
                      <a:pt x="17" y="402"/>
                    </a:cubicBezTo>
                    <a:cubicBezTo>
                      <a:pt x="161" y="452"/>
                      <a:pt x="161" y="452"/>
                      <a:pt x="161" y="452"/>
                    </a:cubicBezTo>
                    <a:cubicBezTo>
                      <a:pt x="164" y="453"/>
                      <a:pt x="166" y="453"/>
                      <a:pt x="169" y="453"/>
                    </a:cubicBezTo>
                    <a:cubicBezTo>
                      <a:pt x="178" y="453"/>
                      <a:pt x="187" y="447"/>
                      <a:pt x="191" y="437"/>
                    </a:cubicBezTo>
                    <a:cubicBezTo>
                      <a:pt x="304" y="106"/>
                      <a:pt x="304" y="106"/>
                      <a:pt x="304" y="106"/>
                    </a:cubicBezTo>
                    <a:cubicBezTo>
                      <a:pt x="310" y="108"/>
                      <a:pt x="310" y="108"/>
                      <a:pt x="310" y="108"/>
                    </a:cubicBezTo>
                    <a:cubicBezTo>
                      <a:pt x="339" y="118"/>
                      <a:pt x="372" y="116"/>
                      <a:pt x="400" y="103"/>
                    </a:cubicBezTo>
                    <a:cubicBezTo>
                      <a:pt x="414" y="96"/>
                      <a:pt x="414" y="96"/>
                      <a:pt x="414" y="96"/>
                    </a:cubicBezTo>
                    <a:cubicBezTo>
                      <a:pt x="431" y="88"/>
                      <a:pt x="451" y="86"/>
                      <a:pt x="469" y="93"/>
                    </a:cubicBezTo>
                    <a:cubicBezTo>
                      <a:pt x="733" y="184"/>
                      <a:pt x="733" y="184"/>
                      <a:pt x="733" y="184"/>
                    </a:cubicBezTo>
                    <a:cubicBezTo>
                      <a:pt x="730" y="194"/>
                      <a:pt x="725" y="206"/>
                      <a:pt x="716" y="212"/>
                    </a:cubicBezTo>
                    <a:cubicBezTo>
                      <a:pt x="705" y="220"/>
                      <a:pt x="688" y="220"/>
                      <a:pt x="667" y="212"/>
                    </a:cubicBezTo>
                    <a:cubicBezTo>
                      <a:pt x="548" y="172"/>
                      <a:pt x="548" y="172"/>
                      <a:pt x="548" y="172"/>
                    </a:cubicBezTo>
                    <a:cubicBezTo>
                      <a:pt x="542" y="170"/>
                      <a:pt x="536" y="170"/>
                      <a:pt x="530" y="173"/>
                    </a:cubicBezTo>
                    <a:cubicBezTo>
                      <a:pt x="525" y="176"/>
                      <a:pt x="520" y="182"/>
                      <a:pt x="519" y="188"/>
                    </a:cubicBezTo>
                    <a:cubicBezTo>
                      <a:pt x="519" y="188"/>
                      <a:pt x="502" y="250"/>
                      <a:pt x="451" y="277"/>
                    </a:cubicBezTo>
                    <a:cubicBezTo>
                      <a:pt x="418" y="294"/>
                      <a:pt x="378" y="295"/>
                      <a:pt x="330" y="279"/>
                    </a:cubicBezTo>
                    <a:cubicBezTo>
                      <a:pt x="318" y="275"/>
                      <a:pt x="305" y="281"/>
                      <a:pt x="301" y="293"/>
                    </a:cubicBezTo>
                    <a:cubicBezTo>
                      <a:pt x="297" y="305"/>
                      <a:pt x="303" y="318"/>
                      <a:pt x="315" y="322"/>
                    </a:cubicBezTo>
                    <a:cubicBezTo>
                      <a:pt x="343" y="332"/>
                      <a:pt x="370" y="337"/>
                      <a:pt x="394" y="337"/>
                    </a:cubicBezTo>
                    <a:cubicBezTo>
                      <a:pt x="423" y="337"/>
                      <a:pt x="449" y="330"/>
                      <a:pt x="472" y="317"/>
                    </a:cubicBezTo>
                    <a:cubicBezTo>
                      <a:pt x="519" y="292"/>
                      <a:pt x="543" y="249"/>
                      <a:pt x="555" y="223"/>
                    </a:cubicBezTo>
                    <a:cubicBezTo>
                      <a:pt x="652" y="256"/>
                      <a:pt x="652" y="256"/>
                      <a:pt x="652" y="256"/>
                    </a:cubicBezTo>
                    <a:cubicBezTo>
                      <a:pt x="688" y="268"/>
                      <a:pt x="718" y="266"/>
                      <a:pt x="741" y="250"/>
                    </a:cubicBezTo>
                    <a:cubicBezTo>
                      <a:pt x="778" y="225"/>
                      <a:pt x="781" y="175"/>
                      <a:pt x="781" y="169"/>
                    </a:cubicBezTo>
                    <a:cubicBezTo>
                      <a:pt x="781" y="159"/>
                      <a:pt x="775" y="150"/>
                      <a:pt x="766" y="147"/>
                    </a:cubicBezTo>
                    <a:cubicBezTo>
                      <a:pt x="483" y="50"/>
                      <a:pt x="483" y="50"/>
                      <a:pt x="483" y="50"/>
                    </a:cubicBezTo>
                    <a:cubicBezTo>
                      <a:pt x="454" y="40"/>
                      <a:pt x="422" y="41"/>
                      <a:pt x="394" y="55"/>
                    </a:cubicBezTo>
                    <a:cubicBezTo>
                      <a:pt x="380" y="62"/>
                      <a:pt x="380" y="62"/>
                      <a:pt x="380" y="62"/>
                    </a:cubicBezTo>
                    <a:cubicBezTo>
                      <a:pt x="363" y="70"/>
                      <a:pt x="343" y="72"/>
                      <a:pt x="325" y="65"/>
                    </a:cubicBezTo>
                    <a:cubicBezTo>
                      <a:pt x="301" y="57"/>
                      <a:pt x="301" y="57"/>
                      <a:pt x="301" y="57"/>
                    </a:cubicBezTo>
                    <a:cubicBezTo>
                      <a:pt x="300" y="56"/>
                      <a:pt x="299" y="55"/>
                      <a:pt x="297" y="55"/>
                    </a:cubicBezTo>
                    <a:cubicBezTo>
                      <a:pt x="153" y="5"/>
                      <a:pt x="153" y="5"/>
                      <a:pt x="153" y="5"/>
                    </a:cubicBezTo>
                    <a:cubicBezTo>
                      <a:pt x="141" y="0"/>
                      <a:pt x="128" y="7"/>
                      <a:pt x="124" y="19"/>
                    </a:cubicBezTo>
                    <a:cubicBezTo>
                      <a:pt x="2" y="373"/>
                      <a:pt x="2" y="373"/>
                      <a:pt x="2" y="373"/>
                    </a:cubicBezTo>
                    <a:cubicBezTo>
                      <a:pt x="0" y="379"/>
                      <a:pt x="1" y="385"/>
                      <a:pt x="3" y="390"/>
                    </a:cubicBezTo>
                    <a:close/>
                    <a:moveTo>
                      <a:pt x="160" y="55"/>
                    </a:moveTo>
                    <a:cubicBezTo>
                      <a:pt x="261" y="90"/>
                      <a:pt x="261" y="90"/>
                      <a:pt x="261" y="90"/>
                    </a:cubicBezTo>
                    <a:cubicBezTo>
                      <a:pt x="155" y="401"/>
                      <a:pt x="155" y="401"/>
                      <a:pt x="155" y="401"/>
                    </a:cubicBezTo>
                    <a:cubicBezTo>
                      <a:pt x="53" y="366"/>
                      <a:pt x="53" y="366"/>
                      <a:pt x="53" y="366"/>
                    </a:cubicBezTo>
                    <a:lnTo>
                      <a:pt x="160" y="55"/>
                    </a:lnTo>
                    <a:close/>
                  </a:path>
                </a:pathLst>
              </a:custGeom>
              <a:solidFill>
                <a:srgbClr val="62D9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6" name="Freeform 29"/>
              <p:cNvSpPr>
                <a:spLocks noEditPoints="1"/>
              </p:cNvSpPr>
              <p:nvPr/>
            </p:nvSpPr>
            <p:spPr bwMode="auto">
              <a:xfrm>
                <a:off x="3473" y="606"/>
                <a:ext cx="693" cy="560"/>
              </a:xfrm>
              <a:custGeom>
                <a:avLst/>
                <a:gdLst>
                  <a:gd name="T0" fmla="*/ 88 w 926"/>
                  <a:gd name="T1" fmla="*/ 633 h 746"/>
                  <a:gd name="T2" fmla="*/ 133 w 926"/>
                  <a:gd name="T3" fmla="*/ 696 h 746"/>
                  <a:gd name="T4" fmla="*/ 185 w 926"/>
                  <a:gd name="T5" fmla="*/ 693 h 746"/>
                  <a:gd name="T6" fmla="*/ 203 w 926"/>
                  <a:gd name="T7" fmla="*/ 708 h 746"/>
                  <a:gd name="T8" fmla="*/ 263 w 926"/>
                  <a:gd name="T9" fmla="*/ 746 h 746"/>
                  <a:gd name="T10" fmla="*/ 556 w 926"/>
                  <a:gd name="T11" fmla="*/ 610 h 746"/>
                  <a:gd name="T12" fmla="*/ 776 w 926"/>
                  <a:gd name="T13" fmla="*/ 446 h 746"/>
                  <a:gd name="T14" fmla="*/ 921 w 926"/>
                  <a:gd name="T15" fmla="*/ 350 h 746"/>
                  <a:gd name="T16" fmla="*/ 744 w 926"/>
                  <a:gd name="T17" fmla="*/ 2 h 746"/>
                  <a:gd name="T18" fmla="*/ 588 w 926"/>
                  <a:gd name="T19" fmla="*/ 70 h 746"/>
                  <a:gd name="T20" fmla="*/ 735 w 926"/>
                  <a:gd name="T21" fmla="*/ 422 h 746"/>
                  <a:gd name="T22" fmla="*/ 536 w 926"/>
                  <a:gd name="T23" fmla="*/ 569 h 746"/>
                  <a:gd name="T24" fmla="*/ 257 w 926"/>
                  <a:gd name="T25" fmla="*/ 699 h 746"/>
                  <a:gd name="T26" fmla="*/ 243 w 926"/>
                  <a:gd name="T27" fmla="*/ 671 h 746"/>
                  <a:gd name="T28" fmla="*/ 401 w 926"/>
                  <a:gd name="T29" fmla="*/ 587 h 746"/>
                  <a:gd name="T30" fmla="*/ 381 w 926"/>
                  <a:gd name="T31" fmla="*/ 546 h 746"/>
                  <a:gd name="T32" fmla="*/ 234 w 926"/>
                  <a:gd name="T33" fmla="*/ 618 h 746"/>
                  <a:gd name="T34" fmla="*/ 148 w 926"/>
                  <a:gd name="T35" fmla="*/ 653 h 746"/>
                  <a:gd name="T36" fmla="*/ 135 w 926"/>
                  <a:gd name="T37" fmla="*/ 626 h 746"/>
                  <a:gd name="T38" fmla="*/ 357 w 926"/>
                  <a:gd name="T39" fmla="*/ 510 h 746"/>
                  <a:gd name="T40" fmla="*/ 337 w 926"/>
                  <a:gd name="T41" fmla="*/ 469 h 746"/>
                  <a:gd name="T42" fmla="*/ 71 w 926"/>
                  <a:gd name="T43" fmla="*/ 575 h 746"/>
                  <a:gd name="T44" fmla="*/ 81 w 926"/>
                  <a:gd name="T45" fmla="*/ 547 h 746"/>
                  <a:gd name="T46" fmla="*/ 174 w 926"/>
                  <a:gd name="T47" fmla="*/ 501 h 746"/>
                  <a:gd name="T48" fmla="*/ 306 w 926"/>
                  <a:gd name="T49" fmla="*/ 411 h 746"/>
                  <a:gd name="T50" fmla="*/ 87 w 926"/>
                  <a:gd name="T51" fmla="*/ 493 h 746"/>
                  <a:gd name="T52" fmla="*/ 68 w 926"/>
                  <a:gd name="T53" fmla="*/ 455 h 746"/>
                  <a:gd name="T54" fmla="*/ 179 w 926"/>
                  <a:gd name="T55" fmla="*/ 375 h 746"/>
                  <a:gd name="T56" fmla="*/ 48 w 926"/>
                  <a:gd name="T57" fmla="*/ 414 h 746"/>
                  <a:gd name="T58" fmla="*/ 36 w 926"/>
                  <a:gd name="T59" fmla="*/ 527 h 746"/>
                  <a:gd name="T60" fmla="*/ 629 w 926"/>
                  <a:gd name="T61" fmla="*/ 101 h 746"/>
                  <a:gd name="T62" fmla="*/ 870 w 926"/>
                  <a:gd name="T63" fmla="*/ 349 h 746"/>
                  <a:gd name="T64" fmla="*/ 629 w 926"/>
                  <a:gd name="T65" fmla="*/ 101 h 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26" h="746">
                    <a:moveTo>
                      <a:pt x="30" y="595"/>
                    </a:moveTo>
                    <a:cubicBezTo>
                      <a:pt x="41" y="619"/>
                      <a:pt x="64" y="632"/>
                      <a:pt x="88" y="633"/>
                    </a:cubicBezTo>
                    <a:cubicBezTo>
                      <a:pt x="88" y="643"/>
                      <a:pt x="90" y="653"/>
                      <a:pt x="95" y="662"/>
                    </a:cubicBezTo>
                    <a:cubicBezTo>
                      <a:pt x="103" y="678"/>
                      <a:pt x="116" y="691"/>
                      <a:pt x="133" y="696"/>
                    </a:cubicBezTo>
                    <a:cubicBezTo>
                      <a:pt x="141" y="699"/>
                      <a:pt x="148" y="700"/>
                      <a:pt x="155" y="700"/>
                    </a:cubicBezTo>
                    <a:cubicBezTo>
                      <a:pt x="165" y="700"/>
                      <a:pt x="175" y="698"/>
                      <a:pt x="185" y="693"/>
                    </a:cubicBezTo>
                    <a:cubicBezTo>
                      <a:pt x="197" y="687"/>
                      <a:pt x="197" y="687"/>
                      <a:pt x="197" y="687"/>
                    </a:cubicBezTo>
                    <a:cubicBezTo>
                      <a:pt x="198" y="694"/>
                      <a:pt x="200" y="701"/>
                      <a:pt x="203" y="708"/>
                    </a:cubicBezTo>
                    <a:cubicBezTo>
                      <a:pt x="211" y="724"/>
                      <a:pt x="224" y="736"/>
                      <a:pt x="242" y="742"/>
                    </a:cubicBezTo>
                    <a:cubicBezTo>
                      <a:pt x="249" y="744"/>
                      <a:pt x="256" y="746"/>
                      <a:pt x="263" y="746"/>
                    </a:cubicBezTo>
                    <a:cubicBezTo>
                      <a:pt x="273" y="746"/>
                      <a:pt x="283" y="743"/>
                      <a:pt x="293" y="739"/>
                    </a:cubicBezTo>
                    <a:cubicBezTo>
                      <a:pt x="556" y="610"/>
                      <a:pt x="556" y="610"/>
                      <a:pt x="556" y="610"/>
                    </a:cubicBezTo>
                    <a:cubicBezTo>
                      <a:pt x="615" y="581"/>
                      <a:pt x="669" y="544"/>
                      <a:pt x="717" y="500"/>
                    </a:cubicBezTo>
                    <a:cubicBezTo>
                      <a:pt x="776" y="446"/>
                      <a:pt x="776" y="446"/>
                      <a:pt x="776" y="446"/>
                    </a:cubicBezTo>
                    <a:cubicBezTo>
                      <a:pt x="910" y="380"/>
                      <a:pt x="910" y="380"/>
                      <a:pt x="910" y="380"/>
                    </a:cubicBezTo>
                    <a:cubicBezTo>
                      <a:pt x="922" y="375"/>
                      <a:pt x="926" y="361"/>
                      <a:pt x="921" y="350"/>
                    </a:cubicBezTo>
                    <a:cubicBezTo>
                      <a:pt x="757" y="13"/>
                      <a:pt x="757" y="13"/>
                      <a:pt x="757" y="13"/>
                    </a:cubicBezTo>
                    <a:cubicBezTo>
                      <a:pt x="754" y="8"/>
                      <a:pt x="749" y="4"/>
                      <a:pt x="744" y="2"/>
                    </a:cubicBezTo>
                    <a:cubicBezTo>
                      <a:pt x="738" y="0"/>
                      <a:pt x="731" y="0"/>
                      <a:pt x="726" y="3"/>
                    </a:cubicBezTo>
                    <a:cubicBezTo>
                      <a:pt x="588" y="70"/>
                      <a:pt x="588" y="70"/>
                      <a:pt x="588" y="70"/>
                    </a:cubicBezTo>
                    <a:cubicBezTo>
                      <a:pt x="577" y="76"/>
                      <a:pt x="572" y="89"/>
                      <a:pt x="578" y="101"/>
                    </a:cubicBezTo>
                    <a:cubicBezTo>
                      <a:pt x="735" y="422"/>
                      <a:pt x="735" y="422"/>
                      <a:pt x="735" y="422"/>
                    </a:cubicBezTo>
                    <a:cubicBezTo>
                      <a:pt x="686" y="466"/>
                      <a:pt x="686" y="466"/>
                      <a:pt x="686" y="466"/>
                    </a:cubicBezTo>
                    <a:cubicBezTo>
                      <a:pt x="641" y="507"/>
                      <a:pt x="591" y="542"/>
                      <a:pt x="536" y="569"/>
                    </a:cubicBezTo>
                    <a:cubicBezTo>
                      <a:pt x="273" y="698"/>
                      <a:pt x="273" y="698"/>
                      <a:pt x="273" y="698"/>
                    </a:cubicBezTo>
                    <a:cubicBezTo>
                      <a:pt x="268" y="700"/>
                      <a:pt x="262" y="700"/>
                      <a:pt x="257" y="699"/>
                    </a:cubicBezTo>
                    <a:cubicBezTo>
                      <a:pt x="251" y="697"/>
                      <a:pt x="247" y="693"/>
                      <a:pt x="244" y="688"/>
                    </a:cubicBezTo>
                    <a:cubicBezTo>
                      <a:pt x="242" y="683"/>
                      <a:pt x="242" y="677"/>
                      <a:pt x="243" y="671"/>
                    </a:cubicBezTo>
                    <a:cubicBezTo>
                      <a:pt x="245" y="666"/>
                      <a:pt x="249" y="662"/>
                      <a:pt x="254" y="659"/>
                    </a:cubicBezTo>
                    <a:cubicBezTo>
                      <a:pt x="401" y="587"/>
                      <a:pt x="401" y="587"/>
                      <a:pt x="401" y="587"/>
                    </a:cubicBezTo>
                    <a:cubicBezTo>
                      <a:pt x="413" y="582"/>
                      <a:pt x="417" y="568"/>
                      <a:pt x="412" y="557"/>
                    </a:cubicBezTo>
                    <a:cubicBezTo>
                      <a:pt x="406" y="545"/>
                      <a:pt x="393" y="541"/>
                      <a:pt x="381" y="546"/>
                    </a:cubicBezTo>
                    <a:cubicBezTo>
                      <a:pt x="234" y="618"/>
                      <a:pt x="234" y="618"/>
                      <a:pt x="234" y="618"/>
                    </a:cubicBezTo>
                    <a:cubicBezTo>
                      <a:pt x="234" y="618"/>
                      <a:pt x="234" y="618"/>
                      <a:pt x="234" y="618"/>
                    </a:cubicBezTo>
                    <a:cubicBezTo>
                      <a:pt x="165" y="652"/>
                      <a:pt x="165" y="652"/>
                      <a:pt x="165" y="652"/>
                    </a:cubicBezTo>
                    <a:cubicBezTo>
                      <a:pt x="160" y="655"/>
                      <a:pt x="154" y="655"/>
                      <a:pt x="148" y="653"/>
                    </a:cubicBezTo>
                    <a:cubicBezTo>
                      <a:pt x="143" y="651"/>
                      <a:pt x="139" y="647"/>
                      <a:pt x="136" y="642"/>
                    </a:cubicBezTo>
                    <a:cubicBezTo>
                      <a:pt x="133" y="637"/>
                      <a:pt x="133" y="631"/>
                      <a:pt x="135" y="626"/>
                    </a:cubicBezTo>
                    <a:cubicBezTo>
                      <a:pt x="137" y="620"/>
                      <a:pt x="141" y="616"/>
                      <a:pt x="146" y="613"/>
                    </a:cubicBezTo>
                    <a:cubicBezTo>
                      <a:pt x="357" y="510"/>
                      <a:pt x="357" y="510"/>
                      <a:pt x="357" y="510"/>
                    </a:cubicBezTo>
                    <a:cubicBezTo>
                      <a:pt x="368" y="505"/>
                      <a:pt x="373" y="491"/>
                      <a:pt x="367" y="480"/>
                    </a:cubicBezTo>
                    <a:cubicBezTo>
                      <a:pt x="362" y="468"/>
                      <a:pt x="348" y="464"/>
                      <a:pt x="337" y="469"/>
                    </a:cubicBezTo>
                    <a:cubicBezTo>
                      <a:pt x="100" y="585"/>
                      <a:pt x="100" y="585"/>
                      <a:pt x="100" y="585"/>
                    </a:cubicBezTo>
                    <a:cubicBezTo>
                      <a:pt x="89" y="590"/>
                      <a:pt x="76" y="586"/>
                      <a:pt x="71" y="575"/>
                    </a:cubicBezTo>
                    <a:cubicBezTo>
                      <a:pt x="68" y="570"/>
                      <a:pt x="68" y="565"/>
                      <a:pt x="70" y="559"/>
                    </a:cubicBezTo>
                    <a:cubicBezTo>
                      <a:pt x="72" y="554"/>
                      <a:pt x="76" y="549"/>
                      <a:pt x="81" y="547"/>
                    </a:cubicBezTo>
                    <a:cubicBezTo>
                      <a:pt x="174" y="501"/>
                      <a:pt x="174" y="501"/>
                      <a:pt x="174" y="501"/>
                    </a:cubicBezTo>
                    <a:cubicBezTo>
                      <a:pt x="174" y="501"/>
                      <a:pt x="174" y="501"/>
                      <a:pt x="174" y="501"/>
                    </a:cubicBezTo>
                    <a:cubicBezTo>
                      <a:pt x="296" y="441"/>
                      <a:pt x="296" y="441"/>
                      <a:pt x="296" y="441"/>
                    </a:cubicBezTo>
                    <a:cubicBezTo>
                      <a:pt x="307" y="436"/>
                      <a:pt x="312" y="422"/>
                      <a:pt x="306" y="411"/>
                    </a:cubicBezTo>
                    <a:cubicBezTo>
                      <a:pt x="301" y="400"/>
                      <a:pt x="287" y="395"/>
                      <a:pt x="276" y="401"/>
                    </a:cubicBezTo>
                    <a:cubicBezTo>
                      <a:pt x="87" y="493"/>
                      <a:pt x="87" y="493"/>
                      <a:pt x="87" y="493"/>
                    </a:cubicBezTo>
                    <a:cubicBezTo>
                      <a:pt x="76" y="498"/>
                      <a:pt x="63" y="494"/>
                      <a:pt x="58" y="483"/>
                    </a:cubicBezTo>
                    <a:cubicBezTo>
                      <a:pt x="53" y="473"/>
                      <a:pt x="57" y="460"/>
                      <a:pt x="68" y="455"/>
                    </a:cubicBezTo>
                    <a:cubicBezTo>
                      <a:pt x="168" y="406"/>
                      <a:pt x="168" y="406"/>
                      <a:pt x="168" y="406"/>
                    </a:cubicBezTo>
                    <a:cubicBezTo>
                      <a:pt x="179" y="400"/>
                      <a:pt x="184" y="386"/>
                      <a:pt x="179" y="375"/>
                    </a:cubicBezTo>
                    <a:cubicBezTo>
                      <a:pt x="173" y="364"/>
                      <a:pt x="159" y="359"/>
                      <a:pt x="148" y="365"/>
                    </a:cubicBezTo>
                    <a:cubicBezTo>
                      <a:pt x="48" y="414"/>
                      <a:pt x="48" y="414"/>
                      <a:pt x="48" y="414"/>
                    </a:cubicBezTo>
                    <a:cubicBezTo>
                      <a:pt x="14" y="430"/>
                      <a:pt x="0" y="470"/>
                      <a:pt x="17" y="504"/>
                    </a:cubicBezTo>
                    <a:cubicBezTo>
                      <a:pt x="21" y="513"/>
                      <a:pt x="28" y="521"/>
                      <a:pt x="36" y="527"/>
                    </a:cubicBezTo>
                    <a:cubicBezTo>
                      <a:pt x="22" y="546"/>
                      <a:pt x="19" y="572"/>
                      <a:pt x="30" y="595"/>
                    </a:cubicBezTo>
                    <a:close/>
                    <a:moveTo>
                      <a:pt x="629" y="101"/>
                    </a:moveTo>
                    <a:cubicBezTo>
                      <a:pt x="725" y="54"/>
                      <a:pt x="725" y="54"/>
                      <a:pt x="725" y="54"/>
                    </a:cubicBezTo>
                    <a:cubicBezTo>
                      <a:pt x="870" y="349"/>
                      <a:pt x="870" y="349"/>
                      <a:pt x="870" y="349"/>
                    </a:cubicBezTo>
                    <a:cubicBezTo>
                      <a:pt x="774" y="396"/>
                      <a:pt x="774" y="396"/>
                      <a:pt x="774" y="396"/>
                    </a:cubicBezTo>
                    <a:lnTo>
                      <a:pt x="629" y="1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</p:grpSp>
      <p:grpSp>
        <p:nvGrpSpPr>
          <p:cNvPr id="4" name="Agrupar 3"/>
          <p:cNvGrpSpPr/>
          <p:nvPr/>
        </p:nvGrpSpPr>
        <p:grpSpPr>
          <a:xfrm>
            <a:off x="3175353" y="1065996"/>
            <a:ext cx="2600471" cy="1015663"/>
            <a:chOff x="3175353" y="1065996"/>
            <a:chExt cx="2600471" cy="1015663"/>
          </a:xfrm>
        </p:grpSpPr>
        <p:sp>
          <p:nvSpPr>
            <p:cNvPr id="101" name="Retângulo 100"/>
            <p:cNvSpPr/>
            <p:nvPr/>
          </p:nvSpPr>
          <p:spPr>
            <a:xfrm>
              <a:off x="3907300" y="1065996"/>
              <a:ext cx="186852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2000" b="1" dirty="0">
                  <a:solidFill>
                    <a:srgbClr val="4A5463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mais clareza na definição dos negócios</a:t>
              </a:r>
              <a:endParaRPr lang="pt-BR" sz="2000" b="1" dirty="0">
                <a:solidFill>
                  <a:srgbClr val="4A5463"/>
                </a:solidFill>
              </a:endParaRPr>
            </a:p>
          </p:txBody>
        </p:sp>
        <p:grpSp>
          <p:nvGrpSpPr>
            <p:cNvPr id="118" name="Group 32"/>
            <p:cNvGrpSpPr>
              <a:grpSpLocks noChangeAspect="1"/>
            </p:cNvGrpSpPr>
            <p:nvPr/>
          </p:nvGrpSpPr>
          <p:grpSpPr bwMode="auto">
            <a:xfrm>
              <a:off x="3175353" y="1308446"/>
              <a:ext cx="697854" cy="696324"/>
              <a:chOff x="4714" y="2369"/>
              <a:chExt cx="912" cy="910"/>
            </a:xfrm>
            <a:solidFill>
              <a:srgbClr val="EC4251"/>
            </a:solidFill>
          </p:grpSpPr>
          <p:sp>
            <p:nvSpPr>
              <p:cNvPr id="120" name="Freeform 33"/>
              <p:cNvSpPr>
                <a:spLocks noEditPoints="1"/>
              </p:cNvSpPr>
              <p:nvPr/>
            </p:nvSpPr>
            <p:spPr bwMode="auto">
              <a:xfrm>
                <a:off x="4714" y="2369"/>
                <a:ext cx="912" cy="910"/>
              </a:xfrm>
              <a:custGeom>
                <a:avLst/>
                <a:gdLst>
                  <a:gd name="T0" fmla="*/ 1395 w 2055"/>
                  <a:gd name="T1" fmla="*/ 0 h 2048"/>
                  <a:gd name="T2" fmla="*/ 734 w 2055"/>
                  <a:gd name="T3" fmla="*/ 661 h 2048"/>
                  <a:gd name="T4" fmla="*/ 903 w 2055"/>
                  <a:gd name="T5" fmla="*/ 1101 h 2048"/>
                  <a:gd name="T6" fmla="*/ 772 w 2055"/>
                  <a:gd name="T7" fmla="*/ 1232 h 2048"/>
                  <a:gd name="T8" fmla="*/ 711 w 2055"/>
                  <a:gd name="T9" fmla="*/ 1171 h 2048"/>
                  <a:gd name="T10" fmla="*/ 654 w 2055"/>
                  <a:gd name="T11" fmla="*/ 1171 h 2048"/>
                  <a:gd name="T12" fmla="*/ 66 w 2055"/>
                  <a:gd name="T13" fmla="*/ 1759 h 2048"/>
                  <a:gd name="T14" fmla="*/ 66 w 2055"/>
                  <a:gd name="T15" fmla="*/ 1998 h 2048"/>
                  <a:gd name="T16" fmla="*/ 186 w 2055"/>
                  <a:gd name="T17" fmla="*/ 2048 h 2048"/>
                  <a:gd name="T18" fmla="*/ 306 w 2055"/>
                  <a:gd name="T19" fmla="*/ 1998 h 2048"/>
                  <a:gd name="T20" fmla="*/ 893 w 2055"/>
                  <a:gd name="T21" fmla="*/ 1411 h 2048"/>
                  <a:gd name="T22" fmla="*/ 893 w 2055"/>
                  <a:gd name="T23" fmla="*/ 1353 h 2048"/>
                  <a:gd name="T24" fmla="*/ 829 w 2055"/>
                  <a:gd name="T25" fmla="*/ 1289 h 2048"/>
                  <a:gd name="T26" fmla="*/ 961 w 2055"/>
                  <a:gd name="T27" fmla="*/ 1158 h 2048"/>
                  <a:gd name="T28" fmla="*/ 1395 w 2055"/>
                  <a:gd name="T29" fmla="*/ 1321 h 2048"/>
                  <a:gd name="T30" fmla="*/ 2055 w 2055"/>
                  <a:gd name="T31" fmla="*/ 661 h 2048"/>
                  <a:gd name="T32" fmla="*/ 1395 w 2055"/>
                  <a:gd name="T33" fmla="*/ 0 h 2048"/>
                  <a:gd name="T34" fmla="*/ 248 w 2055"/>
                  <a:gd name="T35" fmla="*/ 1941 h 2048"/>
                  <a:gd name="T36" fmla="*/ 124 w 2055"/>
                  <a:gd name="T37" fmla="*/ 1941 h 2048"/>
                  <a:gd name="T38" fmla="*/ 124 w 2055"/>
                  <a:gd name="T39" fmla="*/ 1817 h 2048"/>
                  <a:gd name="T40" fmla="*/ 683 w 2055"/>
                  <a:gd name="T41" fmla="*/ 1258 h 2048"/>
                  <a:gd name="T42" fmla="*/ 807 w 2055"/>
                  <a:gd name="T43" fmla="*/ 1382 h 2048"/>
                  <a:gd name="T44" fmla="*/ 248 w 2055"/>
                  <a:gd name="T45" fmla="*/ 1941 h 2048"/>
                  <a:gd name="T46" fmla="*/ 1395 w 2055"/>
                  <a:gd name="T47" fmla="*/ 1239 h 2048"/>
                  <a:gd name="T48" fmla="*/ 816 w 2055"/>
                  <a:gd name="T49" fmla="*/ 661 h 2048"/>
                  <a:gd name="T50" fmla="*/ 1395 w 2055"/>
                  <a:gd name="T51" fmla="*/ 82 h 2048"/>
                  <a:gd name="T52" fmla="*/ 1974 w 2055"/>
                  <a:gd name="T53" fmla="*/ 661 h 2048"/>
                  <a:gd name="T54" fmla="*/ 1395 w 2055"/>
                  <a:gd name="T55" fmla="*/ 1239 h 20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55" h="2048">
                    <a:moveTo>
                      <a:pt x="1395" y="0"/>
                    </a:moveTo>
                    <a:cubicBezTo>
                      <a:pt x="1031" y="0"/>
                      <a:pt x="734" y="296"/>
                      <a:pt x="734" y="661"/>
                    </a:cubicBezTo>
                    <a:cubicBezTo>
                      <a:pt x="734" y="829"/>
                      <a:pt x="798" y="984"/>
                      <a:pt x="903" y="1101"/>
                    </a:cubicBezTo>
                    <a:cubicBezTo>
                      <a:pt x="772" y="1232"/>
                      <a:pt x="772" y="1232"/>
                      <a:pt x="772" y="1232"/>
                    </a:cubicBezTo>
                    <a:cubicBezTo>
                      <a:pt x="711" y="1171"/>
                      <a:pt x="711" y="1171"/>
                      <a:pt x="711" y="1171"/>
                    </a:cubicBezTo>
                    <a:cubicBezTo>
                      <a:pt x="696" y="1155"/>
                      <a:pt x="670" y="1155"/>
                      <a:pt x="654" y="1171"/>
                    </a:cubicBezTo>
                    <a:cubicBezTo>
                      <a:pt x="66" y="1759"/>
                      <a:pt x="66" y="1759"/>
                      <a:pt x="66" y="1759"/>
                    </a:cubicBezTo>
                    <a:cubicBezTo>
                      <a:pt x="0" y="1825"/>
                      <a:pt x="0" y="1932"/>
                      <a:pt x="66" y="1998"/>
                    </a:cubicBezTo>
                    <a:cubicBezTo>
                      <a:pt x="99" y="2031"/>
                      <a:pt x="142" y="2048"/>
                      <a:pt x="186" y="2048"/>
                    </a:cubicBezTo>
                    <a:cubicBezTo>
                      <a:pt x="229" y="2048"/>
                      <a:pt x="273" y="2031"/>
                      <a:pt x="306" y="1998"/>
                    </a:cubicBezTo>
                    <a:cubicBezTo>
                      <a:pt x="893" y="1411"/>
                      <a:pt x="893" y="1411"/>
                      <a:pt x="893" y="1411"/>
                    </a:cubicBezTo>
                    <a:cubicBezTo>
                      <a:pt x="909" y="1395"/>
                      <a:pt x="909" y="1369"/>
                      <a:pt x="893" y="1353"/>
                    </a:cubicBezTo>
                    <a:cubicBezTo>
                      <a:pt x="829" y="1289"/>
                      <a:pt x="829" y="1289"/>
                      <a:pt x="829" y="1289"/>
                    </a:cubicBezTo>
                    <a:cubicBezTo>
                      <a:pt x="961" y="1158"/>
                      <a:pt x="961" y="1158"/>
                      <a:pt x="961" y="1158"/>
                    </a:cubicBezTo>
                    <a:cubicBezTo>
                      <a:pt x="1077" y="1259"/>
                      <a:pt x="1229" y="1321"/>
                      <a:pt x="1395" y="1321"/>
                    </a:cubicBezTo>
                    <a:cubicBezTo>
                      <a:pt x="1759" y="1321"/>
                      <a:pt x="2055" y="1025"/>
                      <a:pt x="2055" y="661"/>
                    </a:cubicBezTo>
                    <a:cubicBezTo>
                      <a:pt x="2055" y="296"/>
                      <a:pt x="1759" y="0"/>
                      <a:pt x="1395" y="0"/>
                    </a:cubicBezTo>
                    <a:close/>
                    <a:moveTo>
                      <a:pt x="248" y="1941"/>
                    </a:moveTo>
                    <a:cubicBezTo>
                      <a:pt x="214" y="1975"/>
                      <a:pt x="158" y="1975"/>
                      <a:pt x="124" y="1941"/>
                    </a:cubicBezTo>
                    <a:cubicBezTo>
                      <a:pt x="90" y="1907"/>
                      <a:pt x="90" y="1851"/>
                      <a:pt x="124" y="1817"/>
                    </a:cubicBezTo>
                    <a:cubicBezTo>
                      <a:pt x="683" y="1258"/>
                      <a:pt x="683" y="1258"/>
                      <a:pt x="683" y="1258"/>
                    </a:cubicBezTo>
                    <a:cubicBezTo>
                      <a:pt x="807" y="1382"/>
                      <a:pt x="807" y="1382"/>
                      <a:pt x="807" y="1382"/>
                    </a:cubicBezTo>
                    <a:lnTo>
                      <a:pt x="248" y="1941"/>
                    </a:lnTo>
                    <a:close/>
                    <a:moveTo>
                      <a:pt x="1395" y="1239"/>
                    </a:moveTo>
                    <a:cubicBezTo>
                      <a:pt x="1076" y="1239"/>
                      <a:pt x="816" y="980"/>
                      <a:pt x="816" y="661"/>
                    </a:cubicBezTo>
                    <a:cubicBezTo>
                      <a:pt x="816" y="341"/>
                      <a:pt x="1076" y="82"/>
                      <a:pt x="1395" y="82"/>
                    </a:cubicBezTo>
                    <a:cubicBezTo>
                      <a:pt x="1714" y="82"/>
                      <a:pt x="1974" y="341"/>
                      <a:pt x="1974" y="661"/>
                    </a:cubicBezTo>
                    <a:cubicBezTo>
                      <a:pt x="1974" y="980"/>
                      <a:pt x="1714" y="1239"/>
                      <a:pt x="1395" y="12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1" name="Freeform 34"/>
              <p:cNvSpPr>
                <a:spLocks/>
              </p:cNvSpPr>
              <p:nvPr/>
            </p:nvSpPr>
            <p:spPr bwMode="auto">
              <a:xfrm>
                <a:off x="5409" y="2609"/>
                <a:ext cx="44" cy="45"/>
              </a:xfrm>
              <a:custGeom>
                <a:avLst/>
                <a:gdLst>
                  <a:gd name="T0" fmla="*/ 70 w 99"/>
                  <a:gd name="T1" fmla="*/ 10 h 100"/>
                  <a:gd name="T2" fmla="*/ 15 w 99"/>
                  <a:gd name="T3" fmla="*/ 29 h 100"/>
                  <a:gd name="T4" fmla="*/ 9 w 99"/>
                  <a:gd name="T5" fmla="*/ 42 h 100"/>
                  <a:gd name="T6" fmla="*/ 29 w 99"/>
                  <a:gd name="T7" fmla="*/ 96 h 100"/>
                  <a:gd name="T8" fmla="*/ 46 w 99"/>
                  <a:gd name="T9" fmla="*/ 100 h 100"/>
                  <a:gd name="T10" fmla="*/ 83 w 99"/>
                  <a:gd name="T11" fmla="*/ 77 h 100"/>
                  <a:gd name="T12" fmla="*/ 89 w 99"/>
                  <a:gd name="T13" fmla="*/ 64 h 100"/>
                  <a:gd name="T14" fmla="*/ 70 w 99"/>
                  <a:gd name="T15" fmla="*/ 1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9" h="100">
                    <a:moveTo>
                      <a:pt x="70" y="10"/>
                    </a:moveTo>
                    <a:cubicBezTo>
                      <a:pt x="49" y="0"/>
                      <a:pt x="25" y="9"/>
                      <a:pt x="15" y="29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0" y="62"/>
                      <a:pt x="8" y="87"/>
                      <a:pt x="29" y="96"/>
                    </a:cubicBezTo>
                    <a:cubicBezTo>
                      <a:pt x="34" y="99"/>
                      <a:pt x="40" y="100"/>
                      <a:pt x="46" y="100"/>
                    </a:cubicBezTo>
                    <a:cubicBezTo>
                      <a:pt x="61" y="100"/>
                      <a:pt x="76" y="92"/>
                      <a:pt x="83" y="77"/>
                    </a:cubicBezTo>
                    <a:cubicBezTo>
                      <a:pt x="89" y="64"/>
                      <a:pt x="89" y="64"/>
                      <a:pt x="89" y="64"/>
                    </a:cubicBezTo>
                    <a:cubicBezTo>
                      <a:pt x="99" y="44"/>
                      <a:pt x="90" y="19"/>
                      <a:pt x="70" y="10"/>
                    </a:cubicBezTo>
                    <a:close/>
                  </a:path>
                </a:pathLst>
              </a:custGeom>
              <a:solidFill>
                <a:srgbClr val="62D9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2" name="Freeform 35"/>
              <p:cNvSpPr>
                <a:spLocks noEditPoints="1"/>
              </p:cNvSpPr>
              <p:nvPr/>
            </p:nvSpPr>
            <p:spPr bwMode="auto">
              <a:xfrm>
                <a:off x="5117" y="2559"/>
                <a:ext cx="310" cy="288"/>
              </a:xfrm>
              <a:custGeom>
                <a:avLst/>
                <a:gdLst>
                  <a:gd name="T0" fmla="*/ 668 w 697"/>
                  <a:gd name="T1" fmla="*/ 245 h 649"/>
                  <a:gd name="T2" fmla="*/ 614 w 697"/>
                  <a:gd name="T3" fmla="*/ 265 h 649"/>
                  <a:gd name="T4" fmla="*/ 545 w 697"/>
                  <a:gd name="T5" fmla="*/ 410 h 649"/>
                  <a:gd name="T6" fmla="*/ 534 w 697"/>
                  <a:gd name="T7" fmla="*/ 410 h 649"/>
                  <a:gd name="T8" fmla="*/ 513 w 697"/>
                  <a:gd name="T9" fmla="*/ 412 h 649"/>
                  <a:gd name="T10" fmla="*/ 387 w 697"/>
                  <a:gd name="T11" fmla="*/ 194 h 649"/>
                  <a:gd name="T12" fmla="*/ 413 w 697"/>
                  <a:gd name="T13" fmla="*/ 119 h 649"/>
                  <a:gd name="T14" fmla="*/ 294 w 697"/>
                  <a:gd name="T15" fmla="*/ 0 h 649"/>
                  <a:gd name="T16" fmla="*/ 174 w 697"/>
                  <a:gd name="T17" fmla="*/ 119 h 649"/>
                  <a:gd name="T18" fmla="*/ 195 w 697"/>
                  <a:gd name="T19" fmla="*/ 187 h 649"/>
                  <a:gd name="T20" fmla="*/ 150 w 697"/>
                  <a:gd name="T21" fmla="*/ 252 h 649"/>
                  <a:gd name="T22" fmla="*/ 120 w 697"/>
                  <a:gd name="T23" fmla="*/ 248 h 649"/>
                  <a:gd name="T24" fmla="*/ 0 w 697"/>
                  <a:gd name="T25" fmla="*/ 368 h 649"/>
                  <a:gd name="T26" fmla="*/ 120 w 697"/>
                  <a:gd name="T27" fmla="*/ 487 h 649"/>
                  <a:gd name="T28" fmla="*/ 240 w 697"/>
                  <a:gd name="T29" fmla="*/ 368 h 649"/>
                  <a:gd name="T30" fmla="*/ 217 w 697"/>
                  <a:gd name="T31" fmla="*/ 298 h 649"/>
                  <a:gd name="T32" fmla="*/ 261 w 697"/>
                  <a:gd name="T33" fmla="*/ 235 h 649"/>
                  <a:gd name="T34" fmla="*/ 294 w 697"/>
                  <a:gd name="T35" fmla="*/ 239 h 649"/>
                  <a:gd name="T36" fmla="*/ 317 w 697"/>
                  <a:gd name="T37" fmla="*/ 237 h 649"/>
                  <a:gd name="T38" fmla="*/ 442 w 697"/>
                  <a:gd name="T39" fmla="*/ 453 h 649"/>
                  <a:gd name="T40" fmla="*/ 414 w 697"/>
                  <a:gd name="T41" fmla="*/ 529 h 649"/>
                  <a:gd name="T42" fmla="*/ 534 w 697"/>
                  <a:gd name="T43" fmla="*/ 649 h 649"/>
                  <a:gd name="T44" fmla="*/ 654 w 697"/>
                  <a:gd name="T45" fmla="*/ 529 h 649"/>
                  <a:gd name="T46" fmla="*/ 619 w 697"/>
                  <a:gd name="T47" fmla="*/ 445 h 649"/>
                  <a:gd name="T48" fmla="*/ 688 w 697"/>
                  <a:gd name="T49" fmla="*/ 299 h 649"/>
                  <a:gd name="T50" fmla="*/ 668 w 697"/>
                  <a:gd name="T51" fmla="*/ 245 h 649"/>
                  <a:gd name="T52" fmla="*/ 120 w 697"/>
                  <a:gd name="T53" fmla="*/ 406 h 649"/>
                  <a:gd name="T54" fmla="*/ 82 w 697"/>
                  <a:gd name="T55" fmla="*/ 368 h 649"/>
                  <a:gd name="T56" fmla="*/ 120 w 697"/>
                  <a:gd name="T57" fmla="*/ 330 h 649"/>
                  <a:gd name="T58" fmla="*/ 158 w 697"/>
                  <a:gd name="T59" fmla="*/ 368 h 649"/>
                  <a:gd name="T60" fmla="*/ 120 w 697"/>
                  <a:gd name="T61" fmla="*/ 406 h 649"/>
                  <a:gd name="T62" fmla="*/ 294 w 697"/>
                  <a:gd name="T63" fmla="*/ 157 h 649"/>
                  <a:gd name="T64" fmla="*/ 256 w 697"/>
                  <a:gd name="T65" fmla="*/ 119 h 649"/>
                  <a:gd name="T66" fmla="*/ 294 w 697"/>
                  <a:gd name="T67" fmla="*/ 81 h 649"/>
                  <a:gd name="T68" fmla="*/ 332 w 697"/>
                  <a:gd name="T69" fmla="*/ 119 h 649"/>
                  <a:gd name="T70" fmla="*/ 294 w 697"/>
                  <a:gd name="T71" fmla="*/ 157 h 649"/>
                  <a:gd name="T72" fmla="*/ 534 w 697"/>
                  <a:gd name="T73" fmla="*/ 567 h 649"/>
                  <a:gd name="T74" fmla="*/ 496 w 697"/>
                  <a:gd name="T75" fmla="*/ 529 h 649"/>
                  <a:gd name="T76" fmla="*/ 534 w 697"/>
                  <a:gd name="T77" fmla="*/ 491 h 649"/>
                  <a:gd name="T78" fmla="*/ 572 w 697"/>
                  <a:gd name="T79" fmla="*/ 529 h 649"/>
                  <a:gd name="T80" fmla="*/ 534 w 697"/>
                  <a:gd name="T81" fmla="*/ 567 h 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97" h="649">
                    <a:moveTo>
                      <a:pt x="668" y="245"/>
                    </a:moveTo>
                    <a:cubicBezTo>
                      <a:pt x="648" y="235"/>
                      <a:pt x="623" y="244"/>
                      <a:pt x="614" y="265"/>
                    </a:cubicBezTo>
                    <a:cubicBezTo>
                      <a:pt x="545" y="410"/>
                      <a:pt x="545" y="410"/>
                      <a:pt x="545" y="410"/>
                    </a:cubicBezTo>
                    <a:cubicBezTo>
                      <a:pt x="541" y="410"/>
                      <a:pt x="538" y="410"/>
                      <a:pt x="534" y="410"/>
                    </a:cubicBezTo>
                    <a:cubicBezTo>
                      <a:pt x="527" y="410"/>
                      <a:pt x="520" y="410"/>
                      <a:pt x="513" y="412"/>
                    </a:cubicBezTo>
                    <a:cubicBezTo>
                      <a:pt x="387" y="194"/>
                      <a:pt x="387" y="194"/>
                      <a:pt x="387" y="194"/>
                    </a:cubicBezTo>
                    <a:cubicBezTo>
                      <a:pt x="403" y="174"/>
                      <a:pt x="413" y="148"/>
                      <a:pt x="413" y="119"/>
                    </a:cubicBezTo>
                    <a:cubicBezTo>
                      <a:pt x="413" y="53"/>
                      <a:pt x="360" y="0"/>
                      <a:pt x="294" y="0"/>
                    </a:cubicBezTo>
                    <a:cubicBezTo>
                      <a:pt x="228" y="0"/>
                      <a:pt x="174" y="53"/>
                      <a:pt x="174" y="119"/>
                    </a:cubicBezTo>
                    <a:cubicBezTo>
                      <a:pt x="174" y="144"/>
                      <a:pt x="182" y="168"/>
                      <a:pt x="195" y="187"/>
                    </a:cubicBezTo>
                    <a:cubicBezTo>
                      <a:pt x="150" y="252"/>
                      <a:pt x="150" y="252"/>
                      <a:pt x="150" y="252"/>
                    </a:cubicBezTo>
                    <a:cubicBezTo>
                      <a:pt x="141" y="249"/>
                      <a:pt x="131" y="248"/>
                      <a:pt x="120" y="248"/>
                    </a:cubicBezTo>
                    <a:cubicBezTo>
                      <a:pt x="54" y="248"/>
                      <a:pt x="0" y="302"/>
                      <a:pt x="0" y="368"/>
                    </a:cubicBezTo>
                    <a:cubicBezTo>
                      <a:pt x="0" y="434"/>
                      <a:pt x="54" y="487"/>
                      <a:pt x="120" y="487"/>
                    </a:cubicBezTo>
                    <a:cubicBezTo>
                      <a:pt x="186" y="487"/>
                      <a:pt x="240" y="434"/>
                      <a:pt x="240" y="368"/>
                    </a:cubicBezTo>
                    <a:cubicBezTo>
                      <a:pt x="240" y="342"/>
                      <a:pt x="231" y="318"/>
                      <a:pt x="217" y="298"/>
                    </a:cubicBezTo>
                    <a:cubicBezTo>
                      <a:pt x="261" y="235"/>
                      <a:pt x="261" y="235"/>
                      <a:pt x="261" y="235"/>
                    </a:cubicBezTo>
                    <a:cubicBezTo>
                      <a:pt x="272" y="237"/>
                      <a:pt x="282" y="239"/>
                      <a:pt x="294" y="239"/>
                    </a:cubicBezTo>
                    <a:cubicBezTo>
                      <a:pt x="302" y="239"/>
                      <a:pt x="309" y="238"/>
                      <a:pt x="317" y="237"/>
                    </a:cubicBezTo>
                    <a:cubicBezTo>
                      <a:pt x="442" y="453"/>
                      <a:pt x="442" y="453"/>
                      <a:pt x="442" y="453"/>
                    </a:cubicBezTo>
                    <a:cubicBezTo>
                      <a:pt x="425" y="474"/>
                      <a:pt x="414" y="500"/>
                      <a:pt x="414" y="529"/>
                    </a:cubicBezTo>
                    <a:cubicBezTo>
                      <a:pt x="414" y="595"/>
                      <a:pt x="468" y="649"/>
                      <a:pt x="534" y="649"/>
                    </a:cubicBezTo>
                    <a:cubicBezTo>
                      <a:pt x="600" y="649"/>
                      <a:pt x="654" y="595"/>
                      <a:pt x="654" y="529"/>
                    </a:cubicBezTo>
                    <a:cubicBezTo>
                      <a:pt x="654" y="497"/>
                      <a:pt x="640" y="467"/>
                      <a:pt x="619" y="445"/>
                    </a:cubicBezTo>
                    <a:cubicBezTo>
                      <a:pt x="688" y="299"/>
                      <a:pt x="688" y="299"/>
                      <a:pt x="688" y="299"/>
                    </a:cubicBezTo>
                    <a:cubicBezTo>
                      <a:pt x="697" y="279"/>
                      <a:pt x="688" y="255"/>
                      <a:pt x="668" y="245"/>
                    </a:cubicBezTo>
                    <a:close/>
                    <a:moveTo>
                      <a:pt x="120" y="406"/>
                    </a:moveTo>
                    <a:cubicBezTo>
                      <a:pt x="99" y="406"/>
                      <a:pt x="82" y="389"/>
                      <a:pt x="82" y="368"/>
                    </a:cubicBezTo>
                    <a:cubicBezTo>
                      <a:pt x="82" y="347"/>
                      <a:pt x="99" y="330"/>
                      <a:pt x="120" y="330"/>
                    </a:cubicBezTo>
                    <a:cubicBezTo>
                      <a:pt x="141" y="330"/>
                      <a:pt x="158" y="347"/>
                      <a:pt x="158" y="368"/>
                    </a:cubicBezTo>
                    <a:cubicBezTo>
                      <a:pt x="158" y="389"/>
                      <a:pt x="141" y="406"/>
                      <a:pt x="120" y="406"/>
                    </a:cubicBezTo>
                    <a:close/>
                    <a:moveTo>
                      <a:pt x="294" y="157"/>
                    </a:moveTo>
                    <a:cubicBezTo>
                      <a:pt x="273" y="157"/>
                      <a:pt x="256" y="140"/>
                      <a:pt x="256" y="119"/>
                    </a:cubicBezTo>
                    <a:cubicBezTo>
                      <a:pt x="256" y="98"/>
                      <a:pt x="273" y="81"/>
                      <a:pt x="294" y="81"/>
                    </a:cubicBezTo>
                    <a:cubicBezTo>
                      <a:pt x="315" y="81"/>
                      <a:pt x="332" y="98"/>
                      <a:pt x="332" y="119"/>
                    </a:cubicBezTo>
                    <a:cubicBezTo>
                      <a:pt x="332" y="140"/>
                      <a:pt x="315" y="157"/>
                      <a:pt x="294" y="157"/>
                    </a:cubicBezTo>
                    <a:close/>
                    <a:moveTo>
                      <a:pt x="534" y="567"/>
                    </a:moveTo>
                    <a:cubicBezTo>
                      <a:pt x="513" y="567"/>
                      <a:pt x="496" y="550"/>
                      <a:pt x="496" y="529"/>
                    </a:cubicBezTo>
                    <a:cubicBezTo>
                      <a:pt x="496" y="508"/>
                      <a:pt x="513" y="491"/>
                      <a:pt x="534" y="491"/>
                    </a:cubicBezTo>
                    <a:cubicBezTo>
                      <a:pt x="555" y="491"/>
                      <a:pt x="572" y="508"/>
                      <a:pt x="572" y="529"/>
                    </a:cubicBezTo>
                    <a:cubicBezTo>
                      <a:pt x="572" y="550"/>
                      <a:pt x="555" y="567"/>
                      <a:pt x="534" y="567"/>
                    </a:cubicBezTo>
                    <a:close/>
                  </a:path>
                </a:pathLst>
              </a:custGeom>
              <a:solidFill>
                <a:srgbClr val="62D9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3" name="Freeform 36"/>
              <p:cNvSpPr>
                <a:spLocks noEditPoints="1"/>
              </p:cNvSpPr>
              <p:nvPr/>
            </p:nvSpPr>
            <p:spPr bwMode="auto">
              <a:xfrm>
                <a:off x="5417" y="2497"/>
                <a:ext cx="106" cy="106"/>
              </a:xfrm>
              <a:custGeom>
                <a:avLst/>
                <a:gdLst>
                  <a:gd name="T0" fmla="*/ 120 w 239"/>
                  <a:gd name="T1" fmla="*/ 0 h 239"/>
                  <a:gd name="T2" fmla="*/ 0 w 239"/>
                  <a:gd name="T3" fmla="*/ 120 h 239"/>
                  <a:gd name="T4" fmla="*/ 120 w 239"/>
                  <a:gd name="T5" fmla="*/ 239 h 239"/>
                  <a:gd name="T6" fmla="*/ 239 w 239"/>
                  <a:gd name="T7" fmla="*/ 120 h 239"/>
                  <a:gd name="T8" fmla="*/ 120 w 239"/>
                  <a:gd name="T9" fmla="*/ 0 h 239"/>
                  <a:gd name="T10" fmla="*/ 120 w 239"/>
                  <a:gd name="T11" fmla="*/ 158 h 239"/>
                  <a:gd name="T12" fmla="*/ 82 w 239"/>
                  <a:gd name="T13" fmla="*/ 120 h 239"/>
                  <a:gd name="T14" fmla="*/ 120 w 239"/>
                  <a:gd name="T15" fmla="*/ 82 h 239"/>
                  <a:gd name="T16" fmla="*/ 158 w 239"/>
                  <a:gd name="T17" fmla="*/ 120 h 239"/>
                  <a:gd name="T18" fmla="*/ 120 w 239"/>
                  <a:gd name="T19" fmla="*/ 158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9" h="239">
                    <a:moveTo>
                      <a:pt x="120" y="0"/>
                    </a:moveTo>
                    <a:cubicBezTo>
                      <a:pt x="54" y="0"/>
                      <a:pt x="0" y="54"/>
                      <a:pt x="0" y="120"/>
                    </a:cubicBezTo>
                    <a:cubicBezTo>
                      <a:pt x="0" y="186"/>
                      <a:pt x="54" y="239"/>
                      <a:pt x="120" y="239"/>
                    </a:cubicBezTo>
                    <a:cubicBezTo>
                      <a:pt x="186" y="239"/>
                      <a:pt x="239" y="186"/>
                      <a:pt x="239" y="120"/>
                    </a:cubicBezTo>
                    <a:cubicBezTo>
                      <a:pt x="239" y="54"/>
                      <a:pt x="186" y="0"/>
                      <a:pt x="120" y="0"/>
                    </a:cubicBezTo>
                    <a:close/>
                    <a:moveTo>
                      <a:pt x="120" y="158"/>
                    </a:moveTo>
                    <a:cubicBezTo>
                      <a:pt x="99" y="158"/>
                      <a:pt x="82" y="141"/>
                      <a:pt x="82" y="120"/>
                    </a:cubicBezTo>
                    <a:cubicBezTo>
                      <a:pt x="82" y="99"/>
                      <a:pt x="99" y="82"/>
                      <a:pt x="120" y="82"/>
                    </a:cubicBezTo>
                    <a:cubicBezTo>
                      <a:pt x="141" y="82"/>
                      <a:pt x="158" y="99"/>
                      <a:pt x="158" y="120"/>
                    </a:cubicBezTo>
                    <a:cubicBezTo>
                      <a:pt x="158" y="141"/>
                      <a:pt x="141" y="158"/>
                      <a:pt x="120" y="158"/>
                    </a:cubicBezTo>
                    <a:close/>
                  </a:path>
                </a:pathLst>
              </a:custGeom>
              <a:solidFill>
                <a:srgbClr val="62D9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</p:grpSp>
      <p:sp>
        <p:nvSpPr>
          <p:cNvPr id="64" name="CaixaDeTexto 63"/>
          <p:cNvSpPr txBox="1"/>
          <p:nvPr/>
        </p:nvSpPr>
        <p:spPr>
          <a:xfrm>
            <a:off x="11088782" y="5187312"/>
            <a:ext cx="6319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900" dirty="0"/>
              <a:t>base: 309</a:t>
            </a:r>
          </a:p>
        </p:txBody>
      </p:sp>
      <p:sp>
        <p:nvSpPr>
          <p:cNvPr id="63" name="CaixaDeTexto 5"/>
          <p:cNvSpPr txBox="1"/>
          <p:nvPr/>
        </p:nvSpPr>
        <p:spPr>
          <a:xfrm>
            <a:off x="7557262" y="4397924"/>
            <a:ext cx="3630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2">
                  <a:lumMod val="75000"/>
                </a:schemeClr>
              </a:buClr>
              <a:buSzPct val="80000"/>
            </a:pPr>
            <a:r>
              <a:rPr lang="pt-BR" sz="1400" b="1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4% afirmaram que o EMPRETEC contribui para maior rede de contado | network</a:t>
            </a:r>
            <a:endParaRPr lang="pt-BR" sz="1050" b="1" dirty="0">
              <a:solidFill>
                <a:schemeClr val="tx2">
                  <a:lumMod val="75000"/>
                </a:schemeClr>
              </a:solidFill>
              <a:ea typeface="Verdana" pitchFamily="34" charset="0"/>
              <a:cs typeface="Arial" charset="0"/>
            </a:endParaRPr>
          </a:p>
        </p:txBody>
      </p:sp>
      <p:sp>
        <p:nvSpPr>
          <p:cNvPr id="65" name="Retângulo 64"/>
          <p:cNvSpPr/>
          <p:nvPr/>
        </p:nvSpPr>
        <p:spPr>
          <a:xfrm>
            <a:off x="6815274" y="5797420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2015</a:t>
            </a:r>
          </a:p>
        </p:txBody>
      </p:sp>
      <p:sp>
        <p:nvSpPr>
          <p:cNvPr id="66" name="Retângulo 65"/>
          <p:cNvSpPr/>
          <p:nvPr/>
        </p:nvSpPr>
        <p:spPr>
          <a:xfrm>
            <a:off x="1240264" y="3338728"/>
            <a:ext cx="4988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pt-BR" sz="1400" b="1" dirty="0">
                <a:solidFill>
                  <a:schemeClr val="accent2">
                    <a:lumMod val="75000"/>
                  </a:schemeClr>
                </a:solidFill>
              </a:rPr>
              <a:t>96%</a:t>
            </a:r>
          </a:p>
        </p:txBody>
      </p:sp>
      <p:sp>
        <p:nvSpPr>
          <p:cNvPr id="67" name="Retângulo 66"/>
          <p:cNvSpPr/>
          <p:nvPr/>
        </p:nvSpPr>
        <p:spPr>
          <a:xfrm>
            <a:off x="4286606" y="3338728"/>
            <a:ext cx="4988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pt-BR" sz="1400" b="1" dirty="0">
                <a:solidFill>
                  <a:schemeClr val="accent2">
                    <a:lumMod val="75000"/>
                  </a:schemeClr>
                </a:solidFill>
              </a:rPr>
              <a:t>86%</a:t>
            </a:r>
          </a:p>
        </p:txBody>
      </p:sp>
      <p:sp>
        <p:nvSpPr>
          <p:cNvPr id="68" name="Retângulo 67"/>
          <p:cNvSpPr/>
          <p:nvPr/>
        </p:nvSpPr>
        <p:spPr>
          <a:xfrm>
            <a:off x="7250704" y="3338728"/>
            <a:ext cx="4988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pt-BR" sz="1400" b="1" dirty="0">
                <a:solidFill>
                  <a:schemeClr val="accent2">
                    <a:lumMod val="75000"/>
                  </a:schemeClr>
                </a:solidFill>
              </a:rPr>
              <a:t>84%</a:t>
            </a:r>
          </a:p>
        </p:txBody>
      </p:sp>
      <p:sp>
        <p:nvSpPr>
          <p:cNvPr id="69" name="Retângulo 68"/>
          <p:cNvSpPr/>
          <p:nvPr/>
        </p:nvSpPr>
        <p:spPr>
          <a:xfrm>
            <a:off x="10115866" y="3338728"/>
            <a:ext cx="4988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pt-BR" sz="1400" b="1" dirty="0">
                <a:solidFill>
                  <a:schemeClr val="accent2">
                    <a:lumMod val="75000"/>
                  </a:schemeClr>
                </a:solidFill>
              </a:rPr>
              <a:t>81%</a:t>
            </a:r>
          </a:p>
        </p:txBody>
      </p:sp>
      <p:grpSp>
        <p:nvGrpSpPr>
          <p:cNvPr id="70" name="+ informações"/>
          <p:cNvGrpSpPr/>
          <p:nvPr/>
        </p:nvGrpSpPr>
        <p:grpSpPr>
          <a:xfrm>
            <a:off x="10242931" y="5618698"/>
            <a:ext cx="1402473" cy="346249"/>
            <a:chOff x="7300120" y="5125288"/>
            <a:chExt cx="1748287" cy="431624"/>
          </a:xfrm>
        </p:grpSpPr>
        <p:sp>
          <p:nvSpPr>
            <p:cNvPr id="71" name="Forma livre 52"/>
            <p:cNvSpPr/>
            <p:nvPr/>
          </p:nvSpPr>
          <p:spPr>
            <a:xfrm>
              <a:off x="7529599" y="5255921"/>
              <a:ext cx="1340560" cy="203648"/>
            </a:xfrm>
            <a:custGeom>
              <a:avLst/>
              <a:gdLst>
                <a:gd name="connsiteX0" fmla="*/ 0 w 1340560"/>
                <a:gd name="connsiteY0" fmla="*/ 0 h 203648"/>
                <a:gd name="connsiteX1" fmla="*/ 1238736 w 1340560"/>
                <a:gd name="connsiteY1" fmla="*/ 0 h 203648"/>
                <a:gd name="connsiteX2" fmla="*/ 1340560 w 1340560"/>
                <a:gd name="connsiteY2" fmla="*/ 101824 h 203648"/>
                <a:gd name="connsiteX3" fmla="*/ 1340559 w 1340560"/>
                <a:gd name="connsiteY3" fmla="*/ 101824 h 203648"/>
                <a:gd name="connsiteX4" fmla="*/ 1238735 w 1340560"/>
                <a:gd name="connsiteY4" fmla="*/ 203648 h 203648"/>
                <a:gd name="connsiteX5" fmla="*/ 1958 w 1340560"/>
                <a:gd name="connsiteY5" fmla="*/ 203647 h 203648"/>
                <a:gd name="connsiteX6" fmla="*/ 28837 w 1340560"/>
                <a:gd name="connsiteY6" fmla="*/ 163780 h 203648"/>
                <a:gd name="connsiteX7" fmla="*/ 41052 w 1340560"/>
                <a:gd name="connsiteY7" fmla="*/ 103276 h 203648"/>
                <a:gd name="connsiteX8" fmla="*/ 28837 w 1340560"/>
                <a:gd name="connsiteY8" fmla="*/ 42772 h 20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0560" h="203648">
                  <a:moveTo>
                    <a:pt x="0" y="0"/>
                  </a:moveTo>
                  <a:lnTo>
                    <a:pt x="1238736" y="0"/>
                  </a:lnTo>
                  <a:cubicBezTo>
                    <a:pt x="1294972" y="0"/>
                    <a:pt x="1340560" y="45588"/>
                    <a:pt x="1340560" y="101824"/>
                  </a:cubicBezTo>
                  <a:lnTo>
                    <a:pt x="1340559" y="101824"/>
                  </a:lnTo>
                  <a:cubicBezTo>
                    <a:pt x="1340559" y="158060"/>
                    <a:pt x="1294971" y="203648"/>
                    <a:pt x="1238735" y="203648"/>
                  </a:cubicBezTo>
                  <a:lnTo>
                    <a:pt x="1958" y="203647"/>
                  </a:lnTo>
                  <a:lnTo>
                    <a:pt x="28837" y="163780"/>
                  </a:lnTo>
                  <a:cubicBezTo>
                    <a:pt x="36703" y="145184"/>
                    <a:pt x="41052" y="124738"/>
                    <a:pt x="41052" y="103276"/>
                  </a:cubicBezTo>
                  <a:cubicBezTo>
                    <a:pt x="41052" y="81815"/>
                    <a:pt x="36703" y="61369"/>
                    <a:pt x="28837" y="42772"/>
                  </a:cubicBezTo>
                  <a:close/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72" name="CaixaDeTexto 5"/>
            <p:cNvSpPr txBox="1"/>
            <p:nvPr/>
          </p:nvSpPr>
          <p:spPr>
            <a:xfrm>
              <a:off x="7543455" y="5125288"/>
              <a:ext cx="1504952" cy="43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2060"/>
                </a:buClr>
                <a:buSzPct val="120000"/>
              </a:pPr>
              <a:r>
                <a:rPr lang="pt-BR" sz="1100" b="1" dirty="0">
                  <a:solidFill>
                    <a:srgbClr val="1B75BB"/>
                  </a:solidFill>
                  <a:ea typeface="Verdana" pitchFamily="34" charset="0"/>
                  <a:cs typeface="Arial" charset="0"/>
                </a:rPr>
                <a:t>+ informações</a:t>
              </a:r>
            </a:p>
          </p:txBody>
        </p:sp>
        <p:grpSp>
          <p:nvGrpSpPr>
            <p:cNvPr id="73" name="Group 4"/>
            <p:cNvGrpSpPr>
              <a:grpSpLocks noChangeAspect="1"/>
            </p:cNvGrpSpPr>
            <p:nvPr/>
          </p:nvGrpSpPr>
          <p:grpSpPr bwMode="auto">
            <a:xfrm>
              <a:off x="7300120" y="5219409"/>
              <a:ext cx="276672" cy="276672"/>
              <a:chOff x="4549" y="2890"/>
              <a:chExt cx="599" cy="599"/>
            </a:xfrm>
            <a:solidFill>
              <a:schemeClr val="accent2"/>
            </a:solidFill>
          </p:grpSpPr>
          <p:sp>
            <p:nvSpPr>
              <p:cNvPr id="74" name="Freeform 5"/>
              <p:cNvSpPr>
                <a:spLocks noEditPoints="1"/>
              </p:cNvSpPr>
              <p:nvPr/>
            </p:nvSpPr>
            <p:spPr bwMode="auto">
              <a:xfrm>
                <a:off x="4549" y="2890"/>
                <a:ext cx="599" cy="599"/>
              </a:xfrm>
              <a:custGeom>
                <a:avLst/>
                <a:gdLst>
                  <a:gd name="T0" fmla="*/ 1398 w 1638"/>
                  <a:gd name="T1" fmla="*/ 240 h 1638"/>
                  <a:gd name="T2" fmla="*/ 819 w 1638"/>
                  <a:gd name="T3" fmla="*/ 0 h 1638"/>
                  <a:gd name="T4" fmla="*/ 240 w 1638"/>
                  <a:gd name="T5" fmla="*/ 240 h 1638"/>
                  <a:gd name="T6" fmla="*/ 0 w 1638"/>
                  <a:gd name="T7" fmla="*/ 819 h 1638"/>
                  <a:gd name="T8" fmla="*/ 240 w 1638"/>
                  <a:gd name="T9" fmla="*/ 1398 h 1638"/>
                  <a:gd name="T10" fmla="*/ 819 w 1638"/>
                  <a:gd name="T11" fmla="*/ 1638 h 1638"/>
                  <a:gd name="T12" fmla="*/ 1398 w 1638"/>
                  <a:gd name="T13" fmla="*/ 1398 h 1638"/>
                  <a:gd name="T14" fmla="*/ 1638 w 1638"/>
                  <a:gd name="T15" fmla="*/ 819 h 1638"/>
                  <a:gd name="T16" fmla="*/ 1398 w 1638"/>
                  <a:gd name="T17" fmla="*/ 240 h 1638"/>
                  <a:gd name="T18" fmla="*/ 819 w 1638"/>
                  <a:gd name="T19" fmla="*/ 1574 h 1638"/>
                  <a:gd name="T20" fmla="*/ 64 w 1638"/>
                  <a:gd name="T21" fmla="*/ 819 h 1638"/>
                  <a:gd name="T22" fmla="*/ 819 w 1638"/>
                  <a:gd name="T23" fmla="*/ 64 h 1638"/>
                  <a:gd name="T24" fmla="*/ 1574 w 1638"/>
                  <a:gd name="T25" fmla="*/ 819 h 1638"/>
                  <a:gd name="T26" fmla="*/ 819 w 1638"/>
                  <a:gd name="T27" fmla="*/ 1574 h 1638"/>
                  <a:gd name="T28" fmla="*/ 819 w 1638"/>
                  <a:gd name="T29" fmla="*/ 1574 h 1638"/>
                  <a:gd name="T30" fmla="*/ 819 w 1638"/>
                  <a:gd name="T31" fmla="*/ 1574 h 1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38" h="1638">
                    <a:moveTo>
                      <a:pt x="1398" y="240"/>
                    </a:moveTo>
                    <a:cubicBezTo>
                      <a:pt x="1244" y="85"/>
                      <a:pt x="1038" y="0"/>
                      <a:pt x="819" y="0"/>
                    </a:cubicBezTo>
                    <a:cubicBezTo>
                      <a:pt x="600" y="0"/>
                      <a:pt x="395" y="85"/>
                      <a:pt x="240" y="240"/>
                    </a:cubicBezTo>
                    <a:cubicBezTo>
                      <a:pt x="85" y="395"/>
                      <a:pt x="0" y="600"/>
                      <a:pt x="0" y="819"/>
                    </a:cubicBezTo>
                    <a:cubicBezTo>
                      <a:pt x="0" y="1038"/>
                      <a:pt x="85" y="1244"/>
                      <a:pt x="240" y="1398"/>
                    </a:cubicBezTo>
                    <a:cubicBezTo>
                      <a:pt x="395" y="1553"/>
                      <a:pt x="600" y="1638"/>
                      <a:pt x="819" y="1638"/>
                    </a:cubicBezTo>
                    <a:cubicBezTo>
                      <a:pt x="1038" y="1638"/>
                      <a:pt x="1244" y="1553"/>
                      <a:pt x="1398" y="1398"/>
                    </a:cubicBezTo>
                    <a:cubicBezTo>
                      <a:pt x="1553" y="1244"/>
                      <a:pt x="1638" y="1038"/>
                      <a:pt x="1638" y="819"/>
                    </a:cubicBezTo>
                    <a:cubicBezTo>
                      <a:pt x="1638" y="600"/>
                      <a:pt x="1553" y="395"/>
                      <a:pt x="1398" y="240"/>
                    </a:cubicBezTo>
                    <a:close/>
                    <a:moveTo>
                      <a:pt x="819" y="1574"/>
                    </a:moveTo>
                    <a:cubicBezTo>
                      <a:pt x="403" y="1574"/>
                      <a:pt x="64" y="1236"/>
                      <a:pt x="64" y="819"/>
                    </a:cubicBezTo>
                    <a:cubicBezTo>
                      <a:pt x="64" y="403"/>
                      <a:pt x="403" y="64"/>
                      <a:pt x="819" y="64"/>
                    </a:cubicBezTo>
                    <a:cubicBezTo>
                      <a:pt x="1236" y="64"/>
                      <a:pt x="1574" y="403"/>
                      <a:pt x="1574" y="819"/>
                    </a:cubicBezTo>
                    <a:cubicBezTo>
                      <a:pt x="1574" y="1236"/>
                      <a:pt x="1236" y="1574"/>
                      <a:pt x="819" y="1574"/>
                    </a:cubicBezTo>
                    <a:close/>
                    <a:moveTo>
                      <a:pt x="819" y="1574"/>
                    </a:moveTo>
                    <a:cubicBezTo>
                      <a:pt x="819" y="1574"/>
                      <a:pt x="819" y="1574"/>
                      <a:pt x="819" y="15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75" name="Freeform 6"/>
              <p:cNvSpPr>
                <a:spLocks noEditPoints="1"/>
              </p:cNvSpPr>
              <p:nvPr/>
            </p:nvSpPr>
            <p:spPr bwMode="auto">
              <a:xfrm>
                <a:off x="4808" y="3083"/>
                <a:ext cx="81" cy="331"/>
              </a:xfrm>
              <a:custGeom>
                <a:avLst/>
                <a:gdLst>
                  <a:gd name="T0" fmla="*/ 110 w 221"/>
                  <a:gd name="T1" fmla="*/ 0 h 905"/>
                  <a:gd name="T2" fmla="*/ 0 w 221"/>
                  <a:gd name="T3" fmla="*/ 110 h 905"/>
                  <a:gd name="T4" fmla="*/ 0 w 221"/>
                  <a:gd name="T5" fmla="*/ 794 h 905"/>
                  <a:gd name="T6" fmla="*/ 110 w 221"/>
                  <a:gd name="T7" fmla="*/ 905 h 905"/>
                  <a:gd name="T8" fmla="*/ 221 w 221"/>
                  <a:gd name="T9" fmla="*/ 794 h 905"/>
                  <a:gd name="T10" fmla="*/ 221 w 221"/>
                  <a:gd name="T11" fmla="*/ 110 h 905"/>
                  <a:gd name="T12" fmla="*/ 110 w 221"/>
                  <a:gd name="T13" fmla="*/ 0 h 905"/>
                  <a:gd name="T14" fmla="*/ 157 w 221"/>
                  <a:gd name="T15" fmla="*/ 794 h 905"/>
                  <a:gd name="T16" fmla="*/ 110 w 221"/>
                  <a:gd name="T17" fmla="*/ 841 h 905"/>
                  <a:gd name="T18" fmla="*/ 64 w 221"/>
                  <a:gd name="T19" fmla="*/ 794 h 905"/>
                  <a:gd name="T20" fmla="*/ 64 w 221"/>
                  <a:gd name="T21" fmla="*/ 110 h 905"/>
                  <a:gd name="T22" fmla="*/ 110 w 221"/>
                  <a:gd name="T23" fmla="*/ 64 h 905"/>
                  <a:gd name="T24" fmla="*/ 157 w 221"/>
                  <a:gd name="T25" fmla="*/ 110 h 905"/>
                  <a:gd name="T26" fmla="*/ 157 w 221"/>
                  <a:gd name="T27" fmla="*/ 794 h 905"/>
                  <a:gd name="T28" fmla="*/ 157 w 221"/>
                  <a:gd name="T29" fmla="*/ 794 h 905"/>
                  <a:gd name="T30" fmla="*/ 157 w 221"/>
                  <a:gd name="T31" fmla="*/ 794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905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794"/>
                      <a:pt x="0" y="794"/>
                      <a:pt x="0" y="794"/>
                    </a:cubicBezTo>
                    <a:cubicBezTo>
                      <a:pt x="0" y="855"/>
                      <a:pt x="49" y="905"/>
                      <a:pt x="110" y="905"/>
                    </a:cubicBezTo>
                    <a:cubicBezTo>
                      <a:pt x="171" y="905"/>
                      <a:pt x="221" y="855"/>
                      <a:pt x="221" y="794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794"/>
                    </a:moveTo>
                    <a:cubicBezTo>
                      <a:pt x="157" y="820"/>
                      <a:pt x="136" y="841"/>
                      <a:pt x="110" y="841"/>
                    </a:cubicBezTo>
                    <a:cubicBezTo>
                      <a:pt x="85" y="841"/>
                      <a:pt x="64" y="820"/>
                      <a:pt x="64" y="794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4"/>
                      <a:pt x="85" y="64"/>
                      <a:pt x="110" y="64"/>
                    </a:cubicBezTo>
                    <a:cubicBezTo>
                      <a:pt x="136" y="64"/>
                      <a:pt x="157" y="84"/>
                      <a:pt x="157" y="110"/>
                    </a:cubicBezTo>
                    <a:lnTo>
                      <a:pt x="157" y="794"/>
                    </a:lnTo>
                    <a:close/>
                    <a:moveTo>
                      <a:pt x="157" y="794"/>
                    </a:moveTo>
                    <a:cubicBezTo>
                      <a:pt x="157" y="794"/>
                      <a:pt x="157" y="794"/>
                      <a:pt x="157" y="79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76" name="Freeform 7"/>
              <p:cNvSpPr>
                <a:spLocks noEditPoints="1"/>
              </p:cNvSpPr>
              <p:nvPr/>
            </p:nvSpPr>
            <p:spPr bwMode="auto">
              <a:xfrm>
                <a:off x="4808" y="2965"/>
                <a:ext cx="81" cy="96"/>
              </a:xfrm>
              <a:custGeom>
                <a:avLst/>
                <a:gdLst>
                  <a:gd name="T0" fmla="*/ 110 w 221"/>
                  <a:gd name="T1" fmla="*/ 0 h 263"/>
                  <a:gd name="T2" fmla="*/ 0 w 221"/>
                  <a:gd name="T3" fmla="*/ 110 h 263"/>
                  <a:gd name="T4" fmla="*/ 0 w 221"/>
                  <a:gd name="T5" fmla="*/ 153 h 263"/>
                  <a:gd name="T6" fmla="*/ 110 w 221"/>
                  <a:gd name="T7" fmla="*/ 263 h 263"/>
                  <a:gd name="T8" fmla="*/ 221 w 221"/>
                  <a:gd name="T9" fmla="*/ 153 h 263"/>
                  <a:gd name="T10" fmla="*/ 221 w 221"/>
                  <a:gd name="T11" fmla="*/ 110 h 263"/>
                  <a:gd name="T12" fmla="*/ 110 w 221"/>
                  <a:gd name="T13" fmla="*/ 0 h 263"/>
                  <a:gd name="T14" fmla="*/ 157 w 221"/>
                  <a:gd name="T15" fmla="*/ 153 h 263"/>
                  <a:gd name="T16" fmla="*/ 110 w 221"/>
                  <a:gd name="T17" fmla="*/ 199 h 263"/>
                  <a:gd name="T18" fmla="*/ 64 w 221"/>
                  <a:gd name="T19" fmla="*/ 153 h 263"/>
                  <a:gd name="T20" fmla="*/ 64 w 221"/>
                  <a:gd name="T21" fmla="*/ 110 h 263"/>
                  <a:gd name="T22" fmla="*/ 110 w 221"/>
                  <a:gd name="T23" fmla="*/ 64 h 263"/>
                  <a:gd name="T24" fmla="*/ 157 w 221"/>
                  <a:gd name="T25" fmla="*/ 110 h 263"/>
                  <a:gd name="T26" fmla="*/ 157 w 221"/>
                  <a:gd name="T27" fmla="*/ 153 h 263"/>
                  <a:gd name="T28" fmla="*/ 157 w 221"/>
                  <a:gd name="T29" fmla="*/ 153 h 263"/>
                  <a:gd name="T30" fmla="*/ 157 w 221"/>
                  <a:gd name="T31" fmla="*/ 15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263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214"/>
                      <a:pt x="49" y="263"/>
                      <a:pt x="110" y="263"/>
                    </a:cubicBezTo>
                    <a:cubicBezTo>
                      <a:pt x="171" y="263"/>
                      <a:pt x="221" y="214"/>
                      <a:pt x="221" y="153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153"/>
                    </a:moveTo>
                    <a:cubicBezTo>
                      <a:pt x="157" y="179"/>
                      <a:pt x="136" y="199"/>
                      <a:pt x="110" y="199"/>
                    </a:cubicBezTo>
                    <a:cubicBezTo>
                      <a:pt x="85" y="199"/>
                      <a:pt x="64" y="179"/>
                      <a:pt x="64" y="153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5"/>
                      <a:pt x="85" y="64"/>
                      <a:pt x="110" y="64"/>
                    </a:cubicBezTo>
                    <a:cubicBezTo>
                      <a:pt x="136" y="64"/>
                      <a:pt x="157" y="85"/>
                      <a:pt x="157" y="110"/>
                    </a:cubicBezTo>
                    <a:lnTo>
                      <a:pt x="157" y="153"/>
                    </a:lnTo>
                    <a:close/>
                    <a:moveTo>
                      <a:pt x="157" y="153"/>
                    </a:moveTo>
                    <a:cubicBezTo>
                      <a:pt x="157" y="153"/>
                      <a:pt x="157" y="153"/>
                      <a:pt x="157" y="1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77" name="Freeform 8"/>
              <p:cNvSpPr>
                <a:spLocks noEditPoints="1"/>
              </p:cNvSpPr>
              <p:nvPr/>
            </p:nvSpPr>
            <p:spPr bwMode="auto">
              <a:xfrm>
                <a:off x="4681" y="2942"/>
                <a:ext cx="116" cy="70"/>
              </a:xfrm>
              <a:custGeom>
                <a:avLst/>
                <a:gdLst>
                  <a:gd name="T0" fmla="*/ 271 w 315"/>
                  <a:gd name="T1" fmla="*/ 5 h 193"/>
                  <a:gd name="T2" fmla="*/ 16 w 315"/>
                  <a:gd name="T3" fmla="*/ 136 h 193"/>
                  <a:gd name="T4" fmla="*/ 11 w 315"/>
                  <a:gd name="T5" fmla="*/ 181 h 193"/>
                  <a:gd name="T6" fmla="*/ 36 w 315"/>
                  <a:gd name="T7" fmla="*/ 193 h 193"/>
                  <a:gd name="T8" fmla="*/ 56 w 315"/>
                  <a:gd name="T9" fmla="*/ 186 h 193"/>
                  <a:gd name="T10" fmla="*/ 288 w 315"/>
                  <a:gd name="T11" fmla="*/ 66 h 193"/>
                  <a:gd name="T12" fmla="*/ 310 w 315"/>
                  <a:gd name="T13" fmla="*/ 27 h 193"/>
                  <a:gd name="T14" fmla="*/ 271 w 315"/>
                  <a:gd name="T15" fmla="*/ 5 h 193"/>
                  <a:gd name="T16" fmla="*/ 271 w 315"/>
                  <a:gd name="T17" fmla="*/ 5 h 193"/>
                  <a:gd name="T18" fmla="*/ 271 w 315"/>
                  <a:gd name="T19" fmla="*/ 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5" h="193">
                    <a:moveTo>
                      <a:pt x="271" y="5"/>
                    </a:moveTo>
                    <a:cubicBezTo>
                      <a:pt x="177" y="30"/>
                      <a:pt x="91" y="75"/>
                      <a:pt x="16" y="136"/>
                    </a:cubicBezTo>
                    <a:cubicBezTo>
                      <a:pt x="2" y="147"/>
                      <a:pt x="0" y="168"/>
                      <a:pt x="11" y="181"/>
                    </a:cubicBezTo>
                    <a:cubicBezTo>
                      <a:pt x="17" y="189"/>
                      <a:pt x="27" y="193"/>
                      <a:pt x="36" y="193"/>
                    </a:cubicBezTo>
                    <a:cubicBezTo>
                      <a:pt x="43" y="193"/>
                      <a:pt x="50" y="191"/>
                      <a:pt x="56" y="186"/>
                    </a:cubicBezTo>
                    <a:cubicBezTo>
                      <a:pt x="125" y="130"/>
                      <a:pt x="203" y="90"/>
                      <a:pt x="288" y="66"/>
                    </a:cubicBezTo>
                    <a:cubicBezTo>
                      <a:pt x="305" y="62"/>
                      <a:pt x="315" y="44"/>
                      <a:pt x="310" y="27"/>
                    </a:cubicBezTo>
                    <a:cubicBezTo>
                      <a:pt x="305" y="10"/>
                      <a:pt x="288" y="0"/>
                      <a:pt x="271" y="5"/>
                    </a:cubicBezTo>
                    <a:close/>
                    <a:moveTo>
                      <a:pt x="271" y="5"/>
                    </a:moveTo>
                    <a:cubicBezTo>
                      <a:pt x="271" y="5"/>
                      <a:pt x="271" y="5"/>
                      <a:pt x="271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78" name="Freeform 9"/>
              <p:cNvSpPr>
                <a:spLocks noEditPoints="1"/>
              </p:cNvSpPr>
              <p:nvPr/>
            </p:nvSpPr>
            <p:spPr bwMode="auto">
              <a:xfrm>
                <a:off x="4593" y="3039"/>
                <a:ext cx="174" cy="386"/>
              </a:xfrm>
              <a:custGeom>
                <a:avLst/>
                <a:gdLst>
                  <a:gd name="T0" fmla="*/ 453 w 476"/>
                  <a:gd name="T1" fmla="*/ 996 h 1057"/>
                  <a:gd name="T2" fmla="*/ 64 w 476"/>
                  <a:gd name="T3" fmla="*/ 411 h 1057"/>
                  <a:gd name="T4" fmla="*/ 173 w 476"/>
                  <a:gd name="T5" fmla="*/ 55 h 1057"/>
                  <a:gd name="T6" fmla="*/ 165 w 476"/>
                  <a:gd name="T7" fmla="*/ 10 h 1057"/>
                  <a:gd name="T8" fmla="*/ 120 w 476"/>
                  <a:gd name="T9" fmla="*/ 19 h 1057"/>
                  <a:gd name="T10" fmla="*/ 0 w 476"/>
                  <a:gd name="T11" fmla="*/ 411 h 1057"/>
                  <a:gd name="T12" fmla="*/ 428 w 476"/>
                  <a:gd name="T13" fmla="*/ 1055 h 1057"/>
                  <a:gd name="T14" fmla="*/ 440 w 476"/>
                  <a:gd name="T15" fmla="*/ 1057 h 1057"/>
                  <a:gd name="T16" fmla="*/ 470 w 476"/>
                  <a:gd name="T17" fmla="*/ 1038 h 1057"/>
                  <a:gd name="T18" fmla="*/ 453 w 476"/>
                  <a:gd name="T19" fmla="*/ 996 h 1057"/>
                  <a:gd name="T20" fmla="*/ 453 w 476"/>
                  <a:gd name="T21" fmla="*/ 996 h 1057"/>
                  <a:gd name="T22" fmla="*/ 453 w 476"/>
                  <a:gd name="T23" fmla="*/ 996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6" h="1057">
                    <a:moveTo>
                      <a:pt x="453" y="996"/>
                    </a:moveTo>
                    <a:cubicBezTo>
                      <a:pt x="216" y="897"/>
                      <a:pt x="64" y="667"/>
                      <a:pt x="64" y="411"/>
                    </a:cubicBezTo>
                    <a:cubicBezTo>
                      <a:pt x="64" y="283"/>
                      <a:pt x="102" y="160"/>
                      <a:pt x="173" y="55"/>
                    </a:cubicBezTo>
                    <a:cubicBezTo>
                      <a:pt x="183" y="40"/>
                      <a:pt x="179" y="20"/>
                      <a:pt x="165" y="10"/>
                    </a:cubicBezTo>
                    <a:cubicBezTo>
                      <a:pt x="150" y="0"/>
                      <a:pt x="130" y="4"/>
                      <a:pt x="120" y="19"/>
                    </a:cubicBezTo>
                    <a:cubicBezTo>
                      <a:pt x="41" y="135"/>
                      <a:pt x="0" y="270"/>
                      <a:pt x="0" y="411"/>
                    </a:cubicBezTo>
                    <a:cubicBezTo>
                      <a:pt x="0" y="693"/>
                      <a:pt x="168" y="946"/>
                      <a:pt x="428" y="1055"/>
                    </a:cubicBezTo>
                    <a:cubicBezTo>
                      <a:pt x="432" y="1057"/>
                      <a:pt x="436" y="1057"/>
                      <a:pt x="440" y="1057"/>
                    </a:cubicBezTo>
                    <a:cubicBezTo>
                      <a:pt x="453" y="1057"/>
                      <a:pt x="465" y="1050"/>
                      <a:pt x="470" y="1038"/>
                    </a:cubicBezTo>
                    <a:cubicBezTo>
                      <a:pt x="476" y="1021"/>
                      <a:pt x="469" y="1003"/>
                      <a:pt x="453" y="996"/>
                    </a:cubicBezTo>
                    <a:close/>
                    <a:moveTo>
                      <a:pt x="453" y="996"/>
                    </a:moveTo>
                    <a:cubicBezTo>
                      <a:pt x="453" y="996"/>
                      <a:pt x="453" y="996"/>
                      <a:pt x="453" y="9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0679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mp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mp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mp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Graphic spid="44" grpId="0">
        <p:bldAsOne/>
      </p:bldGraphic>
      <p:bldGraphic spid="44" grpId="1">
        <p:bldAsOne/>
      </p:bldGraphic>
      <p:bldP spid="62" grpId="0"/>
      <p:bldGraphic spid="88" grpId="0">
        <p:bldAsOne/>
      </p:bldGraphic>
      <p:bldGraphic spid="88" grpId="1">
        <p:bldAsOne/>
      </p:bldGraphic>
      <p:bldP spid="93" grpId="0"/>
      <p:bldGraphic spid="94" grpId="0">
        <p:bldAsOne/>
      </p:bldGraphic>
      <p:bldGraphic spid="94" grpId="1">
        <p:bldAsOne/>
      </p:bldGraphic>
      <p:bldP spid="99" grpId="0"/>
      <p:bldGraphic spid="100" grpId="0">
        <p:bldAsOne/>
      </p:bldGraphic>
      <p:bldGraphic spid="100" grpId="1">
        <p:bldAsOne/>
      </p:bldGraphic>
      <p:bldP spid="105" grpId="0"/>
      <p:bldP spid="64" grpId="0"/>
      <p:bldP spid="64" grpId="1"/>
      <p:bldP spid="63" grpId="0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838200" y="148552"/>
            <a:ext cx="10515600" cy="7899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índice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7054" y1="54911" x2="58482" y2="56250"/>
                        <a14:foregroundMark x1="37054" y1="45536" x2="72321" y2="43750"/>
                        <a14:foregroundMark x1="36607" y1="20536" x2="54464" y2="20536"/>
                        <a14:foregroundMark x1="11607" y1="58036" x2="20536" y2="46429"/>
                        <a14:foregroundMark x1="10714" y1="22321" x2="19196" y2="13393"/>
                        <a14:foregroundMark x1="12054" y1="91518" x2="21429" y2="79911"/>
                        <a14:foregroundMark x1="45089" y1="77679" x2="58036" y2="78571"/>
                        <a14:foregroundMark x1="42857" y1="90625" x2="56250" y2="901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658" y="347724"/>
            <a:ext cx="475382" cy="475382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7025">
            <a:off x="9624642" y="-16229"/>
            <a:ext cx="2737313" cy="1521610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675" y="480456"/>
            <a:ext cx="1545339" cy="432817"/>
          </a:xfrm>
          <a:prstGeom prst="rect">
            <a:avLst/>
          </a:prstGeom>
        </p:spPr>
      </p:pic>
      <p:grpSp>
        <p:nvGrpSpPr>
          <p:cNvPr id="20" name="Group 93"/>
          <p:cNvGrpSpPr/>
          <p:nvPr/>
        </p:nvGrpSpPr>
        <p:grpSpPr>
          <a:xfrm>
            <a:off x="1" y="1446841"/>
            <a:ext cx="3258903" cy="523220"/>
            <a:chOff x="246114" y="840660"/>
            <a:chExt cx="1653278" cy="1701674"/>
          </a:xfrm>
        </p:grpSpPr>
        <p:pic>
          <p:nvPicPr>
            <p:cNvPr id="21" name="verde"/>
            <p:cNvPicPr>
              <a:picLocks/>
            </p:cNvPicPr>
            <p:nvPr>
              <p:custDataLst>
                <p:tags r:id="rId2"/>
              </p:custDataLst>
            </p:nvPr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6114" y="2368550"/>
              <a:ext cx="1488298" cy="173781"/>
            </a:xfrm>
            <a:prstGeom prst="rect">
              <a:avLst/>
            </a:prstGeom>
          </p:spPr>
        </p:pic>
        <p:sp>
          <p:nvSpPr>
            <p:cNvPr id="22" name="TextBox 57"/>
            <p:cNvSpPr txBox="1"/>
            <p:nvPr/>
          </p:nvSpPr>
          <p:spPr>
            <a:xfrm>
              <a:off x="664175" y="840660"/>
              <a:ext cx="1235217" cy="170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b="1" i="1" dirty="0">
                  <a:solidFill>
                    <a:schemeClr val="bg1"/>
                  </a:solidFill>
                  <a:latin typeface="Myriad Pro" panose="020B0503030403020204" pitchFamily="34" charset="0"/>
                </a:rPr>
                <a:t>metodologia</a:t>
              </a:r>
            </a:p>
          </p:txBody>
        </p:sp>
      </p:grpSp>
      <p:sp>
        <p:nvSpPr>
          <p:cNvPr id="25" name="TextBox 63"/>
          <p:cNvSpPr txBox="1"/>
          <p:nvPr/>
        </p:nvSpPr>
        <p:spPr>
          <a:xfrm>
            <a:off x="4020668" y="3961902"/>
            <a:ext cx="24798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i="1" dirty="0">
                <a:solidFill>
                  <a:schemeClr val="bg1"/>
                </a:solidFill>
                <a:latin typeface="Myriad Pro" panose="020B0503030403020204" pitchFamily="34" charset="0"/>
              </a:rPr>
              <a:t>bloco D</a:t>
            </a:r>
          </a:p>
        </p:txBody>
      </p:sp>
      <p:sp>
        <p:nvSpPr>
          <p:cNvPr id="60" name="Forma livre 59"/>
          <p:cNvSpPr/>
          <p:nvPr/>
        </p:nvSpPr>
        <p:spPr>
          <a:xfrm>
            <a:off x="1317744" y="3575722"/>
            <a:ext cx="414988" cy="237612"/>
          </a:xfrm>
          <a:custGeom>
            <a:avLst/>
            <a:gdLst>
              <a:gd name="connsiteX0" fmla="*/ 0 w 4785186"/>
              <a:gd name="connsiteY0" fmla="*/ 0 h 853819"/>
              <a:gd name="connsiteX1" fmla="*/ 4785186 w 4785186"/>
              <a:gd name="connsiteY1" fmla="*/ 0 h 853819"/>
              <a:gd name="connsiteX2" fmla="*/ 4310842 w 4785186"/>
              <a:gd name="connsiteY2" fmla="*/ 853819 h 853819"/>
              <a:gd name="connsiteX3" fmla="*/ 0 w 4785186"/>
              <a:gd name="connsiteY3" fmla="*/ 853819 h 85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5186" h="853819">
                <a:moveTo>
                  <a:pt x="0" y="0"/>
                </a:moveTo>
                <a:lnTo>
                  <a:pt x="4785186" y="0"/>
                </a:lnTo>
                <a:lnTo>
                  <a:pt x="4310842" y="853819"/>
                </a:lnTo>
                <a:lnTo>
                  <a:pt x="0" y="853819"/>
                </a:lnTo>
                <a:close/>
              </a:path>
            </a:pathLst>
          </a:custGeom>
          <a:solidFill>
            <a:srgbClr val="EAB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1" name="Forma livre 60"/>
          <p:cNvSpPr/>
          <p:nvPr/>
        </p:nvSpPr>
        <p:spPr>
          <a:xfrm>
            <a:off x="1317744" y="4810293"/>
            <a:ext cx="414988" cy="237612"/>
          </a:xfrm>
          <a:custGeom>
            <a:avLst/>
            <a:gdLst>
              <a:gd name="connsiteX0" fmla="*/ 0 w 4785186"/>
              <a:gd name="connsiteY0" fmla="*/ 0 h 853819"/>
              <a:gd name="connsiteX1" fmla="*/ 4785186 w 4785186"/>
              <a:gd name="connsiteY1" fmla="*/ 0 h 853819"/>
              <a:gd name="connsiteX2" fmla="*/ 4310842 w 4785186"/>
              <a:gd name="connsiteY2" fmla="*/ 853819 h 853819"/>
              <a:gd name="connsiteX3" fmla="*/ 0 w 4785186"/>
              <a:gd name="connsiteY3" fmla="*/ 853819 h 85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5186" h="853819">
                <a:moveTo>
                  <a:pt x="0" y="0"/>
                </a:moveTo>
                <a:lnTo>
                  <a:pt x="4785186" y="0"/>
                </a:lnTo>
                <a:lnTo>
                  <a:pt x="4310842" y="853819"/>
                </a:lnTo>
                <a:lnTo>
                  <a:pt x="0" y="853819"/>
                </a:lnTo>
                <a:close/>
              </a:path>
            </a:pathLst>
          </a:custGeom>
          <a:solidFill>
            <a:srgbClr val="42C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5" name="Group 93"/>
          <p:cNvGrpSpPr/>
          <p:nvPr/>
        </p:nvGrpSpPr>
        <p:grpSpPr>
          <a:xfrm>
            <a:off x="-733086" y="5418525"/>
            <a:ext cx="3696961" cy="994834"/>
            <a:chOff x="577275" y="990806"/>
            <a:chExt cx="1875509" cy="3235507"/>
          </a:xfrm>
        </p:grpSpPr>
        <p:pic>
          <p:nvPicPr>
            <p:cNvPr id="66" name="verde"/>
            <p:cNvPicPr>
              <a:picLocks/>
            </p:cNvPicPr>
            <p:nvPr>
              <p:custDataLst>
                <p:tags r:id="rId1"/>
              </p:custDataLst>
            </p:nvPr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577275" y="4077621"/>
              <a:ext cx="1875509" cy="148692"/>
            </a:xfrm>
            <a:prstGeom prst="rect">
              <a:avLst/>
            </a:prstGeom>
          </p:spPr>
        </p:pic>
        <p:sp>
          <p:nvSpPr>
            <p:cNvPr id="67" name="TextBox 57"/>
            <p:cNvSpPr txBox="1"/>
            <p:nvPr/>
          </p:nvSpPr>
          <p:spPr>
            <a:xfrm>
              <a:off x="963924" y="990806"/>
              <a:ext cx="1473552" cy="3103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2800" b="1" i="1" dirty="0">
                  <a:solidFill>
                    <a:schemeClr val="bg1"/>
                  </a:solidFill>
                  <a:latin typeface="Myriad Pro" panose="020B0503030403020204" pitchFamily="34" charset="0"/>
                </a:rPr>
                <a:t>para não esquecer</a:t>
              </a:r>
            </a:p>
          </p:txBody>
        </p:sp>
      </p:grpSp>
      <p:sp>
        <p:nvSpPr>
          <p:cNvPr id="28" name="TextBox 57"/>
          <p:cNvSpPr txBox="1"/>
          <p:nvPr/>
        </p:nvSpPr>
        <p:spPr>
          <a:xfrm>
            <a:off x="6380000" y="4033530"/>
            <a:ext cx="497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i="1" dirty="0">
                <a:solidFill>
                  <a:schemeClr val="bg1"/>
                </a:solidFill>
                <a:latin typeface="Myriad Pro" panose="020B0503030403020204" pitchFamily="34" charset="0"/>
              </a:rPr>
              <a:t>para quem empreendia antes do </a:t>
            </a:r>
            <a:r>
              <a:rPr lang="pt-BR" sz="2800" i="1" dirty="0" err="1">
                <a:solidFill>
                  <a:schemeClr val="bg1"/>
                </a:solidFill>
                <a:latin typeface="Myriad Pro" panose="020B0503030403020204" pitchFamily="34" charset="0"/>
              </a:rPr>
              <a:t>Empretec</a:t>
            </a:r>
            <a:r>
              <a:rPr lang="pt-BR" sz="2800" i="1" dirty="0">
                <a:solidFill>
                  <a:schemeClr val="bg1"/>
                </a:solidFill>
                <a:latin typeface="Myriad Pro" panose="020B0503030403020204" pitchFamily="34" charset="0"/>
              </a:rPr>
              <a:t> e continua empreendendo</a:t>
            </a:r>
          </a:p>
        </p:txBody>
      </p:sp>
      <p:sp>
        <p:nvSpPr>
          <p:cNvPr id="26" name="Forma livre 25"/>
          <p:cNvSpPr/>
          <p:nvPr/>
        </p:nvSpPr>
        <p:spPr>
          <a:xfrm>
            <a:off x="1317744" y="2365074"/>
            <a:ext cx="414988" cy="237612"/>
          </a:xfrm>
          <a:custGeom>
            <a:avLst/>
            <a:gdLst>
              <a:gd name="connsiteX0" fmla="*/ 0 w 4785186"/>
              <a:gd name="connsiteY0" fmla="*/ 0 h 853819"/>
              <a:gd name="connsiteX1" fmla="*/ 4785186 w 4785186"/>
              <a:gd name="connsiteY1" fmla="*/ 0 h 853819"/>
              <a:gd name="connsiteX2" fmla="*/ 4310842 w 4785186"/>
              <a:gd name="connsiteY2" fmla="*/ 853819 h 853819"/>
              <a:gd name="connsiteX3" fmla="*/ 0 w 4785186"/>
              <a:gd name="connsiteY3" fmla="*/ 853819 h 85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5186" h="853819">
                <a:moveTo>
                  <a:pt x="0" y="0"/>
                </a:moveTo>
                <a:lnTo>
                  <a:pt x="4785186" y="0"/>
                </a:lnTo>
                <a:lnTo>
                  <a:pt x="4310842" y="853819"/>
                </a:lnTo>
                <a:lnTo>
                  <a:pt x="0" y="853819"/>
                </a:lnTo>
                <a:close/>
              </a:path>
            </a:pathLst>
          </a:custGeom>
          <a:solidFill>
            <a:srgbClr val="BCA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TextBox 63"/>
          <p:cNvSpPr txBox="1"/>
          <p:nvPr/>
        </p:nvSpPr>
        <p:spPr>
          <a:xfrm>
            <a:off x="1732732" y="2247610"/>
            <a:ext cx="1526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>
                <a:solidFill>
                  <a:schemeClr val="bg1"/>
                </a:solidFill>
                <a:latin typeface="Myriad Pro" panose="020B0503030403020204" pitchFamily="34" charset="0"/>
              </a:rPr>
              <a:t>bloco A</a:t>
            </a:r>
          </a:p>
        </p:txBody>
      </p:sp>
      <p:sp>
        <p:nvSpPr>
          <p:cNvPr id="35" name="TextBox 63"/>
          <p:cNvSpPr txBox="1"/>
          <p:nvPr/>
        </p:nvSpPr>
        <p:spPr>
          <a:xfrm>
            <a:off x="1732732" y="4652577"/>
            <a:ext cx="1295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>
                <a:solidFill>
                  <a:schemeClr val="bg1"/>
                </a:solidFill>
                <a:latin typeface="Myriad Pro" panose="020B0503030403020204" pitchFamily="34" charset="0"/>
              </a:rPr>
              <a:t>bloco E</a:t>
            </a:r>
          </a:p>
        </p:txBody>
      </p:sp>
      <p:sp>
        <p:nvSpPr>
          <p:cNvPr id="33" name="Forma livre 32"/>
          <p:cNvSpPr/>
          <p:nvPr/>
        </p:nvSpPr>
        <p:spPr>
          <a:xfrm>
            <a:off x="663061" y="4186659"/>
            <a:ext cx="3215338" cy="243962"/>
          </a:xfrm>
          <a:custGeom>
            <a:avLst/>
            <a:gdLst>
              <a:gd name="connsiteX0" fmla="*/ 0 w 4785186"/>
              <a:gd name="connsiteY0" fmla="*/ 0 h 853819"/>
              <a:gd name="connsiteX1" fmla="*/ 4785186 w 4785186"/>
              <a:gd name="connsiteY1" fmla="*/ 0 h 853819"/>
              <a:gd name="connsiteX2" fmla="*/ 4310842 w 4785186"/>
              <a:gd name="connsiteY2" fmla="*/ 853819 h 853819"/>
              <a:gd name="connsiteX3" fmla="*/ 0 w 4785186"/>
              <a:gd name="connsiteY3" fmla="*/ 853819 h 853819"/>
              <a:gd name="connsiteX0" fmla="*/ 0 w 36856084"/>
              <a:gd name="connsiteY0" fmla="*/ 0 h 853819"/>
              <a:gd name="connsiteX1" fmla="*/ 36856084 w 36856084"/>
              <a:gd name="connsiteY1" fmla="*/ 0 h 853819"/>
              <a:gd name="connsiteX2" fmla="*/ 36381740 w 36856084"/>
              <a:gd name="connsiteY2" fmla="*/ 853819 h 853819"/>
              <a:gd name="connsiteX3" fmla="*/ 32070898 w 36856084"/>
              <a:gd name="connsiteY3" fmla="*/ 853819 h 853819"/>
              <a:gd name="connsiteX4" fmla="*/ 0 w 36856084"/>
              <a:gd name="connsiteY4" fmla="*/ 0 h 853819"/>
              <a:gd name="connsiteX0" fmla="*/ 0 w 36929305"/>
              <a:gd name="connsiteY0" fmla="*/ 0 h 876637"/>
              <a:gd name="connsiteX1" fmla="*/ 36929305 w 36929305"/>
              <a:gd name="connsiteY1" fmla="*/ 22818 h 876637"/>
              <a:gd name="connsiteX2" fmla="*/ 36454961 w 36929305"/>
              <a:gd name="connsiteY2" fmla="*/ 876637 h 876637"/>
              <a:gd name="connsiteX3" fmla="*/ 32144119 w 36929305"/>
              <a:gd name="connsiteY3" fmla="*/ 876637 h 876637"/>
              <a:gd name="connsiteX4" fmla="*/ 0 w 36929305"/>
              <a:gd name="connsiteY4" fmla="*/ 0 h 876637"/>
              <a:gd name="connsiteX0" fmla="*/ 0 w 36929305"/>
              <a:gd name="connsiteY0" fmla="*/ 0 h 876637"/>
              <a:gd name="connsiteX1" fmla="*/ 36929305 w 36929305"/>
              <a:gd name="connsiteY1" fmla="*/ 22818 h 876637"/>
              <a:gd name="connsiteX2" fmla="*/ 36454961 w 36929305"/>
              <a:gd name="connsiteY2" fmla="*/ 876637 h 876637"/>
              <a:gd name="connsiteX3" fmla="*/ 1025097 w 36929305"/>
              <a:gd name="connsiteY3" fmla="*/ 831002 h 876637"/>
              <a:gd name="connsiteX4" fmla="*/ 0 w 36929305"/>
              <a:gd name="connsiteY4" fmla="*/ 0 h 876637"/>
              <a:gd name="connsiteX0" fmla="*/ 0 w 36929305"/>
              <a:gd name="connsiteY0" fmla="*/ 0 h 876637"/>
              <a:gd name="connsiteX1" fmla="*/ 36929305 w 36929305"/>
              <a:gd name="connsiteY1" fmla="*/ 22818 h 876637"/>
              <a:gd name="connsiteX2" fmla="*/ 36454961 w 36929305"/>
              <a:gd name="connsiteY2" fmla="*/ 876637 h 876637"/>
              <a:gd name="connsiteX3" fmla="*/ 146442 w 36929305"/>
              <a:gd name="connsiteY3" fmla="*/ 785366 h 876637"/>
              <a:gd name="connsiteX4" fmla="*/ 0 w 36929305"/>
              <a:gd name="connsiteY4" fmla="*/ 0 h 876637"/>
              <a:gd name="connsiteX0" fmla="*/ 0 w 36929305"/>
              <a:gd name="connsiteY0" fmla="*/ 0 h 899455"/>
              <a:gd name="connsiteX1" fmla="*/ 36929305 w 36929305"/>
              <a:gd name="connsiteY1" fmla="*/ 45636 h 899455"/>
              <a:gd name="connsiteX2" fmla="*/ 36454961 w 36929305"/>
              <a:gd name="connsiteY2" fmla="*/ 899455 h 899455"/>
              <a:gd name="connsiteX3" fmla="*/ 146442 w 36929305"/>
              <a:gd name="connsiteY3" fmla="*/ 808184 h 899455"/>
              <a:gd name="connsiteX4" fmla="*/ 0 w 36929305"/>
              <a:gd name="connsiteY4" fmla="*/ 0 h 899455"/>
              <a:gd name="connsiteX0" fmla="*/ 0 w 36929305"/>
              <a:gd name="connsiteY0" fmla="*/ 0 h 899455"/>
              <a:gd name="connsiteX1" fmla="*/ 36929305 w 36929305"/>
              <a:gd name="connsiteY1" fmla="*/ 45636 h 899455"/>
              <a:gd name="connsiteX2" fmla="*/ 36454961 w 36929305"/>
              <a:gd name="connsiteY2" fmla="*/ 899455 h 899455"/>
              <a:gd name="connsiteX3" fmla="*/ 73221 w 36929305"/>
              <a:gd name="connsiteY3" fmla="*/ 853820 h 899455"/>
              <a:gd name="connsiteX4" fmla="*/ 0 w 36929305"/>
              <a:gd name="connsiteY4" fmla="*/ 0 h 899455"/>
              <a:gd name="connsiteX0" fmla="*/ 146442 w 37075747"/>
              <a:gd name="connsiteY0" fmla="*/ 0 h 899455"/>
              <a:gd name="connsiteX1" fmla="*/ 37075747 w 37075747"/>
              <a:gd name="connsiteY1" fmla="*/ 45636 h 899455"/>
              <a:gd name="connsiteX2" fmla="*/ 36601403 w 37075747"/>
              <a:gd name="connsiteY2" fmla="*/ 899455 h 899455"/>
              <a:gd name="connsiteX3" fmla="*/ 0 w 37075747"/>
              <a:gd name="connsiteY3" fmla="*/ 899455 h 899455"/>
              <a:gd name="connsiteX4" fmla="*/ 146442 w 37075747"/>
              <a:gd name="connsiteY4" fmla="*/ 0 h 899455"/>
              <a:gd name="connsiteX0" fmla="*/ 146442 w 37075747"/>
              <a:gd name="connsiteY0" fmla="*/ 0 h 876637"/>
              <a:gd name="connsiteX1" fmla="*/ 37075747 w 37075747"/>
              <a:gd name="connsiteY1" fmla="*/ 22818 h 876637"/>
              <a:gd name="connsiteX2" fmla="*/ 36601403 w 37075747"/>
              <a:gd name="connsiteY2" fmla="*/ 876637 h 876637"/>
              <a:gd name="connsiteX3" fmla="*/ 0 w 37075747"/>
              <a:gd name="connsiteY3" fmla="*/ 876637 h 876637"/>
              <a:gd name="connsiteX4" fmla="*/ 146442 w 37075747"/>
              <a:gd name="connsiteY4" fmla="*/ 0 h 876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75747" h="876637">
                <a:moveTo>
                  <a:pt x="146442" y="0"/>
                </a:moveTo>
                <a:lnTo>
                  <a:pt x="37075747" y="22818"/>
                </a:lnTo>
                <a:lnTo>
                  <a:pt x="36601403" y="876637"/>
                </a:lnTo>
                <a:lnTo>
                  <a:pt x="0" y="876637"/>
                </a:lnTo>
                <a:cubicBezTo>
                  <a:pt x="0" y="592031"/>
                  <a:pt x="146442" y="284606"/>
                  <a:pt x="146442" y="0"/>
                </a:cubicBezTo>
                <a:close/>
              </a:path>
            </a:pathLst>
          </a:custGeom>
          <a:solidFill>
            <a:srgbClr val="FF91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6" name="Forma livre 35"/>
          <p:cNvSpPr/>
          <p:nvPr/>
        </p:nvSpPr>
        <p:spPr>
          <a:xfrm>
            <a:off x="1317744" y="2961089"/>
            <a:ext cx="414988" cy="237612"/>
          </a:xfrm>
          <a:custGeom>
            <a:avLst/>
            <a:gdLst>
              <a:gd name="connsiteX0" fmla="*/ 0 w 4785186"/>
              <a:gd name="connsiteY0" fmla="*/ 0 h 853819"/>
              <a:gd name="connsiteX1" fmla="*/ 4785186 w 4785186"/>
              <a:gd name="connsiteY1" fmla="*/ 0 h 853819"/>
              <a:gd name="connsiteX2" fmla="*/ 4310842 w 4785186"/>
              <a:gd name="connsiteY2" fmla="*/ 853819 h 853819"/>
              <a:gd name="connsiteX3" fmla="*/ 0 w 4785186"/>
              <a:gd name="connsiteY3" fmla="*/ 853819 h 85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5186" h="853819">
                <a:moveTo>
                  <a:pt x="0" y="0"/>
                </a:moveTo>
                <a:lnTo>
                  <a:pt x="4785186" y="0"/>
                </a:lnTo>
                <a:lnTo>
                  <a:pt x="4310842" y="853819"/>
                </a:lnTo>
                <a:lnTo>
                  <a:pt x="0" y="853819"/>
                </a:lnTo>
                <a:close/>
              </a:path>
            </a:pathLst>
          </a:custGeom>
          <a:solidFill>
            <a:srgbClr val="62D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TextBox 63"/>
          <p:cNvSpPr txBox="1"/>
          <p:nvPr/>
        </p:nvSpPr>
        <p:spPr>
          <a:xfrm>
            <a:off x="1732732" y="2817537"/>
            <a:ext cx="1295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>
                <a:solidFill>
                  <a:schemeClr val="bg1"/>
                </a:solidFill>
                <a:latin typeface="Myriad Pro" panose="020B0503030403020204" pitchFamily="34" charset="0"/>
              </a:rPr>
              <a:t>bloco B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0" y="2341151"/>
            <a:ext cx="1317744" cy="27067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TextBox 63"/>
          <p:cNvSpPr txBox="1"/>
          <p:nvPr/>
        </p:nvSpPr>
        <p:spPr>
          <a:xfrm>
            <a:off x="1732732" y="3444235"/>
            <a:ext cx="1526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>
                <a:solidFill>
                  <a:schemeClr val="bg1"/>
                </a:solidFill>
                <a:latin typeface="Myriad Pro" panose="020B0503030403020204" pitchFamily="34" charset="0"/>
              </a:rPr>
              <a:t>bloco C</a:t>
            </a:r>
          </a:p>
        </p:txBody>
      </p:sp>
    </p:spTree>
    <p:extLst>
      <p:ext uri="{BB962C8B-B14F-4D97-AF65-F5344CB8AC3E}">
        <p14:creationId xmlns:p14="http://schemas.microsoft.com/office/powerpoint/2010/main" val="294892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3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Gráfico 25"/>
          <p:cNvGraphicFramePr/>
          <p:nvPr>
            <p:extLst>
              <p:ext uri="{D42A27DB-BD31-4B8C-83A1-F6EECF244321}">
                <p14:modId xmlns:p14="http://schemas.microsoft.com/office/powerpoint/2010/main" val="3058694861"/>
              </p:ext>
            </p:extLst>
          </p:nvPr>
        </p:nvGraphicFramePr>
        <p:xfrm>
          <a:off x="4720631" y="2012950"/>
          <a:ext cx="3093891" cy="3318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" name="Gráfico 24"/>
          <p:cNvGraphicFramePr/>
          <p:nvPr>
            <p:extLst>
              <p:ext uri="{D42A27DB-BD31-4B8C-83A1-F6EECF244321}">
                <p14:modId xmlns:p14="http://schemas.microsoft.com/office/powerpoint/2010/main" val="454935266"/>
              </p:ext>
            </p:extLst>
          </p:nvPr>
        </p:nvGraphicFramePr>
        <p:xfrm>
          <a:off x="4720631" y="1812702"/>
          <a:ext cx="3093891" cy="3301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356922"/>
              </p:ext>
            </p:extLst>
          </p:nvPr>
        </p:nvGraphicFramePr>
        <p:xfrm>
          <a:off x="3149600" y="1928820"/>
          <a:ext cx="1571031" cy="3118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0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23780">
                <a:tc>
                  <a:txBody>
                    <a:bodyPr/>
                    <a:lstStyle/>
                    <a:p>
                      <a:pPr algn="r"/>
                      <a:r>
                        <a:rPr lang="pt-BR" sz="1600" b="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até 2 anos</a:t>
                      </a:r>
                      <a:endParaRPr lang="pt-BR" sz="1600" b="0" i="1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720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378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3 a 5 </a:t>
                      </a:r>
                      <a:r>
                        <a:rPr lang="pt-BR" sz="1600" b="0" i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anos </a:t>
                      </a:r>
                      <a:endParaRPr lang="pt-BR" sz="1600" b="0" i="1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720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378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6</a:t>
                      </a:r>
                      <a:r>
                        <a:rPr lang="pt-BR" sz="1600" b="0" i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10 anos</a:t>
                      </a:r>
                      <a:endParaRPr lang="pt-BR" sz="1600" b="0" i="1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720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378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11</a:t>
                      </a:r>
                      <a:r>
                        <a:rPr lang="pt-BR" sz="1600" b="0" i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18 anos</a:t>
                      </a:r>
                      <a:endParaRPr lang="pt-BR" sz="1600" b="0" i="1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720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2378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acima</a:t>
                      </a:r>
                      <a:r>
                        <a:rPr lang="pt-BR" sz="1600" b="0" i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600" b="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</a:t>
                      </a:r>
                      <a:r>
                        <a:rPr lang="pt-BR" sz="1600" b="0" i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18 anos</a:t>
                      </a:r>
                      <a:endParaRPr lang="pt-BR" sz="1600" b="0" i="1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720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8" name="historico"/>
          <p:cNvGrpSpPr/>
          <p:nvPr/>
        </p:nvGrpSpPr>
        <p:grpSpPr>
          <a:xfrm>
            <a:off x="1267537" y="5478342"/>
            <a:ext cx="1596572" cy="624115"/>
            <a:chOff x="7794171" y="5558971"/>
            <a:chExt cx="1596572" cy="624115"/>
          </a:xfrm>
        </p:grpSpPr>
        <p:grpSp>
          <p:nvGrpSpPr>
            <p:cNvPr id="29" name="historico"/>
            <p:cNvGrpSpPr/>
            <p:nvPr/>
          </p:nvGrpSpPr>
          <p:grpSpPr>
            <a:xfrm>
              <a:off x="7913674" y="5674171"/>
              <a:ext cx="1346440" cy="450171"/>
              <a:chOff x="9469590" y="1309591"/>
              <a:chExt cx="1346440" cy="450171"/>
            </a:xfrm>
          </p:grpSpPr>
          <p:grpSp>
            <p:nvGrpSpPr>
              <p:cNvPr id="31" name="Group 4"/>
              <p:cNvGrpSpPr>
                <a:grpSpLocks noChangeAspect="1"/>
              </p:cNvGrpSpPr>
              <p:nvPr/>
            </p:nvGrpSpPr>
            <p:grpSpPr bwMode="auto">
              <a:xfrm>
                <a:off x="9469590" y="1309591"/>
                <a:ext cx="463483" cy="450171"/>
                <a:chOff x="5704" y="821"/>
                <a:chExt cx="383" cy="372"/>
              </a:xfrm>
              <a:solidFill>
                <a:srgbClr val="00A79B"/>
              </a:solidFill>
            </p:grpSpPr>
            <p:sp>
              <p:nvSpPr>
                <p:cNvPr id="34" name="Freeform 5"/>
                <p:cNvSpPr>
                  <a:spLocks noEditPoints="1"/>
                </p:cNvSpPr>
                <p:nvPr/>
              </p:nvSpPr>
              <p:spPr bwMode="auto">
                <a:xfrm>
                  <a:off x="5743" y="936"/>
                  <a:ext cx="63" cy="63"/>
                </a:xfrm>
                <a:custGeom>
                  <a:avLst/>
                  <a:gdLst>
                    <a:gd name="T0" fmla="*/ 306 w 338"/>
                    <a:gd name="T1" fmla="*/ 0 h 337"/>
                    <a:gd name="T2" fmla="*/ 32 w 338"/>
                    <a:gd name="T3" fmla="*/ 0 h 337"/>
                    <a:gd name="T4" fmla="*/ 0 w 338"/>
                    <a:gd name="T5" fmla="*/ 32 h 337"/>
                    <a:gd name="T6" fmla="*/ 0 w 338"/>
                    <a:gd name="T7" fmla="*/ 305 h 337"/>
                    <a:gd name="T8" fmla="*/ 32 w 338"/>
                    <a:gd name="T9" fmla="*/ 337 h 337"/>
                    <a:gd name="T10" fmla="*/ 306 w 338"/>
                    <a:gd name="T11" fmla="*/ 337 h 337"/>
                    <a:gd name="T12" fmla="*/ 338 w 338"/>
                    <a:gd name="T13" fmla="*/ 305 h 337"/>
                    <a:gd name="T14" fmla="*/ 338 w 338"/>
                    <a:gd name="T15" fmla="*/ 32 h 337"/>
                    <a:gd name="T16" fmla="*/ 306 w 338"/>
                    <a:gd name="T17" fmla="*/ 0 h 337"/>
                    <a:gd name="T18" fmla="*/ 274 w 338"/>
                    <a:gd name="T19" fmla="*/ 273 h 337"/>
                    <a:gd name="T20" fmla="*/ 64 w 338"/>
                    <a:gd name="T21" fmla="*/ 273 h 337"/>
                    <a:gd name="T22" fmla="*/ 64 w 338"/>
                    <a:gd name="T23" fmla="*/ 64 h 337"/>
                    <a:gd name="T24" fmla="*/ 274 w 338"/>
                    <a:gd name="T25" fmla="*/ 64 h 337"/>
                    <a:gd name="T26" fmla="*/ 274 w 338"/>
                    <a:gd name="T27" fmla="*/ 273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8" h="337">
                      <a:moveTo>
                        <a:pt x="306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5" y="0"/>
                        <a:pt x="0" y="14"/>
                        <a:pt x="0" y="32"/>
                      </a:cubicBezTo>
                      <a:cubicBezTo>
                        <a:pt x="0" y="305"/>
                        <a:pt x="0" y="305"/>
                        <a:pt x="0" y="305"/>
                      </a:cubicBezTo>
                      <a:cubicBezTo>
                        <a:pt x="0" y="323"/>
                        <a:pt x="15" y="337"/>
                        <a:pt x="32" y="337"/>
                      </a:cubicBezTo>
                      <a:cubicBezTo>
                        <a:pt x="306" y="337"/>
                        <a:pt x="306" y="337"/>
                        <a:pt x="306" y="337"/>
                      </a:cubicBezTo>
                      <a:cubicBezTo>
                        <a:pt x="324" y="337"/>
                        <a:pt x="338" y="323"/>
                        <a:pt x="338" y="305"/>
                      </a:cubicBezTo>
                      <a:cubicBezTo>
                        <a:pt x="338" y="32"/>
                        <a:pt x="338" y="32"/>
                        <a:pt x="338" y="32"/>
                      </a:cubicBezTo>
                      <a:cubicBezTo>
                        <a:pt x="338" y="14"/>
                        <a:pt x="324" y="0"/>
                        <a:pt x="306" y="0"/>
                      </a:cubicBezTo>
                      <a:close/>
                      <a:moveTo>
                        <a:pt x="274" y="273"/>
                      </a:moveTo>
                      <a:cubicBezTo>
                        <a:pt x="64" y="273"/>
                        <a:pt x="64" y="273"/>
                        <a:pt x="64" y="273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4" y="64"/>
                        <a:pt x="274" y="64"/>
                        <a:pt x="274" y="64"/>
                      </a:cubicBezTo>
                      <a:lnTo>
                        <a:pt x="274" y="27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37" name="Freeform 6"/>
                <p:cNvSpPr>
                  <a:spLocks noEditPoints="1"/>
                </p:cNvSpPr>
                <p:nvPr/>
              </p:nvSpPr>
              <p:spPr bwMode="auto">
                <a:xfrm>
                  <a:off x="5819" y="936"/>
                  <a:ext cx="63" cy="63"/>
                </a:xfrm>
                <a:custGeom>
                  <a:avLst/>
                  <a:gdLst>
                    <a:gd name="T0" fmla="*/ 305 w 337"/>
                    <a:gd name="T1" fmla="*/ 0 h 337"/>
                    <a:gd name="T2" fmla="*/ 32 w 337"/>
                    <a:gd name="T3" fmla="*/ 0 h 337"/>
                    <a:gd name="T4" fmla="*/ 0 w 337"/>
                    <a:gd name="T5" fmla="*/ 32 h 337"/>
                    <a:gd name="T6" fmla="*/ 0 w 337"/>
                    <a:gd name="T7" fmla="*/ 305 h 337"/>
                    <a:gd name="T8" fmla="*/ 32 w 337"/>
                    <a:gd name="T9" fmla="*/ 337 h 337"/>
                    <a:gd name="T10" fmla="*/ 305 w 337"/>
                    <a:gd name="T11" fmla="*/ 337 h 337"/>
                    <a:gd name="T12" fmla="*/ 337 w 337"/>
                    <a:gd name="T13" fmla="*/ 305 h 337"/>
                    <a:gd name="T14" fmla="*/ 337 w 337"/>
                    <a:gd name="T15" fmla="*/ 32 h 337"/>
                    <a:gd name="T16" fmla="*/ 305 w 337"/>
                    <a:gd name="T17" fmla="*/ 0 h 337"/>
                    <a:gd name="T18" fmla="*/ 273 w 337"/>
                    <a:gd name="T19" fmla="*/ 273 h 337"/>
                    <a:gd name="T20" fmla="*/ 64 w 337"/>
                    <a:gd name="T21" fmla="*/ 273 h 337"/>
                    <a:gd name="T22" fmla="*/ 64 w 337"/>
                    <a:gd name="T23" fmla="*/ 64 h 337"/>
                    <a:gd name="T24" fmla="*/ 273 w 337"/>
                    <a:gd name="T25" fmla="*/ 64 h 337"/>
                    <a:gd name="T26" fmla="*/ 273 w 337"/>
                    <a:gd name="T27" fmla="*/ 273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7" h="337">
                      <a:moveTo>
                        <a:pt x="305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4" y="0"/>
                        <a:pt x="0" y="14"/>
                        <a:pt x="0" y="32"/>
                      </a:cubicBezTo>
                      <a:cubicBezTo>
                        <a:pt x="0" y="305"/>
                        <a:pt x="0" y="305"/>
                        <a:pt x="0" y="305"/>
                      </a:cubicBezTo>
                      <a:cubicBezTo>
                        <a:pt x="0" y="323"/>
                        <a:pt x="14" y="337"/>
                        <a:pt x="32" y="337"/>
                      </a:cubicBezTo>
                      <a:cubicBezTo>
                        <a:pt x="305" y="337"/>
                        <a:pt x="305" y="337"/>
                        <a:pt x="305" y="337"/>
                      </a:cubicBezTo>
                      <a:cubicBezTo>
                        <a:pt x="323" y="337"/>
                        <a:pt x="337" y="323"/>
                        <a:pt x="337" y="305"/>
                      </a:cubicBezTo>
                      <a:cubicBezTo>
                        <a:pt x="337" y="32"/>
                        <a:pt x="337" y="32"/>
                        <a:pt x="337" y="32"/>
                      </a:cubicBezTo>
                      <a:cubicBezTo>
                        <a:pt x="337" y="14"/>
                        <a:pt x="323" y="0"/>
                        <a:pt x="305" y="0"/>
                      </a:cubicBezTo>
                      <a:close/>
                      <a:moveTo>
                        <a:pt x="273" y="273"/>
                      </a:moveTo>
                      <a:cubicBezTo>
                        <a:pt x="64" y="273"/>
                        <a:pt x="64" y="273"/>
                        <a:pt x="64" y="273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3" y="64"/>
                        <a:pt x="273" y="64"/>
                        <a:pt x="273" y="64"/>
                      </a:cubicBezTo>
                      <a:cubicBezTo>
                        <a:pt x="273" y="273"/>
                        <a:pt x="273" y="273"/>
                        <a:pt x="273" y="2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38" name="Freeform 7"/>
                <p:cNvSpPr>
                  <a:spLocks noEditPoints="1"/>
                </p:cNvSpPr>
                <p:nvPr/>
              </p:nvSpPr>
              <p:spPr bwMode="auto">
                <a:xfrm>
                  <a:off x="5743" y="1013"/>
                  <a:ext cx="63" cy="63"/>
                </a:xfrm>
                <a:custGeom>
                  <a:avLst/>
                  <a:gdLst>
                    <a:gd name="T0" fmla="*/ 306 w 338"/>
                    <a:gd name="T1" fmla="*/ 0 h 338"/>
                    <a:gd name="T2" fmla="*/ 32 w 338"/>
                    <a:gd name="T3" fmla="*/ 0 h 338"/>
                    <a:gd name="T4" fmla="*/ 0 w 338"/>
                    <a:gd name="T5" fmla="*/ 32 h 338"/>
                    <a:gd name="T6" fmla="*/ 0 w 338"/>
                    <a:gd name="T7" fmla="*/ 306 h 338"/>
                    <a:gd name="T8" fmla="*/ 32 w 338"/>
                    <a:gd name="T9" fmla="*/ 338 h 338"/>
                    <a:gd name="T10" fmla="*/ 306 w 338"/>
                    <a:gd name="T11" fmla="*/ 338 h 338"/>
                    <a:gd name="T12" fmla="*/ 338 w 338"/>
                    <a:gd name="T13" fmla="*/ 306 h 338"/>
                    <a:gd name="T14" fmla="*/ 338 w 338"/>
                    <a:gd name="T15" fmla="*/ 32 h 338"/>
                    <a:gd name="T16" fmla="*/ 306 w 338"/>
                    <a:gd name="T17" fmla="*/ 0 h 338"/>
                    <a:gd name="T18" fmla="*/ 274 w 338"/>
                    <a:gd name="T19" fmla="*/ 274 h 338"/>
                    <a:gd name="T20" fmla="*/ 64 w 338"/>
                    <a:gd name="T21" fmla="*/ 274 h 338"/>
                    <a:gd name="T22" fmla="*/ 64 w 338"/>
                    <a:gd name="T23" fmla="*/ 64 h 338"/>
                    <a:gd name="T24" fmla="*/ 274 w 338"/>
                    <a:gd name="T25" fmla="*/ 64 h 338"/>
                    <a:gd name="T26" fmla="*/ 274 w 338"/>
                    <a:gd name="T27" fmla="*/ 274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8" h="338">
                      <a:moveTo>
                        <a:pt x="306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5" y="0"/>
                        <a:pt x="0" y="14"/>
                        <a:pt x="0" y="32"/>
                      </a:cubicBezTo>
                      <a:cubicBezTo>
                        <a:pt x="0" y="306"/>
                        <a:pt x="0" y="306"/>
                        <a:pt x="0" y="306"/>
                      </a:cubicBezTo>
                      <a:cubicBezTo>
                        <a:pt x="0" y="323"/>
                        <a:pt x="15" y="338"/>
                        <a:pt x="32" y="338"/>
                      </a:cubicBezTo>
                      <a:cubicBezTo>
                        <a:pt x="306" y="338"/>
                        <a:pt x="306" y="338"/>
                        <a:pt x="306" y="338"/>
                      </a:cubicBezTo>
                      <a:cubicBezTo>
                        <a:pt x="324" y="338"/>
                        <a:pt x="338" y="323"/>
                        <a:pt x="338" y="306"/>
                      </a:cubicBezTo>
                      <a:cubicBezTo>
                        <a:pt x="338" y="32"/>
                        <a:pt x="338" y="32"/>
                        <a:pt x="338" y="32"/>
                      </a:cubicBezTo>
                      <a:cubicBezTo>
                        <a:pt x="338" y="14"/>
                        <a:pt x="324" y="0"/>
                        <a:pt x="306" y="0"/>
                      </a:cubicBezTo>
                      <a:close/>
                      <a:moveTo>
                        <a:pt x="274" y="274"/>
                      </a:moveTo>
                      <a:cubicBezTo>
                        <a:pt x="64" y="274"/>
                        <a:pt x="64" y="274"/>
                        <a:pt x="64" y="274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4" y="64"/>
                        <a:pt x="274" y="64"/>
                        <a:pt x="274" y="64"/>
                      </a:cubicBezTo>
                      <a:lnTo>
                        <a:pt x="274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39" name="Freeform 8"/>
                <p:cNvSpPr>
                  <a:spLocks noEditPoints="1"/>
                </p:cNvSpPr>
                <p:nvPr/>
              </p:nvSpPr>
              <p:spPr bwMode="auto">
                <a:xfrm>
                  <a:off x="5704" y="821"/>
                  <a:ext cx="383" cy="372"/>
                </a:xfrm>
                <a:custGeom>
                  <a:avLst/>
                  <a:gdLst>
                    <a:gd name="T0" fmla="*/ 1569 w 2048"/>
                    <a:gd name="T1" fmla="*/ 237 h 1990"/>
                    <a:gd name="T2" fmla="*/ 1398 w 2048"/>
                    <a:gd name="T3" fmla="*/ 205 h 1990"/>
                    <a:gd name="T4" fmla="*/ 1366 w 2048"/>
                    <a:gd name="T5" fmla="*/ 0 h 1990"/>
                    <a:gd name="T6" fmla="*/ 1197 w 2048"/>
                    <a:gd name="T7" fmla="*/ 32 h 1990"/>
                    <a:gd name="T8" fmla="*/ 885 w 2048"/>
                    <a:gd name="T9" fmla="*/ 205 h 1990"/>
                    <a:gd name="T10" fmla="*/ 853 w 2048"/>
                    <a:gd name="T11" fmla="*/ 0 h 1990"/>
                    <a:gd name="T12" fmla="*/ 684 w 2048"/>
                    <a:gd name="T13" fmla="*/ 32 h 1990"/>
                    <a:gd name="T14" fmla="*/ 372 w 2048"/>
                    <a:gd name="T15" fmla="*/ 205 h 1990"/>
                    <a:gd name="T16" fmla="*/ 340 w 2048"/>
                    <a:gd name="T17" fmla="*/ 0 h 1990"/>
                    <a:gd name="T18" fmla="*/ 171 w 2048"/>
                    <a:gd name="T19" fmla="*/ 32 h 1990"/>
                    <a:gd name="T20" fmla="*/ 32 w 2048"/>
                    <a:gd name="T21" fmla="*/ 205 h 1990"/>
                    <a:gd name="T22" fmla="*/ 0 w 2048"/>
                    <a:gd name="T23" fmla="*/ 1468 h 1990"/>
                    <a:gd name="T24" fmla="*/ 896 w 2048"/>
                    <a:gd name="T25" fmla="*/ 1501 h 1990"/>
                    <a:gd name="T26" fmla="*/ 1469 w 2048"/>
                    <a:gd name="T27" fmla="*/ 1990 h 1990"/>
                    <a:gd name="T28" fmla="*/ 1569 w 2048"/>
                    <a:gd name="T29" fmla="*/ 840 h 1990"/>
                    <a:gd name="T30" fmla="*/ 1261 w 2048"/>
                    <a:gd name="T31" fmla="*/ 64 h 1990"/>
                    <a:gd name="T32" fmla="*/ 1334 w 2048"/>
                    <a:gd name="T33" fmla="*/ 237 h 1990"/>
                    <a:gd name="T34" fmla="*/ 1261 w 2048"/>
                    <a:gd name="T35" fmla="*/ 410 h 1990"/>
                    <a:gd name="T36" fmla="*/ 748 w 2048"/>
                    <a:gd name="T37" fmla="*/ 237 h 1990"/>
                    <a:gd name="T38" fmla="*/ 821 w 2048"/>
                    <a:gd name="T39" fmla="*/ 64 h 1990"/>
                    <a:gd name="T40" fmla="*/ 821 w 2048"/>
                    <a:gd name="T41" fmla="*/ 410 h 1990"/>
                    <a:gd name="T42" fmla="*/ 748 w 2048"/>
                    <a:gd name="T43" fmla="*/ 237 h 1990"/>
                    <a:gd name="T44" fmla="*/ 235 w 2048"/>
                    <a:gd name="T45" fmla="*/ 64 h 1990"/>
                    <a:gd name="T46" fmla="*/ 308 w 2048"/>
                    <a:gd name="T47" fmla="*/ 237 h 1990"/>
                    <a:gd name="T48" fmla="*/ 235 w 2048"/>
                    <a:gd name="T49" fmla="*/ 410 h 1990"/>
                    <a:gd name="T50" fmla="*/ 921 w 2048"/>
                    <a:gd name="T51" fmla="*/ 1026 h 1990"/>
                    <a:gd name="T52" fmla="*/ 616 w 2048"/>
                    <a:gd name="T53" fmla="*/ 1058 h 1990"/>
                    <a:gd name="T54" fmla="*/ 648 w 2048"/>
                    <a:gd name="T55" fmla="*/ 1364 h 1990"/>
                    <a:gd name="T56" fmla="*/ 889 w 2048"/>
                    <a:gd name="T57" fmla="*/ 1411 h 1990"/>
                    <a:gd name="T58" fmla="*/ 64 w 2048"/>
                    <a:gd name="T59" fmla="*/ 1436 h 1990"/>
                    <a:gd name="T60" fmla="*/ 171 w 2048"/>
                    <a:gd name="T61" fmla="*/ 269 h 1990"/>
                    <a:gd name="T62" fmla="*/ 203 w 2048"/>
                    <a:gd name="T63" fmla="*/ 474 h 1990"/>
                    <a:gd name="T64" fmla="*/ 372 w 2048"/>
                    <a:gd name="T65" fmla="*/ 442 h 1990"/>
                    <a:gd name="T66" fmla="*/ 684 w 2048"/>
                    <a:gd name="T67" fmla="*/ 269 h 1990"/>
                    <a:gd name="T68" fmla="*/ 716 w 2048"/>
                    <a:gd name="T69" fmla="*/ 474 h 1990"/>
                    <a:gd name="T70" fmla="*/ 885 w 2048"/>
                    <a:gd name="T71" fmla="*/ 442 h 1990"/>
                    <a:gd name="T72" fmla="*/ 1197 w 2048"/>
                    <a:gd name="T73" fmla="*/ 269 h 1990"/>
                    <a:gd name="T74" fmla="*/ 1229 w 2048"/>
                    <a:gd name="T75" fmla="*/ 474 h 1990"/>
                    <a:gd name="T76" fmla="*/ 1398 w 2048"/>
                    <a:gd name="T77" fmla="*/ 442 h 1990"/>
                    <a:gd name="T78" fmla="*/ 1505 w 2048"/>
                    <a:gd name="T79" fmla="*/ 269 h 1990"/>
                    <a:gd name="T80" fmla="*/ 1469 w 2048"/>
                    <a:gd name="T81" fmla="*/ 831 h 1990"/>
                    <a:gd name="T82" fmla="*/ 1364 w 2048"/>
                    <a:gd name="T83" fmla="*/ 648 h 1990"/>
                    <a:gd name="T84" fmla="*/ 1058 w 2048"/>
                    <a:gd name="T85" fmla="*/ 616 h 1990"/>
                    <a:gd name="T86" fmla="*/ 1026 w 2048"/>
                    <a:gd name="T87" fmla="*/ 921 h 1990"/>
                    <a:gd name="T88" fmla="*/ 1113 w 2048"/>
                    <a:gd name="T89" fmla="*/ 953 h 1990"/>
                    <a:gd name="T90" fmla="*/ 953 w 2048"/>
                    <a:gd name="T91" fmla="*/ 1146 h 1990"/>
                    <a:gd name="T92" fmla="*/ 921 w 2048"/>
                    <a:gd name="T93" fmla="*/ 1026 h 1990"/>
                    <a:gd name="T94" fmla="*/ 889 w 2048"/>
                    <a:gd name="T95" fmla="*/ 1300 h 1990"/>
                    <a:gd name="T96" fmla="*/ 680 w 2048"/>
                    <a:gd name="T97" fmla="*/ 1090 h 1990"/>
                    <a:gd name="T98" fmla="*/ 1300 w 2048"/>
                    <a:gd name="T99" fmla="*/ 680 h 1990"/>
                    <a:gd name="T100" fmla="*/ 1217 w 2048"/>
                    <a:gd name="T101" fmla="*/ 889 h 1990"/>
                    <a:gd name="T102" fmla="*/ 1090 w 2048"/>
                    <a:gd name="T103" fmla="*/ 680 h 1990"/>
                    <a:gd name="T104" fmla="*/ 1469 w 2048"/>
                    <a:gd name="T105" fmla="*/ 1926 h 1990"/>
                    <a:gd name="T106" fmla="*/ 956 w 2048"/>
                    <a:gd name="T107" fmla="*/ 1465 h 1990"/>
                    <a:gd name="T108" fmla="*/ 1238 w 2048"/>
                    <a:gd name="T109" fmla="*/ 950 h 1990"/>
                    <a:gd name="T110" fmla="*/ 1340 w 2048"/>
                    <a:gd name="T111" fmla="*/ 912 h 1990"/>
                    <a:gd name="T112" fmla="*/ 1469 w 2048"/>
                    <a:gd name="T113" fmla="*/ 896 h 1990"/>
                    <a:gd name="T114" fmla="*/ 1533 w 2048"/>
                    <a:gd name="T115" fmla="*/ 900 h 1990"/>
                    <a:gd name="T116" fmla="*/ 1469 w 2048"/>
                    <a:gd name="T117" fmla="*/ 1926 h 19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048" h="1990">
                      <a:moveTo>
                        <a:pt x="1569" y="840"/>
                      </a:moveTo>
                      <a:cubicBezTo>
                        <a:pt x="1569" y="237"/>
                        <a:pt x="1569" y="237"/>
                        <a:pt x="1569" y="237"/>
                      </a:cubicBezTo>
                      <a:cubicBezTo>
                        <a:pt x="1569" y="219"/>
                        <a:pt x="1555" y="205"/>
                        <a:pt x="1537" y="205"/>
                      </a:cubicBezTo>
                      <a:cubicBezTo>
                        <a:pt x="1398" y="205"/>
                        <a:pt x="1398" y="205"/>
                        <a:pt x="1398" y="205"/>
                      </a:cubicBezTo>
                      <a:cubicBezTo>
                        <a:pt x="1398" y="32"/>
                        <a:pt x="1398" y="32"/>
                        <a:pt x="1398" y="32"/>
                      </a:cubicBezTo>
                      <a:cubicBezTo>
                        <a:pt x="1398" y="14"/>
                        <a:pt x="1384" y="0"/>
                        <a:pt x="1366" y="0"/>
                      </a:cubicBezTo>
                      <a:cubicBezTo>
                        <a:pt x="1229" y="0"/>
                        <a:pt x="1229" y="0"/>
                        <a:pt x="1229" y="0"/>
                      </a:cubicBezTo>
                      <a:cubicBezTo>
                        <a:pt x="1212" y="0"/>
                        <a:pt x="1197" y="14"/>
                        <a:pt x="1197" y="32"/>
                      </a:cubicBezTo>
                      <a:cubicBezTo>
                        <a:pt x="1197" y="205"/>
                        <a:pt x="1197" y="205"/>
                        <a:pt x="1197" y="205"/>
                      </a:cubicBezTo>
                      <a:cubicBezTo>
                        <a:pt x="885" y="205"/>
                        <a:pt x="885" y="205"/>
                        <a:pt x="885" y="205"/>
                      </a:cubicBezTo>
                      <a:cubicBezTo>
                        <a:pt x="885" y="32"/>
                        <a:pt x="885" y="32"/>
                        <a:pt x="885" y="32"/>
                      </a:cubicBezTo>
                      <a:cubicBezTo>
                        <a:pt x="885" y="14"/>
                        <a:pt x="871" y="0"/>
                        <a:pt x="853" y="0"/>
                      </a:cubicBezTo>
                      <a:cubicBezTo>
                        <a:pt x="716" y="0"/>
                        <a:pt x="716" y="0"/>
                        <a:pt x="716" y="0"/>
                      </a:cubicBezTo>
                      <a:cubicBezTo>
                        <a:pt x="698" y="0"/>
                        <a:pt x="684" y="14"/>
                        <a:pt x="684" y="32"/>
                      </a:cubicBezTo>
                      <a:cubicBezTo>
                        <a:pt x="684" y="205"/>
                        <a:pt x="684" y="205"/>
                        <a:pt x="684" y="205"/>
                      </a:cubicBezTo>
                      <a:cubicBezTo>
                        <a:pt x="372" y="205"/>
                        <a:pt x="372" y="205"/>
                        <a:pt x="372" y="205"/>
                      </a:cubicBezTo>
                      <a:cubicBezTo>
                        <a:pt x="372" y="32"/>
                        <a:pt x="372" y="32"/>
                        <a:pt x="372" y="32"/>
                      </a:cubicBezTo>
                      <a:cubicBezTo>
                        <a:pt x="372" y="14"/>
                        <a:pt x="358" y="0"/>
                        <a:pt x="340" y="0"/>
                      </a:cubicBezTo>
                      <a:cubicBezTo>
                        <a:pt x="203" y="0"/>
                        <a:pt x="203" y="0"/>
                        <a:pt x="203" y="0"/>
                      </a:cubicBezTo>
                      <a:cubicBezTo>
                        <a:pt x="185" y="0"/>
                        <a:pt x="171" y="14"/>
                        <a:pt x="171" y="32"/>
                      </a:cubicBezTo>
                      <a:cubicBezTo>
                        <a:pt x="171" y="205"/>
                        <a:pt x="171" y="205"/>
                        <a:pt x="171" y="205"/>
                      </a:cubicBezTo>
                      <a:cubicBezTo>
                        <a:pt x="32" y="205"/>
                        <a:pt x="32" y="205"/>
                        <a:pt x="32" y="205"/>
                      </a:cubicBezTo>
                      <a:cubicBezTo>
                        <a:pt x="14" y="205"/>
                        <a:pt x="0" y="219"/>
                        <a:pt x="0" y="237"/>
                      </a:cubicBezTo>
                      <a:cubicBezTo>
                        <a:pt x="0" y="1468"/>
                        <a:pt x="0" y="1468"/>
                        <a:pt x="0" y="1468"/>
                      </a:cubicBezTo>
                      <a:cubicBezTo>
                        <a:pt x="0" y="1486"/>
                        <a:pt x="14" y="1501"/>
                        <a:pt x="32" y="1501"/>
                      </a:cubicBezTo>
                      <a:cubicBezTo>
                        <a:pt x="896" y="1501"/>
                        <a:pt x="896" y="1501"/>
                        <a:pt x="896" y="1501"/>
                      </a:cubicBezTo>
                      <a:cubicBezTo>
                        <a:pt x="917" y="1631"/>
                        <a:pt x="981" y="1751"/>
                        <a:pt x="1080" y="1840"/>
                      </a:cubicBezTo>
                      <a:cubicBezTo>
                        <a:pt x="1186" y="1937"/>
                        <a:pt x="1325" y="1990"/>
                        <a:pt x="1469" y="1990"/>
                      </a:cubicBezTo>
                      <a:cubicBezTo>
                        <a:pt x="1788" y="1990"/>
                        <a:pt x="2048" y="1730"/>
                        <a:pt x="2048" y="1411"/>
                      </a:cubicBezTo>
                      <a:cubicBezTo>
                        <a:pt x="2048" y="1129"/>
                        <a:pt x="1844" y="888"/>
                        <a:pt x="1569" y="840"/>
                      </a:cubicBezTo>
                      <a:close/>
                      <a:moveTo>
                        <a:pt x="1261" y="237"/>
                      </a:moveTo>
                      <a:cubicBezTo>
                        <a:pt x="1261" y="64"/>
                        <a:pt x="1261" y="64"/>
                        <a:pt x="1261" y="64"/>
                      </a:cubicBezTo>
                      <a:cubicBezTo>
                        <a:pt x="1334" y="64"/>
                        <a:pt x="1334" y="64"/>
                        <a:pt x="1334" y="64"/>
                      </a:cubicBezTo>
                      <a:cubicBezTo>
                        <a:pt x="1334" y="237"/>
                        <a:pt x="1334" y="237"/>
                        <a:pt x="1334" y="237"/>
                      </a:cubicBezTo>
                      <a:cubicBezTo>
                        <a:pt x="1334" y="410"/>
                        <a:pt x="1334" y="410"/>
                        <a:pt x="1334" y="410"/>
                      </a:cubicBezTo>
                      <a:cubicBezTo>
                        <a:pt x="1261" y="410"/>
                        <a:pt x="1261" y="410"/>
                        <a:pt x="1261" y="410"/>
                      </a:cubicBezTo>
                      <a:lnTo>
                        <a:pt x="1261" y="237"/>
                      </a:lnTo>
                      <a:close/>
                      <a:moveTo>
                        <a:pt x="748" y="237"/>
                      </a:moveTo>
                      <a:cubicBezTo>
                        <a:pt x="748" y="64"/>
                        <a:pt x="748" y="64"/>
                        <a:pt x="748" y="64"/>
                      </a:cubicBezTo>
                      <a:cubicBezTo>
                        <a:pt x="821" y="64"/>
                        <a:pt x="821" y="64"/>
                        <a:pt x="821" y="64"/>
                      </a:cubicBezTo>
                      <a:cubicBezTo>
                        <a:pt x="821" y="237"/>
                        <a:pt x="821" y="237"/>
                        <a:pt x="821" y="237"/>
                      </a:cubicBezTo>
                      <a:cubicBezTo>
                        <a:pt x="821" y="410"/>
                        <a:pt x="821" y="410"/>
                        <a:pt x="821" y="410"/>
                      </a:cubicBezTo>
                      <a:cubicBezTo>
                        <a:pt x="748" y="410"/>
                        <a:pt x="748" y="410"/>
                        <a:pt x="748" y="410"/>
                      </a:cubicBezTo>
                      <a:lnTo>
                        <a:pt x="748" y="237"/>
                      </a:lnTo>
                      <a:close/>
                      <a:moveTo>
                        <a:pt x="235" y="237"/>
                      </a:moveTo>
                      <a:cubicBezTo>
                        <a:pt x="235" y="64"/>
                        <a:pt x="235" y="64"/>
                        <a:pt x="235" y="64"/>
                      </a:cubicBezTo>
                      <a:cubicBezTo>
                        <a:pt x="308" y="64"/>
                        <a:pt x="308" y="64"/>
                        <a:pt x="308" y="64"/>
                      </a:cubicBezTo>
                      <a:cubicBezTo>
                        <a:pt x="308" y="237"/>
                        <a:pt x="308" y="237"/>
                        <a:pt x="308" y="237"/>
                      </a:cubicBezTo>
                      <a:cubicBezTo>
                        <a:pt x="308" y="410"/>
                        <a:pt x="308" y="410"/>
                        <a:pt x="308" y="410"/>
                      </a:cubicBezTo>
                      <a:cubicBezTo>
                        <a:pt x="235" y="410"/>
                        <a:pt x="235" y="410"/>
                        <a:pt x="235" y="410"/>
                      </a:cubicBezTo>
                      <a:lnTo>
                        <a:pt x="235" y="237"/>
                      </a:lnTo>
                      <a:close/>
                      <a:moveTo>
                        <a:pt x="921" y="1026"/>
                      </a:moveTo>
                      <a:cubicBezTo>
                        <a:pt x="648" y="1026"/>
                        <a:pt x="648" y="1026"/>
                        <a:pt x="648" y="1026"/>
                      </a:cubicBezTo>
                      <a:cubicBezTo>
                        <a:pt x="630" y="1026"/>
                        <a:pt x="616" y="1040"/>
                        <a:pt x="616" y="1058"/>
                      </a:cubicBezTo>
                      <a:cubicBezTo>
                        <a:pt x="616" y="1332"/>
                        <a:pt x="616" y="1332"/>
                        <a:pt x="616" y="1332"/>
                      </a:cubicBezTo>
                      <a:cubicBezTo>
                        <a:pt x="616" y="1349"/>
                        <a:pt x="630" y="1364"/>
                        <a:pt x="648" y="1364"/>
                      </a:cubicBezTo>
                      <a:cubicBezTo>
                        <a:pt x="891" y="1364"/>
                        <a:pt x="891" y="1364"/>
                        <a:pt x="891" y="1364"/>
                      </a:cubicBezTo>
                      <a:cubicBezTo>
                        <a:pt x="890" y="1379"/>
                        <a:pt x="889" y="1395"/>
                        <a:pt x="889" y="1411"/>
                      </a:cubicBezTo>
                      <a:cubicBezTo>
                        <a:pt x="889" y="1419"/>
                        <a:pt x="890" y="1428"/>
                        <a:pt x="890" y="1436"/>
                      </a:cubicBezTo>
                      <a:cubicBezTo>
                        <a:pt x="64" y="1436"/>
                        <a:pt x="64" y="1436"/>
                        <a:pt x="64" y="1436"/>
                      </a:cubicBezTo>
                      <a:cubicBezTo>
                        <a:pt x="64" y="269"/>
                        <a:pt x="64" y="269"/>
                        <a:pt x="64" y="269"/>
                      </a:cubicBezTo>
                      <a:cubicBezTo>
                        <a:pt x="171" y="269"/>
                        <a:pt x="171" y="269"/>
                        <a:pt x="171" y="269"/>
                      </a:cubicBezTo>
                      <a:cubicBezTo>
                        <a:pt x="171" y="442"/>
                        <a:pt x="171" y="442"/>
                        <a:pt x="171" y="442"/>
                      </a:cubicBezTo>
                      <a:cubicBezTo>
                        <a:pt x="171" y="460"/>
                        <a:pt x="185" y="474"/>
                        <a:pt x="203" y="474"/>
                      </a:cubicBezTo>
                      <a:cubicBezTo>
                        <a:pt x="340" y="474"/>
                        <a:pt x="340" y="474"/>
                        <a:pt x="340" y="474"/>
                      </a:cubicBezTo>
                      <a:cubicBezTo>
                        <a:pt x="358" y="474"/>
                        <a:pt x="372" y="460"/>
                        <a:pt x="372" y="442"/>
                      </a:cubicBezTo>
                      <a:cubicBezTo>
                        <a:pt x="372" y="269"/>
                        <a:pt x="372" y="269"/>
                        <a:pt x="372" y="269"/>
                      </a:cubicBezTo>
                      <a:cubicBezTo>
                        <a:pt x="684" y="269"/>
                        <a:pt x="684" y="269"/>
                        <a:pt x="684" y="269"/>
                      </a:cubicBezTo>
                      <a:cubicBezTo>
                        <a:pt x="684" y="442"/>
                        <a:pt x="684" y="442"/>
                        <a:pt x="684" y="442"/>
                      </a:cubicBezTo>
                      <a:cubicBezTo>
                        <a:pt x="684" y="460"/>
                        <a:pt x="698" y="474"/>
                        <a:pt x="716" y="474"/>
                      </a:cubicBezTo>
                      <a:cubicBezTo>
                        <a:pt x="853" y="474"/>
                        <a:pt x="853" y="474"/>
                        <a:pt x="853" y="474"/>
                      </a:cubicBezTo>
                      <a:cubicBezTo>
                        <a:pt x="871" y="474"/>
                        <a:pt x="885" y="460"/>
                        <a:pt x="885" y="442"/>
                      </a:cubicBezTo>
                      <a:cubicBezTo>
                        <a:pt x="885" y="269"/>
                        <a:pt x="885" y="269"/>
                        <a:pt x="885" y="269"/>
                      </a:cubicBezTo>
                      <a:cubicBezTo>
                        <a:pt x="1197" y="269"/>
                        <a:pt x="1197" y="269"/>
                        <a:pt x="1197" y="269"/>
                      </a:cubicBezTo>
                      <a:cubicBezTo>
                        <a:pt x="1197" y="442"/>
                        <a:pt x="1197" y="442"/>
                        <a:pt x="1197" y="442"/>
                      </a:cubicBezTo>
                      <a:cubicBezTo>
                        <a:pt x="1197" y="460"/>
                        <a:pt x="1212" y="474"/>
                        <a:pt x="1229" y="474"/>
                      </a:cubicBezTo>
                      <a:cubicBezTo>
                        <a:pt x="1366" y="474"/>
                        <a:pt x="1366" y="474"/>
                        <a:pt x="1366" y="474"/>
                      </a:cubicBezTo>
                      <a:cubicBezTo>
                        <a:pt x="1384" y="474"/>
                        <a:pt x="1398" y="460"/>
                        <a:pt x="1398" y="442"/>
                      </a:cubicBezTo>
                      <a:cubicBezTo>
                        <a:pt x="1398" y="269"/>
                        <a:pt x="1398" y="269"/>
                        <a:pt x="1398" y="269"/>
                      </a:cubicBezTo>
                      <a:cubicBezTo>
                        <a:pt x="1505" y="269"/>
                        <a:pt x="1505" y="269"/>
                        <a:pt x="1505" y="269"/>
                      </a:cubicBezTo>
                      <a:cubicBezTo>
                        <a:pt x="1505" y="833"/>
                        <a:pt x="1505" y="833"/>
                        <a:pt x="1505" y="833"/>
                      </a:cubicBezTo>
                      <a:cubicBezTo>
                        <a:pt x="1493" y="832"/>
                        <a:pt x="1481" y="831"/>
                        <a:pt x="1469" y="831"/>
                      </a:cubicBezTo>
                      <a:cubicBezTo>
                        <a:pt x="1433" y="831"/>
                        <a:pt x="1398" y="835"/>
                        <a:pt x="1364" y="841"/>
                      </a:cubicBezTo>
                      <a:cubicBezTo>
                        <a:pt x="1364" y="648"/>
                        <a:pt x="1364" y="648"/>
                        <a:pt x="1364" y="648"/>
                      </a:cubicBezTo>
                      <a:cubicBezTo>
                        <a:pt x="1364" y="630"/>
                        <a:pt x="1350" y="616"/>
                        <a:pt x="1332" y="616"/>
                      </a:cubicBezTo>
                      <a:cubicBezTo>
                        <a:pt x="1058" y="616"/>
                        <a:pt x="1058" y="616"/>
                        <a:pt x="1058" y="616"/>
                      </a:cubicBezTo>
                      <a:cubicBezTo>
                        <a:pt x="1040" y="616"/>
                        <a:pt x="1026" y="630"/>
                        <a:pt x="1026" y="648"/>
                      </a:cubicBezTo>
                      <a:cubicBezTo>
                        <a:pt x="1026" y="921"/>
                        <a:pt x="1026" y="921"/>
                        <a:pt x="1026" y="921"/>
                      </a:cubicBezTo>
                      <a:cubicBezTo>
                        <a:pt x="1026" y="939"/>
                        <a:pt x="1040" y="953"/>
                        <a:pt x="1058" y="953"/>
                      </a:cubicBezTo>
                      <a:cubicBezTo>
                        <a:pt x="1113" y="953"/>
                        <a:pt x="1113" y="953"/>
                        <a:pt x="1113" y="953"/>
                      </a:cubicBezTo>
                      <a:cubicBezTo>
                        <a:pt x="1060" y="995"/>
                        <a:pt x="1014" y="1045"/>
                        <a:pt x="978" y="1102"/>
                      </a:cubicBezTo>
                      <a:cubicBezTo>
                        <a:pt x="969" y="1116"/>
                        <a:pt x="961" y="1131"/>
                        <a:pt x="953" y="1146"/>
                      </a:cubicBezTo>
                      <a:cubicBezTo>
                        <a:pt x="953" y="1058"/>
                        <a:pt x="953" y="1058"/>
                        <a:pt x="953" y="1058"/>
                      </a:cubicBezTo>
                      <a:cubicBezTo>
                        <a:pt x="953" y="1040"/>
                        <a:pt x="939" y="1026"/>
                        <a:pt x="921" y="1026"/>
                      </a:cubicBezTo>
                      <a:close/>
                      <a:moveTo>
                        <a:pt x="889" y="1090"/>
                      </a:moveTo>
                      <a:cubicBezTo>
                        <a:pt x="889" y="1300"/>
                        <a:pt x="889" y="1300"/>
                        <a:pt x="889" y="1300"/>
                      </a:cubicBezTo>
                      <a:cubicBezTo>
                        <a:pt x="680" y="1300"/>
                        <a:pt x="680" y="1300"/>
                        <a:pt x="680" y="1300"/>
                      </a:cubicBezTo>
                      <a:cubicBezTo>
                        <a:pt x="680" y="1090"/>
                        <a:pt x="680" y="1090"/>
                        <a:pt x="680" y="1090"/>
                      </a:cubicBezTo>
                      <a:lnTo>
                        <a:pt x="889" y="1090"/>
                      </a:lnTo>
                      <a:close/>
                      <a:moveTo>
                        <a:pt x="1300" y="680"/>
                      </a:moveTo>
                      <a:cubicBezTo>
                        <a:pt x="1300" y="857"/>
                        <a:pt x="1300" y="857"/>
                        <a:pt x="1300" y="857"/>
                      </a:cubicBezTo>
                      <a:cubicBezTo>
                        <a:pt x="1271" y="865"/>
                        <a:pt x="1244" y="876"/>
                        <a:pt x="1217" y="889"/>
                      </a:cubicBezTo>
                      <a:cubicBezTo>
                        <a:pt x="1090" y="889"/>
                        <a:pt x="1090" y="889"/>
                        <a:pt x="1090" y="889"/>
                      </a:cubicBezTo>
                      <a:cubicBezTo>
                        <a:pt x="1090" y="680"/>
                        <a:pt x="1090" y="680"/>
                        <a:pt x="1090" y="680"/>
                      </a:cubicBezTo>
                      <a:lnTo>
                        <a:pt x="1300" y="680"/>
                      </a:lnTo>
                      <a:close/>
                      <a:moveTo>
                        <a:pt x="1469" y="1926"/>
                      </a:moveTo>
                      <a:cubicBezTo>
                        <a:pt x="1204" y="1926"/>
                        <a:pt x="984" y="1728"/>
                        <a:pt x="956" y="1465"/>
                      </a:cubicBezTo>
                      <a:cubicBezTo>
                        <a:pt x="956" y="1465"/>
                        <a:pt x="956" y="1465"/>
                        <a:pt x="956" y="1465"/>
                      </a:cubicBezTo>
                      <a:cubicBezTo>
                        <a:pt x="954" y="1447"/>
                        <a:pt x="953" y="1429"/>
                        <a:pt x="953" y="1411"/>
                      </a:cubicBezTo>
                      <a:cubicBezTo>
                        <a:pt x="953" y="1215"/>
                        <a:pt x="1063" y="1038"/>
                        <a:pt x="1238" y="950"/>
                      </a:cubicBezTo>
                      <a:cubicBezTo>
                        <a:pt x="1238" y="950"/>
                        <a:pt x="1238" y="950"/>
                        <a:pt x="1238" y="950"/>
                      </a:cubicBezTo>
                      <a:cubicBezTo>
                        <a:pt x="1271" y="934"/>
                        <a:pt x="1305" y="921"/>
                        <a:pt x="1340" y="912"/>
                      </a:cubicBezTo>
                      <a:cubicBezTo>
                        <a:pt x="1340" y="912"/>
                        <a:pt x="1340" y="912"/>
                        <a:pt x="1340" y="912"/>
                      </a:cubicBezTo>
                      <a:cubicBezTo>
                        <a:pt x="1382" y="901"/>
                        <a:pt x="1425" y="896"/>
                        <a:pt x="1469" y="896"/>
                      </a:cubicBezTo>
                      <a:cubicBezTo>
                        <a:pt x="1490" y="896"/>
                        <a:pt x="1512" y="897"/>
                        <a:pt x="1533" y="900"/>
                      </a:cubicBezTo>
                      <a:cubicBezTo>
                        <a:pt x="1533" y="900"/>
                        <a:pt x="1533" y="900"/>
                        <a:pt x="1533" y="900"/>
                      </a:cubicBezTo>
                      <a:cubicBezTo>
                        <a:pt x="1790" y="932"/>
                        <a:pt x="1984" y="1151"/>
                        <a:pt x="1984" y="1411"/>
                      </a:cubicBezTo>
                      <a:cubicBezTo>
                        <a:pt x="1984" y="1695"/>
                        <a:pt x="1753" y="1926"/>
                        <a:pt x="1469" y="19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0" name="Freeform 9"/>
                <p:cNvSpPr>
                  <a:spLocks/>
                </p:cNvSpPr>
                <p:nvPr/>
              </p:nvSpPr>
              <p:spPr bwMode="auto">
                <a:xfrm>
                  <a:off x="6049" y="1050"/>
                  <a:ext cx="18" cy="41"/>
                </a:xfrm>
                <a:custGeom>
                  <a:avLst/>
                  <a:gdLst>
                    <a:gd name="T0" fmla="*/ 67 w 94"/>
                    <a:gd name="T1" fmla="*/ 25 h 216"/>
                    <a:gd name="T2" fmla="*/ 26 w 94"/>
                    <a:gd name="T3" fmla="*/ 6 h 216"/>
                    <a:gd name="T4" fmla="*/ 6 w 94"/>
                    <a:gd name="T5" fmla="*/ 47 h 216"/>
                    <a:gd name="T6" fmla="*/ 30 w 94"/>
                    <a:gd name="T7" fmla="*/ 184 h 216"/>
                    <a:gd name="T8" fmla="*/ 62 w 94"/>
                    <a:gd name="T9" fmla="*/ 216 h 216"/>
                    <a:gd name="T10" fmla="*/ 94 w 94"/>
                    <a:gd name="T11" fmla="*/ 184 h 216"/>
                    <a:gd name="T12" fmla="*/ 67 w 94"/>
                    <a:gd name="T13" fmla="*/ 25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4" h="216">
                      <a:moveTo>
                        <a:pt x="67" y="25"/>
                      </a:moveTo>
                      <a:cubicBezTo>
                        <a:pt x="61" y="9"/>
                        <a:pt x="42" y="0"/>
                        <a:pt x="26" y="6"/>
                      </a:cubicBezTo>
                      <a:cubicBezTo>
                        <a:pt x="9" y="12"/>
                        <a:pt x="0" y="30"/>
                        <a:pt x="6" y="47"/>
                      </a:cubicBezTo>
                      <a:cubicBezTo>
                        <a:pt x="22" y="91"/>
                        <a:pt x="30" y="137"/>
                        <a:pt x="30" y="184"/>
                      </a:cubicBezTo>
                      <a:cubicBezTo>
                        <a:pt x="30" y="202"/>
                        <a:pt x="44" y="216"/>
                        <a:pt x="62" y="216"/>
                      </a:cubicBezTo>
                      <a:cubicBezTo>
                        <a:pt x="80" y="216"/>
                        <a:pt x="94" y="202"/>
                        <a:pt x="94" y="184"/>
                      </a:cubicBezTo>
                      <a:cubicBezTo>
                        <a:pt x="94" y="130"/>
                        <a:pt x="85" y="76"/>
                        <a:pt x="67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1" name="Freeform 10"/>
                <p:cNvSpPr>
                  <a:spLocks/>
                </p:cNvSpPr>
                <p:nvPr/>
              </p:nvSpPr>
              <p:spPr bwMode="auto">
                <a:xfrm>
                  <a:off x="5994" y="999"/>
                  <a:ext cx="59" cy="45"/>
                </a:xfrm>
                <a:custGeom>
                  <a:avLst/>
                  <a:gdLst>
                    <a:gd name="T0" fmla="*/ 304 w 314"/>
                    <a:gd name="T1" fmla="*/ 191 h 242"/>
                    <a:gd name="T2" fmla="*/ 44 w 314"/>
                    <a:gd name="T3" fmla="*/ 5 h 242"/>
                    <a:gd name="T4" fmla="*/ 4 w 314"/>
                    <a:gd name="T5" fmla="*/ 27 h 242"/>
                    <a:gd name="T6" fmla="*/ 27 w 314"/>
                    <a:gd name="T7" fmla="*/ 67 h 242"/>
                    <a:gd name="T8" fmla="*/ 252 w 314"/>
                    <a:gd name="T9" fmla="*/ 228 h 242"/>
                    <a:gd name="T10" fmla="*/ 278 w 314"/>
                    <a:gd name="T11" fmla="*/ 242 h 242"/>
                    <a:gd name="T12" fmla="*/ 296 w 314"/>
                    <a:gd name="T13" fmla="*/ 236 h 242"/>
                    <a:gd name="T14" fmla="*/ 304 w 314"/>
                    <a:gd name="T15" fmla="*/ 191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4" h="242">
                      <a:moveTo>
                        <a:pt x="304" y="191"/>
                      </a:moveTo>
                      <a:cubicBezTo>
                        <a:pt x="242" y="101"/>
                        <a:pt x="149" y="35"/>
                        <a:pt x="44" y="5"/>
                      </a:cubicBezTo>
                      <a:cubicBezTo>
                        <a:pt x="27" y="0"/>
                        <a:pt x="9" y="10"/>
                        <a:pt x="4" y="27"/>
                      </a:cubicBezTo>
                      <a:cubicBezTo>
                        <a:pt x="0" y="44"/>
                        <a:pt x="10" y="62"/>
                        <a:pt x="27" y="67"/>
                      </a:cubicBezTo>
                      <a:cubicBezTo>
                        <a:pt x="117" y="93"/>
                        <a:pt x="197" y="150"/>
                        <a:pt x="252" y="228"/>
                      </a:cubicBezTo>
                      <a:cubicBezTo>
                        <a:pt x="258" y="237"/>
                        <a:pt x="268" y="242"/>
                        <a:pt x="278" y="242"/>
                      </a:cubicBezTo>
                      <a:cubicBezTo>
                        <a:pt x="284" y="242"/>
                        <a:pt x="291" y="240"/>
                        <a:pt x="296" y="236"/>
                      </a:cubicBezTo>
                      <a:cubicBezTo>
                        <a:pt x="311" y="226"/>
                        <a:pt x="314" y="206"/>
                        <a:pt x="304" y="1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2" name="Freeform 11"/>
                <p:cNvSpPr>
                  <a:spLocks noEditPoints="1"/>
                </p:cNvSpPr>
                <p:nvPr/>
              </p:nvSpPr>
              <p:spPr bwMode="auto">
                <a:xfrm>
                  <a:off x="5911" y="1017"/>
                  <a:ext cx="136" cy="136"/>
                </a:xfrm>
                <a:custGeom>
                  <a:avLst/>
                  <a:gdLst>
                    <a:gd name="T0" fmla="*/ 364 w 727"/>
                    <a:gd name="T1" fmla="*/ 0 h 727"/>
                    <a:gd name="T2" fmla="*/ 0 w 727"/>
                    <a:gd name="T3" fmla="*/ 364 h 727"/>
                    <a:gd name="T4" fmla="*/ 364 w 727"/>
                    <a:gd name="T5" fmla="*/ 727 h 727"/>
                    <a:gd name="T6" fmla="*/ 727 w 727"/>
                    <a:gd name="T7" fmla="*/ 364 h 727"/>
                    <a:gd name="T8" fmla="*/ 364 w 727"/>
                    <a:gd name="T9" fmla="*/ 0 h 727"/>
                    <a:gd name="T10" fmla="*/ 364 w 727"/>
                    <a:gd name="T11" fmla="*/ 663 h 727"/>
                    <a:gd name="T12" fmla="*/ 64 w 727"/>
                    <a:gd name="T13" fmla="*/ 364 h 727"/>
                    <a:gd name="T14" fmla="*/ 364 w 727"/>
                    <a:gd name="T15" fmla="*/ 65 h 727"/>
                    <a:gd name="T16" fmla="*/ 663 w 727"/>
                    <a:gd name="T17" fmla="*/ 364 h 727"/>
                    <a:gd name="T18" fmla="*/ 364 w 727"/>
                    <a:gd name="T19" fmla="*/ 663 h 7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27" h="727">
                      <a:moveTo>
                        <a:pt x="364" y="0"/>
                      </a:moveTo>
                      <a:cubicBezTo>
                        <a:pt x="163" y="0"/>
                        <a:pt x="0" y="163"/>
                        <a:pt x="0" y="364"/>
                      </a:cubicBezTo>
                      <a:cubicBezTo>
                        <a:pt x="0" y="564"/>
                        <a:pt x="163" y="727"/>
                        <a:pt x="364" y="727"/>
                      </a:cubicBezTo>
                      <a:cubicBezTo>
                        <a:pt x="564" y="727"/>
                        <a:pt x="727" y="564"/>
                        <a:pt x="727" y="364"/>
                      </a:cubicBezTo>
                      <a:cubicBezTo>
                        <a:pt x="727" y="163"/>
                        <a:pt x="564" y="0"/>
                        <a:pt x="364" y="0"/>
                      </a:cubicBezTo>
                      <a:close/>
                      <a:moveTo>
                        <a:pt x="364" y="663"/>
                      </a:moveTo>
                      <a:cubicBezTo>
                        <a:pt x="199" y="663"/>
                        <a:pt x="64" y="529"/>
                        <a:pt x="64" y="364"/>
                      </a:cubicBezTo>
                      <a:cubicBezTo>
                        <a:pt x="64" y="199"/>
                        <a:pt x="199" y="65"/>
                        <a:pt x="364" y="65"/>
                      </a:cubicBezTo>
                      <a:cubicBezTo>
                        <a:pt x="529" y="65"/>
                        <a:pt x="663" y="199"/>
                        <a:pt x="663" y="364"/>
                      </a:cubicBezTo>
                      <a:cubicBezTo>
                        <a:pt x="663" y="529"/>
                        <a:pt x="529" y="663"/>
                        <a:pt x="364" y="6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3" name="Freeform 12"/>
                <p:cNvSpPr>
                  <a:spLocks/>
                </p:cNvSpPr>
                <p:nvPr/>
              </p:nvSpPr>
              <p:spPr bwMode="auto">
                <a:xfrm>
                  <a:off x="5973" y="1048"/>
                  <a:ext cx="47" cy="47"/>
                </a:xfrm>
                <a:custGeom>
                  <a:avLst/>
                  <a:gdLst>
                    <a:gd name="T0" fmla="*/ 220 w 252"/>
                    <a:gd name="T1" fmla="*/ 188 h 252"/>
                    <a:gd name="T2" fmla="*/ 64 w 252"/>
                    <a:gd name="T3" fmla="*/ 188 h 252"/>
                    <a:gd name="T4" fmla="*/ 64 w 252"/>
                    <a:gd name="T5" fmla="*/ 32 h 252"/>
                    <a:gd name="T6" fmla="*/ 32 w 252"/>
                    <a:gd name="T7" fmla="*/ 0 h 252"/>
                    <a:gd name="T8" fmla="*/ 0 w 252"/>
                    <a:gd name="T9" fmla="*/ 32 h 252"/>
                    <a:gd name="T10" fmla="*/ 0 w 252"/>
                    <a:gd name="T11" fmla="*/ 220 h 252"/>
                    <a:gd name="T12" fmla="*/ 32 w 252"/>
                    <a:gd name="T13" fmla="*/ 252 h 252"/>
                    <a:gd name="T14" fmla="*/ 220 w 252"/>
                    <a:gd name="T15" fmla="*/ 252 h 252"/>
                    <a:gd name="T16" fmla="*/ 252 w 252"/>
                    <a:gd name="T17" fmla="*/ 220 h 252"/>
                    <a:gd name="T18" fmla="*/ 220 w 252"/>
                    <a:gd name="T19" fmla="*/ 188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2" h="252">
                      <a:moveTo>
                        <a:pt x="220" y="188"/>
                      </a:moveTo>
                      <a:cubicBezTo>
                        <a:pt x="64" y="188"/>
                        <a:pt x="64" y="188"/>
                        <a:pt x="64" y="188"/>
                      </a:cubicBezTo>
                      <a:cubicBezTo>
                        <a:pt x="64" y="32"/>
                        <a:pt x="64" y="32"/>
                        <a:pt x="64" y="32"/>
                      </a:cubicBezTo>
                      <a:cubicBezTo>
                        <a:pt x="64" y="14"/>
                        <a:pt x="49" y="0"/>
                        <a:pt x="32" y="0"/>
                      </a:cubicBezTo>
                      <a:cubicBezTo>
                        <a:pt x="14" y="0"/>
                        <a:pt x="0" y="14"/>
                        <a:pt x="0" y="32"/>
                      </a:cubicBezTo>
                      <a:cubicBezTo>
                        <a:pt x="0" y="220"/>
                        <a:pt x="0" y="220"/>
                        <a:pt x="0" y="220"/>
                      </a:cubicBezTo>
                      <a:cubicBezTo>
                        <a:pt x="0" y="238"/>
                        <a:pt x="14" y="252"/>
                        <a:pt x="32" y="252"/>
                      </a:cubicBezTo>
                      <a:cubicBezTo>
                        <a:pt x="220" y="252"/>
                        <a:pt x="220" y="252"/>
                        <a:pt x="220" y="252"/>
                      </a:cubicBezTo>
                      <a:cubicBezTo>
                        <a:pt x="237" y="252"/>
                        <a:pt x="252" y="238"/>
                        <a:pt x="252" y="220"/>
                      </a:cubicBezTo>
                      <a:cubicBezTo>
                        <a:pt x="252" y="203"/>
                        <a:pt x="238" y="188"/>
                        <a:pt x="220" y="1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  <p:sp>
            <p:nvSpPr>
              <p:cNvPr id="32" name="CaixaDeTexto 19"/>
              <p:cNvSpPr txBox="1"/>
              <p:nvPr/>
            </p:nvSpPr>
            <p:spPr>
              <a:xfrm>
                <a:off x="9934912" y="1361753"/>
                <a:ext cx="8811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pt-BR"/>
                </a:defPPr>
                <a:lvl1pPr algn="r">
                  <a:defRPr sz="5400" b="1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</a:defRPr>
                </a:lvl1pPr>
                <a:lvl2pPr lvl="1" algn="r">
                  <a:defRPr sz="3600">
                    <a:solidFill>
                      <a:schemeClr val="bg1"/>
                    </a:solidFill>
                  </a:defRPr>
                </a:lvl2pPr>
              </a:lstStyle>
              <a:p>
                <a:pPr algn="l"/>
                <a:r>
                  <a:rPr lang="pt-BR" sz="1400" i="1" dirty="0">
                    <a:solidFill>
                      <a:srgbClr val="4A5463"/>
                    </a:solidFill>
                    <a:effectLst/>
                    <a:latin typeface="+mn-lt"/>
                  </a:rPr>
                  <a:t>histórico</a:t>
                </a:r>
              </a:p>
            </p:txBody>
          </p:sp>
        </p:grpSp>
        <p:sp>
          <p:nvSpPr>
            <p:cNvPr id="30" name="Retângulo 29"/>
            <p:cNvSpPr/>
            <p:nvPr/>
          </p:nvSpPr>
          <p:spPr>
            <a:xfrm>
              <a:off x="7794171" y="5558971"/>
              <a:ext cx="1596572" cy="62411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4" name="CaixaDeTexto 43"/>
          <p:cNvSpPr txBox="1"/>
          <p:nvPr/>
        </p:nvSpPr>
        <p:spPr>
          <a:xfrm>
            <a:off x="758934" y="161424"/>
            <a:ext cx="6689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3600" b="0" i="1" dirty="0">
                <a:solidFill>
                  <a:srgbClr val="4A5463"/>
                </a:solidFill>
                <a:effectLst/>
                <a:latin typeface="+mn-lt"/>
              </a:rPr>
              <a:t>tempo de existência das empresas </a:t>
            </a:r>
          </a:p>
        </p:txBody>
      </p:sp>
      <p:sp>
        <p:nvSpPr>
          <p:cNvPr id="45" name="Forma livre 44"/>
          <p:cNvSpPr/>
          <p:nvPr/>
        </p:nvSpPr>
        <p:spPr>
          <a:xfrm>
            <a:off x="-167954" y="161424"/>
            <a:ext cx="968768" cy="172857"/>
          </a:xfrm>
          <a:custGeom>
            <a:avLst/>
            <a:gdLst>
              <a:gd name="connsiteX0" fmla="*/ 0 w 4785186"/>
              <a:gd name="connsiteY0" fmla="*/ 0 h 853819"/>
              <a:gd name="connsiteX1" fmla="*/ 4785186 w 4785186"/>
              <a:gd name="connsiteY1" fmla="*/ 0 h 853819"/>
              <a:gd name="connsiteX2" fmla="*/ 4310842 w 4785186"/>
              <a:gd name="connsiteY2" fmla="*/ 853819 h 853819"/>
              <a:gd name="connsiteX3" fmla="*/ 0 w 4785186"/>
              <a:gd name="connsiteY3" fmla="*/ 853819 h 85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5186" h="853819">
                <a:moveTo>
                  <a:pt x="0" y="0"/>
                </a:moveTo>
                <a:lnTo>
                  <a:pt x="4785186" y="0"/>
                </a:lnTo>
                <a:lnTo>
                  <a:pt x="4310842" y="853819"/>
                </a:lnTo>
                <a:lnTo>
                  <a:pt x="0" y="853819"/>
                </a:lnTo>
                <a:close/>
              </a:path>
            </a:pathLst>
          </a:custGeom>
          <a:solidFill>
            <a:srgbClr val="EC42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CaixaDeTexto 5"/>
          <p:cNvSpPr txBox="1"/>
          <p:nvPr/>
        </p:nvSpPr>
        <p:spPr>
          <a:xfrm>
            <a:off x="7593472" y="2038176"/>
            <a:ext cx="39384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o tempo de existência das empresas desses participantes do </a:t>
            </a:r>
            <a:r>
              <a:rPr lang="pt-BR" dirty="0" err="1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Empretec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 que já empreendiam indica um interesse razoavelmente homogêneo em todas as faixas etárias dessas </a:t>
            </a:r>
            <a:r>
              <a:rPr lang="pt-BR" dirty="0" err="1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PJs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 </a:t>
            </a:r>
            <a:r>
              <a:rPr lang="pt-BR" sz="1200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(P18)</a:t>
            </a:r>
          </a:p>
        </p:txBody>
      </p:sp>
      <p:sp>
        <p:nvSpPr>
          <p:cNvPr id="47" name="CaixaDeTexto 46"/>
          <p:cNvSpPr txBox="1"/>
          <p:nvPr/>
        </p:nvSpPr>
        <p:spPr>
          <a:xfrm>
            <a:off x="595450" y="6445907"/>
            <a:ext cx="77484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rgbClr val="FF91B0"/>
                </a:solidFill>
              </a:rPr>
              <a:t>P18</a:t>
            </a:r>
            <a:r>
              <a:rPr lang="pt-BR" sz="1100" b="1" dirty="0">
                <a:solidFill>
                  <a:schemeClr val="bg1"/>
                </a:solidFill>
              </a:rPr>
              <a:t>. A empresa existe há quantos anos? </a:t>
            </a:r>
            <a:r>
              <a:rPr lang="pt-BR" sz="1100" b="1" dirty="0">
                <a:solidFill>
                  <a:srgbClr val="62D9D5"/>
                </a:solidFill>
              </a:rPr>
              <a:t>(ESTIMULAR-RM)</a:t>
            </a:r>
          </a:p>
        </p:txBody>
      </p:sp>
      <p:sp>
        <p:nvSpPr>
          <p:cNvPr id="48" name="CaixaDeTexto 19"/>
          <p:cNvSpPr txBox="1"/>
          <p:nvPr/>
        </p:nvSpPr>
        <p:spPr>
          <a:xfrm>
            <a:off x="164929" y="3644601"/>
            <a:ext cx="1921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r>
              <a:rPr lang="pt-BR" sz="2800" i="1" dirty="0">
                <a:solidFill>
                  <a:srgbClr val="00A79B"/>
                </a:solidFill>
                <a:effectLst/>
                <a:latin typeface="+mn-lt"/>
              </a:rPr>
              <a:t>tempo</a:t>
            </a:r>
          </a:p>
        </p:txBody>
      </p:sp>
      <p:grpSp>
        <p:nvGrpSpPr>
          <p:cNvPr id="49" name="Group 4"/>
          <p:cNvGrpSpPr>
            <a:grpSpLocks noChangeAspect="1"/>
          </p:cNvGrpSpPr>
          <p:nvPr/>
        </p:nvGrpSpPr>
        <p:grpSpPr bwMode="auto">
          <a:xfrm>
            <a:off x="1024989" y="2652719"/>
            <a:ext cx="975646" cy="974279"/>
            <a:chOff x="510" y="847"/>
            <a:chExt cx="714" cy="713"/>
          </a:xfrm>
          <a:solidFill>
            <a:srgbClr val="EC4251"/>
          </a:solidFill>
        </p:grpSpPr>
        <p:sp>
          <p:nvSpPr>
            <p:cNvPr id="50" name="Freeform 5"/>
            <p:cNvSpPr>
              <a:spLocks/>
            </p:cNvSpPr>
            <p:nvPr/>
          </p:nvSpPr>
          <p:spPr bwMode="auto">
            <a:xfrm>
              <a:off x="795" y="847"/>
              <a:ext cx="145" cy="146"/>
            </a:xfrm>
            <a:custGeom>
              <a:avLst/>
              <a:gdLst>
                <a:gd name="T0" fmla="*/ 77 w 416"/>
                <a:gd name="T1" fmla="*/ 417 h 421"/>
                <a:gd name="T2" fmla="*/ 99 w 416"/>
                <a:gd name="T3" fmla="*/ 409 h 421"/>
                <a:gd name="T4" fmla="*/ 102 w 416"/>
                <a:gd name="T5" fmla="*/ 363 h 421"/>
                <a:gd name="T6" fmla="*/ 65 w 416"/>
                <a:gd name="T7" fmla="*/ 268 h 421"/>
                <a:gd name="T8" fmla="*/ 208 w 416"/>
                <a:gd name="T9" fmla="*/ 70 h 421"/>
                <a:gd name="T10" fmla="*/ 351 w 416"/>
                <a:gd name="T11" fmla="*/ 268 h 421"/>
                <a:gd name="T12" fmla="*/ 314 w 416"/>
                <a:gd name="T13" fmla="*/ 363 h 421"/>
                <a:gd name="T14" fmla="*/ 317 w 416"/>
                <a:gd name="T15" fmla="*/ 409 h 421"/>
                <a:gd name="T16" fmla="*/ 363 w 416"/>
                <a:gd name="T17" fmla="*/ 406 h 421"/>
                <a:gd name="T18" fmla="*/ 416 w 416"/>
                <a:gd name="T19" fmla="*/ 268 h 421"/>
                <a:gd name="T20" fmla="*/ 221 w 416"/>
                <a:gd name="T21" fmla="*/ 4 h 421"/>
                <a:gd name="T22" fmla="*/ 195 w 416"/>
                <a:gd name="T23" fmla="*/ 4 h 421"/>
                <a:gd name="T24" fmla="*/ 0 w 416"/>
                <a:gd name="T25" fmla="*/ 268 h 421"/>
                <a:gd name="T26" fmla="*/ 53 w 416"/>
                <a:gd name="T27" fmla="*/ 406 h 421"/>
                <a:gd name="T28" fmla="*/ 77 w 416"/>
                <a:gd name="T29" fmla="*/ 417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6" h="421">
                  <a:moveTo>
                    <a:pt x="77" y="417"/>
                  </a:moveTo>
                  <a:cubicBezTo>
                    <a:pt x="85" y="417"/>
                    <a:pt x="93" y="415"/>
                    <a:pt x="99" y="409"/>
                  </a:cubicBezTo>
                  <a:cubicBezTo>
                    <a:pt x="113" y="397"/>
                    <a:pt x="114" y="376"/>
                    <a:pt x="102" y="363"/>
                  </a:cubicBezTo>
                  <a:cubicBezTo>
                    <a:pt x="78" y="337"/>
                    <a:pt x="65" y="303"/>
                    <a:pt x="65" y="268"/>
                  </a:cubicBezTo>
                  <a:cubicBezTo>
                    <a:pt x="65" y="192"/>
                    <a:pt x="123" y="112"/>
                    <a:pt x="208" y="70"/>
                  </a:cubicBezTo>
                  <a:cubicBezTo>
                    <a:pt x="293" y="112"/>
                    <a:pt x="351" y="192"/>
                    <a:pt x="351" y="268"/>
                  </a:cubicBezTo>
                  <a:cubicBezTo>
                    <a:pt x="351" y="303"/>
                    <a:pt x="338" y="337"/>
                    <a:pt x="314" y="363"/>
                  </a:cubicBezTo>
                  <a:cubicBezTo>
                    <a:pt x="302" y="376"/>
                    <a:pt x="304" y="397"/>
                    <a:pt x="317" y="409"/>
                  </a:cubicBezTo>
                  <a:cubicBezTo>
                    <a:pt x="330" y="421"/>
                    <a:pt x="351" y="420"/>
                    <a:pt x="363" y="406"/>
                  </a:cubicBezTo>
                  <a:cubicBezTo>
                    <a:pt x="397" y="368"/>
                    <a:pt x="416" y="319"/>
                    <a:pt x="416" y="268"/>
                  </a:cubicBezTo>
                  <a:cubicBezTo>
                    <a:pt x="416" y="163"/>
                    <a:pt x="336" y="54"/>
                    <a:pt x="221" y="4"/>
                  </a:cubicBezTo>
                  <a:cubicBezTo>
                    <a:pt x="213" y="0"/>
                    <a:pt x="203" y="0"/>
                    <a:pt x="195" y="4"/>
                  </a:cubicBezTo>
                  <a:cubicBezTo>
                    <a:pt x="80" y="54"/>
                    <a:pt x="0" y="163"/>
                    <a:pt x="0" y="268"/>
                  </a:cubicBezTo>
                  <a:cubicBezTo>
                    <a:pt x="0" y="319"/>
                    <a:pt x="19" y="368"/>
                    <a:pt x="53" y="406"/>
                  </a:cubicBezTo>
                  <a:cubicBezTo>
                    <a:pt x="59" y="414"/>
                    <a:pt x="68" y="417"/>
                    <a:pt x="77" y="417"/>
                  </a:cubicBezTo>
                  <a:close/>
                </a:path>
              </a:pathLst>
            </a:custGeom>
            <a:solidFill>
              <a:srgbClr val="62D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1" name="Freeform 6"/>
            <p:cNvSpPr>
              <a:spLocks/>
            </p:cNvSpPr>
            <p:nvPr/>
          </p:nvSpPr>
          <p:spPr bwMode="auto">
            <a:xfrm>
              <a:off x="688" y="1315"/>
              <a:ext cx="69" cy="23"/>
            </a:xfrm>
            <a:custGeom>
              <a:avLst/>
              <a:gdLst>
                <a:gd name="T0" fmla="*/ 32 w 196"/>
                <a:gd name="T1" fmla="*/ 65 h 65"/>
                <a:gd name="T2" fmla="*/ 163 w 196"/>
                <a:gd name="T3" fmla="*/ 65 h 65"/>
                <a:gd name="T4" fmla="*/ 196 w 196"/>
                <a:gd name="T5" fmla="*/ 33 h 65"/>
                <a:gd name="T6" fmla="*/ 163 w 196"/>
                <a:gd name="T7" fmla="*/ 0 h 65"/>
                <a:gd name="T8" fmla="*/ 32 w 196"/>
                <a:gd name="T9" fmla="*/ 0 h 65"/>
                <a:gd name="T10" fmla="*/ 0 w 196"/>
                <a:gd name="T11" fmla="*/ 33 h 65"/>
                <a:gd name="T12" fmla="*/ 32 w 196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6" h="65">
                  <a:moveTo>
                    <a:pt x="32" y="65"/>
                  </a:moveTo>
                  <a:cubicBezTo>
                    <a:pt x="163" y="65"/>
                    <a:pt x="163" y="65"/>
                    <a:pt x="163" y="65"/>
                  </a:cubicBezTo>
                  <a:cubicBezTo>
                    <a:pt x="181" y="65"/>
                    <a:pt x="196" y="51"/>
                    <a:pt x="196" y="33"/>
                  </a:cubicBezTo>
                  <a:cubicBezTo>
                    <a:pt x="196" y="15"/>
                    <a:pt x="181" y="0"/>
                    <a:pt x="16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5"/>
                    <a:pt x="0" y="33"/>
                  </a:cubicBezTo>
                  <a:cubicBezTo>
                    <a:pt x="0" y="51"/>
                    <a:pt x="14" y="65"/>
                    <a:pt x="32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2" name="Freeform 7"/>
            <p:cNvSpPr>
              <a:spLocks noEditPoints="1"/>
            </p:cNvSpPr>
            <p:nvPr/>
          </p:nvSpPr>
          <p:spPr bwMode="auto">
            <a:xfrm>
              <a:off x="510" y="974"/>
              <a:ext cx="714" cy="586"/>
            </a:xfrm>
            <a:custGeom>
              <a:avLst/>
              <a:gdLst>
                <a:gd name="T0" fmla="*/ 1759 w 2048"/>
                <a:gd name="T1" fmla="*/ 1465 h 1683"/>
                <a:gd name="T2" fmla="*/ 1668 w 2048"/>
                <a:gd name="T3" fmla="*/ 1234 h 1683"/>
                <a:gd name="T4" fmla="*/ 1518 w 2048"/>
                <a:gd name="T5" fmla="*/ 504 h 1683"/>
                <a:gd name="T6" fmla="*/ 1144 w 2048"/>
                <a:gd name="T7" fmla="*/ 207 h 1683"/>
                <a:gd name="T8" fmla="*/ 1057 w 2048"/>
                <a:gd name="T9" fmla="*/ 131 h 1683"/>
                <a:gd name="T10" fmla="*/ 1024 w 2048"/>
                <a:gd name="T11" fmla="*/ 0 h 1683"/>
                <a:gd name="T12" fmla="*/ 991 w 2048"/>
                <a:gd name="T13" fmla="*/ 131 h 1683"/>
                <a:gd name="T14" fmla="*/ 904 w 2048"/>
                <a:gd name="T15" fmla="*/ 207 h 1683"/>
                <a:gd name="T16" fmla="*/ 413 w 2048"/>
                <a:gd name="T17" fmla="*/ 504 h 1683"/>
                <a:gd name="T18" fmla="*/ 376 w 2048"/>
                <a:gd name="T19" fmla="*/ 800 h 1683"/>
                <a:gd name="T20" fmla="*/ 347 w 2048"/>
                <a:gd name="T21" fmla="*/ 893 h 1683"/>
                <a:gd name="T22" fmla="*/ 380 w 2048"/>
                <a:gd name="T23" fmla="*/ 1014 h 1683"/>
                <a:gd name="T24" fmla="*/ 347 w 2048"/>
                <a:gd name="T25" fmla="*/ 1135 h 1683"/>
                <a:gd name="T26" fmla="*/ 380 w 2048"/>
                <a:gd name="T27" fmla="*/ 1256 h 1683"/>
                <a:gd name="T28" fmla="*/ 347 w 2048"/>
                <a:gd name="T29" fmla="*/ 1377 h 1683"/>
                <a:gd name="T30" fmla="*/ 374 w 2048"/>
                <a:gd name="T31" fmla="*/ 1465 h 1683"/>
                <a:gd name="T32" fmla="*/ 0 w 2048"/>
                <a:gd name="T33" fmla="*/ 1498 h 1683"/>
                <a:gd name="T34" fmla="*/ 52 w 2048"/>
                <a:gd name="T35" fmla="*/ 1530 h 1683"/>
                <a:gd name="T36" fmla="*/ 185 w 2048"/>
                <a:gd name="T37" fmla="*/ 1683 h 1683"/>
                <a:gd name="T38" fmla="*/ 1978 w 2048"/>
                <a:gd name="T39" fmla="*/ 1596 h 1683"/>
                <a:gd name="T40" fmla="*/ 2015 w 2048"/>
                <a:gd name="T41" fmla="*/ 1530 h 1683"/>
                <a:gd name="T42" fmla="*/ 2015 w 2048"/>
                <a:gd name="T43" fmla="*/ 1465 h 1683"/>
                <a:gd name="T44" fmla="*/ 980 w 2048"/>
                <a:gd name="T45" fmla="*/ 196 h 1683"/>
                <a:gd name="T46" fmla="*/ 1078 w 2048"/>
                <a:gd name="T47" fmla="*/ 207 h 1683"/>
                <a:gd name="T48" fmla="*/ 970 w 2048"/>
                <a:gd name="T49" fmla="*/ 504 h 1683"/>
                <a:gd name="T50" fmla="*/ 328 w 2048"/>
                <a:gd name="T51" fmla="*/ 654 h 1683"/>
                <a:gd name="T52" fmla="*/ 1518 w 2048"/>
                <a:gd name="T53" fmla="*/ 570 h 1683"/>
                <a:gd name="T54" fmla="*/ 1603 w 2048"/>
                <a:gd name="T55" fmla="*/ 1263 h 1683"/>
                <a:gd name="T56" fmla="*/ 1720 w 2048"/>
                <a:gd name="T57" fmla="*/ 1381 h 1683"/>
                <a:gd name="T58" fmla="*/ 1528 w 2048"/>
                <a:gd name="T59" fmla="*/ 1465 h 1683"/>
                <a:gd name="T60" fmla="*/ 1496 w 2048"/>
                <a:gd name="T61" fmla="*/ 739 h 1683"/>
                <a:gd name="T62" fmla="*/ 328 w 2048"/>
                <a:gd name="T63" fmla="*/ 654 h 1683"/>
                <a:gd name="T64" fmla="*/ 413 w 2048"/>
                <a:gd name="T65" fmla="*/ 1377 h 1683"/>
                <a:gd name="T66" fmla="*/ 445 w 2048"/>
                <a:gd name="T67" fmla="*/ 1256 h 1683"/>
                <a:gd name="T68" fmla="*/ 413 w 2048"/>
                <a:gd name="T69" fmla="*/ 1135 h 1683"/>
                <a:gd name="T70" fmla="*/ 445 w 2048"/>
                <a:gd name="T71" fmla="*/ 1014 h 1683"/>
                <a:gd name="T72" fmla="*/ 413 w 2048"/>
                <a:gd name="T73" fmla="*/ 893 h 1683"/>
                <a:gd name="T74" fmla="*/ 442 w 2048"/>
                <a:gd name="T75" fmla="*/ 804 h 1683"/>
                <a:gd name="T76" fmla="*/ 1463 w 2048"/>
                <a:gd name="T77" fmla="*/ 981 h 1683"/>
                <a:gd name="T78" fmla="*/ 772 w 2048"/>
                <a:gd name="T79" fmla="*/ 1014 h 1683"/>
                <a:gd name="T80" fmla="*/ 1463 w 2048"/>
                <a:gd name="T81" fmla="*/ 1046 h 1683"/>
                <a:gd name="T82" fmla="*/ 543 w 2048"/>
                <a:gd name="T83" fmla="*/ 1223 h 1683"/>
                <a:gd name="T84" fmla="*/ 543 w 2048"/>
                <a:gd name="T85" fmla="*/ 1288 h 1683"/>
                <a:gd name="T86" fmla="*/ 1463 w 2048"/>
                <a:gd name="T87" fmla="*/ 1465 h 1683"/>
                <a:gd name="T88" fmla="*/ 425 w 2048"/>
                <a:gd name="T89" fmla="*/ 1422 h 1683"/>
                <a:gd name="T90" fmla="*/ 1863 w 2048"/>
                <a:gd name="T91" fmla="*/ 1618 h 1683"/>
                <a:gd name="T92" fmla="*/ 133 w 2048"/>
                <a:gd name="T93" fmla="*/ 1578 h 1683"/>
                <a:gd name="T94" fmla="*/ 1928 w 2048"/>
                <a:gd name="T95" fmla="*/ 1530 h 1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48" h="1683">
                  <a:moveTo>
                    <a:pt x="2015" y="1465"/>
                  </a:moveTo>
                  <a:cubicBezTo>
                    <a:pt x="1759" y="1465"/>
                    <a:pt x="1759" y="1465"/>
                    <a:pt x="1759" y="1465"/>
                  </a:cubicBezTo>
                  <a:cubicBezTo>
                    <a:pt x="1775" y="1441"/>
                    <a:pt x="1785" y="1412"/>
                    <a:pt x="1785" y="1381"/>
                  </a:cubicBezTo>
                  <a:cubicBezTo>
                    <a:pt x="1785" y="1309"/>
                    <a:pt x="1735" y="1249"/>
                    <a:pt x="1668" y="1234"/>
                  </a:cubicBezTo>
                  <a:cubicBezTo>
                    <a:pt x="1668" y="654"/>
                    <a:pt x="1668" y="654"/>
                    <a:pt x="1668" y="654"/>
                  </a:cubicBezTo>
                  <a:cubicBezTo>
                    <a:pt x="1668" y="572"/>
                    <a:pt x="1601" y="504"/>
                    <a:pt x="1518" y="504"/>
                  </a:cubicBezTo>
                  <a:cubicBezTo>
                    <a:pt x="1144" y="504"/>
                    <a:pt x="1144" y="504"/>
                    <a:pt x="1144" y="504"/>
                  </a:cubicBezTo>
                  <a:cubicBezTo>
                    <a:pt x="1144" y="207"/>
                    <a:pt x="1144" y="207"/>
                    <a:pt x="1144" y="207"/>
                  </a:cubicBezTo>
                  <a:cubicBezTo>
                    <a:pt x="1144" y="165"/>
                    <a:pt x="1110" y="131"/>
                    <a:pt x="1068" y="131"/>
                  </a:cubicBezTo>
                  <a:cubicBezTo>
                    <a:pt x="1057" y="131"/>
                    <a:pt x="1057" y="131"/>
                    <a:pt x="1057" y="131"/>
                  </a:cubicBezTo>
                  <a:cubicBezTo>
                    <a:pt x="1057" y="33"/>
                    <a:pt x="1057" y="33"/>
                    <a:pt x="1057" y="33"/>
                  </a:cubicBezTo>
                  <a:cubicBezTo>
                    <a:pt x="1057" y="15"/>
                    <a:pt x="1042" y="0"/>
                    <a:pt x="1024" y="0"/>
                  </a:cubicBezTo>
                  <a:cubicBezTo>
                    <a:pt x="1006" y="0"/>
                    <a:pt x="991" y="15"/>
                    <a:pt x="991" y="33"/>
                  </a:cubicBezTo>
                  <a:cubicBezTo>
                    <a:pt x="991" y="131"/>
                    <a:pt x="991" y="131"/>
                    <a:pt x="991" y="131"/>
                  </a:cubicBezTo>
                  <a:cubicBezTo>
                    <a:pt x="980" y="131"/>
                    <a:pt x="980" y="131"/>
                    <a:pt x="980" y="131"/>
                  </a:cubicBezTo>
                  <a:cubicBezTo>
                    <a:pt x="938" y="131"/>
                    <a:pt x="904" y="165"/>
                    <a:pt x="904" y="207"/>
                  </a:cubicBezTo>
                  <a:cubicBezTo>
                    <a:pt x="904" y="504"/>
                    <a:pt x="904" y="504"/>
                    <a:pt x="904" y="504"/>
                  </a:cubicBezTo>
                  <a:cubicBezTo>
                    <a:pt x="413" y="504"/>
                    <a:pt x="413" y="504"/>
                    <a:pt x="413" y="504"/>
                  </a:cubicBezTo>
                  <a:cubicBezTo>
                    <a:pt x="330" y="504"/>
                    <a:pt x="263" y="572"/>
                    <a:pt x="263" y="654"/>
                  </a:cubicBezTo>
                  <a:cubicBezTo>
                    <a:pt x="263" y="724"/>
                    <a:pt x="311" y="783"/>
                    <a:pt x="376" y="800"/>
                  </a:cubicBezTo>
                  <a:cubicBezTo>
                    <a:pt x="374" y="805"/>
                    <a:pt x="371" y="810"/>
                    <a:pt x="368" y="816"/>
                  </a:cubicBezTo>
                  <a:cubicBezTo>
                    <a:pt x="358" y="833"/>
                    <a:pt x="347" y="854"/>
                    <a:pt x="347" y="893"/>
                  </a:cubicBezTo>
                  <a:cubicBezTo>
                    <a:pt x="347" y="931"/>
                    <a:pt x="358" y="952"/>
                    <a:pt x="368" y="969"/>
                  </a:cubicBezTo>
                  <a:cubicBezTo>
                    <a:pt x="375" y="982"/>
                    <a:pt x="380" y="992"/>
                    <a:pt x="380" y="1014"/>
                  </a:cubicBezTo>
                  <a:cubicBezTo>
                    <a:pt x="380" y="1036"/>
                    <a:pt x="375" y="1045"/>
                    <a:pt x="368" y="1058"/>
                  </a:cubicBezTo>
                  <a:cubicBezTo>
                    <a:pt x="358" y="1075"/>
                    <a:pt x="347" y="1096"/>
                    <a:pt x="347" y="1135"/>
                  </a:cubicBezTo>
                  <a:cubicBezTo>
                    <a:pt x="347" y="1173"/>
                    <a:pt x="358" y="1194"/>
                    <a:pt x="368" y="1211"/>
                  </a:cubicBezTo>
                  <a:cubicBezTo>
                    <a:pt x="375" y="1225"/>
                    <a:pt x="380" y="1234"/>
                    <a:pt x="380" y="1256"/>
                  </a:cubicBezTo>
                  <a:cubicBezTo>
                    <a:pt x="380" y="1278"/>
                    <a:pt x="375" y="1287"/>
                    <a:pt x="368" y="1301"/>
                  </a:cubicBezTo>
                  <a:cubicBezTo>
                    <a:pt x="358" y="1317"/>
                    <a:pt x="347" y="1338"/>
                    <a:pt x="347" y="1377"/>
                  </a:cubicBezTo>
                  <a:cubicBezTo>
                    <a:pt x="347" y="1415"/>
                    <a:pt x="358" y="1436"/>
                    <a:pt x="368" y="1453"/>
                  </a:cubicBezTo>
                  <a:cubicBezTo>
                    <a:pt x="370" y="1457"/>
                    <a:pt x="372" y="1461"/>
                    <a:pt x="374" y="1465"/>
                  </a:cubicBezTo>
                  <a:cubicBezTo>
                    <a:pt x="33" y="1465"/>
                    <a:pt x="33" y="1465"/>
                    <a:pt x="33" y="1465"/>
                  </a:cubicBezTo>
                  <a:cubicBezTo>
                    <a:pt x="15" y="1465"/>
                    <a:pt x="0" y="1480"/>
                    <a:pt x="0" y="1498"/>
                  </a:cubicBezTo>
                  <a:cubicBezTo>
                    <a:pt x="0" y="1516"/>
                    <a:pt x="15" y="1530"/>
                    <a:pt x="33" y="1530"/>
                  </a:cubicBezTo>
                  <a:cubicBezTo>
                    <a:pt x="52" y="1530"/>
                    <a:pt x="52" y="1530"/>
                    <a:pt x="52" y="1530"/>
                  </a:cubicBezTo>
                  <a:cubicBezTo>
                    <a:pt x="70" y="1596"/>
                    <a:pt x="70" y="1596"/>
                    <a:pt x="70" y="1596"/>
                  </a:cubicBezTo>
                  <a:cubicBezTo>
                    <a:pt x="84" y="1645"/>
                    <a:pt x="135" y="1683"/>
                    <a:pt x="185" y="1683"/>
                  </a:cubicBezTo>
                  <a:cubicBezTo>
                    <a:pt x="1863" y="1683"/>
                    <a:pt x="1863" y="1683"/>
                    <a:pt x="1863" y="1683"/>
                  </a:cubicBezTo>
                  <a:cubicBezTo>
                    <a:pt x="1913" y="1683"/>
                    <a:pt x="1964" y="1645"/>
                    <a:pt x="1978" y="1596"/>
                  </a:cubicBezTo>
                  <a:cubicBezTo>
                    <a:pt x="1996" y="1530"/>
                    <a:pt x="1996" y="1530"/>
                    <a:pt x="1996" y="1530"/>
                  </a:cubicBezTo>
                  <a:cubicBezTo>
                    <a:pt x="2015" y="1530"/>
                    <a:pt x="2015" y="1530"/>
                    <a:pt x="2015" y="1530"/>
                  </a:cubicBezTo>
                  <a:cubicBezTo>
                    <a:pt x="2033" y="1530"/>
                    <a:pt x="2048" y="1516"/>
                    <a:pt x="2048" y="1498"/>
                  </a:cubicBezTo>
                  <a:cubicBezTo>
                    <a:pt x="2048" y="1480"/>
                    <a:pt x="2033" y="1465"/>
                    <a:pt x="2015" y="1465"/>
                  </a:cubicBezTo>
                  <a:close/>
                  <a:moveTo>
                    <a:pt x="970" y="207"/>
                  </a:moveTo>
                  <a:cubicBezTo>
                    <a:pt x="970" y="201"/>
                    <a:pt x="975" y="196"/>
                    <a:pt x="980" y="196"/>
                  </a:cubicBezTo>
                  <a:cubicBezTo>
                    <a:pt x="1068" y="196"/>
                    <a:pt x="1068" y="196"/>
                    <a:pt x="1068" y="196"/>
                  </a:cubicBezTo>
                  <a:cubicBezTo>
                    <a:pt x="1073" y="196"/>
                    <a:pt x="1078" y="201"/>
                    <a:pt x="1078" y="207"/>
                  </a:cubicBezTo>
                  <a:cubicBezTo>
                    <a:pt x="1078" y="504"/>
                    <a:pt x="1078" y="504"/>
                    <a:pt x="1078" y="504"/>
                  </a:cubicBezTo>
                  <a:cubicBezTo>
                    <a:pt x="970" y="504"/>
                    <a:pt x="970" y="504"/>
                    <a:pt x="970" y="504"/>
                  </a:cubicBezTo>
                  <a:lnTo>
                    <a:pt x="970" y="207"/>
                  </a:lnTo>
                  <a:close/>
                  <a:moveTo>
                    <a:pt x="328" y="654"/>
                  </a:moveTo>
                  <a:cubicBezTo>
                    <a:pt x="328" y="608"/>
                    <a:pt x="366" y="570"/>
                    <a:pt x="413" y="570"/>
                  </a:cubicBezTo>
                  <a:cubicBezTo>
                    <a:pt x="1518" y="570"/>
                    <a:pt x="1518" y="570"/>
                    <a:pt x="1518" y="570"/>
                  </a:cubicBezTo>
                  <a:cubicBezTo>
                    <a:pt x="1565" y="570"/>
                    <a:pt x="1603" y="608"/>
                    <a:pt x="1603" y="654"/>
                  </a:cubicBezTo>
                  <a:cubicBezTo>
                    <a:pt x="1603" y="1263"/>
                    <a:pt x="1603" y="1263"/>
                    <a:pt x="1603" y="1263"/>
                  </a:cubicBezTo>
                  <a:cubicBezTo>
                    <a:pt x="1603" y="1281"/>
                    <a:pt x="1617" y="1296"/>
                    <a:pt x="1635" y="1296"/>
                  </a:cubicBezTo>
                  <a:cubicBezTo>
                    <a:pt x="1682" y="1296"/>
                    <a:pt x="1720" y="1334"/>
                    <a:pt x="1720" y="1381"/>
                  </a:cubicBezTo>
                  <a:cubicBezTo>
                    <a:pt x="1720" y="1427"/>
                    <a:pt x="1682" y="1465"/>
                    <a:pt x="1635" y="1465"/>
                  </a:cubicBezTo>
                  <a:cubicBezTo>
                    <a:pt x="1528" y="1465"/>
                    <a:pt x="1528" y="1465"/>
                    <a:pt x="1528" y="1465"/>
                  </a:cubicBezTo>
                  <a:cubicBezTo>
                    <a:pt x="1528" y="771"/>
                    <a:pt x="1528" y="771"/>
                    <a:pt x="1528" y="771"/>
                  </a:cubicBezTo>
                  <a:cubicBezTo>
                    <a:pt x="1528" y="753"/>
                    <a:pt x="1514" y="739"/>
                    <a:pt x="1496" y="739"/>
                  </a:cubicBezTo>
                  <a:cubicBezTo>
                    <a:pt x="413" y="739"/>
                    <a:pt x="413" y="739"/>
                    <a:pt x="413" y="739"/>
                  </a:cubicBezTo>
                  <a:cubicBezTo>
                    <a:pt x="366" y="739"/>
                    <a:pt x="328" y="701"/>
                    <a:pt x="328" y="654"/>
                  </a:cubicBezTo>
                  <a:close/>
                  <a:moveTo>
                    <a:pt x="425" y="1422"/>
                  </a:moveTo>
                  <a:cubicBezTo>
                    <a:pt x="417" y="1408"/>
                    <a:pt x="413" y="1399"/>
                    <a:pt x="413" y="1377"/>
                  </a:cubicBezTo>
                  <a:cubicBezTo>
                    <a:pt x="413" y="1355"/>
                    <a:pt x="417" y="1346"/>
                    <a:pt x="425" y="1332"/>
                  </a:cubicBezTo>
                  <a:cubicBezTo>
                    <a:pt x="434" y="1315"/>
                    <a:pt x="445" y="1294"/>
                    <a:pt x="445" y="1256"/>
                  </a:cubicBezTo>
                  <a:cubicBezTo>
                    <a:pt x="445" y="1217"/>
                    <a:pt x="434" y="1196"/>
                    <a:pt x="425" y="1180"/>
                  </a:cubicBezTo>
                  <a:cubicBezTo>
                    <a:pt x="417" y="1166"/>
                    <a:pt x="413" y="1157"/>
                    <a:pt x="413" y="1135"/>
                  </a:cubicBezTo>
                  <a:cubicBezTo>
                    <a:pt x="413" y="1113"/>
                    <a:pt x="417" y="1104"/>
                    <a:pt x="425" y="1090"/>
                  </a:cubicBezTo>
                  <a:cubicBezTo>
                    <a:pt x="434" y="1073"/>
                    <a:pt x="445" y="1052"/>
                    <a:pt x="445" y="1014"/>
                  </a:cubicBezTo>
                  <a:cubicBezTo>
                    <a:pt x="445" y="975"/>
                    <a:pt x="434" y="954"/>
                    <a:pt x="425" y="937"/>
                  </a:cubicBezTo>
                  <a:cubicBezTo>
                    <a:pt x="417" y="924"/>
                    <a:pt x="413" y="914"/>
                    <a:pt x="413" y="893"/>
                  </a:cubicBezTo>
                  <a:cubicBezTo>
                    <a:pt x="413" y="871"/>
                    <a:pt x="417" y="861"/>
                    <a:pt x="425" y="848"/>
                  </a:cubicBezTo>
                  <a:cubicBezTo>
                    <a:pt x="431" y="836"/>
                    <a:pt x="438" y="823"/>
                    <a:pt x="442" y="804"/>
                  </a:cubicBezTo>
                  <a:cubicBezTo>
                    <a:pt x="1463" y="804"/>
                    <a:pt x="1463" y="804"/>
                    <a:pt x="1463" y="804"/>
                  </a:cubicBezTo>
                  <a:cubicBezTo>
                    <a:pt x="1463" y="981"/>
                    <a:pt x="1463" y="981"/>
                    <a:pt x="1463" y="981"/>
                  </a:cubicBezTo>
                  <a:cubicBezTo>
                    <a:pt x="805" y="981"/>
                    <a:pt x="805" y="981"/>
                    <a:pt x="805" y="981"/>
                  </a:cubicBezTo>
                  <a:cubicBezTo>
                    <a:pt x="787" y="981"/>
                    <a:pt x="772" y="996"/>
                    <a:pt x="772" y="1014"/>
                  </a:cubicBezTo>
                  <a:cubicBezTo>
                    <a:pt x="772" y="1032"/>
                    <a:pt x="787" y="1046"/>
                    <a:pt x="805" y="1046"/>
                  </a:cubicBezTo>
                  <a:cubicBezTo>
                    <a:pt x="1463" y="1046"/>
                    <a:pt x="1463" y="1046"/>
                    <a:pt x="1463" y="1046"/>
                  </a:cubicBezTo>
                  <a:cubicBezTo>
                    <a:pt x="1463" y="1223"/>
                    <a:pt x="1463" y="1223"/>
                    <a:pt x="1463" y="1223"/>
                  </a:cubicBezTo>
                  <a:cubicBezTo>
                    <a:pt x="543" y="1223"/>
                    <a:pt x="543" y="1223"/>
                    <a:pt x="543" y="1223"/>
                  </a:cubicBezTo>
                  <a:cubicBezTo>
                    <a:pt x="525" y="1223"/>
                    <a:pt x="511" y="1238"/>
                    <a:pt x="511" y="1256"/>
                  </a:cubicBezTo>
                  <a:cubicBezTo>
                    <a:pt x="511" y="1274"/>
                    <a:pt x="525" y="1288"/>
                    <a:pt x="543" y="1288"/>
                  </a:cubicBezTo>
                  <a:cubicBezTo>
                    <a:pt x="1463" y="1288"/>
                    <a:pt x="1463" y="1288"/>
                    <a:pt x="1463" y="1288"/>
                  </a:cubicBezTo>
                  <a:cubicBezTo>
                    <a:pt x="1463" y="1465"/>
                    <a:pt x="1463" y="1465"/>
                    <a:pt x="1463" y="1465"/>
                  </a:cubicBezTo>
                  <a:cubicBezTo>
                    <a:pt x="442" y="1465"/>
                    <a:pt x="442" y="1465"/>
                    <a:pt x="442" y="1465"/>
                  </a:cubicBezTo>
                  <a:cubicBezTo>
                    <a:pt x="438" y="1446"/>
                    <a:pt x="431" y="1433"/>
                    <a:pt x="425" y="1422"/>
                  </a:cubicBezTo>
                  <a:close/>
                  <a:moveTo>
                    <a:pt x="1915" y="1578"/>
                  </a:moveTo>
                  <a:cubicBezTo>
                    <a:pt x="1909" y="1599"/>
                    <a:pt x="1884" y="1618"/>
                    <a:pt x="1863" y="1618"/>
                  </a:cubicBezTo>
                  <a:cubicBezTo>
                    <a:pt x="185" y="1618"/>
                    <a:pt x="185" y="1618"/>
                    <a:pt x="185" y="1618"/>
                  </a:cubicBezTo>
                  <a:cubicBezTo>
                    <a:pt x="164" y="1618"/>
                    <a:pt x="139" y="1599"/>
                    <a:pt x="133" y="1578"/>
                  </a:cubicBezTo>
                  <a:cubicBezTo>
                    <a:pt x="120" y="1530"/>
                    <a:pt x="120" y="1530"/>
                    <a:pt x="120" y="1530"/>
                  </a:cubicBezTo>
                  <a:cubicBezTo>
                    <a:pt x="1928" y="1530"/>
                    <a:pt x="1928" y="1530"/>
                    <a:pt x="1928" y="1530"/>
                  </a:cubicBezTo>
                  <a:lnTo>
                    <a:pt x="1915" y="15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54" name="CaixaDeTexto 53"/>
          <p:cNvSpPr txBox="1"/>
          <p:nvPr/>
        </p:nvSpPr>
        <p:spPr>
          <a:xfrm>
            <a:off x="-1491" y="6063910"/>
            <a:ext cx="7184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900" dirty="0"/>
              <a:t>base: 1.535</a:t>
            </a:r>
          </a:p>
        </p:txBody>
      </p:sp>
      <p:sp>
        <p:nvSpPr>
          <p:cNvPr id="33" name="CaixaDeTexto 5"/>
          <p:cNvSpPr txBox="1"/>
          <p:nvPr/>
        </p:nvSpPr>
        <p:spPr>
          <a:xfrm>
            <a:off x="7593472" y="3891320"/>
            <a:ext cx="35841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trata-se de um resultado médio não muito diferente do já apurado na pesquisa realizada em 2015</a:t>
            </a:r>
          </a:p>
        </p:txBody>
      </p:sp>
      <p:grpSp>
        <p:nvGrpSpPr>
          <p:cNvPr id="35" name="+ informações"/>
          <p:cNvGrpSpPr/>
          <p:nvPr/>
        </p:nvGrpSpPr>
        <p:grpSpPr>
          <a:xfrm>
            <a:off x="2999644" y="5617274"/>
            <a:ext cx="1402473" cy="346249"/>
            <a:chOff x="7300120" y="5125288"/>
            <a:chExt cx="1748287" cy="431624"/>
          </a:xfrm>
        </p:grpSpPr>
        <p:sp>
          <p:nvSpPr>
            <p:cNvPr id="36" name="Forma livre 52"/>
            <p:cNvSpPr/>
            <p:nvPr/>
          </p:nvSpPr>
          <p:spPr>
            <a:xfrm>
              <a:off x="7529599" y="5255921"/>
              <a:ext cx="1340560" cy="203648"/>
            </a:xfrm>
            <a:custGeom>
              <a:avLst/>
              <a:gdLst>
                <a:gd name="connsiteX0" fmla="*/ 0 w 1340560"/>
                <a:gd name="connsiteY0" fmla="*/ 0 h 203648"/>
                <a:gd name="connsiteX1" fmla="*/ 1238736 w 1340560"/>
                <a:gd name="connsiteY1" fmla="*/ 0 h 203648"/>
                <a:gd name="connsiteX2" fmla="*/ 1340560 w 1340560"/>
                <a:gd name="connsiteY2" fmla="*/ 101824 h 203648"/>
                <a:gd name="connsiteX3" fmla="*/ 1340559 w 1340560"/>
                <a:gd name="connsiteY3" fmla="*/ 101824 h 203648"/>
                <a:gd name="connsiteX4" fmla="*/ 1238735 w 1340560"/>
                <a:gd name="connsiteY4" fmla="*/ 203648 h 203648"/>
                <a:gd name="connsiteX5" fmla="*/ 1958 w 1340560"/>
                <a:gd name="connsiteY5" fmla="*/ 203647 h 203648"/>
                <a:gd name="connsiteX6" fmla="*/ 28837 w 1340560"/>
                <a:gd name="connsiteY6" fmla="*/ 163780 h 203648"/>
                <a:gd name="connsiteX7" fmla="*/ 41052 w 1340560"/>
                <a:gd name="connsiteY7" fmla="*/ 103276 h 203648"/>
                <a:gd name="connsiteX8" fmla="*/ 28837 w 1340560"/>
                <a:gd name="connsiteY8" fmla="*/ 42772 h 20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0560" h="203648">
                  <a:moveTo>
                    <a:pt x="0" y="0"/>
                  </a:moveTo>
                  <a:lnTo>
                    <a:pt x="1238736" y="0"/>
                  </a:lnTo>
                  <a:cubicBezTo>
                    <a:pt x="1294972" y="0"/>
                    <a:pt x="1340560" y="45588"/>
                    <a:pt x="1340560" y="101824"/>
                  </a:cubicBezTo>
                  <a:lnTo>
                    <a:pt x="1340559" y="101824"/>
                  </a:lnTo>
                  <a:cubicBezTo>
                    <a:pt x="1340559" y="158060"/>
                    <a:pt x="1294971" y="203648"/>
                    <a:pt x="1238735" y="203648"/>
                  </a:cubicBezTo>
                  <a:lnTo>
                    <a:pt x="1958" y="203647"/>
                  </a:lnTo>
                  <a:lnTo>
                    <a:pt x="28837" y="163780"/>
                  </a:lnTo>
                  <a:cubicBezTo>
                    <a:pt x="36703" y="145184"/>
                    <a:pt x="41052" y="124738"/>
                    <a:pt x="41052" y="103276"/>
                  </a:cubicBezTo>
                  <a:cubicBezTo>
                    <a:pt x="41052" y="81815"/>
                    <a:pt x="36703" y="61369"/>
                    <a:pt x="28837" y="42772"/>
                  </a:cubicBezTo>
                  <a:close/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53" name="CaixaDeTexto 5"/>
            <p:cNvSpPr txBox="1"/>
            <p:nvPr/>
          </p:nvSpPr>
          <p:spPr>
            <a:xfrm>
              <a:off x="7543455" y="5125288"/>
              <a:ext cx="1504952" cy="43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2060"/>
                </a:buClr>
                <a:buSzPct val="120000"/>
              </a:pPr>
              <a:r>
                <a:rPr lang="pt-BR" sz="1100" b="1" dirty="0">
                  <a:solidFill>
                    <a:srgbClr val="1B75BB"/>
                  </a:solidFill>
                  <a:ea typeface="Verdana" pitchFamily="34" charset="0"/>
                  <a:cs typeface="Arial" charset="0"/>
                </a:rPr>
                <a:t>+ informações</a:t>
              </a:r>
            </a:p>
          </p:txBody>
        </p:sp>
        <p:grpSp>
          <p:nvGrpSpPr>
            <p:cNvPr id="55" name="Group 4"/>
            <p:cNvGrpSpPr>
              <a:grpSpLocks noChangeAspect="1"/>
            </p:cNvGrpSpPr>
            <p:nvPr/>
          </p:nvGrpSpPr>
          <p:grpSpPr bwMode="auto">
            <a:xfrm>
              <a:off x="7300120" y="5219409"/>
              <a:ext cx="276672" cy="276672"/>
              <a:chOff x="4549" y="2890"/>
              <a:chExt cx="599" cy="599"/>
            </a:xfrm>
            <a:solidFill>
              <a:schemeClr val="accent2"/>
            </a:solidFill>
          </p:grpSpPr>
          <p:sp>
            <p:nvSpPr>
              <p:cNvPr id="56" name="Freeform 5"/>
              <p:cNvSpPr>
                <a:spLocks noEditPoints="1"/>
              </p:cNvSpPr>
              <p:nvPr/>
            </p:nvSpPr>
            <p:spPr bwMode="auto">
              <a:xfrm>
                <a:off x="4549" y="2890"/>
                <a:ext cx="599" cy="599"/>
              </a:xfrm>
              <a:custGeom>
                <a:avLst/>
                <a:gdLst>
                  <a:gd name="T0" fmla="*/ 1398 w 1638"/>
                  <a:gd name="T1" fmla="*/ 240 h 1638"/>
                  <a:gd name="T2" fmla="*/ 819 w 1638"/>
                  <a:gd name="T3" fmla="*/ 0 h 1638"/>
                  <a:gd name="T4" fmla="*/ 240 w 1638"/>
                  <a:gd name="T5" fmla="*/ 240 h 1638"/>
                  <a:gd name="T6" fmla="*/ 0 w 1638"/>
                  <a:gd name="T7" fmla="*/ 819 h 1638"/>
                  <a:gd name="T8" fmla="*/ 240 w 1638"/>
                  <a:gd name="T9" fmla="*/ 1398 h 1638"/>
                  <a:gd name="T10" fmla="*/ 819 w 1638"/>
                  <a:gd name="T11" fmla="*/ 1638 h 1638"/>
                  <a:gd name="T12" fmla="*/ 1398 w 1638"/>
                  <a:gd name="T13" fmla="*/ 1398 h 1638"/>
                  <a:gd name="T14" fmla="*/ 1638 w 1638"/>
                  <a:gd name="T15" fmla="*/ 819 h 1638"/>
                  <a:gd name="T16" fmla="*/ 1398 w 1638"/>
                  <a:gd name="T17" fmla="*/ 240 h 1638"/>
                  <a:gd name="T18" fmla="*/ 819 w 1638"/>
                  <a:gd name="T19" fmla="*/ 1574 h 1638"/>
                  <a:gd name="T20" fmla="*/ 64 w 1638"/>
                  <a:gd name="T21" fmla="*/ 819 h 1638"/>
                  <a:gd name="T22" fmla="*/ 819 w 1638"/>
                  <a:gd name="T23" fmla="*/ 64 h 1638"/>
                  <a:gd name="T24" fmla="*/ 1574 w 1638"/>
                  <a:gd name="T25" fmla="*/ 819 h 1638"/>
                  <a:gd name="T26" fmla="*/ 819 w 1638"/>
                  <a:gd name="T27" fmla="*/ 1574 h 1638"/>
                  <a:gd name="T28" fmla="*/ 819 w 1638"/>
                  <a:gd name="T29" fmla="*/ 1574 h 1638"/>
                  <a:gd name="T30" fmla="*/ 819 w 1638"/>
                  <a:gd name="T31" fmla="*/ 1574 h 1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38" h="1638">
                    <a:moveTo>
                      <a:pt x="1398" y="240"/>
                    </a:moveTo>
                    <a:cubicBezTo>
                      <a:pt x="1244" y="85"/>
                      <a:pt x="1038" y="0"/>
                      <a:pt x="819" y="0"/>
                    </a:cubicBezTo>
                    <a:cubicBezTo>
                      <a:pt x="600" y="0"/>
                      <a:pt x="395" y="85"/>
                      <a:pt x="240" y="240"/>
                    </a:cubicBezTo>
                    <a:cubicBezTo>
                      <a:pt x="85" y="395"/>
                      <a:pt x="0" y="600"/>
                      <a:pt x="0" y="819"/>
                    </a:cubicBezTo>
                    <a:cubicBezTo>
                      <a:pt x="0" y="1038"/>
                      <a:pt x="85" y="1244"/>
                      <a:pt x="240" y="1398"/>
                    </a:cubicBezTo>
                    <a:cubicBezTo>
                      <a:pt x="395" y="1553"/>
                      <a:pt x="600" y="1638"/>
                      <a:pt x="819" y="1638"/>
                    </a:cubicBezTo>
                    <a:cubicBezTo>
                      <a:pt x="1038" y="1638"/>
                      <a:pt x="1244" y="1553"/>
                      <a:pt x="1398" y="1398"/>
                    </a:cubicBezTo>
                    <a:cubicBezTo>
                      <a:pt x="1553" y="1244"/>
                      <a:pt x="1638" y="1038"/>
                      <a:pt x="1638" y="819"/>
                    </a:cubicBezTo>
                    <a:cubicBezTo>
                      <a:pt x="1638" y="600"/>
                      <a:pt x="1553" y="395"/>
                      <a:pt x="1398" y="240"/>
                    </a:cubicBezTo>
                    <a:close/>
                    <a:moveTo>
                      <a:pt x="819" y="1574"/>
                    </a:moveTo>
                    <a:cubicBezTo>
                      <a:pt x="403" y="1574"/>
                      <a:pt x="64" y="1236"/>
                      <a:pt x="64" y="819"/>
                    </a:cubicBezTo>
                    <a:cubicBezTo>
                      <a:pt x="64" y="403"/>
                      <a:pt x="403" y="64"/>
                      <a:pt x="819" y="64"/>
                    </a:cubicBezTo>
                    <a:cubicBezTo>
                      <a:pt x="1236" y="64"/>
                      <a:pt x="1574" y="403"/>
                      <a:pt x="1574" y="819"/>
                    </a:cubicBezTo>
                    <a:cubicBezTo>
                      <a:pt x="1574" y="1236"/>
                      <a:pt x="1236" y="1574"/>
                      <a:pt x="819" y="1574"/>
                    </a:cubicBezTo>
                    <a:close/>
                    <a:moveTo>
                      <a:pt x="819" y="1574"/>
                    </a:moveTo>
                    <a:cubicBezTo>
                      <a:pt x="819" y="1574"/>
                      <a:pt x="819" y="1574"/>
                      <a:pt x="819" y="15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57" name="Freeform 6"/>
              <p:cNvSpPr>
                <a:spLocks noEditPoints="1"/>
              </p:cNvSpPr>
              <p:nvPr/>
            </p:nvSpPr>
            <p:spPr bwMode="auto">
              <a:xfrm>
                <a:off x="4808" y="3083"/>
                <a:ext cx="81" cy="331"/>
              </a:xfrm>
              <a:custGeom>
                <a:avLst/>
                <a:gdLst>
                  <a:gd name="T0" fmla="*/ 110 w 221"/>
                  <a:gd name="T1" fmla="*/ 0 h 905"/>
                  <a:gd name="T2" fmla="*/ 0 w 221"/>
                  <a:gd name="T3" fmla="*/ 110 h 905"/>
                  <a:gd name="T4" fmla="*/ 0 w 221"/>
                  <a:gd name="T5" fmla="*/ 794 h 905"/>
                  <a:gd name="T6" fmla="*/ 110 w 221"/>
                  <a:gd name="T7" fmla="*/ 905 h 905"/>
                  <a:gd name="T8" fmla="*/ 221 w 221"/>
                  <a:gd name="T9" fmla="*/ 794 h 905"/>
                  <a:gd name="T10" fmla="*/ 221 w 221"/>
                  <a:gd name="T11" fmla="*/ 110 h 905"/>
                  <a:gd name="T12" fmla="*/ 110 w 221"/>
                  <a:gd name="T13" fmla="*/ 0 h 905"/>
                  <a:gd name="T14" fmla="*/ 157 w 221"/>
                  <a:gd name="T15" fmla="*/ 794 h 905"/>
                  <a:gd name="T16" fmla="*/ 110 w 221"/>
                  <a:gd name="T17" fmla="*/ 841 h 905"/>
                  <a:gd name="T18" fmla="*/ 64 w 221"/>
                  <a:gd name="T19" fmla="*/ 794 h 905"/>
                  <a:gd name="T20" fmla="*/ 64 w 221"/>
                  <a:gd name="T21" fmla="*/ 110 h 905"/>
                  <a:gd name="T22" fmla="*/ 110 w 221"/>
                  <a:gd name="T23" fmla="*/ 64 h 905"/>
                  <a:gd name="T24" fmla="*/ 157 w 221"/>
                  <a:gd name="T25" fmla="*/ 110 h 905"/>
                  <a:gd name="T26" fmla="*/ 157 w 221"/>
                  <a:gd name="T27" fmla="*/ 794 h 905"/>
                  <a:gd name="T28" fmla="*/ 157 w 221"/>
                  <a:gd name="T29" fmla="*/ 794 h 905"/>
                  <a:gd name="T30" fmla="*/ 157 w 221"/>
                  <a:gd name="T31" fmla="*/ 794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905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794"/>
                      <a:pt x="0" y="794"/>
                      <a:pt x="0" y="794"/>
                    </a:cubicBezTo>
                    <a:cubicBezTo>
                      <a:pt x="0" y="855"/>
                      <a:pt x="49" y="905"/>
                      <a:pt x="110" y="905"/>
                    </a:cubicBezTo>
                    <a:cubicBezTo>
                      <a:pt x="171" y="905"/>
                      <a:pt x="221" y="855"/>
                      <a:pt x="221" y="794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794"/>
                    </a:moveTo>
                    <a:cubicBezTo>
                      <a:pt x="157" y="820"/>
                      <a:pt x="136" y="841"/>
                      <a:pt x="110" y="841"/>
                    </a:cubicBezTo>
                    <a:cubicBezTo>
                      <a:pt x="85" y="841"/>
                      <a:pt x="64" y="820"/>
                      <a:pt x="64" y="794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4"/>
                      <a:pt x="85" y="64"/>
                      <a:pt x="110" y="64"/>
                    </a:cubicBezTo>
                    <a:cubicBezTo>
                      <a:pt x="136" y="64"/>
                      <a:pt x="157" y="84"/>
                      <a:pt x="157" y="110"/>
                    </a:cubicBezTo>
                    <a:lnTo>
                      <a:pt x="157" y="794"/>
                    </a:lnTo>
                    <a:close/>
                    <a:moveTo>
                      <a:pt x="157" y="794"/>
                    </a:moveTo>
                    <a:cubicBezTo>
                      <a:pt x="157" y="794"/>
                      <a:pt x="157" y="794"/>
                      <a:pt x="157" y="79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58" name="Freeform 7"/>
              <p:cNvSpPr>
                <a:spLocks noEditPoints="1"/>
              </p:cNvSpPr>
              <p:nvPr/>
            </p:nvSpPr>
            <p:spPr bwMode="auto">
              <a:xfrm>
                <a:off x="4808" y="2965"/>
                <a:ext cx="81" cy="96"/>
              </a:xfrm>
              <a:custGeom>
                <a:avLst/>
                <a:gdLst>
                  <a:gd name="T0" fmla="*/ 110 w 221"/>
                  <a:gd name="T1" fmla="*/ 0 h 263"/>
                  <a:gd name="T2" fmla="*/ 0 w 221"/>
                  <a:gd name="T3" fmla="*/ 110 h 263"/>
                  <a:gd name="T4" fmla="*/ 0 w 221"/>
                  <a:gd name="T5" fmla="*/ 153 h 263"/>
                  <a:gd name="T6" fmla="*/ 110 w 221"/>
                  <a:gd name="T7" fmla="*/ 263 h 263"/>
                  <a:gd name="T8" fmla="*/ 221 w 221"/>
                  <a:gd name="T9" fmla="*/ 153 h 263"/>
                  <a:gd name="T10" fmla="*/ 221 w 221"/>
                  <a:gd name="T11" fmla="*/ 110 h 263"/>
                  <a:gd name="T12" fmla="*/ 110 w 221"/>
                  <a:gd name="T13" fmla="*/ 0 h 263"/>
                  <a:gd name="T14" fmla="*/ 157 w 221"/>
                  <a:gd name="T15" fmla="*/ 153 h 263"/>
                  <a:gd name="T16" fmla="*/ 110 w 221"/>
                  <a:gd name="T17" fmla="*/ 199 h 263"/>
                  <a:gd name="T18" fmla="*/ 64 w 221"/>
                  <a:gd name="T19" fmla="*/ 153 h 263"/>
                  <a:gd name="T20" fmla="*/ 64 w 221"/>
                  <a:gd name="T21" fmla="*/ 110 h 263"/>
                  <a:gd name="T22" fmla="*/ 110 w 221"/>
                  <a:gd name="T23" fmla="*/ 64 h 263"/>
                  <a:gd name="T24" fmla="*/ 157 w 221"/>
                  <a:gd name="T25" fmla="*/ 110 h 263"/>
                  <a:gd name="T26" fmla="*/ 157 w 221"/>
                  <a:gd name="T27" fmla="*/ 153 h 263"/>
                  <a:gd name="T28" fmla="*/ 157 w 221"/>
                  <a:gd name="T29" fmla="*/ 153 h 263"/>
                  <a:gd name="T30" fmla="*/ 157 w 221"/>
                  <a:gd name="T31" fmla="*/ 15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263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214"/>
                      <a:pt x="49" y="263"/>
                      <a:pt x="110" y="263"/>
                    </a:cubicBezTo>
                    <a:cubicBezTo>
                      <a:pt x="171" y="263"/>
                      <a:pt x="221" y="214"/>
                      <a:pt x="221" y="153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153"/>
                    </a:moveTo>
                    <a:cubicBezTo>
                      <a:pt x="157" y="179"/>
                      <a:pt x="136" y="199"/>
                      <a:pt x="110" y="199"/>
                    </a:cubicBezTo>
                    <a:cubicBezTo>
                      <a:pt x="85" y="199"/>
                      <a:pt x="64" y="179"/>
                      <a:pt x="64" y="153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5"/>
                      <a:pt x="85" y="64"/>
                      <a:pt x="110" y="64"/>
                    </a:cubicBezTo>
                    <a:cubicBezTo>
                      <a:pt x="136" y="64"/>
                      <a:pt x="157" y="85"/>
                      <a:pt x="157" y="110"/>
                    </a:cubicBezTo>
                    <a:lnTo>
                      <a:pt x="157" y="153"/>
                    </a:lnTo>
                    <a:close/>
                    <a:moveTo>
                      <a:pt x="157" y="153"/>
                    </a:moveTo>
                    <a:cubicBezTo>
                      <a:pt x="157" y="153"/>
                      <a:pt x="157" y="153"/>
                      <a:pt x="157" y="1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59" name="Freeform 8"/>
              <p:cNvSpPr>
                <a:spLocks noEditPoints="1"/>
              </p:cNvSpPr>
              <p:nvPr/>
            </p:nvSpPr>
            <p:spPr bwMode="auto">
              <a:xfrm>
                <a:off x="4681" y="2942"/>
                <a:ext cx="116" cy="70"/>
              </a:xfrm>
              <a:custGeom>
                <a:avLst/>
                <a:gdLst>
                  <a:gd name="T0" fmla="*/ 271 w 315"/>
                  <a:gd name="T1" fmla="*/ 5 h 193"/>
                  <a:gd name="T2" fmla="*/ 16 w 315"/>
                  <a:gd name="T3" fmla="*/ 136 h 193"/>
                  <a:gd name="T4" fmla="*/ 11 w 315"/>
                  <a:gd name="T5" fmla="*/ 181 h 193"/>
                  <a:gd name="T6" fmla="*/ 36 w 315"/>
                  <a:gd name="T7" fmla="*/ 193 h 193"/>
                  <a:gd name="T8" fmla="*/ 56 w 315"/>
                  <a:gd name="T9" fmla="*/ 186 h 193"/>
                  <a:gd name="T10" fmla="*/ 288 w 315"/>
                  <a:gd name="T11" fmla="*/ 66 h 193"/>
                  <a:gd name="T12" fmla="*/ 310 w 315"/>
                  <a:gd name="T13" fmla="*/ 27 h 193"/>
                  <a:gd name="T14" fmla="*/ 271 w 315"/>
                  <a:gd name="T15" fmla="*/ 5 h 193"/>
                  <a:gd name="T16" fmla="*/ 271 w 315"/>
                  <a:gd name="T17" fmla="*/ 5 h 193"/>
                  <a:gd name="T18" fmla="*/ 271 w 315"/>
                  <a:gd name="T19" fmla="*/ 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5" h="193">
                    <a:moveTo>
                      <a:pt x="271" y="5"/>
                    </a:moveTo>
                    <a:cubicBezTo>
                      <a:pt x="177" y="30"/>
                      <a:pt x="91" y="75"/>
                      <a:pt x="16" y="136"/>
                    </a:cubicBezTo>
                    <a:cubicBezTo>
                      <a:pt x="2" y="147"/>
                      <a:pt x="0" y="168"/>
                      <a:pt x="11" y="181"/>
                    </a:cubicBezTo>
                    <a:cubicBezTo>
                      <a:pt x="17" y="189"/>
                      <a:pt x="27" y="193"/>
                      <a:pt x="36" y="193"/>
                    </a:cubicBezTo>
                    <a:cubicBezTo>
                      <a:pt x="43" y="193"/>
                      <a:pt x="50" y="191"/>
                      <a:pt x="56" y="186"/>
                    </a:cubicBezTo>
                    <a:cubicBezTo>
                      <a:pt x="125" y="130"/>
                      <a:pt x="203" y="90"/>
                      <a:pt x="288" y="66"/>
                    </a:cubicBezTo>
                    <a:cubicBezTo>
                      <a:pt x="305" y="62"/>
                      <a:pt x="315" y="44"/>
                      <a:pt x="310" y="27"/>
                    </a:cubicBezTo>
                    <a:cubicBezTo>
                      <a:pt x="305" y="10"/>
                      <a:pt x="288" y="0"/>
                      <a:pt x="271" y="5"/>
                    </a:cubicBezTo>
                    <a:close/>
                    <a:moveTo>
                      <a:pt x="271" y="5"/>
                    </a:moveTo>
                    <a:cubicBezTo>
                      <a:pt x="271" y="5"/>
                      <a:pt x="271" y="5"/>
                      <a:pt x="271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60" name="Freeform 9"/>
              <p:cNvSpPr>
                <a:spLocks noEditPoints="1"/>
              </p:cNvSpPr>
              <p:nvPr/>
            </p:nvSpPr>
            <p:spPr bwMode="auto">
              <a:xfrm>
                <a:off x="4593" y="3039"/>
                <a:ext cx="174" cy="386"/>
              </a:xfrm>
              <a:custGeom>
                <a:avLst/>
                <a:gdLst>
                  <a:gd name="T0" fmla="*/ 453 w 476"/>
                  <a:gd name="T1" fmla="*/ 996 h 1057"/>
                  <a:gd name="T2" fmla="*/ 64 w 476"/>
                  <a:gd name="T3" fmla="*/ 411 h 1057"/>
                  <a:gd name="T4" fmla="*/ 173 w 476"/>
                  <a:gd name="T5" fmla="*/ 55 h 1057"/>
                  <a:gd name="T6" fmla="*/ 165 w 476"/>
                  <a:gd name="T7" fmla="*/ 10 h 1057"/>
                  <a:gd name="T8" fmla="*/ 120 w 476"/>
                  <a:gd name="T9" fmla="*/ 19 h 1057"/>
                  <a:gd name="T10" fmla="*/ 0 w 476"/>
                  <a:gd name="T11" fmla="*/ 411 h 1057"/>
                  <a:gd name="T12" fmla="*/ 428 w 476"/>
                  <a:gd name="T13" fmla="*/ 1055 h 1057"/>
                  <a:gd name="T14" fmla="*/ 440 w 476"/>
                  <a:gd name="T15" fmla="*/ 1057 h 1057"/>
                  <a:gd name="T16" fmla="*/ 470 w 476"/>
                  <a:gd name="T17" fmla="*/ 1038 h 1057"/>
                  <a:gd name="T18" fmla="*/ 453 w 476"/>
                  <a:gd name="T19" fmla="*/ 996 h 1057"/>
                  <a:gd name="T20" fmla="*/ 453 w 476"/>
                  <a:gd name="T21" fmla="*/ 996 h 1057"/>
                  <a:gd name="T22" fmla="*/ 453 w 476"/>
                  <a:gd name="T23" fmla="*/ 996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6" h="1057">
                    <a:moveTo>
                      <a:pt x="453" y="996"/>
                    </a:moveTo>
                    <a:cubicBezTo>
                      <a:pt x="216" y="897"/>
                      <a:pt x="64" y="667"/>
                      <a:pt x="64" y="411"/>
                    </a:cubicBezTo>
                    <a:cubicBezTo>
                      <a:pt x="64" y="283"/>
                      <a:pt x="102" y="160"/>
                      <a:pt x="173" y="55"/>
                    </a:cubicBezTo>
                    <a:cubicBezTo>
                      <a:pt x="183" y="40"/>
                      <a:pt x="179" y="20"/>
                      <a:pt x="165" y="10"/>
                    </a:cubicBezTo>
                    <a:cubicBezTo>
                      <a:pt x="150" y="0"/>
                      <a:pt x="130" y="4"/>
                      <a:pt x="120" y="19"/>
                    </a:cubicBezTo>
                    <a:cubicBezTo>
                      <a:pt x="41" y="135"/>
                      <a:pt x="0" y="270"/>
                      <a:pt x="0" y="411"/>
                    </a:cubicBezTo>
                    <a:cubicBezTo>
                      <a:pt x="0" y="693"/>
                      <a:pt x="168" y="946"/>
                      <a:pt x="428" y="1055"/>
                    </a:cubicBezTo>
                    <a:cubicBezTo>
                      <a:pt x="432" y="1057"/>
                      <a:pt x="436" y="1057"/>
                      <a:pt x="440" y="1057"/>
                    </a:cubicBezTo>
                    <a:cubicBezTo>
                      <a:pt x="453" y="1057"/>
                      <a:pt x="465" y="1050"/>
                      <a:pt x="470" y="1038"/>
                    </a:cubicBezTo>
                    <a:cubicBezTo>
                      <a:pt x="476" y="1021"/>
                      <a:pt x="469" y="1003"/>
                      <a:pt x="453" y="996"/>
                    </a:cubicBezTo>
                    <a:close/>
                    <a:moveTo>
                      <a:pt x="453" y="996"/>
                    </a:moveTo>
                    <a:cubicBezTo>
                      <a:pt x="453" y="996"/>
                      <a:pt x="453" y="996"/>
                      <a:pt x="453" y="9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  <p:sp>
        <p:nvSpPr>
          <p:cNvPr id="61" name="Retângulo 60"/>
          <p:cNvSpPr/>
          <p:nvPr/>
        </p:nvSpPr>
        <p:spPr>
          <a:xfrm>
            <a:off x="4505429" y="5471279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384124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8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8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Graphic spid="26" grpId="0">
        <p:bldAsOne/>
      </p:bldGraphic>
      <p:bldGraphic spid="26" grpId="1">
        <p:bldAsOne/>
      </p:bldGraphic>
      <p:bldGraphic spid="25" grpId="0">
        <p:bldAsOne/>
      </p:bldGraphic>
      <p:bldP spid="44" grpId="0"/>
      <p:bldP spid="46" grpId="0"/>
      <p:bldP spid="48" grpId="0"/>
      <p:bldP spid="54" grpId="0"/>
      <p:bldP spid="54" grpId="1"/>
      <p:bldP spid="33" grpId="0"/>
      <p:bldP spid="61" grpId="0"/>
      <p:bldP spid="61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Gráfico 42"/>
          <p:cNvGraphicFramePr/>
          <p:nvPr>
            <p:extLst>
              <p:ext uri="{D42A27DB-BD31-4B8C-83A1-F6EECF244321}">
                <p14:modId xmlns:p14="http://schemas.microsoft.com/office/powerpoint/2010/main" val="1892211155"/>
              </p:ext>
            </p:extLst>
          </p:nvPr>
        </p:nvGraphicFramePr>
        <p:xfrm>
          <a:off x="4943251" y="2098022"/>
          <a:ext cx="2517965" cy="3383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8" name="Gráfico 47"/>
          <p:cNvGraphicFramePr/>
          <p:nvPr>
            <p:extLst>
              <p:ext uri="{D42A27DB-BD31-4B8C-83A1-F6EECF244321}">
                <p14:modId xmlns:p14="http://schemas.microsoft.com/office/powerpoint/2010/main" val="1473703474"/>
              </p:ext>
            </p:extLst>
          </p:nvPr>
        </p:nvGraphicFramePr>
        <p:xfrm>
          <a:off x="2443101" y="2106763"/>
          <a:ext cx="2517965" cy="3383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5" name="Gráfico 44"/>
          <p:cNvGraphicFramePr/>
          <p:nvPr>
            <p:extLst>
              <p:ext uri="{D42A27DB-BD31-4B8C-83A1-F6EECF244321}">
                <p14:modId xmlns:p14="http://schemas.microsoft.com/office/powerpoint/2010/main" val="2824198321"/>
              </p:ext>
            </p:extLst>
          </p:nvPr>
        </p:nvGraphicFramePr>
        <p:xfrm>
          <a:off x="2445804" y="1893646"/>
          <a:ext cx="2517965" cy="3301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758934" y="161424"/>
            <a:ext cx="5001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3600" b="0" i="1" dirty="0">
                <a:solidFill>
                  <a:srgbClr val="4A5463"/>
                </a:solidFill>
                <a:effectLst/>
                <a:latin typeface="+mn-lt"/>
              </a:rPr>
              <a:t>número de funcionários</a:t>
            </a:r>
          </a:p>
        </p:txBody>
      </p:sp>
      <p:sp>
        <p:nvSpPr>
          <p:cNvPr id="19" name="Forma livre 18"/>
          <p:cNvSpPr/>
          <p:nvPr/>
        </p:nvSpPr>
        <p:spPr>
          <a:xfrm>
            <a:off x="-167954" y="161424"/>
            <a:ext cx="968768" cy="172857"/>
          </a:xfrm>
          <a:custGeom>
            <a:avLst/>
            <a:gdLst>
              <a:gd name="connsiteX0" fmla="*/ 0 w 4785186"/>
              <a:gd name="connsiteY0" fmla="*/ 0 h 853819"/>
              <a:gd name="connsiteX1" fmla="*/ 4785186 w 4785186"/>
              <a:gd name="connsiteY1" fmla="*/ 0 h 853819"/>
              <a:gd name="connsiteX2" fmla="*/ 4310842 w 4785186"/>
              <a:gd name="connsiteY2" fmla="*/ 853819 h 853819"/>
              <a:gd name="connsiteX3" fmla="*/ 0 w 4785186"/>
              <a:gd name="connsiteY3" fmla="*/ 853819 h 85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5186" h="853819">
                <a:moveTo>
                  <a:pt x="0" y="0"/>
                </a:moveTo>
                <a:lnTo>
                  <a:pt x="4785186" y="0"/>
                </a:lnTo>
                <a:lnTo>
                  <a:pt x="4310842" y="853819"/>
                </a:lnTo>
                <a:lnTo>
                  <a:pt x="0" y="853819"/>
                </a:lnTo>
                <a:close/>
              </a:path>
            </a:pathLst>
          </a:custGeom>
          <a:solidFill>
            <a:srgbClr val="FBC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506865" y="1120028"/>
            <a:ext cx="835275" cy="836170"/>
            <a:chOff x="473" y="1176"/>
            <a:chExt cx="934" cy="935"/>
          </a:xfrm>
          <a:solidFill>
            <a:srgbClr val="EC4251"/>
          </a:solidFill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753" y="1394"/>
              <a:ext cx="374" cy="265"/>
            </a:xfrm>
            <a:custGeom>
              <a:avLst/>
              <a:gdLst>
                <a:gd name="T0" fmla="*/ 69 w 820"/>
                <a:gd name="T1" fmla="*/ 239 h 580"/>
                <a:gd name="T2" fmla="*/ 239 w 820"/>
                <a:gd name="T3" fmla="*/ 68 h 580"/>
                <a:gd name="T4" fmla="*/ 284 w 820"/>
                <a:gd name="T5" fmla="*/ 68 h 580"/>
                <a:gd name="T6" fmla="*/ 379 w 820"/>
                <a:gd name="T7" fmla="*/ 321 h 580"/>
                <a:gd name="T8" fmla="*/ 410 w 820"/>
                <a:gd name="T9" fmla="*/ 341 h 580"/>
                <a:gd name="T10" fmla="*/ 448 w 820"/>
                <a:gd name="T11" fmla="*/ 321 h 580"/>
                <a:gd name="T12" fmla="*/ 543 w 820"/>
                <a:gd name="T13" fmla="*/ 68 h 580"/>
                <a:gd name="T14" fmla="*/ 581 w 820"/>
                <a:gd name="T15" fmla="*/ 68 h 580"/>
                <a:gd name="T16" fmla="*/ 751 w 820"/>
                <a:gd name="T17" fmla="*/ 239 h 580"/>
                <a:gd name="T18" fmla="*/ 751 w 820"/>
                <a:gd name="T19" fmla="*/ 580 h 580"/>
                <a:gd name="T20" fmla="*/ 820 w 820"/>
                <a:gd name="T21" fmla="*/ 580 h 580"/>
                <a:gd name="T22" fmla="*/ 820 w 820"/>
                <a:gd name="T23" fmla="*/ 239 h 580"/>
                <a:gd name="T24" fmla="*/ 581 w 820"/>
                <a:gd name="T25" fmla="*/ 0 h 580"/>
                <a:gd name="T26" fmla="*/ 239 w 820"/>
                <a:gd name="T27" fmla="*/ 0 h 580"/>
                <a:gd name="T28" fmla="*/ 0 w 820"/>
                <a:gd name="T29" fmla="*/ 239 h 580"/>
                <a:gd name="T30" fmla="*/ 0 w 820"/>
                <a:gd name="T31" fmla="*/ 580 h 580"/>
                <a:gd name="T32" fmla="*/ 69 w 820"/>
                <a:gd name="T33" fmla="*/ 580 h 580"/>
                <a:gd name="T34" fmla="*/ 69 w 820"/>
                <a:gd name="T35" fmla="*/ 239 h 580"/>
                <a:gd name="T36" fmla="*/ 413 w 820"/>
                <a:gd name="T37" fmla="*/ 211 h 580"/>
                <a:gd name="T38" fmla="*/ 359 w 820"/>
                <a:gd name="T39" fmla="*/ 68 h 580"/>
                <a:gd name="T40" fmla="*/ 468 w 820"/>
                <a:gd name="T41" fmla="*/ 68 h 580"/>
                <a:gd name="T42" fmla="*/ 413 w 820"/>
                <a:gd name="T43" fmla="*/ 211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20" h="580">
                  <a:moveTo>
                    <a:pt x="69" y="239"/>
                  </a:moveTo>
                  <a:cubicBezTo>
                    <a:pt x="69" y="143"/>
                    <a:pt x="144" y="68"/>
                    <a:pt x="239" y="68"/>
                  </a:cubicBezTo>
                  <a:cubicBezTo>
                    <a:pt x="284" y="68"/>
                    <a:pt x="284" y="68"/>
                    <a:pt x="284" y="68"/>
                  </a:cubicBezTo>
                  <a:cubicBezTo>
                    <a:pt x="379" y="321"/>
                    <a:pt x="379" y="321"/>
                    <a:pt x="379" y="321"/>
                  </a:cubicBezTo>
                  <a:cubicBezTo>
                    <a:pt x="383" y="331"/>
                    <a:pt x="396" y="341"/>
                    <a:pt x="410" y="341"/>
                  </a:cubicBezTo>
                  <a:cubicBezTo>
                    <a:pt x="424" y="341"/>
                    <a:pt x="437" y="331"/>
                    <a:pt x="448" y="321"/>
                  </a:cubicBezTo>
                  <a:cubicBezTo>
                    <a:pt x="543" y="68"/>
                    <a:pt x="543" y="68"/>
                    <a:pt x="543" y="68"/>
                  </a:cubicBezTo>
                  <a:cubicBezTo>
                    <a:pt x="581" y="68"/>
                    <a:pt x="581" y="68"/>
                    <a:pt x="581" y="68"/>
                  </a:cubicBezTo>
                  <a:cubicBezTo>
                    <a:pt x="676" y="68"/>
                    <a:pt x="751" y="143"/>
                    <a:pt x="751" y="239"/>
                  </a:cubicBezTo>
                  <a:cubicBezTo>
                    <a:pt x="751" y="580"/>
                    <a:pt x="751" y="580"/>
                    <a:pt x="751" y="580"/>
                  </a:cubicBezTo>
                  <a:cubicBezTo>
                    <a:pt x="820" y="580"/>
                    <a:pt x="820" y="580"/>
                    <a:pt x="820" y="580"/>
                  </a:cubicBezTo>
                  <a:cubicBezTo>
                    <a:pt x="820" y="239"/>
                    <a:pt x="820" y="239"/>
                    <a:pt x="820" y="239"/>
                  </a:cubicBezTo>
                  <a:cubicBezTo>
                    <a:pt x="820" y="106"/>
                    <a:pt x="714" y="0"/>
                    <a:pt x="581" y="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106" y="0"/>
                    <a:pt x="0" y="106"/>
                    <a:pt x="0" y="239"/>
                  </a:cubicBezTo>
                  <a:cubicBezTo>
                    <a:pt x="0" y="580"/>
                    <a:pt x="0" y="580"/>
                    <a:pt x="0" y="580"/>
                  </a:cubicBezTo>
                  <a:cubicBezTo>
                    <a:pt x="69" y="580"/>
                    <a:pt x="69" y="580"/>
                    <a:pt x="69" y="580"/>
                  </a:cubicBezTo>
                  <a:cubicBezTo>
                    <a:pt x="69" y="239"/>
                    <a:pt x="69" y="239"/>
                    <a:pt x="69" y="239"/>
                  </a:cubicBezTo>
                  <a:close/>
                  <a:moveTo>
                    <a:pt x="413" y="211"/>
                  </a:moveTo>
                  <a:cubicBezTo>
                    <a:pt x="359" y="68"/>
                    <a:pt x="359" y="68"/>
                    <a:pt x="359" y="68"/>
                  </a:cubicBezTo>
                  <a:cubicBezTo>
                    <a:pt x="468" y="68"/>
                    <a:pt x="468" y="68"/>
                    <a:pt x="468" y="68"/>
                  </a:cubicBezTo>
                  <a:lnTo>
                    <a:pt x="413" y="2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924" y="1565"/>
              <a:ext cx="31" cy="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924" y="1628"/>
              <a:ext cx="31" cy="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846" y="1176"/>
              <a:ext cx="187" cy="203"/>
            </a:xfrm>
            <a:custGeom>
              <a:avLst/>
              <a:gdLst>
                <a:gd name="T0" fmla="*/ 171 w 410"/>
                <a:gd name="T1" fmla="*/ 444 h 444"/>
                <a:gd name="T2" fmla="*/ 239 w 410"/>
                <a:gd name="T3" fmla="*/ 444 h 444"/>
                <a:gd name="T4" fmla="*/ 410 w 410"/>
                <a:gd name="T5" fmla="*/ 273 h 444"/>
                <a:gd name="T6" fmla="*/ 410 w 410"/>
                <a:gd name="T7" fmla="*/ 171 h 444"/>
                <a:gd name="T8" fmla="*/ 239 w 410"/>
                <a:gd name="T9" fmla="*/ 0 h 444"/>
                <a:gd name="T10" fmla="*/ 171 w 410"/>
                <a:gd name="T11" fmla="*/ 0 h 444"/>
                <a:gd name="T12" fmla="*/ 0 w 410"/>
                <a:gd name="T13" fmla="*/ 171 h 444"/>
                <a:gd name="T14" fmla="*/ 0 w 410"/>
                <a:gd name="T15" fmla="*/ 273 h 444"/>
                <a:gd name="T16" fmla="*/ 171 w 410"/>
                <a:gd name="T17" fmla="*/ 444 h 444"/>
                <a:gd name="T18" fmla="*/ 68 w 410"/>
                <a:gd name="T19" fmla="*/ 171 h 444"/>
                <a:gd name="T20" fmla="*/ 171 w 410"/>
                <a:gd name="T21" fmla="*/ 68 h 444"/>
                <a:gd name="T22" fmla="*/ 239 w 410"/>
                <a:gd name="T23" fmla="*/ 68 h 444"/>
                <a:gd name="T24" fmla="*/ 342 w 410"/>
                <a:gd name="T25" fmla="*/ 171 h 444"/>
                <a:gd name="T26" fmla="*/ 342 w 410"/>
                <a:gd name="T27" fmla="*/ 273 h 444"/>
                <a:gd name="T28" fmla="*/ 239 w 410"/>
                <a:gd name="T29" fmla="*/ 375 h 444"/>
                <a:gd name="T30" fmla="*/ 171 w 410"/>
                <a:gd name="T31" fmla="*/ 375 h 444"/>
                <a:gd name="T32" fmla="*/ 68 w 410"/>
                <a:gd name="T33" fmla="*/ 273 h 444"/>
                <a:gd name="T34" fmla="*/ 68 w 410"/>
                <a:gd name="T35" fmla="*/ 171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0" h="444">
                  <a:moveTo>
                    <a:pt x="171" y="444"/>
                  </a:moveTo>
                  <a:cubicBezTo>
                    <a:pt x="239" y="444"/>
                    <a:pt x="239" y="444"/>
                    <a:pt x="239" y="444"/>
                  </a:cubicBezTo>
                  <a:cubicBezTo>
                    <a:pt x="335" y="444"/>
                    <a:pt x="410" y="369"/>
                    <a:pt x="410" y="273"/>
                  </a:cubicBezTo>
                  <a:cubicBezTo>
                    <a:pt x="410" y="171"/>
                    <a:pt x="410" y="171"/>
                    <a:pt x="410" y="171"/>
                  </a:cubicBezTo>
                  <a:cubicBezTo>
                    <a:pt x="410" y="75"/>
                    <a:pt x="335" y="0"/>
                    <a:pt x="239" y="0"/>
                  </a:cubicBezTo>
                  <a:cubicBezTo>
                    <a:pt x="171" y="0"/>
                    <a:pt x="171" y="0"/>
                    <a:pt x="171" y="0"/>
                  </a:cubicBezTo>
                  <a:cubicBezTo>
                    <a:pt x="75" y="0"/>
                    <a:pt x="0" y="75"/>
                    <a:pt x="0" y="171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369"/>
                    <a:pt x="75" y="444"/>
                    <a:pt x="171" y="444"/>
                  </a:cubicBezTo>
                  <a:close/>
                  <a:moveTo>
                    <a:pt x="68" y="171"/>
                  </a:moveTo>
                  <a:cubicBezTo>
                    <a:pt x="68" y="113"/>
                    <a:pt x="113" y="68"/>
                    <a:pt x="171" y="68"/>
                  </a:cubicBezTo>
                  <a:cubicBezTo>
                    <a:pt x="239" y="68"/>
                    <a:pt x="239" y="68"/>
                    <a:pt x="239" y="68"/>
                  </a:cubicBezTo>
                  <a:cubicBezTo>
                    <a:pt x="297" y="68"/>
                    <a:pt x="342" y="113"/>
                    <a:pt x="342" y="171"/>
                  </a:cubicBezTo>
                  <a:cubicBezTo>
                    <a:pt x="342" y="273"/>
                    <a:pt x="342" y="273"/>
                    <a:pt x="342" y="273"/>
                  </a:cubicBezTo>
                  <a:cubicBezTo>
                    <a:pt x="342" y="331"/>
                    <a:pt x="297" y="375"/>
                    <a:pt x="239" y="375"/>
                  </a:cubicBezTo>
                  <a:cubicBezTo>
                    <a:pt x="171" y="375"/>
                    <a:pt x="171" y="375"/>
                    <a:pt x="171" y="375"/>
                  </a:cubicBezTo>
                  <a:cubicBezTo>
                    <a:pt x="113" y="375"/>
                    <a:pt x="68" y="331"/>
                    <a:pt x="68" y="273"/>
                  </a:cubicBezTo>
                  <a:lnTo>
                    <a:pt x="68" y="171"/>
                  </a:lnTo>
                  <a:close/>
                </a:path>
              </a:pathLst>
            </a:custGeom>
            <a:solidFill>
              <a:srgbClr val="62D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" name="Rectangle 9"/>
            <p:cNvSpPr>
              <a:spLocks noChangeArrowheads="1"/>
            </p:cNvSpPr>
            <p:nvPr/>
          </p:nvSpPr>
          <p:spPr bwMode="auto">
            <a:xfrm>
              <a:off x="831" y="1550"/>
              <a:ext cx="31" cy="10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" name="Rectangle 10"/>
            <p:cNvSpPr>
              <a:spLocks noChangeArrowheads="1"/>
            </p:cNvSpPr>
            <p:nvPr/>
          </p:nvSpPr>
          <p:spPr bwMode="auto">
            <a:xfrm>
              <a:off x="1018" y="1550"/>
              <a:ext cx="31" cy="10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" name="Freeform 11"/>
            <p:cNvSpPr>
              <a:spLocks noEditPoints="1"/>
            </p:cNvSpPr>
            <p:nvPr/>
          </p:nvSpPr>
          <p:spPr bwMode="auto">
            <a:xfrm>
              <a:off x="473" y="1955"/>
              <a:ext cx="373" cy="156"/>
            </a:xfrm>
            <a:custGeom>
              <a:avLst/>
              <a:gdLst>
                <a:gd name="T0" fmla="*/ 580 w 819"/>
                <a:gd name="T1" fmla="*/ 0 h 341"/>
                <a:gd name="T2" fmla="*/ 239 w 819"/>
                <a:gd name="T3" fmla="*/ 0 h 341"/>
                <a:gd name="T4" fmla="*/ 0 w 819"/>
                <a:gd name="T5" fmla="*/ 239 h 341"/>
                <a:gd name="T6" fmla="*/ 0 w 819"/>
                <a:gd name="T7" fmla="*/ 341 h 341"/>
                <a:gd name="T8" fmla="*/ 68 w 819"/>
                <a:gd name="T9" fmla="*/ 341 h 341"/>
                <a:gd name="T10" fmla="*/ 68 w 819"/>
                <a:gd name="T11" fmla="*/ 239 h 341"/>
                <a:gd name="T12" fmla="*/ 239 w 819"/>
                <a:gd name="T13" fmla="*/ 68 h 341"/>
                <a:gd name="T14" fmla="*/ 283 w 819"/>
                <a:gd name="T15" fmla="*/ 68 h 341"/>
                <a:gd name="T16" fmla="*/ 379 w 819"/>
                <a:gd name="T17" fmla="*/ 321 h 341"/>
                <a:gd name="T18" fmla="*/ 410 w 819"/>
                <a:gd name="T19" fmla="*/ 341 h 341"/>
                <a:gd name="T20" fmla="*/ 447 w 819"/>
                <a:gd name="T21" fmla="*/ 321 h 341"/>
                <a:gd name="T22" fmla="*/ 543 w 819"/>
                <a:gd name="T23" fmla="*/ 68 h 341"/>
                <a:gd name="T24" fmla="*/ 580 w 819"/>
                <a:gd name="T25" fmla="*/ 68 h 341"/>
                <a:gd name="T26" fmla="*/ 751 w 819"/>
                <a:gd name="T27" fmla="*/ 239 h 341"/>
                <a:gd name="T28" fmla="*/ 751 w 819"/>
                <a:gd name="T29" fmla="*/ 341 h 341"/>
                <a:gd name="T30" fmla="*/ 819 w 819"/>
                <a:gd name="T31" fmla="*/ 341 h 341"/>
                <a:gd name="T32" fmla="*/ 819 w 819"/>
                <a:gd name="T33" fmla="*/ 239 h 341"/>
                <a:gd name="T34" fmla="*/ 580 w 819"/>
                <a:gd name="T35" fmla="*/ 0 h 341"/>
                <a:gd name="T36" fmla="*/ 413 w 819"/>
                <a:gd name="T37" fmla="*/ 211 h 341"/>
                <a:gd name="T38" fmla="*/ 358 w 819"/>
                <a:gd name="T39" fmla="*/ 68 h 341"/>
                <a:gd name="T40" fmla="*/ 468 w 819"/>
                <a:gd name="T41" fmla="*/ 68 h 341"/>
                <a:gd name="T42" fmla="*/ 413 w 819"/>
                <a:gd name="T43" fmla="*/ 21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19" h="341">
                  <a:moveTo>
                    <a:pt x="580" y="0"/>
                  </a:moveTo>
                  <a:cubicBezTo>
                    <a:pt x="239" y="0"/>
                    <a:pt x="239" y="0"/>
                    <a:pt x="239" y="0"/>
                  </a:cubicBezTo>
                  <a:cubicBezTo>
                    <a:pt x="106" y="0"/>
                    <a:pt x="0" y="105"/>
                    <a:pt x="0" y="23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8" y="341"/>
                    <a:pt x="68" y="341"/>
                    <a:pt x="68" y="341"/>
                  </a:cubicBezTo>
                  <a:cubicBezTo>
                    <a:pt x="68" y="239"/>
                    <a:pt x="68" y="239"/>
                    <a:pt x="68" y="239"/>
                  </a:cubicBezTo>
                  <a:cubicBezTo>
                    <a:pt x="68" y="143"/>
                    <a:pt x="143" y="68"/>
                    <a:pt x="239" y="68"/>
                  </a:cubicBezTo>
                  <a:cubicBezTo>
                    <a:pt x="283" y="68"/>
                    <a:pt x="283" y="68"/>
                    <a:pt x="283" y="68"/>
                  </a:cubicBezTo>
                  <a:cubicBezTo>
                    <a:pt x="379" y="321"/>
                    <a:pt x="379" y="321"/>
                    <a:pt x="379" y="321"/>
                  </a:cubicBezTo>
                  <a:cubicBezTo>
                    <a:pt x="382" y="331"/>
                    <a:pt x="396" y="341"/>
                    <a:pt x="410" y="341"/>
                  </a:cubicBezTo>
                  <a:cubicBezTo>
                    <a:pt x="423" y="341"/>
                    <a:pt x="437" y="331"/>
                    <a:pt x="447" y="321"/>
                  </a:cubicBezTo>
                  <a:cubicBezTo>
                    <a:pt x="543" y="68"/>
                    <a:pt x="543" y="68"/>
                    <a:pt x="543" y="68"/>
                  </a:cubicBezTo>
                  <a:cubicBezTo>
                    <a:pt x="580" y="68"/>
                    <a:pt x="580" y="68"/>
                    <a:pt x="580" y="68"/>
                  </a:cubicBezTo>
                  <a:cubicBezTo>
                    <a:pt x="676" y="68"/>
                    <a:pt x="751" y="143"/>
                    <a:pt x="751" y="239"/>
                  </a:cubicBezTo>
                  <a:cubicBezTo>
                    <a:pt x="751" y="341"/>
                    <a:pt x="751" y="341"/>
                    <a:pt x="751" y="341"/>
                  </a:cubicBezTo>
                  <a:cubicBezTo>
                    <a:pt x="819" y="341"/>
                    <a:pt x="819" y="341"/>
                    <a:pt x="819" y="341"/>
                  </a:cubicBezTo>
                  <a:cubicBezTo>
                    <a:pt x="819" y="239"/>
                    <a:pt x="819" y="239"/>
                    <a:pt x="819" y="239"/>
                  </a:cubicBezTo>
                  <a:cubicBezTo>
                    <a:pt x="819" y="105"/>
                    <a:pt x="713" y="0"/>
                    <a:pt x="580" y="0"/>
                  </a:cubicBezTo>
                  <a:close/>
                  <a:moveTo>
                    <a:pt x="413" y="211"/>
                  </a:moveTo>
                  <a:cubicBezTo>
                    <a:pt x="358" y="68"/>
                    <a:pt x="358" y="68"/>
                    <a:pt x="358" y="68"/>
                  </a:cubicBezTo>
                  <a:cubicBezTo>
                    <a:pt x="468" y="68"/>
                    <a:pt x="468" y="68"/>
                    <a:pt x="468" y="68"/>
                  </a:cubicBezTo>
                  <a:lnTo>
                    <a:pt x="413" y="2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" name="Freeform 12"/>
            <p:cNvSpPr>
              <a:spLocks noEditPoints="1"/>
            </p:cNvSpPr>
            <p:nvPr/>
          </p:nvSpPr>
          <p:spPr bwMode="auto">
            <a:xfrm>
              <a:off x="566" y="1737"/>
              <a:ext cx="187" cy="202"/>
            </a:xfrm>
            <a:custGeom>
              <a:avLst/>
              <a:gdLst>
                <a:gd name="T0" fmla="*/ 170 w 409"/>
                <a:gd name="T1" fmla="*/ 444 h 444"/>
                <a:gd name="T2" fmla="*/ 239 w 409"/>
                <a:gd name="T3" fmla="*/ 444 h 444"/>
                <a:gd name="T4" fmla="*/ 409 w 409"/>
                <a:gd name="T5" fmla="*/ 273 h 444"/>
                <a:gd name="T6" fmla="*/ 409 w 409"/>
                <a:gd name="T7" fmla="*/ 170 h 444"/>
                <a:gd name="T8" fmla="*/ 239 w 409"/>
                <a:gd name="T9" fmla="*/ 0 h 444"/>
                <a:gd name="T10" fmla="*/ 170 w 409"/>
                <a:gd name="T11" fmla="*/ 0 h 444"/>
                <a:gd name="T12" fmla="*/ 0 w 409"/>
                <a:gd name="T13" fmla="*/ 170 h 444"/>
                <a:gd name="T14" fmla="*/ 0 w 409"/>
                <a:gd name="T15" fmla="*/ 273 h 444"/>
                <a:gd name="T16" fmla="*/ 170 w 409"/>
                <a:gd name="T17" fmla="*/ 444 h 444"/>
                <a:gd name="T18" fmla="*/ 68 w 409"/>
                <a:gd name="T19" fmla="*/ 170 h 444"/>
                <a:gd name="T20" fmla="*/ 170 w 409"/>
                <a:gd name="T21" fmla="*/ 68 h 444"/>
                <a:gd name="T22" fmla="*/ 239 w 409"/>
                <a:gd name="T23" fmla="*/ 68 h 444"/>
                <a:gd name="T24" fmla="*/ 341 w 409"/>
                <a:gd name="T25" fmla="*/ 170 h 444"/>
                <a:gd name="T26" fmla="*/ 341 w 409"/>
                <a:gd name="T27" fmla="*/ 273 h 444"/>
                <a:gd name="T28" fmla="*/ 239 w 409"/>
                <a:gd name="T29" fmla="*/ 375 h 444"/>
                <a:gd name="T30" fmla="*/ 170 w 409"/>
                <a:gd name="T31" fmla="*/ 375 h 444"/>
                <a:gd name="T32" fmla="*/ 68 w 409"/>
                <a:gd name="T33" fmla="*/ 273 h 444"/>
                <a:gd name="T34" fmla="*/ 68 w 409"/>
                <a:gd name="T35" fmla="*/ 17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9" h="444">
                  <a:moveTo>
                    <a:pt x="170" y="444"/>
                  </a:moveTo>
                  <a:cubicBezTo>
                    <a:pt x="239" y="444"/>
                    <a:pt x="239" y="444"/>
                    <a:pt x="239" y="444"/>
                  </a:cubicBezTo>
                  <a:cubicBezTo>
                    <a:pt x="334" y="444"/>
                    <a:pt x="409" y="368"/>
                    <a:pt x="409" y="273"/>
                  </a:cubicBezTo>
                  <a:cubicBezTo>
                    <a:pt x="409" y="170"/>
                    <a:pt x="409" y="170"/>
                    <a:pt x="409" y="170"/>
                  </a:cubicBezTo>
                  <a:cubicBezTo>
                    <a:pt x="409" y="75"/>
                    <a:pt x="334" y="0"/>
                    <a:pt x="239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75" y="0"/>
                    <a:pt x="0" y="75"/>
                    <a:pt x="0" y="170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368"/>
                    <a:pt x="75" y="444"/>
                    <a:pt x="170" y="444"/>
                  </a:cubicBezTo>
                  <a:close/>
                  <a:moveTo>
                    <a:pt x="68" y="170"/>
                  </a:moveTo>
                  <a:cubicBezTo>
                    <a:pt x="68" y="112"/>
                    <a:pt x="112" y="68"/>
                    <a:pt x="170" y="68"/>
                  </a:cubicBezTo>
                  <a:cubicBezTo>
                    <a:pt x="239" y="68"/>
                    <a:pt x="239" y="68"/>
                    <a:pt x="239" y="68"/>
                  </a:cubicBezTo>
                  <a:cubicBezTo>
                    <a:pt x="297" y="68"/>
                    <a:pt x="341" y="112"/>
                    <a:pt x="341" y="170"/>
                  </a:cubicBezTo>
                  <a:cubicBezTo>
                    <a:pt x="341" y="273"/>
                    <a:pt x="341" y="273"/>
                    <a:pt x="341" y="273"/>
                  </a:cubicBezTo>
                  <a:cubicBezTo>
                    <a:pt x="341" y="331"/>
                    <a:pt x="297" y="375"/>
                    <a:pt x="239" y="375"/>
                  </a:cubicBezTo>
                  <a:cubicBezTo>
                    <a:pt x="170" y="375"/>
                    <a:pt x="170" y="375"/>
                    <a:pt x="170" y="375"/>
                  </a:cubicBezTo>
                  <a:cubicBezTo>
                    <a:pt x="112" y="375"/>
                    <a:pt x="68" y="331"/>
                    <a:pt x="68" y="273"/>
                  </a:cubicBezTo>
                  <a:lnTo>
                    <a:pt x="68" y="170"/>
                  </a:lnTo>
                  <a:close/>
                </a:path>
              </a:pathLst>
            </a:custGeom>
            <a:solidFill>
              <a:srgbClr val="62D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6" name="Freeform 13"/>
            <p:cNvSpPr>
              <a:spLocks noEditPoints="1"/>
            </p:cNvSpPr>
            <p:nvPr/>
          </p:nvSpPr>
          <p:spPr bwMode="auto">
            <a:xfrm>
              <a:off x="1033" y="1955"/>
              <a:ext cx="374" cy="156"/>
            </a:xfrm>
            <a:custGeom>
              <a:avLst/>
              <a:gdLst>
                <a:gd name="T0" fmla="*/ 580 w 819"/>
                <a:gd name="T1" fmla="*/ 0 h 341"/>
                <a:gd name="T2" fmla="*/ 239 w 819"/>
                <a:gd name="T3" fmla="*/ 0 h 341"/>
                <a:gd name="T4" fmla="*/ 0 w 819"/>
                <a:gd name="T5" fmla="*/ 239 h 341"/>
                <a:gd name="T6" fmla="*/ 0 w 819"/>
                <a:gd name="T7" fmla="*/ 341 h 341"/>
                <a:gd name="T8" fmla="*/ 68 w 819"/>
                <a:gd name="T9" fmla="*/ 341 h 341"/>
                <a:gd name="T10" fmla="*/ 68 w 819"/>
                <a:gd name="T11" fmla="*/ 239 h 341"/>
                <a:gd name="T12" fmla="*/ 239 w 819"/>
                <a:gd name="T13" fmla="*/ 68 h 341"/>
                <a:gd name="T14" fmla="*/ 283 w 819"/>
                <a:gd name="T15" fmla="*/ 68 h 341"/>
                <a:gd name="T16" fmla="*/ 379 w 819"/>
                <a:gd name="T17" fmla="*/ 321 h 341"/>
                <a:gd name="T18" fmla="*/ 409 w 819"/>
                <a:gd name="T19" fmla="*/ 341 h 341"/>
                <a:gd name="T20" fmla="*/ 447 w 819"/>
                <a:gd name="T21" fmla="*/ 321 h 341"/>
                <a:gd name="T22" fmla="*/ 543 w 819"/>
                <a:gd name="T23" fmla="*/ 68 h 341"/>
                <a:gd name="T24" fmla="*/ 580 w 819"/>
                <a:gd name="T25" fmla="*/ 68 h 341"/>
                <a:gd name="T26" fmla="*/ 751 w 819"/>
                <a:gd name="T27" fmla="*/ 239 h 341"/>
                <a:gd name="T28" fmla="*/ 751 w 819"/>
                <a:gd name="T29" fmla="*/ 341 h 341"/>
                <a:gd name="T30" fmla="*/ 819 w 819"/>
                <a:gd name="T31" fmla="*/ 341 h 341"/>
                <a:gd name="T32" fmla="*/ 819 w 819"/>
                <a:gd name="T33" fmla="*/ 239 h 341"/>
                <a:gd name="T34" fmla="*/ 580 w 819"/>
                <a:gd name="T35" fmla="*/ 0 h 341"/>
                <a:gd name="T36" fmla="*/ 413 w 819"/>
                <a:gd name="T37" fmla="*/ 211 h 341"/>
                <a:gd name="T38" fmla="*/ 358 w 819"/>
                <a:gd name="T39" fmla="*/ 68 h 341"/>
                <a:gd name="T40" fmla="*/ 467 w 819"/>
                <a:gd name="T41" fmla="*/ 68 h 341"/>
                <a:gd name="T42" fmla="*/ 413 w 819"/>
                <a:gd name="T43" fmla="*/ 21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19" h="341">
                  <a:moveTo>
                    <a:pt x="580" y="0"/>
                  </a:moveTo>
                  <a:cubicBezTo>
                    <a:pt x="239" y="0"/>
                    <a:pt x="239" y="0"/>
                    <a:pt x="239" y="0"/>
                  </a:cubicBezTo>
                  <a:cubicBezTo>
                    <a:pt x="106" y="0"/>
                    <a:pt x="0" y="105"/>
                    <a:pt x="0" y="23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8" y="341"/>
                    <a:pt x="68" y="341"/>
                    <a:pt x="68" y="341"/>
                  </a:cubicBezTo>
                  <a:cubicBezTo>
                    <a:pt x="68" y="239"/>
                    <a:pt x="68" y="239"/>
                    <a:pt x="68" y="239"/>
                  </a:cubicBezTo>
                  <a:cubicBezTo>
                    <a:pt x="68" y="143"/>
                    <a:pt x="143" y="68"/>
                    <a:pt x="239" y="68"/>
                  </a:cubicBezTo>
                  <a:cubicBezTo>
                    <a:pt x="283" y="68"/>
                    <a:pt x="283" y="68"/>
                    <a:pt x="283" y="68"/>
                  </a:cubicBezTo>
                  <a:cubicBezTo>
                    <a:pt x="379" y="321"/>
                    <a:pt x="379" y="321"/>
                    <a:pt x="379" y="321"/>
                  </a:cubicBezTo>
                  <a:cubicBezTo>
                    <a:pt x="382" y="331"/>
                    <a:pt x="396" y="341"/>
                    <a:pt x="409" y="341"/>
                  </a:cubicBezTo>
                  <a:cubicBezTo>
                    <a:pt x="423" y="341"/>
                    <a:pt x="437" y="331"/>
                    <a:pt x="447" y="321"/>
                  </a:cubicBezTo>
                  <a:cubicBezTo>
                    <a:pt x="543" y="68"/>
                    <a:pt x="543" y="68"/>
                    <a:pt x="543" y="68"/>
                  </a:cubicBezTo>
                  <a:cubicBezTo>
                    <a:pt x="580" y="68"/>
                    <a:pt x="580" y="68"/>
                    <a:pt x="580" y="68"/>
                  </a:cubicBezTo>
                  <a:cubicBezTo>
                    <a:pt x="676" y="68"/>
                    <a:pt x="751" y="143"/>
                    <a:pt x="751" y="239"/>
                  </a:cubicBezTo>
                  <a:cubicBezTo>
                    <a:pt x="751" y="341"/>
                    <a:pt x="751" y="341"/>
                    <a:pt x="751" y="341"/>
                  </a:cubicBezTo>
                  <a:cubicBezTo>
                    <a:pt x="819" y="341"/>
                    <a:pt x="819" y="341"/>
                    <a:pt x="819" y="341"/>
                  </a:cubicBezTo>
                  <a:cubicBezTo>
                    <a:pt x="819" y="239"/>
                    <a:pt x="819" y="239"/>
                    <a:pt x="819" y="239"/>
                  </a:cubicBezTo>
                  <a:cubicBezTo>
                    <a:pt x="819" y="105"/>
                    <a:pt x="713" y="0"/>
                    <a:pt x="580" y="0"/>
                  </a:cubicBezTo>
                  <a:close/>
                  <a:moveTo>
                    <a:pt x="413" y="211"/>
                  </a:moveTo>
                  <a:cubicBezTo>
                    <a:pt x="358" y="68"/>
                    <a:pt x="358" y="68"/>
                    <a:pt x="358" y="68"/>
                  </a:cubicBezTo>
                  <a:cubicBezTo>
                    <a:pt x="467" y="68"/>
                    <a:pt x="467" y="68"/>
                    <a:pt x="467" y="68"/>
                  </a:cubicBezTo>
                  <a:lnTo>
                    <a:pt x="413" y="2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" name="Freeform 14"/>
            <p:cNvSpPr>
              <a:spLocks noEditPoints="1"/>
            </p:cNvSpPr>
            <p:nvPr/>
          </p:nvSpPr>
          <p:spPr bwMode="auto">
            <a:xfrm>
              <a:off x="1127" y="1737"/>
              <a:ext cx="186" cy="202"/>
            </a:xfrm>
            <a:custGeom>
              <a:avLst/>
              <a:gdLst>
                <a:gd name="T0" fmla="*/ 0 w 409"/>
                <a:gd name="T1" fmla="*/ 273 h 444"/>
                <a:gd name="T2" fmla="*/ 170 w 409"/>
                <a:gd name="T3" fmla="*/ 444 h 444"/>
                <a:gd name="T4" fmla="*/ 239 w 409"/>
                <a:gd name="T5" fmla="*/ 444 h 444"/>
                <a:gd name="T6" fmla="*/ 409 w 409"/>
                <a:gd name="T7" fmla="*/ 273 h 444"/>
                <a:gd name="T8" fmla="*/ 409 w 409"/>
                <a:gd name="T9" fmla="*/ 170 h 444"/>
                <a:gd name="T10" fmla="*/ 239 w 409"/>
                <a:gd name="T11" fmla="*/ 0 h 444"/>
                <a:gd name="T12" fmla="*/ 170 w 409"/>
                <a:gd name="T13" fmla="*/ 0 h 444"/>
                <a:gd name="T14" fmla="*/ 0 w 409"/>
                <a:gd name="T15" fmla="*/ 170 h 444"/>
                <a:gd name="T16" fmla="*/ 0 w 409"/>
                <a:gd name="T17" fmla="*/ 273 h 444"/>
                <a:gd name="T18" fmla="*/ 68 w 409"/>
                <a:gd name="T19" fmla="*/ 170 h 444"/>
                <a:gd name="T20" fmla="*/ 170 w 409"/>
                <a:gd name="T21" fmla="*/ 68 h 444"/>
                <a:gd name="T22" fmla="*/ 239 w 409"/>
                <a:gd name="T23" fmla="*/ 68 h 444"/>
                <a:gd name="T24" fmla="*/ 341 w 409"/>
                <a:gd name="T25" fmla="*/ 170 h 444"/>
                <a:gd name="T26" fmla="*/ 341 w 409"/>
                <a:gd name="T27" fmla="*/ 273 h 444"/>
                <a:gd name="T28" fmla="*/ 239 w 409"/>
                <a:gd name="T29" fmla="*/ 375 h 444"/>
                <a:gd name="T30" fmla="*/ 170 w 409"/>
                <a:gd name="T31" fmla="*/ 375 h 444"/>
                <a:gd name="T32" fmla="*/ 68 w 409"/>
                <a:gd name="T33" fmla="*/ 273 h 444"/>
                <a:gd name="T34" fmla="*/ 68 w 409"/>
                <a:gd name="T35" fmla="*/ 17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9" h="444">
                  <a:moveTo>
                    <a:pt x="0" y="273"/>
                  </a:moveTo>
                  <a:cubicBezTo>
                    <a:pt x="0" y="368"/>
                    <a:pt x="75" y="444"/>
                    <a:pt x="170" y="444"/>
                  </a:cubicBezTo>
                  <a:cubicBezTo>
                    <a:pt x="239" y="444"/>
                    <a:pt x="239" y="444"/>
                    <a:pt x="239" y="444"/>
                  </a:cubicBezTo>
                  <a:cubicBezTo>
                    <a:pt x="334" y="444"/>
                    <a:pt x="409" y="368"/>
                    <a:pt x="409" y="273"/>
                  </a:cubicBezTo>
                  <a:cubicBezTo>
                    <a:pt x="409" y="170"/>
                    <a:pt x="409" y="170"/>
                    <a:pt x="409" y="170"/>
                  </a:cubicBezTo>
                  <a:cubicBezTo>
                    <a:pt x="409" y="75"/>
                    <a:pt x="334" y="0"/>
                    <a:pt x="239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75" y="0"/>
                    <a:pt x="0" y="75"/>
                    <a:pt x="0" y="170"/>
                  </a:cubicBezTo>
                  <a:lnTo>
                    <a:pt x="0" y="273"/>
                  </a:lnTo>
                  <a:close/>
                  <a:moveTo>
                    <a:pt x="68" y="170"/>
                  </a:moveTo>
                  <a:cubicBezTo>
                    <a:pt x="68" y="112"/>
                    <a:pt x="112" y="68"/>
                    <a:pt x="170" y="68"/>
                  </a:cubicBezTo>
                  <a:cubicBezTo>
                    <a:pt x="239" y="68"/>
                    <a:pt x="239" y="68"/>
                    <a:pt x="239" y="68"/>
                  </a:cubicBezTo>
                  <a:cubicBezTo>
                    <a:pt x="297" y="68"/>
                    <a:pt x="341" y="112"/>
                    <a:pt x="341" y="170"/>
                  </a:cubicBezTo>
                  <a:cubicBezTo>
                    <a:pt x="341" y="273"/>
                    <a:pt x="341" y="273"/>
                    <a:pt x="341" y="273"/>
                  </a:cubicBezTo>
                  <a:cubicBezTo>
                    <a:pt x="341" y="331"/>
                    <a:pt x="297" y="375"/>
                    <a:pt x="239" y="375"/>
                  </a:cubicBezTo>
                  <a:cubicBezTo>
                    <a:pt x="170" y="375"/>
                    <a:pt x="170" y="375"/>
                    <a:pt x="170" y="375"/>
                  </a:cubicBezTo>
                  <a:cubicBezTo>
                    <a:pt x="112" y="375"/>
                    <a:pt x="68" y="331"/>
                    <a:pt x="68" y="273"/>
                  </a:cubicBezTo>
                  <a:lnTo>
                    <a:pt x="68" y="170"/>
                  </a:lnTo>
                  <a:close/>
                </a:path>
              </a:pathLst>
            </a:custGeom>
            <a:solidFill>
              <a:srgbClr val="62D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8" name="Freeform 15"/>
            <p:cNvSpPr>
              <a:spLocks/>
            </p:cNvSpPr>
            <p:nvPr/>
          </p:nvSpPr>
          <p:spPr bwMode="auto">
            <a:xfrm>
              <a:off x="784" y="1706"/>
              <a:ext cx="311" cy="171"/>
            </a:xfrm>
            <a:custGeom>
              <a:avLst/>
              <a:gdLst>
                <a:gd name="T0" fmla="*/ 0 w 311"/>
                <a:gd name="T1" fmla="*/ 171 h 171"/>
                <a:gd name="T2" fmla="*/ 311 w 311"/>
                <a:gd name="T3" fmla="*/ 171 h 171"/>
                <a:gd name="T4" fmla="*/ 311 w 311"/>
                <a:gd name="T5" fmla="*/ 140 h 171"/>
                <a:gd name="T6" fmla="*/ 171 w 311"/>
                <a:gd name="T7" fmla="*/ 140 h 171"/>
                <a:gd name="T8" fmla="*/ 171 w 311"/>
                <a:gd name="T9" fmla="*/ 0 h 171"/>
                <a:gd name="T10" fmla="*/ 140 w 311"/>
                <a:gd name="T11" fmla="*/ 0 h 171"/>
                <a:gd name="T12" fmla="*/ 140 w 311"/>
                <a:gd name="T13" fmla="*/ 140 h 171"/>
                <a:gd name="T14" fmla="*/ 0 w 311"/>
                <a:gd name="T15" fmla="*/ 140 h 171"/>
                <a:gd name="T16" fmla="*/ 0 w 311"/>
                <a:gd name="T17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1" h="171">
                  <a:moveTo>
                    <a:pt x="0" y="171"/>
                  </a:moveTo>
                  <a:lnTo>
                    <a:pt x="311" y="171"/>
                  </a:lnTo>
                  <a:lnTo>
                    <a:pt x="311" y="140"/>
                  </a:lnTo>
                  <a:lnTo>
                    <a:pt x="171" y="140"/>
                  </a:lnTo>
                  <a:lnTo>
                    <a:pt x="171" y="0"/>
                  </a:lnTo>
                  <a:lnTo>
                    <a:pt x="140" y="0"/>
                  </a:lnTo>
                  <a:lnTo>
                    <a:pt x="140" y="140"/>
                  </a:lnTo>
                  <a:lnTo>
                    <a:pt x="0" y="140"/>
                  </a:lnTo>
                  <a:lnTo>
                    <a:pt x="0" y="1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aphicFrame>
        <p:nvGraphicFramePr>
          <p:cNvPr id="38" name="Tabela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719103"/>
              </p:ext>
            </p:extLst>
          </p:nvPr>
        </p:nvGraphicFramePr>
        <p:xfrm>
          <a:off x="593478" y="2009764"/>
          <a:ext cx="1830550" cy="3118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05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23780">
                <a:tc>
                  <a:txBody>
                    <a:bodyPr/>
                    <a:lstStyle/>
                    <a:p>
                      <a:pPr algn="r"/>
                      <a:r>
                        <a:rPr lang="pt-BR" sz="1600" b="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nenhum</a:t>
                      </a:r>
                      <a:endParaRPr lang="pt-BR" sz="1600" b="0" i="1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720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378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pt-BR" sz="1600" b="0" i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5 </a:t>
                      </a:r>
                      <a:r>
                        <a:rPr lang="pt-BR" sz="1600" b="0" i="1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func</a:t>
                      </a:r>
                      <a:r>
                        <a:rPr lang="pt-BR" sz="1600" b="0" i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t-BR" sz="1600" b="0" i="1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720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378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6 a 10 </a:t>
                      </a:r>
                      <a:r>
                        <a:rPr lang="pt-BR" sz="1600" b="0" i="1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func</a:t>
                      </a:r>
                      <a:r>
                        <a:rPr lang="pt-BR" sz="1600" b="0" i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t-BR" sz="1600" b="0" i="1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720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378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11 a 20 </a:t>
                      </a:r>
                      <a:r>
                        <a:rPr lang="pt-BR" sz="1600" b="0" i="1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func</a:t>
                      </a:r>
                      <a:r>
                        <a:rPr lang="pt-BR" sz="1600" b="0" i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t-BR" sz="1600" b="0" i="1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720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2378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mais de 20 </a:t>
                      </a:r>
                      <a:r>
                        <a:rPr lang="pt-BR" sz="1600" b="0" i="1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func</a:t>
                      </a:r>
                      <a:r>
                        <a:rPr lang="pt-BR" sz="1600" b="0" i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t-BR" sz="1600" b="0" i="1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720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9" name="hitorico"/>
          <p:cNvGrpSpPr/>
          <p:nvPr/>
        </p:nvGrpSpPr>
        <p:grpSpPr>
          <a:xfrm>
            <a:off x="10046178" y="5530583"/>
            <a:ext cx="1596572" cy="624115"/>
            <a:chOff x="7794171" y="5558971"/>
            <a:chExt cx="1596572" cy="624115"/>
          </a:xfrm>
        </p:grpSpPr>
        <p:grpSp>
          <p:nvGrpSpPr>
            <p:cNvPr id="50" name="historico"/>
            <p:cNvGrpSpPr/>
            <p:nvPr/>
          </p:nvGrpSpPr>
          <p:grpSpPr>
            <a:xfrm>
              <a:off x="7913674" y="5674171"/>
              <a:ext cx="1346440" cy="450171"/>
              <a:chOff x="9469590" y="1309591"/>
              <a:chExt cx="1346440" cy="450171"/>
            </a:xfrm>
          </p:grpSpPr>
          <p:grpSp>
            <p:nvGrpSpPr>
              <p:cNvPr id="52" name="Group 4"/>
              <p:cNvGrpSpPr>
                <a:grpSpLocks noChangeAspect="1"/>
              </p:cNvGrpSpPr>
              <p:nvPr/>
            </p:nvGrpSpPr>
            <p:grpSpPr bwMode="auto">
              <a:xfrm>
                <a:off x="9469590" y="1309591"/>
                <a:ext cx="463483" cy="450171"/>
                <a:chOff x="5704" y="821"/>
                <a:chExt cx="383" cy="372"/>
              </a:xfrm>
              <a:solidFill>
                <a:srgbClr val="00A79B"/>
              </a:solidFill>
            </p:grpSpPr>
            <p:sp>
              <p:nvSpPr>
                <p:cNvPr id="54" name="Freeform 5"/>
                <p:cNvSpPr>
                  <a:spLocks noEditPoints="1"/>
                </p:cNvSpPr>
                <p:nvPr/>
              </p:nvSpPr>
              <p:spPr bwMode="auto">
                <a:xfrm>
                  <a:off x="5743" y="936"/>
                  <a:ext cx="63" cy="63"/>
                </a:xfrm>
                <a:custGeom>
                  <a:avLst/>
                  <a:gdLst>
                    <a:gd name="T0" fmla="*/ 306 w 338"/>
                    <a:gd name="T1" fmla="*/ 0 h 337"/>
                    <a:gd name="T2" fmla="*/ 32 w 338"/>
                    <a:gd name="T3" fmla="*/ 0 h 337"/>
                    <a:gd name="T4" fmla="*/ 0 w 338"/>
                    <a:gd name="T5" fmla="*/ 32 h 337"/>
                    <a:gd name="T6" fmla="*/ 0 w 338"/>
                    <a:gd name="T7" fmla="*/ 305 h 337"/>
                    <a:gd name="T8" fmla="*/ 32 w 338"/>
                    <a:gd name="T9" fmla="*/ 337 h 337"/>
                    <a:gd name="T10" fmla="*/ 306 w 338"/>
                    <a:gd name="T11" fmla="*/ 337 h 337"/>
                    <a:gd name="T12" fmla="*/ 338 w 338"/>
                    <a:gd name="T13" fmla="*/ 305 h 337"/>
                    <a:gd name="T14" fmla="*/ 338 w 338"/>
                    <a:gd name="T15" fmla="*/ 32 h 337"/>
                    <a:gd name="T16" fmla="*/ 306 w 338"/>
                    <a:gd name="T17" fmla="*/ 0 h 337"/>
                    <a:gd name="T18" fmla="*/ 274 w 338"/>
                    <a:gd name="T19" fmla="*/ 273 h 337"/>
                    <a:gd name="T20" fmla="*/ 64 w 338"/>
                    <a:gd name="T21" fmla="*/ 273 h 337"/>
                    <a:gd name="T22" fmla="*/ 64 w 338"/>
                    <a:gd name="T23" fmla="*/ 64 h 337"/>
                    <a:gd name="T24" fmla="*/ 274 w 338"/>
                    <a:gd name="T25" fmla="*/ 64 h 337"/>
                    <a:gd name="T26" fmla="*/ 274 w 338"/>
                    <a:gd name="T27" fmla="*/ 273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8" h="337">
                      <a:moveTo>
                        <a:pt x="306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5" y="0"/>
                        <a:pt x="0" y="14"/>
                        <a:pt x="0" y="32"/>
                      </a:cubicBezTo>
                      <a:cubicBezTo>
                        <a:pt x="0" y="305"/>
                        <a:pt x="0" y="305"/>
                        <a:pt x="0" y="305"/>
                      </a:cubicBezTo>
                      <a:cubicBezTo>
                        <a:pt x="0" y="323"/>
                        <a:pt x="15" y="337"/>
                        <a:pt x="32" y="337"/>
                      </a:cubicBezTo>
                      <a:cubicBezTo>
                        <a:pt x="306" y="337"/>
                        <a:pt x="306" y="337"/>
                        <a:pt x="306" y="337"/>
                      </a:cubicBezTo>
                      <a:cubicBezTo>
                        <a:pt x="324" y="337"/>
                        <a:pt x="338" y="323"/>
                        <a:pt x="338" y="305"/>
                      </a:cubicBezTo>
                      <a:cubicBezTo>
                        <a:pt x="338" y="32"/>
                        <a:pt x="338" y="32"/>
                        <a:pt x="338" y="32"/>
                      </a:cubicBezTo>
                      <a:cubicBezTo>
                        <a:pt x="338" y="14"/>
                        <a:pt x="324" y="0"/>
                        <a:pt x="306" y="0"/>
                      </a:cubicBezTo>
                      <a:close/>
                      <a:moveTo>
                        <a:pt x="274" y="273"/>
                      </a:moveTo>
                      <a:cubicBezTo>
                        <a:pt x="64" y="273"/>
                        <a:pt x="64" y="273"/>
                        <a:pt x="64" y="273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4" y="64"/>
                        <a:pt x="274" y="64"/>
                        <a:pt x="274" y="64"/>
                      </a:cubicBezTo>
                      <a:lnTo>
                        <a:pt x="274" y="27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5" name="Freeform 6"/>
                <p:cNvSpPr>
                  <a:spLocks noEditPoints="1"/>
                </p:cNvSpPr>
                <p:nvPr/>
              </p:nvSpPr>
              <p:spPr bwMode="auto">
                <a:xfrm>
                  <a:off x="5819" y="936"/>
                  <a:ext cx="63" cy="63"/>
                </a:xfrm>
                <a:custGeom>
                  <a:avLst/>
                  <a:gdLst>
                    <a:gd name="T0" fmla="*/ 305 w 337"/>
                    <a:gd name="T1" fmla="*/ 0 h 337"/>
                    <a:gd name="T2" fmla="*/ 32 w 337"/>
                    <a:gd name="T3" fmla="*/ 0 h 337"/>
                    <a:gd name="T4" fmla="*/ 0 w 337"/>
                    <a:gd name="T5" fmla="*/ 32 h 337"/>
                    <a:gd name="T6" fmla="*/ 0 w 337"/>
                    <a:gd name="T7" fmla="*/ 305 h 337"/>
                    <a:gd name="T8" fmla="*/ 32 w 337"/>
                    <a:gd name="T9" fmla="*/ 337 h 337"/>
                    <a:gd name="T10" fmla="*/ 305 w 337"/>
                    <a:gd name="T11" fmla="*/ 337 h 337"/>
                    <a:gd name="T12" fmla="*/ 337 w 337"/>
                    <a:gd name="T13" fmla="*/ 305 h 337"/>
                    <a:gd name="T14" fmla="*/ 337 w 337"/>
                    <a:gd name="T15" fmla="*/ 32 h 337"/>
                    <a:gd name="T16" fmla="*/ 305 w 337"/>
                    <a:gd name="T17" fmla="*/ 0 h 337"/>
                    <a:gd name="T18" fmla="*/ 273 w 337"/>
                    <a:gd name="T19" fmla="*/ 273 h 337"/>
                    <a:gd name="T20" fmla="*/ 64 w 337"/>
                    <a:gd name="T21" fmla="*/ 273 h 337"/>
                    <a:gd name="T22" fmla="*/ 64 w 337"/>
                    <a:gd name="T23" fmla="*/ 64 h 337"/>
                    <a:gd name="T24" fmla="*/ 273 w 337"/>
                    <a:gd name="T25" fmla="*/ 64 h 337"/>
                    <a:gd name="T26" fmla="*/ 273 w 337"/>
                    <a:gd name="T27" fmla="*/ 273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7" h="337">
                      <a:moveTo>
                        <a:pt x="305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4" y="0"/>
                        <a:pt x="0" y="14"/>
                        <a:pt x="0" y="32"/>
                      </a:cubicBezTo>
                      <a:cubicBezTo>
                        <a:pt x="0" y="305"/>
                        <a:pt x="0" y="305"/>
                        <a:pt x="0" y="305"/>
                      </a:cubicBezTo>
                      <a:cubicBezTo>
                        <a:pt x="0" y="323"/>
                        <a:pt x="14" y="337"/>
                        <a:pt x="32" y="337"/>
                      </a:cubicBezTo>
                      <a:cubicBezTo>
                        <a:pt x="305" y="337"/>
                        <a:pt x="305" y="337"/>
                        <a:pt x="305" y="337"/>
                      </a:cubicBezTo>
                      <a:cubicBezTo>
                        <a:pt x="323" y="337"/>
                        <a:pt x="337" y="323"/>
                        <a:pt x="337" y="305"/>
                      </a:cubicBezTo>
                      <a:cubicBezTo>
                        <a:pt x="337" y="32"/>
                        <a:pt x="337" y="32"/>
                        <a:pt x="337" y="32"/>
                      </a:cubicBezTo>
                      <a:cubicBezTo>
                        <a:pt x="337" y="14"/>
                        <a:pt x="323" y="0"/>
                        <a:pt x="305" y="0"/>
                      </a:cubicBezTo>
                      <a:close/>
                      <a:moveTo>
                        <a:pt x="273" y="273"/>
                      </a:moveTo>
                      <a:cubicBezTo>
                        <a:pt x="64" y="273"/>
                        <a:pt x="64" y="273"/>
                        <a:pt x="64" y="273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3" y="64"/>
                        <a:pt x="273" y="64"/>
                        <a:pt x="273" y="64"/>
                      </a:cubicBezTo>
                      <a:cubicBezTo>
                        <a:pt x="273" y="273"/>
                        <a:pt x="273" y="273"/>
                        <a:pt x="273" y="2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6" name="Freeform 7"/>
                <p:cNvSpPr>
                  <a:spLocks noEditPoints="1"/>
                </p:cNvSpPr>
                <p:nvPr/>
              </p:nvSpPr>
              <p:spPr bwMode="auto">
                <a:xfrm>
                  <a:off x="5743" y="1013"/>
                  <a:ext cx="63" cy="63"/>
                </a:xfrm>
                <a:custGeom>
                  <a:avLst/>
                  <a:gdLst>
                    <a:gd name="T0" fmla="*/ 306 w 338"/>
                    <a:gd name="T1" fmla="*/ 0 h 338"/>
                    <a:gd name="T2" fmla="*/ 32 w 338"/>
                    <a:gd name="T3" fmla="*/ 0 h 338"/>
                    <a:gd name="T4" fmla="*/ 0 w 338"/>
                    <a:gd name="T5" fmla="*/ 32 h 338"/>
                    <a:gd name="T6" fmla="*/ 0 w 338"/>
                    <a:gd name="T7" fmla="*/ 306 h 338"/>
                    <a:gd name="T8" fmla="*/ 32 w 338"/>
                    <a:gd name="T9" fmla="*/ 338 h 338"/>
                    <a:gd name="T10" fmla="*/ 306 w 338"/>
                    <a:gd name="T11" fmla="*/ 338 h 338"/>
                    <a:gd name="T12" fmla="*/ 338 w 338"/>
                    <a:gd name="T13" fmla="*/ 306 h 338"/>
                    <a:gd name="T14" fmla="*/ 338 w 338"/>
                    <a:gd name="T15" fmla="*/ 32 h 338"/>
                    <a:gd name="T16" fmla="*/ 306 w 338"/>
                    <a:gd name="T17" fmla="*/ 0 h 338"/>
                    <a:gd name="T18" fmla="*/ 274 w 338"/>
                    <a:gd name="T19" fmla="*/ 274 h 338"/>
                    <a:gd name="T20" fmla="*/ 64 w 338"/>
                    <a:gd name="T21" fmla="*/ 274 h 338"/>
                    <a:gd name="T22" fmla="*/ 64 w 338"/>
                    <a:gd name="T23" fmla="*/ 64 h 338"/>
                    <a:gd name="T24" fmla="*/ 274 w 338"/>
                    <a:gd name="T25" fmla="*/ 64 h 338"/>
                    <a:gd name="T26" fmla="*/ 274 w 338"/>
                    <a:gd name="T27" fmla="*/ 274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8" h="338">
                      <a:moveTo>
                        <a:pt x="306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5" y="0"/>
                        <a:pt x="0" y="14"/>
                        <a:pt x="0" y="32"/>
                      </a:cubicBezTo>
                      <a:cubicBezTo>
                        <a:pt x="0" y="306"/>
                        <a:pt x="0" y="306"/>
                        <a:pt x="0" y="306"/>
                      </a:cubicBezTo>
                      <a:cubicBezTo>
                        <a:pt x="0" y="323"/>
                        <a:pt x="15" y="338"/>
                        <a:pt x="32" y="338"/>
                      </a:cubicBezTo>
                      <a:cubicBezTo>
                        <a:pt x="306" y="338"/>
                        <a:pt x="306" y="338"/>
                        <a:pt x="306" y="338"/>
                      </a:cubicBezTo>
                      <a:cubicBezTo>
                        <a:pt x="324" y="338"/>
                        <a:pt x="338" y="323"/>
                        <a:pt x="338" y="306"/>
                      </a:cubicBezTo>
                      <a:cubicBezTo>
                        <a:pt x="338" y="32"/>
                        <a:pt x="338" y="32"/>
                        <a:pt x="338" y="32"/>
                      </a:cubicBezTo>
                      <a:cubicBezTo>
                        <a:pt x="338" y="14"/>
                        <a:pt x="324" y="0"/>
                        <a:pt x="306" y="0"/>
                      </a:cubicBezTo>
                      <a:close/>
                      <a:moveTo>
                        <a:pt x="274" y="274"/>
                      </a:moveTo>
                      <a:cubicBezTo>
                        <a:pt x="64" y="274"/>
                        <a:pt x="64" y="274"/>
                        <a:pt x="64" y="274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4" y="64"/>
                        <a:pt x="274" y="64"/>
                        <a:pt x="274" y="64"/>
                      </a:cubicBezTo>
                      <a:lnTo>
                        <a:pt x="274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7" name="Freeform 8"/>
                <p:cNvSpPr>
                  <a:spLocks noEditPoints="1"/>
                </p:cNvSpPr>
                <p:nvPr/>
              </p:nvSpPr>
              <p:spPr bwMode="auto">
                <a:xfrm>
                  <a:off x="5704" y="821"/>
                  <a:ext cx="383" cy="372"/>
                </a:xfrm>
                <a:custGeom>
                  <a:avLst/>
                  <a:gdLst>
                    <a:gd name="T0" fmla="*/ 1569 w 2048"/>
                    <a:gd name="T1" fmla="*/ 237 h 1990"/>
                    <a:gd name="T2" fmla="*/ 1398 w 2048"/>
                    <a:gd name="T3" fmla="*/ 205 h 1990"/>
                    <a:gd name="T4" fmla="*/ 1366 w 2048"/>
                    <a:gd name="T5" fmla="*/ 0 h 1990"/>
                    <a:gd name="T6" fmla="*/ 1197 w 2048"/>
                    <a:gd name="T7" fmla="*/ 32 h 1990"/>
                    <a:gd name="T8" fmla="*/ 885 w 2048"/>
                    <a:gd name="T9" fmla="*/ 205 h 1990"/>
                    <a:gd name="T10" fmla="*/ 853 w 2048"/>
                    <a:gd name="T11" fmla="*/ 0 h 1990"/>
                    <a:gd name="T12" fmla="*/ 684 w 2048"/>
                    <a:gd name="T13" fmla="*/ 32 h 1990"/>
                    <a:gd name="T14" fmla="*/ 372 w 2048"/>
                    <a:gd name="T15" fmla="*/ 205 h 1990"/>
                    <a:gd name="T16" fmla="*/ 340 w 2048"/>
                    <a:gd name="T17" fmla="*/ 0 h 1990"/>
                    <a:gd name="T18" fmla="*/ 171 w 2048"/>
                    <a:gd name="T19" fmla="*/ 32 h 1990"/>
                    <a:gd name="T20" fmla="*/ 32 w 2048"/>
                    <a:gd name="T21" fmla="*/ 205 h 1990"/>
                    <a:gd name="T22" fmla="*/ 0 w 2048"/>
                    <a:gd name="T23" fmla="*/ 1468 h 1990"/>
                    <a:gd name="T24" fmla="*/ 896 w 2048"/>
                    <a:gd name="T25" fmla="*/ 1501 h 1990"/>
                    <a:gd name="T26" fmla="*/ 1469 w 2048"/>
                    <a:gd name="T27" fmla="*/ 1990 h 1990"/>
                    <a:gd name="T28" fmla="*/ 1569 w 2048"/>
                    <a:gd name="T29" fmla="*/ 840 h 1990"/>
                    <a:gd name="T30" fmla="*/ 1261 w 2048"/>
                    <a:gd name="T31" fmla="*/ 64 h 1990"/>
                    <a:gd name="T32" fmla="*/ 1334 w 2048"/>
                    <a:gd name="T33" fmla="*/ 237 h 1990"/>
                    <a:gd name="T34" fmla="*/ 1261 w 2048"/>
                    <a:gd name="T35" fmla="*/ 410 h 1990"/>
                    <a:gd name="T36" fmla="*/ 748 w 2048"/>
                    <a:gd name="T37" fmla="*/ 237 h 1990"/>
                    <a:gd name="T38" fmla="*/ 821 w 2048"/>
                    <a:gd name="T39" fmla="*/ 64 h 1990"/>
                    <a:gd name="T40" fmla="*/ 821 w 2048"/>
                    <a:gd name="T41" fmla="*/ 410 h 1990"/>
                    <a:gd name="T42" fmla="*/ 748 w 2048"/>
                    <a:gd name="T43" fmla="*/ 237 h 1990"/>
                    <a:gd name="T44" fmla="*/ 235 w 2048"/>
                    <a:gd name="T45" fmla="*/ 64 h 1990"/>
                    <a:gd name="T46" fmla="*/ 308 w 2048"/>
                    <a:gd name="T47" fmla="*/ 237 h 1990"/>
                    <a:gd name="T48" fmla="*/ 235 w 2048"/>
                    <a:gd name="T49" fmla="*/ 410 h 1990"/>
                    <a:gd name="T50" fmla="*/ 921 w 2048"/>
                    <a:gd name="T51" fmla="*/ 1026 h 1990"/>
                    <a:gd name="T52" fmla="*/ 616 w 2048"/>
                    <a:gd name="T53" fmla="*/ 1058 h 1990"/>
                    <a:gd name="T54" fmla="*/ 648 w 2048"/>
                    <a:gd name="T55" fmla="*/ 1364 h 1990"/>
                    <a:gd name="T56" fmla="*/ 889 w 2048"/>
                    <a:gd name="T57" fmla="*/ 1411 h 1990"/>
                    <a:gd name="T58" fmla="*/ 64 w 2048"/>
                    <a:gd name="T59" fmla="*/ 1436 h 1990"/>
                    <a:gd name="T60" fmla="*/ 171 w 2048"/>
                    <a:gd name="T61" fmla="*/ 269 h 1990"/>
                    <a:gd name="T62" fmla="*/ 203 w 2048"/>
                    <a:gd name="T63" fmla="*/ 474 h 1990"/>
                    <a:gd name="T64" fmla="*/ 372 w 2048"/>
                    <a:gd name="T65" fmla="*/ 442 h 1990"/>
                    <a:gd name="T66" fmla="*/ 684 w 2048"/>
                    <a:gd name="T67" fmla="*/ 269 h 1990"/>
                    <a:gd name="T68" fmla="*/ 716 w 2048"/>
                    <a:gd name="T69" fmla="*/ 474 h 1990"/>
                    <a:gd name="T70" fmla="*/ 885 w 2048"/>
                    <a:gd name="T71" fmla="*/ 442 h 1990"/>
                    <a:gd name="T72" fmla="*/ 1197 w 2048"/>
                    <a:gd name="T73" fmla="*/ 269 h 1990"/>
                    <a:gd name="T74" fmla="*/ 1229 w 2048"/>
                    <a:gd name="T75" fmla="*/ 474 h 1990"/>
                    <a:gd name="T76" fmla="*/ 1398 w 2048"/>
                    <a:gd name="T77" fmla="*/ 442 h 1990"/>
                    <a:gd name="T78" fmla="*/ 1505 w 2048"/>
                    <a:gd name="T79" fmla="*/ 269 h 1990"/>
                    <a:gd name="T80" fmla="*/ 1469 w 2048"/>
                    <a:gd name="T81" fmla="*/ 831 h 1990"/>
                    <a:gd name="T82" fmla="*/ 1364 w 2048"/>
                    <a:gd name="T83" fmla="*/ 648 h 1990"/>
                    <a:gd name="T84" fmla="*/ 1058 w 2048"/>
                    <a:gd name="T85" fmla="*/ 616 h 1990"/>
                    <a:gd name="T86" fmla="*/ 1026 w 2048"/>
                    <a:gd name="T87" fmla="*/ 921 h 1990"/>
                    <a:gd name="T88" fmla="*/ 1113 w 2048"/>
                    <a:gd name="T89" fmla="*/ 953 h 1990"/>
                    <a:gd name="T90" fmla="*/ 953 w 2048"/>
                    <a:gd name="T91" fmla="*/ 1146 h 1990"/>
                    <a:gd name="T92" fmla="*/ 921 w 2048"/>
                    <a:gd name="T93" fmla="*/ 1026 h 1990"/>
                    <a:gd name="T94" fmla="*/ 889 w 2048"/>
                    <a:gd name="T95" fmla="*/ 1300 h 1990"/>
                    <a:gd name="T96" fmla="*/ 680 w 2048"/>
                    <a:gd name="T97" fmla="*/ 1090 h 1990"/>
                    <a:gd name="T98" fmla="*/ 1300 w 2048"/>
                    <a:gd name="T99" fmla="*/ 680 h 1990"/>
                    <a:gd name="T100" fmla="*/ 1217 w 2048"/>
                    <a:gd name="T101" fmla="*/ 889 h 1990"/>
                    <a:gd name="T102" fmla="*/ 1090 w 2048"/>
                    <a:gd name="T103" fmla="*/ 680 h 1990"/>
                    <a:gd name="T104" fmla="*/ 1469 w 2048"/>
                    <a:gd name="T105" fmla="*/ 1926 h 1990"/>
                    <a:gd name="T106" fmla="*/ 956 w 2048"/>
                    <a:gd name="T107" fmla="*/ 1465 h 1990"/>
                    <a:gd name="T108" fmla="*/ 1238 w 2048"/>
                    <a:gd name="T109" fmla="*/ 950 h 1990"/>
                    <a:gd name="T110" fmla="*/ 1340 w 2048"/>
                    <a:gd name="T111" fmla="*/ 912 h 1990"/>
                    <a:gd name="T112" fmla="*/ 1469 w 2048"/>
                    <a:gd name="T113" fmla="*/ 896 h 1990"/>
                    <a:gd name="T114" fmla="*/ 1533 w 2048"/>
                    <a:gd name="T115" fmla="*/ 900 h 1990"/>
                    <a:gd name="T116" fmla="*/ 1469 w 2048"/>
                    <a:gd name="T117" fmla="*/ 1926 h 19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048" h="1990">
                      <a:moveTo>
                        <a:pt x="1569" y="840"/>
                      </a:moveTo>
                      <a:cubicBezTo>
                        <a:pt x="1569" y="237"/>
                        <a:pt x="1569" y="237"/>
                        <a:pt x="1569" y="237"/>
                      </a:cubicBezTo>
                      <a:cubicBezTo>
                        <a:pt x="1569" y="219"/>
                        <a:pt x="1555" y="205"/>
                        <a:pt x="1537" y="205"/>
                      </a:cubicBezTo>
                      <a:cubicBezTo>
                        <a:pt x="1398" y="205"/>
                        <a:pt x="1398" y="205"/>
                        <a:pt x="1398" y="205"/>
                      </a:cubicBezTo>
                      <a:cubicBezTo>
                        <a:pt x="1398" y="32"/>
                        <a:pt x="1398" y="32"/>
                        <a:pt x="1398" y="32"/>
                      </a:cubicBezTo>
                      <a:cubicBezTo>
                        <a:pt x="1398" y="14"/>
                        <a:pt x="1384" y="0"/>
                        <a:pt x="1366" y="0"/>
                      </a:cubicBezTo>
                      <a:cubicBezTo>
                        <a:pt x="1229" y="0"/>
                        <a:pt x="1229" y="0"/>
                        <a:pt x="1229" y="0"/>
                      </a:cubicBezTo>
                      <a:cubicBezTo>
                        <a:pt x="1212" y="0"/>
                        <a:pt x="1197" y="14"/>
                        <a:pt x="1197" y="32"/>
                      </a:cubicBezTo>
                      <a:cubicBezTo>
                        <a:pt x="1197" y="205"/>
                        <a:pt x="1197" y="205"/>
                        <a:pt x="1197" y="205"/>
                      </a:cubicBezTo>
                      <a:cubicBezTo>
                        <a:pt x="885" y="205"/>
                        <a:pt x="885" y="205"/>
                        <a:pt x="885" y="205"/>
                      </a:cubicBezTo>
                      <a:cubicBezTo>
                        <a:pt x="885" y="32"/>
                        <a:pt x="885" y="32"/>
                        <a:pt x="885" y="32"/>
                      </a:cubicBezTo>
                      <a:cubicBezTo>
                        <a:pt x="885" y="14"/>
                        <a:pt x="871" y="0"/>
                        <a:pt x="853" y="0"/>
                      </a:cubicBezTo>
                      <a:cubicBezTo>
                        <a:pt x="716" y="0"/>
                        <a:pt x="716" y="0"/>
                        <a:pt x="716" y="0"/>
                      </a:cubicBezTo>
                      <a:cubicBezTo>
                        <a:pt x="698" y="0"/>
                        <a:pt x="684" y="14"/>
                        <a:pt x="684" y="32"/>
                      </a:cubicBezTo>
                      <a:cubicBezTo>
                        <a:pt x="684" y="205"/>
                        <a:pt x="684" y="205"/>
                        <a:pt x="684" y="205"/>
                      </a:cubicBezTo>
                      <a:cubicBezTo>
                        <a:pt x="372" y="205"/>
                        <a:pt x="372" y="205"/>
                        <a:pt x="372" y="205"/>
                      </a:cubicBezTo>
                      <a:cubicBezTo>
                        <a:pt x="372" y="32"/>
                        <a:pt x="372" y="32"/>
                        <a:pt x="372" y="32"/>
                      </a:cubicBezTo>
                      <a:cubicBezTo>
                        <a:pt x="372" y="14"/>
                        <a:pt x="358" y="0"/>
                        <a:pt x="340" y="0"/>
                      </a:cubicBezTo>
                      <a:cubicBezTo>
                        <a:pt x="203" y="0"/>
                        <a:pt x="203" y="0"/>
                        <a:pt x="203" y="0"/>
                      </a:cubicBezTo>
                      <a:cubicBezTo>
                        <a:pt x="185" y="0"/>
                        <a:pt x="171" y="14"/>
                        <a:pt x="171" y="32"/>
                      </a:cubicBezTo>
                      <a:cubicBezTo>
                        <a:pt x="171" y="205"/>
                        <a:pt x="171" y="205"/>
                        <a:pt x="171" y="205"/>
                      </a:cubicBezTo>
                      <a:cubicBezTo>
                        <a:pt x="32" y="205"/>
                        <a:pt x="32" y="205"/>
                        <a:pt x="32" y="205"/>
                      </a:cubicBezTo>
                      <a:cubicBezTo>
                        <a:pt x="14" y="205"/>
                        <a:pt x="0" y="219"/>
                        <a:pt x="0" y="237"/>
                      </a:cubicBezTo>
                      <a:cubicBezTo>
                        <a:pt x="0" y="1468"/>
                        <a:pt x="0" y="1468"/>
                        <a:pt x="0" y="1468"/>
                      </a:cubicBezTo>
                      <a:cubicBezTo>
                        <a:pt x="0" y="1486"/>
                        <a:pt x="14" y="1501"/>
                        <a:pt x="32" y="1501"/>
                      </a:cubicBezTo>
                      <a:cubicBezTo>
                        <a:pt x="896" y="1501"/>
                        <a:pt x="896" y="1501"/>
                        <a:pt x="896" y="1501"/>
                      </a:cubicBezTo>
                      <a:cubicBezTo>
                        <a:pt x="917" y="1631"/>
                        <a:pt x="981" y="1751"/>
                        <a:pt x="1080" y="1840"/>
                      </a:cubicBezTo>
                      <a:cubicBezTo>
                        <a:pt x="1186" y="1937"/>
                        <a:pt x="1325" y="1990"/>
                        <a:pt x="1469" y="1990"/>
                      </a:cubicBezTo>
                      <a:cubicBezTo>
                        <a:pt x="1788" y="1990"/>
                        <a:pt x="2048" y="1730"/>
                        <a:pt x="2048" y="1411"/>
                      </a:cubicBezTo>
                      <a:cubicBezTo>
                        <a:pt x="2048" y="1129"/>
                        <a:pt x="1844" y="888"/>
                        <a:pt x="1569" y="840"/>
                      </a:cubicBezTo>
                      <a:close/>
                      <a:moveTo>
                        <a:pt x="1261" y="237"/>
                      </a:moveTo>
                      <a:cubicBezTo>
                        <a:pt x="1261" y="64"/>
                        <a:pt x="1261" y="64"/>
                        <a:pt x="1261" y="64"/>
                      </a:cubicBezTo>
                      <a:cubicBezTo>
                        <a:pt x="1334" y="64"/>
                        <a:pt x="1334" y="64"/>
                        <a:pt x="1334" y="64"/>
                      </a:cubicBezTo>
                      <a:cubicBezTo>
                        <a:pt x="1334" y="237"/>
                        <a:pt x="1334" y="237"/>
                        <a:pt x="1334" y="237"/>
                      </a:cubicBezTo>
                      <a:cubicBezTo>
                        <a:pt x="1334" y="410"/>
                        <a:pt x="1334" y="410"/>
                        <a:pt x="1334" y="410"/>
                      </a:cubicBezTo>
                      <a:cubicBezTo>
                        <a:pt x="1261" y="410"/>
                        <a:pt x="1261" y="410"/>
                        <a:pt x="1261" y="410"/>
                      </a:cubicBezTo>
                      <a:lnTo>
                        <a:pt x="1261" y="237"/>
                      </a:lnTo>
                      <a:close/>
                      <a:moveTo>
                        <a:pt x="748" y="237"/>
                      </a:moveTo>
                      <a:cubicBezTo>
                        <a:pt x="748" y="64"/>
                        <a:pt x="748" y="64"/>
                        <a:pt x="748" y="64"/>
                      </a:cubicBezTo>
                      <a:cubicBezTo>
                        <a:pt x="821" y="64"/>
                        <a:pt x="821" y="64"/>
                        <a:pt x="821" y="64"/>
                      </a:cubicBezTo>
                      <a:cubicBezTo>
                        <a:pt x="821" y="237"/>
                        <a:pt x="821" y="237"/>
                        <a:pt x="821" y="237"/>
                      </a:cubicBezTo>
                      <a:cubicBezTo>
                        <a:pt x="821" y="410"/>
                        <a:pt x="821" y="410"/>
                        <a:pt x="821" y="410"/>
                      </a:cubicBezTo>
                      <a:cubicBezTo>
                        <a:pt x="748" y="410"/>
                        <a:pt x="748" y="410"/>
                        <a:pt x="748" y="410"/>
                      </a:cubicBezTo>
                      <a:lnTo>
                        <a:pt x="748" y="237"/>
                      </a:lnTo>
                      <a:close/>
                      <a:moveTo>
                        <a:pt x="235" y="237"/>
                      </a:moveTo>
                      <a:cubicBezTo>
                        <a:pt x="235" y="64"/>
                        <a:pt x="235" y="64"/>
                        <a:pt x="235" y="64"/>
                      </a:cubicBezTo>
                      <a:cubicBezTo>
                        <a:pt x="308" y="64"/>
                        <a:pt x="308" y="64"/>
                        <a:pt x="308" y="64"/>
                      </a:cubicBezTo>
                      <a:cubicBezTo>
                        <a:pt x="308" y="237"/>
                        <a:pt x="308" y="237"/>
                        <a:pt x="308" y="237"/>
                      </a:cubicBezTo>
                      <a:cubicBezTo>
                        <a:pt x="308" y="410"/>
                        <a:pt x="308" y="410"/>
                        <a:pt x="308" y="410"/>
                      </a:cubicBezTo>
                      <a:cubicBezTo>
                        <a:pt x="235" y="410"/>
                        <a:pt x="235" y="410"/>
                        <a:pt x="235" y="410"/>
                      </a:cubicBezTo>
                      <a:lnTo>
                        <a:pt x="235" y="237"/>
                      </a:lnTo>
                      <a:close/>
                      <a:moveTo>
                        <a:pt x="921" y="1026"/>
                      </a:moveTo>
                      <a:cubicBezTo>
                        <a:pt x="648" y="1026"/>
                        <a:pt x="648" y="1026"/>
                        <a:pt x="648" y="1026"/>
                      </a:cubicBezTo>
                      <a:cubicBezTo>
                        <a:pt x="630" y="1026"/>
                        <a:pt x="616" y="1040"/>
                        <a:pt x="616" y="1058"/>
                      </a:cubicBezTo>
                      <a:cubicBezTo>
                        <a:pt x="616" y="1332"/>
                        <a:pt x="616" y="1332"/>
                        <a:pt x="616" y="1332"/>
                      </a:cubicBezTo>
                      <a:cubicBezTo>
                        <a:pt x="616" y="1349"/>
                        <a:pt x="630" y="1364"/>
                        <a:pt x="648" y="1364"/>
                      </a:cubicBezTo>
                      <a:cubicBezTo>
                        <a:pt x="891" y="1364"/>
                        <a:pt x="891" y="1364"/>
                        <a:pt x="891" y="1364"/>
                      </a:cubicBezTo>
                      <a:cubicBezTo>
                        <a:pt x="890" y="1379"/>
                        <a:pt x="889" y="1395"/>
                        <a:pt x="889" y="1411"/>
                      </a:cubicBezTo>
                      <a:cubicBezTo>
                        <a:pt x="889" y="1419"/>
                        <a:pt x="890" y="1428"/>
                        <a:pt x="890" y="1436"/>
                      </a:cubicBezTo>
                      <a:cubicBezTo>
                        <a:pt x="64" y="1436"/>
                        <a:pt x="64" y="1436"/>
                        <a:pt x="64" y="1436"/>
                      </a:cubicBezTo>
                      <a:cubicBezTo>
                        <a:pt x="64" y="269"/>
                        <a:pt x="64" y="269"/>
                        <a:pt x="64" y="269"/>
                      </a:cubicBezTo>
                      <a:cubicBezTo>
                        <a:pt x="171" y="269"/>
                        <a:pt x="171" y="269"/>
                        <a:pt x="171" y="269"/>
                      </a:cubicBezTo>
                      <a:cubicBezTo>
                        <a:pt x="171" y="442"/>
                        <a:pt x="171" y="442"/>
                        <a:pt x="171" y="442"/>
                      </a:cubicBezTo>
                      <a:cubicBezTo>
                        <a:pt x="171" y="460"/>
                        <a:pt x="185" y="474"/>
                        <a:pt x="203" y="474"/>
                      </a:cubicBezTo>
                      <a:cubicBezTo>
                        <a:pt x="340" y="474"/>
                        <a:pt x="340" y="474"/>
                        <a:pt x="340" y="474"/>
                      </a:cubicBezTo>
                      <a:cubicBezTo>
                        <a:pt x="358" y="474"/>
                        <a:pt x="372" y="460"/>
                        <a:pt x="372" y="442"/>
                      </a:cubicBezTo>
                      <a:cubicBezTo>
                        <a:pt x="372" y="269"/>
                        <a:pt x="372" y="269"/>
                        <a:pt x="372" y="269"/>
                      </a:cubicBezTo>
                      <a:cubicBezTo>
                        <a:pt x="684" y="269"/>
                        <a:pt x="684" y="269"/>
                        <a:pt x="684" y="269"/>
                      </a:cubicBezTo>
                      <a:cubicBezTo>
                        <a:pt x="684" y="442"/>
                        <a:pt x="684" y="442"/>
                        <a:pt x="684" y="442"/>
                      </a:cubicBezTo>
                      <a:cubicBezTo>
                        <a:pt x="684" y="460"/>
                        <a:pt x="698" y="474"/>
                        <a:pt x="716" y="474"/>
                      </a:cubicBezTo>
                      <a:cubicBezTo>
                        <a:pt x="853" y="474"/>
                        <a:pt x="853" y="474"/>
                        <a:pt x="853" y="474"/>
                      </a:cubicBezTo>
                      <a:cubicBezTo>
                        <a:pt x="871" y="474"/>
                        <a:pt x="885" y="460"/>
                        <a:pt x="885" y="442"/>
                      </a:cubicBezTo>
                      <a:cubicBezTo>
                        <a:pt x="885" y="269"/>
                        <a:pt x="885" y="269"/>
                        <a:pt x="885" y="269"/>
                      </a:cubicBezTo>
                      <a:cubicBezTo>
                        <a:pt x="1197" y="269"/>
                        <a:pt x="1197" y="269"/>
                        <a:pt x="1197" y="269"/>
                      </a:cubicBezTo>
                      <a:cubicBezTo>
                        <a:pt x="1197" y="442"/>
                        <a:pt x="1197" y="442"/>
                        <a:pt x="1197" y="442"/>
                      </a:cubicBezTo>
                      <a:cubicBezTo>
                        <a:pt x="1197" y="460"/>
                        <a:pt x="1212" y="474"/>
                        <a:pt x="1229" y="474"/>
                      </a:cubicBezTo>
                      <a:cubicBezTo>
                        <a:pt x="1366" y="474"/>
                        <a:pt x="1366" y="474"/>
                        <a:pt x="1366" y="474"/>
                      </a:cubicBezTo>
                      <a:cubicBezTo>
                        <a:pt x="1384" y="474"/>
                        <a:pt x="1398" y="460"/>
                        <a:pt x="1398" y="442"/>
                      </a:cubicBezTo>
                      <a:cubicBezTo>
                        <a:pt x="1398" y="269"/>
                        <a:pt x="1398" y="269"/>
                        <a:pt x="1398" y="269"/>
                      </a:cubicBezTo>
                      <a:cubicBezTo>
                        <a:pt x="1505" y="269"/>
                        <a:pt x="1505" y="269"/>
                        <a:pt x="1505" y="269"/>
                      </a:cubicBezTo>
                      <a:cubicBezTo>
                        <a:pt x="1505" y="833"/>
                        <a:pt x="1505" y="833"/>
                        <a:pt x="1505" y="833"/>
                      </a:cubicBezTo>
                      <a:cubicBezTo>
                        <a:pt x="1493" y="832"/>
                        <a:pt x="1481" y="831"/>
                        <a:pt x="1469" y="831"/>
                      </a:cubicBezTo>
                      <a:cubicBezTo>
                        <a:pt x="1433" y="831"/>
                        <a:pt x="1398" y="835"/>
                        <a:pt x="1364" y="841"/>
                      </a:cubicBezTo>
                      <a:cubicBezTo>
                        <a:pt x="1364" y="648"/>
                        <a:pt x="1364" y="648"/>
                        <a:pt x="1364" y="648"/>
                      </a:cubicBezTo>
                      <a:cubicBezTo>
                        <a:pt x="1364" y="630"/>
                        <a:pt x="1350" y="616"/>
                        <a:pt x="1332" y="616"/>
                      </a:cubicBezTo>
                      <a:cubicBezTo>
                        <a:pt x="1058" y="616"/>
                        <a:pt x="1058" y="616"/>
                        <a:pt x="1058" y="616"/>
                      </a:cubicBezTo>
                      <a:cubicBezTo>
                        <a:pt x="1040" y="616"/>
                        <a:pt x="1026" y="630"/>
                        <a:pt x="1026" y="648"/>
                      </a:cubicBezTo>
                      <a:cubicBezTo>
                        <a:pt x="1026" y="921"/>
                        <a:pt x="1026" y="921"/>
                        <a:pt x="1026" y="921"/>
                      </a:cubicBezTo>
                      <a:cubicBezTo>
                        <a:pt x="1026" y="939"/>
                        <a:pt x="1040" y="953"/>
                        <a:pt x="1058" y="953"/>
                      </a:cubicBezTo>
                      <a:cubicBezTo>
                        <a:pt x="1113" y="953"/>
                        <a:pt x="1113" y="953"/>
                        <a:pt x="1113" y="953"/>
                      </a:cubicBezTo>
                      <a:cubicBezTo>
                        <a:pt x="1060" y="995"/>
                        <a:pt x="1014" y="1045"/>
                        <a:pt x="978" y="1102"/>
                      </a:cubicBezTo>
                      <a:cubicBezTo>
                        <a:pt x="969" y="1116"/>
                        <a:pt x="961" y="1131"/>
                        <a:pt x="953" y="1146"/>
                      </a:cubicBezTo>
                      <a:cubicBezTo>
                        <a:pt x="953" y="1058"/>
                        <a:pt x="953" y="1058"/>
                        <a:pt x="953" y="1058"/>
                      </a:cubicBezTo>
                      <a:cubicBezTo>
                        <a:pt x="953" y="1040"/>
                        <a:pt x="939" y="1026"/>
                        <a:pt x="921" y="1026"/>
                      </a:cubicBezTo>
                      <a:close/>
                      <a:moveTo>
                        <a:pt x="889" y="1090"/>
                      </a:moveTo>
                      <a:cubicBezTo>
                        <a:pt x="889" y="1300"/>
                        <a:pt x="889" y="1300"/>
                        <a:pt x="889" y="1300"/>
                      </a:cubicBezTo>
                      <a:cubicBezTo>
                        <a:pt x="680" y="1300"/>
                        <a:pt x="680" y="1300"/>
                        <a:pt x="680" y="1300"/>
                      </a:cubicBezTo>
                      <a:cubicBezTo>
                        <a:pt x="680" y="1090"/>
                        <a:pt x="680" y="1090"/>
                        <a:pt x="680" y="1090"/>
                      </a:cubicBezTo>
                      <a:lnTo>
                        <a:pt x="889" y="1090"/>
                      </a:lnTo>
                      <a:close/>
                      <a:moveTo>
                        <a:pt x="1300" y="680"/>
                      </a:moveTo>
                      <a:cubicBezTo>
                        <a:pt x="1300" y="857"/>
                        <a:pt x="1300" y="857"/>
                        <a:pt x="1300" y="857"/>
                      </a:cubicBezTo>
                      <a:cubicBezTo>
                        <a:pt x="1271" y="865"/>
                        <a:pt x="1244" y="876"/>
                        <a:pt x="1217" y="889"/>
                      </a:cubicBezTo>
                      <a:cubicBezTo>
                        <a:pt x="1090" y="889"/>
                        <a:pt x="1090" y="889"/>
                        <a:pt x="1090" y="889"/>
                      </a:cubicBezTo>
                      <a:cubicBezTo>
                        <a:pt x="1090" y="680"/>
                        <a:pt x="1090" y="680"/>
                        <a:pt x="1090" y="680"/>
                      </a:cubicBezTo>
                      <a:lnTo>
                        <a:pt x="1300" y="680"/>
                      </a:lnTo>
                      <a:close/>
                      <a:moveTo>
                        <a:pt x="1469" y="1926"/>
                      </a:moveTo>
                      <a:cubicBezTo>
                        <a:pt x="1204" y="1926"/>
                        <a:pt x="984" y="1728"/>
                        <a:pt x="956" y="1465"/>
                      </a:cubicBezTo>
                      <a:cubicBezTo>
                        <a:pt x="956" y="1465"/>
                        <a:pt x="956" y="1465"/>
                        <a:pt x="956" y="1465"/>
                      </a:cubicBezTo>
                      <a:cubicBezTo>
                        <a:pt x="954" y="1447"/>
                        <a:pt x="953" y="1429"/>
                        <a:pt x="953" y="1411"/>
                      </a:cubicBezTo>
                      <a:cubicBezTo>
                        <a:pt x="953" y="1215"/>
                        <a:pt x="1063" y="1038"/>
                        <a:pt x="1238" y="950"/>
                      </a:cubicBezTo>
                      <a:cubicBezTo>
                        <a:pt x="1238" y="950"/>
                        <a:pt x="1238" y="950"/>
                        <a:pt x="1238" y="950"/>
                      </a:cubicBezTo>
                      <a:cubicBezTo>
                        <a:pt x="1271" y="934"/>
                        <a:pt x="1305" y="921"/>
                        <a:pt x="1340" y="912"/>
                      </a:cubicBezTo>
                      <a:cubicBezTo>
                        <a:pt x="1340" y="912"/>
                        <a:pt x="1340" y="912"/>
                        <a:pt x="1340" y="912"/>
                      </a:cubicBezTo>
                      <a:cubicBezTo>
                        <a:pt x="1382" y="901"/>
                        <a:pt x="1425" y="896"/>
                        <a:pt x="1469" y="896"/>
                      </a:cubicBezTo>
                      <a:cubicBezTo>
                        <a:pt x="1490" y="896"/>
                        <a:pt x="1512" y="897"/>
                        <a:pt x="1533" y="900"/>
                      </a:cubicBezTo>
                      <a:cubicBezTo>
                        <a:pt x="1533" y="900"/>
                        <a:pt x="1533" y="900"/>
                        <a:pt x="1533" y="900"/>
                      </a:cubicBezTo>
                      <a:cubicBezTo>
                        <a:pt x="1790" y="932"/>
                        <a:pt x="1984" y="1151"/>
                        <a:pt x="1984" y="1411"/>
                      </a:cubicBezTo>
                      <a:cubicBezTo>
                        <a:pt x="1984" y="1695"/>
                        <a:pt x="1753" y="1926"/>
                        <a:pt x="1469" y="19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8" name="Freeform 9"/>
                <p:cNvSpPr>
                  <a:spLocks/>
                </p:cNvSpPr>
                <p:nvPr/>
              </p:nvSpPr>
              <p:spPr bwMode="auto">
                <a:xfrm>
                  <a:off x="6049" y="1050"/>
                  <a:ext cx="18" cy="41"/>
                </a:xfrm>
                <a:custGeom>
                  <a:avLst/>
                  <a:gdLst>
                    <a:gd name="T0" fmla="*/ 67 w 94"/>
                    <a:gd name="T1" fmla="*/ 25 h 216"/>
                    <a:gd name="T2" fmla="*/ 26 w 94"/>
                    <a:gd name="T3" fmla="*/ 6 h 216"/>
                    <a:gd name="T4" fmla="*/ 6 w 94"/>
                    <a:gd name="T5" fmla="*/ 47 h 216"/>
                    <a:gd name="T6" fmla="*/ 30 w 94"/>
                    <a:gd name="T7" fmla="*/ 184 h 216"/>
                    <a:gd name="T8" fmla="*/ 62 w 94"/>
                    <a:gd name="T9" fmla="*/ 216 h 216"/>
                    <a:gd name="T10" fmla="*/ 94 w 94"/>
                    <a:gd name="T11" fmla="*/ 184 h 216"/>
                    <a:gd name="T12" fmla="*/ 67 w 94"/>
                    <a:gd name="T13" fmla="*/ 25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4" h="216">
                      <a:moveTo>
                        <a:pt x="67" y="25"/>
                      </a:moveTo>
                      <a:cubicBezTo>
                        <a:pt x="61" y="9"/>
                        <a:pt x="42" y="0"/>
                        <a:pt x="26" y="6"/>
                      </a:cubicBezTo>
                      <a:cubicBezTo>
                        <a:pt x="9" y="12"/>
                        <a:pt x="0" y="30"/>
                        <a:pt x="6" y="47"/>
                      </a:cubicBezTo>
                      <a:cubicBezTo>
                        <a:pt x="22" y="91"/>
                        <a:pt x="30" y="137"/>
                        <a:pt x="30" y="184"/>
                      </a:cubicBezTo>
                      <a:cubicBezTo>
                        <a:pt x="30" y="202"/>
                        <a:pt x="44" y="216"/>
                        <a:pt x="62" y="216"/>
                      </a:cubicBezTo>
                      <a:cubicBezTo>
                        <a:pt x="80" y="216"/>
                        <a:pt x="94" y="202"/>
                        <a:pt x="94" y="184"/>
                      </a:cubicBezTo>
                      <a:cubicBezTo>
                        <a:pt x="94" y="130"/>
                        <a:pt x="85" y="76"/>
                        <a:pt x="67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9" name="Freeform 10"/>
                <p:cNvSpPr>
                  <a:spLocks/>
                </p:cNvSpPr>
                <p:nvPr/>
              </p:nvSpPr>
              <p:spPr bwMode="auto">
                <a:xfrm>
                  <a:off x="5994" y="999"/>
                  <a:ext cx="59" cy="45"/>
                </a:xfrm>
                <a:custGeom>
                  <a:avLst/>
                  <a:gdLst>
                    <a:gd name="T0" fmla="*/ 304 w 314"/>
                    <a:gd name="T1" fmla="*/ 191 h 242"/>
                    <a:gd name="T2" fmla="*/ 44 w 314"/>
                    <a:gd name="T3" fmla="*/ 5 h 242"/>
                    <a:gd name="T4" fmla="*/ 4 w 314"/>
                    <a:gd name="T5" fmla="*/ 27 h 242"/>
                    <a:gd name="T6" fmla="*/ 27 w 314"/>
                    <a:gd name="T7" fmla="*/ 67 h 242"/>
                    <a:gd name="T8" fmla="*/ 252 w 314"/>
                    <a:gd name="T9" fmla="*/ 228 h 242"/>
                    <a:gd name="T10" fmla="*/ 278 w 314"/>
                    <a:gd name="T11" fmla="*/ 242 h 242"/>
                    <a:gd name="T12" fmla="*/ 296 w 314"/>
                    <a:gd name="T13" fmla="*/ 236 h 242"/>
                    <a:gd name="T14" fmla="*/ 304 w 314"/>
                    <a:gd name="T15" fmla="*/ 191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4" h="242">
                      <a:moveTo>
                        <a:pt x="304" y="191"/>
                      </a:moveTo>
                      <a:cubicBezTo>
                        <a:pt x="242" y="101"/>
                        <a:pt x="149" y="35"/>
                        <a:pt x="44" y="5"/>
                      </a:cubicBezTo>
                      <a:cubicBezTo>
                        <a:pt x="27" y="0"/>
                        <a:pt x="9" y="10"/>
                        <a:pt x="4" y="27"/>
                      </a:cubicBezTo>
                      <a:cubicBezTo>
                        <a:pt x="0" y="44"/>
                        <a:pt x="10" y="62"/>
                        <a:pt x="27" y="67"/>
                      </a:cubicBezTo>
                      <a:cubicBezTo>
                        <a:pt x="117" y="93"/>
                        <a:pt x="197" y="150"/>
                        <a:pt x="252" y="228"/>
                      </a:cubicBezTo>
                      <a:cubicBezTo>
                        <a:pt x="258" y="237"/>
                        <a:pt x="268" y="242"/>
                        <a:pt x="278" y="242"/>
                      </a:cubicBezTo>
                      <a:cubicBezTo>
                        <a:pt x="284" y="242"/>
                        <a:pt x="291" y="240"/>
                        <a:pt x="296" y="236"/>
                      </a:cubicBezTo>
                      <a:cubicBezTo>
                        <a:pt x="311" y="226"/>
                        <a:pt x="314" y="206"/>
                        <a:pt x="304" y="1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0" name="Freeform 11"/>
                <p:cNvSpPr>
                  <a:spLocks noEditPoints="1"/>
                </p:cNvSpPr>
                <p:nvPr/>
              </p:nvSpPr>
              <p:spPr bwMode="auto">
                <a:xfrm>
                  <a:off x="5911" y="1017"/>
                  <a:ext cx="136" cy="136"/>
                </a:xfrm>
                <a:custGeom>
                  <a:avLst/>
                  <a:gdLst>
                    <a:gd name="T0" fmla="*/ 364 w 727"/>
                    <a:gd name="T1" fmla="*/ 0 h 727"/>
                    <a:gd name="T2" fmla="*/ 0 w 727"/>
                    <a:gd name="T3" fmla="*/ 364 h 727"/>
                    <a:gd name="T4" fmla="*/ 364 w 727"/>
                    <a:gd name="T5" fmla="*/ 727 h 727"/>
                    <a:gd name="T6" fmla="*/ 727 w 727"/>
                    <a:gd name="T7" fmla="*/ 364 h 727"/>
                    <a:gd name="T8" fmla="*/ 364 w 727"/>
                    <a:gd name="T9" fmla="*/ 0 h 727"/>
                    <a:gd name="T10" fmla="*/ 364 w 727"/>
                    <a:gd name="T11" fmla="*/ 663 h 727"/>
                    <a:gd name="T12" fmla="*/ 64 w 727"/>
                    <a:gd name="T13" fmla="*/ 364 h 727"/>
                    <a:gd name="T14" fmla="*/ 364 w 727"/>
                    <a:gd name="T15" fmla="*/ 65 h 727"/>
                    <a:gd name="T16" fmla="*/ 663 w 727"/>
                    <a:gd name="T17" fmla="*/ 364 h 727"/>
                    <a:gd name="T18" fmla="*/ 364 w 727"/>
                    <a:gd name="T19" fmla="*/ 663 h 7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27" h="727">
                      <a:moveTo>
                        <a:pt x="364" y="0"/>
                      </a:moveTo>
                      <a:cubicBezTo>
                        <a:pt x="163" y="0"/>
                        <a:pt x="0" y="163"/>
                        <a:pt x="0" y="364"/>
                      </a:cubicBezTo>
                      <a:cubicBezTo>
                        <a:pt x="0" y="564"/>
                        <a:pt x="163" y="727"/>
                        <a:pt x="364" y="727"/>
                      </a:cubicBezTo>
                      <a:cubicBezTo>
                        <a:pt x="564" y="727"/>
                        <a:pt x="727" y="564"/>
                        <a:pt x="727" y="364"/>
                      </a:cubicBezTo>
                      <a:cubicBezTo>
                        <a:pt x="727" y="163"/>
                        <a:pt x="564" y="0"/>
                        <a:pt x="364" y="0"/>
                      </a:cubicBezTo>
                      <a:close/>
                      <a:moveTo>
                        <a:pt x="364" y="663"/>
                      </a:moveTo>
                      <a:cubicBezTo>
                        <a:pt x="199" y="663"/>
                        <a:pt x="64" y="529"/>
                        <a:pt x="64" y="364"/>
                      </a:cubicBezTo>
                      <a:cubicBezTo>
                        <a:pt x="64" y="199"/>
                        <a:pt x="199" y="65"/>
                        <a:pt x="364" y="65"/>
                      </a:cubicBezTo>
                      <a:cubicBezTo>
                        <a:pt x="529" y="65"/>
                        <a:pt x="663" y="199"/>
                        <a:pt x="663" y="364"/>
                      </a:cubicBezTo>
                      <a:cubicBezTo>
                        <a:pt x="663" y="529"/>
                        <a:pt x="529" y="663"/>
                        <a:pt x="364" y="6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1" name="Freeform 12"/>
                <p:cNvSpPr>
                  <a:spLocks/>
                </p:cNvSpPr>
                <p:nvPr/>
              </p:nvSpPr>
              <p:spPr bwMode="auto">
                <a:xfrm>
                  <a:off x="5973" y="1048"/>
                  <a:ext cx="47" cy="47"/>
                </a:xfrm>
                <a:custGeom>
                  <a:avLst/>
                  <a:gdLst>
                    <a:gd name="T0" fmla="*/ 220 w 252"/>
                    <a:gd name="T1" fmla="*/ 188 h 252"/>
                    <a:gd name="T2" fmla="*/ 64 w 252"/>
                    <a:gd name="T3" fmla="*/ 188 h 252"/>
                    <a:gd name="T4" fmla="*/ 64 w 252"/>
                    <a:gd name="T5" fmla="*/ 32 h 252"/>
                    <a:gd name="T6" fmla="*/ 32 w 252"/>
                    <a:gd name="T7" fmla="*/ 0 h 252"/>
                    <a:gd name="T8" fmla="*/ 0 w 252"/>
                    <a:gd name="T9" fmla="*/ 32 h 252"/>
                    <a:gd name="T10" fmla="*/ 0 w 252"/>
                    <a:gd name="T11" fmla="*/ 220 h 252"/>
                    <a:gd name="T12" fmla="*/ 32 w 252"/>
                    <a:gd name="T13" fmla="*/ 252 h 252"/>
                    <a:gd name="T14" fmla="*/ 220 w 252"/>
                    <a:gd name="T15" fmla="*/ 252 h 252"/>
                    <a:gd name="T16" fmla="*/ 252 w 252"/>
                    <a:gd name="T17" fmla="*/ 220 h 252"/>
                    <a:gd name="T18" fmla="*/ 220 w 252"/>
                    <a:gd name="T19" fmla="*/ 188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2" h="252">
                      <a:moveTo>
                        <a:pt x="220" y="188"/>
                      </a:moveTo>
                      <a:cubicBezTo>
                        <a:pt x="64" y="188"/>
                        <a:pt x="64" y="188"/>
                        <a:pt x="64" y="188"/>
                      </a:cubicBezTo>
                      <a:cubicBezTo>
                        <a:pt x="64" y="32"/>
                        <a:pt x="64" y="32"/>
                        <a:pt x="64" y="32"/>
                      </a:cubicBezTo>
                      <a:cubicBezTo>
                        <a:pt x="64" y="14"/>
                        <a:pt x="49" y="0"/>
                        <a:pt x="32" y="0"/>
                      </a:cubicBezTo>
                      <a:cubicBezTo>
                        <a:pt x="14" y="0"/>
                        <a:pt x="0" y="14"/>
                        <a:pt x="0" y="32"/>
                      </a:cubicBezTo>
                      <a:cubicBezTo>
                        <a:pt x="0" y="220"/>
                        <a:pt x="0" y="220"/>
                        <a:pt x="0" y="220"/>
                      </a:cubicBezTo>
                      <a:cubicBezTo>
                        <a:pt x="0" y="238"/>
                        <a:pt x="14" y="252"/>
                        <a:pt x="32" y="252"/>
                      </a:cubicBezTo>
                      <a:cubicBezTo>
                        <a:pt x="220" y="252"/>
                        <a:pt x="220" y="252"/>
                        <a:pt x="220" y="252"/>
                      </a:cubicBezTo>
                      <a:cubicBezTo>
                        <a:pt x="237" y="252"/>
                        <a:pt x="252" y="238"/>
                        <a:pt x="252" y="220"/>
                      </a:cubicBezTo>
                      <a:cubicBezTo>
                        <a:pt x="252" y="203"/>
                        <a:pt x="238" y="188"/>
                        <a:pt x="220" y="1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  <p:sp>
            <p:nvSpPr>
              <p:cNvPr id="53" name="CaixaDeTexto 19"/>
              <p:cNvSpPr txBox="1"/>
              <p:nvPr/>
            </p:nvSpPr>
            <p:spPr>
              <a:xfrm>
                <a:off x="9934912" y="1361753"/>
                <a:ext cx="8811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pt-BR"/>
                </a:defPPr>
                <a:lvl1pPr algn="r">
                  <a:defRPr sz="5400" b="1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</a:defRPr>
                </a:lvl1pPr>
                <a:lvl2pPr lvl="1" algn="r">
                  <a:defRPr sz="3600">
                    <a:solidFill>
                      <a:schemeClr val="bg1"/>
                    </a:solidFill>
                  </a:defRPr>
                </a:lvl2pPr>
              </a:lstStyle>
              <a:p>
                <a:pPr algn="l"/>
                <a:r>
                  <a:rPr lang="pt-BR" sz="1400" i="1" dirty="0">
                    <a:solidFill>
                      <a:srgbClr val="4A5463"/>
                    </a:solidFill>
                    <a:effectLst/>
                    <a:latin typeface="+mn-lt"/>
                  </a:rPr>
                  <a:t>histórico</a:t>
                </a:r>
              </a:p>
            </p:txBody>
          </p:sp>
        </p:grpSp>
        <p:sp>
          <p:nvSpPr>
            <p:cNvPr id="51" name="Retângulo 50"/>
            <p:cNvSpPr/>
            <p:nvPr/>
          </p:nvSpPr>
          <p:spPr>
            <a:xfrm>
              <a:off x="7794171" y="5558971"/>
              <a:ext cx="1596572" cy="62411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9" name="Retângulo 38"/>
          <p:cNvSpPr/>
          <p:nvPr/>
        </p:nvSpPr>
        <p:spPr>
          <a:xfrm>
            <a:off x="877697" y="5798741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2015</a:t>
            </a:r>
          </a:p>
        </p:txBody>
      </p:sp>
      <p:graphicFrame>
        <p:nvGraphicFramePr>
          <p:cNvPr id="40" name="Gráfico 39"/>
          <p:cNvGraphicFramePr/>
          <p:nvPr>
            <p:extLst>
              <p:ext uri="{D42A27DB-BD31-4B8C-83A1-F6EECF244321}">
                <p14:modId xmlns:p14="http://schemas.microsoft.com/office/powerpoint/2010/main" val="964431324"/>
              </p:ext>
            </p:extLst>
          </p:nvPr>
        </p:nvGraphicFramePr>
        <p:xfrm>
          <a:off x="4899164" y="1893646"/>
          <a:ext cx="2517965" cy="3301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6" name="CaixaDeTexto 45"/>
          <p:cNvSpPr txBox="1"/>
          <p:nvPr/>
        </p:nvSpPr>
        <p:spPr>
          <a:xfrm>
            <a:off x="1284975" y="1178767"/>
            <a:ext cx="2056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2400" i="1" dirty="0">
                <a:solidFill>
                  <a:srgbClr val="4A5463"/>
                </a:solidFill>
                <a:effectLst/>
                <a:latin typeface="+mn-lt"/>
              </a:rPr>
              <a:t>antes do </a:t>
            </a:r>
            <a:r>
              <a:rPr lang="pt-BR" sz="2400" i="1" dirty="0" err="1">
                <a:solidFill>
                  <a:srgbClr val="4A5463"/>
                </a:solidFill>
                <a:effectLst/>
                <a:latin typeface="+mn-lt"/>
              </a:rPr>
              <a:t>Empretec</a:t>
            </a:r>
            <a:endParaRPr lang="pt-BR" sz="2400" i="1" dirty="0">
              <a:solidFill>
                <a:srgbClr val="4A5463"/>
              </a:solidFill>
              <a:effectLst/>
              <a:latin typeface="+mn-lt"/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5010719" y="1178767"/>
            <a:ext cx="2056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2400" i="1" dirty="0">
                <a:solidFill>
                  <a:srgbClr val="4A5463"/>
                </a:solidFill>
                <a:effectLst/>
                <a:latin typeface="+mn-lt"/>
              </a:rPr>
              <a:t>depois do </a:t>
            </a:r>
            <a:r>
              <a:rPr lang="pt-BR" sz="2400" i="1" dirty="0" err="1">
                <a:solidFill>
                  <a:srgbClr val="4A5463"/>
                </a:solidFill>
                <a:effectLst/>
                <a:latin typeface="+mn-lt"/>
              </a:rPr>
              <a:t>Empretec</a:t>
            </a:r>
            <a:endParaRPr lang="pt-BR" sz="2400" i="1" dirty="0">
              <a:solidFill>
                <a:srgbClr val="4A5463"/>
              </a:solidFill>
              <a:effectLst/>
              <a:latin typeface="+mn-lt"/>
            </a:endParaRPr>
          </a:p>
        </p:txBody>
      </p:sp>
      <p:sp>
        <p:nvSpPr>
          <p:cNvPr id="62" name="CaixaDeTexto 5"/>
          <p:cNvSpPr txBox="1"/>
          <p:nvPr/>
        </p:nvSpPr>
        <p:spPr>
          <a:xfrm>
            <a:off x="8577298" y="1808682"/>
            <a:ext cx="32711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a média de empregados das empresas desses empreendedores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antes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 de frequentarem o </a:t>
            </a:r>
            <a:r>
              <a:rPr lang="pt-BR" dirty="0" err="1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Empretec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 correspondeu a 9,6 </a:t>
            </a:r>
            <a:r>
              <a:rPr lang="pt-BR" sz="1200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(P19)</a:t>
            </a:r>
          </a:p>
        </p:txBody>
      </p:sp>
      <p:sp>
        <p:nvSpPr>
          <p:cNvPr id="63" name="CaixaDeTexto 62"/>
          <p:cNvSpPr txBox="1"/>
          <p:nvPr/>
        </p:nvSpPr>
        <p:spPr>
          <a:xfrm>
            <a:off x="7729541" y="956874"/>
            <a:ext cx="1175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1600" i="1" dirty="0">
                <a:solidFill>
                  <a:srgbClr val="18B462"/>
                </a:solidFill>
                <a:effectLst/>
                <a:latin typeface="+mn-lt"/>
              </a:rPr>
              <a:t>variação</a:t>
            </a:r>
          </a:p>
        </p:txBody>
      </p:sp>
      <p:sp>
        <p:nvSpPr>
          <p:cNvPr id="64" name="CaixaDeTexto 63"/>
          <p:cNvSpPr txBox="1"/>
          <p:nvPr/>
        </p:nvSpPr>
        <p:spPr>
          <a:xfrm>
            <a:off x="7756768" y="2169735"/>
            <a:ext cx="6880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ctr"/>
            <a:r>
              <a:rPr lang="pt-BR" sz="1600" i="1" dirty="0">
                <a:solidFill>
                  <a:srgbClr val="FF0000"/>
                </a:solidFill>
                <a:effectLst/>
                <a:latin typeface="+mn-lt"/>
              </a:rPr>
              <a:t>-28%</a:t>
            </a:r>
          </a:p>
        </p:txBody>
      </p:sp>
      <p:sp>
        <p:nvSpPr>
          <p:cNvPr id="65" name="CaixaDeTexto 64"/>
          <p:cNvSpPr txBox="1"/>
          <p:nvPr/>
        </p:nvSpPr>
        <p:spPr>
          <a:xfrm>
            <a:off x="7756768" y="2753992"/>
            <a:ext cx="6880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ctr"/>
            <a:r>
              <a:rPr lang="pt-BR" sz="1600" i="1" dirty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</a:rPr>
              <a:t>+1%</a:t>
            </a:r>
          </a:p>
        </p:txBody>
      </p:sp>
      <p:sp>
        <p:nvSpPr>
          <p:cNvPr id="66" name="CaixaDeTexto 65"/>
          <p:cNvSpPr txBox="1"/>
          <p:nvPr/>
        </p:nvSpPr>
        <p:spPr>
          <a:xfrm>
            <a:off x="7735269" y="3359387"/>
            <a:ext cx="6880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ctr"/>
            <a:r>
              <a:rPr lang="pt-BR" sz="1600" i="1" dirty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</a:rPr>
              <a:t>+21%</a:t>
            </a:r>
          </a:p>
        </p:txBody>
      </p:sp>
      <p:sp>
        <p:nvSpPr>
          <p:cNvPr id="67" name="CaixaDeTexto 66"/>
          <p:cNvSpPr txBox="1"/>
          <p:nvPr/>
        </p:nvSpPr>
        <p:spPr>
          <a:xfrm>
            <a:off x="7744414" y="4008837"/>
            <a:ext cx="6880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ctr"/>
            <a:r>
              <a:rPr lang="pt-BR" sz="1600" i="1" dirty="0">
                <a:solidFill>
                  <a:srgbClr val="FF0000"/>
                </a:solidFill>
                <a:effectLst/>
                <a:latin typeface="+mn-lt"/>
              </a:rPr>
              <a:t>-1%</a:t>
            </a:r>
          </a:p>
        </p:txBody>
      </p:sp>
      <p:sp>
        <p:nvSpPr>
          <p:cNvPr id="68" name="CaixaDeTexto 67"/>
          <p:cNvSpPr txBox="1"/>
          <p:nvPr/>
        </p:nvSpPr>
        <p:spPr>
          <a:xfrm>
            <a:off x="7735268" y="4549039"/>
            <a:ext cx="6880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ctr"/>
            <a:r>
              <a:rPr lang="pt-BR" sz="1600" i="1" dirty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</a:rPr>
              <a:t>+1%</a:t>
            </a:r>
          </a:p>
        </p:txBody>
      </p:sp>
      <p:sp>
        <p:nvSpPr>
          <p:cNvPr id="69" name="CaixaDeTexto 19"/>
          <p:cNvSpPr txBox="1"/>
          <p:nvPr/>
        </p:nvSpPr>
        <p:spPr>
          <a:xfrm>
            <a:off x="2667556" y="1267770"/>
            <a:ext cx="909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3600" i="1" dirty="0">
                <a:solidFill>
                  <a:srgbClr val="00A79B"/>
                </a:solidFill>
                <a:effectLst/>
                <a:latin typeface="+mn-lt"/>
              </a:rPr>
              <a:t>9,6</a:t>
            </a:r>
          </a:p>
        </p:txBody>
      </p:sp>
      <p:sp>
        <p:nvSpPr>
          <p:cNvPr id="70" name="CaixaDeTexto 19"/>
          <p:cNvSpPr txBox="1"/>
          <p:nvPr/>
        </p:nvSpPr>
        <p:spPr>
          <a:xfrm>
            <a:off x="6456952" y="1267770"/>
            <a:ext cx="909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3600" i="1" dirty="0">
                <a:solidFill>
                  <a:srgbClr val="00A79B"/>
                </a:solidFill>
                <a:effectLst/>
                <a:latin typeface="+mn-lt"/>
              </a:rPr>
              <a:t>10</a:t>
            </a:r>
          </a:p>
        </p:txBody>
      </p:sp>
      <p:sp>
        <p:nvSpPr>
          <p:cNvPr id="71" name="CaixaDeTexto 19"/>
          <p:cNvSpPr txBox="1"/>
          <p:nvPr/>
        </p:nvSpPr>
        <p:spPr>
          <a:xfrm>
            <a:off x="7710351" y="1267770"/>
            <a:ext cx="1234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3600" i="1" dirty="0">
                <a:solidFill>
                  <a:srgbClr val="00A79B"/>
                </a:solidFill>
                <a:effectLst/>
                <a:latin typeface="+mn-lt"/>
              </a:rPr>
              <a:t>+5%</a:t>
            </a:r>
          </a:p>
        </p:txBody>
      </p:sp>
      <p:sp>
        <p:nvSpPr>
          <p:cNvPr id="72" name="CaixaDeTexto 19"/>
          <p:cNvSpPr txBox="1"/>
          <p:nvPr/>
        </p:nvSpPr>
        <p:spPr>
          <a:xfrm>
            <a:off x="3580584" y="1523579"/>
            <a:ext cx="493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1400" i="1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9,7</a:t>
            </a:r>
          </a:p>
        </p:txBody>
      </p:sp>
      <p:sp>
        <p:nvSpPr>
          <p:cNvPr id="75" name="CaixaDeTexto 19"/>
          <p:cNvSpPr txBox="1"/>
          <p:nvPr/>
        </p:nvSpPr>
        <p:spPr>
          <a:xfrm>
            <a:off x="7150959" y="1523578"/>
            <a:ext cx="544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1400" i="1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10,1</a:t>
            </a:r>
          </a:p>
        </p:txBody>
      </p:sp>
      <p:sp>
        <p:nvSpPr>
          <p:cNvPr id="3" name="Retângulo 2"/>
          <p:cNvSpPr/>
          <p:nvPr/>
        </p:nvSpPr>
        <p:spPr>
          <a:xfrm>
            <a:off x="3446060" y="1656831"/>
            <a:ext cx="66409" cy="55736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7" name="Retângulo 76"/>
          <p:cNvSpPr/>
          <p:nvPr/>
        </p:nvSpPr>
        <p:spPr>
          <a:xfrm>
            <a:off x="7107201" y="1656831"/>
            <a:ext cx="66409" cy="55736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6" name="CaixaDeTexto 75"/>
          <p:cNvSpPr txBox="1"/>
          <p:nvPr/>
        </p:nvSpPr>
        <p:spPr>
          <a:xfrm>
            <a:off x="2344385" y="5298840"/>
            <a:ext cx="7184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900" dirty="0"/>
              <a:t>base: 1.536</a:t>
            </a:r>
          </a:p>
        </p:txBody>
      </p:sp>
      <p:sp>
        <p:nvSpPr>
          <p:cNvPr id="78" name="CaixaDeTexto 77"/>
          <p:cNvSpPr txBox="1"/>
          <p:nvPr/>
        </p:nvSpPr>
        <p:spPr>
          <a:xfrm>
            <a:off x="4949509" y="5298840"/>
            <a:ext cx="7184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900" dirty="0"/>
              <a:t>base: 1.536</a:t>
            </a:r>
          </a:p>
        </p:txBody>
      </p:sp>
      <p:sp>
        <p:nvSpPr>
          <p:cNvPr id="79" name="CaixaDeTexto 5"/>
          <p:cNvSpPr txBox="1"/>
          <p:nvPr/>
        </p:nvSpPr>
        <p:spPr>
          <a:xfrm>
            <a:off x="8603564" y="3676806"/>
            <a:ext cx="34788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após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 o </a:t>
            </a:r>
            <a:r>
              <a:rPr lang="pt-BR" dirty="0" err="1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Empretec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, tal quantidade subiu (5%) para 10, valores similares ao apurado em 2015, mas que ganham maior importância pelo atual momento econômico </a:t>
            </a:r>
          </a:p>
        </p:txBody>
      </p:sp>
      <p:sp>
        <p:nvSpPr>
          <p:cNvPr id="74" name="CaixaDeTexto 73"/>
          <p:cNvSpPr txBox="1"/>
          <p:nvPr/>
        </p:nvSpPr>
        <p:spPr>
          <a:xfrm>
            <a:off x="595450" y="6459902"/>
            <a:ext cx="45141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rgbClr val="FF91B0"/>
                </a:solidFill>
              </a:rPr>
              <a:t>P19. </a:t>
            </a:r>
            <a:r>
              <a:rPr lang="pt-BR" sz="1100" b="1" dirty="0">
                <a:solidFill>
                  <a:schemeClr val="bg1"/>
                </a:solidFill>
              </a:rPr>
              <a:t>Quantos empregados o seu negócio tinha quando fez o EMPRETEC?</a:t>
            </a:r>
          </a:p>
        </p:txBody>
      </p:sp>
      <p:sp>
        <p:nvSpPr>
          <p:cNvPr id="80" name="CaixaDeTexto 79"/>
          <p:cNvSpPr txBox="1"/>
          <p:nvPr/>
        </p:nvSpPr>
        <p:spPr>
          <a:xfrm>
            <a:off x="5308741" y="6459902"/>
            <a:ext cx="48569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rgbClr val="FF91B0"/>
                </a:solidFill>
              </a:rPr>
              <a:t>P20. </a:t>
            </a:r>
            <a:r>
              <a:rPr lang="pt-BR" sz="1100" b="1" dirty="0">
                <a:solidFill>
                  <a:schemeClr val="bg1"/>
                </a:solidFill>
              </a:rPr>
              <a:t>Quantos empregados o seu negócio </a:t>
            </a:r>
            <a:r>
              <a:rPr lang="pt-BR" sz="1100" b="1">
                <a:solidFill>
                  <a:schemeClr val="bg1"/>
                </a:solidFill>
              </a:rPr>
              <a:t>tem hoje?</a:t>
            </a:r>
            <a:endParaRPr lang="pt-BR" sz="1100" b="1" dirty="0">
              <a:solidFill>
                <a:schemeClr val="bg1"/>
              </a:solidFill>
            </a:endParaRPr>
          </a:p>
        </p:txBody>
      </p:sp>
      <p:grpSp>
        <p:nvGrpSpPr>
          <p:cNvPr id="73" name="+ informações"/>
          <p:cNvGrpSpPr/>
          <p:nvPr/>
        </p:nvGrpSpPr>
        <p:grpSpPr>
          <a:xfrm>
            <a:off x="8130782" y="5705004"/>
            <a:ext cx="1402473" cy="346249"/>
            <a:chOff x="7300120" y="5125288"/>
            <a:chExt cx="1748287" cy="431624"/>
          </a:xfrm>
        </p:grpSpPr>
        <p:sp>
          <p:nvSpPr>
            <p:cNvPr id="81" name="Forma livre 52"/>
            <p:cNvSpPr/>
            <p:nvPr/>
          </p:nvSpPr>
          <p:spPr>
            <a:xfrm>
              <a:off x="7529599" y="5255921"/>
              <a:ext cx="1340560" cy="203648"/>
            </a:xfrm>
            <a:custGeom>
              <a:avLst/>
              <a:gdLst>
                <a:gd name="connsiteX0" fmla="*/ 0 w 1340560"/>
                <a:gd name="connsiteY0" fmla="*/ 0 h 203648"/>
                <a:gd name="connsiteX1" fmla="*/ 1238736 w 1340560"/>
                <a:gd name="connsiteY1" fmla="*/ 0 h 203648"/>
                <a:gd name="connsiteX2" fmla="*/ 1340560 w 1340560"/>
                <a:gd name="connsiteY2" fmla="*/ 101824 h 203648"/>
                <a:gd name="connsiteX3" fmla="*/ 1340559 w 1340560"/>
                <a:gd name="connsiteY3" fmla="*/ 101824 h 203648"/>
                <a:gd name="connsiteX4" fmla="*/ 1238735 w 1340560"/>
                <a:gd name="connsiteY4" fmla="*/ 203648 h 203648"/>
                <a:gd name="connsiteX5" fmla="*/ 1958 w 1340560"/>
                <a:gd name="connsiteY5" fmla="*/ 203647 h 203648"/>
                <a:gd name="connsiteX6" fmla="*/ 28837 w 1340560"/>
                <a:gd name="connsiteY6" fmla="*/ 163780 h 203648"/>
                <a:gd name="connsiteX7" fmla="*/ 41052 w 1340560"/>
                <a:gd name="connsiteY7" fmla="*/ 103276 h 203648"/>
                <a:gd name="connsiteX8" fmla="*/ 28837 w 1340560"/>
                <a:gd name="connsiteY8" fmla="*/ 42772 h 20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0560" h="203648">
                  <a:moveTo>
                    <a:pt x="0" y="0"/>
                  </a:moveTo>
                  <a:lnTo>
                    <a:pt x="1238736" y="0"/>
                  </a:lnTo>
                  <a:cubicBezTo>
                    <a:pt x="1294972" y="0"/>
                    <a:pt x="1340560" y="45588"/>
                    <a:pt x="1340560" y="101824"/>
                  </a:cubicBezTo>
                  <a:lnTo>
                    <a:pt x="1340559" y="101824"/>
                  </a:lnTo>
                  <a:cubicBezTo>
                    <a:pt x="1340559" y="158060"/>
                    <a:pt x="1294971" y="203648"/>
                    <a:pt x="1238735" y="203648"/>
                  </a:cubicBezTo>
                  <a:lnTo>
                    <a:pt x="1958" y="203647"/>
                  </a:lnTo>
                  <a:lnTo>
                    <a:pt x="28837" y="163780"/>
                  </a:lnTo>
                  <a:cubicBezTo>
                    <a:pt x="36703" y="145184"/>
                    <a:pt x="41052" y="124738"/>
                    <a:pt x="41052" y="103276"/>
                  </a:cubicBezTo>
                  <a:cubicBezTo>
                    <a:pt x="41052" y="81815"/>
                    <a:pt x="36703" y="61369"/>
                    <a:pt x="28837" y="42772"/>
                  </a:cubicBezTo>
                  <a:close/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82" name="CaixaDeTexto 5"/>
            <p:cNvSpPr txBox="1"/>
            <p:nvPr/>
          </p:nvSpPr>
          <p:spPr>
            <a:xfrm>
              <a:off x="7543455" y="5125288"/>
              <a:ext cx="1504952" cy="43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2060"/>
                </a:buClr>
                <a:buSzPct val="120000"/>
              </a:pPr>
              <a:r>
                <a:rPr lang="pt-BR" sz="1100" b="1" dirty="0">
                  <a:solidFill>
                    <a:srgbClr val="1B75BB"/>
                  </a:solidFill>
                  <a:ea typeface="Verdana" pitchFamily="34" charset="0"/>
                  <a:cs typeface="Arial" charset="0"/>
                </a:rPr>
                <a:t>+ informações</a:t>
              </a:r>
            </a:p>
          </p:txBody>
        </p:sp>
        <p:grpSp>
          <p:nvGrpSpPr>
            <p:cNvPr id="83" name="Group 4"/>
            <p:cNvGrpSpPr>
              <a:grpSpLocks noChangeAspect="1"/>
            </p:cNvGrpSpPr>
            <p:nvPr/>
          </p:nvGrpSpPr>
          <p:grpSpPr bwMode="auto">
            <a:xfrm>
              <a:off x="7300120" y="5219409"/>
              <a:ext cx="276672" cy="276672"/>
              <a:chOff x="4549" y="2890"/>
              <a:chExt cx="599" cy="599"/>
            </a:xfrm>
            <a:solidFill>
              <a:schemeClr val="accent2"/>
            </a:solidFill>
          </p:grpSpPr>
          <p:sp>
            <p:nvSpPr>
              <p:cNvPr id="84" name="Freeform 5"/>
              <p:cNvSpPr>
                <a:spLocks noEditPoints="1"/>
              </p:cNvSpPr>
              <p:nvPr/>
            </p:nvSpPr>
            <p:spPr bwMode="auto">
              <a:xfrm>
                <a:off x="4549" y="2890"/>
                <a:ext cx="599" cy="599"/>
              </a:xfrm>
              <a:custGeom>
                <a:avLst/>
                <a:gdLst>
                  <a:gd name="T0" fmla="*/ 1398 w 1638"/>
                  <a:gd name="T1" fmla="*/ 240 h 1638"/>
                  <a:gd name="T2" fmla="*/ 819 w 1638"/>
                  <a:gd name="T3" fmla="*/ 0 h 1638"/>
                  <a:gd name="T4" fmla="*/ 240 w 1638"/>
                  <a:gd name="T5" fmla="*/ 240 h 1638"/>
                  <a:gd name="T6" fmla="*/ 0 w 1638"/>
                  <a:gd name="T7" fmla="*/ 819 h 1638"/>
                  <a:gd name="T8" fmla="*/ 240 w 1638"/>
                  <a:gd name="T9" fmla="*/ 1398 h 1638"/>
                  <a:gd name="T10" fmla="*/ 819 w 1638"/>
                  <a:gd name="T11" fmla="*/ 1638 h 1638"/>
                  <a:gd name="T12" fmla="*/ 1398 w 1638"/>
                  <a:gd name="T13" fmla="*/ 1398 h 1638"/>
                  <a:gd name="T14" fmla="*/ 1638 w 1638"/>
                  <a:gd name="T15" fmla="*/ 819 h 1638"/>
                  <a:gd name="T16" fmla="*/ 1398 w 1638"/>
                  <a:gd name="T17" fmla="*/ 240 h 1638"/>
                  <a:gd name="T18" fmla="*/ 819 w 1638"/>
                  <a:gd name="T19" fmla="*/ 1574 h 1638"/>
                  <a:gd name="T20" fmla="*/ 64 w 1638"/>
                  <a:gd name="T21" fmla="*/ 819 h 1638"/>
                  <a:gd name="T22" fmla="*/ 819 w 1638"/>
                  <a:gd name="T23" fmla="*/ 64 h 1638"/>
                  <a:gd name="T24" fmla="*/ 1574 w 1638"/>
                  <a:gd name="T25" fmla="*/ 819 h 1638"/>
                  <a:gd name="T26" fmla="*/ 819 w 1638"/>
                  <a:gd name="T27" fmla="*/ 1574 h 1638"/>
                  <a:gd name="T28" fmla="*/ 819 w 1638"/>
                  <a:gd name="T29" fmla="*/ 1574 h 1638"/>
                  <a:gd name="T30" fmla="*/ 819 w 1638"/>
                  <a:gd name="T31" fmla="*/ 1574 h 1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38" h="1638">
                    <a:moveTo>
                      <a:pt x="1398" y="240"/>
                    </a:moveTo>
                    <a:cubicBezTo>
                      <a:pt x="1244" y="85"/>
                      <a:pt x="1038" y="0"/>
                      <a:pt x="819" y="0"/>
                    </a:cubicBezTo>
                    <a:cubicBezTo>
                      <a:pt x="600" y="0"/>
                      <a:pt x="395" y="85"/>
                      <a:pt x="240" y="240"/>
                    </a:cubicBezTo>
                    <a:cubicBezTo>
                      <a:pt x="85" y="395"/>
                      <a:pt x="0" y="600"/>
                      <a:pt x="0" y="819"/>
                    </a:cubicBezTo>
                    <a:cubicBezTo>
                      <a:pt x="0" y="1038"/>
                      <a:pt x="85" y="1244"/>
                      <a:pt x="240" y="1398"/>
                    </a:cubicBezTo>
                    <a:cubicBezTo>
                      <a:pt x="395" y="1553"/>
                      <a:pt x="600" y="1638"/>
                      <a:pt x="819" y="1638"/>
                    </a:cubicBezTo>
                    <a:cubicBezTo>
                      <a:pt x="1038" y="1638"/>
                      <a:pt x="1244" y="1553"/>
                      <a:pt x="1398" y="1398"/>
                    </a:cubicBezTo>
                    <a:cubicBezTo>
                      <a:pt x="1553" y="1244"/>
                      <a:pt x="1638" y="1038"/>
                      <a:pt x="1638" y="819"/>
                    </a:cubicBezTo>
                    <a:cubicBezTo>
                      <a:pt x="1638" y="600"/>
                      <a:pt x="1553" y="395"/>
                      <a:pt x="1398" y="240"/>
                    </a:cubicBezTo>
                    <a:close/>
                    <a:moveTo>
                      <a:pt x="819" y="1574"/>
                    </a:moveTo>
                    <a:cubicBezTo>
                      <a:pt x="403" y="1574"/>
                      <a:pt x="64" y="1236"/>
                      <a:pt x="64" y="819"/>
                    </a:cubicBezTo>
                    <a:cubicBezTo>
                      <a:pt x="64" y="403"/>
                      <a:pt x="403" y="64"/>
                      <a:pt x="819" y="64"/>
                    </a:cubicBezTo>
                    <a:cubicBezTo>
                      <a:pt x="1236" y="64"/>
                      <a:pt x="1574" y="403"/>
                      <a:pt x="1574" y="819"/>
                    </a:cubicBezTo>
                    <a:cubicBezTo>
                      <a:pt x="1574" y="1236"/>
                      <a:pt x="1236" y="1574"/>
                      <a:pt x="819" y="1574"/>
                    </a:cubicBezTo>
                    <a:close/>
                    <a:moveTo>
                      <a:pt x="819" y="1574"/>
                    </a:moveTo>
                    <a:cubicBezTo>
                      <a:pt x="819" y="1574"/>
                      <a:pt x="819" y="1574"/>
                      <a:pt x="819" y="15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85" name="Freeform 6"/>
              <p:cNvSpPr>
                <a:spLocks noEditPoints="1"/>
              </p:cNvSpPr>
              <p:nvPr/>
            </p:nvSpPr>
            <p:spPr bwMode="auto">
              <a:xfrm>
                <a:off x="4808" y="3083"/>
                <a:ext cx="81" cy="331"/>
              </a:xfrm>
              <a:custGeom>
                <a:avLst/>
                <a:gdLst>
                  <a:gd name="T0" fmla="*/ 110 w 221"/>
                  <a:gd name="T1" fmla="*/ 0 h 905"/>
                  <a:gd name="T2" fmla="*/ 0 w 221"/>
                  <a:gd name="T3" fmla="*/ 110 h 905"/>
                  <a:gd name="T4" fmla="*/ 0 w 221"/>
                  <a:gd name="T5" fmla="*/ 794 h 905"/>
                  <a:gd name="T6" fmla="*/ 110 w 221"/>
                  <a:gd name="T7" fmla="*/ 905 h 905"/>
                  <a:gd name="T8" fmla="*/ 221 w 221"/>
                  <a:gd name="T9" fmla="*/ 794 h 905"/>
                  <a:gd name="T10" fmla="*/ 221 w 221"/>
                  <a:gd name="T11" fmla="*/ 110 h 905"/>
                  <a:gd name="T12" fmla="*/ 110 w 221"/>
                  <a:gd name="T13" fmla="*/ 0 h 905"/>
                  <a:gd name="T14" fmla="*/ 157 w 221"/>
                  <a:gd name="T15" fmla="*/ 794 h 905"/>
                  <a:gd name="T16" fmla="*/ 110 w 221"/>
                  <a:gd name="T17" fmla="*/ 841 h 905"/>
                  <a:gd name="T18" fmla="*/ 64 w 221"/>
                  <a:gd name="T19" fmla="*/ 794 h 905"/>
                  <a:gd name="T20" fmla="*/ 64 w 221"/>
                  <a:gd name="T21" fmla="*/ 110 h 905"/>
                  <a:gd name="T22" fmla="*/ 110 w 221"/>
                  <a:gd name="T23" fmla="*/ 64 h 905"/>
                  <a:gd name="T24" fmla="*/ 157 w 221"/>
                  <a:gd name="T25" fmla="*/ 110 h 905"/>
                  <a:gd name="T26" fmla="*/ 157 w 221"/>
                  <a:gd name="T27" fmla="*/ 794 h 905"/>
                  <a:gd name="T28" fmla="*/ 157 w 221"/>
                  <a:gd name="T29" fmla="*/ 794 h 905"/>
                  <a:gd name="T30" fmla="*/ 157 w 221"/>
                  <a:gd name="T31" fmla="*/ 794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905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794"/>
                      <a:pt x="0" y="794"/>
                      <a:pt x="0" y="794"/>
                    </a:cubicBezTo>
                    <a:cubicBezTo>
                      <a:pt x="0" y="855"/>
                      <a:pt x="49" y="905"/>
                      <a:pt x="110" y="905"/>
                    </a:cubicBezTo>
                    <a:cubicBezTo>
                      <a:pt x="171" y="905"/>
                      <a:pt x="221" y="855"/>
                      <a:pt x="221" y="794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794"/>
                    </a:moveTo>
                    <a:cubicBezTo>
                      <a:pt x="157" y="820"/>
                      <a:pt x="136" y="841"/>
                      <a:pt x="110" y="841"/>
                    </a:cubicBezTo>
                    <a:cubicBezTo>
                      <a:pt x="85" y="841"/>
                      <a:pt x="64" y="820"/>
                      <a:pt x="64" y="794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4"/>
                      <a:pt x="85" y="64"/>
                      <a:pt x="110" y="64"/>
                    </a:cubicBezTo>
                    <a:cubicBezTo>
                      <a:pt x="136" y="64"/>
                      <a:pt x="157" y="84"/>
                      <a:pt x="157" y="110"/>
                    </a:cubicBezTo>
                    <a:lnTo>
                      <a:pt x="157" y="794"/>
                    </a:lnTo>
                    <a:close/>
                    <a:moveTo>
                      <a:pt x="157" y="794"/>
                    </a:moveTo>
                    <a:cubicBezTo>
                      <a:pt x="157" y="794"/>
                      <a:pt x="157" y="794"/>
                      <a:pt x="157" y="79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86" name="Freeform 7"/>
              <p:cNvSpPr>
                <a:spLocks noEditPoints="1"/>
              </p:cNvSpPr>
              <p:nvPr/>
            </p:nvSpPr>
            <p:spPr bwMode="auto">
              <a:xfrm>
                <a:off x="4808" y="2965"/>
                <a:ext cx="81" cy="96"/>
              </a:xfrm>
              <a:custGeom>
                <a:avLst/>
                <a:gdLst>
                  <a:gd name="T0" fmla="*/ 110 w 221"/>
                  <a:gd name="T1" fmla="*/ 0 h 263"/>
                  <a:gd name="T2" fmla="*/ 0 w 221"/>
                  <a:gd name="T3" fmla="*/ 110 h 263"/>
                  <a:gd name="T4" fmla="*/ 0 w 221"/>
                  <a:gd name="T5" fmla="*/ 153 h 263"/>
                  <a:gd name="T6" fmla="*/ 110 w 221"/>
                  <a:gd name="T7" fmla="*/ 263 h 263"/>
                  <a:gd name="T8" fmla="*/ 221 w 221"/>
                  <a:gd name="T9" fmla="*/ 153 h 263"/>
                  <a:gd name="T10" fmla="*/ 221 w 221"/>
                  <a:gd name="T11" fmla="*/ 110 h 263"/>
                  <a:gd name="T12" fmla="*/ 110 w 221"/>
                  <a:gd name="T13" fmla="*/ 0 h 263"/>
                  <a:gd name="T14" fmla="*/ 157 w 221"/>
                  <a:gd name="T15" fmla="*/ 153 h 263"/>
                  <a:gd name="T16" fmla="*/ 110 w 221"/>
                  <a:gd name="T17" fmla="*/ 199 h 263"/>
                  <a:gd name="T18" fmla="*/ 64 w 221"/>
                  <a:gd name="T19" fmla="*/ 153 h 263"/>
                  <a:gd name="T20" fmla="*/ 64 w 221"/>
                  <a:gd name="T21" fmla="*/ 110 h 263"/>
                  <a:gd name="T22" fmla="*/ 110 w 221"/>
                  <a:gd name="T23" fmla="*/ 64 h 263"/>
                  <a:gd name="T24" fmla="*/ 157 w 221"/>
                  <a:gd name="T25" fmla="*/ 110 h 263"/>
                  <a:gd name="T26" fmla="*/ 157 w 221"/>
                  <a:gd name="T27" fmla="*/ 153 h 263"/>
                  <a:gd name="T28" fmla="*/ 157 w 221"/>
                  <a:gd name="T29" fmla="*/ 153 h 263"/>
                  <a:gd name="T30" fmla="*/ 157 w 221"/>
                  <a:gd name="T31" fmla="*/ 15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263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214"/>
                      <a:pt x="49" y="263"/>
                      <a:pt x="110" y="263"/>
                    </a:cubicBezTo>
                    <a:cubicBezTo>
                      <a:pt x="171" y="263"/>
                      <a:pt x="221" y="214"/>
                      <a:pt x="221" y="153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153"/>
                    </a:moveTo>
                    <a:cubicBezTo>
                      <a:pt x="157" y="179"/>
                      <a:pt x="136" y="199"/>
                      <a:pt x="110" y="199"/>
                    </a:cubicBezTo>
                    <a:cubicBezTo>
                      <a:pt x="85" y="199"/>
                      <a:pt x="64" y="179"/>
                      <a:pt x="64" y="153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5"/>
                      <a:pt x="85" y="64"/>
                      <a:pt x="110" y="64"/>
                    </a:cubicBezTo>
                    <a:cubicBezTo>
                      <a:pt x="136" y="64"/>
                      <a:pt x="157" y="85"/>
                      <a:pt x="157" y="110"/>
                    </a:cubicBezTo>
                    <a:lnTo>
                      <a:pt x="157" y="153"/>
                    </a:lnTo>
                    <a:close/>
                    <a:moveTo>
                      <a:pt x="157" y="153"/>
                    </a:moveTo>
                    <a:cubicBezTo>
                      <a:pt x="157" y="153"/>
                      <a:pt x="157" y="153"/>
                      <a:pt x="157" y="1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87" name="Freeform 8"/>
              <p:cNvSpPr>
                <a:spLocks noEditPoints="1"/>
              </p:cNvSpPr>
              <p:nvPr/>
            </p:nvSpPr>
            <p:spPr bwMode="auto">
              <a:xfrm>
                <a:off x="4681" y="2942"/>
                <a:ext cx="116" cy="70"/>
              </a:xfrm>
              <a:custGeom>
                <a:avLst/>
                <a:gdLst>
                  <a:gd name="T0" fmla="*/ 271 w 315"/>
                  <a:gd name="T1" fmla="*/ 5 h 193"/>
                  <a:gd name="T2" fmla="*/ 16 w 315"/>
                  <a:gd name="T3" fmla="*/ 136 h 193"/>
                  <a:gd name="T4" fmla="*/ 11 w 315"/>
                  <a:gd name="T5" fmla="*/ 181 h 193"/>
                  <a:gd name="T6" fmla="*/ 36 w 315"/>
                  <a:gd name="T7" fmla="*/ 193 h 193"/>
                  <a:gd name="T8" fmla="*/ 56 w 315"/>
                  <a:gd name="T9" fmla="*/ 186 h 193"/>
                  <a:gd name="T10" fmla="*/ 288 w 315"/>
                  <a:gd name="T11" fmla="*/ 66 h 193"/>
                  <a:gd name="T12" fmla="*/ 310 w 315"/>
                  <a:gd name="T13" fmla="*/ 27 h 193"/>
                  <a:gd name="T14" fmla="*/ 271 w 315"/>
                  <a:gd name="T15" fmla="*/ 5 h 193"/>
                  <a:gd name="T16" fmla="*/ 271 w 315"/>
                  <a:gd name="T17" fmla="*/ 5 h 193"/>
                  <a:gd name="T18" fmla="*/ 271 w 315"/>
                  <a:gd name="T19" fmla="*/ 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5" h="193">
                    <a:moveTo>
                      <a:pt x="271" y="5"/>
                    </a:moveTo>
                    <a:cubicBezTo>
                      <a:pt x="177" y="30"/>
                      <a:pt x="91" y="75"/>
                      <a:pt x="16" y="136"/>
                    </a:cubicBezTo>
                    <a:cubicBezTo>
                      <a:pt x="2" y="147"/>
                      <a:pt x="0" y="168"/>
                      <a:pt x="11" y="181"/>
                    </a:cubicBezTo>
                    <a:cubicBezTo>
                      <a:pt x="17" y="189"/>
                      <a:pt x="27" y="193"/>
                      <a:pt x="36" y="193"/>
                    </a:cubicBezTo>
                    <a:cubicBezTo>
                      <a:pt x="43" y="193"/>
                      <a:pt x="50" y="191"/>
                      <a:pt x="56" y="186"/>
                    </a:cubicBezTo>
                    <a:cubicBezTo>
                      <a:pt x="125" y="130"/>
                      <a:pt x="203" y="90"/>
                      <a:pt x="288" y="66"/>
                    </a:cubicBezTo>
                    <a:cubicBezTo>
                      <a:pt x="305" y="62"/>
                      <a:pt x="315" y="44"/>
                      <a:pt x="310" y="27"/>
                    </a:cubicBezTo>
                    <a:cubicBezTo>
                      <a:pt x="305" y="10"/>
                      <a:pt x="288" y="0"/>
                      <a:pt x="271" y="5"/>
                    </a:cubicBezTo>
                    <a:close/>
                    <a:moveTo>
                      <a:pt x="271" y="5"/>
                    </a:moveTo>
                    <a:cubicBezTo>
                      <a:pt x="271" y="5"/>
                      <a:pt x="271" y="5"/>
                      <a:pt x="271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88" name="Freeform 9"/>
              <p:cNvSpPr>
                <a:spLocks noEditPoints="1"/>
              </p:cNvSpPr>
              <p:nvPr/>
            </p:nvSpPr>
            <p:spPr bwMode="auto">
              <a:xfrm>
                <a:off x="4593" y="3039"/>
                <a:ext cx="174" cy="386"/>
              </a:xfrm>
              <a:custGeom>
                <a:avLst/>
                <a:gdLst>
                  <a:gd name="T0" fmla="*/ 453 w 476"/>
                  <a:gd name="T1" fmla="*/ 996 h 1057"/>
                  <a:gd name="T2" fmla="*/ 64 w 476"/>
                  <a:gd name="T3" fmla="*/ 411 h 1057"/>
                  <a:gd name="T4" fmla="*/ 173 w 476"/>
                  <a:gd name="T5" fmla="*/ 55 h 1057"/>
                  <a:gd name="T6" fmla="*/ 165 w 476"/>
                  <a:gd name="T7" fmla="*/ 10 h 1057"/>
                  <a:gd name="T8" fmla="*/ 120 w 476"/>
                  <a:gd name="T9" fmla="*/ 19 h 1057"/>
                  <a:gd name="T10" fmla="*/ 0 w 476"/>
                  <a:gd name="T11" fmla="*/ 411 h 1057"/>
                  <a:gd name="T12" fmla="*/ 428 w 476"/>
                  <a:gd name="T13" fmla="*/ 1055 h 1057"/>
                  <a:gd name="T14" fmla="*/ 440 w 476"/>
                  <a:gd name="T15" fmla="*/ 1057 h 1057"/>
                  <a:gd name="T16" fmla="*/ 470 w 476"/>
                  <a:gd name="T17" fmla="*/ 1038 h 1057"/>
                  <a:gd name="T18" fmla="*/ 453 w 476"/>
                  <a:gd name="T19" fmla="*/ 996 h 1057"/>
                  <a:gd name="T20" fmla="*/ 453 w 476"/>
                  <a:gd name="T21" fmla="*/ 996 h 1057"/>
                  <a:gd name="T22" fmla="*/ 453 w 476"/>
                  <a:gd name="T23" fmla="*/ 996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6" h="1057">
                    <a:moveTo>
                      <a:pt x="453" y="996"/>
                    </a:moveTo>
                    <a:cubicBezTo>
                      <a:pt x="216" y="897"/>
                      <a:pt x="64" y="667"/>
                      <a:pt x="64" y="411"/>
                    </a:cubicBezTo>
                    <a:cubicBezTo>
                      <a:pt x="64" y="283"/>
                      <a:pt x="102" y="160"/>
                      <a:pt x="173" y="55"/>
                    </a:cubicBezTo>
                    <a:cubicBezTo>
                      <a:pt x="183" y="40"/>
                      <a:pt x="179" y="20"/>
                      <a:pt x="165" y="10"/>
                    </a:cubicBezTo>
                    <a:cubicBezTo>
                      <a:pt x="150" y="0"/>
                      <a:pt x="130" y="4"/>
                      <a:pt x="120" y="19"/>
                    </a:cubicBezTo>
                    <a:cubicBezTo>
                      <a:pt x="41" y="135"/>
                      <a:pt x="0" y="270"/>
                      <a:pt x="0" y="411"/>
                    </a:cubicBezTo>
                    <a:cubicBezTo>
                      <a:pt x="0" y="693"/>
                      <a:pt x="168" y="946"/>
                      <a:pt x="428" y="1055"/>
                    </a:cubicBezTo>
                    <a:cubicBezTo>
                      <a:pt x="432" y="1057"/>
                      <a:pt x="436" y="1057"/>
                      <a:pt x="440" y="1057"/>
                    </a:cubicBezTo>
                    <a:cubicBezTo>
                      <a:pt x="453" y="1057"/>
                      <a:pt x="465" y="1050"/>
                      <a:pt x="470" y="1038"/>
                    </a:cubicBezTo>
                    <a:cubicBezTo>
                      <a:pt x="476" y="1021"/>
                      <a:pt x="469" y="1003"/>
                      <a:pt x="453" y="996"/>
                    </a:cubicBezTo>
                    <a:close/>
                    <a:moveTo>
                      <a:pt x="453" y="996"/>
                    </a:moveTo>
                    <a:cubicBezTo>
                      <a:pt x="453" y="996"/>
                      <a:pt x="453" y="996"/>
                      <a:pt x="453" y="9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696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  <p:bldLst>
      <p:bldGraphic spid="43" grpId="0">
        <p:bldAsOne/>
      </p:bldGraphic>
      <p:bldGraphic spid="43" grpId="1">
        <p:bldAsOne/>
      </p:bldGraphic>
      <p:bldGraphic spid="48" grpId="0">
        <p:bldAsOne/>
      </p:bldGraphic>
      <p:bldGraphic spid="48" grpId="1">
        <p:bldAsOne/>
      </p:bldGraphic>
      <p:bldGraphic spid="45" grpId="0">
        <p:bldAsOne/>
      </p:bldGraphic>
      <p:bldP spid="18" grpId="0"/>
      <p:bldP spid="39" grpId="0"/>
      <p:bldP spid="39" grpId="1"/>
      <p:bldGraphic spid="40" grpId="0">
        <p:bldAsOne/>
      </p:bldGraphic>
      <p:bldP spid="46" grpId="0"/>
      <p:bldP spid="47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2" grpId="1"/>
      <p:bldP spid="75" grpId="0"/>
      <p:bldP spid="75" grpId="1"/>
      <p:bldP spid="3" grpId="0" animBg="1"/>
      <p:bldP spid="3" grpId="1" animBg="1"/>
      <p:bldP spid="77" grpId="0" animBg="1"/>
      <p:bldP spid="77" grpId="1" animBg="1"/>
      <p:bldP spid="76" grpId="0"/>
      <p:bldP spid="76" grpId="1"/>
      <p:bldP spid="78" grpId="0"/>
      <p:bldP spid="78" grpId="1"/>
      <p:bldP spid="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5"/>
          <p:cNvSpPr txBox="1"/>
          <p:nvPr/>
        </p:nvSpPr>
        <p:spPr>
          <a:xfrm>
            <a:off x="1602684" y="2535027"/>
            <a:ext cx="8957161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>
                    <a:lumMod val="95000"/>
                  </a:schemeClr>
                </a:solidFill>
                <a:ea typeface="Verdana" pitchFamily="34" charset="0"/>
                <a:cs typeface="Arial" charset="0"/>
              </a:rPr>
              <a:t>aplicação de um questionário único (perguntas fechadas e abertas) a uma amostra de participantes do EMPRETEC</a:t>
            </a: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>
                    <a:lumMod val="95000"/>
                  </a:schemeClr>
                </a:solidFill>
                <a:ea typeface="Verdana" pitchFamily="34" charset="0"/>
                <a:cs typeface="Arial" charset="0"/>
              </a:rPr>
              <a:t>pesquisa realizada via CATI (telefone)</a:t>
            </a: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>
                    <a:lumMod val="95000"/>
                  </a:schemeClr>
                </a:solidFill>
                <a:ea typeface="Verdana" pitchFamily="34" charset="0"/>
                <a:cs typeface="Arial" charset="0"/>
              </a:rPr>
              <a:t>a listagem com o nome dos participantes foi fornecida pelo SEBRAE</a:t>
            </a: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>
                    <a:lumMod val="95000"/>
                  </a:schemeClr>
                </a:solidFill>
                <a:ea typeface="Verdana" pitchFamily="34" charset="0"/>
                <a:cs typeface="Arial" charset="0"/>
              </a:rPr>
              <a:t>entrevistas realizadas entre os dias 18/01/2017 e 20/02/2017</a:t>
            </a: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a margem de erro para os resultados gerais é de </a:t>
            </a:r>
            <a:r>
              <a:rPr lang="pt-BR" sz="1500" b="1" dirty="0">
                <a:solidFill>
                  <a:schemeClr val="bg1"/>
                </a:solidFill>
              </a:rPr>
              <a:t>+/- </a:t>
            </a:r>
            <a:r>
              <a:rPr lang="pt-BR" sz="2000" b="1" dirty="0">
                <a:solidFill>
                  <a:schemeClr val="bg1"/>
                </a:solidFill>
              </a:rPr>
              <a:t>2%</a:t>
            </a:r>
            <a:endParaRPr lang="pt-BR" sz="2000" dirty="0">
              <a:solidFill>
                <a:schemeClr val="bg1">
                  <a:lumMod val="95000"/>
                </a:schemeClr>
              </a:solidFill>
              <a:ea typeface="Verdana" pitchFamily="34" charset="0"/>
              <a:cs typeface="Arial" charset="0"/>
            </a:endParaRP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>
                    <a:lumMod val="95000"/>
                  </a:schemeClr>
                </a:solidFill>
                <a:ea typeface="Verdana" pitchFamily="34" charset="0"/>
                <a:cs typeface="Arial" charset="0"/>
              </a:rPr>
              <a:t>todo o estudo obedeceu aos códigos de ética da:</a:t>
            </a:r>
          </a:p>
          <a:p>
            <a:pPr marL="800100" lvl="1" indent="-342900">
              <a:lnSpc>
                <a:spcPct val="150000"/>
              </a:lnSpc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>
                    <a:lumMod val="95000"/>
                  </a:schemeClr>
                </a:solidFill>
                <a:ea typeface="Verdana" pitchFamily="34" charset="0"/>
                <a:cs typeface="Arial" charset="0"/>
              </a:rPr>
              <a:t>ABEP, da ESOMAR e à norma ABNT NBR ISO 20.252</a:t>
            </a: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ü"/>
            </a:pPr>
            <a:endParaRPr lang="pt-BR" u="sng" dirty="0">
              <a:solidFill>
                <a:schemeClr val="bg1">
                  <a:lumMod val="95000"/>
                </a:schemeClr>
              </a:solidFill>
              <a:ea typeface="Verdana" pitchFamily="34" charset="0"/>
              <a:cs typeface="Arial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894516" y="1562751"/>
            <a:ext cx="8532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chemeClr val="bg1"/>
                </a:solidFill>
              </a:rPr>
              <a:t>3.053</a:t>
            </a:r>
            <a:r>
              <a:rPr lang="pt-BR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entrevistas</a:t>
            </a:r>
            <a:endParaRPr lang="pt-BR" sz="11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orma livre 7"/>
          <p:cNvSpPr/>
          <p:nvPr/>
        </p:nvSpPr>
        <p:spPr>
          <a:xfrm>
            <a:off x="-167954" y="436743"/>
            <a:ext cx="4785186" cy="853819"/>
          </a:xfrm>
          <a:custGeom>
            <a:avLst/>
            <a:gdLst>
              <a:gd name="connsiteX0" fmla="*/ 0 w 4785186"/>
              <a:gd name="connsiteY0" fmla="*/ 0 h 853819"/>
              <a:gd name="connsiteX1" fmla="*/ 4785186 w 4785186"/>
              <a:gd name="connsiteY1" fmla="*/ 0 h 853819"/>
              <a:gd name="connsiteX2" fmla="*/ 4310842 w 4785186"/>
              <a:gd name="connsiteY2" fmla="*/ 853819 h 853819"/>
              <a:gd name="connsiteX3" fmla="*/ 0 w 4785186"/>
              <a:gd name="connsiteY3" fmla="*/ 853819 h 85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5186" h="853819">
                <a:moveTo>
                  <a:pt x="0" y="0"/>
                </a:moveTo>
                <a:lnTo>
                  <a:pt x="4785186" y="0"/>
                </a:lnTo>
                <a:lnTo>
                  <a:pt x="4310842" y="853819"/>
                </a:lnTo>
                <a:lnTo>
                  <a:pt x="0" y="853819"/>
                </a:lnTo>
                <a:close/>
              </a:path>
            </a:pathLst>
          </a:custGeom>
          <a:solidFill>
            <a:srgbClr val="BCA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extBox 57"/>
          <p:cNvSpPr txBox="1"/>
          <p:nvPr/>
        </p:nvSpPr>
        <p:spPr>
          <a:xfrm>
            <a:off x="494057" y="551323"/>
            <a:ext cx="372380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1" dirty="0">
                <a:solidFill>
                  <a:schemeClr val="bg1"/>
                </a:solidFill>
                <a:latin typeface="Myriad Pro" panose="020B0503030403020204" pitchFamily="34" charset="0"/>
              </a:rPr>
              <a:t>metodologia</a:t>
            </a:r>
          </a:p>
        </p:txBody>
      </p:sp>
    </p:spTree>
    <p:extLst>
      <p:ext uri="{BB962C8B-B14F-4D97-AF65-F5344CB8AC3E}">
        <p14:creationId xmlns:p14="http://schemas.microsoft.com/office/powerpoint/2010/main" val="238241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758934" y="161424"/>
            <a:ext cx="5001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3600" b="0" i="1" dirty="0">
                <a:solidFill>
                  <a:srgbClr val="4A5463"/>
                </a:solidFill>
                <a:effectLst/>
                <a:latin typeface="+mn-lt"/>
              </a:rPr>
              <a:t>média de funcionários</a:t>
            </a:r>
          </a:p>
        </p:txBody>
      </p:sp>
      <p:sp>
        <p:nvSpPr>
          <p:cNvPr id="13" name="Forma livre 12"/>
          <p:cNvSpPr/>
          <p:nvPr/>
        </p:nvSpPr>
        <p:spPr>
          <a:xfrm>
            <a:off x="-167954" y="161424"/>
            <a:ext cx="968768" cy="172857"/>
          </a:xfrm>
          <a:custGeom>
            <a:avLst/>
            <a:gdLst>
              <a:gd name="connsiteX0" fmla="*/ 0 w 4785186"/>
              <a:gd name="connsiteY0" fmla="*/ 0 h 853819"/>
              <a:gd name="connsiteX1" fmla="*/ 4785186 w 4785186"/>
              <a:gd name="connsiteY1" fmla="*/ 0 h 853819"/>
              <a:gd name="connsiteX2" fmla="*/ 4310842 w 4785186"/>
              <a:gd name="connsiteY2" fmla="*/ 853819 h 853819"/>
              <a:gd name="connsiteX3" fmla="*/ 0 w 4785186"/>
              <a:gd name="connsiteY3" fmla="*/ 853819 h 85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5186" h="853819">
                <a:moveTo>
                  <a:pt x="0" y="0"/>
                </a:moveTo>
                <a:lnTo>
                  <a:pt x="4785186" y="0"/>
                </a:lnTo>
                <a:lnTo>
                  <a:pt x="4310842" y="853819"/>
                </a:lnTo>
                <a:lnTo>
                  <a:pt x="0" y="853819"/>
                </a:lnTo>
                <a:close/>
              </a:path>
            </a:pathLst>
          </a:custGeom>
          <a:solidFill>
            <a:srgbClr val="FBC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2103155081"/>
              </p:ext>
            </p:extLst>
          </p:nvPr>
        </p:nvGraphicFramePr>
        <p:xfrm>
          <a:off x="2982828" y="1838325"/>
          <a:ext cx="3290974" cy="3448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049330"/>
              </p:ext>
            </p:extLst>
          </p:nvPr>
        </p:nvGraphicFramePr>
        <p:xfrm>
          <a:off x="551832" y="2009764"/>
          <a:ext cx="2430996" cy="3118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09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23780">
                <a:tc>
                  <a:txBody>
                    <a:bodyPr/>
                    <a:lstStyle/>
                    <a:p>
                      <a:pPr algn="r"/>
                      <a:r>
                        <a:rPr lang="pt-BR" sz="1600" b="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até 2 anos</a:t>
                      </a:r>
                      <a:endParaRPr lang="pt-BR" sz="1600" b="0" i="1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720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378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3</a:t>
                      </a:r>
                      <a:r>
                        <a:rPr lang="pt-BR" sz="1600" b="0" i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5 anos</a:t>
                      </a:r>
                      <a:endParaRPr lang="pt-BR" sz="1600" b="0" i="1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720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378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6</a:t>
                      </a:r>
                      <a:r>
                        <a:rPr lang="pt-BR" sz="1600" b="0" i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10 anos</a:t>
                      </a:r>
                      <a:endParaRPr lang="pt-BR" sz="1600" b="0" i="1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720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378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11</a:t>
                      </a:r>
                      <a:r>
                        <a:rPr lang="pt-BR" sz="1600" b="0" i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18 anos</a:t>
                      </a:r>
                      <a:endParaRPr lang="pt-BR" sz="1600" b="0" i="1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720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2378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acima de 18 </a:t>
                      </a:r>
                      <a:r>
                        <a:rPr lang="pt-BR" sz="1600" b="0" i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anos</a:t>
                      </a:r>
                      <a:endParaRPr lang="pt-BR" sz="1600" b="0" i="1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720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8596995" y="1952540"/>
            <a:ext cx="3156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1800" i="1" dirty="0">
                <a:solidFill>
                  <a:srgbClr val="4A5463"/>
                </a:solidFill>
                <a:effectLst/>
                <a:latin typeface="+mn-lt"/>
              </a:rPr>
              <a:t>antes do </a:t>
            </a:r>
            <a:r>
              <a:rPr lang="pt-BR" sz="1800" i="1" dirty="0" err="1">
                <a:solidFill>
                  <a:srgbClr val="4A5463"/>
                </a:solidFill>
                <a:effectLst/>
                <a:latin typeface="+mn-lt"/>
              </a:rPr>
              <a:t>Empretec</a:t>
            </a:r>
            <a:endParaRPr lang="pt-BR" sz="1800" i="1" dirty="0">
              <a:solidFill>
                <a:srgbClr val="4A5463"/>
              </a:solidFill>
              <a:effectLst/>
              <a:latin typeface="+mn-lt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8596994" y="2462761"/>
            <a:ext cx="2747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1800" i="1" dirty="0">
                <a:solidFill>
                  <a:srgbClr val="4A5463"/>
                </a:solidFill>
                <a:effectLst/>
                <a:latin typeface="+mn-lt"/>
              </a:rPr>
              <a:t>depois do </a:t>
            </a:r>
            <a:r>
              <a:rPr lang="pt-BR" sz="1800" i="1" dirty="0" err="1">
                <a:solidFill>
                  <a:srgbClr val="4A5463"/>
                </a:solidFill>
                <a:effectLst/>
                <a:latin typeface="+mn-lt"/>
              </a:rPr>
              <a:t>Empretec</a:t>
            </a:r>
            <a:endParaRPr lang="pt-BR" sz="1800" i="1" dirty="0">
              <a:solidFill>
                <a:srgbClr val="4A5463"/>
              </a:solidFill>
              <a:effectLst/>
              <a:latin typeface="+mn-lt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8292657" y="2490623"/>
            <a:ext cx="263758" cy="262931"/>
            <a:chOff x="8292657" y="2490623"/>
            <a:chExt cx="263758" cy="262931"/>
          </a:xfrm>
        </p:grpSpPr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8339786" y="2531138"/>
              <a:ext cx="168673" cy="222416"/>
            </a:xfrm>
            <a:custGeom>
              <a:avLst/>
              <a:gdLst>
                <a:gd name="T0" fmla="*/ 196 w 728"/>
                <a:gd name="T1" fmla="*/ 718 h 963"/>
                <a:gd name="T2" fmla="*/ 27 w 728"/>
                <a:gd name="T3" fmla="*/ 810 h 963"/>
                <a:gd name="T4" fmla="*/ 0 w 728"/>
                <a:gd name="T5" fmla="*/ 830 h 963"/>
                <a:gd name="T6" fmla="*/ 365 w 728"/>
                <a:gd name="T7" fmla="*/ 963 h 963"/>
                <a:gd name="T8" fmla="*/ 728 w 728"/>
                <a:gd name="T9" fmla="*/ 831 h 963"/>
                <a:gd name="T10" fmla="*/ 698 w 728"/>
                <a:gd name="T11" fmla="*/ 811 h 963"/>
                <a:gd name="T12" fmla="*/ 517 w 728"/>
                <a:gd name="T13" fmla="*/ 721 h 963"/>
                <a:gd name="T14" fmla="*/ 479 w 728"/>
                <a:gd name="T15" fmla="*/ 659 h 963"/>
                <a:gd name="T16" fmla="*/ 479 w 728"/>
                <a:gd name="T17" fmla="*/ 588 h 963"/>
                <a:gd name="T18" fmla="*/ 496 w 728"/>
                <a:gd name="T19" fmla="*/ 566 h 963"/>
                <a:gd name="T20" fmla="*/ 552 w 728"/>
                <a:gd name="T21" fmla="*/ 453 h 963"/>
                <a:gd name="T22" fmla="*/ 593 w 728"/>
                <a:gd name="T23" fmla="*/ 398 h 963"/>
                <a:gd name="T24" fmla="*/ 593 w 728"/>
                <a:gd name="T25" fmla="*/ 323 h 963"/>
                <a:gd name="T26" fmla="*/ 574 w 728"/>
                <a:gd name="T27" fmla="*/ 281 h 963"/>
                <a:gd name="T28" fmla="*/ 574 w 728"/>
                <a:gd name="T29" fmla="*/ 171 h 963"/>
                <a:gd name="T30" fmla="*/ 365 w 728"/>
                <a:gd name="T31" fmla="*/ 0 h 963"/>
                <a:gd name="T32" fmla="*/ 156 w 728"/>
                <a:gd name="T33" fmla="*/ 171 h 963"/>
                <a:gd name="T34" fmla="*/ 156 w 728"/>
                <a:gd name="T35" fmla="*/ 281 h 963"/>
                <a:gd name="T36" fmla="*/ 137 w 728"/>
                <a:gd name="T37" fmla="*/ 323 h 963"/>
                <a:gd name="T38" fmla="*/ 137 w 728"/>
                <a:gd name="T39" fmla="*/ 398 h 963"/>
                <a:gd name="T40" fmla="*/ 164 w 728"/>
                <a:gd name="T41" fmla="*/ 446 h 963"/>
                <a:gd name="T42" fmla="*/ 232 w 728"/>
                <a:gd name="T43" fmla="*/ 588 h 963"/>
                <a:gd name="T44" fmla="*/ 232 w 728"/>
                <a:gd name="T45" fmla="*/ 657 h 963"/>
                <a:gd name="T46" fmla="*/ 196 w 728"/>
                <a:gd name="T47" fmla="*/ 718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28" h="963">
                  <a:moveTo>
                    <a:pt x="196" y="718"/>
                  </a:moveTo>
                  <a:cubicBezTo>
                    <a:pt x="27" y="810"/>
                    <a:pt x="27" y="810"/>
                    <a:pt x="27" y="810"/>
                  </a:cubicBezTo>
                  <a:cubicBezTo>
                    <a:pt x="17" y="816"/>
                    <a:pt x="8" y="822"/>
                    <a:pt x="0" y="830"/>
                  </a:cubicBezTo>
                  <a:cubicBezTo>
                    <a:pt x="99" y="913"/>
                    <a:pt x="226" y="963"/>
                    <a:pt x="365" y="963"/>
                  </a:cubicBezTo>
                  <a:cubicBezTo>
                    <a:pt x="503" y="963"/>
                    <a:pt x="630" y="913"/>
                    <a:pt x="728" y="831"/>
                  </a:cubicBezTo>
                  <a:cubicBezTo>
                    <a:pt x="719" y="824"/>
                    <a:pt x="709" y="817"/>
                    <a:pt x="698" y="811"/>
                  </a:cubicBezTo>
                  <a:cubicBezTo>
                    <a:pt x="517" y="721"/>
                    <a:pt x="517" y="721"/>
                    <a:pt x="517" y="721"/>
                  </a:cubicBezTo>
                  <a:cubicBezTo>
                    <a:pt x="494" y="709"/>
                    <a:pt x="479" y="685"/>
                    <a:pt x="479" y="659"/>
                  </a:cubicBezTo>
                  <a:cubicBezTo>
                    <a:pt x="479" y="588"/>
                    <a:pt x="479" y="588"/>
                    <a:pt x="479" y="588"/>
                  </a:cubicBezTo>
                  <a:cubicBezTo>
                    <a:pt x="484" y="582"/>
                    <a:pt x="490" y="575"/>
                    <a:pt x="496" y="566"/>
                  </a:cubicBezTo>
                  <a:cubicBezTo>
                    <a:pt x="521" y="531"/>
                    <a:pt x="539" y="493"/>
                    <a:pt x="552" y="453"/>
                  </a:cubicBezTo>
                  <a:cubicBezTo>
                    <a:pt x="575" y="445"/>
                    <a:pt x="593" y="424"/>
                    <a:pt x="593" y="398"/>
                  </a:cubicBezTo>
                  <a:cubicBezTo>
                    <a:pt x="593" y="323"/>
                    <a:pt x="593" y="323"/>
                    <a:pt x="593" y="323"/>
                  </a:cubicBezTo>
                  <a:cubicBezTo>
                    <a:pt x="593" y="306"/>
                    <a:pt x="585" y="291"/>
                    <a:pt x="574" y="281"/>
                  </a:cubicBezTo>
                  <a:cubicBezTo>
                    <a:pt x="574" y="171"/>
                    <a:pt x="574" y="171"/>
                    <a:pt x="574" y="171"/>
                  </a:cubicBezTo>
                  <a:cubicBezTo>
                    <a:pt x="574" y="171"/>
                    <a:pt x="596" y="0"/>
                    <a:pt x="365" y="0"/>
                  </a:cubicBezTo>
                  <a:cubicBezTo>
                    <a:pt x="134" y="0"/>
                    <a:pt x="156" y="171"/>
                    <a:pt x="156" y="171"/>
                  </a:cubicBezTo>
                  <a:cubicBezTo>
                    <a:pt x="156" y="281"/>
                    <a:pt x="156" y="281"/>
                    <a:pt x="156" y="281"/>
                  </a:cubicBezTo>
                  <a:cubicBezTo>
                    <a:pt x="145" y="291"/>
                    <a:pt x="137" y="306"/>
                    <a:pt x="137" y="323"/>
                  </a:cubicBezTo>
                  <a:cubicBezTo>
                    <a:pt x="137" y="398"/>
                    <a:pt x="137" y="398"/>
                    <a:pt x="137" y="398"/>
                  </a:cubicBezTo>
                  <a:cubicBezTo>
                    <a:pt x="137" y="418"/>
                    <a:pt x="148" y="436"/>
                    <a:pt x="164" y="446"/>
                  </a:cubicBezTo>
                  <a:cubicBezTo>
                    <a:pt x="183" y="529"/>
                    <a:pt x="232" y="588"/>
                    <a:pt x="232" y="588"/>
                  </a:cubicBezTo>
                  <a:cubicBezTo>
                    <a:pt x="232" y="657"/>
                    <a:pt x="232" y="657"/>
                    <a:pt x="232" y="657"/>
                  </a:cubicBezTo>
                  <a:cubicBezTo>
                    <a:pt x="232" y="683"/>
                    <a:pt x="218" y="706"/>
                    <a:pt x="196" y="718"/>
                  </a:cubicBezTo>
                  <a:close/>
                </a:path>
              </a:pathLst>
            </a:custGeom>
            <a:solidFill>
              <a:srgbClr val="FBE5D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8292657" y="2490623"/>
              <a:ext cx="263758" cy="232338"/>
            </a:xfrm>
            <a:custGeom>
              <a:avLst/>
              <a:gdLst>
                <a:gd name="T0" fmla="*/ 580 w 1142"/>
                <a:gd name="T1" fmla="*/ 5 h 1007"/>
                <a:gd name="T2" fmla="*/ 3 w 1142"/>
                <a:gd name="T3" fmla="*/ 562 h 1007"/>
                <a:gd name="T4" fmla="*/ 205 w 1142"/>
                <a:gd name="T5" fmla="*/ 1005 h 1007"/>
                <a:gd name="T6" fmla="*/ 232 w 1142"/>
                <a:gd name="T7" fmla="*/ 986 h 1007"/>
                <a:gd name="T8" fmla="*/ 401 w 1142"/>
                <a:gd name="T9" fmla="*/ 894 h 1007"/>
                <a:gd name="T10" fmla="*/ 437 w 1142"/>
                <a:gd name="T11" fmla="*/ 833 h 1007"/>
                <a:gd name="T12" fmla="*/ 437 w 1142"/>
                <a:gd name="T13" fmla="*/ 764 h 1007"/>
                <a:gd name="T14" fmla="*/ 369 w 1142"/>
                <a:gd name="T15" fmla="*/ 622 h 1007"/>
                <a:gd name="T16" fmla="*/ 342 w 1142"/>
                <a:gd name="T17" fmla="*/ 574 h 1007"/>
                <a:gd name="T18" fmla="*/ 342 w 1142"/>
                <a:gd name="T19" fmla="*/ 499 h 1007"/>
                <a:gd name="T20" fmla="*/ 361 w 1142"/>
                <a:gd name="T21" fmla="*/ 457 h 1007"/>
                <a:gd name="T22" fmla="*/ 361 w 1142"/>
                <a:gd name="T23" fmla="*/ 347 h 1007"/>
                <a:gd name="T24" fmla="*/ 570 w 1142"/>
                <a:gd name="T25" fmla="*/ 176 h 1007"/>
                <a:gd name="T26" fmla="*/ 779 w 1142"/>
                <a:gd name="T27" fmla="*/ 347 h 1007"/>
                <a:gd name="T28" fmla="*/ 779 w 1142"/>
                <a:gd name="T29" fmla="*/ 457 h 1007"/>
                <a:gd name="T30" fmla="*/ 798 w 1142"/>
                <a:gd name="T31" fmla="*/ 499 h 1007"/>
                <a:gd name="T32" fmla="*/ 798 w 1142"/>
                <a:gd name="T33" fmla="*/ 574 h 1007"/>
                <a:gd name="T34" fmla="*/ 757 w 1142"/>
                <a:gd name="T35" fmla="*/ 629 h 1007"/>
                <a:gd name="T36" fmla="*/ 701 w 1142"/>
                <a:gd name="T37" fmla="*/ 742 h 1007"/>
                <a:gd name="T38" fmla="*/ 684 w 1142"/>
                <a:gd name="T39" fmla="*/ 764 h 1007"/>
                <a:gd name="T40" fmla="*/ 684 w 1142"/>
                <a:gd name="T41" fmla="*/ 835 h 1007"/>
                <a:gd name="T42" fmla="*/ 722 w 1142"/>
                <a:gd name="T43" fmla="*/ 897 h 1007"/>
                <a:gd name="T44" fmla="*/ 903 w 1142"/>
                <a:gd name="T45" fmla="*/ 987 h 1007"/>
                <a:gd name="T46" fmla="*/ 933 w 1142"/>
                <a:gd name="T47" fmla="*/ 1007 h 1007"/>
                <a:gd name="T48" fmla="*/ 1137 w 1142"/>
                <a:gd name="T49" fmla="*/ 582 h 1007"/>
                <a:gd name="T50" fmla="*/ 580 w 1142"/>
                <a:gd name="T51" fmla="*/ 5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42" h="1007">
                  <a:moveTo>
                    <a:pt x="580" y="5"/>
                  </a:moveTo>
                  <a:cubicBezTo>
                    <a:pt x="267" y="0"/>
                    <a:pt x="9" y="249"/>
                    <a:pt x="3" y="562"/>
                  </a:cubicBezTo>
                  <a:cubicBezTo>
                    <a:pt x="0" y="740"/>
                    <a:pt x="79" y="899"/>
                    <a:pt x="205" y="1005"/>
                  </a:cubicBezTo>
                  <a:cubicBezTo>
                    <a:pt x="213" y="998"/>
                    <a:pt x="222" y="992"/>
                    <a:pt x="232" y="986"/>
                  </a:cubicBezTo>
                  <a:cubicBezTo>
                    <a:pt x="401" y="894"/>
                    <a:pt x="401" y="894"/>
                    <a:pt x="401" y="894"/>
                  </a:cubicBezTo>
                  <a:cubicBezTo>
                    <a:pt x="423" y="882"/>
                    <a:pt x="437" y="859"/>
                    <a:pt x="437" y="833"/>
                  </a:cubicBezTo>
                  <a:cubicBezTo>
                    <a:pt x="437" y="764"/>
                    <a:pt x="437" y="764"/>
                    <a:pt x="437" y="764"/>
                  </a:cubicBezTo>
                  <a:cubicBezTo>
                    <a:pt x="437" y="764"/>
                    <a:pt x="388" y="705"/>
                    <a:pt x="369" y="622"/>
                  </a:cubicBezTo>
                  <a:cubicBezTo>
                    <a:pt x="353" y="612"/>
                    <a:pt x="342" y="594"/>
                    <a:pt x="342" y="574"/>
                  </a:cubicBezTo>
                  <a:cubicBezTo>
                    <a:pt x="342" y="499"/>
                    <a:pt x="342" y="499"/>
                    <a:pt x="342" y="499"/>
                  </a:cubicBezTo>
                  <a:cubicBezTo>
                    <a:pt x="342" y="482"/>
                    <a:pt x="350" y="467"/>
                    <a:pt x="361" y="457"/>
                  </a:cubicBezTo>
                  <a:cubicBezTo>
                    <a:pt x="361" y="347"/>
                    <a:pt x="361" y="347"/>
                    <a:pt x="361" y="347"/>
                  </a:cubicBezTo>
                  <a:cubicBezTo>
                    <a:pt x="361" y="347"/>
                    <a:pt x="339" y="176"/>
                    <a:pt x="570" y="176"/>
                  </a:cubicBezTo>
                  <a:cubicBezTo>
                    <a:pt x="801" y="176"/>
                    <a:pt x="779" y="347"/>
                    <a:pt x="779" y="347"/>
                  </a:cubicBezTo>
                  <a:cubicBezTo>
                    <a:pt x="779" y="457"/>
                    <a:pt x="779" y="457"/>
                    <a:pt x="779" y="457"/>
                  </a:cubicBezTo>
                  <a:cubicBezTo>
                    <a:pt x="790" y="467"/>
                    <a:pt x="798" y="482"/>
                    <a:pt x="798" y="499"/>
                  </a:cubicBezTo>
                  <a:cubicBezTo>
                    <a:pt x="798" y="574"/>
                    <a:pt x="798" y="574"/>
                    <a:pt x="798" y="574"/>
                  </a:cubicBezTo>
                  <a:cubicBezTo>
                    <a:pt x="798" y="600"/>
                    <a:pt x="780" y="621"/>
                    <a:pt x="757" y="629"/>
                  </a:cubicBezTo>
                  <a:cubicBezTo>
                    <a:pt x="744" y="669"/>
                    <a:pt x="726" y="707"/>
                    <a:pt x="701" y="742"/>
                  </a:cubicBezTo>
                  <a:cubicBezTo>
                    <a:pt x="695" y="751"/>
                    <a:pt x="689" y="758"/>
                    <a:pt x="684" y="764"/>
                  </a:cubicBezTo>
                  <a:cubicBezTo>
                    <a:pt x="684" y="835"/>
                    <a:pt x="684" y="835"/>
                    <a:pt x="684" y="835"/>
                  </a:cubicBezTo>
                  <a:cubicBezTo>
                    <a:pt x="684" y="861"/>
                    <a:pt x="699" y="885"/>
                    <a:pt x="722" y="897"/>
                  </a:cubicBezTo>
                  <a:cubicBezTo>
                    <a:pt x="903" y="987"/>
                    <a:pt x="903" y="987"/>
                    <a:pt x="903" y="987"/>
                  </a:cubicBezTo>
                  <a:cubicBezTo>
                    <a:pt x="914" y="993"/>
                    <a:pt x="924" y="1000"/>
                    <a:pt x="933" y="1007"/>
                  </a:cubicBezTo>
                  <a:cubicBezTo>
                    <a:pt x="1055" y="906"/>
                    <a:pt x="1134" y="753"/>
                    <a:pt x="1137" y="582"/>
                  </a:cubicBezTo>
                  <a:cubicBezTo>
                    <a:pt x="1142" y="269"/>
                    <a:pt x="893" y="11"/>
                    <a:pt x="580" y="5"/>
                  </a:cubicBezTo>
                  <a:close/>
                </a:path>
              </a:pathLst>
            </a:custGeom>
            <a:solidFill>
              <a:srgbClr val="FF91B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23" name="Group 9"/>
          <p:cNvGrpSpPr>
            <a:grpSpLocks noChangeAspect="1"/>
          </p:cNvGrpSpPr>
          <p:nvPr/>
        </p:nvGrpSpPr>
        <p:grpSpPr bwMode="auto">
          <a:xfrm>
            <a:off x="8292657" y="2044843"/>
            <a:ext cx="266269" cy="265580"/>
            <a:chOff x="2488" y="808"/>
            <a:chExt cx="2704" cy="2697"/>
          </a:xfrm>
        </p:grpSpPr>
        <p:sp>
          <p:nvSpPr>
            <p:cNvPr id="25" name="Freeform 10"/>
            <p:cNvSpPr>
              <a:spLocks/>
            </p:cNvSpPr>
            <p:nvPr/>
          </p:nvSpPr>
          <p:spPr bwMode="auto">
            <a:xfrm>
              <a:off x="2973" y="1225"/>
              <a:ext cx="1724" cy="2280"/>
            </a:xfrm>
            <a:custGeom>
              <a:avLst/>
              <a:gdLst>
                <a:gd name="T0" fmla="*/ 196 w 728"/>
                <a:gd name="T1" fmla="*/ 718 h 963"/>
                <a:gd name="T2" fmla="*/ 27 w 728"/>
                <a:gd name="T3" fmla="*/ 810 h 963"/>
                <a:gd name="T4" fmla="*/ 0 w 728"/>
                <a:gd name="T5" fmla="*/ 830 h 963"/>
                <a:gd name="T6" fmla="*/ 365 w 728"/>
                <a:gd name="T7" fmla="*/ 963 h 963"/>
                <a:gd name="T8" fmla="*/ 728 w 728"/>
                <a:gd name="T9" fmla="*/ 831 h 963"/>
                <a:gd name="T10" fmla="*/ 698 w 728"/>
                <a:gd name="T11" fmla="*/ 811 h 963"/>
                <a:gd name="T12" fmla="*/ 517 w 728"/>
                <a:gd name="T13" fmla="*/ 721 h 963"/>
                <a:gd name="T14" fmla="*/ 479 w 728"/>
                <a:gd name="T15" fmla="*/ 659 h 963"/>
                <a:gd name="T16" fmla="*/ 479 w 728"/>
                <a:gd name="T17" fmla="*/ 588 h 963"/>
                <a:gd name="T18" fmla="*/ 496 w 728"/>
                <a:gd name="T19" fmla="*/ 566 h 963"/>
                <a:gd name="T20" fmla="*/ 552 w 728"/>
                <a:gd name="T21" fmla="*/ 453 h 963"/>
                <a:gd name="T22" fmla="*/ 593 w 728"/>
                <a:gd name="T23" fmla="*/ 398 h 963"/>
                <a:gd name="T24" fmla="*/ 593 w 728"/>
                <a:gd name="T25" fmla="*/ 323 h 963"/>
                <a:gd name="T26" fmla="*/ 574 w 728"/>
                <a:gd name="T27" fmla="*/ 281 h 963"/>
                <a:gd name="T28" fmla="*/ 574 w 728"/>
                <a:gd name="T29" fmla="*/ 171 h 963"/>
                <a:gd name="T30" fmla="*/ 365 w 728"/>
                <a:gd name="T31" fmla="*/ 0 h 963"/>
                <a:gd name="T32" fmla="*/ 156 w 728"/>
                <a:gd name="T33" fmla="*/ 171 h 963"/>
                <a:gd name="T34" fmla="*/ 156 w 728"/>
                <a:gd name="T35" fmla="*/ 281 h 963"/>
                <a:gd name="T36" fmla="*/ 137 w 728"/>
                <a:gd name="T37" fmla="*/ 323 h 963"/>
                <a:gd name="T38" fmla="*/ 137 w 728"/>
                <a:gd name="T39" fmla="*/ 398 h 963"/>
                <a:gd name="T40" fmla="*/ 164 w 728"/>
                <a:gd name="T41" fmla="*/ 446 h 963"/>
                <a:gd name="T42" fmla="*/ 232 w 728"/>
                <a:gd name="T43" fmla="*/ 588 h 963"/>
                <a:gd name="T44" fmla="*/ 232 w 728"/>
                <a:gd name="T45" fmla="*/ 657 h 963"/>
                <a:gd name="T46" fmla="*/ 196 w 728"/>
                <a:gd name="T47" fmla="*/ 718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28" h="963">
                  <a:moveTo>
                    <a:pt x="196" y="718"/>
                  </a:moveTo>
                  <a:cubicBezTo>
                    <a:pt x="27" y="810"/>
                    <a:pt x="27" y="810"/>
                    <a:pt x="27" y="810"/>
                  </a:cubicBezTo>
                  <a:cubicBezTo>
                    <a:pt x="17" y="816"/>
                    <a:pt x="8" y="822"/>
                    <a:pt x="0" y="830"/>
                  </a:cubicBezTo>
                  <a:cubicBezTo>
                    <a:pt x="99" y="913"/>
                    <a:pt x="226" y="963"/>
                    <a:pt x="365" y="963"/>
                  </a:cubicBezTo>
                  <a:cubicBezTo>
                    <a:pt x="503" y="963"/>
                    <a:pt x="630" y="913"/>
                    <a:pt x="728" y="831"/>
                  </a:cubicBezTo>
                  <a:cubicBezTo>
                    <a:pt x="719" y="824"/>
                    <a:pt x="709" y="817"/>
                    <a:pt x="698" y="811"/>
                  </a:cubicBezTo>
                  <a:cubicBezTo>
                    <a:pt x="517" y="721"/>
                    <a:pt x="517" y="721"/>
                    <a:pt x="517" y="721"/>
                  </a:cubicBezTo>
                  <a:cubicBezTo>
                    <a:pt x="494" y="709"/>
                    <a:pt x="479" y="685"/>
                    <a:pt x="479" y="659"/>
                  </a:cubicBezTo>
                  <a:cubicBezTo>
                    <a:pt x="479" y="588"/>
                    <a:pt x="479" y="588"/>
                    <a:pt x="479" y="588"/>
                  </a:cubicBezTo>
                  <a:cubicBezTo>
                    <a:pt x="484" y="582"/>
                    <a:pt x="490" y="575"/>
                    <a:pt x="496" y="566"/>
                  </a:cubicBezTo>
                  <a:cubicBezTo>
                    <a:pt x="521" y="531"/>
                    <a:pt x="539" y="493"/>
                    <a:pt x="552" y="453"/>
                  </a:cubicBezTo>
                  <a:cubicBezTo>
                    <a:pt x="575" y="445"/>
                    <a:pt x="593" y="424"/>
                    <a:pt x="593" y="398"/>
                  </a:cubicBezTo>
                  <a:cubicBezTo>
                    <a:pt x="593" y="323"/>
                    <a:pt x="593" y="323"/>
                    <a:pt x="593" y="323"/>
                  </a:cubicBezTo>
                  <a:cubicBezTo>
                    <a:pt x="593" y="306"/>
                    <a:pt x="585" y="291"/>
                    <a:pt x="574" y="281"/>
                  </a:cubicBezTo>
                  <a:cubicBezTo>
                    <a:pt x="574" y="171"/>
                    <a:pt x="574" y="171"/>
                    <a:pt x="574" y="171"/>
                  </a:cubicBezTo>
                  <a:cubicBezTo>
                    <a:pt x="574" y="171"/>
                    <a:pt x="596" y="0"/>
                    <a:pt x="365" y="0"/>
                  </a:cubicBezTo>
                  <a:cubicBezTo>
                    <a:pt x="134" y="0"/>
                    <a:pt x="156" y="171"/>
                    <a:pt x="156" y="171"/>
                  </a:cubicBezTo>
                  <a:cubicBezTo>
                    <a:pt x="156" y="281"/>
                    <a:pt x="156" y="281"/>
                    <a:pt x="156" y="281"/>
                  </a:cubicBezTo>
                  <a:cubicBezTo>
                    <a:pt x="145" y="291"/>
                    <a:pt x="137" y="306"/>
                    <a:pt x="137" y="323"/>
                  </a:cubicBezTo>
                  <a:cubicBezTo>
                    <a:pt x="137" y="398"/>
                    <a:pt x="137" y="398"/>
                    <a:pt x="137" y="398"/>
                  </a:cubicBezTo>
                  <a:cubicBezTo>
                    <a:pt x="137" y="418"/>
                    <a:pt x="148" y="436"/>
                    <a:pt x="164" y="446"/>
                  </a:cubicBezTo>
                  <a:cubicBezTo>
                    <a:pt x="183" y="529"/>
                    <a:pt x="232" y="588"/>
                    <a:pt x="232" y="588"/>
                  </a:cubicBezTo>
                  <a:cubicBezTo>
                    <a:pt x="232" y="657"/>
                    <a:pt x="232" y="657"/>
                    <a:pt x="232" y="657"/>
                  </a:cubicBezTo>
                  <a:cubicBezTo>
                    <a:pt x="232" y="683"/>
                    <a:pt x="218" y="706"/>
                    <a:pt x="196" y="718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6" name="Freeform 11"/>
            <p:cNvSpPr>
              <a:spLocks/>
            </p:cNvSpPr>
            <p:nvPr/>
          </p:nvSpPr>
          <p:spPr bwMode="auto">
            <a:xfrm>
              <a:off x="2488" y="808"/>
              <a:ext cx="2704" cy="2385"/>
            </a:xfrm>
            <a:custGeom>
              <a:avLst/>
              <a:gdLst>
                <a:gd name="T0" fmla="*/ 580 w 1142"/>
                <a:gd name="T1" fmla="*/ 5 h 1007"/>
                <a:gd name="T2" fmla="*/ 3 w 1142"/>
                <a:gd name="T3" fmla="*/ 562 h 1007"/>
                <a:gd name="T4" fmla="*/ 205 w 1142"/>
                <a:gd name="T5" fmla="*/ 1005 h 1007"/>
                <a:gd name="T6" fmla="*/ 232 w 1142"/>
                <a:gd name="T7" fmla="*/ 986 h 1007"/>
                <a:gd name="T8" fmla="*/ 401 w 1142"/>
                <a:gd name="T9" fmla="*/ 894 h 1007"/>
                <a:gd name="T10" fmla="*/ 437 w 1142"/>
                <a:gd name="T11" fmla="*/ 833 h 1007"/>
                <a:gd name="T12" fmla="*/ 437 w 1142"/>
                <a:gd name="T13" fmla="*/ 764 h 1007"/>
                <a:gd name="T14" fmla="*/ 369 w 1142"/>
                <a:gd name="T15" fmla="*/ 622 h 1007"/>
                <a:gd name="T16" fmla="*/ 342 w 1142"/>
                <a:gd name="T17" fmla="*/ 574 h 1007"/>
                <a:gd name="T18" fmla="*/ 342 w 1142"/>
                <a:gd name="T19" fmla="*/ 499 h 1007"/>
                <a:gd name="T20" fmla="*/ 361 w 1142"/>
                <a:gd name="T21" fmla="*/ 457 h 1007"/>
                <a:gd name="T22" fmla="*/ 361 w 1142"/>
                <a:gd name="T23" fmla="*/ 347 h 1007"/>
                <a:gd name="T24" fmla="*/ 570 w 1142"/>
                <a:gd name="T25" fmla="*/ 176 h 1007"/>
                <a:gd name="T26" fmla="*/ 779 w 1142"/>
                <a:gd name="T27" fmla="*/ 347 h 1007"/>
                <a:gd name="T28" fmla="*/ 779 w 1142"/>
                <a:gd name="T29" fmla="*/ 457 h 1007"/>
                <a:gd name="T30" fmla="*/ 798 w 1142"/>
                <a:gd name="T31" fmla="*/ 499 h 1007"/>
                <a:gd name="T32" fmla="*/ 798 w 1142"/>
                <a:gd name="T33" fmla="*/ 574 h 1007"/>
                <a:gd name="T34" fmla="*/ 757 w 1142"/>
                <a:gd name="T35" fmla="*/ 629 h 1007"/>
                <a:gd name="T36" fmla="*/ 701 w 1142"/>
                <a:gd name="T37" fmla="*/ 742 h 1007"/>
                <a:gd name="T38" fmla="*/ 684 w 1142"/>
                <a:gd name="T39" fmla="*/ 764 h 1007"/>
                <a:gd name="T40" fmla="*/ 684 w 1142"/>
                <a:gd name="T41" fmla="*/ 835 h 1007"/>
                <a:gd name="T42" fmla="*/ 722 w 1142"/>
                <a:gd name="T43" fmla="*/ 897 h 1007"/>
                <a:gd name="T44" fmla="*/ 903 w 1142"/>
                <a:gd name="T45" fmla="*/ 987 h 1007"/>
                <a:gd name="T46" fmla="*/ 933 w 1142"/>
                <a:gd name="T47" fmla="*/ 1007 h 1007"/>
                <a:gd name="T48" fmla="*/ 1137 w 1142"/>
                <a:gd name="T49" fmla="*/ 582 h 1007"/>
                <a:gd name="T50" fmla="*/ 580 w 1142"/>
                <a:gd name="T51" fmla="*/ 5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42" h="1007">
                  <a:moveTo>
                    <a:pt x="580" y="5"/>
                  </a:moveTo>
                  <a:cubicBezTo>
                    <a:pt x="267" y="0"/>
                    <a:pt x="9" y="249"/>
                    <a:pt x="3" y="562"/>
                  </a:cubicBezTo>
                  <a:cubicBezTo>
                    <a:pt x="0" y="740"/>
                    <a:pt x="79" y="899"/>
                    <a:pt x="205" y="1005"/>
                  </a:cubicBezTo>
                  <a:cubicBezTo>
                    <a:pt x="213" y="998"/>
                    <a:pt x="222" y="992"/>
                    <a:pt x="232" y="986"/>
                  </a:cubicBezTo>
                  <a:cubicBezTo>
                    <a:pt x="401" y="894"/>
                    <a:pt x="401" y="894"/>
                    <a:pt x="401" y="894"/>
                  </a:cubicBezTo>
                  <a:cubicBezTo>
                    <a:pt x="423" y="882"/>
                    <a:pt x="437" y="859"/>
                    <a:pt x="437" y="833"/>
                  </a:cubicBezTo>
                  <a:cubicBezTo>
                    <a:pt x="437" y="764"/>
                    <a:pt x="437" y="764"/>
                    <a:pt x="437" y="764"/>
                  </a:cubicBezTo>
                  <a:cubicBezTo>
                    <a:pt x="437" y="764"/>
                    <a:pt x="388" y="705"/>
                    <a:pt x="369" y="622"/>
                  </a:cubicBezTo>
                  <a:cubicBezTo>
                    <a:pt x="353" y="612"/>
                    <a:pt x="342" y="594"/>
                    <a:pt x="342" y="574"/>
                  </a:cubicBezTo>
                  <a:cubicBezTo>
                    <a:pt x="342" y="499"/>
                    <a:pt x="342" y="499"/>
                    <a:pt x="342" y="499"/>
                  </a:cubicBezTo>
                  <a:cubicBezTo>
                    <a:pt x="342" y="482"/>
                    <a:pt x="350" y="467"/>
                    <a:pt x="361" y="457"/>
                  </a:cubicBezTo>
                  <a:cubicBezTo>
                    <a:pt x="361" y="347"/>
                    <a:pt x="361" y="347"/>
                    <a:pt x="361" y="347"/>
                  </a:cubicBezTo>
                  <a:cubicBezTo>
                    <a:pt x="361" y="347"/>
                    <a:pt x="339" y="176"/>
                    <a:pt x="570" y="176"/>
                  </a:cubicBezTo>
                  <a:cubicBezTo>
                    <a:pt x="801" y="176"/>
                    <a:pt x="779" y="347"/>
                    <a:pt x="779" y="347"/>
                  </a:cubicBezTo>
                  <a:cubicBezTo>
                    <a:pt x="779" y="457"/>
                    <a:pt x="779" y="457"/>
                    <a:pt x="779" y="457"/>
                  </a:cubicBezTo>
                  <a:cubicBezTo>
                    <a:pt x="790" y="467"/>
                    <a:pt x="798" y="482"/>
                    <a:pt x="798" y="499"/>
                  </a:cubicBezTo>
                  <a:cubicBezTo>
                    <a:pt x="798" y="574"/>
                    <a:pt x="798" y="574"/>
                    <a:pt x="798" y="574"/>
                  </a:cubicBezTo>
                  <a:cubicBezTo>
                    <a:pt x="798" y="600"/>
                    <a:pt x="780" y="621"/>
                    <a:pt x="757" y="629"/>
                  </a:cubicBezTo>
                  <a:cubicBezTo>
                    <a:pt x="744" y="669"/>
                    <a:pt x="726" y="707"/>
                    <a:pt x="701" y="742"/>
                  </a:cubicBezTo>
                  <a:cubicBezTo>
                    <a:pt x="695" y="751"/>
                    <a:pt x="689" y="758"/>
                    <a:pt x="684" y="764"/>
                  </a:cubicBezTo>
                  <a:cubicBezTo>
                    <a:pt x="684" y="835"/>
                    <a:pt x="684" y="835"/>
                    <a:pt x="684" y="835"/>
                  </a:cubicBezTo>
                  <a:cubicBezTo>
                    <a:pt x="684" y="861"/>
                    <a:pt x="699" y="885"/>
                    <a:pt x="722" y="897"/>
                  </a:cubicBezTo>
                  <a:cubicBezTo>
                    <a:pt x="903" y="987"/>
                    <a:pt x="903" y="987"/>
                    <a:pt x="903" y="987"/>
                  </a:cubicBezTo>
                  <a:cubicBezTo>
                    <a:pt x="914" y="993"/>
                    <a:pt x="924" y="1000"/>
                    <a:pt x="933" y="1007"/>
                  </a:cubicBezTo>
                  <a:cubicBezTo>
                    <a:pt x="1055" y="906"/>
                    <a:pt x="1134" y="753"/>
                    <a:pt x="1137" y="582"/>
                  </a:cubicBezTo>
                  <a:cubicBezTo>
                    <a:pt x="1142" y="269"/>
                    <a:pt x="893" y="11"/>
                    <a:pt x="580" y="5"/>
                  </a:cubicBezTo>
                  <a:close/>
                </a:path>
              </a:pathLst>
            </a:custGeom>
            <a:solidFill>
              <a:srgbClr val="DBF1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27" name="CaixaDeTexto 5"/>
          <p:cNvSpPr txBox="1"/>
          <p:nvPr/>
        </p:nvSpPr>
        <p:spPr>
          <a:xfrm>
            <a:off x="7932366" y="3244097"/>
            <a:ext cx="3694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esse crescimento no corpo funcional foi mais perceptível nas empresas com menos tempo de atuação no mercado </a:t>
            </a:r>
            <a:r>
              <a:rPr lang="pt-BR" sz="1200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(P19)</a:t>
            </a:r>
          </a:p>
        </p:txBody>
      </p:sp>
      <p:sp>
        <p:nvSpPr>
          <p:cNvPr id="28" name="CaixaDeTexto 27"/>
          <p:cNvSpPr txBox="1"/>
          <p:nvPr/>
        </p:nvSpPr>
        <p:spPr>
          <a:xfrm rot="16200000">
            <a:off x="-866203" y="3587771"/>
            <a:ext cx="2365266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ctr"/>
            <a:r>
              <a:rPr lang="pt-BR" sz="1200" i="1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tempo de empresa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595450" y="6459902"/>
            <a:ext cx="45141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rgbClr val="FF91B0"/>
                </a:solidFill>
              </a:rPr>
              <a:t>P19. </a:t>
            </a:r>
            <a:r>
              <a:rPr lang="pt-BR" sz="1100" b="1" dirty="0">
                <a:solidFill>
                  <a:schemeClr val="bg1"/>
                </a:solidFill>
              </a:rPr>
              <a:t>Quantos empregados o seu negócio tinha quando fez o EMPRETEC?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5308741" y="6459902"/>
            <a:ext cx="48569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rgbClr val="FF91B0"/>
                </a:solidFill>
              </a:rPr>
              <a:t>P20. </a:t>
            </a:r>
            <a:r>
              <a:rPr lang="pt-BR" sz="1100" b="1" dirty="0">
                <a:solidFill>
                  <a:schemeClr val="bg1"/>
                </a:solidFill>
              </a:rPr>
              <a:t>Quantos empregados o seu negócio tinha quando fez o EMPRETEC?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330400"/>
              </p:ext>
            </p:extLst>
          </p:nvPr>
        </p:nvGraphicFramePr>
        <p:xfrm>
          <a:off x="6273802" y="1952540"/>
          <a:ext cx="609600" cy="30512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2870162045"/>
                    </a:ext>
                  </a:extLst>
                </a:gridCol>
              </a:tblGrid>
              <a:tr h="61025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+46%</a:t>
                      </a:r>
                      <a:endParaRPr lang="pt-BR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08170690"/>
                  </a:ext>
                </a:extLst>
              </a:tr>
              <a:tr h="61025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+11%</a:t>
                      </a:r>
                      <a:endParaRPr lang="pt-BR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80310010"/>
                  </a:ext>
                </a:extLst>
              </a:tr>
              <a:tr h="61025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+5%</a:t>
                      </a:r>
                      <a:endParaRPr lang="pt-BR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09397270"/>
                  </a:ext>
                </a:extLst>
              </a:tr>
              <a:tr h="61025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+1%</a:t>
                      </a:r>
                      <a:endParaRPr lang="pt-BR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40135718"/>
                  </a:ext>
                </a:extLst>
              </a:tr>
              <a:tr h="61025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-2%</a:t>
                      </a:r>
                      <a:endParaRPr lang="pt-BR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91450593"/>
                  </a:ext>
                </a:extLst>
              </a:tr>
            </a:tbl>
          </a:graphicData>
        </a:graphic>
      </p:graphicFrame>
      <p:sp>
        <p:nvSpPr>
          <p:cNvPr id="22" name="CaixaDeTexto 21"/>
          <p:cNvSpPr txBox="1"/>
          <p:nvPr/>
        </p:nvSpPr>
        <p:spPr>
          <a:xfrm>
            <a:off x="3030702" y="1523935"/>
            <a:ext cx="2876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2000" i="1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média de funcionários</a:t>
            </a:r>
          </a:p>
        </p:txBody>
      </p:sp>
      <p:graphicFrame>
        <p:nvGraphicFramePr>
          <p:cNvPr id="24" name="Tabe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274572"/>
              </p:ext>
            </p:extLst>
          </p:nvPr>
        </p:nvGraphicFramePr>
        <p:xfrm>
          <a:off x="7059161" y="1952540"/>
          <a:ext cx="609600" cy="30512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2870162045"/>
                    </a:ext>
                  </a:extLst>
                </a:gridCol>
              </a:tblGrid>
              <a:tr h="61025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+36%</a:t>
                      </a:r>
                      <a:endParaRPr lang="pt-BR" sz="12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08170690"/>
                  </a:ext>
                </a:extLst>
              </a:tr>
              <a:tr h="61025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+15%</a:t>
                      </a:r>
                      <a:endParaRPr lang="pt-BR" sz="12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80310010"/>
                  </a:ext>
                </a:extLst>
              </a:tr>
              <a:tr h="61025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+0,4%</a:t>
                      </a:r>
                      <a:endParaRPr lang="pt-BR" sz="12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09397270"/>
                  </a:ext>
                </a:extLst>
              </a:tr>
              <a:tr h="61025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+0,5%</a:t>
                      </a:r>
                      <a:endParaRPr lang="pt-BR" sz="12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40135718"/>
                  </a:ext>
                </a:extLst>
              </a:tr>
              <a:tr h="61025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-0,1%</a:t>
                      </a:r>
                      <a:endParaRPr lang="pt-BR" sz="12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91450593"/>
                  </a:ext>
                </a:extLst>
              </a:tr>
            </a:tbl>
          </a:graphicData>
        </a:graphic>
      </p:graphicFrame>
      <p:grpSp>
        <p:nvGrpSpPr>
          <p:cNvPr id="31" name="historico"/>
          <p:cNvGrpSpPr/>
          <p:nvPr/>
        </p:nvGrpSpPr>
        <p:grpSpPr>
          <a:xfrm>
            <a:off x="10046178" y="5530583"/>
            <a:ext cx="1596572" cy="624115"/>
            <a:chOff x="7794171" y="5558971"/>
            <a:chExt cx="1596572" cy="624115"/>
          </a:xfrm>
        </p:grpSpPr>
        <p:grpSp>
          <p:nvGrpSpPr>
            <p:cNvPr id="32" name="historico"/>
            <p:cNvGrpSpPr/>
            <p:nvPr/>
          </p:nvGrpSpPr>
          <p:grpSpPr>
            <a:xfrm>
              <a:off x="7913674" y="5674171"/>
              <a:ext cx="1346440" cy="450171"/>
              <a:chOff x="9469590" y="1309591"/>
              <a:chExt cx="1346440" cy="450171"/>
            </a:xfrm>
          </p:grpSpPr>
          <p:grpSp>
            <p:nvGrpSpPr>
              <p:cNvPr id="34" name="Group 4"/>
              <p:cNvGrpSpPr>
                <a:grpSpLocks noChangeAspect="1"/>
              </p:cNvGrpSpPr>
              <p:nvPr/>
            </p:nvGrpSpPr>
            <p:grpSpPr bwMode="auto">
              <a:xfrm>
                <a:off x="9469590" y="1309591"/>
                <a:ext cx="463483" cy="450171"/>
                <a:chOff x="5704" y="821"/>
                <a:chExt cx="383" cy="372"/>
              </a:xfrm>
              <a:solidFill>
                <a:srgbClr val="00A79B"/>
              </a:solidFill>
            </p:grpSpPr>
            <p:sp>
              <p:nvSpPr>
                <p:cNvPr id="36" name="Freeform 5"/>
                <p:cNvSpPr>
                  <a:spLocks noEditPoints="1"/>
                </p:cNvSpPr>
                <p:nvPr/>
              </p:nvSpPr>
              <p:spPr bwMode="auto">
                <a:xfrm>
                  <a:off x="5743" y="936"/>
                  <a:ext cx="63" cy="63"/>
                </a:xfrm>
                <a:custGeom>
                  <a:avLst/>
                  <a:gdLst>
                    <a:gd name="T0" fmla="*/ 306 w 338"/>
                    <a:gd name="T1" fmla="*/ 0 h 337"/>
                    <a:gd name="T2" fmla="*/ 32 w 338"/>
                    <a:gd name="T3" fmla="*/ 0 h 337"/>
                    <a:gd name="T4" fmla="*/ 0 w 338"/>
                    <a:gd name="T5" fmla="*/ 32 h 337"/>
                    <a:gd name="T6" fmla="*/ 0 w 338"/>
                    <a:gd name="T7" fmla="*/ 305 h 337"/>
                    <a:gd name="T8" fmla="*/ 32 w 338"/>
                    <a:gd name="T9" fmla="*/ 337 h 337"/>
                    <a:gd name="T10" fmla="*/ 306 w 338"/>
                    <a:gd name="T11" fmla="*/ 337 h 337"/>
                    <a:gd name="T12" fmla="*/ 338 w 338"/>
                    <a:gd name="T13" fmla="*/ 305 h 337"/>
                    <a:gd name="T14" fmla="*/ 338 w 338"/>
                    <a:gd name="T15" fmla="*/ 32 h 337"/>
                    <a:gd name="T16" fmla="*/ 306 w 338"/>
                    <a:gd name="T17" fmla="*/ 0 h 337"/>
                    <a:gd name="T18" fmla="*/ 274 w 338"/>
                    <a:gd name="T19" fmla="*/ 273 h 337"/>
                    <a:gd name="T20" fmla="*/ 64 w 338"/>
                    <a:gd name="T21" fmla="*/ 273 h 337"/>
                    <a:gd name="T22" fmla="*/ 64 w 338"/>
                    <a:gd name="T23" fmla="*/ 64 h 337"/>
                    <a:gd name="T24" fmla="*/ 274 w 338"/>
                    <a:gd name="T25" fmla="*/ 64 h 337"/>
                    <a:gd name="T26" fmla="*/ 274 w 338"/>
                    <a:gd name="T27" fmla="*/ 273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8" h="337">
                      <a:moveTo>
                        <a:pt x="306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5" y="0"/>
                        <a:pt x="0" y="14"/>
                        <a:pt x="0" y="32"/>
                      </a:cubicBezTo>
                      <a:cubicBezTo>
                        <a:pt x="0" y="305"/>
                        <a:pt x="0" y="305"/>
                        <a:pt x="0" y="305"/>
                      </a:cubicBezTo>
                      <a:cubicBezTo>
                        <a:pt x="0" y="323"/>
                        <a:pt x="15" y="337"/>
                        <a:pt x="32" y="337"/>
                      </a:cubicBezTo>
                      <a:cubicBezTo>
                        <a:pt x="306" y="337"/>
                        <a:pt x="306" y="337"/>
                        <a:pt x="306" y="337"/>
                      </a:cubicBezTo>
                      <a:cubicBezTo>
                        <a:pt x="324" y="337"/>
                        <a:pt x="338" y="323"/>
                        <a:pt x="338" y="305"/>
                      </a:cubicBezTo>
                      <a:cubicBezTo>
                        <a:pt x="338" y="32"/>
                        <a:pt x="338" y="32"/>
                        <a:pt x="338" y="32"/>
                      </a:cubicBezTo>
                      <a:cubicBezTo>
                        <a:pt x="338" y="14"/>
                        <a:pt x="324" y="0"/>
                        <a:pt x="306" y="0"/>
                      </a:cubicBezTo>
                      <a:close/>
                      <a:moveTo>
                        <a:pt x="274" y="273"/>
                      </a:moveTo>
                      <a:cubicBezTo>
                        <a:pt x="64" y="273"/>
                        <a:pt x="64" y="273"/>
                        <a:pt x="64" y="273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4" y="64"/>
                        <a:pt x="274" y="64"/>
                        <a:pt x="274" y="64"/>
                      </a:cubicBezTo>
                      <a:lnTo>
                        <a:pt x="274" y="27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37" name="Freeform 6"/>
                <p:cNvSpPr>
                  <a:spLocks noEditPoints="1"/>
                </p:cNvSpPr>
                <p:nvPr/>
              </p:nvSpPr>
              <p:spPr bwMode="auto">
                <a:xfrm>
                  <a:off x="5819" y="936"/>
                  <a:ext cx="63" cy="63"/>
                </a:xfrm>
                <a:custGeom>
                  <a:avLst/>
                  <a:gdLst>
                    <a:gd name="T0" fmla="*/ 305 w 337"/>
                    <a:gd name="T1" fmla="*/ 0 h 337"/>
                    <a:gd name="T2" fmla="*/ 32 w 337"/>
                    <a:gd name="T3" fmla="*/ 0 h 337"/>
                    <a:gd name="T4" fmla="*/ 0 w 337"/>
                    <a:gd name="T5" fmla="*/ 32 h 337"/>
                    <a:gd name="T6" fmla="*/ 0 w 337"/>
                    <a:gd name="T7" fmla="*/ 305 h 337"/>
                    <a:gd name="T8" fmla="*/ 32 w 337"/>
                    <a:gd name="T9" fmla="*/ 337 h 337"/>
                    <a:gd name="T10" fmla="*/ 305 w 337"/>
                    <a:gd name="T11" fmla="*/ 337 h 337"/>
                    <a:gd name="T12" fmla="*/ 337 w 337"/>
                    <a:gd name="T13" fmla="*/ 305 h 337"/>
                    <a:gd name="T14" fmla="*/ 337 w 337"/>
                    <a:gd name="T15" fmla="*/ 32 h 337"/>
                    <a:gd name="T16" fmla="*/ 305 w 337"/>
                    <a:gd name="T17" fmla="*/ 0 h 337"/>
                    <a:gd name="T18" fmla="*/ 273 w 337"/>
                    <a:gd name="T19" fmla="*/ 273 h 337"/>
                    <a:gd name="T20" fmla="*/ 64 w 337"/>
                    <a:gd name="T21" fmla="*/ 273 h 337"/>
                    <a:gd name="T22" fmla="*/ 64 w 337"/>
                    <a:gd name="T23" fmla="*/ 64 h 337"/>
                    <a:gd name="T24" fmla="*/ 273 w 337"/>
                    <a:gd name="T25" fmla="*/ 64 h 337"/>
                    <a:gd name="T26" fmla="*/ 273 w 337"/>
                    <a:gd name="T27" fmla="*/ 273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7" h="337">
                      <a:moveTo>
                        <a:pt x="305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4" y="0"/>
                        <a:pt x="0" y="14"/>
                        <a:pt x="0" y="32"/>
                      </a:cubicBezTo>
                      <a:cubicBezTo>
                        <a:pt x="0" y="305"/>
                        <a:pt x="0" y="305"/>
                        <a:pt x="0" y="305"/>
                      </a:cubicBezTo>
                      <a:cubicBezTo>
                        <a:pt x="0" y="323"/>
                        <a:pt x="14" y="337"/>
                        <a:pt x="32" y="337"/>
                      </a:cubicBezTo>
                      <a:cubicBezTo>
                        <a:pt x="305" y="337"/>
                        <a:pt x="305" y="337"/>
                        <a:pt x="305" y="337"/>
                      </a:cubicBezTo>
                      <a:cubicBezTo>
                        <a:pt x="323" y="337"/>
                        <a:pt x="337" y="323"/>
                        <a:pt x="337" y="305"/>
                      </a:cubicBezTo>
                      <a:cubicBezTo>
                        <a:pt x="337" y="32"/>
                        <a:pt x="337" y="32"/>
                        <a:pt x="337" y="32"/>
                      </a:cubicBezTo>
                      <a:cubicBezTo>
                        <a:pt x="337" y="14"/>
                        <a:pt x="323" y="0"/>
                        <a:pt x="305" y="0"/>
                      </a:cubicBezTo>
                      <a:close/>
                      <a:moveTo>
                        <a:pt x="273" y="273"/>
                      </a:moveTo>
                      <a:cubicBezTo>
                        <a:pt x="64" y="273"/>
                        <a:pt x="64" y="273"/>
                        <a:pt x="64" y="273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3" y="64"/>
                        <a:pt x="273" y="64"/>
                        <a:pt x="273" y="64"/>
                      </a:cubicBezTo>
                      <a:cubicBezTo>
                        <a:pt x="273" y="273"/>
                        <a:pt x="273" y="273"/>
                        <a:pt x="273" y="2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38" name="Freeform 7"/>
                <p:cNvSpPr>
                  <a:spLocks noEditPoints="1"/>
                </p:cNvSpPr>
                <p:nvPr/>
              </p:nvSpPr>
              <p:spPr bwMode="auto">
                <a:xfrm>
                  <a:off x="5743" y="1013"/>
                  <a:ext cx="63" cy="63"/>
                </a:xfrm>
                <a:custGeom>
                  <a:avLst/>
                  <a:gdLst>
                    <a:gd name="T0" fmla="*/ 306 w 338"/>
                    <a:gd name="T1" fmla="*/ 0 h 338"/>
                    <a:gd name="T2" fmla="*/ 32 w 338"/>
                    <a:gd name="T3" fmla="*/ 0 h 338"/>
                    <a:gd name="T4" fmla="*/ 0 w 338"/>
                    <a:gd name="T5" fmla="*/ 32 h 338"/>
                    <a:gd name="T6" fmla="*/ 0 w 338"/>
                    <a:gd name="T7" fmla="*/ 306 h 338"/>
                    <a:gd name="T8" fmla="*/ 32 w 338"/>
                    <a:gd name="T9" fmla="*/ 338 h 338"/>
                    <a:gd name="T10" fmla="*/ 306 w 338"/>
                    <a:gd name="T11" fmla="*/ 338 h 338"/>
                    <a:gd name="T12" fmla="*/ 338 w 338"/>
                    <a:gd name="T13" fmla="*/ 306 h 338"/>
                    <a:gd name="T14" fmla="*/ 338 w 338"/>
                    <a:gd name="T15" fmla="*/ 32 h 338"/>
                    <a:gd name="T16" fmla="*/ 306 w 338"/>
                    <a:gd name="T17" fmla="*/ 0 h 338"/>
                    <a:gd name="T18" fmla="*/ 274 w 338"/>
                    <a:gd name="T19" fmla="*/ 274 h 338"/>
                    <a:gd name="T20" fmla="*/ 64 w 338"/>
                    <a:gd name="T21" fmla="*/ 274 h 338"/>
                    <a:gd name="T22" fmla="*/ 64 w 338"/>
                    <a:gd name="T23" fmla="*/ 64 h 338"/>
                    <a:gd name="T24" fmla="*/ 274 w 338"/>
                    <a:gd name="T25" fmla="*/ 64 h 338"/>
                    <a:gd name="T26" fmla="*/ 274 w 338"/>
                    <a:gd name="T27" fmla="*/ 274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8" h="338">
                      <a:moveTo>
                        <a:pt x="306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5" y="0"/>
                        <a:pt x="0" y="14"/>
                        <a:pt x="0" y="32"/>
                      </a:cubicBezTo>
                      <a:cubicBezTo>
                        <a:pt x="0" y="306"/>
                        <a:pt x="0" y="306"/>
                        <a:pt x="0" y="306"/>
                      </a:cubicBezTo>
                      <a:cubicBezTo>
                        <a:pt x="0" y="323"/>
                        <a:pt x="15" y="338"/>
                        <a:pt x="32" y="338"/>
                      </a:cubicBezTo>
                      <a:cubicBezTo>
                        <a:pt x="306" y="338"/>
                        <a:pt x="306" y="338"/>
                        <a:pt x="306" y="338"/>
                      </a:cubicBezTo>
                      <a:cubicBezTo>
                        <a:pt x="324" y="338"/>
                        <a:pt x="338" y="323"/>
                        <a:pt x="338" y="306"/>
                      </a:cubicBezTo>
                      <a:cubicBezTo>
                        <a:pt x="338" y="32"/>
                        <a:pt x="338" y="32"/>
                        <a:pt x="338" y="32"/>
                      </a:cubicBezTo>
                      <a:cubicBezTo>
                        <a:pt x="338" y="14"/>
                        <a:pt x="324" y="0"/>
                        <a:pt x="306" y="0"/>
                      </a:cubicBezTo>
                      <a:close/>
                      <a:moveTo>
                        <a:pt x="274" y="274"/>
                      </a:moveTo>
                      <a:cubicBezTo>
                        <a:pt x="64" y="274"/>
                        <a:pt x="64" y="274"/>
                        <a:pt x="64" y="274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4" y="64"/>
                        <a:pt x="274" y="64"/>
                        <a:pt x="274" y="64"/>
                      </a:cubicBezTo>
                      <a:lnTo>
                        <a:pt x="274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39" name="Freeform 8"/>
                <p:cNvSpPr>
                  <a:spLocks noEditPoints="1"/>
                </p:cNvSpPr>
                <p:nvPr/>
              </p:nvSpPr>
              <p:spPr bwMode="auto">
                <a:xfrm>
                  <a:off x="5704" y="821"/>
                  <a:ext cx="383" cy="372"/>
                </a:xfrm>
                <a:custGeom>
                  <a:avLst/>
                  <a:gdLst>
                    <a:gd name="T0" fmla="*/ 1569 w 2048"/>
                    <a:gd name="T1" fmla="*/ 237 h 1990"/>
                    <a:gd name="T2" fmla="*/ 1398 w 2048"/>
                    <a:gd name="T3" fmla="*/ 205 h 1990"/>
                    <a:gd name="T4" fmla="*/ 1366 w 2048"/>
                    <a:gd name="T5" fmla="*/ 0 h 1990"/>
                    <a:gd name="T6" fmla="*/ 1197 w 2048"/>
                    <a:gd name="T7" fmla="*/ 32 h 1990"/>
                    <a:gd name="T8" fmla="*/ 885 w 2048"/>
                    <a:gd name="T9" fmla="*/ 205 h 1990"/>
                    <a:gd name="T10" fmla="*/ 853 w 2048"/>
                    <a:gd name="T11" fmla="*/ 0 h 1990"/>
                    <a:gd name="T12" fmla="*/ 684 w 2048"/>
                    <a:gd name="T13" fmla="*/ 32 h 1990"/>
                    <a:gd name="T14" fmla="*/ 372 w 2048"/>
                    <a:gd name="T15" fmla="*/ 205 h 1990"/>
                    <a:gd name="T16" fmla="*/ 340 w 2048"/>
                    <a:gd name="T17" fmla="*/ 0 h 1990"/>
                    <a:gd name="T18" fmla="*/ 171 w 2048"/>
                    <a:gd name="T19" fmla="*/ 32 h 1990"/>
                    <a:gd name="T20" fmla="*/ 32 w 2048"/>
                    <a:gd name="T21" fmla="*/ 205 h 1990"/>
                    <a:gd name="T22" fmla="*/ 0 w 2048"/>
                    <a:gd name="T23" fmla="*/ 1468 h 1990"/>
                    <a:gd name="T24" fmla="*/ 896 w 2048"/>
                    <a:gd name="T25" fmla="*/ 1501 h 1990"/>
                    <a:gd name="T26" fmla="*/ 1469 w 2048"/>
                    <a:gd name="T27" fmla="*/ 1990 h 1990"/>
                    <a:gd name="T28" fmla="*/ 1569 w 2048"/>
                    <a:gd name="T29" fmla="*/ 840 h 1990"/>
                    <a:gd name="T30" fmla="*/ 1261 w 2048"/>
                    <a:gd name="T31" fmla="*/ 64 h 1990"/>
                    <a:gd name="T32" fmla="*/ 1334 w 2048"/>
                    <a:gd name="T33" fmla="*/ 237 h 1990"/>
                    <a:gd name="T34" fmla="*/ 1261 w 2048"/>
                    <a:gd name="T35" fmla="*/ 410 h 1990"/>
                    <a:gd name="T36" fmla="*/ 748 w 2048"/>
                    <a:gd name="T37" fmla="*/ 237 h 1990"/>
                    <a:gd name="T38" fmla="*/ 821 w 2048"/>
                    <a:gd name="T39" fmla="*/ 64 h 1990"/>
                    <a:gd name="T40" fmla="*/ 821 w 2048"/>
                    <a:gd name="T41" fmla="*/ 410 h 1990"/>
                    <a:gd name="T42" fmla="*/ 748 w 2048"/>
                    <a:gd name="T43" fmla="*/ 237 h 1990"/>
                    <a:gd name="T44" fmla="*/ 235 w 2048"/>
                    <a:gd name="T45" fmla="*/ 64 h 1990"/>
                    <a:gd name="T46" fmla="*/ 308 w 2048"/>
                    <a:gd name="T47" fmla="*/ 237 h 1990"/>
                    <a:gd name="T48" fmla="*/ 235 w 2048"/>
                    <a:gd name="T49" fmla="*/ 410 h 1990"/>
                    <a:gd name="T50" fmla="*/ 921 w 2048"/>
                    <a:gd name="T51" fmla="*/ 1026 h 1990"/>
                    <a:gd name="T52" fmla="*/ 616 w 2048"/>
                    <a:gd name="T53" fmla="*/ 1058 h 1990"/>
                    <a:gd name="T54" fmla="*/ 648 w 2048"/>
                    <a:gd name="T55" fmla="*/ 1364 h 1990"/>
                    <a:gd name="T56" fmla="*/ 889 w 2048"/>
                    <a:gd name="T57" fmla="*/ 1411 h 1990"/>
                    <a:gd name="T58" fmla="*/ 64 w 2048"/>
                    <a:gd name="T59" fmla="*/ 1436 h 1990"/>
                    <a:gd name="T60" fmla="*/ 171 w 2048"/>
                    <a:gd name="T61" fmla="*/ 269 h 1990"/>
                    <a:gd name="T62" fmla="*/ 203 w 2048"/>
                    <a:gd name="T63" fmla="*/ 474 h 1990"/>
                    <a:gd name="T64" fmla="*/ 372 w 2048"/>
                    <a:gd name="T65" fmla="*/ 442 h 1990"/>
                    <a:gd name="T66" fmla="*/ 684 w 2048"/>
                    <a:gd name="T67" fmla="*/ 269 h 1990"/>
                    <a:gd name="T68" fmla="*/ 716 w 2048"/>
                    <a:gd name="T69" fmla="*/ 474 h 1990"/>
                    <a:gd name="T70" fmla="*/ 885 w 2048"/>
                    <a:gd name="T71" fmla="*/ 442 h 1990"/>
                    <a:gd name="T72" fmla="*/ 1197 w 2048"/>
                    <a:gd name="T73" fmla="*/ 269 h 1990"/>
                    <a:gd name="T74" fmla="*/ 1229 w 2048"/>
                    <a:gd name="T75" fmla="*/ 474 h 1990"/>
                    <a:gd name="T76" fmla="*/ 1398 w 2048"/>
                    <a:gd name="T77" fmla="*/ 442 h 1990"/>
                    <a:gd name="T78" fmla="*/ 1505 w 2048"/>
                    <a:gd name="T79" fmla="*/ 269 h 1990"/>
                    <a:gd name="T80" fmla="*/ 1469 w 2048"/>
                    <a:gd name="T81" fmla="*/ 831 h 1990"/>
                    <a:gd name="T82" fmla="*/ 1364 w 2048"/>
                    <a:gd name="T83" fmla="*/ 648 h 1990"/>
                    <a:gd name="T84" fmla="*/ 1058 w 2048"/>
                    <a:gd name="T85" fmla="*/ 616 h 1990"/>
                    <a:gd name="T86" fmla="*/ 1026 w 2048"/>
                    <a:gd name="T87" fmla="*/ 921 h 1990"/>
                    <a:gd name="T88" fmla="*/ 1113 w 2048"/>
                    <a:gd name="T89" fmla="*/ 953 h 1990"/>
                    <a:gd name="T90" fmla="*/ 953 w 2048"/>
                    <a:gd name="T91" fmla="*/ 1146 h 1990"/>
                    <a:gd name="T92" fmla="*/ 921 w 2048"/>
                    <a:gd name="T93" fmla="*/ 1026 h 1990"/>
                    <a:gd name="T94" fmla="*/ 889 w 2048"/>
                    <a:gd name="T95" fmla="*/ 1300 h 1990"/>
                    <a:gd name="T96" fmla="*/ 680 w 2048"/>
                    <a:gd name="T97" fmla="*/ 1090 h 1990"/>
                    <a:gd name="T98" fmla="*/ 1300 w 2048"/>
                    <a:gd name="T99" fmla="*/ 680 h 1990"/>
                    <a:gd name="T100" fmla="*/ 1217 w 2048"/>
                    <a:gd name="T101" fmla="*/ 889 h 1990"/>
                    <a:gd name="T102" fmla="*/ 1090 w 2048"/>
                    <a:gd name="T103" fmla="*/ 680 h 1990"/>
                    <a:gd name="T104" fmla="*/ 1469 w 2048"/>
                    <a:gd name="T105" fmla="*/ 1926 h 1990"/>
                    <a:gd name="T106" fmla="*/ 956 w 2048"/>
                    <a:gd name="T107" fmla="*/ 1465 h 1990"/>
                    <a:gd name="T108" fmla="*/ 1238 w 2048"/>
                    <a:gd name="T109" fmla="*/ 950 h 1990"/>
                    <a:gd name="T110" fmla="*/ 1340 w 2048"/>
                    <a:gd name="T111" fmla="*/ 912 h 1990"/>
                    <a:gd name="T112" fmla="*/ 1469 w 2048"/>
                    <a:gd name="T113" fmla="*/ 896 h 1990"/>
                    <a:gd name="T114" fmla="*/ 1533 w 2048"/>
                    <a:gd name="T115" fmla="*/ 900 h 1990"/>
                    <a:gd name="T116" fmla="*/ 1469 w 2048"/>
                    <a:gd name="T117" fmla="*/ 1926 h 19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048" h="1990">
                      <a:moveTo>
                        <a:pt x="1569" y="840"/>
                      </a:moveTo>
                      <a:cubicBezTo>
                        <a:pt x="1569" y="237"/>
                        <a:pt x="1569" y="237"/>
                        <a:pt x="1569" y="237"/>
                      </a:cubicBezTo>
                      <a:cubicBezTo>
                        <a:pt x="1569" y="219"/>
                        <a:pt x="1555" y="205"/>
                        <a:pt x="1537" y="205"/>
                      </a:cubicBezTo>
                      <a:cubicBezTo>
                        <a:pt x="1398" y="205"/>
                        <a:pt x="1398" y="205"/>
                        <a:pt x="1398" y="205"/>
                      </a:cubicBezTo>
                      <a:cubicBezTo>
                        <a:pt x="1398" y="32"/>
                        <a:pt x="1398" y="32"/>
                        <a:pt x="1398" y="32"/>
                      </a:cubicBezTo>
                      <a:cubicBezTo>
                        <a:pt x="1398" y="14"/>
                        <a:pt x="1384" y="0"/>
                        <a:pt x="1366" y="0"/>
                      </a:cubicBezTo>
                      <a:cubicBezTo>
                        <a:pt x="1229" y="0"/>
                        <a:pt x="1229" y="0"/>
                        <a:pt x="1229" y="0"/>
                      </a:cubicBezTo>
                      <a:cubicBezTo>
                        <a:pt x="1212" y="0"/>
                        <a:pt x="1197" y="14"/>
                        <a:pt x="1197" y="32"/>
                      </a:cubicBezTo>
                      <a:cubicBezTo>
                        <a:pt x="1197" y="205"/>
                        <a:pt x="1197" y="205"/>
                        <a:pt x="1197" y="205"/>
                      </a:cubicBezTo>
                      <a:cubicBezTo>
                        <a:pt x="885" y="205"/>
                        <a:pt x="885" y="205"/>
                        <a:pt x="885" y="205"/>
                      </a:cubicBezTo>
                      <a:cubicBezTo>
                        <a:pt x="885" y="32"/>
                        <a:pt x="885" y="32"/>
                        <a:pt x="885" y="32"/>
                      </a:cubicBezTo>
                      <a:cubicBezTo>
                        <a:pt x="885" y="14"/>
                        <a:pt x="871" y="0"/>
                        <a:pt x="853" y="0"/>
                      </a:cubicBezTo>
                      <a:cubicBezTo>
                        <a:pt x="716" y="0"/>
                        <a:pt x="716" y="0"/>
                        <a:pt x="716" y="0"/>
                      </a:cubicBezTo>
                      <a:cubicBezTo>
                        <a:pt x="698" y="0"/>
                        <a:pt x="684" y="14"/>
                        <a:pt x="684" y="32"/>
                      </a:cubicBezTo>
                      <a:cubicBezTo>
                        <a:pt x="684" y="205"/>
                        <a:pt x="684" y="205"/>
                        <a:pt x="684" y="205"/>
                      </a:cubicBezTo>
                      <a:cubicBezTo>
                        <a:pt x="372" y="205"/>
                        <a:pt x="372" y="205"/>
                        <a:pt x="372" y="205"/>
                      </a:cubicBezTo>
                      <a:cubicBezTo>
                        <a:pt x="372" y="32"/>
                        <a:pt x="372" y="32"/>
                        <a:pt x="372" y="32"/>
                      </a:cubicBezTo>
                      <a:cubicBezTo>
                        <a:pt x="372" y="14"/>
                        <a:pt x="358" y="0"/>
                        <a:pt x="340" y="0"/>
                      </a:cubicBezTo>
                      <a:cubicBezTo>
                        <a:pt x="203" y="0"/>
                        <a:pt x="203" y="0"/>
                        <a:pt x="203" y="0"/>
                      </a:cubicBezTo>
                      <a:cubicBezTo>
                        <a:pt x="185" y="0"/>
                        <a:pt x="171" y="14"/>
                        <a:pt x="171" y="32"/>
                      </a:cubicBezTo>
                      <a:cubicBezTo>
                        <a:pt x="171" y="205"/>
                        <a:pt x="171" y="205"/>
                        <a:pt x="171" y="205"/>
                      </a:cubicBezTo>
                      <a:cubicBezTo>
                        <a:pt x="32" y="205"/>
                        <a:pt x="32" y="205"/>
                        <a:pt x="32" y="205"/>
                      </a:cubicBezTo>
                      <a:cubicBezTo>
                        <a:pt x="14" y="205"/>
                        <a:pt x="0" y="219"/>
                        <a:pt x="0" y="237"/>
                      </a:cubicBezTo>
                      <a:cubicBezTo>
                        <a:pt x="0" y="1468"/>
                        <a:pt x="0" y="1468"/>
                        <a:pt x="0" y="1468"/>
                      </a:cubicBezTo>
                      <a:cubicBezTo>
                        <a:pt x="0" y="1486"/>
                        <a:pt x="14" y="1501"/>
                        <a:pt x="32" y="1501"/>
                      </a:cubicBezTo>
                      <a:cubicBezTo>
                        <a:pt x="896" y="1501"/>
                        <a:pt x="896" y="1501"/>
                        <a:pt x="896" y="1501"/>
                      </a:cubicBezTo>
                      <a:cubicBezTo>
                        <a:pt x="917" y="1631"/>
                        <a:pt x="981" y="1751"/>
                        <a:pt x="1080" y="1840"/>
                      </a:cubicBezTo>
                      <a:cubicBezTo>
                        <a:pt x="1186" y="1937"/>
                        <a:pt x="1325" y="1990"/>
                        <a:pt x="1469" y="1990"/>
                      </a:cubicBezTo>
                      <a:cubicBezTo>
                        <a:pt x="1788" y="1990"/>
                        <a:pt x="2048" y="1730"/>
                        <a:pt x="2048" y="1411"/>
                      </a:cubicBezTo>
                      <a:cubicBezTo>
                        <a:pt x="2048" y="1129"/>
                        <a:pt x="1844" y="888"/>
                        <a:pt x="1569" y="840"/>
                      </a:cubicBezTo>
                      <a:close/>
                      <a:moveTo>
                        <a:pt x="1261" y="237"/>
                      </a:moveTo>
                      <a:cubicBezTo>
                        <a:pt x="1261" y="64"/>
                        <a:pt x="1261" y="64"/>
                        <a:pt x="1261" y="64"/>
                      </a:cubicBezTo>
                      <a:cubicBezTo>
                        <a:pt x="1334" y="64"/>
                        <a:pt x="1334" y="64"/>
                        <a:pt x="1334" y="64"/>
                      </a:cubicBezTo>
                      <a:cubicBezTo>
                        <a:pt x="1334" y="237"/>
                        <a:pt x="1334" y="237"/>
                        <a:pt x="1334" y="237"/>
                      </a:cubicBezTo>
                      <a:cubicBezTo>
                        <a:pt x="1334" y="410"/>
                        <a:pt x="1334" y="410"/>
                        <a:pt x="1334" y="410"/>
                      </a:cubicBezTo>
                      <a:cubicBezTo>
                        <a:pt x="1261" y="410"/>
                        <a:pt x="1261" y="410"/>
                        <a:pt x="1261" y="410"/>
                      </a:cubicBezTo>
                      <a:lnTo>
                        <a:pt x="1261" y="237"/>
                      </a:lnTo>
                      <a:close/>
                      <a:moveTo>
                        <a:pt x="748" y="237"/>
                      </a:moveTo>
                      <a:cubicBezTo>
                        <a:pt x="748" y="64"/>
                        <a:pt x="748" y="64"/>
                        <a:pt x="748" y="64"/>
                      </a:cubicBezTo>
                      <a:cubicBezTo>
                        <a:pt x="821" y="64"/>
                        <a:pt x="821" y="64"/>
                        <a:pt x="821" y="64"/>
                      </a:cubicBezTo>
                      <a:cubicBezTo>
                        <a:pt x="821" y="237"/>
                        <a:pt x="821" y="237"/>
                        <a:pt x="821" y="237"/>
                      </a:cubicBezTo>
                      <a:cubicBezTo>
                        <a:pt x="821" y="410"/>
                        <a:pt x="821" y="410"/>
                        <a:pt x="821" y="410"/>
                      </a:cubicBezTo>
                      <a:cubicBezTo>
                        <a:pt x="748" y="410"/>
                        <a:pt x="748" y="410"/>
                        <a:pt x="748" y="410"/>
                      </a:cubicBezTo>
                      <a:lnTo>
                        <a:pt x="748" y="237"/>
                      </a:lnTo>
                      <a:close/>
                      <a:moveTo>
                        <a:pt x="235" y="237"/>
                      </a:moveTo>
                      <a:cubicBezTo>
                        <a:pt x="235" y="64"/>
                        <a:pt x="235" y="64"/>
                        <a:pt x="235" y="64"/>
                      </a:cubicBezTo>
                      <a:cubicBezTo>
                        <a:pt x="308" y="64"/>
                        <a:pt x="308" y="64"/>
                        <a:pt x="308" y="64"/>
                      </a:cubicBezTo>
                      <a:cubicBezTo>
                        <a:pt x="308" y="237"/>
                        <a:pt x="308" y="237"/>
                        <a:pt x="308" y="237"/>
                      </a:cubicBezTo>
                      <a:cubicBezTo>
                        <a:pt x="308" y="410"/>
                        <a:pt x="308" y="410"/>
                        <a:pt x="308" y="410"/>
                      </a:cubicBezTo>
                      <a:cubicBezTo>
                        <a:pt x="235" y="410"/>
                        <a:pt x="235" y="410"/>
                        <a:pt x="235" y="410"/>
                      </a:cubicBezTo>
                      <a:lnTo>
                        <a:pt x="235" y="237"/>
                      </a:lnTo>
                      <a:close/>
                      <a:moveTo>
                        <a:pt x="921" y="1026"/>
                      </a:moveTo>
                      <a:cubicBezTo>
                        <a:pt x="648" y="1026"/>
                        <a:pt x="648" y="1026"/>
                        <a:pt x="648" y="1026"/>
                      </a:cubicBezTo>
                      <a:cubicBezTo>
                        <a:pt x="630" y="1026"/>
                        <a:pt x="616" y="1040"/>
                        <a:pt x="616" y="1058"/>
                      </a:cubicBezTo>
                      <a:cubicBezTo>
                        <a:pt x="616" y="1332"/>
                        <a:pt x="616" y="1332"/>
                        <a:pt x="616" y="1332"/>
                      </a:cubicBezTo>
                      <a:cubicBezTo>
                        <a:pt x="616" y="1349"/>
                        <a:pt x="630" y="1364"/>
                        <a:pt x="648" y="1364"/>
                      </a:cubicBezTo>
                      <a:cubicBezTo>
                        <a:pt x="891" y="1364"/>
                        <a:pt x="891" y="1364"/>
                        <a:pt x="891" y="1364"/>
                      </a:cubicBezTo>
                      <a:cubicBezTo>
                        <a:pt x="890" y="1379"/>
                        <a:pt x="889" y="1395"/>
                        <a:pt x="889" y="1411"/>
                      </a:cubicBezTo>
                      <a:cubicBezTo>
                        <a:pt x="889" y="1419"/>
                        <a:pt x="890" y="1428"/>
                        <a:pt x="890" y="1436"/>
                      </a:cubicBezTo>
                      <a:cubicBezTo>
                        <a:pt x="64" y="1436"/>
                        <a:pt x="64" y="1436"/>
                        <a:pt x="64" y="1436"/>
                      </a:cubicBezTo>
                      <a:cubicBezTo>
                        <a:pt x="64" y="269"/>
                        <a:pt x="64" y="269"/>
                        <a:pt x="64" y="269"/>
                      </a:cubicBezTo>
                      <a:cubicBezTo>
                        <a:pt x="171" y="269"/>
                        <a:pt x="171" y="269"/>
                        <a:pt x="171" y="269"/>
                      </a:cubicBezTo>
                      <a:cubicBezTo>
                        <a:pt x="171" y="442"/>
                        <a:pt x="171" y="442"/>
                        <a:pt x="171" y="442"/>
                      </a:cubicBezTo>
                      <a:cubicBezTo>
                        <a:pt x="171" y="460"/>
                        <a:pt x="185" y="474"/>
                        <a:pt x="203" y="474"/>
                      </a:cubicBezTo>
                      <a:cubicBezTo>
                        <a:pt x="340" y="474"/>
                        <a:pt x="340" y="474"/>
                        <a:pt x="340" y="474"/>
                      </a:cubicBezTo>
                      <a:cubicBezTo>
                        <a:pt x="358" y="474"/>
                        <a:pt x="372" y="460"/>
                        <a:pt x="372" y="442"/>
                      </a:cubicBezTo>
                      <a:cubicBezTo>
                        <a:pt x="372" y="269"/>
                        <a:pt x="372" y="269"/>
                        <a:pt x="372" y="269"/>
                      </a:cubicBezTo>
                      <a:cubicBezTo>
                        <a:pt x="684" y="269"/>
                        <a:pt x="684" y="269"/>
                        <a:pt x="684" y="269"/>
                      </a:cubicBezTo>
                      <a:cubicBezTo>
                        <a:pt x="684" y="442"/>
                        <a:pt x="684" y="442"/>
                        <a:pt x="684" y="442"/>
                      </a:cubicBezTo>
                      <a:cubicBezTo>
                        <a:pt x="684" y="460"/>
                        <a:pt x="698" y="474"/>
                        <a:pt x="716" y="474"/>
                      </a:cubicBezTo>
                      <a:cubicBezTo>
                        <a:pt x="853" y="474"/>
                        <a:pt x="853" y="474"/>
                        <a:pt x="853" y="474"/>
                      </a:cubicBezTo>
                      <a:cubicBezTo>
                        <a:pt x="871" y="474"/>
                        <a:pt x="885" y="460"/>
                        <a:pt x="885" y="442"/>
                      </a:cubicBezTo>
                      <a:cubicBezTo>
                        <a:pt x="885" y="269"/>
                        <a:pt x="885" y="269"/>
                        <a:pt x="885" y="269"/>
                      </a:cubicBezTo>
                      <a:cubicBezTo>
                        <a:pt x="1197" y="269"/>
                        <a:pt x="1197" y="269"/>
                        <a:pt x="1197" y="269"/>
                      </a:cubicBezTo>
                      <a:cubicBezTo>
                        <a:pt x="1197" y="442"/>
                        <a:pt x="1197" y="442"/>
                        <a:pt x="1197" y="442"/>
                      </a:cubicBezTo>
                      <a:cubicBezTo>
                        <a:pt x="1197" y="460"/>
                        <a:pt x="1212" y="474"/>
                        <a:pt x="1229" y="474"/>
                      </a:cubicBezTo>
                      <a:cubicBezTo>
                        <a:pt x="1366" y="474"/>
                        <a:pt x="1366" y="474"/>
                        <a:pt x="1366" y="474"/>
                      </a:cubicBezTo>
                      <a:cubicBezTo>
                        <a:pt x="1384" y="474"/>
                        <a:pt x="1398" y="460"/>
                        <a:pt x="1398" y="442"/>
                      </a:cubicBezTo>
                      <a:cubicBezTo>
                        <a:pt x="1398" y="269"/>
                        <a:pt x="1398" y="269"/>
                        <a:pt x="1398" y="269"/>
                      </a:cubicBezTo>
                      <a:cubicBezTo>
                        <a:pt x="1505" y="269"/>
                        <a:pt x="1505" y="269"/>
                        <a:pt x="1505" y="269"/>
                      </a:cubicBezTo>
                      <a:cubicBezTo>
                        <a:pt x="1505" y="833"/>
                        <a:pt x="1505" y="833"/>
                        <a:pt x="1505" y="833"/>
                      </a:cubicBezTo>
                      <a:cubicBezTo>
                        <a:pt x="1493" y="832"/>
                        <a:pt x="1481" y="831"/>
                        <a:pt x="1469" y="831"/>
                      </a:cubicBezTo>
                      <a:cubicBezTo>
                        <a:pt x="1433" y="831"/>
                        <a:pt x="1398" y="835"/>
                        <a:pt x="1364" y="841"/>
                      </a:cubicBezTo>
                      <a:cubicBezTo>
                        <a:pt x="1364" y="648"/>
                        <a:pt x="1364" y="648"/>
                        <a:pt x="1364" y="648"/>
                      </a:cubicBezTo>
                      <a:cubicBezTo>
                        <a:pt x="1364" y="630"/>
                        <a:pt x="1350" y="616"/>
                        <a:pt x="1332" y="616"/>
                      </a:cubicBezTo>
                      <a:cubicBezTo>
                        <a:pt x="1058" y="616"/>
                        <a:pt x="1058" y="616"/>
                        <a:pt x="1058" y="616"/>
                      </a:cubicBezTo>
                      <a:cubicBezTo>
                        <a:pt x="1040" y="616"/>
                        <a:pt x="1026" y="630"/>
                        <a:pt x="1026" y="648"/>
                      </a:cubicBezTo>
                      <a:cubicBezTo>
                        <a:pt x="1026" y="921"/>
                        <a:pt x="1026" y="921"/>
                        <a:pt x="1026" y="921"/>
                      </a:cubicBezTo>
                      <a:cubicBezTo>
                        <a:pt x="1026" y="939"/>
                        <a:pt x="1040" y="953"/>
                        <a:pt x="1058" y="953"/>
                      </a:cubicBezTo>
                      <a:cubicBezTo>
                        <a:pt x="1113" y="953"/>
                        <a:pt x="1113" y="953"/>
                        <a:pt x="1113" y="953"/>
                      </a:cubicBezTo>
                      <a:cubicBezTo>
                        <a:pt x="1060" y="995"/>
                        <a:pt x="1014" y="1045"/>
                        <a:pt x="978" y="1102"/>
                      </a:cubicBezTo>
                      <a:cubicBezTo>
                        <a:pt x="969" y="1116"/>
                        <a:pt x="961" y="1131"/>
                        <a:pt x="953" y="1146"/>
                      </a:cubicBezTo>
                      <a:cubicBezTo>
                        <a:pt x="953" y="1058"/>
                        <a:pt x="953" y="1058"/>
                        <a:pt x="953" y="1058"/>
                      </a:cubicBezTo>
                      <a:cubicBezTo>
                        <a:pt x="953" y="1040"/>
                        <a:pt x="939" y="1026"/>
                        <a:pt x="921" y="1026"/>
                      </a:cubicBezTo>
                      <a:close/>
                      <a:moveTo>
                        <a:pt x="889" y="1090"/>
                      </a:moveTo>
                      <a:cubicBezTo>
                        <a:pt x="889" y="1300"/>
                        <a:pt x="889" y="1300"/>
                        <a:pt x="889" y="1300"/>
                      </a:cubicBezTo>
                      <a:cubicBezTo>
                        <a:pt x="680" y="1300"/>
                        <a:pt x="680" y="1300"/>
                        <a:pt x="680" y="1300"/>
                      </a:cubicBezTo>
                      <a:cubicBezTo>
                        <a:pt x="680" y="1090"/>
                        <a:pt x="680" y="1090"/>
                        <a:pt x="680" y="1090"/>
                      </a:cubicBezTo>
                      <a:lnTo>
                        <a:pt x="889" y="1090"/>
                      </a:lnTo>
                      <a:close/>
                      <a:moveTo>
                        <a:pt x="1300" y="680"/>
                      </a:moveTo>
                      <a:cubicBezTo>
                        <a:pt x="1300" y="857"/>
                        <a:pt x="1300" y="857"/>
                        <a:pt x="1300" y="857"/>
                      </a:cubicBezTo>
                      <a:cubicBezTo>
                        <a:pt x="1271" y="865"/>
                        <a:pt x="1244" y="876"/>
                        <a:pt x="1217" y="889"/>
                      </a:cubicBezTo>
                      <a:cubicBezTo>
                        <a:pt x="1090" y="889"/>
                        <a:pt x="1090" y="889"/>
                        <a:pt x="1090" y="889"/>
                      </a:cubicBezTo>
                      <a:cubicBezTo>
                        <a:pt x="1090" y="680"/>
                        <a:pt x="1090" y="680"/>
                        <a:pt x="1090" y="680"/>
                      </a:cubicBezTo>
                      <a:lnTo>
                        <a:pt x="1300" y="680"/>
                      </a:lnTo>
                      <a:close/>
                      <a:moveTo>
                        <a:pt x="1469" y="1926"/>
                      </a:moveTo>
                      <a:cubicBezTo>
                        <a:pt x="1204" y="1926"/>
                        <a:pt x="984" y="1728"/>
                        <a:pt x="956" y="1465"/>
                      </a:cubicBezTo>
                      <a:cubicBezTo>
                        <a:pt x="956" y="1465"/>
                        <a:pt x="956" y="1465"/>
                        <a:pt x="956" y="1465"/>
                      </a:cubicBezTo>
                      <a:cubicBezTo>
                        <a:pt x="954" y="1447"/>
                        <a:pt x="953" y="1429"/>
                        <a:pt x="953" y="1411"/>
                      </a:cubicBezTo>
                      <a:cubicBezTo>
                        <a:pt x="953" y="1215"/>
                        <a:pt x="1063" y="1038"/>
                        <a:pt x="1238" y="950"/>
                      </a:cubicBezTo>
                      <a:cubicBezTo>
                        <a:pt x="1238" y="950"/>
                        <a:pt x="1238" y="950"/>
                        <a:pt x="1238" y="950"/>
                      </a:cubicBezTo>
                      <a:cubicBezTo>
                        <a:pt x="1271" y="934"/>
                        <a:pt x="1305" y="921"/>
                        <a:pt x="1340" y="912"/>
                      </a:cubicBezTo>
                      <a:cubicBezTo>
                        <a:pt x="1340" y="912"/>
                        <a:pt x="1340" y="912"/>
                        <a:pt x="1340" y="912"/>
                      </a:cubicBezTo>
                      <a:cubicBezTo>
                        <a:pt x="1382" y="901"/>
                        <a:pt x="1425" y="896"/>
                        <a:pt x="1469" y="896"/>
                      </a:cubicBezTo>
                      <a:cubicBezTo>
                        <a:pt x="1490" y="896"/>
                        <a:pt x="1512" y="897"/>
                        <a:pt x="1533" y="900"/>
                      </a:cubicBezTo>
                      <a:cubicBezTo>
                        <a:pt x="1533" y="900"/>
                        <a:pt x="1533" y="900"/>
                        <a:pt x="1533" y="900"/>
                      </a:cubicBezTo>
                      <a:cubicBezTo>
                        <a:pt x="1790" y="932"/>
                        <a:pt x="1984" y="1151"/>
                        <a:pt x="1984" y="1411"/>
                      </a:cubicBezTo>
                      <a:cubicBezTo>
                        <a:pt x="1984" y="1695"/>
                        <a:pt x="1753" y="1926"/>
                        <a:pt x="1469" y="19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0" name="Freeform 9"/>
                <p:cNvSpPr>
                  <a:spLocks/>
                </p:cNvSpPr>
                <p:nvPr/>
              </p:nvSpPr>
              <p:spPr bwMode="auto">
                <a:xfrm>
                  <a:off x="6049" y="1050"/>
                  <a:ext cx="18" cy="41"/>
                </a:xfrm>
                <a:custGeom>
                  <a:avLst/>
                  <a:gdLst>
                    <a:gd name="T0" fmla="*/ 67 w 94"/>
                    <a:gd name="T1" fmla="*/ 25 h 216"/>
                    <a:gd name="T2" fmla="*/ 26 w 94"/>
                    <a:gd name="T3" fmla="*/ 6 h 216"/>
                    <a:gd name="T4" fmla="*/ 6 w 94"/>
                    <a:gd name="T5" fmla="*/ 47 h 216"/>
                    <a:gd name="T6" fmla="*/ 30 w 94"/>
                    <a:gd name="T7" fmla="*/ 184 h 216"/>
                    <a:gd name="T8" fmla="*/ 62 w 94"/>
                    <a:gd name="T9" fmla="*/ 216 h 216"/>
                    <a:gd name="T10" fmla="*/ 94 w 94"/>
                    <a:gd name="T11" fmla="*/ 184 h 216"/>
                    <a:gd name="T12" fmla="*/ 67 w 94"/>
                    <a:gd name="T13" fmla="*/ 25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4" h="216">
                      <a:moveTo>
                        <a:pt x="67" y="25"/>
                      </a:moveTo>
                      <a:cubicBezTo>
                        <a:pt x="61" y="9"/>
                        <a:pt x="42" y="0"/>
                        <a:pt x="26" y="6"/>
                      </a:cubicBezTo>
                      <a:cubicBezTo>
                        <a:pt x="9" y="12"/>
                        <a:pt x="0" y="30"/>
                        <a:pt x="6" y="47"/>
                      </a:cubicBezTo>
                      <a:cubicBezTo>
                        <a:pt x="22" y="91"/>
                        <a:pt x="30" y="137"/>
                        <a:pt x="30" y="184"/>
                      </a:cubicBezTo>
                      <a:cubicBezTo>
                        <a:pt x="30" y="202"/>
                        <a:pt x="44" y="216"/>
                        <a:pt x="62" y="216"/>
                      </a:cubicBezTo>
                      <a:cubicBezTo>
                        <a:pt x="80" y="216"/>
                        <a:pt x="94" y="202"/>
                        <a:pt x="94" y="184"/>
                      </a:cubicBezTo>
                      <a:cubicBezTo>
                        <a:pt x="94" y="130"/>
                        <a:pt x="85" y="76"/>
                        <a:pt x="67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1" name="Freeform 10"/>
                <p:cNvSpPr>
                  <a:spLocks/>
                </p:cNvSpPr>
                <p:nvPr/>
              </p:nvSpPr>
              <p:spPr bwMode="auto">
                <a:xfrm>
                  <a:off x="5994" y="999"/>
                  <a:ext cx="59" cy="45"/>
                </a:xfrm>
                <a:custGeom>
                  <a:avLst/>
                  <a:gdLst>
                    <a:gd name="T0" fmla="*/ 304 w 314"/>
                    <a:gd name="T1" fmla="*/ 191 h 242"/>
                    <a:gd name="T2" fmla="*/ 44 w 314"/>
                    <a:gd name="T3" fmla="*/ 5 h 242"/>
                    <a:gd name="T4" fmla="*/ 4 w 314"/>
                    <a:gd name="T5" fmla="*/ 27 h 242"/>
                    <a:gd name="T6" fmla="*/ 27 w 314"/>
                    <a:gd name="T7" fmla="*/ 67 h 242"/>
                    <a:gd name="T8" fmla="*/ 252 w 314"/>
                    <a:gd name="T9" fmla="*/ 228 h 242"/>
                    <a:gd name="T10" fmla="*/ 278 w 314"/>
                    <a:gd name="T11" fmla="*/ 242 h 242"/>
                    <a:gd name="T12" fmla="*/ 296 w 314"/>
                    <a:gd name="T13" fmla="*/ 236 h 242"/>
                    <a:gd name="T14" fmla="*/ 304 w 314"/>
                    <a:gd name="T15" fmla="*/ 191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4" h="242">
                      <a:moveTo>
                        <a:pt x="304" y="191"/>
                      </a:moveTo>
                      <a:cubicBezTo>
                        <a:pt x="242" y="101"/>
                        <a:pt x="149" y="35"/>
                        <a:pt x="44" y="5"/>
                      </a:cubicBezTo>
                      <a:cubicBezTo>
                        <a:pt x="27" y="0"/>
                        <a:pt x="9" y="10"/>
                        <a:pt x="4" y="27"/>
                      </a:cubicBezTo>
                      <a:cubicBezTo>
                        <a:pt x="0" y="44"/>
                        <a:pt x="10" y="62"/>
                        <a:pt x="27" y="67"/>
                      </a:cubicBezTo>
                      <a:cubicBezTo>
                        <a:pt x="117" y="93"/>
                        <a:pt x="197" y="150"/>
                        <a:pt x="252" y="228"/>
                      </a:cubicBezTo>
                      <a:cubicBezTo>
                        <a:pt x="258" y="237"/>
                        <a:pt x="268" y="242"/>
                        <a:pt x="278" y="242"/>
                      </a:cubicBezTo>
                      <a:cubicBezTo>
                        <a:pt x="284" y="242"/>
                        <a:pt x="291" y="240"/>
                        <a:pt x="296" y="236"/>
                      </a:cubicBezTo>
                      <a:cubicBezTo>
                        <a:pt x="311" y="226"/>
                        <a:pt x="314" y="206"/>
                        <a:pt x="304" y="1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2" name="Freeform 11"/>
                <p:cNvSpPr>
                  <a:spLocks noEditPoints="1"/>
                </p:cNvSpPr>
                <p:nvPr/>
              </p:nvSpPr>
              <p:spPr bwMode="auto">
                <a:xfrm>
                  <a:off x="5911" y="1017"/>
                  <a:ext cx="136" cy="136"/>
                </a:xfrm>
                <a:custGeom>
                  <a:avLst/>
                  <a:gdLst>
                    <a:gd name="T0" fmla="*/ 364 w 727"/>
                    <a:gd name="T1" fmla="*/ 0 h 727"/>
                    <a:gd name="T2" fmla="*/ 0 w 727"/>
                    <a:gd name="T3" fmla="*/ 364 h 727"/>
                    <a:gd name="T4" fmla="*/ 364 w 727"/>
                    <a:gd name="T5" fmla="*/ 727 h 727"/>
                    <a:gd name="T6" fmla="*/ 727 w 727"/>
                    <a:gd name="T7" fmla="*/ 364 h 727"/>
                    <a:gd name="T8" fmla="*/ 364 w 727"/>
                    <a:gd name="T9" fmla="*/ 0 h 727"/>
                    <a:gd name="T10" fmla="*/ 364 w 727"/>
                    <a:gd name="T11" fmla="*/ 663 h 727"/>
                    <a:gd name="T12" fmla="*/ 64 w 727"/>
                    <a:gd name="T13" fmla="*/ 364 h 727"/>
                    <a:gd name="T14" fmla="*/ 364 w 727"/>
                    <a:gd name="T15" fmla="*/ 65 h 727"/>
                    <a:gd name="T16" fmla="*/ 663 w 727"/>
                    <a:gd name="T17" fmla="*/ 364 h 727"/>
                    <a:gd name="T18" fmla="*/ 364 w 727"/>
                    <a:gd name="T19" fmla="*/ 663 h 7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27" h="727">
                      <a:moveTo>
                        <a:pt x="364" y="0"/>
                      </a:moveTo>
                      <a:cubicBezTo>
                        <a:pt x="163" y="0"/>
                        <a:pt x="0" y="163"/>
                        <a:pt x="0" y="364"/>
                      </a:cubicBezTo>
                      <a:cubicBezTo>
                        <a:pt x="0" y="564"/>
                        <a:pt x="163" y="727"/>
                        <a:pt x="364" y="727"/>
                      </a:cubicBezTo>
                      <a:cubicBezTo>
                        <a:pt x="564" y="727"/>
                        <a:pt x="727" y="564"/>
                        <a:pt x="727" y="364"/>
                      </a:cubicBezTo>
                      <a:cubicBezTo>
                        <a:pt x="727" y="163"/>
                        <a:pt x="564" y="0"/>
                        <a:pt x="364" y="0"/>
                      </a:cubicBezTo>
                      <a:close/>
                      <a:moveTo>
                        <a:pt x="364" y="663"/>
                      </a:moveTo>
                      <a:cubicBezTo>
                        <a:pt x="199" y="663"/>
                        <a:pt x="64" y="529"/>
                        <a:pt x="64" y="364"/>
                      </a:cubicBezTo>
                      <a:cubicBezTo>
                        <a:pt x="64" y="199"/>
                        <a:pt x="199" y="65"/>
                        <a:pt x="364" y="65"/>
                      </a:cubicBezTo>
                      <a:cubicBezTo>
                        <a:pt x="529" y="65"/>
                        <a:pt x="663" y="199"/>
                        <a:pt x="663" y="364"/>
                      </a:cubicBezTo>
                      <a:cubicBezTo>
                        <a:pt x="663" y="529"/>
                        <a:pt x="529" y="663"/>
                        <a:pt x="364" y="6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3" name="Freeform 12"/>
                <p:cNvSpPr>
                  <a:spLocks/>
                </p:cNvSpPr>
                <p:nvPr/>
              </p:nvSpPr>
              <p:spPr bwMode="auto">
                <a:xfrm>
                  <a:off x="5973" y="1048"/>
                  <a:ext cx="47" cy="47"/>
                </a:xfrm>
                <a:custGeom>
                  <a:avLst/>
                  <a:gdLst>
                    <a:gd name="T0" fmla="*/ 220 w 252"/>
                    <a:gd name="T1" fmla="*/ 188 h 252"/>
                    <a:gd name="T2" fmla="*/ 64 w 252"/>
                    <a:gd name="T3" fmla="*/ 188 h 252"/>
                    <a:gd name="T4" fmla="*/ 64 w 252"/>
                    <a:gd name="T5" fmla="*/ 32 h 252"/>
                    <a:gd name="T6" fmla="*/ 32 w 252"/>
                    <a:gd name="T7" fmla="*/ 0 h 252"/>
                    <a:gd name="T8" fmla="*/ 0 w 252"/>
                    <a:gd name="T9" fmla="*/ 32 h 252"/>
                    <a:gd name="T10" fmla="*/ 0 w 252"/>
                    <a:gd name="T11" fmla="*/ 220 h 252"/>
                    <a:gd name="T12" fmla="*/ 32 w 252"/>
                    <a:gd name="T13" fmla="*/ 252 h 252"/>
                    <a:gd name="T14" fmla="*/ 220 w 252"/>
                    <a:gd name="T15" fmla="*/ 252 h 252"/>
                    <a:gd name="T16" fmla="*/ 252 w 252"/>
                    <a:gd name="T17" fmla="*/ 220 h 252"/>
                    <a:gd name="T18" fmla="*/ 220 w 252"/>
                    <a:gd name="T19" fmla="*/ 188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2" h="252">
                      <a:moveTo>
                        <a:pt x="220" y="188"/>
                      </a:moveTo>
                      <a:cubicBezTo>
                        <a:pt x="64" y="188"/>
                        <a:pt x="64" y="188"/>
                        <a:pt x="64" y="188"/>
                      </a:cubicBezTo>
                      <a:cubicBezTo>
                        <a:pt x="64" y="32"/>
                        <a:pt x="64" y="32"/>
                        <a:pt x="64" y="32"/>
                      </a:cubicBezTo>
                      <a:cubicBezTo>
                        <a:pt x="64" y="14"/>
                        <a:pt x="49" y="0"/>
                        <a:pt x="32" y="0"/>
                      </a:cubicBezTo>
                      <a:cubicBezTo>
                        <a:pt x="14" y="0"/>
                        <a:pt x="0" y="14"/>
                        <a:pt x="0" y="32"/>
                      </a:cubicBezTo>
                      <a:cubicBezTo>
                        <a:pt x="0" y="220"/>
                        <a:pt x="0" y="220"/>
                        <a:pt x="0" y="220"/>
                      </a:cubicBezTo>
                      <a:cubicBezTo>
                        <a:pt x="0" y="238"/>
                        <a:pt x="14" y="252"/>
                        <a:pt x="32" y="252"/>
                      </a:cubicBezTo>
                      <a:cubicBezTo>
                        <a:pt x="220" y="252"/>
                        <a:pt x="220" y="252"/>
                        <a:pt x="220" y="252"/>
                      </a:cubicBezTo>
                      <a:cubicBezTo>
                        <a:pt x="237" y="252"/>
                        <a:pt x="252" y="238"/>
                        <a:pt x="252" y="220"/>
                      </a:cubicBezTo>
                      <a:cubicBezTo>
                        <a:pt x="252" y="203"/>
                        <a:pt x="238" y="188"/>
                        <a:pt x="220" y="1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  <p:sp>
            <p:nvSpPr>
              <p:cNvPr id="35" name="CaixaDeTexto 19"/>
              <p:cNvSpPr txBox="1"/>
              <p:nvPr/>
            </p:nvSpPr>
            <p:spPr>
              <a:xfrm>
                <a:off x="9934912" y="1361753"/>
                <a:ext cx="8811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pt-BR"/>
                </a:defPPr>
                <a:lvl1pPr algn="r">
                  <a:defRPr sz="5400" b="1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</a:defRPr>
                </a:lvl1pPr>
                <a:lvl2pPr lvl="1" algn="r">
                  <a:defRPr sz="3600">
                    <a:solidFill>
                      <a:schemeClr val="bg1"/>
                    </a:solidFill>
                  </a:defRPr>
                </a:lvl2pPr>
              </a:lstStyle>
              <a:p>
                <a:pPr algn="l"/>
                <a:r>
                  <a:rPr lang="pt-BR" sz="1400" i="1" dirty="0">
                    <a:solidFill>
                      <a:srgbClr val="4A5463"/>
                    </a:solidFill>
                    <a:effectLst/>
                    <a:latin typeface="+mn-lt"/>
                  </a:rPr>
                  <a:t>histórico</a:t>
                </a:r>
              </a:p>
            </p:txBody>
          </p:sp>
        </p:grpSp>
        <p:sp>
          <p:nvSpPr>
            <p:cNvPr id="33" name="Retângulo 32"/>
            <p:cNvSpPr/>
            <p:nvPr/>
          </p:nvSpPr>
          <p:spPr>
            <a:xfrm>
              <a:off x="7794171" y="5558971"/>
              <a:ext cx="1596572" cy="62411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4" name="Retângulo 43"/>
          <p:cNvSpPr/>
          <p:nvPr/>
        </p:nvSpPr>
        <p:spPr>
          <a:xfrm>
            <a:off x="7059161" y="5275742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279050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750"/>
                                        <p:tgtEl>
                                          <p:spTgt spid="1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750"/>
                                        <p:tgtEl>
                                          <p:spTgt spid="1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750"/>
                                        <p:tgtEl>
                                          <p:spTgt spid="1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Graphic spid="16" grpId="0" uiExpand="1">
        <p:bldSub>
          <a:bldChart bld="series"/>
        </p:bldSub>
      </p:bldGraphic>
      <p:bldP spid="18" grpId="0"/>
      <p:bldP spid="19" grpId="0"/>
      <p:bldP spid="27" grpId="0"/>
      <p:bldP spid="28" grpId="0"/>
      <p:bldP spid="22" grpId="0"/>
      <p:bldP spid="44" grpId="0"/>
      <p:bldP spid="44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758934" y="161424"/>
            <a:ext cx="5001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3600" b="0" i="1" dirty="0">
                <a:solidFill>
                  <a:srgbClr val="4A5463"/>
                </a:solidFill>
                <a:effectLst/>
                <a:latin typeface="+mn-lt"/>
              </a:rPr>
              <a:t>média de funcionários</a:t>
            </a:r>
          </a:p>
        </p:txBody>
      </p:sp>
      <p:sp>
        <p:nvSpPr>
          <p:cNvPr id="13" name="Forma livre 12"/>
          <p:cNvSpPr/>
          <p:nvPr/>
        </p:nvSpPr>
        <p:spPr>
          <a:xfrm>
            <a:off x="-167954" y="161424"/>
            <a:ext cx="968768" cy="172857"/>
          </a:xfrm>
          <a:custGeom>
            <a:avLst/>
            <a:gdLst>
              <a:gd name="connsiteX0" fmla="*/ 0 w 4785186"/>
              <a:gd name="connsiteY0" fmla="*/ 0 h 853819"/>
              <a:gd name="connsiteX1" fmla="*/ 4785186 w 4785186"/>
              <a:gd name="connsiteY1" fmla="*/ 0 h 853819"/>
              <a:gd name="connsiteX2" fmla="*/ 4310842 w 4785186"/>
              <a:gd name="connsiteY2" fmla="*/ 853819 h 853819"/>
              <a:gd name="connsiteX3" fmla="*/ 0 w 4785186"/>
              <a:gd name="connsiteY3" fmla="*/ 853819 h 85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5186" h="853819">
                <a:moveTo>
                  <a:pt x="0" y="0"/>
                </a:moveTo>
                <a:lnTo>
                  <a:pt x="4785186" y="0"/>
                </a:lnTo>
                <a:lnTo>
                  <a:pt x="4310842" y="853819"/>
                </a:lnTo>
                <a:lnTo>
                  <a:pt x="0" y="853819"/>
                </a:lnTo>
                <a:close/>
              </a:path>
            </a:pathLst>
          </a:custGeom>
          <a:solidFill>
            <a:srgbClr val="FBC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3500707978"/>
              </p:ext>
            </p:extLst>
          </p:nvPr>
        </p:nvGraphicFramePr>
        <p:xfrm>
          <a:off x="2982828" y="1838325"/>
          <a:ext cx="3290974" cy="3368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206169"/>
              </p:ext>
            </p:extLst>
          </p:nvPr>
        </p:nvGraphicFramePr>
        <p:xfrm>
          <a:off x="551832" y="2009764"/>
          <a:ext cx="2430996" cy="2994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09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48509"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menos de R$ 5 mil</a:t>
                      </a:r>
                    </a:p>
                    <a:p>
                      <a:pPr algn="r" fontAlgn="b"/>
                      <a:r>
                        <a:rPr lang="pt-BR" sz="1400" b="0" i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por mês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48509"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entre R$ 5 mil e R$30 mil </a:t>
                      </a:r>
                    </a:p>
                    <a:p>
                      <a:pPr algn="r" fontAlgn="b"/>
                      <a:r>
                        <a:rPr lang="pt-BR" sz="1400" b="0" i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 mês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48509"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entre R$30 mil e R$300 mil </a:t>
                      </a:r>
                    </a:p>
                    <a:p>
                      <a:pPr algn="r" fontAlgn="b"/>
                      <a:r>
                        <a:rPr lang="pt-BR" sz="1400" b="0" i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 mês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48509"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acima de R$300 mil</a:t>
                      </a:r>
                    </a:p>
                    <a:p>
                      <a:pPr algn="r" fontAlgn="b"/>
                      <a:r>
                        <a:rPr lang="pt-BR" sz="1400" b="0" i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por mês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8935044" y="1886038"/>
            <a:ext cx="3156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1800" i="1" dirty="0">
                <a:solidFill>
                  <a:srgbClr val="4A5463"/>
                </a:solidFill>
                <a:effectLst/>
                <a:latin typeface="+mn-lt"/>
              </a:rPr>
              <a:t>antes do </a:t>
            </a:r>
            <a:r>
              <a:rPr lang="pt-BR" sz="1800" i="1" dirty="0" err="1">
                <a:solidFill>
                  <a:srgbClr val="4A5463"/>
                </a:solidFill>
                <a:effectLst/>
                <a:latin typeface="+mn-lt"/>
              </a:rPr>
              <a:t>Empretec</a:t>
            </a:r>
            <a:endParaRPr lang="pt-BR" sz="1800" i="1" dirty="0">
              <a:solidFill>
                <a:srgbClr val="4A5463"/>
              </a:solidFill>
              <a:effectLst/>
              <a:latin typeface="+mn-lt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8935043" y="2396259"/>
            <a:ext cx="2747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1800" i="1" dirty="0">
                <a:solidFill>
                  <a:srgbClr val="4A5463"/>
                </a:solidFill>
                <a:effectLst/>
                <a:latin typeface="+mn-lt"/>
              </a:rPr>
              <a:t>depois do </a:t>
            </a:r>
            <a:r>
              <a:rPr lang="pt-BR" sz="1800" i="1" dirty="0" err="1">
                <a:solidFill>
                  <a:srgbClr val="4A5463"/>
                </a:solidFill>
                <a:effectLst/>
                <a:latin typeface="+mn-lt"/>
              </a:rPr>
              <a:t>Empretec</a:t>
            </a:r>
            <a:endParaRPr lang="pt-BR" sz="1800" i="1" dirty="0">
              <a:solidFill>
                <a:srgbClr val="4A5463"/>
              </a:solidFill>
              <a:effectLst/>
              <a:latin typeface="+mn-lt"/>
            </a:endParaRPr>
          </a:p>
        </p:txBody>
      </p:sp>
      <p:grpSp>
        <p:nvGrpSpPr>
          <p:cNvPr id="23" name="Group 9"/>
          <p:cNvGrpSpPr>
            <a:grpSpLocks noChangeAspect="1"/>
          </p:cNvGrpSpPr>
          <p:nvPr/>
        </p:nvGrpSpPr>
        <p:grpSpPr bwMode="auto">
          <a:xfrm>
            <a:off x="8630706" y="1978341"/>
            <a:ext cx="266269" cy="265580"/>
            <a:chOff x="2488" y="808"/>
            <a:chExt cx="2704" cy="2697"/>
          </a:xfrm>
        </p:grpSpPr>
        <p:sp>
          <p:nvSpPr>
            <p:cNvPr id="25" name="Freeform 10"/>
            <p:cNvSpPr>
              <a:spLocks/>
            </p:cNvSpPr>
            <p:nvPr/>
          </p:nvSpPr>
          <p:spPr bwMode="auto">
            <a:xfrm>
              <a:off x="2973" y="1225"/>
              <a:ext cx="1724" cy="2280"/>
            </a:xfrm>
            <a:custGeom>
              <a:avLst/>
              <a:gdLst>
                <a:gd name="T0" fmla="*/ 196 w 728"/>
                <a:gd name="T1" fmla="*/ 718 h 963"/>
                <a:gd name="T2" fmla="*/ 27 w 728"/>
                <a:gd name="T3" fmla="*/ 810 h 963"/>
                <a:gd name="T4" fmla="*/ 0 w 728"/>
                <a:gd name="T5" fmla="*/ 830 h 963"/>
                <a:gd name="T6" fmla="*/ 365 w 728"/>
                <a:gd name="T7" fmla="*/ 963 h 963"/>
                <a:gd name="T8" fmla="*/ 728 w 728"/>
                <a:gd name="T9" fmla="*/ 831 h 963"/>
                <a:gd name="T10" fmla="*/ 698 w 728"/>
                <a:gd name="T11" fmla="*/ 811 h 963"/>
                <a:gd name="T12" fmla="*/ 517 w 728"/>
                <a:gd name="T13" fmla="*/ 721 h 963"/>
                <a:gd name="T14" fmla="*/ 479 w 728"/>
                <a:gd name="T15" fmla="*/ 659 h 963"/>
                <a:gd name="T16" fmla="*/ 479 w 728"/>
                <a:gd name="T17" fmla="*/ 588 h 963"/>
                <a:gd name="T18" fmla="*/ 496 w 728"/>
                <a:gd name="T19" fmla="*/ 566 h 963"/>
                <a:gd name="T20" fmla="*/ 552 w 728"/>
                <a:gd name="T21" fmla="*/ 453 h 963"/>
                <a:gd name="T22" fmla="*/ 593 w 728"/>
                <a:gd name="T23" fmla="*/ 398 h 963"/>
                <a:gd name="T24" fmla="*/ 593 w 728"/>
                <a:gd name="T25" fmla="*/ 323 h 963"/>
                <a:gd name="T26" fmla="*/ 574 w 728"/>
                <a:gd name="T27" fmla="*/ 281 h 963"/>
                <a:gd name="T28" fmla="*/ 574 w 728"/>
                <a:gd name="T29" fmla="*/ 171 h 963"/>
                <a:gd name="T30" fmla="*/ 365 w 728"/>
                <a:gd name="T31" fmla="*/ 0 h 963"/>
                <a:gd name="T32" fmla="*/ 156 w 728"/>
                <a:gd name="T33" fmla="*/ 171 h 963"/>
                <a:gd name="T34" fmla="*/ 156 w 728"/>
                <a:gd name="T35" fmla="*/ 281 h 963"/>
                <a:gd name="T36" fmla="*/ 137 w 728"/>
                <a:gd name="T37" fmla="*/ 323 h 963"/>
                <a:gd name="T38" fmla="*/ 137 w 728"/>
                <a:gd name="T39" fmla="*/ 398 h 963"/>
                <a:gd name="T40" fmla="*/ 164 w 728"/>
                <a:gd name="T41" fmla="*/ 446 h 963"/>
                <a:gd name="T42" fmla="*/ 232 w 728"/>
                <a:gd name="T43" fmla="*/ 588 h 963"/>
                <a:gd name="T44" fmla="*/ 232 w 728"/>
                <a:gd name="T45" fmla="*/ 657 h 963"/>
                <a:gd name="T46" fmla="*/ 196 w 728"/>
                <a:gd name="T47" fmla="*/ 718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28" h="963">
                  <a:moveTo>
                    <a:pt x="196" y="718"/>
                  </a:moveTo>
                  <a:cubicBezTo>
                    <a:pt x="27" y="810"/>
                    <a:pt x="27" y="810"/>
                    <a:pt x="27" y="810"/>
                  </a:cubicBezTo>
                  <a:cubicBezTo>
                    <a:pt x="17" y="816"/>
                    <a:pt x="8" y="822"/>
                    <a:pt x="0" y="830"/>
                  </a:cubicBezTo>
                  <a:cubicBezTo>
                    <a:pt x="99" y="913"/>
                    <a:pt x="226" y="963"/>
                    <a:pt x="365" y="963"/>
                  </a:cubicBezTo>
                  <a:cubicBezTo>
                    <a:pt x="503" y="963"/>
                    <a:pt x="630" y="913"/>
                    <a:pt x="728" y="831"/>
                  </a:cubicBezTo>
                  <a:cubicBezTo>
                    <a:pt x="719" y="824"/>
                    <a:pt x="709" y="817"/>
                    <a:pt x="698" y="811"/>
                  </a:cubicBezTo>
                  <a:cubicBezTo>
                    <a:pt x="517" y="721"/>
                    <a:pt x="517" y="721"/>
                    <a:pt x="517" y="721"/>
                  </a:cubicBezTo>
                  <a:cubicBezTo>
                    <a:pt x="494" y="709"/>
                    <a:pt x="479" y="685"/>
                    <a:pt x="479" y="659"/>
                  </a:cubicBezTo>
                  <a:cubicBezTo>
                    <a:pt x="479" y="588"/>
                    <a:pt x="479" y="588"/>
                    <a:pt x="479" y="588"/>
                  </a:cubicBezTo>
                  <a:cubicBezTo>
                    <a:pt x="484" y="582"/>
                    <a:pt x="490" y="575"/>
                    <a:pt x="496" y="566"/>
                  </a:cubicBezTo>
                  <a:cubicBezTo>
                    <a:pt x="521" y="531"/>
                    <a:pt x="539" y="493"/>
                    <a:pt x="552" y="453"/>
                  </a:cubicBezTo>
                  <a:cubicBezTo>
                    <a:pt x="575" y="445"/>
                    <a:pt x="593" y="424"/>
                    <a:pt x="593" y="398"/>
                  </a:cubicBezTo>
                  <a:cubicBezTo>
                    <a:pt x="593" y="323"/>
                    <a:pt x="593" y="323"/>
                    <a:pt x="593" y="323"/>
                  </a:cubicBezTo>
                  <a:cubicBezTo>
                    <a:pt x="593" y="306"/>
                    <a:pt x="585" y="291"/>
                    <a:pt x="574" y="281"/>
                  </a:cubicBezTo>
                  <a:cubicBezTo>
                    <a:pt x="574" y="171"/>
                    <a:pt x="574" y="171"/>
                    <a:pt x="574" y="171"/>
                  </a:cubicBezTo>
                  <a:cubicBezTo>
                    <a:pt x="574" y="171"/>
                    <a:pt x="596" y="0"/>
                    <a:pt x="365" y="0"/>
                  </a:cubicBezTo>
                  <a:cubicBezTo>
                    <a:pt x="134" y="0"/>
                    <a:pt x="156" y="171"/>
                    <a:pt x="156" y="171"/>
                  </a:cubicBezTo>
                  <a:cubicBezTo>
                    <a:pt x="156" y="281"/>
                    <a:pt x="156" y="281"/>
                    <a:pt x="156" y="281"/>
                  </a:cubicBezTo>
                  <a:cubicBezTo>
                    <a:pt x="145" y="291"/>
                    <a:pt x="137" y="306"/>
                    <a:pt x="137" y="323"/>
                  </a:cubicBezTo>
                  <a:cubicBezTo>
                    <a:pt x="137" y="398"/>
                    <a:pt x="137" y="398"/>
                    <a:pt x="137" y="398"/>
                  </a:cubicBezTo>
                  <a:cubicBezTo>
                    <a:pt x="137" y="418"/>
                    <a:pt x="148" y="436"/>
                    <a:pt x="164" y="446"/>
                  </a:cubicBezTo>
                  <a:cubicBezTo>
                    <a:pt x="183" y="529"/>
                    <a:pt x="232" y="588"/>
                    <a:pt x="232" y="588"/>
                  </a:cubicBezTo>
                  <a:cubicBezTo>
                    <a:pt x="232" y="657"/>
                    <a:pt x="232" y="657"/>
                    <a:pt x="232" y="657"/>
                  </a:cubicBezTo>
                  <a:cubicBezTo>
                    <a:pt x="232" y="683"/>
                    <a:pt x="218" y="706"/>
                    <a:pt x="196" y="718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6" name="Freeform 11"/>
            <p:cNvSpPr>
              <a:spLocks/>
            </p:cNvSpPr>
            <p:nvPr/>
          </p:nvSpPr>
          <p:spPr bwMode="auto">
            <a:xfrm>
              <a:off x="2488" y="808"/>
              <a:ext cx="2704" cy="2385"/>
            </a:xfrm>
            <a:custGeom>
              <a:avLst/>
              <a:gdLst>
                <a:gd name="T0" fmla="*/ 580 w 1142"/>
                <a:gd name="T1" fmla="*/ 5 h 1007"/>
                <a:gd name="T2" fmla="*/ 3 w 1142"/>
                <a:gd name="T3" fmla="*/ 562 h 1007"/>
                <a:gd name="T4" fmla="*/ 205 w 1142"/>
                <a:gd name="T5" fmla="*/ 1005 h 1007"/>
                <a:gd name="T6" fmla="*/ 232 w 1142"/>
                <a:gd name="T7" fmla="*/ 986 h 1007"/>
                <a:gd name="T8" fmla="*/ 401 w 1142"/>
                <a:gd name="T9" fmla="*/ 894 h 1007"/>
                <a:gd name="T10" fmla="*/ 437 w 1142"/>
                <a:gd name="T11" fmla="*/ 833 h 1007"/>
                <a:gd name="T12" fmla="*/ 437 w 1142"/>
                <a:gd name="T13" fmla="*/ 764 h 1007"/>
                <a:gd name="T14" fmla="*/ 369 w 1142"/>
                <a:gd name="T15" fmla="*/ 622 h 1007"/>
                <a:gd name="T16" fmla="*/ 342 w 1142"/>
                <a:gd name="T17" fmla="*/ 574 h 1007"/>
                <a:gd name="T18" fmla="*/ 342 w 1142"/>
                <a:gd name="T19" fmla="*/ 499 h 1007"/>
                <a:gd name="T20" fmla="*/ 361 w 1142"/>
                <a:gd name="T21" fmla="*/ 457 h 1007"/>
                <a:gd name="T22" fmla="*/ 361 w 1142"/>
                <a:gd name="T23" fmla="*/ 347 h 1007"/>
                <a:gd name="T24" fmla="*/ 570 w 1142"/>
                <a:gd name="T25" fmla="*/ 176 h 1007"/>
                <a:gd name="T26" fmla="*/ 779 w 1142"/>
                <a:gd name="T27" fmla="*/ 347 h 1007"/>
                <a:gd name="T28" fmla="*/ 779 w 1142"/>
                <a:gd name="T29" fmla="*/ 457 h 1007"/>
                <a:gd name="T30" fmla="*/ 798 w 1142"/>
                <a:gd name="T31" fmla="*/ 499 h 1007"/>
                <a:gd name="T32" fmla="*/ 798 w 1142"/>
                <a:gd name="T33" fmla="*/ 574 h 1007"/>
                <a:gd name="T34" fmla="*/ 757 w 1142"/>
                <a:gd name="T35" fmla="*/ 629 h 1007"/>
                <a:gd name="T36" fmla="*/ 701 w 1142"/>
                <a:gd name="T37" fmla="*/ 742 h 1007"/>
                <a:gd name="T38" fmla="*/ 684 w 1142"/>
                <a:gd name="T39" fmla="*/ 764 h 1007"/>
                <a:gd name="T40" fmla="*/ 684 w 1142"/>
                <a:gd name="T41" fmla="*/ 835 h 1007"/>
                <a:gd name="T42" fmla="*/ 722 w 1142"/>
                <a:gd name="T43" fmla="*/ 897 h 1007"/>
                <a:gd name="T44" fmla="*/ 903 w 1142"/>
                <a:gd name="T45" fmla="*/ 987 h 1007"/>
                <a:gd name="T46" fmla="*/ 933 w 1142"/>
                <a:gd name="T47" fmla="*/ 1007 h 1007"/>
                <a:gd name="T48" fmla="*/ 1137 w 1142"/>
                <a:gd name="T49" fmla="*/ 582 h 1007"/>
                <a:gd name="T50" fmla="*/ 580 w 1142"/>
                <a:gd name="T51" fmla="*/ 5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42" h="1007">
                  <a:moveTo>
                    <a:pt x="580" y="5"/>
                  </a:moveTo>
                  <a:cubicBezTo>
                    <a:pt x="267" y="0"/>
                    <a:pt x="9" y="249"/>
                    <a:pt x="3" y="562"/>
                  </a:cubicBezTo>
                  <a:cubicBezTo>
                    <a:pt x="0" y="740"/>
                    <a:pt x="79" y="899"/>
                    <a:pt x="205" y="1005"/>
                  </a:cubicBezTo>
                  <a:cubicBezTo>
                    <a:pt x="213" y="998"/>
                    <a:pt x="222" y="992"/>
                    <a:pt x="232" y="986"/>
                  </a:cubicBezTo>
                  <a:cubicBezTo>
                    <a:pt x="401" y="894"/>
                    <a:pt x="401" y="894"/>
                    <a:pt x="401" y="894"/>
                  </a:cubicBezTo>
                  <a:cubicBezTo>
                    <a:pt x="423" y="882"/>
                    <a:pt x="437" y="859"/>
                    <a:pt x="437" y="833"/>
                  </a:cubicBezTo>
                  <a:cubicBezTo>
                    <a:pt x="437" y="764"/>
                    <a:pt x="437" y="764"/>
                    <a:pt x="437" y="764"/>
                  </a:cubicBezTo>
                  <a:cubicBezTo>
                    <a:pt x="437" y="764"/>
                    <a:pt x="388" y="705"/>
                    <a:pt x="369" y="622"/>
                  </a:cubicBezTo>
                  <a:cubicBezTo>
                    <a:pt x="353" y="612"/>
                    <a:pt x="342" y="594"/>
                    <a:pt x="342" y="574"/>
                  </a:cubicBezTo>
                  <a:cubicBezTo>
                    <a:pt x="342" y="499"/>
                    <a:pt x="342" y="499"/>
                    <a:pt x="342" y="499"/>
                  </a:cubicBezTo>
                  <a:cubicBezTo>
                    <a:pt x="342" y="482"/>
                    <a:pt x="350" y="467"/>
                    <a:pt x="361" y="457"/>
                  </a:cubicBezTo>
                  <a:cubicBezTo>
                    <a:pt x="361" y="347"/>
                    <a:pt x="361" y="347"/>
                    <a:pt x="361" y="347"/>
                  </a:cubicBezTo>
                  <a:cubicBezTo>
                    <a:pt x="361" y="347"/>
                    <a:pt x="339" y="176"/>
                    <a:pt x="570" y="176"/>
                  </a:cubicBezTo>
                  <a:cubicBezTo>
                    <a:pt x="801" y="176"/>
                    <a:pt x="779" y="347"/>
                    <a:pt x="779" y="347"/>
                  </a:cubicBezTo>
                  <a:cubicBezTo>
                    <a:pt x="779" y="457"/>
                    <a:pt x="779" y="457"/>
                    <a:pt x="779" y="457"/>
                  </a:cubicBezTo>
                  <a:cubicBezTo>
                    <a:pt x="790" y="467"/>
                    <a:pt x="798" y="482"/>
                    <a:pt x="798" y="499"/>
                  </a:cubicBezTo>
                  <a:cubicBezTo>
                    <a:pt x="798" y="574"/>
                    <a:pt x="798" y="574"/>
                    <a:pt x="798" y="574"/>
                  </a:cubicBezTo>
                  <a:cubicBezTo>
                    <a:pt x="798" y="600"/>
                    <a:pt x="780" y="621"/>
                    <a:pt x="757" y="629"/>
                  </a:cubicBezTo>
                  <a:cubicBezTo>
                    <a:pt x="744" y="669"/>
                    <a:pt x="726" y="707"/>
                    <a:pt x="701" y="742"/>
                  </a:cubicBezTo>
                  <a:cubicBezTo>
                    <a:pt x="695" y="751"/>
                    <a:pt x="689" y="758"/>
                    <a:pt x="684" y="764"/>
                  </a:cubicBezTo>
                  <a:cubicBezTo>
                    <a:pt x="684" y="835"/>
                    <a:pt x="684" y="835"/>
                    <a:pt x="684" y="835"/>
                  </a:cubicBezTo>
                  <a:cubicBezTo>
                    <a:pt x="684" y="861"/>
                    <a:pt x="699" y="885"/>
                    <a:pt x="722" y="897"/>
                  </a:cubicBezTo>
                  <a:cubicBezTo>
                    <a:pt x="903" y="987"/>
                    <a:pt x="903" y="987"/>
                    <a:pt x="903" y="987"/>
                  </a:cubicBezTo>
                  <a:cubicBezTo>
                    <a:pt x="914" y="993"/>
                    <a:pt x="924" y="1000"/>
                    <a:pt x="933" y="1007"/>
                  </a:cubicBezTo>
                  <a:cubicBezTo>
                    <a:pt x="1055" y="906"/>
                    <a:pt x="1134" y="753"/>
                    <a:pt x="1137" y="582"/>
                  </a:cubicBezTo>
                  <a:cubicBezTo>
                    <a:pt x="1142" y="269"/>
                    <a:pt x="893" y="11"/>
                    <a:pt x="580" y="5"/>
                  </a:cubicBezTo>
                  <a:close/>
                </a:path>
              </a:pathLst>
            </a:custGeom>
            <a:solidFill>
              <a:srgbClr val="DBF1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27" name="CaixaDeTexto 5"/>
          <p:cNvSpPr txBox="1"/>
          <p:nvPr/>
        </p:nvSpPr>
        <p:spPr>
          <a:xfrm>
            <a:off x="8198889" y="3298522"/>
            <a:ext cx="35981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esse crescimento no corpo funcional também foi observado com intensidade nas empresas de menor faturamento, apesar de se fazer presente em todos os grupos analisados </a:t>
            </a:r>
            <a:r>
              <a:rPr lang="pt-BR" sz="1200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(P19&amp;P20)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2146729" y="1578231"/>
            <a:ext cx="3613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2000" i="1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média de funcionários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595449" y="6465444"/>
            <a:ext cx="47025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rgbClr val="FF91B0"/>
                </a:solidFill>
              </a:rPr>
              <a:t>P19. </a:t>
            </a:r>
            <a:r>
              <a:rPr lang="pt-BR" sz="1100" b="1" dirty="0">
                <a:solidFill>
                  <a:schemeClr val="bg1"/>
                </a:solidFill>
              </a:rPr>
              <a:t>Quantos empregados o seu negócio tinha quando fez o EMPRETEC?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5419579" y="6465444"/>
            <a:ext cx="5072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rgbClr val="FF91B0"/>
                </a:solidFill>
              </a:rPr>
              <a:t>P20. </a:t>
            </a:r>
            <a:r>
              <a:rPr lang="pt-BR" sz="1100" b="1" dirty="0">
                <a:solidFill>
                  <a:schemeClr val="bg1"/>
                </a:solidFill>
              </a:rPr>
              <a:t>Quantos empregados o seu negócio tinha quando fez o EMPRETEC?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406623"/>
              </p:ext>
            </p:extLst>
          </p:nvPr>
        </p:nvGraphicFramePr>
        <p:xfrm>
          <a:off x="6273802" y="1952540"/>
          <a:ext cx="609600" cy="28988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2870162045"/>
                    </a:ext>
                  </a:extLst>
                </a:gridCol>
              </a:tblGrid>
              <a:tr h="72471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+16%</a:t>
                      </a:r>
                      <a:endParaRPr lang="pt-BR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08170690"/>
                  </a:ext>
                </a:extLst>
              </a:tr>
              <a:tr h="72471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+10%</a:t>
                      </a:r>
                      <a:endParaRPr lang="pt-BR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80310010"/>
                  </a:ext>
                </a:extLst>
              </a:tr>
              <a:tr h="72471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+5%</a:t>
                      </a:r>
                      <a:endParaRPr lang="pt-BR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09397270"/>
                  </a:ext>
                </a:extLst>
              </a:tr>
              <a:tr h="72471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+2%</a:t>
                      </a:r>
                      <a:endParaRPr lang="pt-BR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40135718"/>
                  </a:ext>
                </a:extLst>
              </a:tr>
            </a:tbl>
          </a:graphicData>
        </a:graphic>
      </p:graphicFrame>
      <p:grpSp>
        <p:nvGrpSpPr>
          <p:cNvPr id="22" name="historico"/>
          <p:cNvGrpSpPr/>
          <p:nvPr/>
        </p:nvGrpSpPr>
        <p:grpSpPr>
          <a:xfrm>
            <a:off x="10046178" y="5530583"/>
            <a:ext cx="1596572" cy="624115"/>
            <a:chOff x="7794171" y="5558971"/>
            <a:chExt cx="1596572" cy="624115"/>
          </a:xfrm>
        </p:grpSpPr>
        <p:grpSp>
          <p:nvGrpSpPr>
            <p:cNvPr id="24" name="historico"/>
            <p:cNvGrpSpPr/>
            <p:nvPr/>
          </p:nvGrpSpPr>
          <p:grpSpPr>
            <a:xfrm>
              <a:off x="7913674" y="5674171"/>
              <a:ext cx="1346440" cy="450171"/>
              <a:chOff x="9469590" y="1309591"/>
              <a:chExt cx="1346440" cy="450171"/>
            </a:xfrm>
          </p:grpSpPr>
          <p:grpSp>
            <p:nvGrpSpPr>
              <p:cNvPr id="32" name="Group 4"/>
              <p:cNvGrpSpPr>
                <a:grpSpLocks noChangeAspect="1"/>
              </p:cNvGrpSpPr>
              <p:nvPr/>
            </p:nvGrpSpPr>
            <p:grpSpPr bwMode="auto">
              <a:xfrm>
                <a:off x="9469590" y="1309591"/>
                <a:ext cx="463483" cy="450171"/>
                <a:chOff x="5704" y="821"/>
                <a:chExt cx="383" cy="372"/>
              </a:xfrm>
              <a:solidFill>
                <a:srgbClr val="00A79B"/>
              </a:solidFill>
            </p:grpSpPr>
            <p:sp>
              <p:nvSpPr>
                <p:cNvPr id="34" name="Freeform 5"/>
                <p:cNvSpPr>
                  <a:spLocks noEditPoints="1"/>
                </p:cNvSpPr>
                <p:nvPr/>
              </p:nvSpPr>
              <p:spPr bwMode="auto">
                <a:xfrm>
                  <a:off x="5743" y="936"/>
                  <a:ext cx="63" cy="63"/>
                </a:xfrm>
                <a:custGeom>
                  <a:avLst/>
                  <a:gdLst>
                    <a:gd name="T0" fmla="*/ 306 w 338"/>
                    <a:gd name="T1" fmla="*/ 0 h 337"/>
                    <a:gd name="T2" fmla="*/ 32 w 338"/>
                    <a:gd name="T3" fmla="*/ 0 h 337"/>
                    <a:gd name="T4" fmla="*/ 0 w 338"/>
                    <a:gd name="T5" fmla="*/ 32 h 337"/>
                    <a:gd name="T6" fmla="*/ 0 w 338"/>
                    <a:gd name="T7" fmla="*/ 305 h 337"/>
                    <a:gd name="T8" fmla="*/ 32 w 338"/>
                    <a:gd name="T9" fmla="*/ 337 h 337"/>
                    <a:gd name="T10" fmla="*/ 306 w 338"/>
                    <a:gd name="T11" fmla="*/ 337 h 337"/>
                    <a:gd name="T12" fmla="*/ 338 w 338"/>
                    <a:gd name="T13" fmla="*/ 305 h 337"/>
                    <a:gd name="T14" fmla="*/ 338 w 338"/>
                    <a:gd name="T15" fmla="*/ 32 h 337"/>
                    <a:gd name="T16" fmla="*/ 306 w 338"/>
                    <a:gd name="T17" fmla="*/ 0 h 337"/>
                    <a:gd name="T18" fmla="*/ 274 w 338"/>
                    <a:gd name="T19" fmla="*/ 273 h 337"/>
                    <a:gd name="T20" fmla="*/ 64 w 338"/>
                    <a:gd name="T21" fmla="*/ 273 h 337"/>
                    <a:gd name="T22" fmla="*/ 64 w 338"/>
                    <a:gd name="T23" fmla="*/ 64 h 337"/>
                    <a:gd name="T24" fmla="*/ 274 w 338"/>
                    <a:gd name="T25" fmla="*/ 64 h 337"/>
                    <a:gd name="T26" fmla="*/ 274 w 338"/>
                    <a:gd name="T27" fmla="*/ 273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8" h="337">
                      <a:moveTo>
                        <a:pt x="306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5" y="0"/>
                        <a:pt x="0" y="14"/>
                        <a:pt x="0" y="32"/>
                      </a:cubicBezTo>
                      <a:cubicBezTo>
                        <a:pt x="0" y="305"/>
                        <a:pt x="0" y="305"/>
                        <a:pt x="0" y="305"/>
                      </a:cubicBezTo>
                      <a:cubicBezTo>
                        <a:pt x="0" y="323"/>
                        <a:pt x="15" y="337"/>
                        <a:pt x="32" y="337"/>
                      </a:cubicBezTo>
                      <a:cubicBezTo>
                        <a:pt x="306" y="337"/>
                        <a:pt x="306" y="337"/>
                        <a:pt x="306" y="337"/>
                      </a:cubicBezTo>
                      <a:cubicBezTo>
                        <a:pt x="324" y="337"/>
                        <a:pt x="338" y="323"/>
                        <a:pt x="338" y="305"/>
                      </a:cubicBezTo>
                      <a:cubicBezTo>
                        <a:pt x="338" y="32"/>
                        <a:pt x="338" y="32"/>
                        <a:pt x="338" y="32"/>
                      </a:cubicBezTo>
                      <a:cubicBezTo>
                        <a:pt x="338" y="14"/>
                        <a:pt x="324" y="0"/>
                        <a:pt x="306" y="0"/>
                      </a:cubicBezTo>
                      <a:close/>
                      <a:moveTo>
                        <a:pt x="274" y="273"/>
                      </a:moveTo>
                      <a:cubicBezTo>
                        <a:pt x="64" y="273"/>
                        <a:pt x="64" y="273"/>
                        <a:pt x="64" y="273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4" y="64"/>
                        <a:pt x="274" y="64"/>
                        <a:pt x="274" y="64"/>
                      </a:cubicBezTo>
                      <a:lnTo>
                        <a:pt x="274" y="27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35" name="Freeform 6"/>
                <p:cNvSpPr>
                  <a:spLocks noEditPoints="1"/>
                </p:cNvSpPr>
                <p:nvPr/>
              </p:nvSpPr>
              <p:spPr bwMode="auto">
                <a:xfrm>
                  <a:off x="5819" y="936"/>
                  <a:ext cx="63" cy="63"/>
                </a:xfrm>
                <a:custGeom>
                  <a:avLst/>
                  <a:gdLst>
                    <a:gd name="T0" fmla="*/ 305 w 337"/>
                    <a:gd name="T1" fmla="*/ 0 h 337"/>
                    <a:gd name="T2" fmla="*/ 32 w 337"/>
                    <a:gd name="T3" fmla="*/ 0 h 337"/>
                    <a:gd name="T4" fmla="*/ 0 w 337"/>
                    <a:gd name="T5" fmla="*/ 32 h 337"/>
                    <a:gd name="T6" fmla="*/ 0 w 337"/>
                    <a:gd name="T7" fmla="*/ 305 h 337"/>
                    <a:gd name="T8" fmla="*/ 32 w 337"/>
                    <a:gd name="T9" fmla="*/ 337 h 337"/>
                    <a:gd name="T10" fmla="*/ 305 w 337"/>
                    <a:gd name="T11" fmla="*/ 337 h 337"/>
                    <a:gd name="T12" fmla="*/ 337 w 337"/>
                    <a:gd name="T13" fmla="*/ 305 h 337"/>
                    <a:gd name="T14" fmla="*/ 337 w 337"/>
                    <a:gd name="T15" fmla="*/ 32 h 337"/>
                    <a:gd name="T16" fmla="*/ 305 w 337"/>
                    <a:gd name="T17" fmla="*/ 0 h 337"/>
                    <a:gd name="T18" fmla="*/ 273 w 337"/>
                    <a:gd name="T19" fmla="*/ 273 h 337"/>
                    <a:gd name="T20" fmla="*/ 64 w 337"/>
                    <a:gd name="T21" fmla="*/ 273 h 337"/>
                    <a:gd name="T22" fmla="*/ 64 w 337"/>
                    <a:gd name="T23" fmla="*/ 64 h 337"/>
                    <a:gd name="T24" fmla="*/ 273 w 337"/>
                    <a:gd name="T25" fmla="*/ 64 h 337"/>
                    <a:gd name="T26" fmla="*/ 273 w 337"/>
                    <a:gd name="T27" fmla="*/ 273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7" h="337">
                      <a:moveTo>
                        <a:pt x="305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4" y="0"/>
                        <a:pt x="0" y="14"/>
                        <a:pt x="0" y="32"/>
                      </a:cubicBezTo>
                      <a:cubicBezTo>
                        <a:pt x="0" y="305"/>
                        <a:pt x="0" y="305"/>
                        <a:pt x="0" y="305"/>
                      </a:cubicBezTo>
                      <a:cubicBezTo>
                        <a:pt x="0" y="323"/>
                        <a:pt x="14" y="337"/>
                        <a:pt x="32" y="337"/>
                      </a:cubicBezTo>
                      <a:cubicBezTo>
                        <a:pt x="305" y="337"/>
                        <a:pt x="305" y="337"/>
                        <a:pt x="305" y="337"/>
                      </a:cubicBezTo>
                      <a:cubicBezTo>
                        <a:pt x="323" y="337"/>
                        <a:pt x="337" y="323"/>
                        <a:pt x="337" y="305"/>
                      </a:cubicBezTo>
                      <a:cubicBezTo>
                        <a:pt x="337" y="32"/>
                        <a:pt x="337" y="32"/>
                        <a:pt x="337" y="32"/>
                      </a:cubicBezTo>
                      <a:cubicBezTo>
                        <a:pt x="337" y="14"/>
                        <a:pt x="323" y="0"/>
                        <a:pt x="305" y="0"/>
                      </a:cubicBezTo>
                      <a:close/>
                      <a:moveTo>
                        <a:pt x="273" y="273"/>
                      </a:moveTo>
                      <a:cubicBezTo>
                        <a:pt x="64" y="273"/>
                        <a:pt x="64" y="273"/>
                        <a:pt x="64" y="273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3" y="64"/>
                        <a:pt x="273" y="64"/>
                        <a:pt x="273" y="64"/>
                      </a:cubicBezTo>
                      <a:cubicBezTo>
                        <a:pt x="273" y="273"/>
                        <a:pt x="273" y="273"/>
                        <a:pt x="273" y="2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36" name="Freeform 7"/>
                <p:cNvSpPr>
                  <a:spLocks noEditPoints="1"/>
                </p:cNvSpPr>
                <p:nvPr/>
              </p:nvSpPr>
              <p:spPr bwMode="auto">
                <a:xfrm>
                  <a:off x="5743" y="1013"/>
                  <a:ext cx="63" cy="63"/>
                </a:xfrm>
                <a:custGeom>
                  <a:avLst/>
                  <a:gdLst>
                    <a:gd name="T0" fmla="*/ 306 w 338"/>
                    <a:gd name="T1" fmla="*/ 0 h 338"/>
                    <a:gd name="T2" fmla="*/ 32 w 338"/>
                    <a:gd name="T3" fmla="*/ 0 h 338"/>
                    <a:gd name="T4" fmla="*/ 0 w 338"/>
                    <a:gd name="T5" fmla="*/ 32 h 338"/>
                    <a:gd name="T6" fmla="*/ 0 w 338"/>
                    <a:gd name="T7" fmla="*/ 306 h 338"/>
                    <a:gd name="T8" fmla="*/ 32 w 338"/>
                    <a:gd name="T9" fmla="*/ 338 h 338"/>
                    <a:gd name="T10" fmla="*/ 306 w 338"/>
                    <a:gd name="T11" fmla="*/ 338 h 338"/>
                    <a:gd name="T12" fmla="*/ 338 w 338"/>
                    <a:gd name="T13" fmla="*/ 306 h 338"/>
                    <a:gd name="T14" fmla="*/ 338 w 338"/>
                    <a:gd name="T15" fmla="*/ 32 h 338"/>
                    <a:gd name="T16" fmla="*/ 306 w 338"/>
                    <a:gd name="T17" fmla="*/ 0 h 338"/>
                    <a:gd name="T18" fmla="*/ 274 w 338"/>
                    <a:gd name="T19" fmla="*/ 274 h 338"/>
                    <a:gd name="T20" fmla="*/ 64 w 338"/>
                    <a:gd name="T21" fmla="*/ 274 h 338"/>
                    <a:gd name="T22" fmla="*/ 64 w 338"/>
                    <a:gd name="T23" fmla="*/ 64 h 338"/>
                    <a:gd name="T24" fmla="*/ 274 w 338"/>
                    <a:gd name="T25" fmla="*/ 64 h 338"/>
                    <a:gd name="T26" fmla="*/ 274 w 338"/>
                    <a:gd name="T27" fmla="*/ 274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8" h="338">
                      <a:moveTo>
                        <a:pt x="306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5" y="0"/>
                        <a:pt x="0" y="14"/>
                        <a:pt x="0" y="32"/>
                      </a:cubicBezTo>
                      <a:cubicBezTo>
                        <a:pt x="0" y="306"/>
                        <a:pt x="0" y="306"/>
                        <a:pt x="0" y="306"/>
                      </a:cubicBezTo>
                      <a:cubicBezTo>
                        <a:pt x="0" y="323"/>
                        <a:pt x="15" y="338"/>
                        <a:pt x="32" y="338"/>
                      </a:cubicBezTo>
                      <a:cubicBezTo>
                        <a:pt x="306" y="338"/>
                        <a:pt x="306" y="338"/>
                        <a:pt x="306" y="338"/>
                      </a:cubicBezTo>
                      <a:cubicBezTo>
                        <a:pt x="324" y="338"/>
                        <a:pt x="338" y="323"/>
                        <a:pt x="338" y="306"/>
                      </a:cubicBezTo>
                      <a:cubicBezTo>
                        <a:pt x="338" y="32"/>
                        <a:pt x="338" y="32"/>
                        <a:pt x="338" y="32"/>
                      </a:cubicBezTo>
                      <a:cubicBezTo>
                        <a:pt x="338" y="14"/>
                        <a:pt x="324" y="0"/>
                        <a:pt x="306" y="0"/>
                      </a:cubicBezTo>
                      <a:close/>
                      <a:moveTo>
                        <a:pt x="274" y="274"/>
                      </a:moveTo>
                      <a:cubicBezTo>
                        <a:pt x="64" y="274"/>
                        <a:pt x="64" y="274"/>
                        <a:pt x="64" y="274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4" y="64"/>
                        <a:pt x="274" y="64"/>
                        <a:pt x="274" y="64"/>
                      </a:cubicBezTo>
                      <a:lnTo>
                        <a:pt x="274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37" name="Freeform 8"/>
                <p:cNvSpPr>
                  <a:spLocks noEditPoints="1"/>
                </p:cNvSpPr>
                <p:nvPr/>
              </p:nvSpPr>
              <p:spPr bwMode="auto">
                <a:xfrm>
                  <a:off x="5704" y="821"/>
                  <a:ext cx="383" cy="372"/>
                </a:xfrm>
                <a:custGeom>
                  <a:avLst/>
                  <a:gdLst>
                    <a:gd name="T0" fmla="*/ 1569 w 2048"/>
                    <a:gd name="T1" fmla="*/ 237 h 1990"/>
                    <a:gd name="T2" fmla="*/ 1398 w 2048"/>
                    <a:gd name="T3" fmla="*/ 205 h 1990"/>
                    <a:gd name="T4" fmla="*/ 1366 w 2048"/>
                    <a:gd name="T5" fmla="*/ 0 h 1990"/>
                    <a:gd name="T6" fmla="*/ 1197 w 2048"/>
                    <a:gd name="T7" fmla="*/ 32 h 1990"/>
                    <a:gd name="T8" fmla="*/ 885 w 2048"/>
                    <a:gd name="T9" fmla="*/ 205 h 1990"/>
                    <a:gd name="T10" fmla="*/ 853 w 2048"/>
                    <a:gd name="T11" fmla="*/ 0 h 1990"/>
                    <a:gd name="T12" fmla="*/ 684 w 2048"/>
                    <a:gd name="T13" fmla="*/ 32 h 1990"/>
                    <a:gd name="T14" fmla="*/ 372 w 2048"/>
                    <a:gd name="T15" fmla="*/ 205 h 1990"/>
                    <a:gd name="T16" fmla="*/ 340 w 2048"/>
                    <a:gd name="T17" fmla="*/ 0 h 1990"/>
                    <a:gd name="T18" fmla="*/ 171 w 2048"/>
                    <a:gd name="T19" fmla="*/ 32 h 1990"/>
                    <a:gd name="T20" fmla="*/ 32 w 2048"/>
                    <a:gd name="T21" fmla="*/ 205 h 1990"/>
                    <a:gd name="T22" fmla="*/ 0 w 2048"/>
                    <a:gd name="T23" fmla="*/ 1468 h 1990"/>
                    <a:gd name="T24" fmla="*/ 896 w 2048"/>
                    <a:gd name="T25" fmla="*/ 1501 h 1990"/>
                    <a:gd name="T26" fmla="*/ 1469 w 2048"/>
                    <a:gd name="T27" fmla="*/ 1990 h 1990"/>
                    <a:gd name="T28" fmla="*/ 1569 w 2048"/>
                    <a:gd name="T29" fmla="*/ 840 h 1990"/>
                    <a:gd name="T30" fmla="*/ 1261 w 2048"/>
                    <a:gd name="T31" fmla="*/ 64 h 1990"/>
                    <a:gd name="T32" fmla="*/ 1334 w 2048"/>
                    <a:gd name="T33" fmla="*/ 237 h 1990"/>
                    <a:gd name="T34" fmla="*/ 1261 w 2048"/>
                    <a:gd name="T35" fmla="*/ 410 h 1990"/>
                    <a:gd name="T36" fmla="*/ 748 w 2048"/>
                    <a:gd name="T37" fmla="*/ 237 h 1990"/>
                    <a:gd name="T38" fmla="*/ 821 w 2048"/>
                    <a:gd name="T39" fmla="*/ 64 h 1990"/>
                    <a:gd name="T40" fmla="*/ 821 w 2048"/>
                    <a:gd name="T41" fmla="*/ 410 h 1990"/>
                    <a:gd name="T42" fmla="*/ 748 w 2048"/>
                    <a:gd name="T43" fmla="*/ 237 h 1990"/>
                    <a:gd name="T44" fmla="*/ 235 w 2048"/>
                    <a:gd name="T45" fmla="*/ 64 h 1990"/>
                    <a:gd name="T46" fmla="*/ 308 w 2048"/>
                    <a:gd name="T47" fmla="*/ 237 h 1990"/>
                    <a:gd name="T48" fmla="*/ 235 w 2048"/>
                    <a:gd name="T49" fmla="*/ 410 h 1990"/>
                    <a:gd name="T50" fmla="*/ 921 w 2048"/>
                    <a:gd name="T51" fmla="*/ 1026 h 1990"/>
                    <a:gd name="T52" fmla="*/ 616 w 2048"/>
                    <a:gd name="T53" fmla="*/ 1058 h 1990"/>
                    <a:gd name="T54" fmla="*/ 648 w 2048"/>
                    <a:gd name="T55" fmla="*/ 1364 h 1990"/>
                    <a:gd name="T56" fmla="*/ 889 w 2048"/>
                    <a:gd name="T57" fmla="*/ 1411 h 1990"/>
                    <a:gd name="T58" fmla="*/ 64 w 2048"/>
                    <a:gd name="T59" fmla="*/ 1436 h 1990"/>
                    <a:gd name="T60" fmla="*/ 171 w 2048"/>
                    <a:gd name="T61" fmla="*/ 269 h 1990"/>
                    <a:gd name="T62" fmla="*/ 203 w 2048"/>
                    <a:gd name="T63" fmla="*/ 474 h 1990"/>
                    <a:gd name="T64" fmla="*/ 372 w 2048"/>
                    <a:gd name="T65" fmla="*/ 442 h 1990"/>
                    <a:gd name="T66" fmla="*/ 684 w 2048"/>
                    <a:gd name="T67" fmla="*/ 269 h 1990"/>
                    <a:gd name="T68" fmla="*/ 716 w 2048"/>
                    <a:gd name="T69" fmla="*/ 474 h 1990"/>
                    <a:gd name="T70" fmla="*/ 885 w 2048"/>
                    <a:gd name="T71" fmla="*/ 442 h 1990"/>
                    <a:gd name="T72" fmla="*/ 1197 w 2048"/>
                    <a:gd name="T73" fmla="*/ 269 h 1990"/>
                    <a:gd name="T74" fmla="*/ 1229 w 2048"/>
                    <a:gd name="T75" fmla="*/ 474 h 1990"/>
                    <a:gd name="T76" fmla="*/ 1398 w 2048"/>
                    <a:gd name="T77" fmla="*/ 442 h 1990"/>
                    <a:gd name="T78" fmla="*/ 1505 w 2048"/>
                    <a:gd name="T79" fmla="*/ 269 h 1990"/>
                    <a:gd name="T80" fmla="*/ 1469 w 2048"/>
                    <a:gd name="T81" fmla="*/ 831 h 1990"/>
                    <a:gd name="T82" fmla="*/ 1364 w 2048"/>
                    <a:gd name="T83" fmla="*/ 648 h 1990"/>
                    <a:gd name="T84" fmla="*/ 1058 w 2048"/>
                    <a:gd name="T85" fmla="*/ 616 h 1990"/>
                    <a:gd name="T86" fmla="*/ 1026 w 2048"/>
                    <a:gd name="T87" fmla="*/ 921 h 1990"/>
                    <a:gd name="T88" fmla="*/ 1113 w 2048"/>
                    <a:gd name="T89" fmla="*/ 953 h 1990"/>
                    <a:gd name="T90" fmla="*/ 953 w 2048"/>
                    <a:gd name="T91" fmla="*/ 1146 h 1990"/>
                    <a:gd name="T92" fmla="*/ 921 w 2048"/>
                    <a:gd name="T93" fmla="*/ 1026 h 1990"/>
                    <a:gd name="T94" fmla="*/ 889 w 2048"/>
                    <a:gd name="T95" fmla="*/ 1300 h 1990"/>
                    <a:gd name="T96" fmla="*/ 680 w 2048"/>
                    <a:gd name="T97" fmla="*/ 1090 h 1990"/>
                    <a:gd name="T98" fmla="*/ 1300 w 2048"/>
                    <a:gd name="T99" fmla="*/ 680 h 1990"/>
                    <a:gd name="T100" fmla="*/ 1217 w 2048"/>
                    <a:gd name="T101" fmla="*/ 889 h 1990"/>
                    <a:gd name="T102" fmla="*/ 1090 w 2048"/>
                    <a:gd name="T103" fmla="*/ 680 h 1990"/>
                    <a:gd name="T104" fmla="*/ 1469 w 2048"/>
                    <a:gd name="T105" fmla="*/ 1926 h 1990"/>
                    <a:gd name="T106" fmla="*/ 956 w 2048"/>
                    <a:gd name="T107" fmla="*/ 1465 h 1990"/>
                    <a:gd name="T108" fmla="*/ 1238 w 2048"/>
                    <a:gd name="T109" fmla="*/ 950 h 1990"/>
                    <a:gd name="T110" fmla="*/ 1340 w 2048"/>
                    <a:gd name="T111" fmla="*/ 912 h 1990"/>
                    <a:gd name="T112" fmla="*/ 1469 w 2048"/>
                    <a:gd name="T113" fmla="*/ 896 h 1990"/>
                    <a:gd name="T114" fmla="*/ 1533 w 2048"/>
                    <a:gd name="T115" fmla="*/ 900 h 1990"/>
                    <a:gd name="T116" fmla="*/ 1469 w 2048"/>
                    <a:gd name="T117" fmla="*/ 1926 h 19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048" h="1990">
                      <a:moveTo>
                        <a:pt x="1569" y="840"/>
                      </a:moveTo>
                      <a:cubicBezTo>
                        <a:pt x="1569" y="237"/>
                        <a:pt x="1569" y="237"/>
                        <a:pt x="1569" y="237"/>
                      </a:cubicBezTo>
                      <a:cubicBezTo>
                        <a:pt x="1569" y="219"/>
                        <a:pt x="1555" y="205"/>
                        <a:pt x="1537" y="205"/>
                      </a:cubicBezTo>
                      <a:cubicBezTo>
                        <a:pt x="1398" y="205"/>
                        <a:pt x="1398" y="205"/>
                        <a:pt x="1398" y="205"/>
                      </a:cubicBezTo>
                      <a:cubicBezTo>
                        <a:pt x="1398" y="32"/>
                        <a:pt x="1398" y="32"/>
                        <a:pt x="1398" y="32"/>
                      </a:cubicBezTo>
                      <a:cubicBezTo>
                        <a:pt x="1398" y="14"/>
                        <a:pt x="1384" y="0"/>
                        <a:pt x="1366" y="0"/>
                      </a:cubicBezTo>
                      <a:cubicBezTo>
                        <a:pt x="1229" y="0"/>
                        <a:pt x="1229" y="0"/>
                        <a:pt x="1229" y="0"/>
                      </a:cubicBezTo>
                      <a:cubicBezTo>
                        <a:pt x="1212" y="0"/>
                        <a:pt x="1197" y="14"/>
                        <a:pt x="1197" y="32"/>
                      </a:cubicBezTo>
                      <a:cubicBezTo>
                        <a:pt x="1197" y="205"/>
                        <a:pt x="1197" y="205"/>
                        <a:pt x="1197" y="205"/>
                      </a:cubicBezTo>
                      <a:cubicBezTo>
                        <a:pt x="885" y="205"/>
                        <a:pt x="885" y="205"/>
                        <a:pt x="885" y="205"/>
                      </a:cubicBezTo>
                      <a:cubicBezTo>
                        <a:pt x="885" y="32"/>
                        <a:pt x="885" y="32"/>
                        <a:pt x="885" y="32"/>
                      </a:cubicBezTo>
                      <a:cubicBezTo>
                        <a:pt x="885" y="14"/>
                        <a:pt x="871" y="0"/>
                        <a:pt x="853" y="0"/>
                      </a:cubicBezTo>
                      <a:cubicBezTo>
                        <a:pt x="716" y="0"/>
                        <a:pt x="716" y="0"/>
                        <a:pt x="716" y="0"/>
                      </a:cubicBezTo>
                      <a:cubicBezTo>
                        <a:pt x="698" y="0"/>
                        <a:pt x="684" y="14"/>
                        <a:pt x="684" y="32"/>
                      </a:cubicBezTo>
                      <a:cubicBezTo>
                        <a:pt x="684" y="205"/>
                        <a:pt x="684" y="205"/>
                        <a:pt x="684" y="205"/>
                      </a:cubicBezTo>
                      <a:cubicBezTo>
                        <a:pt x="372" y="205"/>
                        <a:pt x="372" y="205"/>
                        <a:pt x="372" y="205"/>
                      </a:cubicBezTo>
                      <a:cubicBezTo>
                        <a:pt x="372" y="32"/>
                        <a:pt x="372" y="32"/>
                        <a:pt x="372" y="32"/>
                      </a:cubicBezTo>
                      <a:cubicBezTo>
                        <a:pt x="372" y="14"/>
                        <a:pt x="358" y="0"/>
                        <a:pt x="340" y="0"/>
                      </a:cubicBezTo>
                      <a:cubicBezTo>
                        <a:pt x="203" y="0"/>
                        <a:pt x="203" y="0"/>
                        <a:pt x="203" y="0"/>
                      </a:cubicBezTo>
                      <a:cubicBezTo>
                        <a:pt x="185" y="0"/>
                        <a:pt x="171" y="14"/>
                        <a:pt x="171" y="32"/>
                      </a:cubicBezTo>
                      <a:cubicBezTo>
                        <a:pt x="171" y="205"/>
                        <a:pt x="171" y="205"/>
                        <a:pt x="171" y="205"/>
                      </a:cubicBezTo>
                      <a:cubicBezTo>
                        <a:pt x="32" y="205"/>
                        <a:pt x="32" y="205"/>
                        <a:pt x="32" y="205"/>
                      </a:cubicBezTo>
                      <a:cubicBezTo>
                        <a:pt x="14" y="205"/>
                        <a:pt x="0" y="219"/>
                        <a:pt x="0" y="237"/>
                      </a:cubicBezTo>
                      <a:cubicBezTo>
                        <a:pt x="0" y="1468"/>
                        <a:pt x="0" y="1468"/>
                        <a:pt x="0" y="1468"/>
                      </a:cubicBezTo>
                      <a:cubicBezTo>
                        <a:pt x="0" y="1486"/>
                        <a:pt x="14" y="1501"/>
                        <a:pt x="32" y="1501"/>
                      </a:cubicBezTo>
                      <a:cubicBezTo>
                        <a:pt x="896" y="1501"/>
                        <a:pt x="896" y="1501"/>
                        <a:pt x="896" y="1501"/>
                      </a:cubicBezTo>
                      <a:cubicBezTo>
                        <a:pt x="917" y="1631"/>
                        <a:pt x="981" y="1751"/>
                        <a:pt x="1080" y="1840"/>
                      </a:cubicBezTo>
                      <a:cubicBezTo>
                        <a:pt x="1186" y="1937"/>
                        <a:pt x="1325" y="1990"/>
                        <a:pt x="1469" y="1990"/>
                      </a:cubicBezTo>
                      <a:cubicBezTo>
                        <a:pt x="1788" y="1990"/>
                        <a:pt x="2048" y="1730"/>
                        <a:pt x="2048" y="1411"/>
                      </a:cubicBezTo>
                      <a:cubicBezTo>
                        <a:pt x="2048" y="1129"/>
                        <a:pt x="1844" y="888"/>
                        <a:pt x="1569" y="840"/>
                      </a:cubicBezTo>
                      <a:close/>
                      <a:moveTo>
                        <a:pt x="1261" y="237"/>
                      </a:moveTo>
                      <a:cubicBezTo>
                        <a:pt x="1261" y="64"/>
                        <a:pt x="1261" y="64"/>
                        <a:pt x="1261" y="64"/>
                      </a:cubicBezTo>
                      <a:cubicBezTo>
                        <a:pt x="1334" y="64"/>
                        <a:pt x="1334" y="64"/>
                        <a:pt x="1334" y="64"/>
                      </a:cubicBezTo>
                      <a:cubicBezTo>
                        <a:pt x="1334" y="237"/>
                        <a:pt x="1334" y="237"/>
                        <a:pt x="1334" y="237"/>
                      </a:cubicBezTo>
                      <a:cubicBezTo>
                        <a:pt x="1334" y="410"/>
                        <a:pt x="1334" y="410"/>
                        <a:pt x="1334" y="410"/>
                      </a:cubicBezTo>
                      <a:cubicBezTo>
                        <a:pt x="1261" y="410"/>
                        <a:pt x="1261" y="410"/>
                        <a:pt x="1261" y="410"/>
                      </a:cubicBezTo>
                      <a:lnTo>
                        <a:pt x="1261" y="237"/>
                      </a:lnTo>
                      <a:close/>
                      <a:moveTo>
                        <a:pt x="748" y="237"/>
                      </a:moveTo>
                      <a:cubicBezTo>
                        <a:pt x="748" y="64"/>
                        <a:pt x="748" y="64"/>
                        <a:pt x="748" y="64"/>
                      </a:cubicBezTo>
                      <a:cubicBezTo>
                        <a:pt x="821" y="64"/>
                        <a:pt x="821" y="64"/>
                        <a:pt x="821" y="64"/>
                      </a:cubicBezTo>
                      <a:cubicBezTo>
                        <a:pt x="821" y="237"/>
                        <a:pt x="821" y="237"/>
                        <a:pt x="821" y="237"/>
                      </a:cubicBezTo>
                      <a:cubicBezTo>
                        <a:pt x="821" y="410"/>
                        <a:pt x="821" y="410"/>
                        <a:pt x="821" y="410"/>
                      </a:cubicBezTo>
                      <a:cubicBezTo>
                        <a:pt x="748" y="410"/>
                        <a:pt x="748" y="410"/>
                        <a:pt x="748" y="410"/>
                      </a:cubicBezTo>
                      <a:lnTo>
                        <a:pt x="748" y="237"/>
                      </a:lnTo>
                      <a:close/>
                      <a:moveTo>
                        <a:pt x="235" y="237"/>
                      </a:moveTo>
                      <a:cubicBezTo>
                        <a:pt x="235" y="64"/>
                        <a:pt x="235" y="64"/>
                        <a:pt x="235" y="64"/>
                      </a:cubicBezTo>
                      <a:cubicBezTo>
                        <a:pt x="308" y="64"/>
                        <a:pt x="308" y="64"/>
                        <a:pt x="308" y="64"/>
                      </a:cubicBezTo>
                      <a:cubicBezTo>
                        <a:pt x="308" y="237"/>
                        <a:pt x="308" y="237"/>
                        <a:pt x="308" y="237"/>
                      </a:cubicBezTo>
                      <a:cubicBezTo>
                        <a:pt x="308" y="410"/>
                        <a:pt x="308" y="410"/>
                        <a:pt x="308" y="410"/>
                      </a:cubicBezTo>
                      <a:cubicBezTo>
                        <a:pt x="235" y="410"/>
                        <a:pt x="235" y="410"/>
                        <a:pt x="235" y="410"/>
                      </a:cubicBezTo>
                      <a:lnTo>
                        <a:pt x="235" y="237"/>
                      </a:lnTo>
                      <a:close/>
                      <a:moveTo>
                        <a:pt x="921" y="1026"/>
                      </a:moveTo>
                      <a:cubicBezTo>
                        <a:pt x="648" y="1026"/>
                        <a:pt x="648" y="1026"/>
                        <a:pt x="648" y="1026"/>
                      </a:cubicBezTo>
                      <a:cubicBezTo>
                        <a:pt x="630" y="1026"/>
                        <a:pt x="616" y="1040"/>
                        <a:pt x="616" y="1058"/>
                      </a:cubicBezTo>
                      <a:cubicBezTo>
                        <a:pt x="616" y="1332"/>
                        <a:pt x="616" y="1332"/>
                        <a:pt x="616" y="1332"/>
                      </a:cubicBezTo>
                      <a:cubicBezTo>
                        <a:pt x="616" y="1349"/>
                        <a:pt x="630" y="1364"/>
                        <a:pt x="648" y="1364"/>
                      </a:cubicBezTo>
                      <a:cubicBezTo>
                        <a:pt x="891" y="1364"/>
                        <a:pt x="891" y="1364"/>
                        <a:pt x="891" y="1364"/>
                      </a:cubicBezTo>
                      <a:cubicBezTo>
                        <a:pt x="890" y="1379"/>
                        <a:pt x="889" y="1395"/>
                        <a:pt x="889" y="1411"/>
                      </a:cubicBezTo>
                      <a:cubicBezTo>
                        <a:pt x="889" y="1419"/>
                        <a:pt x="890" y="1428"/>
                        <a:pt x="890" y="1436"/>
                      </a:cubicBezTo>
                      <a:cubicBezTo>
                        <a:pt x="64" y="1436"/>
                        <a:pt x="64" y="1436"/>
                        <a:pt x="64" y="1436"/>
                      </a:cubicBezTo>
                      <a:cubicBezTo>
                        <a:pt x="64" y="269"/>
                        <a:pt x="64" y="269"/>
                        <a:pt x="64" y="269"/>
                      </a:cubicBezTo>
                      <a:cubicBezTo>
                        <a:pt x="171" y="269"/>
                        <a:pt x="171" y="269"/>
                        <a:pt x="171" y="269"/>
                      </a:cubicBezTo>
                      <a:cubicBezTo>
                        <a:pt x="171" y="442"/>
                        <a:pt x="171" y="442"/>
                        <a:pt x="171" y="442"/>
                      </a:cubicBezTo>
                      <a:cubicBezTo>
                        <a:pt x="171" y="460"/>
                        <a:pt x="185" y="474"/>
                        <a:pt x="203" y="474"/>
                      </a:cubicBezTo>
                      <a:cubicBezTo>
                        <a:pt x="340" y="474"/>
                        <a:pt x="340" y="474"/>
                        <a:pt x="340" y="474"/>
                      </a:cubicBezTo>
                      <a:cubicBezTo>
                        <a:pt x="358" y="474"/>
                        <a:pt x="372" y="460"/>
                        <a:pt x="372" y="442"/>
                      </a:cubicBezTo>
                      <a:cubicBezTo>
                        <a:pt x="372" y="269"/>
                        <a:pt x="372" y="269"/>
                        <a:pt x="372" y="269"/>
                      </a:cubicBezTo>
                      <a:cubicBezTo>
                        <a:pt x="684" y="269"/>
                        <a:pt x="684" y="269"/>
                        <a:pt x="684" y="269"/>
                      </a:cubicBezTo>
                      <a:cubicBezTo>
                        <a:pt x="684" y="442"/>
                        <a:pt x="684" y="442"/>
                        <a:pt x="684" y="442"/>
                      </a:cubicBezTo>
                      <a:cubicBezTo>
                        <a:pt x="684" y="460"/>
                        <a:pt x="698" y="474"/>
                        <a:pt x="716" y="474"/>
                      </a:cubicBezTo>
                      <a:cubicBezTo>
                        <a:pt x="853" y="474"/>
                        <a:pt x="853" y="474"/>
                        <a:pt x="853" y="474"/>
                      </a:cubicBezTo>
                      <a:cubicBezTo>
                        <a:pt x="871" y="474"/>
                        <a:pt x="885" y="460"/>
                        <a:pt x="885" y="442"/>
                      </a:cubicBezTo>
                      <a:cubicBezTo>
                        <a:pt x="885" y="269"/>
                        <a:pt x="885" y="269"/>
                        <a:pt x="885" y="269"/>
                      </a:cubicBezTo>
                      <a:cubicBezTo>
                        <a:pt x="1197" y="269"/>
                        <a:pt x="1197" y="269"/>
                        <a:pt x="1197" y="269"/>
                      </a:cubicBezTo>
                      <a:cubicBezTo>
                        <a:pt x="1197" y="442"/>
                        <a:pt x="1197" y="442"/>
                        <a:pt x="1197" y="442"/>
                      </a:cubicBezTo>
                      <a:cubicBezTo>
                        <a:pt x="1197" y="460"/>
                        <a:pt x="1212" y="474"/>
                        <a:pt x="1229" y="474"/>
                      </a:cubicBezTo>
                      <a:cubicBezTo>
                        <a:pt x="1366" y="474"/>
                        <a:pt x="1366" y="474"/>
                        <a:pt x="1366" y="474"/>
                      </a:cubicBezTo>
                      <a:cubicBezTo>
                        <a:pt x="1384" y="474"/>
                        <a:pt x="1398" y="460"/>
                        <a:pt x="1398" y="442"/>
                      </a:cubicBezTo>
                      <a:cubicBezTo>
                        <a:pt x="1398" y="269"/>
                        <a:pt x="1398" y="269"/>
                        <a:pt x="1398" y="269"/>
                      </a:cubicBezTo>
                      <a:cubicBezTo>
                        <a:pt x="1505" y="269"/>
                        <a:pt x="1505" y="269"/>
                        <a:pt x="1505" y="269"/>
                      </a:cubicBezTo>
                      <a:cubicBezTo>
                        <a:pt x="1505" y="833"/>
                        <a:pt x="1505" y="833"/>
                        <a:pt x="1505" y="833"/>
                      </a:cubicBezTo>
                      <a:cubicBezTo>
                        <a:pt x="1493" y="832"/>
                        <a:pt x="1481" y="831"/>
                        <a:pt x="1469" y="831"/>
                      </a:cubicBezTo>
                      <a:cubicBezTo>
                        <a:pt x="1433" y="831"/>
                        <a:pt x="1398" y="835"/>
                        <a:pt x="1364" y="841"/>
                      </a:cubicBezTo>
                      <a:cubicBezTo>
                        <a:pt x="1364" y="648"/>
                        <a:pt x="1364" y="648"/>
                        <a:pt x="1364" y="648"/>
                      </a:cubicBezTo>
                      <a:cubicBezTo>
                        <a:pt x="1364" y="630"/>
                        <a:pt x="1350" y="616"/>
                        <a:pt x="1332" y="616"/>
                      </a:cubicBezTo>
                      <a:cubicBezTo>
                        <a:pt x="1058" y="616"/>
                        <a:pt x="1058" y="616"/>
                        <a:pt x="1058" y="616"/>
                      </a:cubicBezTo>
                      <a:cubicBezTo>
                        <a:pt x="1040" y="616"/>
                        <a:pt x="1026" y="630"/>
                        <a:pt x="1026" y="648"/>
                      </a:cubicBezTo>
                      <a:cubicBezTo>
                        <a:pt x="1026" y="921"/>
                        <a:pt x="1026" y="921"/>
                        <a:pt x="1026" y="921"/>
                      </a:cubicBezTo>
                      <a:cubicBezTo>
                        <a:pt x="1026" y="939"/>
                        <a:pt x="1040" y="953"/>
                        <a:pt x="1058" y="953"/>
                      </a:cubicBezTo>
                      <a:cubicBezTo>
                        <a:pt x="1113" y="953"/>
                        <a:pt x="1113" y="953"/>
                        <a:pt x="1113" y="953"/>
                      </a:cubicBezTo>
                      <a:cubicBezTo>
                        <a:pt x="1060" y="995"/>
                        <a:pt x="1014" y="1045"/>
                        <a:pt x="978" y="1102"/>
                      </a:cubicBezTo>
                      <a:cubicBezTo>
                        <a:pt x="969" y="1116"/>
                        <a:pt x="961" y="1131"/>
                        <a:pt x="953" y="1146"/>
                      </a:cubicBezTo>
                      <a:cubicBezTo>
                        <a:pt x="953" y="1058"/>
                        <a:pt x="953" y="1058"/>
                        <a:pt x="953" y="1058"/>
                      </a:cubicBezTo>
                      <a:cubicBezTo>
                        <a:pt x="953" y="1040"/>
                        <a:pt x="939" y="1026"/>
                        <a:pt x="921" y="1026"/>
                      </a:cubicBezTo>
                      <a:close/>
                      <a:moveTo>
                        <a:pt x="889" y="1090"/>
                      </a:moveTo>
                      <a:cubicBezTo>
                        <a:pt x="889" y="1300"/>
                        <a:pt x="889" y="1300"/>
                        <a:pt x="889" y="1300"/>
                      </a:cubicBezTo>
                      <a:cubicBezTo>
                        <a:pt x="680" y="1300"/>
                        <a:pt x="680" y="1300"/>
                        <a:pt x="680" y="1300"/>
                      </a:cubicBezTo>
                      <a:cubicBezTo>
                        <a:pt x="680" y="1090"/>
                        <a:pt x="680" y="1090"/>
                        <a:pt x="680" y="1090"/>
                      </a:cubicBezTo>
                      <a:lnTo>
                        <a:pt x="889" y="1090"/>
                      </a:lnTo>
                      <a:close/>
                      <a:moveTo>
                        <a:pt x="1300" y="680"/>
                      </a:moveTo>
                      <a:cubicBezTo>
                        <a:pt x="1300" y="857"/>
                        <a:pt x="1300" y="857"/>
                        <a:pt x="1300" y="857"/>
                      </a:cubicBezTo>
                      <a:cubicBezTo>
                        <a:pt x="1271" y="865"/>
                        <a:pt x="1244" y="876"/>
                        <a:pt x="1217" y="889"/>
                      </a:cubicBezTo>
                      <a:cubicBezTo>
                        <a:pt x="1090" y="889"/>
                        <a:pt x="1090" y="889"/>
                        <a:pt x="1090" y="889"/>
                      </a:cubicBezTo>
                      <a:cubicBezTo>
                        <a:pt x="1090" y="680"/>
                        <a:pt x="1090" y="680"/>
                        <a:pt x="1090" y="680"/>
                      </a:cubicBezTo>
                      <a:lnTo>
                        <a:pt x="1300" y="680"/>
                      </a:lnTo>
                      <a:close/>
                      <a:moveTo>
                        <a:pt x="1469" y="1926"/>
                      </a:moveTo>
                      <a:cubicBezTo>
                        <a:pt x="1204" y="1926"/>
                        <a:pt x="984" y="1728"/>
                        <a:pt x="956" y="1465"/>
                      </a:cubicBezTo>
                      <a:cubicBezTo>
                        <a:pt x="956" y="1465"/>
                        <a:pt x="956" y="1465"/>
                        <a:pt x="956" y="1465"/>
                      </a:cubicBezTo>
                      <a:cubicBezTo>
                        <a:pt x="954" y="1447"/>
                        <a:pt x="953" y="1429"/>
                        <a:pt x="953" y="1411"/>
                      </a:cubicBezTo>
                      <a:cubicBezTo>
                        <a:pt x="953" y="1215"/>
                        <a:pt x="1063" y="1038"/>
                        <a:pt x="1238" y="950"/>
                      </a:cubicBezTo>
                      <a:cubicBezTo>
                        <a:pt x="1238" y="950"/>
                        <a:pt x="1238" y="950"/>
                        <a:pt x="1238" y="950"/>
                      </a:cubicBezTo>
                      <a:cubicBezTo>
                        <a:pt x="1271" y="934"/>
                        <a:pt x="1305" y="921"/>
                        <a:pt x="1340" y="912"/>
                      </a:cubicBezTo>
                      <a:cubicBezTo>
                        <a:pt x="1340" y="912"/>
                        <a:pt x="1340" y="912"/>
                        <a:pt x="1340" y="912"/>
                      </a:cubicBezTo>
                      <a:cubicBezTo>
                        <a:pt x="1382" y="901"/>
                        <a:pt x="1425" y="896"/>
                        <a:pt x="1469" y="896"/>
                      </a:cubicBezTo>
                      <a:cubicBezTo>
                        <a:pt x="1490" y="896"/>
                        <a:pt x="1512" y="897"/>
                        <a:pt x="1533" y="900"/>
                      </a:cubicBezTo>
                      <a:cubicBezTo>
                        <a:pt x="1533" y="900"/>
                        <a:pt x="1533" y="900"/>
                        <a:pt x="1533" y="900"/>
                      </a:cubicBezTo>
                      <a:cubicBezTo>
                        <a:pt x="1790" y="932"/>
                        <a:pt x="1984" y="1151"/>
                        <a:pt x="1984" y="1411"/>
                      </a:cubicBezTo>
                      <a:cubicBezTo>
                        <a:pt x="1984" y="1695"/>
                        <a:pt x="1753" y="1926"/>
                        <a:pt x="1469" y="19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38" name="Freeform 9"/>
                <p:cNvSpPr>
                  <a:spLocks/>
                </p:cNvSpPr>
                <p:nvPr/>
              </p:nvSpPr>
              <p:spPr bwMode="auto">
                <a:xfrm>
                  <a:off x="6049" y="1050"/>
                  <a:ext cx="18" cy="41"/>
                </a:xfrm>
                <a:custGeom>
                  <a:avLst/>
                  <a:gdLst>
                    <a:gd name="T0" fmla="*/ 67 w 94"/>
                    <a:gd name="T1" fmla="*/ 25 h 216"/>
                    <a:gd name="T2" fmla="*/ 26 w 94"/>
                    <a:gd name="T3" fmla="*/ 6 h 216"/>
                    <a:gd name="T4" fmla="*/ 6 w 94"/>
                    <a:gd name="T5" fmla="*/ 47 h 216"/>
                    <a:gd name="T6" fmla="*/ 30 w 94"/>
                    <a:gd name="T7" fmla="*/ 184 h 216"/>
                    <a:gd name="T8" fmla="*/ 62 w 94"/>
                    <a:gd name="T9" fmla="*/ 216 h 216"/>
                    <a:gd name="T10" fmla="*/ 94 w 94"/>
                    <a:gd name="T11" fmla="*/ 184 h 216"/>
                    <a:gd name="T12" fmla="*/ 67 w 94"/>
                    <a:gd name="T13" fmla="*/ 25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4" h="216">
                      <a:moveTo>
                        <a:pt x="67" y="25"/>
                      </a:moveTo>
                      <a:cubicBezTo>
                        <a:pt x="61" y="9"/>
                        <a:pt x="42" y="0"/>
                        <a:pt x="26" y="6"/>
                      </a:cubicBezTo>
                      <a:cubicBezTo>
                        <a:pt x="9" y="12"/>
                        <a:pt x="0" y="30"/>
                        <a:pt x="6" y="47"/>
                      </a:cubicBezTo>
                      <a:cubicBezTo>
                        <a:pt x="22" y="91"/>
                        <a:pt x="30" y="137"/>
                        <a:pt x="30" y="184"/>
                      </a:cubicBezTo>
                      <a:cubicBezTo>
                        <a:pt x="30" y="202"/>
                        <a:pt x="44" y="216"/>
                        <a:pt x="62" y="216"/>
                      </a:cubicBezTo>
                      <a:cubicBezTo>
                        <a:pt x="80" y="216"/>
                        <a:pt x="94" y="202"/>
                        <a:pt x="94" y="184"/>
                      </a:cubicBezTo>
                      <a:cubicBezTo>
                        <a:pt x="94" y="130"/>
                        <a:pt x="85" y="76"/>
                        <a:pt x="67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39" name="Freeform 10"/>
                <p:cNvSpPr>
                  <a:spLocks/>
                </p:cNvSpPr>
                <p:nvPr/>
              </p:nvSpPr>
              <p:spPr bwMode="auto">
                <a:xfrm>
                  <a:off x="5994" y="999"/>
                  <a:ext cx="59" cy="45"/>
                </a:xfrm>
                <a:custGeom>
                  <a:avLst/>
                  <a:gdLst>
                    <a:gd name="T0" fmla="*/ 304 w 314"/>
                    <a:gd name="T1" fmla="*/ 191 h 242"/>
                    <a:gd name="T2" fmla="*/ 44 w 314"/>
                    <a:gd name="T3" fmla="*/ 5 h 242"/>
                    <a:gd name="T4" fmla="*/ 4 w 314"/>
                    <a:gd name="T5" fmla="*/ 27 h 242"/>
                    <a:gd name="T6" fmla="*/ 27 w 314"/>
                    <a:gd name="T7" fmla="*/ 67 h 242"/>
                    <a:gd name="T8" fmla="*/ 252 w 314"/>
                    <a:gd name="T9" fmla="*/ 228 h 242"/>
                    <a:gd name="T10" fmla="*/ 278 w 314"/>
                    <a:gd name="T11" fmla="*/ 242 h 242"/>
                    <a:gd name="T12" fmla="*/ 296 w 314"/>
                    <a:gd name="T13" fmla="*/ 236 h 242"/>
                    <a:gd name="T14" fmla="*/ 304 w 314"/>
                    <a:gd name="T15" fmla="*/ 191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4" h="242">
                      <a:moveTo>
                        <a:pt x="304" y="191"/>
                      </a:moveTo>
                      <a:cubicBezTo>
                        <a:pt x="242" y="101"/>
                        <a:pt x="149" y="35"/>
                        <a:pt x="44" y="5"/>
                      </a:cubicBezTo>
                      <a:cubicBezTo>
                        <a:pt x="27" y="0"/>
                        <a:pt x="9" y="10"/>
                        <a:pt x="4" y="27"/>
                      </a:cubicBezTo>
                      <a:cubicBezTo>
                        <a:pt x="0" y="44"/>
                        <a:pt x="10" y="62"/>
                        <a:pt x="27" y="67"/>
                      </a:cubicBezTo>
                      <a:cubicBezTo>
                        <a:pt x="117" y="93"/>
                        <a:pt x="197" y="150"/>
                        <a:pt x="252" y="228"/>
                      </a:cubicBezTo>
                      <a:cubicBezTo>
                        <a:pt x="258" y="237"/>
                        <a:pt x="268" y="242"/>
                        <a:pt x="278" y="242"/>
                      </a:cubicBezTo>
                      <a:cubicBezTo>
                        <a:pt x="284" y="242"/>
                        <a:pt x="291" y="240"/>
                        <a:pt x="296" y="236"/>
                      </a:cubicBezTo>
                      <a:cubicBezTo>
                        <a:pt x="311" y="226"/>
                        <a:pt x="314" y="206"/>
                        <a:pt x="304" y="1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0" name="Freeform 11"/>
                <p:cNvSpPr>
                  <a:spLocks noEditPoints="1"/>
                </p:cNvSpPr>
                <p:nvPr/>
              </p:nvSpPr>
              <p:spPr bwMode="auto">
                <a:xfrm>
                  <a:off x="5911" y="1017"/>
                  <a:ext cx="136" cy="136"/>
                </a:xfrm>
                <a:custGeom>
                  <a:avLst/>
                  <a:gdLst>
                    <a:gd name="T0" fmla="*/ 364 w 727"/>
                    <a:gd name="T1" fmla="*/ 0 h 727"/>
                    <a:gd name="T2" fmla="*/ 0 w 727"/>
                    <a:gd name="T3" fmla="*/ 364 h 727"/>
                    <a:gd name="T4" fmla="*/ 364 w 727"/>
                    <a:gd name="T5" fmla="*/ 727 h 727"/>
                    <a:gd name="T6" fmla="*/ 727 w 727"/>
                    <a:gd name="T7" fmla="*/ 364 h 727"/>
                    <a:gd name="T8" fmla="*/ 364 w 727"/>
                    <a:gd name="T9" fmla="*/ 0 h 727"/>
                    <a:gd name="T10" fmla="*/ 364 w 727"/>
                    <a:gd name="T11" fmla="*/ 663 h 727"/>
                    <a:gd name="T12" fmla="*/ 64 w 727"/>
                    <a:gd name="T13" fmla="*/ 364 h 727"/>
                    <a:gd name="T14" fmla="*/ 364 w 727"/>
                    <a:gd name="T15" fmla="*/ 65 h 727"/>
                    <a:gd name="T16" fmla="*/ 663 w 727"/>
                    <a:gd name="T17" fmla="*/ 364 h 727"/>
                    <a:gd name="T18" fmla="*/ 364 w 727"/>
                    <a:gd name="T19" fmla="*/ 663 h 7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27" h="727">
                      <a:moveTo>
                        <a:pt x="364" y="0"/>
                      </a:moveTo>
                      <a:cubicBezTo>
                        <a:pt x="163" y="0"/>
                        <a:pt x="0" y="163"/>
                        <a:pt x="0" y="364"/>
                      </a:cubicBezTo>
                      <a:cubicBezTo>
                        <a:pt x="0" y="564"/>
                        <a:pt x="163" y="727"/>
                        <a:pt x="364" y="727"/>
                      </a:cubicBezTo>
                      <a:cubicBezTo>
                        <a:pt x="564" y="727"/>
                        <a:pt x="727" y="564"/>
                        <a:pt x="727" y="364"/>
                      </a:cubicBezTo>
                      <a:cubicBezTo>
                        <a:pt x="727" y="163"/>
                        <a:pt x="564" y="0"/>
                        <a:pt x="364" y="0"/>
                      </a:cubicBezTo>
                      <a:close/>
                      <a:moveTo>
                        <a:pt x="364" y="663"/>
                      </a:moveTo>
                      <a:cubicBezTo>
                        <a:pt x="199" y="663"/>
                        <a:pt x="64" y="529"/>
                        <a:pt x="64" y="364"/>
                      </a:cubicBezTo>
                      <a:cubicBezTo>
                        <a:pt x="64" y="199"/>
                        <a:pt x="199" y="65"/>
                        <a:pt x="364" y="65"/>
                      </a:cubicBezTo>
                      <a:cubicBezTo>
                        <a:pt x="529" y="65"/>
                        <a:pt x="663" y="199"/>
                        <a:pt x="663" y="364"/>
                      </a:cubicBezTo>
                      <a:cubicBezTo>
                        <a:pt x="663" y="529"/>
                        <a:pt x="529" y="663"/>
                        <a:pt x="364" y="6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1" name="Freeform 12"/>
                <p:cNvSpPr>
                  <a:spLocks/>
                </p:cNvSpPr>
                <p:nvPr/>
              </p:nvSpPr>
              <p:spPr bwMode="auto">
                <a:xfrm>
                  <a:off x="5973" y="1048"/>
                  <a:ext cx="47" cy="47"/>
                </a:xfrm>
                <a:custGeom>
                  <a:avLst/>
                  <a:gdLst>
                    <a:gd name="T0" fmla="*/ 220 w 252"/>
                    <a:gd name="T1" fmla="*/ 188 h 252"/>
                    <a:gd name="T2" fmla="*/ 64 w 252"/>
                    <a:gd name="T3" fmla="*/ 188 h 252"/>
                    <a:gd name="T4" fmla="*/ 64 w 252"/>
                    <a:gd name="T5" fmla="*/ 32 h 252"/>
                    <a:gd name="T6" fmla="*/ 32 w 252"/>
                    <a:gd name="T7" fmla="*/ 0 h 252"/>
                    <a:gd name="T8" fmla="*/ 0 w 252"/>
                    <a:gd name="T9" fmla="*/ 32 h 252"/>
                    <a:gd name="T10" fmla="*/ 0 w 252"/>
                    <a:gd name="T11" fmla="*/ 220 h 252"/>
                    <a:gd name="T12" fmla="*/ 32 w 252"/>
                    <a:gd name="T13" fmla="*/ 252 h 252"/>
                    <a:gd name="T14" fmla="*/ 220 w 252"/>
                    <a:gd name="T15" fmla="*/ 252 h 252"/>
                    <a:gd name="T16" fmla="*/ 252 w 252"/>
                    <a:gd name="T17" fmla="*/ 220 h 252"/>
                    <a:gd name="T18" fmla="*/ 220 w 252"/>
                    <a:gd name="T19" fmla="*/ 188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2" h="252">
                      <a:moveTo>
                        <a:pt x="220" y="188"/>
                      </a:moveTo>
                      <a:cubicBezTo>
                        <a:pt x="64" y="188"/>
                        <a:pt x="64" y="188"/>
                        <a:pt x="64" y="188"/>
                      </a:cubicBezTo>
                      <a:cubicBezTo>
                        <a:pt x="64" y="32"/>
                        <a:pt x="64" y="32"/>
                        <a:pt x="64" y="32"/>
                      </a:cubicBezTo>
                      <a:cubicBezTo>
                        <a:pt x="64" y="14"/>
                        <a:pt x="49" y="0"/>
                        <a:pt x="32" y="0"/>
                      </a:cubicBezTo>
                      <a:cubicBezTo>
                        <a:pt x="14" y="0"/>
                        <a:pt x="0" y="14"/>
                        <a:pt x="0" y="32"/>
                      </a:cubicBezTo>
                      <a:cubicBezTo>
                        <a:pt x="0" y="220"/>
                        <a:pt x="0" y="220"/>
                        <a:pt x="0" y="220"/>
                      </a:cubicBezTo>
                      <a:cubicBezTo>
                        <a:pt x="0" y="238"/>
                        <a:pt x="14" y="252"/>
                        <a:pt x="32" y="252"/>
                      </a:cubicBezTo>
                      <a:cubicBezTo>
                        <a:pt x="220" y="252"/>
                        <a:pt x="220" y="252"/>
                        <a:pt x="220" y="252"/>
                      </a:cubicBezTo>
                      <a:cubicBezTo>
                        <a:pt x="237" y="252"/>
                        <a:pt x="252" y="238"/>
                        <a:pt x="252" y="220"/>
                      </a:cubicBezTo>
                      <a:cubicBezTo>
                        <a:pt x="252" y="203"/>
                        <a:pt x="238" y="188"/>
                        <a:pt x="220" y="1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  <p:sp>
            <p:nvSpPr>
              <p:cNvPr id="33" name="CaixaDeTexto 19"/>
              <p:cNvSpPr txBox="1"/>
              <p:nvPr/>
            </p:nvSpPr>
            <p:spPr>
              <a:xfrm>
                <a:off x="9934912" y="1361753"/>
                <a:ext cx="8811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pt-BR"/>
                </a:defPPr>
                <a:lvl1pPr algn="r">
                  <a:defRPr sz="5400" b="1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</a:defRPr>
                </a:lvl1pPr>
                <a:lvl2pPr lvl="1" algn="r">
                  <a:defRPr sz="3600">
                    <a:solidFill>
                      <a:schemeClr val="bg1"/>
                    </a:solidFill>
                  </a:defRPr>
                </a:lvl2pPr>
              </a:lstStyle>
              <a:p>
                <a:pPr algn="l"/>
                <a:r>
                  <a:rPr lang="pt-BR" sz="1400" i="1" dirty="0">
                    <a:solidFill>
                      <a:srgbClr val="4A5463"/>
                    </a:solidFill>
                    <a:effectLst/>
                    <a:latin typeface="+mn-lt"/>
                  </a:rPr>
                  <a:t>histórico</a:t>
                </a:r>
              </a:p>
            </p:txBody>
          </p:sp>
        </p:grpSp>
        <p:sp>
          <p:nvSpPr>
            <p:cNvPr id="31" name="Retângulo 30"/>
            <p:cNvSpPr/>
            <p:nvPr/>
          </p:nvSpPr>
          <p:spPr>
            <a:xfrm>
              <a:off x="7794171" y="5558971"/>
              <a:ext cx="1596572" cy="62411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2" name="Retângulo 41"/>
          <p:cNvSpPr/>
          <p:nvPr/>
        </p:nvSpPr>
        <p:spPr>
          <a:xfrm>
            <a:off x="7059161" y="5275742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2015</a:t>
            </a:r>
          </a:p>
        </p:txBody>
      </p:sp>
      <p:graphicFrame>
        <p:nvGraphicFramePr>
          <p:cNvPr id="43" name="Tabela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864036"/>
              </p:ext>
            </p:extLst>
          </p:nvPr>
        </p:nvGraphicFramePr>
        <p:xfrm>
          <a:off x="7059161" y="1952540"/>
          <a:ext cx="609600" cy="28988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2870162045"/>
                    </a:ext>
                  </a:extLst>
                </a:gridCol>
              </a:tblGrid>
              <a:tr h="72471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+41%</a:t>
                      </a:r>
                      <a:endParaRPr lang="pt-BR" sz="12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08170690"/>
                  </a:ext>
                </a:extLst>
              </a:tr>
              <a:tr h="72471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+16%</a:t>
                      </a:r>
                      <a:endParaRPr lang="pt-BR" sz="12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80310010"/>
                  </a:ext>
                </a:extLst>
              </a:tr>
              <a:tr h="72471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+3%</a:t>
                      </a:r>
                      <a:endParaRPr lang="pt-BR" sz="12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09397270"/>
                  </a:ext>
                </a:extLst>
              </a:tr>
              <a:tr h="72471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-0,2%</a:t>
                      </a:r>
                      <a:endParaRPr lang="pt-BR" sz="12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40135718"/>
                  </a:ext>
                </a:extLst>
              </a:tr>
            </a:tbl>
          </a:graphicData>
        </a:graphic>
      </p:graphicFrame>
      <p:grpSp>
        <p:nvGrpSpPr>
          <p:cNvPr id="44" name="Grupo 43"/>
          <p:cNvGrpSpPr/>
          <p:nvPr/>
        </p:nvGrpSpPr>
        <p:grpSpPr>
          <a:xfrm>
            <a:off x="8633217" y="2449459"/>
            <a:ext cx="263758" cy="262931"/>
            <a:chOff x="8292657" y="2490623"/>
            <a:chExt cx="263758" cy="262931"/>
          </a:xfrm>
        </p:grpSpPr>
        <p:sp>
          <p:nvSpPr>
            <p:cNvPr id="45" name="Freeform 5"/>
            <p:cNvSpPr>
              <a:spLocks/>
            </p:cNvSpPr>
            <p:nvPr/>
          </p:nvSpPr>
          <p:spPr bwMode="auto">
            <a:xfrm>
              <a:off x="8339786" y="2531138"/>
              <a:ext cx="168673" cy="222416"/>
            </a:xfrm>
            <a:custGeom>
              <a:avLst/>
              <a:gdLst>
                <a:gd name="T0" fmla="*/ 196 w 728"/>
                <a:gd name="T1" fmla="*/ 718 h 963"/>
                <a:gd name="T2" fmla="*/ 27 w 728"/>
                <a:gd name="T3" fmla="*/ 810 h 963"/>
                <a:gd name="T4" fmla="*/ 0 w 728"/>
                <a:gd name="T5" fmla="*/ 830 h 963"/>
                <a:gd name="T6" fmla="*/ 365 w 728"/>
                <a:gd name="T7" fmla="*/ 963 h 963"/>
                <a:gd name="T8" fmla="*/ 728 w 728"/>
                <a:gd name="T9" fmla="*/ 831 h 963"/>
                <a:gd name="T10" fmla="*/ 698 w 728"/>
                <a:gd name="T11" fmla="*/ 811 h 963"/>
                <a:gd name="T12" fmla="*/ 517 w 728"/>
                <a:gd name="T13" fmla="*/ 721 h 963"/>
                <a:gd name="T14" fmla="*/ 479 w 728"/>
                <a:gd name="T15" fmla="*/ 659 h 963"/>
                <a:gd name="T16" fmla="*/ 479 w 728"/>
                <a:gd name="T17" fmla="*/ 588 h 963"/>
                <a:gd name="T18" fmla="*/ 496 w 728"/>
                <a:gd name="T19" fmla="*/ 566 h 963"/>
                <a:gd name="T20" fmla="*/ 552 w 728"/>
                <a:gd name="T21" fmla="*/ 453 h 963"/>
                <a:gd name="T22" fmla="*/ 593 w 728"/>
                <a:gd name="T23" fmla="*/ 398 h 963"/>
                <a:gd name="T24" fmla="*/ 593 w 728"/>
                <a:gd name="T25" fmla="*/ 323 h 963"/>
                <a:gd name="T26" fmla="*/ 574 w 728"/>
                <a:gd name="T27" fmla="*/ 281 h 963"/>
                <a:gd name="T28" fmla="*/ 574 w 728"/>
                <a:gd name="T29" fmla="*/ 171 h 963"/>
                <a:gd name="T30" fmla="*/ 365 w 728"/>
                <a:gd name="T31" fmla="*/ 0 h 963"/>
                <a:gd name="T32" fmla="*/ 156 w 728"/>
                <a:gd name="T33" fmla="*/ 171 h 963"/>
                <a:gd name="T34" fmla="*/ 156 w 728"/>
                <a:gd name="T35" fmla="*/ 281 h 963"/>
                <a:gd name="T36" fmla="*/ 137 w 728"/>
                <a:gd name="T37" fmla="*/ 323 h 963"/>
                <a:gd name="T38" fmla="*/ 137 w 728"/>
                <a:gd name="T39" fmla="*/ 398 h 963"/>
                <a:gd name="T40" fmla="*/ 164 w 728"/>
                <a:gd name="T41" fmla="*/ 446 h 963"/>
                <a:gd name="T42" fmla="*/ 232 w 728"/>
                <a:gd name="T43" fmla="*/ 588 h 963"/>
                <a:gd name="T44" fmla="*/ 232 w 728"/>
                <a:gd name="T45" fmla="*/ 657 h 963"/>
                <a:gd name="T46" fmla="*/ 196 w 728"/>
                <a:gd name="T47" fmla="*/ 718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28" h="963">
                  <a:moveTo>
                    <a:pt x="196" y="718"/>
                  </a:moveTo>
                  <a:cubicBezTo>
                    <a:pt x="27" y="810"/>
                    <a:pt x="27" y="810"/>
                    <a:pt x="27" y="810"/>
                  </a:cubicBezTo>
                  <a:cubicBezTo>
                    <a:pt x="17" y="816"/>
                    <a:pt x="8" y="822"/>
                    <a:pt x="0" y="830"/>
                  </a:cubicBezTo>
                  <a:cubicBezTo>
                    <a:pt x="99" y="913"/>
                    <a:pt x="226" y="963"/>
                    <a:pt x="365" y="963"/>
                  </a:cubicBezTo>
                  <a:cubicBezTo>
                    <a:pt x="503" y="963"/>
                    <a:pt x="630" y="913"/>
                    <a:pt x="728" y="831"/>
                  </a:cubicBezTo>
                  <a:cubicBezTo>
                    <a:pt x="719" y="824"/>
                    <a:pt x="709" y="817"/>
                    <a:pt x="698" y="811"/>
                  </a:cubicBezTo>
                  <a:cubicBezTo>
                    <a:pt x="517" y="721"/>
                    <a:pt x="517" y="721"/>
                    <a:pt x="517" y="721"/>
                  </a:cubicBezTo>
                  <a:cubicBezTo>
                    <a:pt x="494" y="709"/>
                    <a:pt x="479" y="685"/>
                    <a:pt x="479" y="659"/>
                  </a:cubicBezTo>
                  <a:cubicBezTo>
                    <a:pt x="479" y="588"/>
                    <a:pt x="479" y="588"/>
                    <a:pt x="479" y="588"/>
                  </a:cubicBezTo>
                  <a:cubicBezTo>
                    <a:pt x="484" y="582"/>
                    <a:pt x="490" y="575"/>
                    <a:pt x="496" y="566"/>
                  </a:cubicBezTo>
                  <a:cubicBezTo>
                    <a:pt x="521" y="531"/>
                    <a:pt x="539" y="493"/>
                    <a:pt x="552" y="453"/>
                  </a:cubicBezTo>
                  <a:cubicBezTo>
                    <a:pt x="575" y="445"/>
                    <a:pt x="593" y="424"/>
                    <a:pt x="593" y="398"/>
                  </a:cubicBezTo>
                  <a:cubicBezTo>
                    <a:pt x="593" y="323"/>
                    <a:pt x="593" y="323"/>
                    <a:pt x="593" y="323"/>
                  </a:cubicBezTo>
                  <a:cubicBezTo>
                    <a:pt x="593" y="306"/>
                    <a:pt x="585" y="291"/>
                    <a:pt x="574" y="281"/>
                  </a:cubicBezTo>
                  <a:cubicBezTo>
                    <a:pt x="574" y="171"/>
                    <a:pt x="574" y="171"/>
                    <a:pt x="574" y="171"/>
                  </a:cubicBezTo>
                  <a:cubicBezTo>
                    <a:pt x="574" y="171"/>
                    <a:pt x="596" y="0"/>
                    <a:pt x="365" y="0"/>
                  </a:cubicBezTo>
                  <a:cubicBezTo>
                    <a:pt x="134" y="0"/>
                    <a:pt x="156" y="171"/>
                    <a:pt x="156" y="171"/>
                  </a:cubicBezTo>
                  <a:cubicBezTo>
                    <a:pt x="156" y="281"/>
                    <a:pt x="156" y="281"/>
                    <a:pt x="156" y="281"/>
                  </a:cubicBezTo>
                  <a:cubicBezTo>
                    <a:pt x="145" y="291"/>
                    <a:pt x="137" y="306"/>
                    <a:pt x="137" y="323"/>
                  </a:cubicBezTo>
                  <a:cubicBezTo>
                    <a:pt x="137" y="398"/>
                    <a:pt x="137" y="398"/>
                    <a:pt x="137" y="398"/>
                  </a:cubicBezTo>
                  <a:cubicBezTo>
                    <a:pt x="137" y="418"/>
                    <a:pt x="148" y="436"/>
                    <a:pt x="164" y="446"/>
                  </a:cubicBezTo>
                  <a:cubicBezTo>
                    <a:pt x="183" y="529"/>
                    <a:pt x="232" y="588"/>
                    <a:pt x="232" y="588"/>
                  </a:cubicBezTo>
                  <a:cubicBezTo>
                    <a:pt x="232" y="657"/>
                    <a:pt x="232" y="657"/>
                    <a:pt x="232" y="657"/>
                  </a:cubicBezTo>
                  <a:cubicBezTo>
                    <a:pt x="232" y="683"/>
                    <a:pt x="218" y="706"/>
                    <a:pt x="196" y="718"/>
                  </a:cubicBezTo>
                  <a:close/>
                </a:path>
              </a:pathLst>
            </a:custGeom>
            <a:solidFill>
              <a:srgbClr val="FBE5D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6" name="Freeform 6"/>
            <p:cNvSpPr>
              <a:spLocks/>
            </p:cNvSpPr>
            <p:nvPr/>
          </p:nvSpPr>
          <p:spPr bwMode="auto">
            <a:xfrm>
              <a:off x="8292657" y="2490623"/>
              <a:ext cx="263758" cy="232338"/>
            </a:xfrm>
            <a:custGeom>
              <a:avLst/>
              <a:gdLst>
                <a:gd name="T0" fmla="*/ 580 w 1142"/>
                <a:gd name="T1" fmla="*/ 5 h 1007"/>
                <a:gd name="T2" fmla="*/ 3 w 1142"/>
                <a:gd name="T3" fmla="*/ 562 h 1007"/>
                <a:gd name="T4" fmla="*/ 205 w 1142"/>
                <a:gd name="T5" fmla="*/ 1005 h 1007"/>
                <a:gd name="T6" fmla="*/ 232 w 1142"/>
                <a:gd name="T7" fmla="*/ 986 h 1007"/>
                <a:gd name="T8" fmla="*/ 401 w 1142"/>
                <a:gd name="T9" fmla="*/ 894 h 1007"/>
                <a:gd name="T10" fmla="*/ 437 w 1142"/>
                <a:gd name="T11" fmla="*/ 833 h 1007"/>
                <a:gd name="T12" fmla="*/ 437 w 1142"/>
                <a:gd name="T13" fmla="*/ 764 h 1007"/>
                <a:gd name="T14" fmla="*/ 369 w 1142"/>
                <a:gd name="T15" fmla="*/ 622 h 1007"/>
                <a:gd name="T16" fmla="*/ 342 w 1142"/>
                <a:gd name="T17" fmla="*/ 574 h 1007"/>
                <a:gd name="T18" fmla="*/ 342 w 1142"/>
                <a:gd name="T19" fmla="*/ 499 h 1007"/>
                <a:gd name="T20" fmla="*/ 361 w 1142"/>
                <a:gd name="T21" fmla="*/ 457 h 1007"/>
                <a:gd name="T22" fmla="*/ 361 w 1142"/>
                <a:gd name="T23" fmla="*/ 347 h 1007"/>
                <a:gd name="T24" fmla="*/ 570 w 1142"/>
                <a:gd name="T25" fmla="*/ 176 h 1007"/>
                <a:gd name="T26" fmla="*/ 779 w 1142"/>
                <a:gd name="T27" fmla="*/ 347 h 1007"/>
                <a:gd name="T28" fmla="*/ 779 w 1142"/>
                <a:gd name="T29" fmla="*/ 457 h 1007"/>
                <a:gd name="T30" fmla="*/ 798 w 1142"/>
                <a:gd name="T31" fmla="*/ 499 h 1007"/>
                <a:gd name="T32" fmla="*/ 798 w 1142"/>
                <a:gd name="T33" fmla="*/ 574 h 1007"/>
                <a:gd name="T34" fmla="*/ 757 w 1142"/>
                <a:gd name="T35" fmla="*/ 629 h 1007"/>
                <a:gd name="T36" fmla="*/ 701 w 1142"/>
                <a:gd name="T37" fmla="*/ 742 h 1007"/>
                <a:gd name="T38" fmla="*/ 684 w 1142"/>
                <a:gd name="T39" fmla="*/ 764 h 1007"/>
                <a:gd name="T40" fmla="*/ 684 w 1142"/>
                <a:gd name="T41" fmla="*/ 835 h 1007"/>
                <a:gd name="T42" fmla="*/ 722 w 1142"/>
                <a:gd name="T43" fmla="*/ 897 h 1007"/>
                <a:gd name="T44" fmla="*/ 903 w 1142"/>
                <a:gd name="T45" fmla="*/ 987 h 1007"/>
                <a:gd name="T46" fmla="*/ 933 w 1142"/>
                <a:gd name="T47" fmla="*/ 1007 h 1007"/>
                <a:gd name="T48" fmla="*/ 1137 w 1142"/>
                <a:gd name="T49" fmla="*/ 582 h 1007"/>
                <a:gd name="T50" fmla="*/ 580 w 1142"/>
                <a:gd name="T51" fmla="*/ 5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42" h="1007">
                  <a:moveTo>
                    <a:pt x="580" y="5"/>
                  </a:moveTo>
                  <a:cubicBezTo>
                    <a:pt x="267" y="0"/>
                    <a:pt x="9" y="249"/>
                    <a:pt x="3" y="562"/>
                  </a:cubicBezTo>
                  <a:cubicBezTo>
                    <a:pt x="0" y="740"/>
                    <a:pt x="79" y="899"/>
                    <a:pt x="205" y="1005"/>
                  </a:cubicBezTo>
                  <a:cubicBezTo>
                    <a:pt x="213" y="998"/>
                    <a:pt x="222" y="992"/>
                    <a:pt x="232" y="986"/>
                  </a:cubicBezTo>
                  <a:cubicBezTo>
                    <a:pt x="401" y="894"/>
                    <a:pt x="401" y="894"/>
                    <a:pt x="401" y="894"/>
                  </a:cubicBezTo>
                  <a:cubicBezTo>
                    <a:pt x="423" y="882"/>
                    <a:pt x="437" y="859"/>
                    <a:pt x="437" y="833"/>
                  </a:cubicBezTo>
                  <a:cubicBezTo>
                    <a:pt x="437" y="764"/>
                    <a:pt x="437" y="764"/>
                    <a:pt x="437" y="764"/>
                  </a:cubicBezTo>
                  <a:cubicBezTo>
                    <a:pt x="437" y="764"/>
                    <a:pt x="388" y="705"/>
                    <a:pt x="369" y="622"/>
                  </a:cubicBezTo>
                  <a:cubicBezTo>
                    <a:pt x="353" y="612"/>
                    <a:pt x="342" y="594"/>
                    <a:pt x="342" y="574"/>
                  </a:cubicBezTo>
                  <a:cubicBezTo>
                    <a:pt x="342" y="499"/>
                    <a:pt x="342" y="499"/>
                    <a:pt x="342" y="499"/>
                  </a:cubicBezTo>
                  <a:cubicBezTo>
                    <a:pt x="342" y="482"/>
                    <a:pt x="350" y="467"/>
                    <a:pt x="361" y="457"/>
                  </a:cubicBezTo>
                  <a:cubicBezTo>
                    <a:pt x="361" y="347"/>
                    <a:pt x="361" y="347"/>
                    <a:pt x="361" y="347"/>
                  </a:cubicBezTo>
                  <a:cubicBezTo>
                    <a:pt x="361" y="347"/>
                    <a:pt x="339" y="176"/>
                    <a:pt x="570" y="176"/>
                  </a:cubicBezTo>
                  <a:cubicBezTo>
                    <a:pt x="801" y="176"/>
                    <a:pt x="779" y="347"/>
                    <a:pt x="779" y="347"/>
                  </a:cubicBezTo>
                  <a:cubicBezTo>
                    <a:pt x="779" y="457"/>
                    <a:pt x="779" y="457"/>
                    <a:pt x="779" y="457"/>
                  </a:cubicBezTo>
                  <a:cubicBezTo>
                    <a:pt x="790" y="467"/>
                    <a:pt x="798" y="482"/>
                    <a:pt x="798" y="499"/>
                  </a:cubicBezTo>
                  <a:cubicBezTo>
                    <a:pt x="798" y="574"/>
                    <a:pt x="798" y="574"/>
                    <a:pt x="798" y="574"/>
                  </a:cubicBezTo>
                  <a:cubicBezTo>
                    <a:pt x="798" y="600"/>
                    <a:pt x="780" y="621"/>
                    <a:pt x="757" y="629"/>
                  </a:cubicBezTo>
                  <a:cubicBezTo>
                    <a:pt x="744" y="669"/>
                    <a:pt x="726" y="707"/>
                    <a:pt x="701" y="742"/>
                  </a:cubicBezTo>
                  <a:cubicBezTo>
                    <a:pt x="695" y="751"/>
                    <a:pt x="689" y="758"/>
                    <a:pt x="684" y="764"/>
                  </a:cubicBezTo>
                  <a:cubicBezTo>
                    <a:pt x="684" y="835"/>
                    <a:pt x="684" y="835"/>
                    <a:pt x="684" y="835"/>
                  </a:cubicBezTo>
                  <a:cubicBezTo>
                    <a:pt x="684" y="861"/>
                    <a:pt x="699" y="885"/>
                    <a:pt x="722" y="897"/>
                  </a:cubicBezTo>
                  <a:cubicBezTo>
                    <a:pt x="903" y="987"/>
                    <a:pt x="903" y="987"/>
                    <a:pt x="903" y="987"/>
                  </a:cubicBezTo>
                  <a:cubicBezTo>
                    <a:pt x="914" y="993"/>
                    <a:pt x="924" y="1000"/>
                    <a:pt x="933" y="1007"/>
                  </a:cubicBezTo>
                  <a:cubicBezTo>
                    <a:pt x="1055" y="906"/>
                    <a:pt x="1134" y="753"/>
                    <a:pt x="1137" y="582"/>
                  </a:cubicBezTo>
                  <a:cubicBezTo>
                    <a:pt x="1142" y="269"/>
                    <a:pt x="893" y="11"/>
                    <a:pt x="580" y="5"/>
                  </a:cubicBezTo>
                  <a:close/>
                </a:path>
              </a:pathLst>
            </a:custGeom>
            <a:solidFill>
              <a:srgbClr val="FF91B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49" name="CaixaDeTexto 48"/>
          <p:cNvSpPr txBox="1"/>
          <p:nvPr/>
        </p:nvSpPr>
        <p:spPr>
          <a:xfrm rot="16200000">
            <a:off x="-866203" y="3575272"/>
            <a:ext cx="2365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ctr"/>
            <a:r>
              <a:rPr lang="pt-BR" sz="1200" i="1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faturamento mensal</a:t>
            </a:r>
          </a:p>
        </p:txBody>
      </p:sp>
    </p:spTree>
    <p:extLst>
      <p:ext uri="{BB962C8B-B14F-4D97-AF65-F5344CB8AC3E}">
        <p14:creationId xmlns:p14="http://schemas.microsoft.com/office/powerpoint/2010/main" val="81517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1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1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1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Graphic spid="16" grpId="0" uiExpand="1">
        <p:bldSub>
          <a:bldChart bld="series"/>
        </p:bldSub>
      </p:bldGraphic>
      <p:bldP spid="18" grpId="0"/>
      <p:bldP spid="19" grpId="0"/>
      <p:bldP spid="27" grpId="0"/>
      <p:bldP spid="28" grpId="0"/>
      <p:bldP spid="42" grpId="0"/>
      <p:bldP spid="42" grpId="1"/>
      <p:bldP spid="4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Gráfico 41"/>
          <p:cNvGraphicFramePr/>
          <p:nvPr>
            <p:extLst>
              <p:ext uri="{D42A27DB-BD31-4B8C-83A1-F6EECF244321}">
                <p14:modId xmlns:p14="http://schemas.microsoft.com/office/powerpoint/2010/main" val="3134387844"/>
              </p:ext>
            </p:extLst>
          </p:nvPr>
        </p:nvGraphicFramePr>
        <p:xfrm>
          <a:off x="2552767" y="1313080"/>
          <a:ext cx="4099780" cy="4983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" name="CaixaDeTexto 19"/>
          <p:cNvSpPr txBox="1"/>
          <p:nvPr/>
        </p:nvSpPr>
        <p:spPr>
          <a:xfrm>
            <a:off x="5671667" y="1393938"/>
            <a:ext cx="685956" cy="574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2400" i="1" dirty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>64</a:t>
            </a:r>
            <a:r>
              <a:rPr lang="pt-BR" sz="1600" i="1" dirty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>%</a:t>
            </a:r>
            <a:endParaRPr lang="pt-BR" sz="1100" i="1" dirty="0">
              <a:solidFill>
                <a:schemeClr val="accent4">
                  <a:lumMod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45" name="Retângulo 44"/>
          <p:cNvSpPr/>
          <p:nvPr/>
        </p:nvSpPr>
        <p:spPr>
          <a:xfrm>
            <a:off x="5098946" y="1511063"/>
            <a:ext cx="652743" cy="4622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2015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228612" y="1400518"/>
            <a:ext cx="367332" cy="57227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2" name="Tabe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961610"/>
              </p:ext>
            </p:extLst>
          </p:nvPr>
        </p:nvGraphicFramePr>
        <p:xfrm>
          <a:off x="783770" y="1342108"/>
          <a:ext cx="1818604" cy="4617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86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61794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entre 1% e 5%</a:t>
                      </a:r>
                      <a:endParaRPr lang="pt-BR" sz="1600" b="0" i="1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720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1794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entre 6% e 10%</a:t>
                      </a:r>
                      <a:endParaRPr lang="pt-BR" sz="1600" b="0" i="1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720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1794"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pt-BR" sz="1600" b="0" i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ntre 11% e 15%</a:t>
                      </a:r>
                      <a:endParaRPr lang="pt-BR" sz="1600" b="0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1794"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pt-BR" sz="1600" b="0" i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ntre 16% e 20%</a:t>
                      </a:r>
                      <a:endParaRPr lang="pt-BR" sz="1600" b="0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61794"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pt-BR" sz="1600" b="0" i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ntre 21% e 30%</a:t>
                      </a:r>
                      <a:endParaRPr lang="pt-BR" sz="1600" b="0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61794"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pt-BR" sz="1600" b="0" i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ntre 31% e 40%</a:t>
                      </a:r>
                      <a:endParaRPr lang="pt-BR" sz="1600" b="0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61794"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pt-BR" sz="1600" b="0" i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ntre 41% e 50%</a:t>
                      </a:r>
                      <a:endParaRPr lang="pt-BR" sz="1600" b="0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31027443"/>
                  </a:ext>
                </a:extLst>
              </a:tr>
              <a:tr h="461794"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mais de 50%</a:t>
                      </a:r>
                      <a:endParaRPr lang="pt-BR" sz="1600" b="0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68448186"/>
                  </a:ext>
                </a:extLst>
              </a:tr>
              <a:tr h="461794"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ficou igual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61794"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houve redução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3" name="Gráfico 22"/>
          <p:cNvGraphicFramePr/>
          <p:nvPr>
            <p:extLst>
              <p:ext uri="{D42A27DB-BD31-4B8C-83A1-F6EECF244321}">
                <p14:modId xmlns:p14="http://schemas.microsoft.com/office/powerpoint/2010/main" val="195598133"/>
              </p:ext>
            </p:extLst>
          </p:nvPr>
        </p:nvGraphicFramePr>
        <p:xfrm>
          <a:off x="2559049" y="1169634"/>
          <a:ext cx="4099780" cy="4926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316430" y="6469105"/>
            <a:ext cx="94352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rgbClr val="FF91B0"/>
                </a:solidFill>
              </a:rPr>
              <a:t>P21 - </a:t>
            </a:r>
            <a:r>
              <a:rPr lang="pt-BR" sz="1100" b="1" dirty="0">
                <a:solidFill>
                  <a:schemeClr val="bg1"/>
                </a:solidFill>
              </a:rPr>
              <a:t>Em quantos por cento aproximadamente o volume de vendas de sua empresa aumentou após sua participação no EMPRETEC? </a:t>
            </a:r>
            <a:r>
              <a:rPr lang="pt-BR" sz="1100" b="1" dirty="0">
                <a:solidFill>
                  <a:srgbClr val="62D9D5"/>
                </a:solidFill>
              </a:rPr>
              <a:t>(ESPONTÂNEA-RU)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58934" y="161424"/>
            <a:ext cx="5001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3600" b="0" i="1" dirty="0">
                <a:solidFill>
                  <a:srgbClr val="4A5463"/>
                </a:solidFill>
                <a:effectLst/>
                <a:latin typeface="+mn-lt"/>
              </a:rPr>
              <a:t>impacto nas </a:t>
            </a:r>
            <a:r>
              <a:rPr lang="pt-BR" sz="3600" i="1" dirty="0">
                <a:solidFill>
                  <a:srgbClr val="4A5463"/>
                </a:solidFill>
                <a:effectLst/>
                <a:latin typeface="+mn-lt"/>
              </a:rPr>
              <a:t>vendas</a:t>
            </a:r>
          </a:p>
        </p:txBody>
      </p:sp>
      <p:sp>
        <p:nvSpPr>
          <p:cNvPr id="7" name="Forma livre 6"/>
          <p:cNvSpPr/>
          <p:nvPr/>
        </p:nvSpPr>
        <p:spPr>
          <a:xfrm>
            <a:off x="-167954" y="161424"/>
            <a:ext cx="968768" cy="172857"/>
          </a:xfrm>
          <a:custGeom>
            <a:avLst/>
            <a:gdLst>
              <a:gd name="connsiteX0" fmla="*/ 0 w 4785186"/>
              <a:gd name="connsiteY0" fmla="*/ 0 h 853819"/>
              <a:gd name="connsiteX1" fmla="*/ 4785186 w 4785186"/>
              <a:gd name="connsiteY1" fmla="*/ 0 h 853819"/>
              <a:gd name="connsiteX2" fmla="*/ 4310842 w 4785186"/>
              <a:gd name="connsiteY2" fmla="*/ 853819 h 853819"/>
              <a:gd name="connsiteX3" fmla="*/ 0 w 4785186"/>
              <a:gd name="connsiteY3" fmla="*/ 853819 h 85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5186" h="853819">
                <a:moveTo>
                  <a:pt x="0" y="0"/>
                </a:moveTo>
                <a:lnTo>
                  <a:pt x="4785186" y="0"/>
                </a:lnTo>
                <a:lnTo>
                  <a:pt x="4310842" y="853819"/>
                </a:lnTo>
                <a:lnTo>
                  <a:pt x="0" y="853819"/>
                </a:lnTo>
                <a:close/>
              </a:path>
            </a:pathLst>
          </a:custGeom>
          <a:solidFill>
            <a:srgbClr val="EC42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9"/>
          <p:cNvSpPr txBox="1"/>
          <p:nvPr/>
        </p:nvSpPr>
        <p:spPr>
          <a:xfrm>
            <a:off x="4574120" y="2050554"/>
            <a:ext cx="1574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6000" i="1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62</a:t>
            </a:r>
            <a:r>
              <a:rPr lang="pt-BR" sz="4400" i="1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%</a:t>
            </a:r>
            <a:endParaRPr lang="pt-BR" sz="3200" i="1" dirty="0">
              <a:solidFill>
                <a:schemeClr val="accent1">
                  <a:lumMod val="50000"/>
                </a:schemeClr>
              </a:solidFill>
              <a:effectLst/>
              <a:latin typeface="+mn-lt"/>
            </a:endParaRPr>
          </a:p>
        </p:txBody>
      </p:sp>
      <p:sp>
        <p:nvSpPr>
          <p:cNvPr id="16" name="CaixaDeTexto 19"/>
          <p:cNvSpPr txBox="1"/>
          <p:nvPr/>
        </p:nvSpPr>
        <p:spPr>
          <a:xfrm>
            <a:off x="4574120" y="2776246"/>
            <a:ext cx="2553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4000" i="1" dirty="0">
                <a:solidFill>
                  <a:srgbClr val="00A79B"/>
                </a:solidFill>
                <a:effectLst/>
                <a:latin typeface="+mn-lt"/>
              </a:rPr>
              <a:t>aumentou</a:t>
            </a:r>
            <a:endParaRPr lang="pt-BR" sz="1800" i="1" dirty="0">
              <a:solidFill>
                <a:srgbClr val="00A79B"/>
              </a:solidFill>
              <a:effectLst/>
              <a:latin typeface="+mn-lt"/>
            </a:endParaRPr>
          </a:p>
        </p:txBody>
      </p:sp>
      <p:sp>
        <p:nvSpPr>
          <p:cNvPr id="25" name="CaixaDeTexto 5"/>
          <p:cNvSpPr txBox="1"/>
          <p:nvPr/>
        </p:nvSpPr>
        <p:spPr>
          <a:xfrm>
            <a:off x="7467378" y="1284561"/>
            <a:ext cx="4031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após a participação no </a:t>
            </a:r>
            <a:r>
              <a:rPr lang="pt-BR" dirty="0" err="1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Empretec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, a maior parte das empresas registrou um aumento nas vendas e somente 1 em cada 25 relatou prejuízo </a:t>
            </a:r>
            <a:r>
              <a:rPr lang="pt-BR" sz="1200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(P21)</a:t>
            </a:r>
          </a:p>
        </p:txBody>
      </p:sp>
      <p:grpSp>
        <p:nvGrpSpPr>
          <p:cNvPr id="26" name="historico"/>
          <p:cNvGrpSpPr/>
          <p:nvPr/>
        </p:nvGrpSpPr>
        <p:grpSpPr>
          <a:xfrm>
            <a:off x="8911848" y="5319487"/>
            <a:ext cx="1596572" cy="624115"/>
            <a:chOff x="7794171" y="5558971"/>
            <a:chExt cx="1596572" cy="624115"/>
          </a:xfrm>
        </p:grpSpPr>
        <p:grpSp>
          <p:nvGrpSpPr>
            <p:cNvPr id="27" name="historico"/>
            <p:cNvGrpSpPr/>
            <p:nvPr/>
          </p:nvGrpSpPr>
          <p:grpSpPr>
            <a:xfrm>
              <a:off x="7913674" y="5674171"/>
              <a:ext cx="1346440" cy="450171"/>
              <a:chOff x="9469590" y="1309591"/>
              <a:chExt cx="1346440" cy="450171"/>
            </a:xfrm>
          </p:grpSpPr>
          <p:grpSp>
            <p:nvGrpSpPr>
              <p:cNvPr id="29" name="Group 4"/>
              <p:cNvGrpSpPr>
                <a:grpSpLocks noChangeAspect="1"/>
              </p:cNvGrpSpPr>
              <p:nvPr/>
            </p:nvGrpSpPr>
            <p:grpSpPr bwMode="auto">
              <a:xfrm>
                <a:off x="9469590" y="1309591"/>
                <a:ext cx="463483" cy="450171"/>
                <a:chOff x="5704" y="821"/>
                <a:chExt cx="383" cy="372"/>
              </a:xfrm>
              <a:solidFill>
                <a:srgbClr val="00A79B"/>
              </a:solidFill>
            </p:grpSpPr>
            <p:sp>
              <p:nvSpPr>
                <p:cNvPr id="31" name="Freeform 5"/>
                <p:cNvSpPr>
                  <a:spLocks noEditPoints="1"/>
                </p:cNvSpPr>
                <p:nvPr/>
              </p:nvSpPr>
              <p:spPr bwMode="auto">
                <a:xfrm>
                  <a:off x="5743" y="936"/>
                  <a:ext cx="63" cy="63"/>
                </a:xfrm>
                <a:custGeom>
                  <a:avLst/>
                  <a:gdLst>
                    <a:gd name="T0" fmla="*/ 306 w 338"/>
                    <a:gd name="T1" fmla="*/ 0 h 337"/>
                    <a:gd name="T2" fmla="*/ 32 w 338"/>
                    <a:gd name="T3" fmla="*/ 0 h 337"/>
                    <a:gd name="T4" fmla="*/ 0 w 338"/>
                    <a:gd name="T5" fmla="*/ 32 h 337"/>
                    <a:gd name="T6" fmla="*/ 0 w 338"/>
                    <a:gd name="T7" fmla="*/ 305 h 337"/>
                    <a:gd name="T8" fmla="*/ 32 w 338"/>
                    <a:gd name="T9" fmla="*/ 337 h 337"/>
                    <a:gd name="T10" fmla="*/ 306 w 338"/>
                    <a:gd name="T11" fmla="*/ 337 h 337"/>
                    <a:gd name="T12" fmla="*/ 338 w 338"/>
                    <a:gd name="T13" fmla="*/ 305 h 337"/>
                    <a:gd name="T14" fmla="*/ 338 w 338"/>
                    <a:gd name="T15" fmla="*/ 32 h 337"/>
                    <a:gd name="T16" fmla="*/ 306 w 338"/>
                    <a:gd name="T17" fmla="*/ 0 h 337"/>
                    <a:gd name="T18" fmla="*/ 274 w 338"/>
                    <a:gd name="T19" fmla="*/ 273 h 337"/>
                    <a:gd name="T20" fmla="*/ 64 w 338"/>
                    <a:gd name="T21" fmla="*/ 273 h 337"/>
                    <a:gd name="T22" fmla="*/ 64 w 338"/>
                    <a:gd name="T23" fmla="*/ 64 h 337"/>
                    <a:gd name="T24" fmla="*/ 274 w 338"/>
                    <a:gd name="T25" fmla="*/ 64 h 337"/>
                    <a:gd name="T26" fmla="*/ 274 w 338"/>
                    <a:gd name="T27" fmla="*/ 273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8" h="337">
                      <a:moveTo>
                        <a:pt x="306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5" y="0"/>
                        <a:pt x="0" y="14"/>
                        <a:pt x="0" y="32"/>
                      </a:cubicBezTo>
                      <a:cubicBezTo>
                        <a:pt x="0" y="305"/>
                        <a:pt x="0" y="305"/>
                        <a:pt x="0" y="305"/>
                      </a:cubicBezTo>
                      <a:cubicBezTo>
                        <a:pt x="0" y="323"/>
                        <a:pt x="15" y="337"/>
                        <a:pt x="32" y="337"/>
                      </a:cubicBezTo>
                      <a:cubicBezTo>
                        <a:pt x="306" y="337"/>
                        <a:pt x="306" y="337"/>
                        <a:pt x="306" y="337"/>
                      </a:cubicBezTo>
                      <a:cubicBezTo>
                        <a:pt x="324" y="337"/>
                        <a:pt x="338" y="323"/>
                        <a:pt x="338" y="305"/>
                      </a:cubicBezTo>
                      <a:cubicBezTo>
                        <a:pt x="338" y="32"/>
                        <a:pt x="338" y="32"/>
                        <a:pt x="338" y="32"/>
                      </a:cubicBezTo>
                      <a:cubicBezTo>
                        <a:pt x="338" y="14"/>
                        <a:pt x="324" y="0"/>
                        <a:pt x="306" y="0"/>
                      </a:cubicBezTo>
                      <a:close/>
                      <a:moveTo>
                        <a:pt x="274" y="273"/>
                      </a:moveTo>
                      <a:cubicBezTo>
                        <a:pt x="64" y="273"/>
                        <a:pt x="64" y="273"/>
                        <a:pt x="64" y="273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4" y="64"/>
                        <a:pt x="274" y="64"/>
                        <a:pt x="274" y="64"/>
                      </a:cubicBezTo>
                      <a:lnTo>
                        <a:pt x="274" y="27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32" name="Freeform 6"/>
                <p:cNvSpPr>
                  <a:spLocks noEditPoints="1"/>
                </p:cNvSpPr>
                <p:nvPr/>
              </p:nvSpPr>
              <p:spPr bwMode="auto">
                <a:xfrm>
                  <a:off x="5819" y="936"/>
                  <a:ext cx="63" cy="63"/>
                </a:xfrm>
                <a:custGeom>
                  <a:avLst/>
                  <a:gdLst>
                    <a:gd name="T0" fmla="*/ 305 w 337"/>
                    <a:gd name="T1" fmla="*/ 0 h 337"/>
                    <a:gd name="T2" fmla="*/ 32 w 337"/>
                    <a:gd name="T3" fmla="*/ 0 h 337"/>
                    <a:gd name="T4" fmla="*/ 0 w 337"/>
                    <a:gd name="T5" fmla="*/ 32 h 337"/>
                    <a:gd name="T6" fmla="*/ 0 w 337"/>
                    <a:gd name="T7" fmla="*/ 305 h 337"/>
                    <a:gd name="T8" fmla="*/ 32 w 337"/>
                    <a:gd name="T9" fmla="*/ 337 h 337"/>
                    <a:gd name="T10" fmla="*/ 305 w 337"/>
                    <a:gd name="T11" fmla="*/ 337 h 337"/>
                    <a:gd name="T12" fmla="*/ 337 w 337"/>
                    <a:gd name="T13" fmla="*/ 305 h 337"/>
                    <a:gd name="T14" fmla="*/ 337 w 337"/>
                    <a:gd name="T15" fmla="*/ 32 h 337"/>
                    <a:gd name="T16" fmla="*/ 305 w 337"/>
                    <a:gd name="T17" fmla="*/ 0 h 337"/>
                    <a:gd name="T18" fmla="*/ 273 w 337"/>
                    <a:gd name="T19" fmla="*/ 273 h 337"/>
                    <a:gd name="T20" fmla="*/ 64 w 337"/>
                    <a:gd name="T21" fmla="*/ 273 h 337"/>
                    <a:gd name="T22" fmla="*/ 64 w 337"/>
                    <a:gd name="T23" fmla="*/ 64 h 337"/>
                    <a:gd name="T24" fmla="*/ 273 w 337"/>
                    <a:gd name="T25" fmla="*/ 64 h 337"/>
                    <a:gd name="T26" fmla="*/ 273 w 337"/>
                    <a:gd name="T27" fmla="*/ 273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7" h="337">
                      <a:moveTo>
                        <a:pt x="305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4" y="0"/>
                        <a:pt x="0" y="14"/>
                        <a:pt x="0" y="32"/>
                      </a:cubicBezTo>
                      <a:cubicBezTo>
                        <a:pt x="0" y="305"/>
                        <a:pt x="0" y="305"/>
                        <a:pt x="0" y="305"/>
                      </a:cubicBezTo>
                      <a:cubicBezTo>
                        <a:pt x="0" y="323"/>
                        <a:pt x="14" y="337"/>
                        <a:pt x="32" y="337"/>
                      </a:cubicBezTo>
                      <a:cubicBezTo>
                        <a:pt x="305" y="337"/>
                        <a:pt x="305" y="337"/>
                        <a:pt x="305" y="337"/>
                      </a:cubicBezTo>
                      <a:cubicBezTo>
                        <a:pt x="323" y="337"/>
                        <a:pt x="337" y="323"/>
                        <a:pt x="337" y="305"/>
                      </a:cubicBezTo>
                      <a:cubicBezTo>
                        <a:pt x="337" y="32"/>
                        <a:pt x="337" y="32"/>
                        <a:pt x="337" y="32"/>
                      </a:cubicBezTo>
                      <a:cubicBezTo>
                        <a:pt x="337" y="14"/>
                        <a:pt x="323" y="0"/>
                        <a:pt x="305" y="0"/>
                      </a:cubicBezTo>
                      <a:close/>
                      <a:moveTo>
                        <a:pt x="273" y="273"/>
                      </a:moveTo>
                      <a:cubicBezTo>
                        <a:pt x="64" y="273"/>
                        <a:pt x="64" y="273"/>
                        <a:pt x="64" y="273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3" y="64"/>
                        <a:pt x="273" y="64"/>
                        <a:pt x="273" y="64"/>
                      </a:cubicBezTo>
                      <a:cubicBezTo>
                        <a:pt x="273" y="273"/>
                        <a:pt x="273" y="273"/>
                        <a:pt x="273" y="2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33" name="Freeform 7"/>
                <p:cNvSpPr>
                  <a:spLocks noEditPoints="1"/>
                </p:cNvSpPr>
                <p:nvPr/>
              </p:nvSpPr>
              <p:spPr bwMode="auto">
                <a:xfrm>
                  <a:off x="5743" y="1013"/>
                  <a:ext cx="63" cy="63"/>
                </a:xfrm>
                <a:custGeom>
                  <a:avLst/>
                  <a:gdLst>
                    <a:gd name="T0" fmla="*/ 306 w 338"/>
                    <a:gd name="T1" fmla="*/ 0 h 338"/>
                    <a:gd name="T2" fmla="*/ 32 w 338"/>
                    <a:gd name="T3" fmla="*/ 0 h 338"/>
                    <a:gd name="T4" fmla="*/ 0 w 338"/>
                    <a:gd name="T5" fmla="*/ 32 h 338"/>
                    <a:gd name="T6" fmla="*/ 0 w 338"/>
                    <a:gd name="T7" fmla="*/ 306 h 338"/>
                    <a:gd name="T8" fmla="*/ 32 w 338"/>
                    <a:gd name="T9" fmla="*/ 338 h 338"/>
                    <a:gd name="T10" fmla="*/ 306 w 338"/>
                    <a:gd name="T11" fmla="*/ 338 h 338"/>
                    <a:gd name="T12" fmla="*/ 338 w 338"/>
                    <a:gd name="T13" fmla="*/ 306 h 338"/>
                    <a:gd name="T14" fmla="*/ 338 w 338"/>
                    <a:gd name="T15" fmla="*/ 32 h 338"/>
                    <a:gd name="T16" fmla="*/ 306 w 338"/>
                    <a:gd name="T17" fmla="*/ 0 h 338"/>
                    <a:gd name="T18" fmla="*/ 274 w 338"/>
                    <a:gd name="T19" fmla="*/ 274 h 338"/>
                    <a:gd name="T20" fmla="*/ 64 w 338"/>
                    <a:gd name="T21" fmla="*/ 274 h 338"/>
                    <a:gd name="T22" fmla="*/ 64 w 338"/>
                    <a:gd name="T23" fmla="*/ 64 h 338"/>
                    <a:gd name="T24" fmla="*/ 274 w 338"/>
                    <a:gd name="T25" fmla="*/ 64 h 338"/>
                    <a:gd name="T26" fmla="*/ 274 w 338"/>
                    <a:gd name="T27" fmla="*/ 274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8" h="338">
                      <a:moveTo>
                        <a:pt x="306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5" y="0"/>
                        <a:pt x="0" y="14"/>
                        <a:pt x="0" y="32"/>
                      </a:cubicBezTo>
                      <a:cubicBezTo>
                        <a:pt x="0" y="306"/>
                        <a:pt x="0" y="306"/>
                        <a:pt x="0" y="306"/>
                      </a:cubicBezTo>
                      <a:cubicBezTo>
                        <a:pt x="0" y="323"/>
                        <a:pt x="15" y="338"/>
                        <a:pt x="32" y="338"/>
                      </a:cubicBezTo>
                      <a:cubicBezTo>
                        <a:pt x="306" y="338"/>
                        <a:pt x="306" y="338"/>
                        <a:pt x="306" y="338"/>
                      </a:cubicBezTo>
                      <a:cubicBezTo>
                        <a:pt x="324" y="338"/>
                        <a:pt x="338" y="323"/>
                        <a:pt x="338" y="306"/>
                      </a:cubicBezTo>
                      <a:cubicBezTo>
                        <a:pt x="338" y="32"/>
                        <a:pt x="338" y="32"/>
                        <a:pt x="338" y="32"/>
                      </a:cubicBezTo>
                      <a:cubicBezTo>
                        <a:pt x="338" y="14"/>
                        <a:pt x="324" y="0"/>
                        <a:pt x="306" y="0"/>
                      </a:cubicBezTo>
                      <a:close/>
                      <a:moveTo>
                        <a:pt x="274" y="274"/>
                      </a:moveTo>
                      <a:cubicBezTo>
                        <a:pt x="64" y="274"/>
                        <a:pt x="64" y="274"/>
                        <a:pt x="64" y="274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4" y="64"/>
                        <a:pt x="274" y="64"/>
                        <a:pt x="274" y="64"/>
                      </a:cubicBezTo>
                      <a:lnTo>
                        <a:pt x="274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35" name="Freeform 8"/>
                <p:cNvSpPr>
                  <a:spLocks noEditPoints="1"/>
                </p:cNvSpPr>
                <p:nvPr/>
              </p:nvSpPr>
              <p:spPr bwMode="auto">
                <a:xfrm>
                  <a:off x="5704" y="821"/>
                  <a:ext cx="383" cy="372"/>
                </a:xfrm>
                <a:custGeom>
                  <a:avLst/>
                  <a:gdLst>
                    <a:gd name="T0" fmla="*/ 1569 w 2048"/>
                    <a:gd name="T1" fmla="*/ 237 h 1990"/>
                    <a:gd name="T2" fmla="*/ 1398 w 2048"/>
                    <a:gd name="T3" fmla="*/ 205 h 1990"/>
                    <a:gd name="T4" fmla="*/ 1366 w 2048"/>
                    <a:gd name="T5" fmla="*/ 0 h 1990"/>
                    <a:gd name="T6" fmla="*/ 1197 w 2048"/>
                    <a:gd name="T7" fmla="*/ 32 h 1990"/>
                    <a:gd name="T8" fmla="*/ 885 w 2048"/>
                    <a:gd name="T9" fmla="*/ 205 h 1990"/>
                    <a:gd name="T10" fmla="*/ 853 w 2048"/>
                    <a:gd name="T11" fmla="*/ 0 h 1990"/>
                    <a:gd name="T12" fmla="*/ 684 w 2048"/>
                    <a:gd name="T13" fmla="*/ 32 h 1990"/>
                    <a:gd name="T14" fmla="*/ 372 w 2048"/>
                    <a:gd name="T15" fmla="*/ 205 h 1990"/>
                    <a:gd name="T16" fmla="*/ 340 w 2048"/>
                    <a:gd name="T17" fmla="*/ 0 h 1990"/>
                    <a:gd name="T18" fmla="*/ 171 w 2048"/>
                    <a:gd name="T19" fmla="*/ 32 h 1990"/>
                    <a:gd name="T20" fmla="*/ 32 w 2048"/>
                    <a:gd name="T21" fmla="*/ 205 h 1990"/>
                    <a:gd name="T22" fmla="*/ 0 w 2048"/>
                    <a:gd name="T23" fmla="*/ 1468 h 1990"/>
                    <a:gd name="T24" fmla="*/ 896 w 2048"/>
                    <a:gd name="T25" fmla="*/ 1501 h 1990"/>
                    <a:gd name="T26" fmla="*/ 1469 w 2048"/>
                    <a:gd name="T27" fmla="*/ 1990 h 1990"/>
                    <a:gd name="T28" fmla="*/ 1569 w 2048"/>
                    <a:gd name="T29" fmla="*/ 840 h 1990"/>
                    <a:gd name="T30" fmla="*/ 1261 w 2048"/>
                    <a:gd name="T31" fmla="*/ 64 h 1990"/>
                    <a:gd name="T32" fmla="*/ 1334 w 2048"/>
                    <a:gd name="T33" fmla="*/ 237 h 1990"/>
                    <a:gd name="T34" fmla="*/ 1261 w 2048"/>
                    <a:gd name="T35" fmla="*/ 410 h 1990"/>
                    <a:gd name="T36" fmla="*/ 748 w 2048"/>
                    <a:gd name="T37" fmla="*/ 237 h 1990"/>
                    <a:gd name="T38" fmla="*/ 821 w 2048"/>
                    <a:gd name="T39" fmla="*/ 64 h 1990"/>
                    <a:gd name="T40" fmla="*/ 821 w 2048"/>
                    <a:gd name="T41" fmla="*/ 410 h 1990"/>
                    <a:gd name="T42" fmla="*/ 748 w 2048"/>
                    <a:gd name="T43" fmla="*/ 237 h 1990"/>
                    <a:gd name="T44" fmla="*/ 235 w 2048"/>
                    <a:gd name="T45" fmla="*/ 64 h 1990"/>
                    <a:gd name="T46" fmla="*/ 308 w 2048"/>
                    <a:gd name="T47" fmla="*/ 237 h 1990"/>
                    <a:gd name="T48" fmla="*/ 235 w 2048"/>
                    <a:gd name="T49" fmla="*/ 410 h 1990"/>
                    <a:gd name="T50" fmla="*/ 921 w 2048"/>
                    <a:gd name="T51" fmla="*/ 1026 h 1990"/>
                    <a:gd name="T52" fmla="*/ 616 w 2048"/>
                    <a:gd name="T53" fmla="*/ 1058 h 1990"/>
                    <a:gd name="T54" fmla="*/ 648 w 2048"/>
                    <a:gd name="T55" fmla="*/ 1364 h 1990"/>
                    <a:gd name="T56" fmla="*/ 889 w 2048"/>
                    <a:gd name="T57" fmla="*/ 1411 h 1990"/>
                    <a:gd name="T58" fmla="*/ 64 w 2048"/>
                    <a:gd name="T59" fmla="*/ 1436 h 1990"/>
                    <a:gd name="T60" fmla="*/ 171 w 2048"/>
                    <a:gd name="T61" fmla="*/ 269 h 1990"/>
                    <a:gd name="T62" fmla="*/ 203 w 2048"/>
                    <a:gd name="T63" fmla="*/ 474 h 1990"/>
                    <a:gd name="T64" fmla="*/ 372 w 2048"/>
                    <a:gd name="T65" fmla="*/ 442 h 1990"/>
                    <a:gd name="T66" fmla="*/ 684 w 2048"/>
                    <a:gd name="T67" fmla="*/ 269 h 1990"/>
                    <a:gd name="T68" fmla="*/ 716 w 2048"/>
                    <a:gd name="T69" fmla="*/ 474 h 1990"/>
                    <a:gd name="T70" fmla="*/ 885 w 2048"/>
                    <a:gd name="T71" fmla="*/ 442 h 1990"/>
                    <a:gd name="T72" fmla="*/ 1197 w 2048"/>
                    <a:gd name="T73" fmla="*/ 269 h 1990"/>
                    <a:gd name="T74" fmla="*/ 1229 w 2048"/>
                    <a:gd name="T75" fmla="*/ 474 h 1990"/>
                    <a:gd name="T76" fmla="*/ 1398 w 2048"/>
                    <a:gd name="T77" fmla="*/ 442 h 1990"/>
                    <a:gd name="T78" fmla="*/ 1505 w 2048"/>
                    <a:gd name="T79" fmla="*/ 269 h 1990"/>
                    <a:gd name="T80" fmla="*/ 1469 w 2048"/>
                    <a:gd name="T81" fmla="*/ 831 h 1990"/>
                    <a:gd name="T82" fmla="*/ 1364 w 2048"/>
                    <a:gd name="T83" fmla="*/ 648 h 1990"/>
                    <a:gd name="T84" fmla="*/ 1058 w 2048"/>
                    <a:gd name="T85" fmla="*/ 616 h 1990"/>
                    <a:gd name="T86" fmla="*/ 1026 w 2048"/>
                    <a:gd name="T87" fmla="*/ 921 h 1990"/>
                    <a:gd name="T88" fmla="*/ 1113 w 2048"/>
                    <a:gd name="T89" fmla="*/ 953 h 1990"/>
                    <a:gd name="T90" fmla="*/ 953 w 2048"/>
                    <a:gd name="T91" fmla="*/ 1146 h 1990"/>
                    <a:gd name="T92" fmla="*/ 921 w 2048"/>
                    <a:gd name="T93" fmla="*/ 1026 h 1990"/>
                    <a:gd name="T94" fmla="*/ 889 w 2048"/>
                    <a:gd name="T95" fmla="*/ 1300 h 1990"/>
                    <a:gd name="T96" fmla="*/ 680 w 2048"/>
                    <a:gd name="T97" fmla="*/ 1090 h 1990"/>
                    <a:gd name="T98" fmla="*/ 1300 w 2048"/>
                    <a:gd name="T99" fmla="*/ 680 h 1990"/>
                    <a:gd name="T100" fmla="*/ 1217 w 2048"/>
                    <a:gd name="T101" fmla="*/ 889 h 1990"/>
                    <a:gd name="T102" fmla="*/ 1090 w 2048"/>
                    <a:gd name="T103" fmla="*/ 680 h 1990"/>
                    <a:gd name="T104" fmla="*/ 1469 w 2048"/>
                    <a:gd name="T105" fmla="*/ 1926 h 1990"/>
                    <a:gd name="T106" fmla="*/ 956 w 2048"/>
                    <a:gd name="T107" fmla="*/ 1465 h 1990"/>
                    <a:gd name="T108" fmla="*/ 1238 w 2048"/>
                    <a:gd name="T109" fmla="*/ 950 h 1990"/>
                    <a:gd name="T110" fmla="*/ 1340 w 2048"/>
                    <a:gd name="T111" fmla="*/ 912 h 1990"/>
                    <a:gd name="T112" fmla="*/ 1469 w 2048"/>
                    <a:gd name="T113" fmla="*/ 896 h 1990"/>
                    <a:gd name="T114" fmla="*/ 1533 w 2048"/>
                    <a:gd name="T115" fmla="*/ 900 h 1990"/>
                    <a:gd name="T116" fmla="*/ 1469 w 2048"/>
                    <a:gd name="T117" fmla="*/ 1926 h 19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048" h="1990">
                      <a:moveTo>
                        <a:pt x="1569" y="840"/>
                      </a:moveTo>
                      <a:cubicBezTo>
                        <a:pt x="1569" y="237"/>
                        <a:pt x="1569" y="237"/>
                        <a:pt x="1569" y="237"/>
                      </a:cubicBezTo>
                      <a:cubicBezTo>
                        <a:pt x="1569" y="219"/>
                        <a:pt x="1555" y="205"/>
                        <a:pt x="1537" y="205"/>
                      </a:cubicBezTo>
                      <a:cubicBezTo>
                        <a:pt x="1398" y="205"/>
                        <a:pt x="1398" y="205"/>
                        <a:pt x="1398" y="205"/>
                      </a:cubicBezTo>
                      <a:cubicBezTo>
                        <a:pt x="1398" y="32"/>
                        <a:pt x="1398" y="32"/>
                        <a:pt x="1398" y="32"/>
                      </a:cubicBezTo>
                      <a:cubicBezTo>
                        <a:pt x="1398" y="14"/>
                        <a:pt x="1384" y="0"/>
                        <a:pt x="1366" y="0"/>
                      </a:cubicBezTo>
                      <a:cubicBezTo>
                        <a:pt x="1229" y="0"/>
                        <a:pt x="1229" y="0"/>
                        <a:pt x="1229" y="0"/>
                      </a:cubicBezTo>
                      <a:cubicBezTo>
                        <a:pt x="1212" y="0"/>
                        <a:pt x="1197" y="14"/>
                        <a:pt x="1197" y="32"/>
                      </a:cubicBezTo>
                      <a:cubicBezTo>
                        <a:pt x="1197" y="205"/>
                        <a:pt x="1197" y="205"/>
                        <a:pt x="1197" y="205"/>
                      </a:cubicBezTo>
                      <a:cubicBezTo>
                        <a:pt x="885" y="205"/>
                        <a:pt x="885" y="205"/>
                        <a:pt x="885" y="205"/>
                      </a:cubicBezTo>
                      <a:cubicBezTo>
                        <a:pt x="885" y="32"/>
                        <a:pt x="885" y="32"/>
                        <a:pt x="885" y="32"/>
                      </a:cubicBezTo>
                      <a:cubicBezTo>
                        <a:pt x="885" y="14"/>
                        <a:pt x="871" y="0"/>
                        <a:pt x="853" y="0"/>
                      </a:cubicBezTo>
                      <a:cubicBezTo>
                        <a:pt x="716" y="0"/>
                        <a:pt x="716" y="0"/>
                        <a:pt x="716" y="0"/>
                      </a:cubicBezTo>
                      <a:cubicBezTo>
                        <a:pt x="698" y="0"/>
                        <a:pt x="684" y="14"/>
                        <a:pt x="684" y="32"/>
                      </a:cubicBezTo>
                      <a:cubicBezTo>
                        <a:pt x="684" y="205"/>
                        <a:pt x="684" y="205"/>
                        <a:pt x="684" y="205"/>
                      </a:cubicBezTo>
                      <a:cubicBezTo>
                        <a:pt x="372" y="205"/>
                        <a:pt x="372" y="205"/>
                        <a:pt x="372" y="205"/>
                      </a:cubicBezTo>
                      <a:cubicBezTo>
                        <a:pt x="372" y="32"/>
                        <a:pt x="372" y="32"/>
                        <a:pt x="372" y="32"/>
                      </a:cubicBezTo>
                      <a:cubicBezTo>
                        <a:pt x="372" y="14"/>
                        <a:pt x="358" y="0"/>
                        <a:pt x="340" y="0"/>
                      </a:cubicBezTo>
                      <a:cubicBezTo>
                        <a:pt x="203" y="0"/>
                        <a:pt x="203" y="0"/>
                        <a:pt x="203" y="0"/>
                      </a:cubicBezTo>
                      <a:cubicBezTo>
                        <a:pt x="185" y="0"/>
                        <a:pt x="171" y="14"/>
                        <a:pt x="171" y="32"/>
                      </a:cubicBezTo>
                      <a:cubicBezTo>
                        <a:pt x="171" y="205"/>
                        <a:pt x="171" y="205"/>
                        <a:pt x="171" y="205"/>
                      </a:cubicBezTo>
                      <a:cubicBezTo>
                        <a:pt x="32" y="205"/>
                        <a:pt x="32" y="205"/>
                        <a:pt x="32" y="205"/>
                      </a:cubicBezTo>
                      <a:cubicBezTo>
                        <a:pt x="14" y="205"/>
                        <a:pt x="0" y="219"/>
                        <a:pt x="0" y="237"/>
                      </a:cubicBezTo>
                      <a:cubicBezTo>
                        <a:pt x="0" y="1468"/>
                        <a:pt x="0" y="1468"/>
                        <a:pt x="0" y="1468"/>
                      </a:cubicBezTo>
                      <a:cubicBezTo>
                        <a:pt x="0" y="1486"/>
                        <a:pt x="14" y="1501"/>
                        <a:pt x="32" y="1501"/>
                      </a:cubicBezTo>
                      <a:cubicBezTo>
                        <a:pt x="896" y="1501"/>
                        <a:pt x="896" y="1501"/>
                        <a:pt x="896" y="1501"/>
                      </a:cubicBezTo>
                      <a:cubicBezTo>
                        <a:pt x="917" y="1631"/>
                        <a:pt x="981" y="1751"/>
                        <a:pt x="1080" y="1840"/>
                      </a:cubicBezTo>
                      <a:cubicBezTo>
                        <a:pt x="1186" y="1937"/>
                        <a:pt x="1325" y="1990"/>
                        <a:pt x="1469" y="1990"/>
                      </a:cubicBezTo>
                      <a:cubicBezTo>
                        <a:pt x="1788" y="1990"/>
                        <a:pt x="2048" y="1730"/>
                        <a:pt x="2048" y="1411"/>
                      </a:cubicBezTo>
                      <a:cubicBezTo>
                        <a:pt x="2048" y="1129"/>
                        <a:pt x="1844" y="888"/>
                        <a:pt x="1569" y="840"/>
                      </a:cubicBezTo>
                      <a:close/>
                      <a:moveTo>
                        <a:pt x="1261" y="237"/>
                      </a:moveTo>
                      <a:cubicBezTo>
                        <a:pt x="1261" y="64"/>
                        <a:pt x="1261" y="64"/>
                        <a:pt x="1261" y="64"/>
                      </a:cubicBezTo>
                      <a:cubicBezTo>
                        <a:pt x="1334" y="64"/>
                        <a:pt x="1334" y="64"/>
                        <a:pt x="1334" y="64"/>
                      </a:cubicBezTo>
                      <a:cubicBezTo>
                        <a:pt x="1334" y="237"/>
                        <a:pt x="1334" y="237"/>
                        <a:pt x="1334" y="237"/>
                      </a:cubicBezTo>
                      <a:cubicBezTo>
                        <a:pt x="1334" y="410"/>
                        <a:pt x="1334" y="410"/>
                        <a:pt x="1334" y="410"/>
                      </a:cubicBezTo>
                      <a:cubicBezTo>
                        <a:pt x="1261" y="410"/>
                        <a:pt x="1261" y="410"/>
                        <a:pt x="1261" y="410"/>
                      </a:cubicBezTo>
                      <a:lnTo>
                        <a:pt x="1261" y="237"/>
                      </a:lnTo>
                      <a:close/>
                      <a:moveTo>
                        <a:pt x="748" y="237"/>
                      </a:moveTo>
                      <a:cubicBezTo>
                        <a:pt x="748" y="64"/>
                        <a:pt x="748" y="64"/>
                        <a:pt x="748" y="64"/>
                      </a:cubicBezTo>
                      <a:cubicBezTo>
                        <a:pt x="821" y="64"/>
                        <a:pt x="821" y="64"/>
                        <a:pt x="821" y="64"/>
                      </a:cubicBezTo>
                      <a:cubicBezTo>
                        <a:pt x="821" y="237"/>
                        <a:pt x="821" y="237"/>
                        <a:pt x="821" y="237"/>
                      </a:cubicBezTo>
                      <a:cubicBezTo>
                        <a:pt x="821" y="410"/>
                        <a:pt x="821" y="410"/>
                        <a:pt x="821" y="410"/>
                      </a:cubicBezTo>
                      <a:cubicBezTo>
                        <a:pt x="748" y="410"/>
                        <a:pt x="748" y="410"/>
                        <a:pt x="748" y="410"/>
                      </a:cubicBezTo>
                      <a:lnTo>
                        <a:pt x="748" y="237"/>
                      </a:lnTo>
                      <a:close/>
                      <a:moveTo>
                        <a:pt x="235" y="237"/>
                      </a:moveTo>
                      <a:cubicBezTo>
                        <a:pt x="235" y="64"/>
                        <a:pt x="235" y="64"/>
                        <a:pt x="235" y="64"/>
                      </a:cubicBezTo>
                      <a:cubicBezTo>
                        <a:pt x="308" y="64"/>
                        <a:pt x="308" y="64"/>
                        <a:pt x="308" y="64"/>
                      </a:cubicBezTo>
                      <a:cubicBezTo>
                        <a:pt x="308" y="237"/>
                        <a:pt x="308" y="237"/>
                        <a:pt x="308" y="237"/>
                      </a:cubicBezTo>
                      <a:cubicBezTo>
                        <a:pt x="308" y="410"/>
                        <a:pt x="308" y="410"/>
                        <a:pt x="308" y="410"/>
                      </a:cubicBezTo>
                      <a:cubicBezTo>
                        <a:pt x="235" y="410"/>
                        <a:pt x="235" y="410"/>
                        <a:pt x="235" y="410"/>
                      </a:cubicBezTo>
                      <a:lnTo>
                        <a:pt x="235" y="237"/>
                      </a:lnTo>
                      <a:close/>
                      <a:moveTo>
                        <a:pt x="921" y="1026"/>
                      </a:moveTo>
                      <a:cubicBezTo>
                        <a:pt x="648" y="1026"/>
                        <a:pt x="648" y="1026"/>
                        <a:pt x="648" y="1026"/>
                      </a:cubicBezTo>
                      <a:cubicBezTo>
                        <a:pt x="630" y="1026"/>
                        <a:pt x="616" y="1040"/>
                        <a:pt x="616" y="1058"/>
                      </a:cubicBezTo>
                      <a:cubicBezTo>
                        <a:pt x="616" y="1332"/>
                        <a:pt x="616" y="1332"/>
                        <a:pt x="616" y="1332"/>
                      </a:cubicBezTo>
                      <a:cubicBezTo>
                        <a:pt x="616" y="1349"/>
                        <a:pt x="630" y="1364"/>
                        <a:pt x="648" y="1364"/>
                      </a:cubicBezTo>
                      <a:cubicBezTo>
                        <a:pt x="891" y="1364"/>
                        <a:pt x="891" y="1364"/>
                        <a:pt x="891" y="1364"/>
                      </a:cubicBezTo>
                      <a:cubicBezTo>
                        <a:pt x="890" y="1379"/>
                        <a:pt x="889" y="1395"/>
                        <a:pt x="889" y="1411"/>
                      </a:cubicBezTo>
                      <a:cubicBezTo>
                        <a:pt x="889" y="1419"/>
                        <a:pt x="890" y="1428"/>
                        <a:pt x="890" y="1436"/>
                      </a:cubicBezTo>
                      <a:cubicBezTo>
                        <a:pt x="64" y="1436"/>
                        <a:pt x="64" y="1436"/>
                        <a:pt x="64" y="1436"/>
                      </a:cubicBezTo>
                      <a:cubicBezTo>
                        <a:pt x="64" y="269"/>
                        <a:pt x="64" y="269"/>
                        <a:pt x="64" y="269"/>
                      </a:cubicBezTo>
                      <a:cubicBezTo>
                        <a:pt x="171" y="269"/>
                        <a:pt x="171" y="269"/>
                        <a:pt x="171" y="269"/>
                      </a:cubicBezTo>
                      <a:cubicBezTo>
                        <a:pt x="171" y="442"/>
                        <a:pt x="171" y="442"/>
                        <a:pt x="171" y="442"/>
                      </a:cubicBezTo>
                      <a:cubicBezTo>
                        <a:pt x="171" y="460"/>
                        <a:pt x="185" y="474"/>
                        <a:pt x="203" y="474"/>
                      </a:cubicBezTo>
                      <a:cubicBezTo>
                        <a:pt x="340" y="474"/>
                        <a:pt x="340" y="474"/>
                        <a:pt x="340" y="474"/>
                      </a:cubicBezTo>
                      <a:cubicBezTo>
                        <a:pt x="358" y="474"/>
                        <a:pt x="372" y="460"/>
                        <a:pt x="372" y="442"/>
                      </a:cubicBezTo>
                      <a:cubicBezTo>
                        <a:pt x="372" y="269"/>
                        <a:pt x="372" y="269"/>
                        <a:pt x="372" y="269"/>
                      </a:cubicBezTo>
                      <a:cubicBezTo>
                        <a:pt x="684" y="269"/>
                        <a:pt x="684" y="269"/>
                        <a:pt x="684" y="269"/>
                      </a:cubicBezTo>
                      <a:cubicBezTo>
                        <a:pt x="684" y="442"/>
                        <a:pt x="684" y="442"/>
                        <a:pt x="684" y="442"/>
                      </a:cubicBezTo>
                      <a:cubicBezTo>
                        <a:pt x="684" y="460"/>
                        <a:pt x="698" y="474"/>
                        <a:pt x="716" y="474"/>
                      </a:cubicBezTo>
                      <a:cubicBezTo>
                        <a:pt x="853" y="474"/>
                        <a:pt x="853" y="474"/>
                        <a:pt x="853" y="474"/>
                      </a:cubicBezTo>
                      <a:cubicBezTo>
                        <a:pt x="871" y="474"/>
                        <a:pt x="885" y="460"/>
                        <a:pt x="885" y="442"/>
                      </a:cubicBezTo>
                      <a:cubicBezTo>
                        <a:pt x="885" y="269"/>
                        <a:pt x="885" y="269"/>
                        <a:pt x="885" y="269"/>
                      </a:cubicBezTo>
                      <a:cubicBezTo>
                        <a:pt x="1197" y="269"/>
                        <a:pt x="1197" y="269"/>
                        <a:pt x="1197" y="269"/>
                      </a:cubicBezTo>
                      <a:cubicBezTo>
                        <a:pt x="1197" y="442"/>
                        <a:pt x="1197" y="442"/>
                        <a:pt x="1197" y="442"/>
                      </a:cubicBezTo>
                      <a:cubicBezTo>
                        <a:pt x="1197" y="460"/>
                        <a:pt x="1212" y="474"/>
                        <a:pt x="1229" y="474"/>
                      </a:cubicBezTo>
                      <a:cubicBezTo>
                        <a:pt x="1366" y="474"/>
                        <a:pt x="1366" y="474"/>
                        <a:pt x="1366" y="474"/>
                      </a:cubicBezTo>
                      <a:cubicBezTo>
                        <a:pt x="1384" y="474"/>
                        <a:pt x="1398" y="460"/>
                        <a:pt x="1398" y="442"/>
                      </a:cubicBezTo>
                      <a:cubicBezTo>
                        <a:pt x="1398" y="269"/>
                        <a:pt x="1398" y="269"/>
                        <a:pt x="1398" y="269"/>
                      </a:cubicBezTo>
                      <a:cubicBezTo>
                        <a:pt x="1505" y="269"/>
                        <a:pt x="1505" y="269"/>
                        <a:pt x="1505" y="269"/>
                      </a:cubicBezTo>
                      <a:cubicBezTo>
                        <a:pt x="1505" y="833"/>
                        <a:pt x="1505" y="833"/>
                        <a:pt x="1505" y="833"/>
                      </a:cubicBezTo>
                      <a:cubicBezTo>
                        <a:pt x="1493" y="832"/>
                        <a:pt x="1481" y="831"/>
                        <a:pt x="1469" y="831"/>
                      </a:cubicBezTo>
                      <a:cubicBezTo>
                        <a:pt x="1433" y="831"/>
                        <a:pt x="1398" y="835"/>
                        <a:pt x="1364" y="841"/>
                      </a:cubicBezTo>
                      <a:cubicBezTo>
                        <a:pt x="1364" y="648"/>
                        <a:pt x="1364" y="648"/>
                        <a:pt x="1364" y="648"/>
                      </a:cubicBezTo>
                      <a:cubicBezTo>
                        <a:pt x="1364" y="630"/>
                        <a:pt x="1350" y="616"/>
                        <a:pt x="1332" y="616"/>
                      </a:cubicBezTo>
                      <a:cubicBezTo>
                        <a:pt x="1058" y="616"/>
                        <a:pt x="1058" y="616"/>
                        <a:pt x="1058" y="616"/>
                      </a:cubicBezTo>
                      <a:cubicBezTo>
                        <a:pt x="1040" y="616"/>
                        <a:pt x="1026" y="630"/>
                        <a:pt x="1026" y="648"/>
                      </a:cubicBezTo>
                      <a:cubicBezTo>
                        <a:pt x="1026" y="921"/>
                        <a:pt x="1026" y="921"/>
                        <a:pt x="1026" y="921"/>
                      </a:cubicBezTo>
                      <a:cubicBezTo>
                        <a:pt x="1026" y="939"/>
                        <a:pt x="1040" y="953"/>
                        <a:pt x="1058" y="953"/>
                      </a:cubicBezTo>
                      <a:cubicBezTo>
                        <a:pt x="1113" y="953"/>
                        <a:pt x="1113" y="953"/>
                        <a:pt x="1113" y="953"/>
                      </a:cubicBezTo>
                      <a:cubicBezTo>
                        <a:pt x="1060" y="995"/>
                        <a:pt x="1014" y="1045"/>
                        <a:pt x="978" y="1102"/>
                      </a:cubicBezTo>
                      <a:cubicBezTo>
                        <a:pt x="969" y="1116"/>
                        <a:pt x="961" y="1131"/>
                        <a:pt x="953" y="1146"/>
                      </a:cubicBezTo>
                      <a:cubicBezTo>
                        <a:pt x="953" y="1058"/>
                        <a:pt x="953" y="1058"/>
                        <a:pt x="953" y="1058"/>
                      </a:cubicBezTo>
                      <a:cubicBezTo>
                        <a:pt x="953" y="1040"/>
                        <a:pt x="939" y="1026"/>
                        <a:pt x="921" y="1026"/>
                      </a:cubicBezTo>
                      <a:close/>
                      <a:moveTo>
                        <a:pt x="889" y="1090"/>
                      </a:moveTo>
                      <a:cubicBezTo>
                        <a:pt x="889" y="1300"/>
                        <a:pt x="889" y="1300"/>
                        <a:pt x="889" y="1300"/>
                      </a:cubicBezTo>
                      <a:cubicBezTo>
                        <a:pt x="680" y="1300"/>
                        <a:pt x="680" y="1300"/>
                        <a:pt x="680" y="1300"/>
                      </a:cubicBezTo>
                      <a:cubicBezTo>
                        <a:pt x="680" y="1090"/>
                        <a:pt x="680" y="1090"/>
                        <a:pt x="680" y="1090"/>
                      </a:cubicBezTo>
                      <a:lnTo>
                        <a:pt x="889" y="1090"/>
                      </a:lnTo>
                      <a:close/>
                      <a:moveTo>
                        <a:pt x="1300" y="680"/>
                      </a:moveTo>
                      <a:cubicBezTo>
                        <a:pt x="1300" y="857"/>
                        <a:pt x="1300" y="857"/>
                        <a:pt x="1300" y="857"/>
                      </a:cubicBezTo>
                      <a:cubicBezTo>
                        <a:pt x="1271" y="865"/>
                        <a:pt x="1244" y="876"/>
                        <a:pt x="1217" y="889"/>
                      </a:cubicBezTo>
                      <a:cubicBezTo>
                        <a:pt x="1090" y="889"/>
                        <a:pt x="1090" y="889"/>
                        <a:pt x="1090" y="889"/>
                      </a:cubicBezTo>
                      <a:cubicBezTo>
                        <a:pt x="1090" y="680"/>
                        <a:pt x="1090" y="680"/>
                        <a:pt x="1090" y="680"/>
                      </a:cubicBezTo>
                      <a:lnTo>
                        <a:pt x="1300" y="680"/>
                      </a:lnTo>
                      <a:close/>
                      <a:moveTo>
                        <a:pt x="1469" y="1926"/>
                      </a:moveTo>
                      <a:cubicBezTo>
                        <a:pt x="1204" y="1926"/>
                        <a:pt x="984" y="1728"/>
                        <a:pt x="956" y="1465"/>
                      </a:cubicBezTo>
                      <a:cubicBezTo>
                        <a:pt x="956" y="1465"/>
                        <a:pt x="956" y="1465"/>
                        <a:pt x="956" y="1465"/>
                      </a:cubicBezTo>
                      <a:cubicBezTo>
                        <a:pt x="954" y="1447"/>
                        <a:pt x="953" y="1429"/>
                        <a:pt x="953" y="1411"/>
                      </a:cubicBezTo>
                      <a:cubicBezTo>
                        <a:pt x="953" y="1215"/>
                        <a:pt x="1063" y="1038"/>
                        <a:pt x="1238" y="950"/>
                      </a:cubicBezTo>
                      <a:cubicBezTo>
                        <a:pt x="1238" y="950"/>
                        <a:pt x="1238" y="950"/>
                        <a:pt x="1238" y="950"/>
                      </a:cubicBezTo>
                      <a:cubicBezTo>
                        <a:pt x="1271" y="934"/>
                        <a:pt x="1305" y="921"/>
                        <a:pt x="1340" y="912"/>
                      </a:cubicBezTo>
                      <a:cubicBezTo>
                        <a:pt x="1340" y="912"/>
                        <a:pt x="1340" y="912"/>
                        <a:pt x="1340" y="912"/>
                      </a:cubicBezTo>
                      <a:cubicBezTo>
                        <a:pt x="1382" y="901"/>
                        <a:pt x="1425" y="896"/>
                        <a:pt x="1469" y="896"/>
                      </a:cubicBezTo>
                      <a:cubicBezTo>
                        <a:pt x="1490" y="896"/>
                        <a:pt x="1512" y="897"/>
                        <a:pt x="1533" y="900"/>
                      </a:cubicBezTo>
                      <a:cubicBezTo>
                        <a:pt x="1533" y="900"/>
                        <a:pt x="1533" y="900"/>
                        <a:pt x="1533" y="900"/>
                      </a:cubicBezTo>
                      <a:cubicBezTo>
                        <a:pt x="1790" y="932"/>
                        <a:pt x="1984" y="1151"/>
                        <a:pt x="1984" y="1411"/>
                      </a:cubicBezTo>
                      <a:cubicBezTo>
                        <a:pt x="1984" y="1695"/>
                        <a:pt x="1753" y="1926"/>
                        <a:pt x="1469" y="19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38" name="Freeform 9"/>
                <p:cNvSpPr>
                  <a:spLocks/>
                </p:cNvSpPr>
                <p:nvPr/>
              </p:nvSpPr>
              <p:spPr bwMode="auto">
                <a:xfrm>
                  <a:off x="6049" y="1050"/>
                  <a:ext cx="18" cy="41"/>
                </a:xfrm>
                <a:custGeom>
                  <a:avLst/>
                  <a:gdLst>
                    <a:gd name="T0" fmla="*/ 67 w 94"/>
                    <a:gd name="T1" fmla="*/ 25 h 216"/>
                    <a:gd name="T2" fmla="*/ 26 w 94"/>
                    <a:gd name="T3" fmla="*/ 6 h 216"/>
                    <a:gd name="T4" fmla="*/ 6 w 94"/>
                    <a:gd name="T5" fmla="*/ 47 h 216"/>
                    <a:gd name="T6" fmla="*/ 30 w 94"/>
                    <a:gd name="T7" fmla="*/ 184 h 216"/>
                    <a:gd name="T8" fmla="*/ 62 w 94"/>
                    <a:gd name="T9" fmla="*/ 216 h 216"/>
                    <a:gd name="T10" fmla="*/ 94 w 94"/>
                    <a:gd name="T11" fmla="*/ 184 h 216"/>
                    <a:gd name="T12" fmla="*/ 67 w 94"/>
                    <a:gd name="T13" fmla="*/ 25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4" h="216">
                      <a:moveTo>
                        <a:pt x="67" y="25"/>
                      </a:moveTo>
                      <a:cubicBezTo>
                        <a:pt x="61" y="9"/>
                        <a:pt x="42" y="0"/>
                        <a:pt x="26" y="6"/>
                      </a:cubicBezTo>
                      <a:cubicBezTo>
                        <a:pt x="9" y="12"/>
                        <a:pt x="0" y="30"/>
                        <a:pt x="6" y="47"/>
                      </a:cubicBezTo>
                      <a:cubicBezTo>
                        <a:pt x="22" y="91"/>
                        <a:pt x="30" y="137"/>
                        <a:pt x="30" y="184"/>
                      </a:cubicBezTo>
                      <a:cubicBezTo>
                        <a:pt x="30" y="202"/>
                        <a:pt x="44" y="216"/>
                        <a:pt x="62" y="216"/>
                      </a:cubicBezTo>
                      <a:cubicBezTo>
                        <a:pt x="80" y="216"/>
                        <a:pt x="94" y="202"/>
                        <a:pt x="94" y="184"/>
                      </a:cubicBezTo>
                      <a:cubicBezTo>
                        <a:pt x="94" y="130"/>
                        <a:pt x="85" y="76"/>
                        <a:pt x="67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39" name="Freeform 10"/>
                <p:cNvSpPr>
                  <a:spLocks/>
                </p:cNvSpPr>
                <p:nvPr/>
              </p:nvSpPr>
              <p:spPr bwMode="auto">
                <a:xfrm>
                  <a:off x="5994" y="999"/>
                  <a:ext cx="59" cy="45"/>
                </a:xfrm>
                <a:custGeom>
                  <a:avLst/>
                  <a:gdLst>
                    <a:gd name="T0" fmla="*/ 304 w 314"/>
                    <a:gd name="T1" fmla="*/ 191 h 242"/>
                    <a:gd name="T2" fmla="*/ 44 w 314"/>
                    <a:gd name="T3" fmla="*/ 5 h 242"/>
                    <a:gd name="T4" fmla="*/ 4 w 314"/>
                    <a:gd name="T5" fmla="*/ 27 h 242"/>
                    <a:gd name="T6" fmla="*/ 27 w 314"/>
                    <a:gd name="T7" fmla="*/ 67 h 242"/>
                    <a:gd name="T8" fmla="*/ 252 w 314"/>
                    <a:gd name="T9" fmla="*/ 228 h 242"/>
                    <a:gd name="T10" fmla="*/ 278 w 314"/>
                    <a:gd name="T11" fmla="*/ 242 h 242"/>
                    <a:gd name="T12" fmla="*/ 296 w 314"/>
                    <a:gd name="T13" fmla="*/ 236 h 242"/>
                    <a:gd name="T14" fmla="*/ 304 w 314"/>
                    <a:gd name="T15" fmla="*/ 191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4" h="242">
                      <a:moveTo>
                        <a:pt x="304" y="191"/>
                      </a:moveTo>
                      <a:cubicBezTo>
                        <a:pt x="242" y="101"/>
                        <a:pt x="149" y="35"/>
                        <a:pt x="44" y="5"/>
                      </a:cubicBezTo>
                      <a:cubicBezTo>
                        <a:pt x="27" y="0"/>
                        <a:pt x="9" y="10"/>
                        <a:pt x="4" y="27"/>
                      </a:cubicBezTo>
                      <a:cubicBezTo>
                        <a:pt x="0" y="44"/>
                        <a:pt x="10" y="62"/>
                        <a:pt x="27" y="67"/>
                      </a:cubicBezTo>
                      <a:cubicBezTo>
                        <a:pt x="117" y="93"/>
                        <a:pt x="197" y="150"/>
                        <a:pt x="252" y="228"/>
                      </a:cubicBezTo>
                      <a:cubicBezTo>
                        <a:pt x="258" y="237"/>
                        <a:pt x="268" y="242"/>
                        <a:pt x="278" y="242"/>
                      </a:cubicBezTo>
                      <a:cubicBezTo>
                        <a:pt x="284" y="242"/>
                        <a:pt x="291" y="240"/>
                        <a:pt x="296" y="236"/>
                      </a:cubicBezTo>
                      <a:cubicBezTo>
                        <a:pt x="311" y="226"/>
                        <a:pt x="314" y="206"/>
                        <a:pt x="304" y="1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0" name="Freeform 11"/>
                <p:cNvSpPr>
                  <a:spLocks noEditPoints="1"/>
                </p:cNvSpPr>
                <p:nvPr/>
              </p:nvSpPr>
              <p:spPr bwMode="auto">
                <a:xfrm>
                  <a:off x="5911" y="1017"/>
                  <a:ext cx="136" cy="136"/>
                </a:xfrm>
                <a:custGeom>
                  <a:avLst/>
                  <a:gdLst>
                    <a:gd name="T0" fmla="*/ 364 w 727"/>
                    <a:gd name="T1" fmla="*/ 0 h 727"/>
                    <a:gd name="T2" fmla="*/ 0 w 727"/>
                    <a:gd name="T3" fmla="*/ 364 h 727"/>
                    <a:gd name="T4" fmla="*/ 364 w 727"/>
                    <a:gd name="T5" fmla="*/ 727 h 727"/>
                    <a:gd name="T6" fmla="*/ 727 w 727"/>
                    <a:gd name="T7" fmla="*/ 364 h 727"/>
                    <a:gd name="T8" fmla="*/ 364 w 727"/>
                    <a:gd name="T9" fmla="*/ 0 h 727"/>
                    <a:gd name="T10" fmla="*/ 364 w 727"/>
                    <a:gd name="T11" fmla="*/ 663 h 727"/>
                    <a:gd name="T12" fmla="*/ 64 w 727"/>
                    <a:gd name="T13" fmla="*/ 364 h 727"/>
                    <a:gd name="T14" fmla="*/ 364 w 727"/>
                    <a:gd name="T15" fmla="*/ 65 h 727"/>
                    <a:gd name="T16" fmla="*/ 663 w 727"/>
                    <a:gd name="T17" fmla="*/ 364 h 727"/>
                    <a:gd name="T18" fmla="*/ 364 w 727"/>
                    <a:gd name="T19" fmla="*/ 663 h 7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27" h="727">
                      <a:moveTo>
                        <a:pt x="364" y="0"/>
                      </a:moveTo>
                      <a:cubicBezTo>
                        <a:pt x="163" y="0"/>
                        <a:pt x="0" y="163"/>
                        <a:pt x="0" y="364"/>
                      </a:cubicBezTo>
                      <a:cubicBezTo>
                        <a:pt x="0" y="564"/>
                        <a:pt x="163" y="727"/>
                        <a:pt x="364" y="727"/>
                      </a:cubicBezTo>
                      <a:cubicBezTo>
                        <a:pt x="564" y="727"/>
                        <a:pt x="727" y="564"/>
                        <a:pt x="727" y="364"/>
                      </a:cubicBezTo>
                      <a:cubicBezTo>
                        <a:pt x="727" y="163"/>
                        <a:pt x="564" y="0"/>
                        <a:pt x="364" y="0"/>
                      </a:cubicBezTo>
                      <a:close/>
                      <a:moveTo>
                        <a:pt x="364" y="663"/>
                      </a:moveTo>
                      <a:cubicBezTo>
                        <a:pt x="199" y="663"/>
                        <a:pt x="64" y="529"/>
                        <a:pt x="64" y="364"/>
                      </a:cubicBezTo>
                      <a:cubicBezTo>
                        <a:pt x="64" y="199"/>
                        <a:pt x="199" y="65"/>
                        <a:pt x="364" y="65"/>
                      </a:cubicBezTo>
                      <a:cubicBezTo>
                        <a:pt x="529" y="65"/>
                        <a:pt x="663" y="199"/>
                        <a:pt x="663" y="364"/>
                      </a:cubicBezTo>
                      <a:cubicBezTo>
                        <a:pt x="663" y="529"/>
                        <a:pt x="529" y="663"/>
                        <a:pt x="364" y="6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1" name="Freeform 12"/>
                <p:cNvSpPr>
                  <a:spLocks/>
                </p:cNvSpPr>
                <p:nvPr/>
              </p:nvSpPr>
              <p:spPr bwMode="auto">
                <a:xfrm>
                  <a:off x="5973" y="1048"/>
                  <a:ext cx="47" cy="47"/>
                </a:xfrm>
                <a:custGeom>
                  <a:avLst/>
                  <a:gdLst>
                    <a:gd name="T0" fmla="*/ 220 w 252"/>
                    <a:gd name="T1" fmla="*/ 188 h 252"/>
                    <a:gd name="T2" fmla="*/ 64 w 252"/>
                    <a:gd name="T3" fmla="*/ 188 h 252"/>
                    <a:gd name="T4" fmla="*/ 64 w 252"/>
                    <a:gd name="T5" fmla="*/ 32 h 252"/>
                    <a:gd name="T6" fmla="*/ 32 w 252"/>
                    <a:gd name="T7" fmla="*/ 0 h 252"/>
                    <a:gd name="T8" fmla="*/ 0 w 252"/>
                    <a:gd name="T9" fmla="*/ 32 h 252"/>
                    <a:gd name="T10" fmla="*/ 0 w 252"/>
                    <a:gd name="T11" fmla="*/ 220 h 252"/>
                    <a:gd name="T12" fmla="*/ 32 w 252"/>
                    <a:gd name="T13" fmla="*/ 252 h 252"/>
                    <a:gd name="T14" fmla="*/ 220 w 252"/>
                    <a:gd name="T15" fmla="*/ 252 h 252"/>
                    <a:gd name="T16" fmla="*/ 252 w 252"/>
                    <a:gd name="T17" fmla="*/ 220 h 252"/>
                    <a:gd name="T18" fmla="*/ 220 w 252"/>
                    <a:gd name="T19" fmla="*/ 188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2" h="252">
                      <a:moveTo>
                        <a:pt x="220" y="188"/>
                      </a:moveTo>
                      <a:cubicBezTo>
                        <a:pt x="64" y="188"/>
                        <a:pt x="64" y="188"/>
                        <a:pt x="64" y="188"/>
                      </a:cubicBezTo>
                      <a:cubicBezTo>
                        <a:pt x="64" y="32"/>
                        <a:pt x="64" y="32"/>
                        <a:pt x="64" y="32"/>
                      </a:cubicBezTo>
                      <a:cubicBezTo>
                        <a:pt x="64" y="14"/>
                        <a:pt x="49" y="0"/>
                        <a:pt x="32" y="0"/>
                      </a:cubicBezTo>
                      <a:cubicBezTo>
                        <a:pt x="14" y="0"/>
                        <a:pt x="0" y="14"/>
                        <a:pt x="0" y="32"/>
                      </a:cubicBezTo>
                      <a:cubicBezTo>
                        <a:pt x="0" y="220"/>
                        <a:pt x="0" y="220"/>
                        <a:pt x="0" y="220"/>
                      </a:cubicBezTo>
                      <a:cubicBezTo>
                        <a:pt x="0" y="238"/>
                        <a:pt x="14" y="252"/>
                        <a:pt x="32" y="252"/>
                      </a:cubicBezTo>
                      <a:cubicBezTo>
                        <a:pt x="220" y="252"/>
                        <a:pt x="220" y="252"/>
                        <a:pt x="220" y="252"/>
                      </a:cubicBezTo>
                      <a:cubicBezTo>
                        <a:pt x="237" y="252"/>
                        <a:pt x="252" y="238"/>
                        <a:pt x="252" y="220"/>
                      </a:cubicBezTo>
                      <a:cubicBezTo>
                        <a:pt x="252" y="203"/>
                        <a:pt x="238" y="188"/>
                        <a:pt x="220" y="1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  <p:sp>
            <p:nvSpPr>
              <p:cNvPr id="30" name="CaixaDeTexto 19"/>
              <p:cNvSpPr txBox="1"/>
              <p:nvPr/>
            </p:nvSpPr>
            <p:spPr>
              <a:xfrm>
                <a:off x="9934912" y="1361753"/>
                <a:ext cx="8811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pt-BR"/>
                </a:defPPr>
                <a:lvl1pPr algn="r">
                  <a:defRPr sz="5400" b="1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</a:defRPr>
                </a:lvl1pPr>
                <a:lvl2pPr lvl="1" algn="r">
                  <a:defRPr sz="3600">
                    <a:solidFill>
                      <a:schemeClr val="bg1"/>
                    </a:solidFill>
                  </a:defRPr>
                </a:lvl2pPr>
              </a:lstStyle>
              <a:p>
                <a:pPr algn="l"/>
                <a:r>
                  <a:rPr lang="pt-BR" sz="1400" i="1" dirty="0">
                    <a:solidFill>
                      <a:srgbClr val="4A5463"/>
                    </a:solidFill>
                    <a:effectLst/>
                    <a:latin typeface="+mn-lt"/>
                  </a:rPr>
                  <a:t>histórico</a:t>
                </a:r>
              </a:p>
            </p:txBody>
          </p:sp>
        </p:grpSp>
        <p:sp>
          <p:nvSpPr>
            <p:cNvPr id="28" name="Retângulo 27"/>
            <p:cNvSpPr/>
            <p:nvPr/>
          </p:nvSpPr>
          <p:spPr>
            <a:xfrm>
              <a:off x="7794171" y="5558971"/>
              <a:ext cx="1596572" cy="62411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0" name="Forma livre 9"/>
          <p:cNvSpPr/>
          <p:nvPr/>
        </p:nvSpPr>
        <p:spPr>
          <a:xfrm>
            <a:off x="3963838" y="1313080"/>
            <a:ext cx="449943" cy="2779949"/>
          </a:xfrm>
          <a:custGeom>
            <a:avLst/>
            <a:gdLst>
              <a:gd name="connsiteX0" fmla="*/ 0 w 449943"/>
              <a:gd name="connsiteY0" fmla="*/ 0 h 2786743"/>
              <a:gd name="connsiteX1" fmla="*/ 449943 w 449943"/>
              <a:gd name="connsiteY1" fmla="*/ 0 h 2786743"/>
              <a:gd name="connsiteX2" fmla="*/ 449943 w 449943"/>
              <a:gd name="connsiteY2" fmla="*/ 2786743 h 2786743"/>
              <a:gd name="connsiteX3" fmla="*/ 0 w 449943"/>
              <a:gd name="connsiteY3" fmla="*/ 2786743 h 278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943" h="2786743">
                <a:moveTo>
                  <a:pt x="0" y="0"/>
                </a:moveTo>
                <a:lnTo>
                  <a:pt x="449943" y="0"/>
                </a:lnTo>
                <a:lnTo>
                  <a:pt x="449943" y="2786743"/>
                </a:lnTo>
                <a:lnTo>
                  <a:pt x="0" y="2786743"/>
                </a:lnTo>
              </a:path>
            </a:pathLst>
          </a:custGeom>
          <a:noFill/>
          <a:ln>
            <a:solidFill>
              <a:srgbClr val="00A7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Retângulo 35"/>
          <p:cNvSpPr/>
          <p:nvPr/>
        </p:nvSpPr>
        <p:spPr>
          <a:xfrm>
            <a:off x="2640775" y="4153216"/>
            <a:ext cx="40588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pt-BR" sz="1100" b="1" dirty="0">
                <a:solidFill>
                  <a:srgbClr val="0BAB9F"/>
                </a:solidFill>
              </a:rPr>
              <a:t>-- %</a:t>
            </a:r>
          </a:p>
        </p:txBody>
      </p:sp>
      <p:sp>
        <p:nvSpPr>
          <p:cNvPr id="43" name="Retângulo 42"/>
          <p:cNvSpPr/>
          <p:nvPr/>
        </p:nvSpPr>
        <p:spPr>
          <a:xfrm>
            <a:off x="2661323" y="4677963"/>
            <a:ext cx="40588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pt-BR" sz="1100" b="1" dirty="0">
                <a:solidFill>
                  <a:srgbClr val="0BAB9F"/>
                </a:solidFill>
              </a:rPr>
              <a:t>-- %</a:t>
            </a:r>
          </a:p>
        </p:txBody>
      </p:sp>
      <p:sp>
        <p:nvSpPr>
          <p:cNvPr id="47" name="CaixaDeTexto 5"/>
          <p:cNvSpPr txBox="1"/>
          <p:nvPr/>
        </p:nvSpPr>
        <p:spPr>
          <a:xfrm>
            <a:off x="7467378" y="2876950"/>
            <a:ext cx="40317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ainda que o percentual das empresas que apresentaram aumento nas vendas seja um pouco inferior ao apurado em 2015 </a:t>
            </a:r>
            <a:r>
              <a:rPr lang="pt-BR" sz="1200" b="1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(64%)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e 2014 </a:t>
            </a:r>
            <a:r>
              <a:rPr lang="pt-BR" sz="1200" b="1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(67%),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o resultado ainda deveria ser visto como positivo frente ao atual momento econômico</a:t>
            </a:r>
          </a:p>
        </p:txBody>
      </p:sp>
      <p:sp>
        <p:nvSpPr>
          <p:cNvPr id="49" name="CaixaDeTexto 48"/>
          <p:cNvSpPr txBox="1"/>
          <p:nvPr/>
        </p:nvSpPr>
        <p:spPr>
          <a:xfrm>
            <a:off x="-1491" y="6063910"/>
            <a:ext cx="7184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900" dirty="0"/>
              <a:t>base: 1.288</a:t>
            </a:r>
          </a:p>
        </p:txBody>
      </p:sp>
      <p:grpSp>
        <p:nvGrpSpPr>
          <p:cNvPr id="34" name="+ informações"/>
          <p:cNvGrpSpPr/>
          <p:nvPr/>
        </p:nvGrpSpPr>
        <p:grpSpPr>
          <a:xfrm>
            <a:off x="6999040" y="5467612"/>
            <a:ext cx="1402473" cy="346249"/>
            <a:chOff x="7300120" y="5125288"/>
            <a:chExt cx="1748287" cy="431624"/>
          </a:xfrm>
        </p:grpSpPr>
        <p:sp>
          <p:nvSpPr>
            <p:cNvPr id="37" name="Forma livre 52"/>
            <p:cNvSpPr/>
            <p:nvPr/>
          </p:nvSpPr>
          <p:spPr>
            <a:xfrm>
              <a:off x="7529599" y="5255921"/>
              <a:ext cx="1340560" cy="203648"/>
            </a:xfrm>
            <a:custGeom>
              <a:avLst/>
              <a:gdLst>
                <a:gd name="connsiteX0" fmla="*/ 0 w 1340560"/>
                <a:gd name="connsiteY0" fmla="*/ 0 h 203648"/>
                <a:gd name="connsiteX1" fmla="*/ 1238736 w 1340560"/>
                <a:gd name="connsiteY1" fmla="*/ 0 h 203648"/>
                <a:gd name="connsiteX2" fmla="*/ 1340560 w 1340560"/>
                <a:gd name="connsiteY2" fmla="*/ 101824 h 203648"/>
                <a:gd name="connsiteX3" fmla="*/ 1340559 w 1340560"/>
                <a:gd name="connsiteY3" fmla="*/ 101824 h 203648"/>
                <a:gd name="connsiteX4" fmla="*/ 1238735 w 1340560"/>
                <a:gd name="connsiteY4" fmla="*/ 203648 h 203648"/>
                <a:gd name="connsiteX5" fmla="*/ 1958 w 1340560"/>
                <a:gd name="connsiteY5" fmla="*/ 203647 h 203648"/>
                <a:gd name="connsiteX6" fmla="*/ 28837 w 1340560"/>
                <a:gd name="connsiteY6" fmla="*/ 163780 h 203648"/>
                <a:gd name="connsiteX7" fmla="*/ 41052 w 1340560"/>
                <a:gd name="connsiteY7" fmla="*/ 103276 h 203648"/>
                <a:gd name="connsiteX8" fmla="*/ 28837 w 1340560"/>
                <a:gd name="connsiteY8" fmla="*/ 42772 h 20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0560" h="203648">
                  <a:moveTo>
                    <a:pt x="0" y="0"/>
                  </a:moveTo>
                  <a:lnTo>
                    <a:pt x="1238736" y="0"/>
                  </a:lnTo>
                  <a:cubicBezTo>
                    <a:pt x="1294972" y="0"/>
                    <a:pt x="1340560" y="45588"/>
                    <a:pt x="1340560" y="101824"/>
                  </a:cubicBezTo>
                  <a:lnTo>
                    <a:pt x="1340559" y="101824"/>
                  </a:lnTo>
                  <a:cubicBezTo>
                    <a:pt x="1340559" y="158060"/>
                    <a:pt x="1294971" y="203648"/>
                    <a:pt x="1238735" y="203648"/>
                  </a:cubicBezTo>
                  <a:lnTo>
                    <a:pt x="1958" y="203647"/>
                  </a:lnTo>
                  <a:lnTo>
                    <a:pt x="28837" y="163780"/>
                  </a:lnTo>
                  <a:cubicBezTo>
                    <a:pt x="36703" y="145184"/>
                    <a:pt x="41052" y="124738"/>
                    <a:pt x="41052" y="103276"/>
                  </a:cubicBezTo>
                  <a:cubicBezTo>
                    <a:pt x="41052" y="81815"/>
                    <a:pt x="36703" y="61369"/>
                    <a:pt x="28837" y="42772"/>
                  </a:cubicBezTo>
                  <a:close/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46" name="CaixaDeTexto 5"/>
            <p:cNvSpPr txBox="1"/>
            <p:nvPr/>
          </p:nvSpPr>
          <p:spPr>
            <a:xfrm>
              <a:off x="7543455" y="5125288"/>
              <a:ext cx="1504952" cy="43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2060"/>
                </a:buClr>
                <a:buSzPct val="120000"/>
              </a:pPr>
              <a:r>
                <a:rPr lang="pt-BR" sz="1100" b="1" dirty="0">
                  <a:solidFill>
                    <a:srgbClr val="1B75BB"/>
                  </a:solidFill>
                  <a:ea typeface="Verdana" pitchFamily="34" charset="0"/>
                  <a:cs typeface="Arial" charset="0"/>
                </a:rPr>
                <a:t>+ informações</a:t>
              </a:r>
            </a:p>
          </p:txBody>
        </p:sp>
        <p:grpSp>
          <p:nvGrpSpPr>
            <p:cNvPr id="48" name="Group 4"/>
            <p:cNvGrpSpPr>
              <a:grpSpLocks noChangeAspect="1"/>
            </p:cNvGrpSpPr>
            <p:nvPr/>
          </p:nvGrpSpPr>
          <p:grpSpPr bwMode="auto">
            <a:xfrm>
              <a:off x="7300120" y="5219409"/>
              <a:ext cx="276672" cy="276672"/>
              <a:chOff x="4549" y="2890"/>
              <a:chExt cx="599" cy="599"/>
            </a:xfrm>
            <a:solidFill>
              <a:schemeClr val="accent2"/>
            </a:solidFill>
          </p:grpSpPr>
          <p:sp>
            <p:nvSpPr>
              <p:cNvPr id="50" name="Freeform 5"/>
              <p:cNvSpPr>
                <a:spLocks noEditPoints="1"/>
              </p:cNvSpPr>
              <p:nvPr/>
            </p:nvSpPr>
            <p:spPr bwMode="auto">
              <a:xfrm>
                <a:off x="4549" y="2890"/>
                <a:ext cx="599" cy="599"/>
              </a:xfrm>
              <a:custGeom>
                <a:avLst/>
                <a:gdLst>
                  <a:gd name="T0" fmla="*/ 1398 w 1638"/>
                  <a:gd name="T1" fmla="*/ 240 h 1638"/>
                  <a:gd name="T2" fmla="*/ 819 w 1638"/>
                  <a:gd name="T3" fmla="*/ 0 h 1638"/>
                  <a:gd name="T4" fmla="*/ 240 w 1638"/>
                  <a:gd name="T5" fmla="*/ 240 h 1638"/>
                  <a:gd name="T6" fmla="*/ 0 w 1638"/>
                  <a:gd name="T7" fmla="*/ 819 h 1638"/>
                  <a:gd name="T8" fmla="*/ 240 w 1638"/>
                  <a:gd name="T9" fmla="*/ 1398 h 1638"/>
                  <a:gd name="T10" fmla="*/ 819 w 1638"/>
                  <a:gd name="T11" fmla="*/ 1638 h 1638"/>
                  <a:gd name="T12" fmla="*/ 1398 w 1638"/>
                  <a:gd name="T13" fmla="*/ 1398 h 1638"/>
                  <a:gd name="T14" fmla="*/ 1638 w 1638"/>
                  <a:gd name="T15" fmla="*/ 819 h 1638"/>
                  <a:gd name="T16" fmla="*/ 1398 w 1638"/>
                  <a:gd name="T17" fmla="*/ 240 h 1638"/>
                  <a:gd name="T18" fmla="*/ 819 w 1638"/>
                  <a:gd name="T19" fmla="*/ 1574 h 1638"/>
                  <a:gd name="T20" fmla="*/ 64 w 1638"/>
                  <a:gd name="T21" fmla="*/ 819 h 1638"/>
                  <a:gd name="T22" fmla="*/ 819 w 1638"/>
                  <a:gd name="T23" fmla="*/ 64 h 1638"/>
                  <a:gd name="T24" fmla="*/ 1574 w 1638"/>
                  <a:gd name="T25" fmla="*/ 819 h 1638"/>
                  <a:gd name="T26" fmla="*/ 819 w 1638"/>
                  <a:gd name="T27" fmla="*/ 1574 h 1638"/>
                  <a:gd name="T28" fmla="*/ 819 w 1638"/>
                  <a:gd name="T29" fmla="*/ 1574 h 1638"/>
                  <a:gd name="T30" fmla="*/ 819 w 1638"/>
                  <a:gd name="T31" fmla="*/ 1574 h 1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38" h="1638">
                    <a:moveTo>
                      <a:pt x="1398" y="240"/>
                    </a:moveTo>
                    <a:cubicBezTo>
                      <a:pt x="1244" y="85"/>
                      <a:pt x="1038" y="0"/>
                      <a:pt x="819" y="0"/>
                    </a:cubicBezTo>
                    <a:cubicBezTo>
                      <a:pt x="600" y="0"/>
                      <a:pt x="395" y="85"/>
                      <a:pt x="240" y="240"/>
                    </a:cubicBezTo>
                    <a:cubicBezTo>
                      <a:pt x="85" y="395"/>
                      <a:pt x="0" y="600"/>
                      <a:pt x="0" y="819"/>
                    </a:cubicBezTo>
                    <a:cubicBezTo>
                      <a:pt x="0" y="1038"/>
                      <a:pt x="85" y="1244"/>
                      <a:pt x="240" y="1398"/>
                    </a:cubicBezTo>
                    <a:cubicBezTo>
                      <a:pt x="395" y="1553"/>
                      <a:pt x="600" y="1638"/>
                      <a:pt x="819" y="1638"/>
                    </a:cubicBezTo>
                    <a:cubicBezTo>
                      <a:pt x="1038" y="1638"/>
                      <a:pt x="1244" y="1553"/>
                      <a:pt x="1398" y="1398"/>
                    </a:cubicBezTo>
                    <a:cubicBezTo>
                      <a:pt x="1553" y="1244"/>
                      <a:pt x="1638" y="1038"/>
                      <a:pt x="1638" y="819"/>
                    </a:cubicBezTo>
                    <a:cubicBezTo>
                      <a:pt x="1638" y="600"/>
                      <a:pt x="1553" y="395"/>
                      <a:pt x="1398" y="240"/>
                    </a:cubicBezTo>
                    <a:close/>
                    <a:moveTo>
                      <a:pt x="819" y="1574"/>
                    </a:moveTo>
                    <a:cubicBezTo>
                      <a:pt x="403" y="1574"/>
                      <a:pt x="64" y="1236"/>
                      <a:pt x="64" y="819"/>
                    </a:cubicBezTo>
                    <a:cubicBezTo>
                      <a:pt x="64" y="403"/>
                      <a:pt x="403" y="64"/>
                      <a:pt x="819" y="64"/>
                    </a:cubicBezTo>
                    <a:cubicBezTo>
                      <a:pt x="1236" y="64"/>
                      <a:pt x="1574" y="403"/>
                      <a:pt x="1574" y="819"/>
                    </a:cubicBezTo>
                    <a:cubicBezTo>
                      <a:pt x="1574" y="1236"/>
                      <a:pt x="1236" y="1574"/>
                      <a:pt x="819" y="1574"/>
                    </a:cubicBezTo>
                    <a:close/>
                    <a:moveTo>
                      <a:pt x="819" y="1574"/>
                    </a:moveTo>
                    <a:cubicBezTo>
                      <a:pt x="819" y="1574"/>
                      <a:pt x="819" y="1574"/>
                      <a:pt x="819" y="15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51" name="Freeform 6"/>
              <p:cNvSpPr>
                <a:spLocks noEditPoints="1"/>
              </p:cNvSpPr>
              <p:nvPr/>
            </p:nvSpPr>
            <p:spPr bwMode="auto">
              <a:xfrm>
                <a:off x="4808" y="3083"/>
                <a:ext cx="81" cy="331"/>
              </a:xfrm>
              <a:custGeom>
                <a:avLst/>
                <a:gdLst>
                  <a:gd name="T0" fmla="*/ 110 w 221"/>
                  <a:gd name="T1" fmla="*/ 0 h 905"/>
                  <a:gd name="T2" fmla="*/ 0 w 221"/>
                  <a:gd name="T3" fmla="*/ 110 h 905"/>
                  <a:gd name="T4" fmla="*/ 0 w 221"/>
                  <a:gd name="T5" fmla="*/ 794 h 905"/>
                  <a:gd name="T6" fmla="*/ 110 w 221"/>
                  <a:gd name="T7" fmla="*/ 905 h 905"/>
                  <a:gd name="T8" fmla="*/ 221 w 221"/>
                  <a:gd name="T9" fmla="*/ 794 h 905"/>
                  <a:gd name="T10" fmla="*/ 221 w 221"/>
                  <a:gd name="T11" fmla="*/ 110 h 905"/>
                  <a:gd name="T12" fmla="*/ 110 w 221"/>
                  <a:gd name="T13" fmla="*/ 0 h 905"/>
                  <a:gd name="T14" fmla="*/ 157 w 221"/>
                  <a:gd name="T15" fmla="*/ 794 h 905"/>
                  <a:gd name="T16" fmla="*/ 110 w 221"/>
                  <a:gd name="T17" fmla="*/ 841 h 905"/>
                  <a:gd name="T18" fmla="*/ 64 w 221"/>
                  <a:gd name="T19" fmla="*/ 794 h 905"/>
                  <a:gd name="T20" fmla="*/ 64 w 221"/>
                  <a:gd name="T21" fmla="*/ 110 h 905"/>
                  <a:gd name="T22" fmla="*/ 110 w 221"/>
                  <a:gd name="T23" fmla="*/ 64 h 905"/>
                  <a:gd name="T24" fmla="*/ 157 w 221"/>
                  <a:gd name="T25" fmla="*/ 110 h 905"/>
                  <a:gd name="T26" fmla="*/ 157 w 221"/>
                  <a:gd name="T27" fmla="*/ 794 h 905"/>
                  <a:gd name="T28" fmla="*/ 157 w 221"/>
                  <a:gd name="T29" fmla="*/ 794 h 905"/>
                  <a:gd name="T30" fmla="*/ 157 w 221"/>
                  <a:gd name="T31" fmla="*/ 794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905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794"/>
                      <a:pt x="0" y="794"/>
                      <a:pt x="0" y="794"/>
                    </a:cubicBezTo>
                    <a:cubicBezTo>
                      <a:pt x="0" y="855"/>
                      <a:pt x="49" y="905"/>
                      <a:pt x="110" y="905"/>
                    </a:cubicBezTo>
                    <a:cubicBezTo>
                      <a:pt x="171" y="905"/>
                      <a:pt x="221" y="855"/>
                      <a:pt x="221" y="794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794"/>
                    </a:moveTo>
                    <a:cubicBezTo>
                      <a:pt x="157" y="820"/>
                      <a:pt x="136" y="841"/>
                      <a:pt x="110" y="841"/>
                    </a:cubicBezTo>
                    <a:cubicBezTo>
                      <a:pt x="85" y="841"/>
                      <a:pt x="64" y="820"/>
                      <a:pt x="64" y="794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4"/>
                      <a:pt x="85" y="64"/>
                      <a:pt x="110" y="64"/>
                    </a:cubicBezTo>
                    <a:cubicBezTo>
                      <a:pt x="136" y="64"/>
                      <a:pt x="157" y="84"/>
                      <a:pt x="157" y="110"/>
                    </a:cubicBezTo>
                    <a:lnTo>
                      <a:pt x="157" y="794"/>
                    </a:lnTo>
                    <a:close/>
                    <a:moveTo>
                      <a:pt x="157" y="794"/>
                    </a:moveTo>
                    <a:cubicBezTo>
                      <a:pt x="157" y="794"/>
                      <a:pt x="157" y="794"/>
                      <a:pt x="157" y="79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52" name="Freeform 7"/>
              <p:cNvSpPr>
                <a:spLocks noEditPoints="1"/>
              </p:cNvSpPr>
              <p:nvPr/>
            </p:nvSpPr>
            <p:spPr bwMode="auto">
              <a:xfrm>
                <a:off x="4808" y="2965"/>
                <a:ext cx="81" cy="96"/>
              </a:xfrm>
              <a:custGeom>
                <a:avLst/>
                <a:gdLst>
                  <a:gd name="T0" fmla="*/ 110 w 221"/>
                  <a:gd name="T1" fmla="*/ 0 h 263"/>
                  <a:gd name="T2" fmla="*/ 0 w 221"/>
                  <a:gd name="T3" fmla="*/ 110 h 263"/>
                  <a:gd name="T4" fmla="*/ 0 w 221"/>
                  <a:gd name="T5" fmla="*/ 153 h 263"/>
                  <a:gd name="T6" fmla="*/ 110 w 221"/>
                  <a:gd name="T7" fmla="*/ 263 h 263"/>
                  <a:gd name="T8" fmla="*/ 221 w 221"/>
                  <a:gd name="T9" fmla="*/ 153 h 263"/>
                  <a:gd name="T10" fmla="*/ 221 w 221"/>
                  <a:gd name="T11" fmla="*/ 110 h 263"/>
                  <a:gd name="T12" fmla="*/ 110 w 221"/>
                  <a:gd name="T13" fmla="*/ 0 h 263"/>
                  <a:gd name="T14" fmla="*/ 157 w 221"/>
                  <a:gd name="T15" fmla="*/ 153 h 263"/>
                  <a:gd name="T16" fmla="*/ 110 w 221"/>
                  <a:gd name="T17" fmla="*/ 199 h 263"/>
                  <a:gd name="T18" fmla="*/ 64 w 221"/>
                  <a:gd name="T19" fmla="*/ 153 h 263"/>
                  <a:gd name="T20" fmla="*/ 64 w 221"/>
                  <a:gd name="T21" fmla="*/ 110 h 263"/>
                  <a:gd name="T22" fmla="*/ 110 w 221"/>
                  <a:gd name="T23" fmla="*/ 64 h 263"/>
                  <a:gd name="T24" fmla="*/ 157 w 221"/>
                  <a:gd name="T25" fmla="*/ 110 h 263"/>
                  <a:gd name="T26" fmla="*/ 157 w 221"/>
                  <a:gd name="T27" fmla="*/ 153 h 263"/>
                  <a:gd name="T28" fmla="*/ 157 w 221"/>
                  <a:gd name="T29" fmla="*/ 153 h 263"/>
                  <a:gd name="T30" fmla="*/ 157 w 221"/>
                  <a:gd name="T31" fmla="*/ 15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263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214"/>
                      <a:pt x="49" y="263"/>
                      <a:pt x="110" y="263"/>
                    </a:cubicBezTo>
                    <a:cubicBezTo>
                      <a:pt x="171" y="263"/>
                      <a:pt x="221" y="214"/>
                      <a:pt x="221" y="153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153"/>
                    </a:moveTo>
                    <a:cubicBezTo>
                      <a:pt x="157" y="179"/>
                      <a:pt x="136" y="199"/>
                      <a:pt x="110" y="199"/>
                    </a:cubicBezTo>
                    <a:cubicBezTo>
                      <a:pt x="85" y="199"/>
                      <a:pt x="64" y="179"/>
                      <a:pt x="64" y="153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5"/>
                      <a:pt x="85" y="64"/>
                      <a:pt x="110" y="64"/>
                    </a:cubicBezTo>
                    <a:cubicBezTo>
                      <a:pt x="136" y="64"/>
                      <a:pt x="157" y="85"/>
                      <a:pt x="157" y="110"/>
                    </a:cubicBezTo>
                    <a:lnTo>
                      <a:pt x="157" y="153"/>
                    </a:lnTo>
                    <a:close/>
                    <a:moveTo>
                      <a:pt x="157" y="153"/>
                    </a:moveTo>
                    <a:cubicBezTo>
                      <a:pt x="157" y="153"/>
                      <a:pt x="157" y="153"/>
                      <a:pt x="157" y="1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53" name="Freeform 8"/>
              <p:cNvSpPr>
                <a:spLocks noEditPoints="1"/>
              </p:cNvSpPr>
              <p:nvPr/>
            </p:nvSpPr>
            <p:spPr bwMode="auto">
              <a:xfrm>
                <a:off x="4681" y="2942"/>
                <a:ext cx="116" cy="70"/>
              </a:xfrm>
              <a:custGeom>
                <a:avLst/>
                <a:gdLst>
                  <a:gd name="T0" fmla="*/ 271 w 315"/>
                  <a:gd name="T1" fmla="*/ 5 h 193"/>
                  <a:gd name="T2" fmla="*/ 16 w 315"/>
                  <a:gd name="T3" fmla="*/ 136 h 193"/>
                  <a:gd name="T4" fmla="*/ 11 w 315"/>
                  <a:gd name="T5" fmla="*/ 181 h 193"/>
                  <a:gd name="T6" fmla="*/ 36 w 315"/>
                  <a:gd name="T7" fmla="*/ 193 h 193"/>
                  <a:gd name="T8" fmla="*/ 56 w 315"/>
                  <a:gd name="T9" fmla="*/ 186 h 193"/>
                  <a:gd name="T10" fmla="*/ 288 w 315"/>
                  <a:gd name="T11" fmla="*/ 66 h 193"/>
                  <a:gd name="T12" fmla="*/ 310 w 315"/>
                  <a:gd name="T13" fmla="*/ 27 h 193"/>
                  <a:gd name="T14" fmla="*/ 271 w 315"/>
                  <a:gd name="T15" fmla="*/ 5 h 193"/>
                  <a:gd name="T16" fmla="*/ 271 w 315"/>
                  <a:gd name="T17" fmla="*/ 5 h 193"/>
                  <a:gd name="T18" fmla="*/ 271 w 315"/>
                  <a:gd name="T19" fmla="*/ 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5" h="193">
                    <a:moveTo>
                      <a:pt x="271" y="5"/>
                    </a:moveTo>
                    <a:cubicBezTo>
                      <a:pt x="177" y="30"/>
                      <a:pt x="91" y="75"/>
                      <a:pt x="16" y="136"/>
                    </a:cubicBezTo>
                    <a:cubicBezTo>
                      <a:pt x="2" y="147"/>
                      <a:pt x="0" y="168"/>
                      <a:pt x="11" y="181"/>
                    </a:cubicBezTo>
                    <a:cubicBezTo>
                      <a:pt x="17" y="189"/>
                      <a:pt x="27" y="193"/>
                      <a:pt x="36" y="193"/>
                    </a:cubicBezTo>
                    <a:cubicBezTo>
                      <a:pt x="43" y="193"/>
                      <a:pt x="50" y="191"/>
                      <a:pt x="56" y="186"/>
                    </a:cubicBezTo>
                    <a:cubicBezTo>
                      <a:pt x="125" y="130"/>
                      <a:pt x="203" y="90"/>
                      <a:pt x="288" y="66"/>
                    </a:cubicBezTo>
                    <a:cubicBezTo>
                      <a:pt x="305" y="62"/>
                      <a:pt x="315" y="44"/>
                      <a:pt x="310" y="27"/>
                    </a:cubicBezTo>
                    <a:cubicBezTo>
                      <a:pt x="305" y="10"/>
                      <a:pt x="288" y="0"/>
                      <a:pt x="271" y="5"/>
                    </a:cubicBezTo>
                    <a:close/>
                    <a:moveTo>
                      <a:pt x="271" y="5"/>
                    </a:moveTo>
                    <a:cubicBezTo>
                      <a:pt x="271" y="5"/>
                      <a:pt x="271" y="5"/>
                      <a:pt x="271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54" name="Freeform 9"/>
              <p:cNvSpPr>
                <a:spLocks noEditPoints="1"/>
              </p:cNvSpPr>
              <p:nvPr/>
            </p:nvSpPr>
            <p:spPr bwMode="auto">
              <a:xfrm>
                <a:off x="4593" y="3039"/>
                <a:ext cx="174" cy="386"/>
              </a:xfrm>
              <a:custGeom>
                <a:avLst/>
                <a:gdLst>
                  <a:gd name="T0" fmla="*/ 453 w 476"/>
                  <a:gd name="T1" fmla="*/ 996 h 1057"/>
                  <a:gd name="T2" fmla="*/ 64 w 476"/>
                  <a:gd name="T3" fmla="*/ 411 h 1057"/>
                  <a:gd name="T4" fmla="*/ 173 w 476"/>
                  <a:gd name="T5" fmla="*/ 55 h 1057"/>
                  <a:gd name="T6" fmla="*/ 165 w 476"/>
                  <a:gd name="T7" fmla="*/ 10 h 1057"/>
                  <a:gd name="T8" fmla="*/ 120 w 476"/>
                  <a:gd name="T9" fmla="*/ 19 h 1057"/>
                  <a:gd name="T10" fmla="*/ 0 w 476"/>
                  <a:gd name="T11" fmla="*/ 411 h 1057"/>
                  <a:gd name="T12" fmla="*/ 428 w 476"/>
                  <a:gd name="T13" fmla="*/ 1055 h 1057"/>
                  <a:gd name="T14" fmla="*/ 440 w 476"/>
                  <a:gd name="T15" fmla="*/ 1057 h 1057"/>
                  <a:gd name="T16" fmla="*/ 470 w 476"/>
                  <a:gd name="T17" fmla="*/ 1038 h 1057"/>
                  <a:gd name="T18" fmla="*/ 453 w 476"/>
                  <a:gd name="T19" fmla="*/ 996 h 1057"/>
                  <a:gd name="T20" fmla="*/ 453 w 476"/>
                  <a:gd name="T21" fmla="*/ 996 h 1057"/>
                  <a:gd name="T22" fmla="*/ 453 w 476"/>
                  <a:gd name="T23" fmla="*/ 996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6" h="1057">
                    <a:moveTo>
                      <a:pt x="453" y="996"/>
                    </a:moveTo>
                    <a:cubicBezTo>
                      <a:pt x="216" y="897"/>
                      <a:pt x="64" y="667"/>
                      <a:pt x="64" y="411"/>
                    </a:cubicBezTo>
                    <a:cubicBezTo>
                      <a:pt x="64" y="283"/>
                      <a:pt x="102" y="160"/>
                      <a:pt x="173" y="55"/>
                    </a:cubicBezTo>
                    <a:cubicBezTo>
                      <a:pt x="183" y="40"/>
                      <a:pt x="179" y="20"/>
                      <a:pt x="165" y="10"/>
                    </a:cubicBezTo>
                    <a:cubicBezTo>
                      <a:pt x="150" y="0"/>
                      <a:pt x="130" y="4"/>
                      <a:pt x="120" y="19"/>
                    </a:cubicBezTo>
                    <a:cubicBezTo>
                      <a:pt x="41" y="135"/>
                      <a:pt x="0" y="270"/>
                      <a:pt x="0" y="411"/>
                    </a:cubicBezTo>
                    <a:cubicBezTo>
                      <a:pt x="0" y="693"/>
                      <a:pt x="168" y="946"/>
                      <a:pt x="428" y="1055"/>
                    </a:cubicBezTo>
                    <a:cubicBezTo>
                      <a:pt x="432" y="1057"/>
                      <a:pt x="436" y="1057"/>
                      <a:pt x="440" y="1057"/>
                    </a:cubicBezTo>
                    <a:cubicBezTo>
                      <a:pt x="453" y="1057"/>
                      <a:pt x="465" y="1050"/>
                      <a:pt x="470" y="1038"/>
                    </a:cubicBezTo>
                    <a:cubicBezTo>
                      <a:pt x="476" y="1021"/>
                      <a:pt x="469" y="1003"/>
                      <a:pt x="453" y="996"/>
                    </a:cubicBezTo>
                    <a:close/>
                    <a:moveTo>
                      <a:pt x="453" y="996"/>
                    </a:moveTo>
                    <a:cubicBezTo>
                      <a:pt x="453" y="996"/>
                      <a:pt x="453" y="996"/>
                      <a:pt x="453" y="9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0826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Graphic spid="42" grpId="0">
        <p:bldAsOne/>
      </p:bldGraphic>
      <p:bldGraphic spid="42" grpId="1">
        <p:bldAsOne/>
      </p:bldGraphic>
      <p:bldP spid="44" grpId="0"/>
      <p:bldP spid="44" grpId="1"/>
      <p:bldP spid="45" grpId="0"/>
      <p:bldP spid="45" grpId="1"/>
      <p:bldP spid="11" grpId="0" animBg="1"/>
      <p:bldP spid="11" grpId="1" animBg="1"/>
      <p:bldGraphic spid="23" grpId="0">
        <p:bldAsOne/>
      </p:bldGraphic>
      <p:bldP spid="6" grpId="0"/>
      <p:bldP spid="15" grpId="0"/>
      <p:bldP spid="16" grpId="0"/>
      <p:bldP spid="25" grpId="0"/>
      <p:bldP spid="10" grpId="0" animBg="1"/>
      <p:bldP spid="36" grpId="0"/>
      <p:bldP spid="43" grpId="0"/>
      <p:bldP spid="47" grpId="0"/>
      <p:bldP spid="49" grpId="0"/>
      <p:bldP spid="49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25653" y="6491742"/>
            <a:ext cx="11064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rgbClr val="FF91B0"/>
                </a:solidFill>
              </a:rPr>
              <a:t>P22 - </a:t>
            </a:r>
            <a:r>
              <a:rPr lang="pt-BR" sz="1100" b="1" dirty="0">
                <a:solidFill>
                  <a:schemeClr val="bg1"/>
                </a:solidFill>
              </a:rPr>
              <a:t>O quanto a sua participação no EMPRETEC contribuiu para esta mudança no volume de vendas, onde 0 significa "Não contribuiu em nada" até 10 que significa "Contribuiu muito":</a:t>
            </a:r>
            <a:endParaRPr lang="pt-BR" sz="1100" b="1" dirty="0">
              <a:solidFill>
                <a:srgbClr val="62D9D5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58934" y="161424"/>
            <a:ext cx="5001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3600" b="0" i="1" dirty="0">
                <a:solidFill>
                  <a:srgbClr val="4A5463"/>
                </a:solidFill>
                <a:effectLst/>
                <a:latin typeface="+mn-lt"/>
              </a:rPr>
              <a:t>contribuição do </a:t>
            </a:r>
            <a:r>
              <a:rPr lang="pt-BR" sz="3600" b="0" i="1" dirty="0" err="1">
                <a:solidFill>
                  <a:srgbClr val="4A5463"/>
                </a:solidFill>
                <a:effectLst/>
                <a:latin typeface="+mn-lt"/>
              </a:rPr>
              <a:t>Empretec</a:t>
            </a:r>
            <a:r>
              <a:rPr lang="pt-BR" sz="3600" b="0" i="1" dirty="0">
                <a:solidFill>
                  <a:srgbClr val="4A5463"/>
                </a:solidFill>
                <a:effectLst/>
                <a:latin typeface="+mn-lt"/>
              </a:rPr>
              <a:t> nas vendas</a:t>
            </a:r>
          </a:p>
        </p:txBody>
      </p:sp>
      <p:sp>
        <p:nvSpPr>
          <p:cNvPr id="7" name="Forma livre 6"/>
          <p:cNvSpPr/>
          <p:nvPr/>
        </p:nvSpPr>
        <p:spPr>
          <a:xfrm>
            <a:off x="-167954" y="161424"/>
            <a:ext cx="968768" cy="172857"/>
          </a:xfrm>
          <a:custGeom>
            <a:avLst/>
            <a:gdLst>
              <a:gd name="connsiteX0" fmla="*/ 0 w 4785186"/>
              <a:gd name="connsiteY0" fmla="*/ 0 h 853819"/>
              <a:gd name="connsiteX1" fmla="*/ 4785186 w 4785186"/>
              <a:gd name="connsiteY1" fmla="*/ 0 h 853819"/>
              <a:gd name="connsiteX2" fmla="*/ 4310842 w 4785186"/>
              <a:gd name="connsiteY2" fmla="*/ 853819 h 853819"/>
              <a:gd name="connsiteX3" fmla="*/ 0 w 4785186"/>
              <a:gd name="connsiteY3" fmla="*/ 853819 h 85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5186" h="853819">
                <a:moveTo>
                  <a:pt x="0" y="0"/>
                </a:moveTo>
                <a:lnTo>
                  <a:pt x="4785186" y="0"/>
                </a:lnTo>
                <a:lnTo>
                  <a:pt x="4310842" y="853819"/>
                </a:lnTo>
                <a:lnTo>
                  <a:pt x="0" y="853819"/>
                </a:lnTo>
                <a:close/>
              </a:path>
            </a:pathLst>
          </a:custGeom>
          <a:solidFill>
            <a:srgbClr val="EC42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91" name="Gráfico 90"/>
          <p:cNvGraphicFramePr/>
          <p:nvPr>
            <p:extLst>
              <p:ext uri="{D42A27DB-BD31-4B8C-83A1-F6EECF244321}">
                <p14:modId xmlns:p14="http://schemas.microsoft.com/office/powerpoint/2010/main" val="491570800"/>
              </p:ext>
            </p:extLst>
          </p:nvPr>
        </p:nvGraphicFramePr>
        <p:xfrm>
          <a:off x="3852908" y="1757803"/>
          <a:ext cx="4063552" cy="270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92" name="Grupo 16"/>
          <p:cNvGrpSpPr/>
          <p:nvPr/>
        </p:nvGrpSpPr>
        <p:grpSpPr>
          <a:xfrm>
            <a:off x="5428155" y="5095416"/>
            <a:ext cx="1289768" cy="379544"/>
            <a:chOff x="7422617" y="4233859"/>
            <a:chExt cx="1289768" cy="379544"/>
          </a:xfrm>
          <a:noFill/>
        </p:grpSpPr>
        <p:sp>
          <p:nvSpPr>
            <p:cNvPr id="93" name="Retângulo 92"/>
            <p:cNvSpPr/>
            <p:nvPr/>
          </p:nvSpPr>
          <p:spPr>
            <a:xfrm>
              <a:off x="7422617" y="4233859"/>
              <a:ext cx="71665" cy="37954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94" name="Rectangle 28"/>
            <p:cNvSpPr>
              <a:spLocks noChangeArrowheads="1"/>
            </p:cNvSpPr>
            <p:nvPr/>
          </p:nvSpPr>
          <p:spPr bwMode="auto">
            <a:xfrm>
              <a:off x="7617213" y="4266707"/>
              <a:ext cx="1095172" cy="30777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err="1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+mn-lt"/>
                </a:rPr>
                <a:t>ficou</a:t>
              </a:r>
              <a:r>
                <a:rPr kumimoji="0" lang="en-US" altLang="en-US" sz="2000" b="1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+mn-lt"/>
                </a:rPr>
                <a:t> </a:t>
              </a:r>
              <a:r>
                <a:rPr kumimoji="0" lang="en-US" altLang="en-US" sz="2000" b="1" i="0" u="none" strike="noStrike" cap="none" normalizeH="0" baseline="0" dirty="0" err="1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+mn-lt"/>
                </a:rPr>
                <a:t>igual</a:t>
              </a:r>
              <a:endPara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+mn-lt"/>
              </a:endParaRPr>
            </a:p>
          </p:txBody>
        </p:sp>
      </p:grpSp>
      <p:grpSp>
        <p:nvGrpSpPr>
          <p:cNvPr id="95" name="Grupo 19"/>
          <p:cNvGrpSpPr/>
          <p:nvPr/>
        </p:nvGrpSpPr>
        <p:grpSpPr>
          <a:xfrm>
            <a:off x="5431500" y="5530230"/>
            <a:ext cx="1294192" cy="379544"/>
            <a:chOff x="7422617" y="4844866"/>
            <a:chExt cx="1294192" cy="379544"/>
          </a:xfrm>
        </p:grpSpPr>
        <p:sp>
          <p:nvSpPr>
            <p:cNvPr id="96" name="Retângulo 95"/>
            <p:cNvSpPr/>
            <p:nvPr/>
          </p:nvSpPr>
          <p:spPr>
            <a:xfrm>
              <a:off x="7422617" y="4844866"/>
              <a:ext cx="71665" cy="379544"/>
            </a:xfrm>
            <a:prstGeom prst="rect">
              <a:avLst/>
            </a:prstGeom>
            <a:solidFill>
              <a:srgbClr val="00A79B"/>
            </a:solidFill>
            <a:ln>
              <a:solidFill>
                <a:srgbClr val="00A7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7" name="Rectangle 28"/>
            <p:cNvSpPr>
              <a:spLocks noChangeArrowheads="1"/>
            </p:cNvSpPr>
            <p:nvPr/>
          </p:nvSpPr>
          <p:spPr bwMode="auto">
            <a:xfrm>
              <a:off x="7617213" y="4844866"/>
              <a:ext cx="109959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err="1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+mn-lt"/>
                </a:rPr>
                <a:t>aumentou</a:t>
              </a:r>
              <a:endPara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lt"/>
              </a:endParaRPr>
            </a:p>
          </p:txBody>
        </p:sp>
      </p:grpSp>
      <p:grpSp>
        <p:nvGrpSpPr>
          <p:cNvPr id="98" name="Grupo 22"/>
          <p:cNvGrpSpPr/>
          <p:nvPr/>
        </p:nvGrpSpPr>
        <p:grpSpPr>
          <a:xfrm>
            <a:off x="5414537" y="4650474"/>
            <a:ext cx="991609" cy="379544"/>
            <a:chOff x="7422617" y="3618805"/>
            <a:chExt cx="991609" cy="379544"/>
          </a:xfrm>
        </p:grpSpPr>
        <p:sp>
          <p:nvSpPr>
            <p:cNvPr id="99" name="Retângulo 98"/>
            <p:cNvSpPr/>
            <p:nvPr/>
          </p:nvSpPr>
          <p:spPr>
            <a:xfrm>
              <a:off x="7422617" y="3618805"/>
              <a:ext cx="71665" cy="379544"/>
            </a:xfrm>
            <a:prstGeom prst="rect">
              <a:avLst/>
            </a:prstGeom>
            <a:solidFill>
              <a:srgbClr val="EC42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0" name="Rectangle 28"/>
            <p:cNvSpPr>
              <a:spLocks noChangeArrowheads="1"/>
            </p:cNvSpPr>
            <p:nvPr/>
          </p:nvSpPr>
          <p:spPr bwMode="auto">
            <a:xfrm>
              <a:off x="7617213" y="3642622"/>
              <a:ext cx="79701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000" b="1" dirty="0" err="1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reduziu</a:t>
              </a:r>
              <a:endPara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lt"/>
              </a:endParaRPr>
            </a:p>
          </p:txBody>
        </p:sp>
      </p:grpSp>
      <p:sp>
        <p:nvSpPr>
          <p:cNvPr id="101" name="CaixaDeTexto 51"/>
          <p:cNvSpPr txBox="1"/>
          <p:nvPr/>
        </p:nvSpPr>
        <p:spPr>
          <a:xfrm>
            <a:off x="7123082" y="2338482"/>
            <a:ext cx="994614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4400" b="1" dirty="0">
                <a:solidFill>
                  <a:schemeClr val="tx2">
                    <a:lumMod val="75000"/>
                  </a:schemeClr>
                </a:solidFill>
              </a:rPr>
              <a:t>62</a:t>
            </a:r>
            <a:r>
              <a:rPr lang="pt-BR" sz="2000" b="1" dirty="0">
                <a:solidFill>
                  <a:schemeClr val="tx2">
                    <a:lumMod val="75000"/>
                  </a:schemeClr>
                </a:solidFill>
              </a:rPr>
              <a:t>%</a:t>
            </a:r>
          </a:p>
        </p:txBody>
      </p:sp>
      <p:sp>
        <p:nvSpPr>
          <p:cNvPr id="102" name="CaixaDeTexto 51"/>
          <p:cNvSpPr txBox="1"/>
          <p:nvPr/>
        </p:nvSpPr>
        <p:spPr>
          <a:xfrm>
            <a:off x="4419234" y="1509623"/>
            <a:ext cx="994614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4400" b="1" dirty="0">
                <a:solidFill>
                  <a:schemeClr val="tx2">
                    <a:lumMod val="75000"/>
                  </a:schemeClr>
                </a:solidFill>
              </a:rPr>
              <a:t>4</a:t>
            </a:r>
            <a:r>
              <a:rPr lang="pt-BR" sz="2000" b="1" dirty="0">
                <a:solidFill>
                  <a:schemeClr val="tx2">
                    <a:lumMod val="75000"/>
                  </a:schemeClr>
                </a:solidFill>
              </a:rPr>
              <a:t>%</a:t>
            </a:r>
          </a:p>
        </p:txBody>
      </p:sp>
      <p:sp>
        <p:nvSpPr>
          <p:cNvPr id="103" name="Retângulo 102"/>
          <p:cNvSpPr/>
          <p:nvPr/>
        </p:nvSpPr>
        <p:spPr>
          <a:xfrm>
            <a:off x="764238" y="2476177"/>
            <a:ext cx="16494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8000" b="1" dirty="0">
                <a:solidFill>
                  <a:srgbClr val="EC4251"/>
                </a:solidFill>
              </a:rPr>
              <a:t>3,7</a:t>
            </a:r>
            <a:endParaRPr lang="pt-BR" sz="8000" b="1" i="1" dirty="0">
              <a:solidFill>
                <a:srgbClr val="EC4251"/>
              </a:solidFill>
            </a:endParaRPr>
          </a:p>
        </p:txBody>
      </p:sp>
      <p:sp>
        <p:nvSpPr>
          <p:cNvPr id="104" name="Retângulo 103"/>
          <p:cNvSpPr/>
          <p:nvPr/>
        </p:nvSpPr>
        <p:spPr>
          <a:xfrm>
            <a:off x="781268" y="1522830"/>
            <a:ext cx="27312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000" b="1" dirty="0" err="1">
                <a:solidFill>
                  <a:srgbClr val="EC4251"/>
                </a:solidFill>
              </a:rPr>
              <a:t>Empretec</a:t>
            </a:r>
            <a:r>
              <a:rPr lang="pt-BR" sz="2000" b="1" dirty="0">
                <a:solidFill>
                  <a:srgbClr val="EC4251"/>
                </a:solidFill>
              </a:rPr>
              <a:t> contribuiu para a REDUÇÃO no volume de vendas? </a:t>
            </a:r>
          </a:p>
        </p:txBody>
      </p:sp>
      <p:sp>
        <p:nvSpPr>
          <p:cNvPr id="105" name="Triângulo isósceles 104"/>
          <p:cNvSpPr/>
          <p:nvPr/>
        </p:nvSpPr>
        <p:spPr>
          <a:xfrm rot="16200000">
            <a:off x="3928709" y="1742962"/>
            <a:ext cx="580337" cy="299607"/>
          </a:xfrm>
          <a:prstGeom prst="triangle">
            <a:avLst/>
          </a:prstGeom>
          <a:solidFill>
            <a:srgbClr val="FFB3B3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6" name="Retângulo 105"/>
          <p:cNvSpPr/>
          <p:nvPr/>
        </p:nvSpPr>
        <p:spPr>
          <a:xfrm>
            <a:off x="8944906" y="1428061"/>
            <a:ext cx="27594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000" b="1" dirty="0" err="1">
                <a:solidFill>
                  <a:srgbClr val="00A79B"/>
                </a:solidFill>
              </a:rPr>
              <a:t>Empretec</a:t>
            </a:r>
            <a:r>
              <a:rPr lang="pt-BR" sz="2000" b="1" dirty="0">
                <a:solidFill>
                  <a:srgbClr val="00A79B"/>
                </a:solidFill>
              </a:rPr>
              <a:t> contribuiu para o AUMENTO no volume de vendas? </a:t>
            </a:r>
          </a:p>
        </p:txBody>
      </p:sp>
      <p:sp>
        <p:nvSpPr>
          <p:cNvPr id="107" name="Retângulo 106"/>
          <p:cNvSpPr/>
          <p:nvPr/>
        </p:nvSpPr>
        <p:spPr>
          <a:xfrm>
            <a:off x="8986652" y="2476177"/>
            <a:ext cx="16494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8000" b="1" dirty="0">
                <a:solidFill>
                  <a:srgbClr val="00A79B"/>
                </a:solidFill>
              </a:rPr>
              <a:t>7,9</a:t>
            </a:r>
            <a:endParaRPr lang="pt-BR" sz="8000" b="1" i="1" dirty="0">
              <a:solidFill>
                <a:srgbClr val="00A79B"/>
              </a:solidFill>
            </a:endParaRPr>
          </a:p>
        </p:txBody>
      </p:sp>
      <p:sp>
        <p:nvSpPr>
          <p:cNvPr id="108" name="Triângulo isósceles 107"/>
          <p:cNvSpPr/>
          <p:nvPr/>
        </p:nvSpPr>
        <p:spPr>
          <a:xfrm rot="5400000">
            <a:off x="8070456" y="2573398"/>
            <a:ext cx="580337" cy="299607"/>
          </a:xfrm>
          <a:prstGeom prst="triangle">
            <a:avLst/>
          </a:prstGeom>
          <a:solidFill>
            <a:srgbClr val="CDFFFB"/>
          </a:solidFill>
          <a:ln>
            <a:solidFill>
              <a:srgbClr val="00A7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09" name="Tabela 1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239269"/>
              </p:ext>
            </p:extLst>
          </p:nvPr>
        </p:nvGraphicFramePr>
        <p:xfrm>
          <a:off x="722985" y="3672818"/>
          <a:ext cx="1223152" cy="344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1576">
                  <a:extLst>
                    <a:ext uri="{9D8B030D-6E8A-4147-A177-3AD203B41FA5}">
                      <a16:colId xmlns="" xmlns:a16="http://schemas.microsoft.com/office/drawing/2014/main" val="459488471"/>
                    </a:ext>
                  </a:extLst>
                </a:gridCol>
                <a:gridCol w="611576">
                  <a:extLst>
                    <a:ext uri="{9D8B030D-6E8A-4147-A177-3AD203B41FA5}">
                      <a16:colId xmlns="" xmlns:a16="http://schemas.microsoft.com/office/drawing/2014/main" val="1847061966"/>
                    </a:ext>
                  </a:extLst>
                </a:gridCol>
              </a:tblGrid>
              <a:tr h="34480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pt-BR" sz="1100" b="1" u="none" strike="noStrike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52</a:t>
                      </a:r>
                      <a:endParaRPr lang="pt-B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03124855"/>
                  </a:ext>
                </a:extLst>
              </a:tr>
            </a:tbl>
          </a:graphicData>
        </a:graphic>
      </p:graphicFrame>
      <p:sp>
        <p:nvSpPr>
          <p:cNvPr id="110" name="Retângulo 109"/>
          <p:cNvSpPr/>
          <p:nvPr/>
        </p:nvSpPr>
        <p:spPr>
          <a:xfrm>
            <a:off x="2457906" y="2939123"/>
            <a:ext cx="9074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b="1" dirty="0">
                <a:solidFill>
                  <a:schemeClr val="accent4">
                    <a:lumMod val="75000"/>
                  </a:schemeClr>
                </a:solidFill>
              </a:rPr>
              <a:t>2015 3,2</a:t>
            </a:r>
            <a:endParaRPr lang="pt-BR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1" name="Retângulo 110"/>
          <p:cNvSpPr/>
          <p:nvPr/>
        </p:nvSpPr>
        <p:spPr>
          <a:xfrm>
            <a:off x="10482767" y="2911241"/>
            <a:ext cx="9074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b="1" dirty="0">
                <a:solidFill>
                  <a:schemeClr val="accent4">
                    <a:lumMod val="75000"/>
                  </a:schemeClr>
                </a:solidFill>
              </a:rPr>
              <a:t>2015 7,8</a:t>
            </a:r>
            <a:endParaRPr lang="pt-BR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112" name="Tabela 1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366205"/>
              </p:ext>
            </p:extLst>
          </p:nvPr>
        </p:nvGraphicFramePr>
        <p:xfrm>
          <a:off x="9050575" y="3627213"/>
          <a:ext cx="1223152" cy="344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1576">
                  <a:extLst>
                    <a:ext uri="{9D8B030D-6E8A-4147-A177-3AD203B41FA5}">
                      <a16:colId xmlns="" xmlns:a16="http://schemas.microsoft.com/office/drawing/2014/main" val="459488471"/>
                    </a:ext>
                  </a:extLst>
                </a:gridCol>
                <a:gridCol w="611576">
                  <a:extLst>
                    <a:ext uri="{9D8B030D-6E8A-4147-A177-3AD203B41FA5}">
                      <a16:colId xmlns="" xmlns:a16="http://schemas.microsoft.com/office/drawing/2014/main" val="1847061966"/>
                    </a:ext>
                  </a:extLst>
                </a:gridCol>
              </a:tblGrid>
              <a:tr h="34480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pt-BR" sz="1100" b="1" u="none" strike="noStrike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820</a:t>
                      </a:r>
                      <a:endParaRPr lang="pt-B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03124855"/>
                  </a:ext>
                </a:extLst>
              </a:tr>
            </a:tbl>
          </a:graphicData>
        </a:graphic>
      </p:graphicFrame>
      <p:sp>
        <p:nvSpPr>
          <p:cNvPr id="113" name="Espaço Reservado para Conteúdo 3"/>
          <p:cNvSpPr txBox="1">
            <a:spLocks/>
          </p:cNvSpPr>
          <p:nvPr/>
        </p:nvSpPr>
        <p:spPr>
          <a:xfrm>
            <a:off x="384519" y="4260105"/>
            <a:ext cx="3914374" cy="168858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1800" dirty="0"/>
              <a:t>a contribuição do </a:t>
            </a:r>
            <a:r>
              <a:rPr lang="pt-BR" sz="1800" dirty="0" err="1"/>
              <a:t>Empretec</a:t>
            </a:r>
            <a:r>
              <a:rPr lang="pt-BR" sz="1800" dirty="0"/>
              <a:t> para a situação das 4% de empresas que tiveram redução nas vendas se restringir a 3,7 é positivo, por não imputar responsabilidade ao seminário </a:t>
            </a:r>
            <a:r>
              <a:rPr lang="pt-BR" sz="1200" dirty="0"/>
              <a:t>(P22)</a:t>
            </a:r>
          </a:p>
          <a:p>
            <a:pPr marL="342900" indent="-342900" algn="l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pt-BR" sz="1800" dirty="0"/>
          </a:p>
        </p:txBody>
      </p:sp>
      <p:sp>
        <p:nvSpPr>
          <p:cNvPr id="114" name="Espaço Reservado para Conteúdo 3"/>
          <p:cNvSpPr txBox="1">
            <a:spLocks/>
          </p:cNvSpPr>
          <p:nvPr/>
        </p:nvSpPr>
        <p:spPr>
          <a:xfrm>
            <a:off x="7759700" y="4260105"/>
            <a:ext cx="4052263" cy="16599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1800" dirty="0"/>
              <a:t>já a contribuição do </a:t>
            </a:r>
            <a:r>
              <a:rPr lang="pt-BR" sz="1800" dirty="0" err="1"/>
              <a:t>Empretec</a:t>
            </a:r>
            <a:r>
              <a:rPr lang="pt-BR" sz="1800" dirty="0"/>
              <a:t> para a situação das 62% de empresas que tiveram aumento nas vendas alcançar a 7,9 é positivo, por reconhecer o valor e a participação do seminário</a:t>
            </a:r>
          </a:p>
        </p:txBody>
      </p:sp>
      <p:grpSp>
        <p:nvGrpSpPr>
          <p:cNvPr id="33" name="historico"/>
          <p:cNvGrpSpPr/>
          <p:nvPr/>
        </p:nvGrpSpPr>
        <p:grpSpPr>
          <a:xfrm>
            <a:off x="5121351" y="1020551"/>
            <a:ext cx="1596572" cy="624115"/>
            <a:chOff x="7794171" y="5558971"/>
            <a:chExt cx="1596572" cy="624115"/>
          </a:xfrm>
        </p:grpSpPr>
        <p:grpSp>
          <p:nvGrpSpPr>
            <p:cNvPr id="35" name="historico"/>
            <p:cNvGrpSpPr/>
            <p:nvPr/>
          </p:nvGrpSpPr>
          <p:grpSpPr>
            <a:xfrm>
              <a:off x="7913674" y="5674171"/>
              <a:ext cx="1346440" cy="450171"/>
              <a:chOff x="9469590" y="1309591"/>
              <a:chExt cx="1346440" cy="450171"/>
            </a:xfrm>
          </p:grpSpPr>
          <p:grpSp>
            <p:nvGrpSpPr>
              <p:cNvPr id="37" name="Group 4"/>
              <p:cNvGrpSpPr>
                <a:grpSpLocks noChangeAspect="1"/>
              </p:cNvGrpSpPr>
              <p:nvPr/>
            </p:nvGrpSpPr>
            <p:grpSpPr bwMode="auto">
              <a:xfrm>
                <a:off x="9469590" y="1309591"/>
                <a:ext cx="463483" cy="450171"/>
                <a:chOff x="5704" y="821"/>
                <a:chExt cx="383" cy="372"/>
              </a:xfrm>
              <a:solidFill>
                <a:srgbClr val="00A79B"/>
              </a:solidFill>
            </p:grpSpPr>
            <p:sp>
              <p:nvSpPr>
                <p:cNvPr id="39" name="Freeform 5"/>
                <p:cNvSpPr>
                  <a:spLocks noEditPoints="1"/>
                </p:cNvSpPr>
                <p:nvPr/>
              </p:nvSpPr>
              <p:spPr bwMode="auto">
                <a:xfrm>
                  <a:off x="5743" y="936"/>
                  <a:ext cx="63" cy="63"/>
                </a:xfrm>
                <a:custGeom>
                  <a:avLst/>
                  <a:gdLst>
                    <a:gd name="T0" fmla="*/ 306 w 338"/>
                    <a:gd name="T1" fmla="*/ 0 h 337"/>
                    <a:gd name="T2" fmla="*/ 32 w 338"/>
                    <a:gd name="T3" fmla="*/ 0 h 337"/>
                    <a:gd name="T4" fmla="*/ 0 w 338"/>
                    <a:gd name="T5" fmla="*/ 32 h 337"/>
                    <a:gd name="T6" fmla="*/ 0 w 338"/>
                    <a:gd name="T7" fmla="*/ 305 h 337"/>
                    <a:gd name="T8" fmla="*/ 32 w 338"/>
                    <a:gd name="T9" fmla="*/ 337 h 337"/>
                    <a:gd name="T10" fmla="*/ 306 w 338"/>
                    <a:gd name="T11" fmla="*/ 337 h 337"/>
                    <a:gd name="T12" fmla="*/ 338 w 338"/>
                    <a:gd name="T13" fmla="*/ 305 h 337"/>
                    <a:gd name="T14" fmla="*/ 338 w 338"/>
                    <a:gd name="T15" fmla="*/ 32 h 337"/>
                    <a:gd name="T16" fmla="*/ 306 w 338"/>
                    <a:gd name="T17" fmla="*/ 0 h 337"/>
                    <a:gd name="T18" fmla="*/ 274 w 338"/>
                    <a:gd name="T19" fmla="*/ 273 h 337"/>
                    <a:gd name="T20" fmla="*/ 64 w 338"/>
                    <a:gd name="T21" fmla="*/ 273 h 337"/>
                    <a:gd name="T22" fmla="*/ 64 w 338"/>
                    <a:gd name="T23" fmla="*/ 64 h 337"/>
                    <a:gd name="T24" fmla="*/ 274 w 338"/>
                    <a:gd name="T25" fmla="*/ 64 h 337"/>
                    <a:gd name="T26" fmla="*/ 274 w 338"/>
                    <a:gd name="T27" fmla="*/ 273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8" h="337">
                      <a:moveTo>
                        <a:pt x="306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5" y="0"/>
                        <a:pt x="0" y="14"/>
                        <a:pt x="0" y="32"/>
                      </a:cubicBezTo>
                      <a:cubicBezTo>
                        <a:pt x="0" y="305"/>
                        <a:pt x="0" y="305"/>
                        <a:pt x="0" y="305"/>
                      </a:cubicBezTo>
                      <a:cubicBezTo>
                        <a:pt x="0" y="323"/>
                        <a:pt x="15" y="337"/>
                        <a:pt x="32" y="337"/>
                      </a:cubicBezTo>
                      <a:cubicBezTo>
                        <a:pt x="306" y="337"/>
                        <a:pt x="306" y="337"/>
                        <a:pt x="306" y="337"/>
                      </a:cubicBezTo>
                      <a:cubicBezTo>
                        <a:pt x="324" y="337"/>
                        <a:pt x="338" y="323"/>
                        <a:pt x="338" y="305"/>
                      </a:cubicBezTo>
                      <a:cubicBezTo>
                        <a:pt x="338" y="32"/>
                        <a:pt x="338" y="32"/>
                        <a:pt x="338" y="32"/>
                      </a:cubicBezTo>
                      <a:cubicBezTo>
                        <a:pt x="338" y="14"/>
                        <a:pt x="324" y="0"/>
                        <a:pt x="306" y="0"/>
                      </a:cubicBezTo>
                      <a:close/>
                      <a:moveTo>
                        <a:pt x="274" y="273"/>
                      </a:moveTo>
                      <a:cubicBezTo>
                        <a:pt x="64" y="273"/>
                        <a:pt x="64" y="273"/>
                        <a:pt x="64" y="273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4" y="64"/>
                        <a:pt x="274" y="64"/>
                        <a:pt x="274" y="64"/>
                      </a:cubicBezTo>
                      <a:lnTo>
                        <a:pt x="274" y="27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0" name="Freeform 6"/>
                <p:cNvSpPr>
                  <a:spLocks noEditPoints="1"/>
                </p:cNvSpPr>
                <p:nvPr/>
              </p:nvSpPr>
              <p:spPr bwMode="auto">
                <a:xfrm>
                  <a:off x="5819" y="936"/>
                  <a:ext cx="63" cy="63"/>
                </a:xfrm>
                <a:custGeom>
                  <a:avLst/>
                  <a:gdLst>
                    <a:gd name="T0" fmla="*/ 305 w 337"/>
                    <a:gd name="T1" fmla="*/ 0 h 337"/>
                    <a:gd name="T2" fmla="*/ 32 w 337"/>
                    <a:gd name="T3" fmla="*/ 0 h 337"/>
                    <a:gd name="T4" fmla="*/ 0 w 337"/>
                    <a:gd name="T5" fmla="*/ 32 h 337"/>
                    <a:gd name="T6" fmla="*/ 0 w 337"/>
                    <a:gd name="T7" fmla="*/ 305 h 337"/>
                    <a:gd name="T8" fmla="*/ 32 w 337"/>
                    <a:gd name="T9" fmla="*/ 337 h 337"/>
                    <a:gd name="T10" fmla="*/ 305 w 337"/>
                    <a:gd name="T11" fmla="*/ 337 h 337"/>
                    <a:gd name="T12" fmla="*/ 337 w 337"/>
                    <a:gd name="T13" fmla="*/ 305 h 337"/>
                    <a:gd name="T14" fmla="*/ 337 w 337"/>
                    <a:gd name="T15" fmla="*/ 32 h 337"/>
                    <a:gd name="T16" fmla="*/ 305 w 337"/>
                    <a:gd name="T17" fmla="*/ 0 h 337"/>
                    <a:gd name="T18" fmla="*/ 273 w 337"/>
                    <a:gd name="T19" fmla="*/ 273 h 337"/>
                    <a:gd name="T20" fmla="*/ 64 w 337"/>
                    <a:gd name="T21" fmla="*/ 273 h 337"/>
                    <a:gd name="T22" fmla="*/ 64 w 337"/>
                    <a:gd name="T23" fmla="*/ 64 h 337"/>
                    <a:gd name="T24" fmla="*/ 273 w 337"/>
                    <a:gd name="T25" fmla="*/ 64 h 337"/>
                    <a:gd name="T26" fmla="*/ 273 w 337"/>
                    <a:gd name="T27" fmla="*/ 273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7" h="337">
                      <a:moveTo>
                        <a:pt x="305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4" y="0"/>
                        <a:pt x="0" y="14"/>
                        <a:pt x="0" y="32"/>
                      </a:cubicBezTo>
                      <a:cubicBezTo>
                        <a:pt x="0" y="305"/>
                        <a:pt x="0" y="305"/>
                        <a:pt x="0" y="305"/>
                      </a:cubicBezTo>
                      <a:cubicBezTo>
                        <a:pt x="0" y="323"/>
                        <a:pt x="14" y="337"/>
                        <a:pt x="32" y="337"/>
                      </a:cubicBezTo>
                      <a:cubicBezTo>
                        <a:pt x="305" y="337"/>
                        <a:pt x="305" y="337"/>
                        <a:pt x="305" y="337"/>
                      </a:cubicBezTo>
                      <a:cubicBezTo>
                        <a:pt x="323" y="337"/>
                        <a:pt x="337" y="323"/>
                        <a:pt x="337" y="305"/>
                      </a:cubicBezTo>
                      <a:cubicBezTo>
                        <a:pt x="337" y="32"/>
                        <a:pt x="337" y="32"/>
                        <a:pt x="337" y="32"/>
                      </a:cubicBezTo>
                      <a:cubicBezTo>
                        <a:pt x="337" y="14"/>
                        <a:pt x="323" y="0"/>
                        <a:pt x="305" y="0"/>
                      </a:cubicBezTo>
                      <a:close/>
                      <a:moveTo>
                        <a:pt x="273" y="273"/>
                      </a:moveTo>
                      <a:cubicBezTo>
                        <a:pt x="64" y="273"/>
                        <a:pt x="64" y="273"/>
                        <a:pt x="64" y="273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3" y="64"/>
                        <a:pt x="273" y="64"/>
                        <a:pt x="273" y="64"/>
                      </a:cubicBezTo>
                      <a:cubicBezTo>
                        <a:pt x="273" y="273"/>
                        <a:pt x="273" y="273"/>
                        <a:pt x="273" y="2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1" name="Freeform 7"/>
                <p:cNvSpPr>
                  <a:spLocks noEditPoints="1"/>
                </p:cNvSpPr>
                <p:nvPr/>
              </p:nvSpPr>
              <p:spPr bwMode="auto">
                <a:xfrm>
                  <a:off x="5743" y="1013"/>
                  <a:ext cx="63" cy="63"/>
                </a:xfrm>
                <a:custGeom>
                  <a:avLst/>
                  <a:gdLst>
                    <a:gd name="T0" fmla="*/ 306 w 338"/>
                    <a:gd name="T1" fmla="*/ 0 h 338"/>
                    <a:gd name="T2" fmla="*/ 32 w 338"/>
                    <a:gd name="T3" fmla="*/ 0 h 338"/>
                    <a:gd name="T4" fmla="*/ 0 w 338"/>
                    <a:gd name="T5" fmla="*/ 32 h 338"/>
                    <a:gd name="T6" fmla="*/ 0 w 338"/>
                    <a:gd name="T7" fmla="*/ 306 h 338"/>
                    <a:gd name="T8" fmla="*/ 32 w 338"/>
                    <a:gd name="T9" fmla="*/ 338 h 338"/>
                    <a:gd name="T10" fmla="*/ 306 w 338"/>
                    <a:gd name="T11" fmla="*/ 338 h 338"/>
                    <a:gd name="T12" fmla="*/ 338 w 338"/>
                    <a:gd name="T13" fmla="*/ 306 h 338"/>
                    <a:gd name="T14" fmla="*/ 338 w 338"/>
                    <a:gd name="T15" fmla="*/ 32 h 338"/>
                    <a:gd name="T16" fmla="*/ 306 w 338"/>
                    <a:gd name="T17" fmla="*/ 0 h 338"/>
                    <a:gd name="T18" fmla="*/ 274 w 338"/>
                    <a:gd name="T19" fmla="*/ 274 h 338"/>
                    <a:gd name="T20" fmla="*/ 64 w 338"/>
                    <a:gd name="T21" fmla="*/ 274 h 338"/>
                    <a:gd name="T22" fmla="*/ 64 w 338"/>
                    <a:gd name="T23" fmla="*/ 64 h 338"/>
                    <a:gd name="T24" fmla="*/ 274 w 338"/>
                    <a:gd name="T25" fmla="*/ 64 h 338"/>
                    <a:gd name="T26" fmla="*/ 274 w 338"/>
                    <a:gd name="T27" fmla="*/ 274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8" h="338">
                      <a:moveTo>
                        <a:pt x="306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5" y="0"/>
                        <a:pt x="0" y="14"/>
                        <a:pt x="0" y="32"/>
                      </a:cubicBezTo>
                      <a:cubicBezTo>
                        <a:pt x="0" y="306"/>
                        <a:pt x="0" y="306"/>
                        <a:pt x="0" y="306"/>
                      </a:cubicBezTo>
                      <a:cubicBezTo>
                        <a:pt x="0" y="323"/>
                        <a:pt x="15" y="338"/>
                        <a:pt x="32" y="338"/>
                      </a:cubicBezTo>
                      <a:cubicBezTo>
                        <a:pt x="306" y="338"/>
                        <a:pt x="306" y="338"/>
                        <a:pt x="306" y="338"/>
                      </a:cubicBezTo>
                      <a:cubicBezTo>
                        <a:pt x="324" y="338"/>
                        <a:pt x="338" y="323"/>
                        <a:pt x="338" y="306"/>
                      </a:cubicBezTo>
                      <a:cubicBezTo>
                        <a:pt x="338" y="32"/>
                        <a:pt x="338" y="32"/>
                        <a:pt x="338" y="32"/>
                      </a:cubicBezTo>
                      <a:cubicBezTo>
                        <a:pt x="338" y="14"/>
                        <a:pt x="324" y="0"/>
                        <a:pt x="306" y="0"/>
                      </a:cubicBezTo>
                      <a:close/>
                      <a:moveTo>
                        <a:pt x="274" y="274"/>
                      </a:moveTo>
                      <a:cubicBezTo>
                        <a:pt x="64" y="274"/>
                        <a:pt x="64" y="274"/>
                        <a:pt x="64" y="274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4" y="64"/>
                        <a:pt x="274" y="64"/>
                        <a:pt x="274" y="64"/>
                      </a:cubicBezTo>
                      <a:lnTo>
                        <a:pt x="274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2" name="Freeform 8"/>
                <p:cNvSpPr>
                  <a:spLocks noEditPoints="1"/>
                </p:cNvSpPr>
                <p:nvPr/>
              </p:nvSpPr>
              <p:spPr bwMode="auto">
                <a:xfrm>
                  <a:off x="5704" y="821"/>
                  <a:ext cx="383" cy="372"/>
                </a:xfrm>
                <a:custGeom>
                  <a:avLst/>
                  <a:gdLst>
                    <a:gd name="T0" fmla="*/ 1569 w 2048"/>
                    <a:gd name="T1" fmla="*/ 237 h 1990"/>
                    <a:gd name="T2" fmla="*/ 1398 w 2048"/>
                    <a:gd name="T3" fmla="*/ 205 h 1990"/>
                    <a:gd name="T4" fmla="*/ 1366 w 2048"/>
                    <a:gd name="T5" fmla="*/ 0 h 1990"/>
                    <a:gd name="T6" fmla="*/ 1197 w 2048"/>
                    <a:gd name="T7" fmla="*/ 32 h 1990"/>
                    <a:gd name="T8" fmla="*/ 885 w 2048"/>
                    <a:gd name="T9" fmla="*/ 205 h 1990"/>
                    <a:gd name="T10" fmla="*/ 853 w 2048"/>
                    <a:gd name="T11" fmla="*/ 0 h 1990"/>
                    <a:gd name="T12" fmla="*/ 684 w 2048"/>
                    <a:gd name="T13" fmla="*/ 32 h 1990"/>
                    <a:gd name="T14" fmla="*/ 372 w 2048"/>
                    <a:gd name="T15" fmla="*/ 205 h 1990"/>
                    <a:gd name="T16" fmla="*/ 340 w 2048"/>
                    <a:gd name="T17" fmla="*/ 0 h 1990"/>
                    <a:gd name="T18" fmla="*/ 171 w 2048"/>
                    <a:gd name="T19" fmla="*/ 32 h 1990"/>
                    <a:gd name="T20" fmla="*/ 32 w 2048"/>
                    <a:gd name="T21" fmla="*/ 205 h 1990"/>
                    <a:gd name="T22" fmla="*/ 0 w 2048"/>
                    <a:gd name="T23" fmla="*/ 1468 h 1990"/>
                    <a:gd name="T24" fmla="*/ 896 w 2048"/>
                    <a:gd name="T25" fmla="*/ 1501 h 1990"/>
                    <a:gd name="T26" fmla="*/ 1469 w 2048"/>
                    <a:gd name="T27" fmla="*/ 1990 h 1990"/>
                    <a:gd name="T28" fmla="*/ 1569 w 2048"/>
                    <a:gd name="T29" fmla="*/ 840 h 1990"/>
                    <a:gd name="T30" fmla="*/ 1261 w 2048"/>
                    <a:gd name="T31" fmla="*/ 64 h 1990"/>
                    <a:gd name="T32" fmla="*/ 1334 w 2048"/>
                    <a:gd name="T33" fmla="*/ 237 h 1990"/>
                    <a:gd name="T34" fmla="*/ 1261 w 2048"/>
                    <a:gd name="T35" fmla="*/ 410 h 1990"/>
                    <a:gd name="T36" fmla="*/ 748 w 2048"/>
                    <a:gd name="T37" fmla="*/ 237 h 1990"/>
                    <a:gd name="T38" fmla="*/ 821 w 2048"/>
                    <a:gd name="T39" fmla="*/ 64 h 1990"/>
                    <a:gd name="T40" fmla="*/ 821 w 2048"/>
                    <a:gd name="T41" fmla="*/ 410 h 1990"/>
                    <a:gd name="T42" fmla="*/ 748 w 2048"/>
                    <a:gd name="T43" fmla="*/ 237 h 1990"/>
                    <a:gd name="T44" fmla="*/ 235 w 2048"/>
                    <a:gd name="T45" fmla="*/ 64 h 1990"/>
                    <a:gd name="T46" fmla="*/ 308 w 2048"/>
                    <a:gd name="T47" fmla="*/ 237 h 1990"/>
                    <a:gd name="T48" fmla="*/ 235 w 2048"/>
                    <a:gd name="T49" fmla="*/ 410 h 1990"/>
                    <a:gd name="T50" fmla="*/ 921 w 2048"/>
                    <a:gd name="T51" fmla="*/ 1026 h 1990"/>
                    <a:gd name="T52" fmla="*/ 616 w 2048"/>
                    <a:gd name="T53" fmla="*/ 1058 h 1990"/>
                    <a:gd name="T54" fmla="*/ 648 w 2048"/>
                    <a:gd name="T55" fmla="*/ 1364 h 1990"/>
                    <a:gd name="T56" fmla="*/ 889 w 2048"/>
                    <a:gd name="T57" fmla="*/ 1411 h 1990"/>
                    <a:gd name="T58" fmla="*/ 64 w 2048"/>
                    <a:gd name="T59" fmla="*/ 1436 h 1990"/>
                    <a:gd name="T60" fmla="*/ 171 w 2048"/>
                    <a:gd name="T61" fmla="*/ 269 h 1990"/>
                    <a:gd name="T62" fmla="*/ 203 w 2048"/>
                    <a:gd name="T63" fmla="*/ 474 h 1990"/>
                    <a:gd name="T64" fmla="*/ 372 w 2048"/>
                    <a:gd name="T65" fmla="*/ 442 h 1990"/>
                    <a:gd name="T66" fmla="*/ 684 w 2048"/>
                    <a:gd name="T67" fmla="*/ 269 h 1990"/>
                    <a:gd name="T68" fmla="*/ 716 w 2048"/>
                    <a:gd name="T69" fmla="*/ 474 h 1990"/>
                    <a:gd name="T70" fmla="*/ 885 w 2048"/>
                    <a:gd name="T71" fmla="*/ 442 h 1990"/>
                    <a:gd name="T72" fmla="*/ 1197 w 2048"/>
                    <a:gd name="T73" fmla="*/ 269 h 1990"/>
                    <a:gd name="T74" fmla="*/ 1229 w 2048"/>
                    <a:gd name="T75" fmla="*/ 474 h 1990"/>
                    <a:gd name="T76" fmla="*/ 1398 w 2048"/>
                    <a:gd name="T77" fmla="*/ 442 h 1990"/>
                    <a:gd name="T78" fmla="*/ 1505 w 2048"/>
                    <a:gd name="T79" fmla="*/ 269 h 1990"/>
                    <a:gd name="T80" fmla="*/ 1469 w 2048"/>
                    <a:gd name="T81" fmla="*/ 831 h 1990"/>
                    <a:gd name="T82" fmla="*/ 1364 w 2048"/>
                    <a:gd name="T83" fmla="*/ 648 h 1990"/>
                    <a:gd name="T84" fmla="*/ 1058 w 2048"/>
                    <a:gd name="T85" fmla="*/ 616 h 1990"/>
                    <a:gd name="T86" fmla="*/ 1026 w 2048"/>
                    <a:gd name="T87" fmla="*/ 921 h 1990"/>
                    <a:gd name="T88" fmla="*/ 1113 w 2048"/>
                    <a:gd name="T89" fmla="*/ 953 h 1990"/>
                    <a:gd name="T90" fmla="*/ 953 w 2048"/>
                    <a:gd name="T91" fmla="*/ 1146 h 1990"/>
                    <a:gd name="T92" fmla="*/ 921 w 2048"/>
                    <a:gd name="T93" fmla="*/ 1026 h 1990"/>
                    <a:gd name="T94" fmla="*/ 889 w 2048"/>
                    <a:gd name="T95" fmla="*/ 1300 h 1990"/>
                    <a:gd name="T96" fmla="*/ 680 w 2048"/>
                    <a:gd name="T97" fmla="*/ 1090 h 1990"/>
                    <a:gd name="T98" fmla="*/ 1300 w 2048"/>
                    <a:gd name="T99" fmla="*/ 680 h 1990"/>
                    <a:gd name="T100" fmla="*/ 1217 w 2048"/>
                    <a:gd name="T101" fmla="*/ 889 h 1990"/>
                    <a:gd name="T102" fmla="*/ 1090 w 2048"/>
                    <a:gd name="T103" fmla="*/ 680 h 1990"/>
                    <a:gd name="T104" fmla="*/ 1469 w 2048"/>
                    <a:gd name="T105" fmla="*/ 1926 h 1990"/>
                    <a:gd name="T106" fmla="*/ 956 w 2048"/>
                    <a:gd name="T107" fmla="*/ 1465 h 1990"/>
                    <a:gd name="T108" fmla="*/ 1238 w 2048"/>
                    <a:gd name="T109" fmla="*/ 950 h 1990"/>
                    <a:gd name="T110" fmla="*/ 1340 w 2048"/>
                    <a:gd name="T111" fmla="*/ 912 h 1990"/>
                    <a:gd name="T112" fmla="*/ 1469 w 2048"/>
                    <a:gd name="T113" fmla="*/ 896 h 1990"/>
                    <a:gd name="T114" fmla="*/ 1533 w 2048"/>
                    <a:gd name="T115" fmla="*/ 900 h 1990"/>
                    <a:gd name="T116" fmla="*/ 1469 w 2048"/>
                    <a:gd name="T117" fmla="*/ 1926 h 19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048" h="1990">
                      <a:moveTo>
                        <a:pt x="1569" y="840"/>
                      </a:moveTo>
                      <a:cubicBezTo>
                        <a:pt x="1569" y="237"/>
                        <a:pt x="1569" y="237"/>
                        <a:pt x="1569" y="237"/>
                      </a:cubicBezTo>
                      <a:cubicBezTo>
                        <a:pt x="1569" y="219"/>
                        <a:pt x="1555" y="205"/>
                        <a:pt x="1537" y="205"/>
                      </a:cubicBezTo>
                      <a:cubicBezTo>
                        <a:pt x="1398" y="205"/>
                        <a:pt x="1398" y="205"/>
                        <a:pt x="1398" y="205"/>
                      </a:cubicBezTo>
                      <a:cubicBezTo>
                        <a:pt x="1398" y="32"/>
                        <a:pt x="1398" y="32"/>
                        <a:pt x="1398" y="32"/>
                      </a:cubicBezTo>
                      <a:cubicBezTo>
                        <a:pt x="1398" y="14"/>
                        <a:pt x="1384" y="0"/>
                        <a:pt x="1366" y="0"/>
                      </a:cubicBezTo>
                      <a:cubicBezTo>
                        <a:pt x="1229" y="0"/>
                        <a:pt x="1229" y="0"/>
                        <a:pt x="1229" y="0"/>
                      </a:cubicBezTo>
                      <a:cubicBezTo>
                        <a:pt x="1212" y="0"/>
                        <a:pt x="1197" y="14"/>
                        <a:pt x="1197" y="32"/>
                      </a:cubicBezTo>
                      <a:cubicBezTo>
                        <a:pt x="1197" y="205"/>
                        <a:pt x="1197" y="205"/>
                        <a:pt x="1197" y="205"/>
                      </a:cubicBezTo>
                      <a:cubicBezTo>
                        <a:pt x="885" y="205"/>
                        <a:pt x="885" y="205"/>
                        <a:pt x="885" y="205"/>
                      </a:cubicBezTo>
                      <a:cubicBezTo>
                        <a:pt x="885" y="32"/>
                        <a:pt x="885" y="32"/>
                        <a:pt x="885" y="32"/>
                      </a:cubicBezTo>
                      <a:cubicBezTo>
                        <a:pt x="885" y="14"/>
                        <a:pt x="871" y="0"/>
                        <a:pt x="853" y="0"/>
                      </a:cubicBezTo>
                      <a:cubicBezTo>
                        <a:pt x="716" y="0"/>
                        <a:pt x="716" y="0"/>
                        <a:pt x="716" y="0"/>
                      </a:cubicBezTo>
                      <a:cubicBezTo>
                        <a:pt x="698" y="0"/>
                        <a:pt x="684" y="14"/>
                        <a:pt x="684" y="32"/>
                      </a:cubicBezTo>
                      <a:cubicBezTo>
                        <a:pt x="684" y="205"/>
                        <a:pt x="684" y="205"/>
                        <a:pt x="684" y="205"/>
                      </a:cubicBezTo>
                      <a:cubicBezTo>
                        <a:pt x="372" y="205"/>
                        <a:pt x="372" y="205"/>
                        <a:pt x="372" y="205"/>
                      </a:cubicBezTo>
                      <a:cubicBezTo>
                        <a:pt x="372" y="32"/>
                        <a:pt x="372" y="32"/>
                        <a:pt x="372" y="32"/>
                      </a:cubicBezTo>
                      <a:cubicBezTo>
                        <a:pt x="372" y="14"/>
                        <a:pt x="358" y="0"/>
                        <a:pt x="340" y="0"/>
                      </a:cubicBezTo>
                      <a:cubicBezTo>
                        <a:pt x="203" y="0"/>
                        <a:pt x="203" y="0"/>
                        <a:pt x="203" y="0"/>
                      </a:cubicBezTo>
                      <a:cubicBezTo>
                        <a:pt x="185" y="0"/>
                        <a:pt x="171" y="14"/>
                        <a:pt x="171" y="32"/>
                      </a:cubicBezTo>
                      <a:cubicBezTo>
                        <a:pt x="171" y="205"/>
                        <a:pt x="171" y="205"/>
                        <a:pt x="171" y="205"/>
                      </a:cubicBezTo>
                      <a:cubicBezTo>
                        <a:pt x="32" y="205"/>
                        <a:pt x="32" y="205"/>
                        <a:pt x="32" y="205"/>
                      </a:cubicBezTo>
                      <a:cubicBezTo>
                        <a:pt x="14" y="205"/>
                        <a:pt x="0" y="219"/>
                        <a:pt x="0" y="237"/>
                      </a:cubicBezTo>
                      <a:cubicBezTo>
                        <a:pt x="0" y="1468"/>
                        <a:pt x="0" y="1468"/>
                        <a:pt x="0" y="1468"/>
                      </a:cubicBezTo>
                      <a:cubicBezTo>
                        <a:pt x="0" y="1486"/>
                        <a:pt x="14" y="1501"/>
                        <a:pt x="32" y="1501"/>
                      </a:cubicBezTo>
                      <a:cubicBezTo>
                        <a:pt x="896" y="1501"/>
                        <a:pt x="896" y="1501"/>
                        <a:pt x="896" y="1501"/>
                      </a:cubicBezTo>
                      <a:cubicBezTo>
                        <a:pt x="917" y="1631"/>
                        <a:pt x="981" y="1751"/>
                        <a:pt x="1080" y="1840"/>
                      </a:cubicBezTo>
                      <a:cubicBezTo>
                        <a:pt x="1186" y="1937"/>
                        <a:pt x="1325" y="1990"/>
                        <a:pt x="1469" y="1990"/>
                      </a:cubicBezTo>
                      <a:cubicBezTo>
                        <a:pt x="1788" y="1990"/>
                        <a:pt x="2048" y="1730"/>
                        <a:pt x="2048" y="1411"/>
                      </a:cubicBezTo>
                      <a:cubicBezTo>
                        <a:pt x="2048" y="1129"/>
                        <a:pt x="1844" y="888"/>
                        <a:pt x="1569" y="840"/>
                      </a:cubicBezTo>
                      <a:close/>
                      <a:moveTo>
                        <a:pt x="1261" y="237"/>
                      </a:moveTo>
                      <a:cubicBezTo>
                        <a:pt x="1261" y="64"/>
                        <a:pt x="1261" y="64"/>
                        <a:pt x="1261" y="64"/>
                      </a:cubicBezTo>
                      <a:cubicBezTo>
                        <a:pt x="1334" y="64"/>
                        <a:pt x="1334" y="64"/>
                        <a:pt x="1334" y="64"/>
                      </a:cubicBezTo>
                      <a:cubicBezTo>
                        <a:pt x="1334" y="237"/>
                        <a:pt x="1334" y="237"/>
                        <a:pt x="1334" y="237"/>
                      </a:cubicBezTo>
                      <a:cubicBezTo>
                        <a:pt x="1334" y="410"/>
                        <a:pt x="1334" y="410"/>
                        <a:pt x="1334" y="410"/>
                      </a:cubicBezTo>
                      <a:cubicBezTo>
                        <a:pt x="1261" y="410"/>
                        <a:pt x="1261" y="410"/>
                        <a:pt x="1261" y="410"/>
                      </a:cubicBezTo>
                      <a:lnTo>
                        <a:pt x="1261" y="237"/>
                      </a:lnTo>
                      <a:close/>
                      <a:moveTo>
                        <a:pt x="748" y="237"/>
                      </a:moveTo>
                      <a:cubicBezTo>
                        <a:pt x="748" y="64"/>
                        <a:pt x="748" y="64"/>
                        <a:pt x="748" y="64"/>
                      </a:cubicBezTo>
                      <a:cubicBezTo>
                        <a:pt x="821" y="64"/>
                        <a:pt x="821" y="64"/>
                        <a:pt x="821" y="64"/>
                      </a:cubicBezTo>
                      <a:cubicBezTo>
                        <a:pt x="821" y="237"/>
                        <a:pt x="821" y="237"/>
                        <a:pt x="821" y="237"/>
                      </a:cubicBezTo>
                      <a:cubicBezTo>
                        <a:pt x="821" y="410"/>
                        <a:pt x="821" y="410"/>
                        <a:pt x="821" y="410"/>
                      </a:cubicBezTo>
                      <a:cubicBezTo>
                        <a:pt x="748" y="410"/>
                        <a:pt x="748" y="410"/>
                        <a:pt x="748" y="410"/>
                      </a:cubicBezTo>
                      <a:lnTo>
                        <a:pt x="748" y="237"/>
                      </a:lnTo>
                      <a:close/>
                      <a:moveTo>
                        <a:pt x="235" y="237"/>
                      </a:moveTo>
                      <a:cubicBezTo>
                        <a:pt x="235" y="64"/>
                        <a:pt x="235" y="64"/>
                        <a:pt x="235" y="64"/>
                      </a:cubicBezTo>
                      <a:cubicBezTo>
                        <a:pt x="308" y="64"/>
                        <a:pt x="308" y="64"/>
                        <a:pt x="308" y="64"/>
                      </a:cubicBezTo>
                      <a:cubicBezTo>
                        <a:pt x="308" y="237"/>
                        <a:pt x="308" y="237"/>
                        <a:pt x="308" y="237"/>
                      </a:cubicBezTo>
                      <a:cubicBezTo>
                        <a:pt x="308" y="410"/>
                        <a:pt x="308" y="410"/>
                        <a:pt x="308" y="410"/>
                      </a:cubicBezTo>
                      <a:cubicBezTo>
                        <a:pt x="235" y="410"/>
                        <a:pt x="235" y="410"/>
                        <a:pt x="235" y="410"/>
                      </a:cubicBezTo>
                      <a:lnTo>
                        <a:pt x="235" y="237"/>
                      </a:lnTo>
                      <a:close/>
                      <a:moveTo>
                        <a:pt x="921" y="1026"/>
                      </a:moveTo>
                      <a:cubicBezTo>
                        <a:pt x="648" y="1026"/>
                        <a:pt x="648" y="1026"/>
                        <a:pt x="648" y="1026"/>
                      </a:cubicBezTo>
                      <a:cubicBezTo>
                        <a:pt x="630" y="1026"/>
                        <a:pt x="616" y="1040"/>
                        <a:pt x="616" y="1058"/>
                      </a:cubicBezTo>
                      <a:cubicBezTo>
                        <a:pt x="616" y="1332"/>
                        <a:pt x="616" y="1332"/>
                        <a:pt x="616" y="1332"/>
                      </a:cubicBezTo>
                      <a:cubicBezTo>
                        <a:pt x="616" y="1349"/>
                        <a:pt x="630" y="1364"/>
                        <a:pt x="648" y="1364"/>
                      </a:cubicBezTo>
                      <a:cubicBezTo>
                        <a:pt x="891" y="1364"/>
                        <a:pt x="891" y="1364"/>
                        <a:pt x="891" y="1364"/>
                      </a:cubicBezTo>
                      <a:cubicBezTo>
                        <a:pt x="890" y="1379"/>
                        <a:pt x="889" y="1395"/>
                        <a:pt x="889" y="1411"/>
                      </a:cubicBezTo>
                      <a:cubicBezTo>
                        <a:pt x="889" y="1419"/>
                        <a:pt x="890" y="1428"/>
                        <a:pt x="890" y="1436"/>
                      </a:cubicBezTo>
                      <a:cubicBezTo>
                        <a:pt x="64" y="1436"/>
                        <a:pt x="64" y="1436"/>
                        <a:pt x="64" y="1436"/>
                      </a:cubicBezTo>
                      <a:cubicBezTo>
                        <a:pt x="64" y="269"/>
                        <a:pt x="64" y="269"/>
                        <a:pt x="64" y="269"/>
                      </a:cubicBezTo>
                      <a:cubicBezTo>
                        <a:pt x="171" y="269"/>
                        <a:pt x="171" y="269"/>
                        <a:pt x="171" y="269"/>
                      </a:cubicBezTo>
                      <a:cubicBezTo>
                        <a:pt x="171" y="442"/>
                        <a:pt x="171" y="442"/>
                        <a:pt x="171" y="442"/>
                      </a:cubicBezTo>
                      <a:cubicBezTo>
                        <a:pt x="171" y="460"/>
                        <a:pt x="185" y="474"/>
                        <a:pt x="203" y="474"/>
                      </a:cubicBezTo>
                      <a:cubicBezTo>
                        <a:pt x="340" y="474"/>
                        <a:pt x="340" y="474"/>
                        <a:pt x="340" y="474"/>
                      </a:cubicBezTo>
                      <a:cubicBezTo>
                        <a:pt x="358" y="474"/>
                        <a:pt x="372" y="460"/>
                        <a:pt x="372" y="442"/>
                      </a:cubicBezTo>
                      <a:cubicBezTo>
                        <a:pt x="372" y="269"/>
                        <a:pt x="372" y="269"/>
                        <a:pt x="372" y="269"/>
                      </a:cubicBezTo>
                      <a:cubicBezTo>
                        <a:pt x="684" y="269"/>
                        <a:pt x="684" y="269"/>
                        <a:pt x="684" y="269"/>
                      </a:cubicBezTo>
                      <a:cubicBezTo>
                        <a:pt x="684" y="442"/>
                        <a:pt x="684" y="442"/>
                        <a:pt x="684" y="442"/>
                      </a:cubicBezTo>
                      <a:cubicBezTo>
                        <a:pt x="684" y="460"/>
                        <a:pt x="698" y="474"/>
                        <a:pt x="716" y="474"/>
                      </a:cubicBezTo>
                      <a:cubicBezTo>
                        <a:pt x="853" y="474"/>
                        <a:pt x="853" y="474"/>
                        <a:pt x="853" y="474"/>
                      </a:cubicBezTo>
                      <a:cubicBezTo>
                        <a:pt x="871" y="474"/>
                        <a:pt x="885" y="460"/>
                        <a:pt x="885" y="442"/>
                      </a:cubicBezTo>
                      <a:cubicBezTo>
                        <a:pt x="885" y="269"/>
                        <a:pt x="885" y="269"/>
                        <a:pt x="885" y="269"/>
                      </a:cubicBezTo>
                      <a:cubicBezTo>
                        <a:pt x="1197" y="269"/>
                        <a:pt x="1197" y="269"/>
                        <a:pt x="1197" y="269"/>
                      </a:cubicBezTo>
                      <a:cubicBezTo>
                        <a:pt x="1197" y="442"/>
                        <a:pt x="1197" y="442"/>
                        <a:pt x="1197" y="442"/>
                      </a:cubicBezTo>
                      <a:cubicBezTo>
                        <a:pt x="1197" y="460"/>
                        <a:pt x="1212" y="474"/>
                        <a:pt x="1229" y="474"/>
                      </a:cubicBezTo>
                      <a:cubicBezTo>
                        <a:pt x="1366" y="474"/>
                        <a:pt x="1366" y="474"/>
                        <a:pt x="1366" y="474"/>
                      </a:cubicBezTo>
                      <a:cubicBezTo>
                        <a:pt x="1384" y="474"/>
                        <a:pt x="1398" y="460"/>
                        <a:pt x="1398" y="442"/>
                      </a:cubicBezTo>
                      <a:cubicBezTo>
                        <a:pt x="1398" y="269"/>
                        <a:pt x="1398" y="269"/>
                        <a:pt x="1398" y="269"/>
                      </a:cubicBezTo>
                      <a:cubicBezTo>
                        <a:pt x="1505" y="269"/>
                        <a:pt x="1505" y="269"/>
                        <a:pt x="1505" y="269"/>
                      </a:cubicBezTo>
                      <a:cubicBezTo>
                        <a:pt x="1505" y="833"/>
                        <a:pt x="1505" y="833"/>
                        <a:pt x="1505" y="833"/>
                      </a:cubicBezTo>
                      <a:cubicBezTo>
                        <a:pt x="1493" y="832"/>
                        <a:pt x="1481" y="831"/>
                        <a:pt x="1469" y="831"/>
                      </a:cubicBezTo>
                      <a:cubicBezTo>
                        <a:pt x="1433" y="831"/>
                        <a:pt x="1398" y="835"/>
                        <a:pt x="1364" y="841"/>
                      </a:cubicBezTo>
                      <a:cubicBezTo>
                        <a:pt x="1364" y="648"/>
                        <a:pt x="1364" y="648"/>
                        <a:pt x="1364" y="648"/>
                      </a:cubicBezTo>
                      <a:cubicBezTo>
                        <a:pt x="1364" y="630"/>
                        <a:pt x="1350" y="616"/>
                        <a:pt x="1332" y="616"/>
                      </a:cubicBezTo>
                      <a:cubicBezTo>
                        <a:pt x="1058" y="616"/>
                        <a:pt x="1058" y="616"/>
                        <a:pt x="1058" y="616"/>
                      </a:cubicBezTo>
                      <a:cubicBezTo>
                        <a:pt x="1040" y="616"/>
                        <a:pt x="1026" y="630"/>
                        <a:pt x="1026" y="648"/>
                      </a:cubicBezTo>
                      <a:cubicBezTo>
                        <a:pt x="1026" y="921"/>
                        <a:pt x="1026" y="921"/>
                        <a:pt x="1026" y="921"/>
                      </a:cubicBezTo>
                      <a:cubicBezTo>
                        <a:pt x="1026" y="939"/>
                        <a:pt x="1040" y="953"/>
                        <a:pt x="1058" y="953"/>
                      </a:cubicBezTo>
                      <a:cubicBezTo>
                        <a:pt x="1113" y="953"/>
                        <a:pt x="1113" y="953"/>
                        <a:pt x="1113" y="953"/>
                      </a:cubicBezTo>
                      <a:cubicBezTo>
                        <a:pt x="1060" y="995"/>
                        <a:pt x="1014" y="1045"/>
                        <a:pt x="978" y="1102"/>
                      </a:cubicBezTo>
                      <a:cubicBezTo>
                        <a:pt x="969" y="1116"/>
                        <a:pt x="961" y="1131"/>
                        <a:pt x="953" y="1146"/>
                      </a:cubicBezTo>
                      <a:cubicBezTo>
                        <a:pt x="953" y="1058"/>
                        <a:pt x="953" y="1058"/>
                        <a:pt x="953" y="1058"/>
                      </a:cubicBezTo>
                      <a:cubicBezTo>
                        <a:pt x="953" y="1040"/>
                        <a:pt x="939" y="1026"/>
                        <a:pt x="921" y="1026"/>
                      </a:cubicBezTo>
                      <a:close/>
                      <a:moveTo>
                        <a:pt x="889" y="1090"/>
                      </a:moveTo>
                      <a:cubicBezTo>
                        <a:pt x="889" y="1300"/>
                        <a:pt x="889" y="1300"/>
                        <a:pt x="889" y="1300"/>
                      </a:cubicBezTo>
                      <a:cubicBezTo>
                        <a:pt x="680" y="1300"/>
                        <a:pt x="680" y="1300"/>
                        <a:pt x="680" y="1300"/>
                      </a:cubicBezTo>
                      <a:cubicBezTo>
                        <a:pt x="680" y="1090"/>
                        <a:pt x="680" y="1090"/>
                        <a:pt x="680" y="1090"/>
                      </a:cubicBezTo>
                      <a:lnTo>
                        <a:pt x="889" y="1090"/>
                      </a:lnTo>
                      <a:close/>
                      <a:moveTo>
                        <a:pt x="1300" y="680"/>
                      </a:moveTo>
                      <a:cubicBezTo>
                        <a:pt x="1300" y="857"/>
                        <a:pt x="1300" y="857"/>
                        <a:pt x="1300" y="857"/>
                      </a:cubicBezTo>
                      <a:cubicBezTo>
                        <a:pt x="1271" y="865"/>
                        <a:pt x="1244" y="876"/>
                        <a:pt x="1217" y="889"/>
                      </a:cubicBezTo>
                      <a:cubicBezTo>
                        <a:pt x="1090" y="889"/>
                        <a:pt x="1090" y="889"/>
                        <a:pt x="1090" y="889"/>
                      </a:cubicBezTo>
                      <a:cubicBezTo>
                        <a:pt x="1090" y="680"/>
                        <a:pt x="1090" y="680"/>
                        <a:pt x="1090" y="680"/>
                      </a:cubicBezTo>
                      <a:lnTo>
                        <a:pt x="1300" y="680"/>
                      </a:lnTo>
                      <a:close/>
                      <a:moveTo>
                        <a:pt x="1469" y="1926"/>
                      </a:moveTo>
                      <a:cubicBezTo>
                        <a:pt x="1204" y="1926"/>
                        <a:pt x="984" y="1728"/>
                        <a:pt x="956" y="1465"/>
                      </a:cubicBezTo>
                      <a:cubicBezTo>
                        <a:pt x="956" y="1465"/>
                        <a:pt x="956" y="1465"/>
                        <a:pt x="956" y="1465"/>
                      </a:cubicBezTo>
                      <a:cubicBezTo>
                        <a:pt x="954" y="1447"/>
                        <a:pt x="953" y="1429"/>
                        <a:pt x="953" y="1411"/>
                      </a:cubicBezTo>
                      <a:cubicBezTo>
                        <a:pt x="953" y="1215"/>
                        <a:pt x="1063" y="1038"/>
                        <a:pt x="1238" y="950"/>
                      </a:cubicBezTo>
                      <a:cubicBezTo>
                        <a:pt x="1238" y="950"/>
                        <a:pt x="1238" y="950"/>
                        <a:pt x="1238" y="950"/>
                      </a:cubicBezTo>
                      <a:cubicBezTo>
                        <a:pt x="1271" y="934"/>
                        <a:pt x="1305" y="921"/>
                        <a:pt x="1340" y="912"/>
                      </a:cubicBezTo>
                      <a:cubicBezTo>
                        <a:pt x="1340" y="912"/>
                        <a:pt x="1340" y="912"/>
                        <a:pt x="1340" y="912"/>
                      </a:cubicBezTo>
                      <a:cubicBezTo>
                        <a:pt x="1382" y="901"/>
                        <a:pt x="1425" y="896"/>
                        <a:pt x="1469" y="896"/>
                      </a:cubicBezTo>
                      <a:cubicBezTo>
                        <a:pt x="1490" y="896"/>
                        <a:pt x="1512" y="897"/>
                        <a:pt x="1533" y="900"/>
                      </a:cubicBezTo>
                      <a:cubicBezTo>
                        <a:pt x="1533" y="900"/>
                        <a:pt x="1533" y="900"/>
                        <a:pt x="1533" y="900"/>
                      </a:cubicBezTo>
                      <a:cubicBezTo>
                        <a:pt x="1790" y="932"/>
                        <a:pt x="1984" y="1151"/>
                        <a:pt x="1984" y="1411"/>
                      </a:cubicBezTo>
                      <a:cubicBezTo>
                        <a:pt x="1984" y="1695"/>
                        <a:pt x="1753" y="1926"/>
                        <a:pt x="1469" y="19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3" name="Freeform 9"/>
                <p:cNvSpPr>
                  <a:spLocks/>
                </p:cNvSpPr>
                <p:nvPr/>
              </p:nvSpPr>
              <p:spPr bwMode="auto">
                <a:xfrm>
                  <a:off x="6049" y="1050"/>
                  <a:ext cx="18" cy="41"/>
                </a:xfrm>
                <a:custGeom>
                  <a:avLst/>
                  <a:gdLst>
                    <a:gd name="T0" fmla="*/ 67 w 94"/>
                    <a:gd name="T1" fmla="*/ 25 h 216"/>
                    <a:gd name="T2" fmla="*/ 26 w 94"/>
                    <a:gd name="T3" fmla="*/ 6 h 216"/>
                    <a:gd name="T4" fmla="*/ 6 w 94"/>
                    <a:gd name="T5" fmla="*/ 47 h 216"/>
                    <a:gd name="T6" fmla="*/ 30 w 94"/>
                    <a:gd name="T7" fmla="*/ 184 h 216"/>
                    <a:gd name="T8" fmla="*/ 62 w 94"/>
                    <a:gd name="T9" fmla="*/ 216 h 216"/>
                    <a:gd name="T10" fmla="*/ 94 w 94"/>
                    <a:gd name="T11" fmla="*/ 184 h 216"/>
                    <a:gd name="T12" fmla="*/ 67 w 94"/>
                    <a:gd name="T13" fmla="*/ 25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4" h="216">
                      <a:moveTo>
                        <a:pt x="67" y="25"/>
                      </a:moveTo>
                      <a:cubicBezTo>
                        <a:pt x="61" y="9"/>
                        <a:pt x="42" y="0"/>
                        <a:pt x="26" y="6"/>
                      </a:cubicBezTo>
                      <a:cubicBezTo>
                        <a:pt x="9" y="12"/>
                        <a:pt x="0" y="30"/>
                        <a:pt x="6" y="47"/>
                      </a:cubicBezTo>
                      <a:cubicBezTo>
                        <a:pt x="22" y="91"/>
                        <a:pt x="30" y="137"/>
                        <a:pt x="30" y="184"/>
                      </a:cubicBezTo>
                      <a:cubicBezTo>
                        <a:pt x="30" y="202"/>
                        <a:pt x="44" y="216"/>
                        <a:pt x="62" y="216"/>
                      </a:cubicBezTo>
                      <a:cubicBezTo>
                        <a:pt x="80" y="216"/>
                        <a:pt x="94" y="202"/>
                        <a:pt x="94" y="184"/>
                      </a:cubicBezTo>
                      <a:cubicBezTo>
                        <a:pt x="94" y="130"/>
                        <a:pt x="85" y="76"/>
                        <a:pt x="67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4" name="Freeform 10"/>
                <p:cNvSpPr>
                  <a:spLocks/>
                </p:cNvSpPr>
                <p:nvPr/>
              </p:nvSpPr>
              <p:spPr bwMode="auto">
                <a:xfrm>
                  <a:off x="5994" y="999"/>
                  <a:ext cx="59" cy="45"/>
                </a:xfrm>
                <a:custGeom>
                  <a:avLst/>
                  <a:gdLst>
                    <a:gd name="T0" fmla="*/ 304 w 314"/>
                    <a:gd name="T1" fmla="*/ 191 h 242"/>
                    <a:gd name="T2" fmla="*/ 44 w 314"/>
                    <a:gd name="T3" fmla="*/ 5 h 242"/>
                    <a:gd name="T4" fmla="*/ 4 w 314"/>
                    <a:gd name="T5" fmla="*/ 27 h 242"/>
                    <a:gd name="T6" fmla="*/ 27 w 314"/>
                    <a:gd name="T7" fmla="*/ 67 h 242"/>
                    <a:gd name="T8" fmla="*/ 252 w 314"/>
                    <a:gd name="T9" fmla="*/ 228 h 242"/>
                    <a:gd name="T10" fmla="*/ 278 w 314"/>
                    <a:gd name="T11" fmla="*/ 242 h 242"/>
                    <a:gd name="T12" fmla="*/ 296 w 314"/>
                    <a:gd name="T13" fmla="*/ 236 h 242"/>
                    <a:gd name="T14" fmla="*/ 304 w 314"/>
                    <a:gd name="T15" fmla="*/ 191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4" h="242">
                      <a:moveTo>
                        <a:pt x="304" y="191"/>
                      </a:moveTo>
                      <a:cubicBezTo>
                        <a:pt x="242" y="101"/>
                        <a:pt x="149" y="35"/>
                        <a:pt x="44" y="5"/>
                      </a:cubicBezTo>
                      <a:cubicBezTo>
                        <a:pt x="27" y="0"/>
                        <a:pt x="9" y="10"/>
                        <a:pt x="4" y="27"/>
                      </a:cubicBezTo>
                      <a:cubicBezTo>
                        <a:pt x="0" y="44"/>
                        <a:pt x="10" y="62"/>
                        <a:pt x="27" y="67"/>
                      </a:cubicBezTo>
                      <a:cubicBezTo>
                        <a:pt x="117" y="93"/>
                        <a:pt x="197" y="150"/>
                        <a:pt x="252" y="228"/>
                      </a:cubicBezTo>
                      <a:cubicBezTo>
                        <a:pt x="258" y="237"/>
                        <a:pt x="268" y="242"/>
                        <a:pt x="278" y="242"/>
                      </a:cubicBezTo>
                      <a:cubicBezTo>
                        <a:pt x="284" y="242"/>
                        <a:pt x="291" y="240"/>
                        <a:pt x="296" y="236"/>
                      </a:cubicBezTo>
                      <a:cubicBezTo>
                        <a:pt x="311" y="226"/>
                        <a:pt x="314" y="206"/>
                        <a:pt x="304" y="1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5" name="Freeform 11"/>
                <p:cNvSpPr>
                  <a:spLocks noEditPoints="1"/>
                </p:cNvSpPr>
                <p:nvPr/>
              </p:nvSpPr>
              <p:spPr bwMode="auto">
                <a:xfrm>
                  <a:off x="5911" y="1017"/>
                  <a:ext cx="136" cy="136"/>
                </a:xfrm>
                <a:custGeom>
                  <a:avLst/>
                  <a:gdLst>
                    <a:gd name="T0" fmla="*/ 364 w 727"/>
                    <a:gd name="T1" fmla="*/ 0 h 727"/>
                    <a:gd name="T2" fmla="*/ 0 w 727"/>
                    <a:gd name="T3" fmla="*/ 364 h 727"/>
                    <a:gd name="T4" fmla="*/ 364 w 727"/>
                    <a:gd name="T5" fmla="*/ 727 h 727"/>
                    <a:gd name="T6" fmla="*/ 727 w 727"/>
                    <a:gd name="T7" fmla="*/ 364 h 727"/>
                    <a:gd name="T8" fmla="*/ 364 w 727"/>
                    <a:gd name="T9" fmla="*/ 0 h 727"/>
                    <a:gd name="T10" fmla="*/ 364 w 727"/>
                    <a:gd name="T11" fmla="*/ 663 h 727"/>
                    <a:gd name="T12" fmla="*/ 64 w 727"/>
                    <a:gd name="T13" fmla="*/ 364 h 727"/>
                    <a:gd name="T14" fmla="*/ 364 w 727"/>
                    <a:gd name="T15" fmla="*/ 65 h 727"/>
                    <a:gd name="T16" fmla="*/ 663 w 727"/>
                    <a:gd name="T17" fmla="*/ 364 h 727"/>
                    <a:gd name="T18" fmla="*/ 364 w 727"/>
                    <a:gd name="T19" fmla="*/ 663 h 7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27" h="727">
                      <a:moveTo>
                        <a:pt x="364" y="0"/>
                      </a:moveTo>
                      <a:cubicBezTo>
                        <a:pt x="163" y="0"/>
                        <a:pt x="0" y="163"/>
                        <a:pt x="0" y="364"/>
                      </a:cubicBezTo>
                      <a:cubicBezTo>
                        <a:pt x="0" y="564"/>
                        <a:pt x="163" y="727"/>
                        <a:pt x="364" y="727"/>
                      </a:cubicBezTo>
                      <a:cubicBezTo>
                        <a:pt x="564" y="727"/>
                        <a:pt x="727" y="564"/>
                        <a:pt x="727" y="364"/>
                      </a:cubicBezTo>
                      <a:cubicBezTo>
                        <a:pt x="727" y="163"/>
                        <a:pt x="564" y="0"/>
                        <a:pt x="364" y="0"/>
                      </a:cubicBezTo>
                      <a:close/>
                      <a:moveTo>
                        <a:pt x="364" y="663"/>
                      </a:moveTo>
                      <a:cubicBezTo>
                        <a:pt x="199" y="663"/>
                        <a:pt x="64" y="529"/>
                        <a:pt x="64" y="364"/>
                      </a:cubicBezTo>
                      <a:cubicBezTo>
                        <a:pt x="64" y="199"/>
                        <a:pt x="199" y="65"/>
                        <a:pt x="364" y="65"/>
                      </a:cubicBezTo>
                      <a:cubicBezTo>
                        <a:pt x="529" y="65"/>
                        <a:pt x="663" y="199"/>
                        <a:pt x="663" y="364"/>
                      </a:cubicBezTo>
                      <a:cubicBezTo>
                        <a:pt x="663" y="529"/>
                        <a:pt x="529" y="663"/>
                        <a:pt x="364" y="6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6" name="Freeform 12"/>
                <p:cNvSpPr>
                  <a:spLocks/>
                </p:cNvSpPr>
                <p:nvPr/>
              </p:nvSpPr>
              <p:spPr bwMode="auto">
                <a:xfrm>
                  <a:off x="5973" y="1048"/>
                  <a:ext cx="47" cy="47"/>
                </a:xfrm>
                <a:custGeom>
                  <a:avLst/>
                  <a:gdLst>
                    <a:gd name="T0" fmla="*/ 220 w 252"/>
                    <a:gd name="T1" fmla="*/ 188 h 252"/>
                    <a:gd name="T2" fmla="*/ 64 w 252"/>
                    <a:gd name="T3" fmla="*/ 188 h 252"/>
                    <a:gd name="T4" fmla="*/ 64 w 252"/>
                    <a:gd name="T5" fmla="*/ 32 h 252"/>
                    <a:gd name="T6" fmla="*/ 32 w 252"/>
                    <a:gd name="T7" fmla="*/ 0 h 252"/>
                    <a:gd name="T8" fmla="*/ 0 w 252"/>
                    <a:gd name="T9" fmla="*/ 32 h 252"/>
                    <a:gd name="T10" fmla="*/ 0 w 252"/>
                    <a:gd name="T11" fmla="*/ 220 h 252"/>
                    <a:gd name="T12" fmla="*/ 32 w 252"/>
                    <a:gd name="T13" fmla="*/ 252 h 252"/>
                    <a:gd name="T14" fmla="*/ 220 w 252"/>
                    <a:gd name="T15" fmla="*/ 252 h 252"/>
                    <a:gd name="T16" fmla="*/ 252 w 252"/>
                    <a:gd name="T17" fmla="*/ 220 h 252"/>
                    <a:gd name="T18" fmla="*/ 220 w 252"/>
                    <a:gd name="T19" fmla="*/ 188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2" h="252">
                      <a:moveTo>
                        <a:pt x="220" y="188"/>
                      </a:moveTo>
                      <a:cubicBezTo>
                        <a:pt x="64" y="188"/>
                        <a:pt x="64" y="188"/>
                        <a:pt x="64" y="188"/>
                      </a:cubicBezTo>
                      <a:cubicBezTo>
                        <a:pt x="64" y="32"/>
                        <a:pt x="64" y="32"/>
                        <a:pt x="64" y="32"/>
                      </a:cubicBezTo>
                      <a:cubicBezTo>
                        <a:pt x="64" y="14"/>
                        <a:pt x="49" y="0"/>
                        <a:pt x="32" y="0"/>
                      </a:cubicBezTo>
                      <a:cubicBezTo>
                        <a:pt x="14" y="0"/>
                        <a:pt x="0" y="14"/>
                        <a:pt x="0" y="32"/>
                      </a:cubicBezTo>
                      <a:cubicBezTo>
                        <a:pt x="0" y="220"/>
                        <a:pt x="0" y="220"/>
                        <a:pt x="0" y="220"/>
                      </a:cubicBezTo>
                      <a:cubicBezTo>
                        <a:pt x="0" y="238"/>
                        <a:pt x="14" y="252"/>
                        <a:pt x="32" y="252"/>
                      </a:cubicBezTo>
                      <a:cubicBezTo>
                        <a:pt x="220" y="252"/>
                        <a:pt x="220" y="252"/>
                        <a:pt x="220" y="252"/>
                      </a:cubicBezTo>
                      <a:cubicBezTo>
                        <a:pt x="237" y="252"/>
                        <a:pt x="252" y="238"/>
                        <a:pt x="252" y="220"/>
                      </a:cubicBezTo>
                      <a:cubicBezTo>
                        <a:pt x="252" y="203"/>
                        <a:pt x="238" y="188"/>
                        <a:pt x="220" y="1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  <p:sp>
            <p:nvSpPr>
              <p:cNvPr id="38" name="CaixaDeTexto 19"/>
              <p:cNvSpPr txBox="1"/>
              <p:nvPr/>
            </p:nvSpPr>
            <p:spPr>
              <a:xfrm>
                <a:off x="9934912" y="1361753"/>
                <a:ext cx="8811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pt-BR"/>
                </a:defPPr>
                <a:lvl1pPr algn="r">
                  <a:defRPr sz="5400" b="1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</a:defRPr>
                </a:lvl1pPr>
                <a:lvl2pPr lvl="1" algn="r">
                  <a:defRPr sz="3600">
                    <a:solidFill>
                      <a:schemeClr val="bg1"/>
                    </a:solidFill>
                  </a:defRPr>
                </a:lvl2pPr>
              </a:lstStyle>
              <a:p>
                <a:pPr algn="l"/>
                <a:r>
                  <a:rPr lang="pt-BR" sz="1400" i="1" dirty="0">
                    <a:solidFill>
                      <a:srgbClr val="4A5463"/>
                    </a:solidFill>
                    <a:effectLst/>
                    <a:latin typeface="+mn-lt"/>
                  </a:rPr>
                  <a:t>histórico</a:t>
                </a:r>
              </a:p>
            </p:txBody>
          </p:sp>
        </p:grpSp>
        <p:sp>
          <p:nvSpPr>
            <p:cNvPr id="36" name="Retângulo 35"/>
            <p:cNvSpPr/>
            <p:nvPr/>
          </p:nvSpPr>
          <p:spPr>
            <a:xfrm>
              <a:off x="7794171" y="5558971"/>
              <a:ext cx="1596572" cy="62411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7" name="+ informações"/>
          <p:cNvGrpSpPr/>
          <p:nvPr/>
        </p:nvGrpSpPr>
        <p:grpSpPr>
          <a:xfrm>
            <a:off x="6919152" y="1124333"/>
            <a:ext cx="1402473" cy="346249"/>
            <a:chOff x="7300120" y="5125288"/>
            <a:chExt cx="1748287" cy="431624"/>
          </a:xfrm>
        </p:grpSpPr>
        <p:sp>
          <p:nvSpPr>
            <p:cNvPr id="48" name="Forma livre 52"/>
            <p:cNvSpPr/>
            <p:nvPr/>
          </p:nvSpPr>
          <p:spPr>
            <a:xfrm>
              <a:off x="7529599" y="5255921"/>
              <a:ext cx="1340560" cy="203648"/>
            </a:xfrm>
            <a:custGeom>
              <a:avLst/>
              <a:gdLst>
                <a:gd name="connsiteX0" fmla="*/ 0 w 1340560"/>
                <a:gd name="connsiteY0" fmla="*/ 0 h 203648"/>
                <a:gd name="connsiteX1" fmla="*/ 1238736 w 1340560"/>
                <a:gd name="connsiteY1" fmla="*/ 0 h 203648"/>
                <a:gd name="connsiteX2" fmla="*/ 1340560 w 1340560"/>
                <a:gd name="connsiteY2" fmla="*/ 101824 h 203648"/>
                <a:gd name="connsiteX3" fmla="*/ 1340559 w 1340560"/>
                <a:gd name="connsiteY3" fmla="*/ 101824 h 203648"/>
                <a:gd name="connsiteX4" fmla="*/ 1238735 w 1340560"/>
                <a:gd name="connsiteY4" fmla="*/ 203648 h 203648"/>
                <a:gd name="connsiteX5" fmla="*/ 1958 w 1340560"/>
                <a:gd name="connsiteY5" fmla="*/ 203647 h 203648"/>
                <a:gd name="connsiteX6" fmla="*/ 28837 w 1340560"/>
                <a:gd name="connsiteY6" fmla="*/ 163780 h 203648"/>
                <a:gd name="connsiteX7" fmla="*/ 41052 w 1340560"/>
                <a:gd name="connsiteY7" fmla="*/ 103276 h 203648"/>
                <a:gd name="connsiteX8" fmla="*/ 28837 w 1340560"/>
                <a:gd name="connsiteY8" fmla="*/ 42772 h 20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0560" h="203648">
                  <a:moveTo>
                    <a:pt x="0" y="0"/>
                  </a:moveTo>
                  <a:lnTo>
                    <a:pt x="1238736" y="0"/>
                  </a:lnTo>
                  <a:cubicBezTo>
                    <a:pt x="1294972" y="0"/>
                    <a:pt x="1340560" y="45588"/>
                    <a:pt x="1340560" y="101824"/>
                  </a:cubicBezTo>
                  <a:lnTo>
                    <a:pt x="1340559" y="101824"/>
                  </a:lnTo>
                  <a:cubicBezTo>
                    <a:pt x="1340559" y="158060"/>
                    <a:pt x="1294971" y="203648"/>
                    <a:pt x="1238735" y="203648"/>
                  </a:cubicBezTo>
                  <a:lnTo>
                    <a:pt x="1958" y="203647"/>
                  </a:lnTo>
                  <a:lnTo>
                    <a:pt x="28837" y="163780"/>
                  </a:lnTo>
                  <a:cubicBezTo>
                    <a:pt x="36703" y="145184"/>
                    <a:pt x="41052" y="124738"/>
                    <a:pt x="41052" y="103276"/>
                  </a:cubicBezTo>
                  <a:cubicBezTo>
                    <a:pt x="41052" y="81815"/>
                    <a:pt x="36703" y="61369"/>
                    <a:pt x="28837" y="42772"/>
                  </a:cubicBezTo>
                  <a:close/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49" name="CaixaDeTexto 5"/>
            <p:cNvSpPr txBox="1"/>
            <p:nvPr/>
          </p:nvSpPr>
          <p:spPr>
            <a:xfrm>
              <a:off x="7543455" y="5125288"/>
              <a:ext cx="1504952" cy="43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2060"/>
                </a:buClr>
                <a:buSzPct val="120000"/>
              </a:pPr>
              <a:r>
                <a:rPr lang="pt-BR" sz="1100" b="1" dirty="0">
                  <a:solidFill>
                    <a:srgbClr val="1B75BB"/>
                  </a:solidFill>
                  <a:ea typeface="Verdana" pitchFamily="34" charset="0"/>
                  <a:cs typeface="Arial" charset="0"/>
                </a:rPr>
                <a:t>+ informações</a:t>
              </a:r>
            </a:p>
          </p:txBody>
        </p:sp>
        <p:grpSp>
          <p:nvGrpSpPr>
            <p:cNvPr id="50" name="Group 4"/>
            <p:cNvGrpSpPr>
              <a:grpSpLocks noChangeAspect="1"/>
            </p:cNvGrpSpPr>
            <p:nvPr/>
          </p:nvGrpSpPr>
          <p:grpSpPr bwMode="auto">
            <a:xfrm>
              <a:off x="7300120" y="5219409"/>
              <a:ext cx="276672" cy="276672"/>
              <a:chOff x="4549" y="2890"/>
              <a:chExt cx="599" cy="599"/>
            </a:xfrm>
            <a:solidFill>
              <a:schemeClr val="accent2"/>
            </a:solidFill>
          </p:grpSpPr>
          <p:sp>
            <p:nvSpPr>
              <p:cNvPr id="51" name="Freeform 5"/>
              <p:cNvSpPr>
                <a:spLocks noEditPoints="1"/>
              </p:cNvSpPr>
              <p:nvPr/>
            </p:nvSpPr>
            <p:spPr bwMode="auto">
              <a:xfrm>
                <a:off x="4549" y="2890"/>
                <a:ext cx="599" cy="599"/>
              </a:xfrm>
              <a:custGeom>
                <a:avLst/>
                <a:gdLst>
                  <a:gd name="T0" fmla="*/ 1398 w 1638"/>
                  <a:gd name="T1" fmla="*/ 240 h 1638"/>
                  <a:gd name="T2" fmla="*/ 819 w 1638"/>
                  <a:gd name="T3" fmla="*/ 0 h 1638"/>
                  <a:gd name="T4" fmla="*/ 240 w 1638"/>
                  <a:gd name="T5" fmla="*/ 240 h 1638"/>
                  <a:gd name="T6" fmla="*/ 0 w 1638"/>
                  <a:gd name="T7" fmla="*/ 819 h 1638"/>
                  <a:gd name="T8" fmla="*/ 240 w 1638"/>
                  <a:gd name="T9" fmla="*/ 1398 h 1638"/>
                  <a:gd name="T10" fmla="*/ 819 w 1638"/>
                  <a:gd name="T11" fmla="*/ 1638 h 1638"/>
                  <a:gd name="T12" fmla="*/ 1398 w 1638"/>
                  <a:gd name="T13" fmla="*/ 1398 h 1638"/>
                  <a:gd name="T14" fmla="*/ 1638 w 1638"/>
                  <a:gd name="T15" fmla="*/ 819 h 1638"/>
                  <a:gd name="T16" fmla="*/ 1398 w 1638"/>
                  <a:gd name="T17" fmla="*/ 240 h 1638"/>
                  <a:gd name="T18" fmla="*/ 819 w 1638"/>
                  <a:gd name="T19" fmla="*/ 1574 h 1638"/>
                  <a:gd name="T20" fmla="*/ 64 w 1638"/>
                  <a:gd name="T21" fmla="*/ 819 h 1638"/>
                  <a:gd name="T22" fmla="*/ 819 w 1638"/>
                  <a:gd name="T23" fmla="*/ 64 h 1638"/>
                  <a:gd name="T24" fmla="*/ 1574 w 1638"/>
                  <a:gd name="T25" fmla="*/ 819 h 1638"/>
                  <a:gd name="T26" fmla="*/ 819 w 1638"/>
                  <a:gd name="T27" fmla="*/ 1574 h 1638"/>
                  <a:gd name="T28" fmla="*/ 819 w 1638"/>
                  <a:gd name="T29" fmla="*/ 1574 h 1638"/>
                  <a:gd name="T30" fmla="*/ 819 w 1638"/>
                  <a:gd name="T31" fmla="*/ 1574 h 1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38" h="1638">
                    <a:moveTo>
                      <a:pt x="1398" y="240"/>
                    </a:moveTo>
                    <a:cubicBezTo>
                      <a:pt x="1244" y="85"/>
                      <a:pt x="1038" y="0"/>
                      <a:pt x="819" y="0"/>
                    </a:cubicBezTo>
                    <a:cubicBezTo>
                      <a:pt x="600" y="0"/>
                      <a:pt x="395" y="85"/>
                      <a:pt x="240" y="240"/>
                    </a:cubicBezTo>
                    <a:cubicBezTo>
                      <a:pt x="85" y="395"/>
                      <a:pt x="0" y="600"/>
                      <a:pt x="0" y="819"/>
                    </a:cubicBezTo>
                    <a:cubicBezTo>
                      <a:pt x="0" y="1038"/>
                      <a:pt x="85" y="1244"/>
                      <a:pt x="240" y="1398"/>
                    </a:cubicBezTo>
                    <a:cubicBezTo>
                      <a:pt x="395" y="1553"/>
                      <a:pt x="600" y="1638"/>
                      <a:pt x="819" y="1638"/>
                    </a:cubicBezTo>
                    <a:cubicBezTo>
                      <a:pt x="1038" y="1638"/>
                      <a:pt x="1244" y="1553"/>
                      <a:pt x="1398" y="1398"/>
                    </a:cubicBezTo>
                    <a:cubicBezTo>
                      <a:pt x="1553" y="1244"/>
                      <a:pt x="1638" y="1038"/>
                      <a:pt x="1638" y="819"/>
                    </a:cubicBezTo>
                    <a:cubicBezTo>
                      <a:pt x="1638" y="600"/>
                      <a:pt x="1553" y="395"/>
                      <a:pt x="1398" y="240"/>
                    </a:cubicBezTo>
                    <a:close/>
                    <a:moveTo>
                      <a:pt x="819" y="1574"/>
                    </a:moveTo>
                    <a:cubicBezTo>
                      <a:pt x="403" y="1574"/>
                      <a:pt x="64" y="1236"/>
                      <a:pt x="64" y="819"/>
                    </a:cubicBezTo>
                    <a:cubicBezTo>
                      <a:pt x="64" y="403"/>
                      <a:pt x="403" y="64"/>
                      <a:pt x="819" y="64"/>
                    </a:cubicBezTo>
                    <a:cubicBezTo>
                      <a:pt x="1236" y="64"/>
                      <a:pt x="1574" y="403"/>
                      <a:pt x="1574" y="819"/>
                    </a:cubicBezTo>
                    <a:cubicBezTo>
                      <a:pt x="1574" y="1236"/>
                      <a:pt x="1236" y="1574"/>
                      <a:pt x="819" y="1574"/>
                    </a:cubicBezTo>
                    <a:close/>
                    <a:moveTo>
                      <a:pt x="819" y="1574"/>
                    </a:moveTo>
                    <a:cubicBezTo>
                      <a:pt x="819" y="1574"/>
                      <a:pt x="819" y="1574"/>
                      <a:pt x="819" y="15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52" name="Freeform 6"/>
              <p:cNvSpPr>
                <a:spLocks noEditPoints="1"/>
              </p:cNvSpPr>
              <p:nvPr/>
            </p:nvSpPr>
            <p:spPr bwMode="auto">
              <a:xfrm>
                <a:off x="4808" y="3083"/>
                <a:ext cx="81" cy="331"/>
              </a:xfrm>
              <a:custGeom>
                <a:avLst/>
                <a:gdLst>
                  <a:gd name="T0" fmla="*/ 110 w 221"/>
                  <a:gd name="T1" fmla="*/ 0 h 905"/>
                  <a:gd name="T2" fmla="*/ 0 w 221"/>
                  <a:gd name="T3" fmla="*/ 110 h 905"/>
                  <a:gd name="T4" fmla="*/ 0 w 221"/>
                  <a:gd name="T5" fmla="*/ 794 h 905"/>
                  <a:gd name="T6" fmla="*/ 110 w 221"/>
                  <a:gd name="T7" fmla="*/ 905 h 905"/>
                  <a:gd name="T8" fmla="*/ 221 w 221"/>
                  <a:gd name="T9" fmla="*/ 794 h 905"/>
                  <a:gd name="T10" fmla="*/ 221 w 221"/>
                  <a:gd name="T11" fmla="*/ 110 h 905"/>
                  <a:gd name="T12" fmla="*/ 110 w 221"/>
                  <a:gd name="T13" fmla="*/ 0 h 905"/>
                  <a:gd name="T14" fmla="*/ 157 w 221"/>
                  <a:gd name="T15" fmla="*/ 794 h 905"/>
                  <a:gd name="T16" fmla="*/ 110 w 221"/>
                  <a:gd name="T17" fmla="*/ 841 h 905"/>
                  <a:gd name="T18" fmla="*/ 64 w 221"/>
                  <a:gd name="T19" fmla="*/ 794 h 905"/>
                  <a:gd name="T20" fmla="*/ 64 w 221"/>
                  <a:gd name="T21" fmla="*/ 110 h 905"/>
                  <a:gd name="T22" fmla="*/ 110 w 221"/>
                  <a:gd name="T23" fmla="*/ 64 h 905"/>
                  <a:gd name="T24" fmla="*/ 157 w 221"/>
                  <a:gd name="T25" fmla="*/ 110 h 905"/>
                  <a:gd name="T26" fmla="*/ 157 w 221"/>
                  <a:gd name="T27" fmla="*/ 794 h 905"/>
                  <a:gd name="T28" fmla="*/ 157 w 221"/>
                  <a:gd name="T29" fmla="*/ 794 h 905"/>
                  <a:gd name="T30" fmla="*/ 157 w 221"/>
                  <a:gd name="T31" fmla="*/ 794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905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794"/>
                      <a:pt x="0" y="794"/>
                      <a:pt x="0" y="794"/>
                    </a:cubicBezTo>
                    <a:cubicBezTo>
                      <a:pt x="0" y="855"/>
                      <a:pt x="49" y="905"/>
                      <a:pt x="110" y="905"/>
                    </a:cubicBezTo>
                    <a:cubicBezTo>
                      <a:pt x="171" y="905"/>
                      <a:pt x="221" y="855"/>
                      <a:pt x="221" y="794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794"/>
                    </a:moveTo>
                    <a:cubicBezTo>
                      <a:pt x="157" y="820"/>
                      <a:pt x="136" y="841"/>
                      <a:pt x="110" y="841"/>
                    </a:cubicBezTo>
                    <a:cubicBezTo>
                      <a:pt x="85" y="841"/>
                      <a:pt x="64" y="820"/>
                      <a:pt x="64" y="794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4"/>
                      <a:pt x="85" y="64"/>
                      <a:pt x="110" y="64"/>
                    </a:cubicBezTo>
                    <a:cubicBezTo>
                      <a:pt x="136" y="64"/>
                      <a:pt x="157" y="84"/>
                      <a:pt x="157" y="110"/>
                    </a:cubicBezTo>
                    <a:lnTo>
                      <a:pt x="157" y="794"/>
                    </a:lnTo>
                    <a:close/>
                    <a:moveTo>
                      <a:pt x="157" y="794"/>
                    </a:moveTo>
                    <a:cubicBezTo>
                      <a:pt x="157" y="794"/>
                      <a:pt x="157" y="794"/>
                      <a:pt x="157" y="79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53" name="Freeform 7"/>
              <p:cNvSpPr>
                <a:spLocks noEditPoints="1"/>
              </p:cNvSpPr>
              <p:nvPr/>
            </p:nvSpPr>
            <p:spPr bwMode="auto">
              <a:xfrm>
                <a:off x="4808" y="2965"/>
                <a:ext cx="81" cy="96"/>
              </a:xfrm>
              <a:custGeom>
                <a:avLst/>
                <a:gdLst>
                  <a:gd name="T0" fmla="*/ 110 w 221"/>
                  <a:gd name="T1" fmla="*/ 0 h 263"/>
                  <a:gd name="T2" fmla="*/ 0 w 221"/>
                  <a:gd name="T3" fmla="*/ 110 h 263"/>
                  <a:gd name="T4" fmla="*/ 0 w 221"/>
                  <a:gd name="T5" fmla="*/ 153 h 263"/>
                  <a:gd name="T6" fmla="*/ 110 w 221"/>
                  <a:gd name="T7" fmla="*/ 263 h 263"/>
                  <a:gd name="T8" fmla="*/ 221 w 221"/>
                  <a:gd name="T9" fmla="*/ 153 h 263"/>
                  <a:gd name="T10" fmla="*/ 221 w 221"/>
                  <a:gd name="T11" fmla="*/ 110 h 263"/>
                  <a:gd name="T12" fmla="*/ 110 w 221"/>
                  <a:gd name="T13" fmla="*/ 0 h 263"/>
                  <a:gd name="T14" fmla="*/ 157 w 221"/>
                  <a:gd name="T15" fmla="*/ 153 h 263"/>
                  <a:gd name="T16" fmla="*/ 110 w 221"/>
                  <a:gd name="T17" fmla="*/ 199 h 263"/>
                  <a:gd name="T18" fmla="*/ 64 w 221"/>
                  <a:gd name="T19" fmla="*/ 153 h 263"/>
                  <a:gd name="T20" fmla="*/ 64 w 221"/>
                  <a:gd name="T21" fmla="*/ 110 h 263"/>
                  <a:gd name="T22" fmla="*/ 110 w 221"/>
                  <a:gd name="T23" fmla="*/ 64 h 263"/>
                  <a:gd name="T24" fmla="*/ 157 w 221"/>
                  <a:gd name="T25" fmla="*/ 110 h 263"/>
                  <a:gd name="T26" fmla="*/ 157 w 221"/>
                  <a:gd name="T27" fmla="*/ 153 h 263"/>
                  <a:gd name="T28" fmla="*/ 157 w 221"/>
                  <a:gd name="T29" fmla="*/ 153 h 263"/>
                  <a:gd name="T30" fmla="*/ 157 w 221"/>
                  <a:gd name="T31" fmla="*/ 15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263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214"/>
                      <a:pt x="49" y="263"/>
                      <a:pt x="110" y="263"/>
                    </a:cubicBezTo>
                    <a:cubicBezTo>
                      <a:pt x="171" y="263"/>
                      <a:pt x="221" y="214"/>
                      <a:pt x="221" y="153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153"/>
                    </a:moveTo>
                    <a:cubicBezTo>
                      <a:pt x="157" y="179"/>
                      <a:pt x="136" y="199"/>
                      <a:pt x="110" y="199"/>
                    </a:cubicBezTo>
                    <a:cubicBezTo>
                      <a:pt x="85" y="199"/>
                      <a:pt x="64" y="179"/>
                      <a:pt x="64" y="153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5"/>
                      <a:pt x="85" y="64"/>
                      <a:pt x="110" y="64"/>
                    </a:cubicBezTo>
                    <a:cubicBezTo>
                      <a:pt x="136" y="64"/>
                      <a:pt x="157" y="85"/>
                      <a:pt x="157" y="110"/>
                    </a:cubicBezTo>
                    <a:lnTo>
                      <a:pt x="157" y="153"/>
                    </a:lnTo>
                    <a:close/>
                    <a:moveTo>
                      <a:pt x="157" y="153"/>
                    </a:moveTo>
                    <a:cubicBezTo>
                      <a:pt x="157" y="153"/>
                      <a:pt x="157" y="153"/>
                      <a:pt x="157" y="1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54" name="Freeform 8"/>
              <p:cNvSpPr>
                <a:spLocks noEditPoints="1"/>
              </p:cNvSpPr>
              <p:nvPr/>
            </p:nvSpPr>
            <p:spPr bwMode="auto">
              <a:xfrm>
                <a:off x="4681" y="2942"/>
                <a:ext cx="116" cy="70"/>
              </a:xfrm>
              <a:custGeom>
                <a:avLst/>
                <a:gdLst>
                  <a:gd name="T0" fmla="*/ 271 w 315"/>
                  <a:gd name="T1" fmla="*/ 5 h 193"/>
                  <a:gd name="T2" fmla="*/ 16 w 315"/>
                  <a:gd name="T3" fmla="*/ 136 h 193"/>
                  <a:gd name="T4" fmla="*/ 11 w 315"/>
                  <a:gd name="T5" fmla="*/ 181 h 193"/>
                  <a:gd name="T6" fmla="*/ 36 w 315"/>
                  <a:gd name="T7" fmla="*/ 193 h 193"/>
                  <a:gd name="T8" fmla="*/ 56 w 315"/>
                  <a:gd name="T9" fmla="*/ 186 h 193"/>
                  <a:gd name="T10" fmla="*/ 288 w 315"/>
                  <a:gd name="T11" fmla="*/ 66 h 193"/>
                  <a:gd name="T12" fmla="*/ 310 w 315"/>
                  <a:gd name="T13" fmla="*/ 27 h 193"/>
                  <a:gd name="T14" fmla="*/ 271 w 315"/>
                  <a:gd name="T15" fmla="*/ 5 h 193"/>
                  <a:gd name="T16" fmla="*/ 271 w 315"/>
                  <a:gd name="T17" fmla="*/ 5 h 193"/>
                  <a:gd name="T18" fmla="*/ 271 w 315"/>
                  <a:gd name="T19" fmla="*/ 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5" h="193">
                    <a:moveTo>
                      <a:pt x="271" y="5"/>
                    </a:moveTo>
                    <a:cubicBezTo>
                      <a:pt x="177" y="30"/>
                      <a:pt x="91" y="75"/>
                      <a:pt x="16" y="136"/>
                    </a:cubicBezTo>
                    <a:cubicBezTo>
                      <a:pt x="2" y="147"/>
                      <a:pt x="0" y="168"/>
                      <a:pt x="11" y="181"/>
                    </a:cubicBezTo>
                    <a:cubicBezTo>
                      <a:pt x="17" y="189"/>
                      <a:pt x="27" y="193"/>
                      <a:pt x="36" y="193"/>
                    </a:cubicBezTo>
                    <a:cubicBezTo>
                      <a:pt x="43" y="193"/>
                      <a:pt x="50" y="191"/>
                      <a:pt x="56" y="186"/>
                    </a:cubicBezTo>
                    <a:cubicBezTo>
                      <a:pt x="125" y="130"/>
                      <a:pt x="203" y="90"/>
                      <a:pt x="288" y="66"/>
                    </a:cubicBezTo>
                    <a:cubicBezTo>
                      <a:pt x="305" y="62"/>
                      <a:pt x="315" y="44"/>
                      <a:pt x="310" y="27"/>
                    </a:cubicBezTo>
                    <a:cubicBezTo>
                      <a:pt x="305" y="10"/>
                      <a:pt x="288" y="0"/>
                      <a:pt x="271" y="5"/>
                    </a:cubicBezTo>
                    <a:close/>
                    <a:moveTo>
                      <a:pt x="271" y="5"/>
                    </a:moveTo>
                    <a:cubicBezTo>
                      <a:pt x="271" y="5"/>
                      <a:pt x="271" y="5"/>
                      <a:pt x="271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55" name="Freeform 9"/>
              <p:cNvSpPr>
                <a:spLocks noEditPoints="1"/>
              </p:cNvSpPr>
              <p:nvPr/>
            </p:nvSpPr>
            <p:spPr bwMode="auto">
              <a:xfrm>
                <a:off x="4593" y="3039"/>
                <a:ext cx="174" cy="386"/>
              </a:xfrm>
              <a:custGeom>
                <a:avLst/>
                <a:gdLst>
                  <a:gd name="T0" fmla="*/ 453 w 476"/>
                  <a:gd name="T1" fmla="*/ 996 h 1057"/>
                  <a:gd name="T2" fmla="*/ 64 w 476"/>
                  <a:gd name="T3" fmla="*/ 411 h 1057"/>
                  <a:gd name="T4" fmla="*/ 173 w 476"/>
                  <a:gd name="T5" fmla="*/ 55 h 1057"/>
                  <a:gd name="T6" fmla="*/ 165 w 476"/>
                  <a:gd name="T7" fmla="*/ 10 h 1057"/>
                  <a:gd name="T8" fmla="*/ 120 w 476"/>
                  <a:gd name="T9" fmla="*/ 19 h 1057"/>
                  <a:gd name="T10" fmla="*/ 0 w 476"/>
                  <a:gd name="T11" fmla="*/ 411 h 1057"/>
                  <a:gd name="T12" fmla="*/ 428 w 476"/>
                  <a:gd name="T13" fmla="*/ 1055 h 1057"/>
                  <a:gd name="T14" fmla="*/ 440 w 476"/>
                  <a:gd name="T15" fmla="*/ 1057 h 1057"/>
                  <a:gd name="T16" fmla="*/ 470 w 476"/>
                  <a:gd name="T17" fmla="*/ 1038 h 1057"/>
                  <a:gd name="T18" fmla="*/ 453 w 476"/>
                  <a:gd name="T19" fmla="*/ 996 h 1057"/>
                  <a:gd name="T20" fmla="*/ 453 w 476"/>
                  <a:gd name="T21" fmla="*/ 996 h 1057"/>
                  <a:gd name="T22" fmla="*/ 453 w 476"/>
                  <a:gd name="T23" fmla="*/ 996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6" h="1057">
                    <a:moveTo>
                      <a:pt x="453" y="996"/>
                    </a:moveTo>
                    <a:cubicBezTo>
                      <a:pt x="216" y="897"/>
                      <a:pt x="64" y="667"/>
                      <a:pt x="64" y="411"/>
                    </a:cubicBezTo>
                    <a:cubicBezTo>
                      <a:pt x="64" y="283"/>
                      <a:pt x="102" y="160"/>
                      <a:pt x="173" y="55"/>
                    </a:cubicBezTo>
                    <a:cubicBezTo>
                      <a:pt x="183" y="40"/>
                      <a:pt x="179" y="20"/>
                      <a:pt x="165" y="10"/>
                    </a:cubicBezTo>
                    <a:cubicBezTo>
                      <a:pt x="150" y="0"/>
                      <a:pt x="130" y="4"/>
                      <a:pt x="120" y="19"/>
                    </a:cubicBezTo>
                    <a:cubicBezTo>
                      <a:pt x="41" y="135"/>
                      <a:pt x="0" y="270"/>
                      <a:pt x="0" y="411"/>
                    </a:cubicBezTo>
                    <a:cubicBezTo>
                      <a:pt x="0" y="693"/>
                      <a:pt x="168" y="946"/>
                      <a:pt x="428" y="1055"/>
                    </a:cubicBezTo>
                    <a:cubicBezTo>
                      <a:pt x="432" y="1057"/>
                      <a:pt x="436" y="1057"/>
                      <a:pt x="440" y="1057"/>
                    </a:cubicBezTo>
                    <a:cubicBezTo>
                      <a:pt x="453" y="1057"/>
                      <a:pt x="465" y="1050"/>
                      <a:pt x="470" y="1038"/>
                    </a:cubicBezTo>
                    <a:cubicBezTo>
                      <a:pt x="476" y="1021"/>
                      <a:pt x="469" y="1003"/>
                      <a:pt x="453" y="996"/>
                    </a:cubicBezTo>
                    <a:close/>
                    <a:moveTo>
                      <a:pt x="453" y="996"/>
                    </a:moveTo>
                    <a:cubicBezTo>
                      <a:pt x="453" y="996"/>
                      <a:pt x="453" y="996"/>
                      <a:pt x="453" y="9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  <p:sp>
        <p:nvSpPr>
          <p:cNvPr id="56" name="CaixaDeTexto 55"/>
          <p:cNvSpPr txBox="1"/>
          <p:nvPr/>
        </p:nvSpPr>
        <p:spPr>
          <a:xfrm>
            <a:off x="5164654" y="2649701"/>
            <a:ext cx="15198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pt-BR" sz="1000" b="1" dirty="0"/>
              <a:t>P21 - Em quantos por cento aproximadamente o volume de vendas de sua empresa aumentou após sua participação no EMPRETEC? </a:t>
            </a:r>
          </a:p>
        </p:txBody>
      </p:sp>
    </p:spTree>
    <p:extLst>
      <p:ext uri="{BB962C8B-B14F-4D97-AF65-F5344CB8AC3E}">
        <p14:creationId xmlns:p14="http://schemas.microsoft.com/office/powerpoint/2010/main" val="242622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1" dur="10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68" restart="whenNotActive" fill="hold" evtFilter="cancelBubble" nodeType="interactiveSeq">
                    <p:stCondLst>
                      <p:cond evt="onClick" delay="0">
                        <p:tgtEl>
                          <p:spTgt spid="3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9" fill="hold">
                          <p:stCondLst>
                            <p:cond delay="0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0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2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3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3"/>
                      </p:tgtEl>
                    </p:cond>
                  </p:nextCondLst>
                </p:seq>
                <p:seq concurrent="1" nextAc="seek">
                  <p:cTn id="85" restart="whenNotActive" fill="hold" evtFilter="cancelBubble" nodeType="interactiveSeq">
                    <p:stCondLst>
                      <p:cond evt="onClick" delay="0">
                        <p:tgtEl>
                          <p:spTgt spid="4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6" fill="hold">
                          <p:stCondLst>
                            <p:cond delay="0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9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2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4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7"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Graphic spid="91" grpId="0">
            <p:bldAsOne/>
          </p:bldGraphic>
          <p:bldP spid="101" grpId="0"/>
          <p:bldP spid="102" grpId="0"/>
          <p:bldP spid="103" grpId="0"/>
          <p:bldP spid="104" grpId="0"/>
          <p:bldP spid="105" grpId="0" animBg="1"/>
          <p:bldP spid="106" grpId="0"/>
          <p:bldP spid="107" grpId="0"/>
          <p:bldP spid="108" grpId="0" animBg="1"/>
          <p:bldP spid="110" grpId="0"/>
          <p:bldP spid="110" grpId="1"/>
          <p:bldP spid="111" grpId="0"/>
          <p:bldP spid="111" grpId="1"/>
          <p:bldP spid="113" grpId="0"/>
          <p:bldP spid="114" grpId="0"/>
          <p:bldP spid="56" grpId="0"/>
          <p:bldP spid="56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1" dur="10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68" restart="whenNotActive" fill="hold" evtFilter="cancelBubble" nodeType="interactiveSeq">
                    <p:stCondLst>
                      <p:cond evt="onClick" delay="0">
                        <p:tgtEl>
                          <p:spTgt spid="3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9" fill="hold">
                          <p:stCondLst>
                            <p:cond delay="0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0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2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3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3"/>
                      </p:tgtEl>
                    </p:cond>
                  </p:nextCondLst>
                </p:seq>
                <p:seq concurrent="1" nextAc="seek">
                  <p:cTn id="85" restart="whenNotActive" fill="hold" evtFilter="cancelBubble" nodeType="interactiveSeq">
                    <p:stCondLst>
                      <p:cond evt="onClick" delay="0">
                        <p:tgtEl>
                          <p:spTgt spid="4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6" fill="hold">
                          <p:stCondLst>
                            <p:cond delay="0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9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2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4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7"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Graphic spid="91" grpId="0">
            <p:bldAsOne/>
          </p:bldGraphic>
          <p:bldP spid="101" grpId="0"/>
          <p:bldP spid="102" grpId="0"/>
          <p:bldP spid="103" grpId="0"/>
          <p:bldP spid="104" grpId="0"/>
          <p:bldP spid="105" grpId="0" animBg="1"/>
          <p:bldP spid="106" grpId="0"/>
          <p:bldP spid="107" grpId="0"/>
          <p:bldP spid="108" grpId="0" animBg="1"/>
          <p:bldP spid="110" grpId="0"/>
          <p:bldP spid="110" grpId="1"/>
          <p:bldP spid="111" grpId="0"/>
          <p:bldP spid="111" grpId="1"/>
          <p:bldP spid="113" grpId="0"/>
          <p:bldP spid="114" grpId="0"/>
          <p:bldP spid="56" grpId="0"/>
          <p:bldP spid="56" grpId="1"/>
        </p:bldLst>
      </p:timing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Gráfico 36"/>
          <p:cNvGraphicFramePr/>
          <p:nvPr>
            <p:extLst>
              <p:ext uri="{D42A27DB-BD31-4B8C-83A1-F6EECF244321}">
                <p14:modId xmlns:p14="http://schemas.microsoft.com/office/powerpoint/2010/main" val="3099908138"/>
              </p:ext>
            </p:extLst>
          </p:nvPr>
        </p:nvGraphicFramePr>
        <p:xfrm>
          <a:off x="2272932" y="1342107"/>
          <a:ext cx="4333414" cy="4954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5" name="CaixaDeTexto 19"/>
          <p:cNvSpPr txBox="1"/>
          <p:nvPr/>
        </p:nvSpPr>
        <p:spPr>
          <a:xfrm>
            <a:off x="5972358" y="1434558"/>
            <a:ext cx="685956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2400" i="1" dirty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>67</a:t>
            </a:r>
            <a:r>
              <a:rPr lang="pt-BR" sz="1600" i="1" dirty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>%</a:t>
            </a:r>
            <a:endParaRPr lang="pt-BR" sz="1100" i="1" dirty="0">
              <a:solidFill>
                <a:schemeClr val="accent4">
                  <a:lumMod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66" name="Retângulo 65"/>
          <p:cNvSpPr/>
          <p:nvPr/>
        </p:nvSpPr>
        <p:spPr>
          <a:xfrm>
            <a:off x="5285933" y="1595358"/>
            <a:ext cx="652743" cy="4622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2015</a:t>
            </a:r>
          </a:p>
        </p:txBody>
      </p:sp>
      <p:sp>
        <p:nvSpPr>
          <p:cNvPr id="67" name="Retângulo 66"/>
          <p:cNvSpPr/>
          <p:nvPr/>
        </p:nvSpPr>
        <p:spPr>
          <a:xfrm>
            <a:off x="5415599" y="1484813"/>
            <a:ext cx="367332" cy="57227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69" name="Gráfico 68"/>
          <p:cNvGraphicFramePr/>
          <p:nvPr>
            <p:extLst>
              <p:ext uri="{D42A27DB-BD31-4B8C-83A1-F6EECF244321}">
                <p14:modId xmlns:p14="http://schemas.microsoft.com/office/powerpoint/2010/main" val="2462081972"/>
              </p:ext>
            </p:extLst>
          </p:nvPr>
        </p:nvGraphicFramePr>
        <p:xfrm>
          <a:off x="2279214" y="1169634"/>
          <a:ext cx="4333414" cy="4926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" name="CaixaDeTexto 38"/>
          <p:cNvSpPr txBox="1"/>
          <p:nvPr/>
        </p:nvSpPr>
        <p:spPr>
          <a:xfrm>
            <a:off x="758934" y="161424"/>
            <a:ext cx="5001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3600" b="0" i="1" dirty="0">
                <a:solidFill>
                  <a:srgbClr val="4A5463"/>
                </a:solidFill>
                <a:effectLst/>
                <a:latin typeface="+mn-lt"/>
              </a:rPr>
              <a:t>impacto no </a:t>
            </a:r>
            <a:r>
              <a:rPr lang="pt-BR" sz="3600" i="1" dirty="0">
                <a:solidFill>
                  <a:srgbClr val="4A5463"/>
                </a:solidFill>
                <a:effectLst/>
                <a:latin typeface="+mn-lt"/>
              </a:rPr>
              <a:t>lucro mensal</a:t>
            </a:r>
          </a:p>
        </p:txBody>
      </p:sp>
      <p:sp>
        <p:nvSpPr>
          <p:cNvPr id="40" name="Forma livre 39"/>
          <p:cNvSpPr/>
          <p:nvPr/>
        </p:nvSpPr>
        <p:spPr>
          <a:xfrm>
            <a:off x="-167954" y="161424"/>
            <a:ext cx="968768" cy="172857"/>
          </a:xfrm>
          <a:custGeom>
            <a:avLst/>
            <a:gdLst>
              <a:gd name="connsiteX0" fmla="*/ 0 w 4785186"/>
              <a:gd name="connsiteY0" fmla="*/ 0 h 853819"/>
              <a:gd name="connsiteX1" fmla="*/ 4785186 w 4785186"/>
              <a:gd name="connsiteY1" fmla="*/ 0 h 853819"/>
              <a:gd name="connsiteX2" fmla="*/ 4310842 w 4785186"/>
              <a:gd name="connsiteY2" fmla="*/ 853819 h 853819"/>
              <a:gd name="connsiteX3" fmla="*/ 0 w 4785186"/>
              <a:gd name="connsiteY3" fmla="*/ 853819 h 85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5186" h="853819">
                <a:moveTo>
                  <a:pt x="0" y="0"/>
                </a:moveTo>
                <a:lnTo>
                  <a:pt x="4785186" y="0"/>
                </a:lnTo>
                <a:lnTo>
                  <a:pt x="4310842" y="853819"/>
                </a:lnTo>
                <a:lnTo>
                  <a:pt x="0" y="853819"/>
                </a:lnTo>
                <a:close/>
              </a:path>
            </a:pathLst>
          </a:custGeom>
          <a:solidFill>
            <a:srgbClr val="EE5A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CaixaDeTexto 5"/>
          <p:cNvSpPr txBox="1"/>
          <p:nvPr/>
        </p:nvSpPr>
        <p:spPr>
          <a:xfrm>
            <a:off x="7839156" y="1289927"/>
            <a:ext cx="37626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no que tange o lucro mensal, os resultados são positivos, na medida em que 2 em cada 3 empresários declararam aumento nesse aspecto e somente 1 em cada 31 empresas (3%) declarou que houve prejuízo </a:t>
            </a:r>
            <a:r>
              <a:rPr lang="pt-BR" sz="1200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(P23)</a:t>
            </a:r>
          </a:p>
        </p:txBody>
      </p:sp>
      <p:grpSp>
        <p:nvGrpSpPr>
          <p:cNvPr id="45" name="hitorico"/>
          <p:cNvGrpSpPr/>
          <p:nvPr/>
        </p:nvGrpSpPr>
        <p:grpSpPr>
          <a:xfrm>
            <a:off x="8911848" y="5319487"/>
            <a:ext cx="1596572" cy="624115"/>
            <a:chOff x="7794171" y="5558971"/>
            <a:chExt cx="1596572" cy="624115"/>
          </a:xfrm>
        </p:grpSpPr>
        <p:grpSp>
          <p:nvGrpSpPr>
            <p:cNvPr id="46" name="historico"/>
            <p:cNvGrpSpPr/>
            <p:nvPr/>
          </p:nvGrpSpPr>
          <p:grpSpPr>
            <a:xfrm>
              <a:off x="7913674" y="5674171"/>
              <a:ext cx="1346440" cy="450171"/>
              <a:chOff x="9469590" y="1309591"/>
              <a:chExt cx="1346440" cy="450171"/>
            </a:xfrm>
          </p:grpSpPr>
          <p:grpSp>
            <p:nvGrpSpPr>
              <p:cNvPr id="48" name="Group 4"/>
              <p:cNvGrpSpPr>
                <a:grpSpLocks noChangeAspect="1"/>
              </p:cNvGrpSpPr>
              <p:nvPr/>
            </p:nvGrpSpPr>
            <p:grpSpPr bwMode="auto">
              <a:xfrm>
                <a:off x="9469590" y="1309591"/>
                <a:ext cx="463483" cy="450171"/>
                <a:chOff x="5704" y="821"/>
                <a:chExt cx="383" cy="372"/>
              </a:xfrm>
              <a:solidFill>
                <a:srgbClr val="00A79B"/>
              </a:solidFill>
            </p:grpSpPr>
            <p:sp>
              <p:nvSpPr>
                <p:cNvPr id="50" name="Freeform 5"/>
                <p:cNvSpPr>
                  <a:spLocks noEditPoints="1"/>
                </p:cNvSpPr>
                <p:nvPr/>
              </p:nvSpPr>
              <p:spPr bwMode="auto">
                <a:xfrm>
                  <a:off x="5743" y="936"/>
                  <a:ext cx="63" cy="63"/>
                </a:xfrm>
                <a:custGeom>
                  <a:avLst/>
                  <a:gdLst>
                    <a:gd name="T0" fmla="*/ 306 w 338"/>
                    <a:gd name="T1" fmla="*/ 0 h 337"/>
                    <a:gd name="T2" fmla="*/ 32 w 338"/>
                    <a:gd name="T3" fmla="*/ 0 h 337"/>
                    <a:gd name="T4" fmla="*/ 0 w 338"/>
                    <a:gd name="T5" fmla="*/ 32 h 337"/>
                    <a:gd name="T6" fmla="*/ 0 w 338"/>
                    <a:gd name="T7" fmla="*/ 305 h 337"/>
                    <a:gd name="T8" fmla="*/ 32 w 338"/>
                    <a:gd name="T9" fmla="*/ 337 h 337"/>
                    <a:gd name="T10" fmla="*/ 306 w 338"/>
                    <a:gd name="T11" fmla="*/ 337 h 337"/>
                    <a:gd name="T12" fmla="*/ 338 w 338"/>
                    <a:gd name="T13" fmla="*/ 305 h 337"/>
                    <a:gd name="T14" fmla="*/ 338 w 338"/>
                    <a:gd name="T15" fmla="*/ 32 h 337"/>
                    <a:gd name="T16" fmla="*/ 306 w 338"/>
                    <a:gd name="T17" fmla="*/ 0 h 337"/>
                    <a:gd name="T18" fmla="*/ 274 w 338"/>
                    <a:gd name="T19" fmla="*/ 273 h 337"/>
                    <a:gd name="T20" fmla="*/ 64 w 338"/>
                    <a:gd name="T21" fmla="*/ 273 h 337"/>
                    <a:gd name="T22" fmla="*/ 64 w 338"/>
                    <a:gd name="T23" fmla="*/ 64 h 337"/>
                    <a:gd name="T24" fmla="*/ 274 w 338"/>
                    <a:gd name="T25" fmla="*/ 64 h 337"/>
                    <a:gd name="T26" fmla="*/ 274 w 338"/>
                    <a:gd name="T27" fmla="*/ 273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8" h="337">
                      <a:moveTo>
                        <a:pt x="306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5" y="0"/>
                        <a:pt x="0" y="14"/>
                        <a:pt x="0" y="32"/>
                      </a:cubicBezTo>
                      <a:cubicBezTo>
                        <a:pt x="0" y="305"/>
                        <a:pt x="0" y="305"/>
                        <a:pt x="0" y="305"/>
                      </a:cubicBezTo>
                      <a:cubicBezTo>
                        <a:pt x="0" y="323"/>
                        <a:pt x="15" y="337"/>
                        <a:pt x="32" y="337"/>
                      </a:cubicBezTo>
                      <a:cubicBezTo>
                        <a:pt x="306" y="337"/>
                        <a:pt x="306" y="337"/>
                        <a:pt x="306" y="337"/>
                      </a:cubicBezTo>
                      <a:cubicBezTo>
                        <a:pt x="324" y="337"/>
                        <a:pt x="338" y="323"/>
                        <a:pt x="338" y="305"/>
                      </a:cubicBezTo>
                      <a:cubicBezTo>
                        <a:pt x="338" y="32"/>
                        <a:pt x="338" y="32"/>
                        <a:pt x="338" y="32"/>
                      </a:cubicBezTo>
                      <a:cubicBezTo>
                        <a:pt x="338" y="14"/>
                        <a:pt x="324" y="0"/>
                        <a:pt x="306" y="0"/>
                      </a:cubicBezTo>
                      <a:close/>
                      <a:moveTo>
                        <a:pt x="274" y="273"/>
                      </a:moveTo>
                      <a:cubicBezTo>
                        <a:pt x="64" y="273"/>
                        <a:pt x="64" y="273"/>
                        <a:pt x="64" y="273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4" y="64"/>
                        <a:pt x="274" y="64"/>
                        <a:pt x="274" y="64"/>
                      </a:cubicBezTo>
                      <a:lnTo>
                        <a:pt x="274" y="27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1" name="Freeform 6"/>
                <p:cNvSpPr>
                  <a:spLocks noEditPoints="1"/>
                </p:cNvSpPr>
                <p:nvPr/>
              </p:nvSpPr>
              <p:spPr bwMode="auto">
                <a:xfrm>
                  <a:off x="5819" y="936"/>
                  <a:ext cx="63" cy="63"/>
                </a:xfrm>
                <a:custGeom>
                  <a:avLst/>
                  <a:gdLst>
                    <a:gd name="T0" fmla="*/ 305 w 337"/>
                    <a:gd name="T1" fmla="*/ 0 h 337"/>
                    <a:gd name="T2" fmla="*/ 32 w 337"/>
                    <a:gd name="T3" fmla="*/ 0 h 337"/>
                    <a:gd name="T4" fmla="*/ 0 w 337"/>
                    <a:gd name="T5" fmla="*/ 32 h 337"/>
                    <a:gd name="T6" fmla="*/ 0 w 337"/>
                    <a:gd name="T7" fmla="*/ 305 h 337"/>
                    <a:gd name="T8" fmla="*/ 32 w 337"/>
                    <a:gd name="T9" fmla="*/ 337 h 337"/>
                    <a:gd name="T10" fmla="*/ 305 w 337"/>
                    <a:gd name="T11" fmla="*/ 337 h 337"/>
                    <a:gd name="T12" fmla="*/ 337 w 337"/>
                    <a:gd name="T13" fmla="*/ 305 h 337"/>
                    <a:gd name="T14" fmla="*/ 337 w 337"/>
                    <a:gd name="T15" fmla="*/ 32 h 337"/>
                    <a:gd name="T16" fmla="*/ 305 w 337"/>
                    <a:gd name="T17" fmla="*/ 0 h 337"/>
                    <a:gd name="T18" fmla="*/ 273 w 337"/>
                    <a:gd name="T19" fmla="*/ 273 h 337"/>
                    <a:gd name="T20" fmla="*/ 64 w 337"/>
                    <a:gd name="T21" fmla="*/ 273 h 337"/>
                    <a:gd name="T22" fmla="*/ 64 w 337"/>
                    <a:gd name="T23" fmla="*/ 64 h 337"/>
                    <a:gd name="T24" fmla="*/ 273 w 337"/>
                    <a:gd name="T25" fmla="*/ 64 h 337"/>
                    <a:gd name="T26" fmla="*/ 273 w 337"/>
                    <a:gd name="T27" fmla="*/ 273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7" h="337">
                      <a:moveTo>
                        <a:pt x="305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4" y="0"/>
                        <a:pt x="0" y="14"/>
                        <a:pt x="0" y="32"/>
                      </a:cubicBezTo>
                      <a:cubicBezTo>
                        <a:pt x="0" y="305"/>
                        <a:pt x="0" y="305"/>
                        <a:pt x="0" y="305"/>
                      </a:cubicBezTo>
                      <a:cubicBezTo>
                        <a:pt x="0" y="323"/>
                        <a:pt x="14" y="337"/>
                        <a:pt x="32" y="337"/>
                      </a:cubicBezTo>
                      <a:cubicBezTo>
                        <a:pt x="305" y="337"/>
                        <a:pt x="305" y="337"/>
                        <a:pt x="305" y="337"/>
                      </a:cubicBezTo>
                      <a:cubicBezTo>
                        <a:pt x="323" y="337"/>
                        <a:pt x="337" y="323"/>
                        <a:pt x="337" y="305"/>
                      </a:cubicBezTo>
                      <a:cubicBezTo>
                        <a:pt x="337" y="32"/>
                        <a:pt x="337" y="32"/>
                        <a:pt x="337" y="32"/>
                      </a:cubicBezTo>
                      <a:cubicBezTo>
                        <a:pt x="337" y="14"/>
                        <a:pt x="323" y="0"/>
                        <a:pt x="305" y="0"/>
                      </a:cubicBezTo>
                      <a:close/>
                      <a:moveTo>
                        <a:pt x="273" y="273"/>
                      </a:moveTo>
                      <a:cubicBezTo>
                        <a:pt x="64" y="273"/>
                        <a:pt x="64" y="273"/>
                        <a:pt x="64" y="273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3" y="64"/>
                        <a:pt x="273" y="64"/>
                        <a:pt x="273" y="64"/>
                      </a:cubicBezTo>
                      <a:cubicBezTo>
                        <a:pt x="273" y="273"/>
                        <a:pt x="273" y="273"/>
                        <a:pt x="273" y="2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2" name="Freeform 7"/>
                <p:cNvSpPr>
                  <a:spLocks noEditPoints="1"/>
                </p:cNvSpPr>
                <p:nvPr/>
              </p:nvSpPr>
              <p:spPr bwMode="auto">
                <a:xfrm>
                  <a:off x="5743" y="1013"/>
                  <a:ext cx="63" cy="63"/>
                </a:xfrm>
                <a:custGeom>
                  <a:avLst/>
                  <a:gdLst>
                    <a:gd name="T0" fmla="*/ 306 w 338"/>
                    <a:gd name="T1" fmla="*/ 0 h 338"/>
                    <a:gd name="T2" fmla="*/ 32 w 338"/>
                    <a:gd name="T3" fmla="*/ 0 h 338"/>
                    <a:gd name="T4" fmla="*/ 0 w 338"/>
                    <a:gd name="T5" fmla="*/ 32 h 338"/>
                    <a:gd name="T6" fmla="*/ 0 w 338"/>
                    <a:gd name="T7" fmla="*/ 306 h 338"/>
                    <a:gd name="T8" fmla="*/ 32 w 338"/>
                    <a:gd name="T9" fmla="*/ 338 h 338"/>
                    <a:gd name="T10" fmla="*/ 306 w 338"/>
                    <a:gd name="T11" fmla="*/ 338 h 338"/>
                    <a:gd name="T12" fmla="*/ 338 w 338"/>
                    <a:gd name="T13" fmla="*/ 306 h 338"/>
                    <a:gd name="T14" fmla="*/ 338 w 338"/>
                    <a:gd name="T15" fmla="*/ 32 h 338"/>
                    <a:gd name="T16" fmla="*/ 306 w 338"/>
                    <a:gd name="T17" fmla="*/ 0 h 338"/>
                    <a:gd name="T18" fmla="*/ 274 w 338"/>
                    <a:gd name="T19" fmla="*/ 274 h 338"/>
                    <a:gd name="T20" fmla="*/ 64 w 338"/>
                    <a:gd name="T21" fmla="*/ 274 h 338"/>
                    <a:gd name="T22" fmla="*/ 64 w 338"/>
                    <a:gd name="T23" fmla="*/ 64 h 338"/>
                    <a:gd name="T24" fmla="*/ 274 w 338"/>
                    <a:gd name="T25" fmla="*/ 64 h 338"/>
                    <a:gd name="T26" fmla="*/ 274 w 338"/>
                    <a:gd name="T27" fmla="*/ 274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8" h="338">
                      <a:moveTo>
                        <a:pt x="306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5" y="0"/>
                        <a:pt x="0" y="14"/>
                        <a:pt x="0" y="32"/>
                      </a:cubicBezTo>
                      <a:cubicBezTo>
                        <a:pt x="0" y="306"/>
                        <a:pt x="0" y="306"/>
                        <a:pt x="0" y="306"/>
                      </a:cubicBezTo>
                      <a:cubicBezTo>
                        <a:pt x="0" y="323"/>
                        <a:pt x="15" y="338"/>
                        <a:pt x="32" y="338"/>
                      </a:cubicBezTo>
                      <a:cubicBezTo>
                        <a:pt x="306" y="338"/>
                        <a:pt x="306" y="338"/>
                        <a:pt x="306" y="338"/>
                      </a:cubicBezTo>
                      <a:cubicBezTo>
                        <a:pt x="324" y="338"/>
                        <a:pt x="338" y="323"/>
                        <a:pt x="338" y="306"/>
                      </a:cubicBezTo>
                      <a:cubicBezTo>
                        <a:pt x="338" y="32"/>
                        <a:pt x="338" y="32"/>
                        <a:pt x="338" y="32"/>
                      </a:cubicBezTo>
                      <a:cubicBezTo>
                        <a:pt x="338" y="14"/>
                        <a:pt x="324" y="0"/>
                        <a:pt x="306" y="0"/>
                      </a:cubicBezTo>
                      <a:close/>
                      <a:moveTo>
                        <a:pt x="274" y="274"/>
                      </a:moveTo>
                      <a:cubicBezTo>
                        <a:pt x="64" y="274"/>
                        <a:pt x="64" y="274"/>
                        <a:pt x="64" y="274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4" y="64"/>
                        <a:pt x="274" y="64"/>
                        <a:pt x="274" y="64"/>
                      </a:cubicBezTo>
                      <a:lnTo>
                        <a:pt x="274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3" name="Freeform 8"/>
                <p:cNvSpPr>
                  <a:spLocks noEditPoints="1"/>
                </p:cNvSpPr>
                <p:nvPr/>
              </p:nvSpPr>
              <p:spPr bwMode="auto">
                <a:xfrm>
                  <a:off x="5704" y="821"/>
                  <a:ext cx="383" cy="372"/>
                </a:xfrm>
                <a:custGeom>
                  <a:avLst/>
                  <a:gdLst>
                    <a:gd name="T0" fmla="*/ 1569 w 2048"/>
                    <a:gd name="T1" fmla="*/ 237 h 1990"/>
                    <a:gd name="T2" fmla="*/ 1398 w 2048"/>
                    <a:gd name="T3" fmla="*/ 205 h 1990"/>
                    <a:gd name="T4" fmla="*/ 1366 w 2048"/>
                    <a:gd name="T5" fmla="*/ 0 h 1990"/>
                    <a:gd name="T6" fmla="*/ 1197 w 2048"/>
                    <a:gd name="T7" fmla="*/ 32 h 1990"/>
                    <a:gd name="T8" fmla="*/ 885 w 2048"/>
                    <a:gd name="T9" fmla="*/ 205 h 1990"/>
                    <a:gd name="T10" fmla="*/ 853 w 2048"/>
                    <a:gd name="T11" fmla="*/ 0 h 1990"/>
                    <a:gd name="T12" fmla="*/ 684 w 2048"/>
                    <a:gd name="T13" fmla="*/ 32 h 1990"/>
                    <a:gd name="T14" fmla="*/ 372 w 2048"/>
                    <a:gd name="T15" fmla="*/ 205 h 1990"/>
                    <a:gd name="T16" fmla="*/ 340 w 2048"/>
                    <a:gd name="T17" fmla="*/ 0 h 1990"/>
                    <a:gd name="T18" fmla="*/ 171 w 2048"/>
                    <a:gd name="T19" fmla="*/ 32 h 1990"/>
                    <a:gd name="T20" fmla="*/ 32 w 2048"/>
                    <a:gd name="T21" fmla="*/ 205 h 1990"/>
                    <a:gd name="T22" fmla="*/ 0 w 2048"/>
                    <a:gd name="T23" fmla="*/ 1468 h 1990"/>
                    <a:gd name="T24" fmla="*/ 896 w 2048"/>
                    <a:gd name="T25" fmla="*/ 1501 h 1990"/>
                    <a:gd name="T26" fmla="*/ 1469 w 2048"/>
                    <a:gd name="T27" fmla="*/ 1990 h 1990"/>
                    <a:gd name="T28" fmla="*/ 1569 w 2048"/>
                    <a:gd name="T29" fmla="*/ 840 h 1990"/>
                    <a:gd name="T30" fmla="*/ 1261 w 2048"/>
                    <a:gd name="T31" fmla="*/ 64 h 1990"/>
                    <a:gd name="T32" fmla="*/ 1334 w 2048"/>
                    <a:gd name="T33" fmla="*/ 237 h 1990"/>
                    <a:gd name="T34" fmla="*/ 1261 w 2048"/>
                    <a:gd name="T35" fmla="*/ 410 h 1990"/>
                    <a:gd name="T36" fmla="*/ 748 w 2048"/>
                    <a:gd name="T37" fmla="*/ 237 h 1990"/>
                    <a:gd name="T38" fmla="*/ 821 w 2048"/>
                    <a:gd name="T39" fmla="*/ 64 h 1990"/>
                    <a:gd name="T40" fmla="*/ 821 w 2048"/>
                    <a:gd name="T41" fmla="*/ 410 h 1990"/>
                    <a:gd name="T42" fmla="*/ 748 w 2048"/>
                    <a:gd name="T43" fmla="*/ 237 h 1990"/>
                    <a:gd name="T44" fmla="*/ 235 w 2048"/>
                    <a:gd name="T45" fmla="*/ 64 h 1990"/>
                    <a:gd name="T46" fmla="*/ 308 w 2048"/>
                    <a:gd name="T47" fmla="*/ 237 h 1990"/>
                    <a:gd name="T48" fmla="*/ 235 w 2048"/>
                    <a:gd name="T49" fmla="*/ 410 h 1990"/>
                    <a:gd name="T50" fmla="*/ 921 w 2048"/>
                    <a:gd name="T51" fmla="*/ 1026 h 1990"/>
                    <a:gd name="T52" fmla="*/ 616 w 2048"/>
                    <a:gd name="T53" fmla="*/ 1058 h 1990"/>
                    <a:gd name="T54" fmla="*/ 648 w 2048"/>
                    <a:gd name="T55" fmla="*/ 1364 h 1990"/>
                    <a:gd name="T56" fmla="*/ 889 w 2048"/>
                    <a:gd name="T57" fmla="*/ 1411 h 1990"/>
                    <a:gd name="T58" fmla="*/ 64 w 2048"/>
                    <a:gd name="T59" fmla="*/ 1436 h 1990"/>
                    <a:gd name="T60" fmla="*/ 171 w 2048"/>
                    <a:gd name="T61" fmla="*/ 269 h 1990"/>
                    <a:gd name="T62" fmla="*/ 203 w 2048"/>
                    <a:gd name="T63" fmla="*/ 474 h 1990"/>
                    <a:gd name="T64" fmla="*/ 372 w 2048"/>
                    <a:gd name="T65" fmla="*/ 442 h 1990"/>
                    <a:gd name="T66" fmla="*/ 684 w 2048"/>
                    <a:gd name="T67" fmla="*/ 269 h 1990"/>
                    <a:gd name="T68" fmla="*/ 716 w 2048"/>
                    <a:gd name="T69" fmla="*/ 474 h 1990"/>
                    <a:gd name="T70" fmla="*/ 885 w 2048"/>
                    <a:gd name="T71" fmla="*/ 442 h 1990"/>
                    <a:gd name="T72" fmla="*/ 1197 w 2048"/>
                    <a:gd name="T73" fmla="*/ 269 h 1990"/>
                    <a:gd name="T74" fmla="*/ 1229 w 2048"/>
                    <a:gd name="T75" fmla="*/ 474 h 1990"/>
                    <a:gd name="T76" fmla="*/ 1398 w 2048"/>
                    <a:gd name="T77" fmla="*/ 442 h 1990"/>
                    <a:gd name="T78" fmla="*/ 1505 w 2048"/>
                    <a:gd name="T79" fmla="*/ 269 h 1990"/>
                    <a:gd name="T80" fmla="*/ 1469 w 2048"/>
                    <a:gd name="T81" fmla="*/ 831 h 1990"/>
                    <a:gd name="T82" fmla="*/ 1364 w 2048"/>
                    <a:gd name="T83" fmla="*/ 648 h 1990"/>
                    <a:gd name="T84" fmla="*/ 1058 w 2048"/>
                    <a:gd name="T85" fmla="*/ 616 h 1990"/>
                    <a:gd name="T86" fmla="*/ 1026 w 2048"/>
                    <a:gd name="T87" fmla="*/ 921 h 1990"/>
                    <a:gd name="T88" fmla="*/ 1113 w 2048"/>
                    <a:gd name="T89" fmla="*/ 953 h 1990"/>
                    <a:gd name="T90" fmla="*/ 953 w 2048"/>
                    <a:gd name="T91" fmla="*/ 1146 h 1990"/>
                    <a:gd name="T92" fmla="*/ 921 w 2048"/>
                    <a:gd name="T93" fmla="*/ 1026 h 1990"/>
                    <a:gd name="T94" fmla="*/ 889 w 2048"/>
                    <a:gd name="T95" fmla="*/ 1300 h 1990"/>
                    <a:gd name="T96" fmla="*/ 680 w 2048"/>
                    <a:gd name="T97" fmla="*/ 1090 h 1990"/>
                    <a:gd name="T98" fmla="*/ 1300 w 2048"/>
                    <a:gd name="T99" fmla="*/ 680 h 1990"/>
                    <a:gd name="T100" fmla="*/ 1217 w 2048"/>
                    <a:gd name="T101" fmla="*/ 889 h 1990"/>
                    <a:gd name="T102" fmla="*/ 1090 w 2048"/>
                    <a:gd name="T103" fmla="*/ 680 h 1990"/>
                    <a:gd name="T104" fmla="*/ 1469 w 2048"/>
                    <a:gd name="T105" fmla="*/ 1926 h 1990"/>
                    <a:gd name="T106" fmla="*/ 956 w 2048"/>
                    <a:gd name="T107" fmla="*/ 1465 h 1990"/>
                    <a:gd name="T108" fmla="*/ 1238 w 2048"/>
                    <a:gd name="T109" fmla="*/ 950 h 1990"/>
                    <a:gd name="T110" fmla="*/ 1340 w 2048"/>
                    <a:gd name="T111" fmla="*/ 912 h 1990"/>
                    <a:gd name="T112" fmla="*/ 1469 w 2048"/>
                    <a:gd name="T113" fmla="*/ 896 h 1990"/>
                    <a:gd name="T114" fmla="*/ 1533 w 2048"/>
                    <a:gd name="T115" fmla="*/ 900 h 1990"/>
                    <a:gd name="T116" fmla="*/ 1469 w 2048"/>
                    <a:gd name="T117" fmla="*/ 1926 h 19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048" h="1990">
                      <a:moveTo>
                        <a:pt x="1569" y="840"/>
                      </a:moveTo>
                      <a:cubicBezTo>
                        <a:pt x="1569" y="237"/>
                        <a:pt x="1569" y="237"/>
                        <a:pt x="1569" y="237"/>
                      </a:cubicBezTo>
                      <a:cubicBezTo>
                        <a:pt x="1569" y="219"/>
                        <a:pt x="1555" y="205"/>
                        <a:pt x="1537" y="205"/>
                      </a:cubicBezTo>
                      <a:cubicBezTo>
                        <a:pt x="1398" y="205"/>
                        <a:pt x="1398" y="205"/>
                        <a:pt x="1398" y="205"/>
                      </a:cubicBezTo>
                      <a:cubicBezTo>
                        <a:pt x="1398" y="32"/>
                        <a:pt x="1398" y="32"/>
                        <a:pt x="1398" y="32"/>
                      </a:cubicBezTo>
                      <a:cubicBezTo>
                        <a:pt x="1398" y="14"/>
                        <a:pt x="1384" y="0"/>
                        <a:pt x="1366" y="0"/>
                      </a:cubicBezTo>
                      <a:cubicBezTo>
                        <a:pt x="1229" y="0"/>
                        <a:pt x="1229" y="0"/>
                        <a:pt x="1229" y="0"/>
                      </a:cubicBezTo>
                      <a:cubicBezTo>
                        <a:pt x="1212" y="0"/>
                        <a:pt x="1197" y="14"/>
                        <a:pt x="1197" y="32"/>
                      </a:cubicBezTo>
                      <a:cubicBezTo>
                        <a:pt x="1197" y="205"/>
                        <a:pt x="1197" y="205"/>
                        <a:pt x="1197" y="205"/>
                      </a:cubicBezTo>
                      <a:cubicBezTo>
                        <a:pt x="885" y="205"/>
                        <a:pt x="885" y="205"/>
                        <a:pt x="885" y="205"/>
                      </a:cubicBezTo>
                      <a:cubicBezTo>
                        <a:pt x="885" y="32"/>
                        <a:pt x="885" y="32"/>
                        <a:pt x="885" y="32"/>
                      </a:cubicBezTo>
                      <a:cubicBezTo>
                        <a:pt x="885" y="14"/>
                        <a:pt x="871" y="0"/>
                        <a:pt x="853" y="0"/>
                      </a:cubicBezTo>
                      <a:cubicBezTo>
                        <a:pt x="716" y="0"/>
                        <a:pt x="716" y="0"/>
                        <a:pt x="716" y="0"/>
                      </a:cubicBezTo>
                      <a:cubicBezTo>
                        <a:pt x="698" y="0"/>
                        <a:pt x="684" y="14"/>
                        <a:pt x="684" y="32"/>
                      </a:cubicBezTo>
                      <a:cubicBezTo>
                        <a:pt x="684" y="205"/>
                        <a:pt x="684" y="205"/>
                        <a:pt x="684" y="205"/>
                      </a:cubicBezTo>
                      <a:cubicBezTo>
                        <a:pt x="372" y="205"/>
                        <a:pt x="372" y="205"/>
                        <a:pt x="372" y="205"/>
                      </a:cubicBezTo>
                      <a:cubicBezTo>
                        <a:pt x="372" y="32"/>
                        <a:pt x="372" y="32"/>
                        <a:pt x="372" y="32"/>
                      </a:cubicBezTo>
                      <a:cubicBezTo>
                        <a:pt x="372" y="14"/>
                        <a:pt x="358" y="0"/>
                        <a:pt x="340" y="0"/>
                      </a:cubicBezTo>
                      <a:cubicBezTo>
                        <a:pt x="203" y="0"/>
                        <a:pt x="203" y="0"/>
                        <a:pt x="203" y="0"/>
                      </a:cubicBezTo>
                      <a:cubicBezTo>
                        <a:pt x="185" y="0"/>
                        <a:pt x="171" y="14"/>
                        <a:pt x="171" y="32"/>
                      </a:cubicBezTo>
                      <a:cubicBezTo>
                        <a:pt x="171" y="205"/>
                        <a:pt x="171" y="205"/>
                        <a:pt x="171" y="205"/>
                      </a:cubicBezTo>
                      <a:cubicBezTo>
                        <a:pt x="32" y="205"/>
                        <a:pt x="32" y="205"/>
                        <a:pt x="32" y="205"/>
                      </a:cubicBezTo>
                      <a:cubicBezTo>
                        <a:pt x="14" y="205"/>
                        <a:pt x="0" y="219"/>
                        <a:pt x="0" y="237"/>
                      </a:cubicBezTo>
                      <a:cubicBezTo>
                        <a:pt x="0" y="1468"/>
                        <a:pt x="0" y="1468"/>
                        <a:pt x="0" y="1468"/>
                      </a:cubicBezTo>
                      <a:cubicBezTo>
                        <a:pt x="0" y="1486"/>
                        <a:pt x="14" y="1501"/>
                        <a:pt x="32" y="1501"/>
                      </a:cubicBezTo>
                      <a:cubicBezTo>
                        <a:pt x="896" y="1501"/>
                        <a:pt x="896" y="1501"/>
                        <a:pt x="896" y="1501"/>
                      </a:cubicBezTo>
                      <a:cubicBezTo>
                        <a:pt x="917" y="1631"/>
                        <a:pt x="981" y="1751"/>
                        <a:pt x="1080" y="1840"/>
                      </a:cubicBezTo>
                      <a:cubicBezTo>
                        <a:pt x="1186" y="1937"/>
                        <a:pt x="1325" y="1990"/>
                        <a:pt x="1469" y="1990"/>
                      </a:cubicBezTo>
                      <a:cubicBezTo>
                        <a:pt x="1788" y="1990"/>
                        <a:pt x="2048" y="1730"/>
                        <a:pt x="2048" y="1411"/>
                      </a:cubicBezTo>
                      <a:cubicBezTo>
                        <a:pt x="2048" y="1129"/>
                        <a:pt x="1844" y="888"/>
                        <a:pt x="1569" y="840"/>
                      </a:cubicBezTo>
                      <a:close/>
                      <a:moveTo>
                        <a:pt x="1261" y="237"/>
                      </a:moveTo>
                      <a:cubicBezTo>
                        <a:pt x="1261" y="64"/>
                        <a:pt x="1261" y="64"/>
                        <a:pt x="1261" y="64"/>
                      </a:cubicBezTo>
                      <a:cubicBezTo>
                        <a:pt x="1334" y="64"/>
                        <a:pt x="1334" y="64"/>
                        <a:pt x="1334" y="64"/>
                      </a:cubicBezTo>
                      <a:cubicBezTo>
                        <a:pt x="1334" y="237"/>
                        <a:pt x="1334" y="237"/>
                        <a:pt x="1334" y="237"/>
                      </a:cubicBezTo>
                      <a:cubicBezTo>
                        <a:pt x="1334" y="410"/>
                        <a:pt x="1334" y="410"/>
                        <a:pt x="1334" y="410"/>
                      </a:cubicBezTo>
                      <a:cubicBezTo>
                        <a:pt x="1261" y="410"/>
                        <a:pt x="1261" y="410"/>
                        <a:pt x="1261" y="410"/>
                      </a:cubicBezTo>
                      <a:lnTo>
                        <a:pt x="1261" y="237"/>
                      </a:lnTo>
                      <a:close/>
                      <a:moveTo>
                        <a:pt x="748" y="237"/>
                      </a:moveTo>
                      <a:cubicBezTo>
                        <a:pt x="748" y="64"/>
                        <a:pt x="748" y="64"/>
                        <a:pt x="748" y="64"/>
                      </a:cubicBezTo>
                      <a:cubicBezTo>
                        <a:pt x="821" y="64"/>
                        <a:pt x="821" y="64"/>
                        <a:pt x="821" y="64"/>
                      </a:cubicBezTo>
                      <a:cubicBezTo>
                        <a:pt x="821" y="237"/>
                        <a:pt x="821" y="237"/>
                        <a:pt x="821" y="237"/>
                      </a:cubicBezTo>
                      <a:cubicBezTo>
                        <a:pt x="821" y="410"/>
                        <a:pt x="821" y="410"/>
                        <a:pt x="821" y="410"/>
                      </a:cubicBezTo>
                      <a:cubicBezTo>
                        <a:pt x="748" y="410"/>
                        <a:pt x="748" y="410"/>
                        <a:pt x="748" y="410"/>
                      </a:cubicBezTo>
                      <a:lnTo>
                        <a:pt x="748" y="237"/>
                      </a:lnTo>
                      <a:close/>
                      <a:moveTo>
                        <a:pt x="235" y="237"/>
                      </a:moveTo>
                      <a:cubicBezTo>
                        <a:pt x="235" y="64"/>
                        <a:pt x="235" y="64"/>
                        <a:pt x="235" y="64"/>
                      </a:cubicBezTo>
                      <a:cubicBezTo>
                        <a:pt x="308" y="64"/>
                        <a:pt x="308" y="64"/>
                        <a:pt x="308" y="64"/>
                      </a:cubicBezTo>
                      <a:cubicBezTo>
                        <a:pt x="308" y="237"/>
                        <a:pt x="308" y="237"/>
                        <a:pt x="308" y="237"/>
                      </a:cubicBezTo>
                      <a:cubicBezTo>
                        <a:pt x="308" y="410"/>
                        <a:pt x="308" y="410"/>
                        <a:pt x="308" y="410"/>
                      </a:cubicBezTo>
                      <a:cubicBezTo>
                        <a:pt x="235" y="410"/>
                        <a:pt x="235" y="410"/>
                        <a:pt x="235" y="410"/>
                      </a:cubicBezTo>
                      <a:lnTo>
                        <a:pt x="235" y="237"/>
                      </a:lnTo>
                      <a:close/>
                      <a:moveTo>
                        <a:pt x="921" y="1026"/>
                      </a:moveTo>
                      <a:cubicBezTo>
                        <a:pt x="648" y="1026"/>
                        <a:pt x="648" y="1026"/>
                        <a:pt x="648" y="1026"/>
                      </a:cubicBezTo>
                      <a:cubicBezTo>
                        <a:pt x="630" y="1026"/>
                        <a:pt x="616" y="1040"/>
                        <a:pt x="616" y="1058"/>
                      </a:cubicBezTo>
                      <a:cubicBezTo>
                        <a:pt x="616" y="1332"/>
                        <a:pt x="616" y="1332"/>
                        <a:pt x="616" y="1332"/>
                      </a:cubicBezTo>
                      <a:cubicBezTo>
                        <a:pt x="616" y="1349"/>
                        <a:pt x="630" y="1364"/>
                        <a:pt x="648" y="1364"/>
                      </a:cubicBezTo>
                      <a:cubicBezTo>
                        <a:pt x="891" y="1364"/>
                        <a:pt x="891" y="1364"/>
                        <a:pt x="891" y="1364"/>
                      </a:cubicBezTo>
                      <a:cubicBezTo>
                        <a:pt x="890" y="1379"/>
                        <a:pt x="889" y="1395"/>
                        <a:pt x="889" y="1411"/>
                      </a:cubicBezTo>
                      <a:cubicBezTo>
                        <a:pt x="889" y="1419"/>
                        <a:pt x="890" y="1428"/>
                        <a:pt x="890" y="1436"/>
                      </a:cubicBezTo>
                      <a:cubicBezTo>
                        <a:pt x="64" y="1436"/>
                        <a:pt x="64" y="1436"/>
                        <a:pt x="64" y="1436"/>
                      </a:cubicBezTo>
                      <a:cubicBezTo>
                        <a:pt x="64" y="269"/>
                        <a:pt x="64" y="269"/>
                        <a:pt x="64" y="269"/>
                      </a:cubicBezTo>
                      <a:cubicBezTo>
                        <a:pt x="171" y="269"/>
                        <a:pt x="171" y="269"/>
                        <a:pt x="171" y="269"/>
                      </a:cubicBezTo>
                      <a:cubicBezTo>
                        <a:pt x="171" y="442"/>
                        <a:pt x="171" y="442"/>
                        <a:pt x="171" y="442"/>
                      </a:cubicBezTo>
                      <a:cubicBezTo>
                        <a:pt x="171" y="460"/>
                        <a:pt x="185" y="474"/>
                        <a:pt x="203" y="474"/>
                      </a:cubicBezTo>
                      <a:cubicBezTo>
                        <a:pt x="340" y="474"/>
                        <a:pt x="340" y="474"/>
                        <a:pt x="340" y="474"/>
                      </a:cubicBezTo>
                      <a:cubicBezTo>
                        <a:pt x="358" y="474"/>
                        <a:pt x="372" y="460"/>
                        <a:pt x="372" y="442"/>
                      </a:cubicBezTo>
                      <a:cubicBezTo>
                        <a:pt x="372" y="269"/>
                        <a:pt x="372" y="269"/>
                        <a:pt x="372" y="269"/>
                      </a:cubicBezTo>
                      <a:cubicBezTo>
                        <a:pt x="684" y="269"/>
                        <a:pt x="684" y="269"/>
                        <a:pt x="684" y="269"/>
                      </a:cubicBezTo>
                      <a:cubicBezTo>
                        <a:pt x="684" y="442"/>
                        <a:pt x="684" y="442"/>
                        <a:pt x="684" y="442"/>
                      </a:cubicBezTo>
                      <a:cubicBezTo>
                        <a:pt x="684" y="460"/>
                        <a:pt x="698" y="474"/>
                        <a:pt x="716" y="474"/>
                      </a:cubicBezTo>
                      <a:cubicBezTo>
                        <a:pt x="853" y="474"/>
                        <a:pt x="853" y="474"/>
                        <a:pt x="853" y="474"/>
                      </a:cubicBezTo>
                      <a:cubicBezTo>
                        <a:pt x="871" y="474"/>
                        <a:pt x="885" y="460"/>
                        <a:pt x="885" y="442"/>
                      </a:cubicBezTo>
                      <a:cubicBezTo>
                        <a:pt x="885" y="269"/>
                        <a:pt x="885" y="269"/>
                        <a:pt x="885" y="269"/>
                      </a:cubicBezTo>
                      <a:cubicBezTo>
                        <a:pt x="1197" y="269"/>
                        <a:pt x="1197" y="269"/>
                        <a:pt x="1197" y="269"/>
                      </a:cubicBezTo>
                      <a:cubicBezTo>
                        <a:pt x="1197" y="442"/>
                        <a:pt x="1197" y="442"/>
                        <a:pt x="1197" y="442"/>
                      </a:cubicBezTo>
                      <a:cubicBezTo>
                        <a:pt x="1197" y="460"/>
                        <a:pt x="1212" y="474"/>
                        <a:pt x="1229" y="474"/>
                      </a:cubicBezTo>
                      <a:cubicBezTo>
                        <a:pt x="1366" y="474"/>
                        <a:pt x="1366" y="474"/>
                        <a:pt x="1366" y="474"/>
                      </a:cubicBezTo>
                      <a:cubicBezTo>
                        <a:pt x="1384" y="474"/>
                        <a:pt x="1398" y="460"/>
                        <a:pt x="1398" y="442"/>
                      </a:cubicBezTo>
                      <a:cubicBezTo>
                        <a:pt x="1398" y="269"/>
                        <a:pt x="1398" y="269"/>
                        <a:pt x="1398" y="269"/>
                      </a:cubicBezTo>
                      <a:cubicBezTo>
                        <a:pt x="1505" y="269"/>
                        <a:pt x="1505" y="269"/>
                        <a:pt x="1505" y="269"/>
                      </a:cubicBezTo>
                      <a:cubicBezTo>
                        <a:pt x="1505" y="833"/>
                        <a:pt x="1505" y="833"/>
                        <a:pt x="1505" y="833"/>
                      </a:cubicBezTo>
                      <a:cubicBezTo>
                        <a:pt x="1493" y="832"/>
                        <a:pt x="1481" y="831"/>
                        <a:pt x="1469" y="831"/>
                      </a:cubicBezTo>
                      <a:cubicBezTo>
                        <a:pt x="1433" y="831"/>
                        <a:pt x="1398" y="835"/>
                        <a:pt x="1364" y="841"/>
                      </a:cubicBezTo>
                      <a:cubicBezTo>
                        <a:pt x="1364" y="648"/>
                        <a:pt x="1364" y="648"/>
                        <a:pt x="1364" y="648"/>
                      </a:cubicBezTo>
                      <a:cubicBezTo>
                        <a:pt x="1364" y="630"/>
                        <a:pt x="1350" y="616"/>
                        <a:pt x="1332" y="616"/>
                      </a:cubicBezTo>
                      <a:cubicBezTo>
                        <a:pt x="1058" y="616"/>
                        <a:pt x="1058" y="616"/>
                        <a:pt x="1058" y="616"/>
                      </a:cubicBezTo>
                      <a:cubicBezTo>
                        <a:pt x="1040" y="616"/>
                        <a:pt x="1026" y="630"/>
                        <a:pt x="1026" y="648"/>
                      </a:cubicBezTo>
                      <a:cubicBezTo>
                        <a:pt x="1026" y="921"/>
                        <a:pt x="1026" y="921"/>
                        <a:pt x="1026" y="921"/>
                      </a:cubicBezTo>
                      <a:cubicBezTo>
                        <a:pt x="1026" y="939"/>
                        <a:pt x="1040" y="953"/>
                        <a:pt x="1058" y="953"/>
                      </a:cubicBezTo>
                      <a:cubicBezTo>
                        <a:pt x="1113" y="953"/>
                        <a:pt x="1113" y="953"/>
                        <a:pt x="1113" y="953"/>
                      </a:cubicBezTo>
                      <a:cubicBezTo>
                        <a:pt x="1060" y="995"/>
                        <a:pt x="1014" y="1045"/>
                        <a:pt x="978" y="1102"/>
                      </a:cubicBezTo>
                      <a:cubicBezTo>
                        <a:pt x="969" y="1116"/>
                        <a:pt x="961" y="1131"/>
                        <a:pt x="953" y="1146"/>
                      </a:cubicBezTo>
                      <a:cubicBezTo>
                        <a:pt x="953" y="1058"/>
                        <a:pt x="953" y="1058"/>
                        <a:pt x="953" y="1058"/>
                      </a:cubicBezTo>
                      <a:cubicBezTo>
                        <a:pt x="953" y="1040"/>
                        <a:pt x="939" y="1026"/>
                        <a:pt x="921" y="1026"/>
                      </a:cubicBezTo>
                      <a:close/>
                      <a:moveTo>
                        <a:pt x="889" y="1090"/>
                      </a:moveTo>
                      <a:cubicBezTo>
                        <a:pt x="889" y="1300"/>
                        <a:pt x="889" y="1300"/>
                        <a:pt x="889" y="1300"/>
                      </a:cubicBezTo>
                      <a:cubicBezTo>
                        <a:pt x="680" y="1300"/>
                        <a:pt x="680" y="1300"/>
                        <a:pt x="680" y="1300"/>
                      </a:cubicBezTo>
                      <a:cubicBezTo>
                        <a:pt x="680" y="1090"/>
                        <a:pt x="680" y="1090"/>
                        <a:pt x="680" y="1090"/>
                      </a:cubicBezTo>
                      <a:lnTo>
                        <a:pt x="889" y="1090"/>
                      </a:lnTo>
                      <a:close/>
                      <a:moveTo>
                        <a:pt x="1300" y="680"/>
                      </a:moveTo>
                      <a:cubicBezTo>
                        <a:pt x="1300" y="857"/>
                        <a:pt x="1300" y="857"/>
                        <a:pt x="1300" y="857"/>
                      </a:cubicBezTo>
                      <a:cubicBezTo>
                        <a:pt x="1271" y="865"/>
                        <a:pt x="1244" y="876"/>
                        <a:pt x="1217" y="889"/>
                      </a:cubicBezTo>
                      <a:cubicBezTo>
                        <a:pt x="1090" y="889"/>
                        <a:pt x="1090" y="889"/>
                        <a:pt x="1090" y="889"/>
                      </a:cubicBezTo>
                      <a:cubicBezTo>
                        <a:pt x="1090" y="680"/>
                        <a:pt x="1090" y="680"/>
                        <a:pt x="1090" y="680"/>
                      </a:cubicBezTo>
                      <a:lnTo>
                        <a:pt x="1300" y="680"/>
                      </a:lnTo>
                      <a:close/>
                      <a:moveTo>
                        <a:pt x="1469" y="1926"/>
                      </a:moveTo>
                      <a:cubicBezTo>
                        <a:pt x="1204" y="1926"/>
                        <a:pt x="984" y="1728"/>
                        <a:pt x="956" y="1465"/>
                      </a:cubicBezTo>
                      <a:cubicBezTo>
                        <a:pt x="956" y="1465"/>
                        <a:pt x="956" y="1465"/>
                        <a:pt x="956" y="1465"/>
                      </a:cubicBezTo>
                      <a:cubicBezTo>
                        <a:pt x="954" y="1447"/>
                        <a:pt x="953" y="1429"/>
                        <a:pt x="953" y="1411"/>
                      </a:cubicBezTo>
                      <a:cubicBezTo>
                        <a:pt x="953" y="1215"/>
                        <a:pt x="1063" y="1038"/>
                        <a:pt x="1238" y="950"/>
                      </a:cubicBezTo>
                      <a:cubicBezTo>
                        <a:pt x="1238" y="950"/>
                        <a:pt x="1238" y="950"/>
                        <a:pt x="1238" y="950"/>
                      </a:cubicBezTo>
                      <a:cubicBezTo>
                        <a:pt x="1271" y="934"/>
                        <a:pt x="1305" y="921"/>
                        <a:pt x="1340" y="912"/>
                      </a:cubicBezTo>
                      <a:cubicBezTo>
                        <a:pt x="1340" y="912"/>
                        <a:pt x="1340" y="912"/>
                        <a:pt x="1340" y="912"/>
                      </a:cubicBezTo>
                      <a:cubicBezTo>
                        <a:pt x="1382" y="901"/>
                        <a:pt x="1425" y="896"/>
                        <a:pt x="1469" y="896"/>
                      </a:cubicBezTo>
                      <a:cubicBezTo>
                        <a:pt x="1490" y="896"/>
                        <a:pt x="1512" y="897"/>
                        <a:pt x="1533" y="900"/>
                      </a:cubicBezTo>
                      <a:cubicBezTo>
                        <a:pt x="1533" y="900"/>
                        <a:pt x="1533" y="900"/>
                        <a:pt x="1533" y="900"/>
                      </a:cubicBezTo>
                      <a:cubicBezTo>
                        <a:pt x="1790" y="932"/>
                        <a:pt x="1984" y="1151"/>
                        <a:pt x="1984" y="1411"/>
                      </a:cubicBezTo>
                      <a:cubicBezTo>
                        <a:pt x="1984" y="1695"/>
                        <a:pt x="1753" y="1926"/>
                        <a:pt x="1469" y="19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4" name="Freeform 9"/>
                <p:cNvSpPr>
                  <a:spLocks/>
                </p:cNvSpPr>
                <p:nvPr/>
              </p:nvSpPr>
              <p:spPr bwMode="auto">
                <a:xfrm>
                  <a:off x="6049" y="1050"/>
                  <a:ext cx="18" cy="41"/>
                </a:xfrm>
                <a:custGeom>
                  <a:avLst/>
                  <a:gdLst>
                    <a:gd name="T0" fmla="*/ 67 w 94"/>
                    <a:gd name="T1" fmla="*/ 25 h 216"/>
                    <a:gd name="T2" fmla="*/ 26 w 94"/>
                    <a:gd name="T3" fmla="*/ 6 h 216"/>
                    <a:gd name="T4" fmla="*/ 6 w 94"/>
                    <a:gd name="T5" fmla="*/ 47 h 216"/>
                    <a:gd name="T6" fmla="*/ 30 w 94"/>
                    <a:gd name="T7" fmla="*/ 184 h 216"/>
                    <a:gd name="T8" fmla="*/ 62 w 94"/>
                    <a:gd name="T9" fmla="*/ 216 h 216"/>
                    <a:gd name="T10" fmla="*/ 94 w 94"/>
                    <a:gd name="T11" fmla="*/ 184 h 216"/>
                    <a:gd name="T12" fmla="*/ 67 w 94"/>
                    <a:gd name="T13" fmla="*/ 25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4" h="216">
                      <a:moveTo>
                        <a:pt x="67" y="25"/>
                      </a:moveTo>
                      <a:cubicBezTo>
                        <a:pt x="61" y="9"/>
                        <a:pt x="42" y="0"/>
                        <a:pt x="26" y="6"/>
                      </a:cubicBezTo>
                      <a:cubicBezTo>
                        <a:pt x="9" y="12"/>
                        <a:pt x="0" y="30"/>
                        <a:pt x="6" y="47"/>
                      </a:cubicBezTo>
                      <a:cubicBezTo>
                        <a:pt x="22" y="91"/>
                        <a:pt x="30" y="137"/>
                        <a:pt x="30" y="184"/>
                      </a:cubicBezTo>
                      <a:cubicBezTo>
                        <a:pt x="30" y="202"/>
                        <a:pt x="44" y="216"/>
                        <a:pt x="62" y="216"/>
                      </a:cubicBezTo>
                      <a:cubicBezTo>
                        <a:pt x="80" y="216"/>
                        <a:pt x="94" y="202"/>
                        <a:pt x="94" y="184"/>
                      </a:cubicBezTo>
                      <a:cubicBezTo>
                        <a:pt x="94" y="130"/>
                        <a:pt x="85" y="76"/>
                        <a:pt x="67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5" name="Freeform 10"/>
                <p:cNvSpPr>
                  <a:spLocks/>
                </p:cNvSpPr>
                <p:nvPr/>
              </p:nvSpPr>
              <p:spPr bwMode="auto">
                <a:xfrm>
                  <a:off x="5994" y="999"/>
                  <a:ext cx="59" cy="45"/>
                </a:xfrm>
                <a:custGeom>
                  <a:avLst/>
                  <a:gdLst>
                    <a:gd name="T0" fmla="*/ 304 w 314"/>
                    <a:gd name="T1" fmla="*/ 191 h 242"/>
                    <a:gd name="T2" fmla="*/ 44 w 314"/>
                    <a:gd name="T3" fmla="*/ 5 h 242"/>
                    <a:gd name="T4" fmla="*/ 4 w 314"/>
                    <a:gd name="T5" fmla="*/ 27 h 242"/>
                    <a:gd name="T6" fmla="*/ 27 w 314"/>
                    <a:gd name="T7" fmla="*/ 67 h 242"/>
                    <a:gd name="T8" fmla="*/ 252 w 314"/>
                    <a:gd name="T9" fmla="*/ 228 h 242"/>
                    <a:gd name="T10" fmla="*/ 278 w 314"/>
                    <a:gd name="T11" fmla="*/ 242 h 242"/>
                    <a:gd name="T12" fmla="*/ 296 w 314"/>
                    <a:gd name="T13" fmla="*/ 236 h 242"/>
                    <a:gd name="T14" fmla="*/ 304 w 314"/>
                    <a:gd name="T15" fmla="*/ 191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4" h="242">
                      <a:moveTo>
                        <a:pt x="304" y="191"/>
                      </a:moveTo>
                      <a:cubicBezTo>
                        <a:pt x="242" y="101"/>
                        <a:pt x="149" y="35"/>
                        <a:pt x="44" y="5"/>
                      </a:cubicBezTo>
                      <a:cubicBezTo>
                        <a:pt x="27" y="0"/>
                        <a:pt x="9" y="10"/>
                        <a:pt x="4" y="27"/>
                      </a:cubicBezTo>
                      <a:cubicBezTo>
                        <a:pt x="0" y="44"/>
                        <a:pt x="10" y="62"/>
                        <a:pt x="27" y="67"/>
                      </a:cubicBezTo>
                      <a:cubicBezTo>
                        <a:pt x="117" y="93"/>
                        <a:pt x="197" y="150"/>
                        <a:pt x="252" y="228"/>
                      </a:cubicBezTo>
                      <a:cubicBezTo>
                        <a:pt x="258" y="237"/>
                        <a:pt x="268" y="242"/>
                        <a:pt x="278" y="242"/>
                      </a:cubicBezTo>
                      <a:cubicBezTo>
                        <a:pt x="284" y="242"/>
                        <a:pt x="291" y="240"/>
                        <a:pt x="296" y="236"/>
                      </a:cubicBezTo>
                      <a:cubicBezTo>
                        <a:pt x="311" y="226"/>
                        <a:pt x="314" y="206"/>
                        <a:pt x="304" y="1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6" name="Freeform 11"/>
                <p:cNvSpPr>
                  <a:spLocks noEditPoints="1"/>
                </p:cNvSpPr>
                <p:nvPr/>
              </p:nvSpPr>
              <p:spPr bwMode="auto">
                <a:xfrm>
                  <a:off x="5911" y="1017"/>
                  <a:ext cx="136" cy="136"/>
                </a:xfrm>
                <a:custGeom>
                  <a:avLst/>
                  <a:gdLst>
                    <a:gd name="T0" fmla="*/ 364 w 727"/>
                    <a:gd name="T1" fmla="*/ 0 h 727"/>
                    <a:gd name="T2" fmla="*/ 0 w 727"/>
                    <a:gd name="T3" fmla="*/ 364 h 727"/>
                    <a:gd name="T4" fmla="*/ 364 w 727"/>
                    <a:gd name="T5" fmla="*/ 727 h 727"/>
                    <a:gd name="T6" fmla="*/ 727 w 727"/>
                    <a:gd name="T7" fmla="*/ 364 h 727"/>
                    <a:gd name="T8" fmla="*/ 364 w 727"/>
                    <a:gd name="T9" fmla="*/ 0 h 727"/>
                    <a:gd name="T10" fmla="*/ 364 w 727"/>
                    <a:gd name="T11" fmla="*/ 663 h 727"/>
                    <a:gd name="T12" fmla="*/ 64 w 727"/>
                    <a:gd name="T13" fmla="*/ 364 h 727"/>
                    <a:gd name="T14" fmla="*/ 364 w 727"/>
                    <a:gd name="T15" fmla="*/ 65 h 727"/>
                    <a:gd name="T16" fmla="*/ 663 w 727"/>
                    <a:gd name="T17" fmla="*/ 364 h 727"/>
                    <a:gd name="T18" fmla="*/ 364 w 727"/>
                    <a:gd name="T19" fmla="*/ 663 h 7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27" h="727">
                      <a:moveTo>
                        <a:pt x="364" y="0"/>
                      </a:moveTo>
                      <a:cubicBezTo>
                        <a:pt x="163" y="0"/>
                        <a:pt x="0" y="163"/>
                        <a:pt x="0" y="364"/>
                      </a:cubicBezTo>
                      <a:cubicBezTo>
                        <a:pt x="0" y="564"/>
                        <a:pt x="163" y="727"/>
                        <a:pt x="364" y="727"/>
                      </a:cubicBezTo>
                      <a:cubicBezTo>
                        <a:pt x="564" y="727"/>
                        <a:pt x="727" y="564"/>
                        <a:pt x="727" y="364"/>
                      </a:cubicBezTo>
                      <a:cubicBezTo>
                        <a:pt x="727" y="163"/>
                        <a:pt x="564" y="0"/>
                        <a:pt x="364" y="0"/>
                      </a:cubicBezTo>
                      <a:close/>
                      <a:moveTo>
                        <a:pt x="364" y="663"/>
                      </a:moveTo>
                      <a:cubicBezTo>
                        <a:pt x="199" y="663"/>
                        <a:pt x="64" y="529"/>
                        <a:pt x="64" y="364"/>
                      </a:cubicBezTo>
                      <a:cubicBezTo>
                        <a:pt x="64" y="199"/>
                        <a:pt x="199" y="65"/>
                        <a:pt x="364" y="65"/>
                      </a:cubicBezTo>
                      <a:cubicBezTo>
                        <a:pt x="529" y="65"/>
                        <a:pt x="663" y="199"/>
                        <a:pt x="663" y="364"/>
                      </a:cubicBezTo>
                      <a:cubicBezTo>
                        <a:pt x="663" y="529"/>
                        <a:pt x="529" y="663"/>
                        <a:pt x="364" y="6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7" name="Freeform 12"/>
                <p:cNvSpPr>
                  <a:spLocks/>
                </p:cNvSpPr>
                <p:nvPr/>
              </p:nvSpPr>
              <p:spPr bwMode="auto">
                <a:xfrm>
                  <a:off x="5973" y="1048"/>
                  <a:ext cx="47" cy="47"/>
                </a:xfrm>
                <a:custGeom>
                  <a:avLst/>
                  <a:gdLst>
                    <a:gd name="T0" fmla="*/ 220 w 252"/>
                    <a:gd name="T1" fmla="*/ 188 h 252"/>
                    <a:gd name="T2" fmla="*/ 64 w 252"/>
                    <a:gd name="T3" fmla="*/ 188 h 252"/>
                    <a:gd name="T4" fmla="*/ 64 w 252"/>
                    <a:gd name="T5" fmla="*/ 32 h 252"/>
                    <a:gd name="T6" fmla="*/ 32 w 252"/>
                    <a:gd name="T7" fmla="*/ 0 h 252"/>
                    <a:gd name="T8" fmla="*/ 0 w 252"/>
                    <a:gd name="T9" fmla="*/ 32 h 252"/>
                    <a:gd name="T10" fmla="*/ 0 w 252"/>
                    <a:gd name="T11" fmla="*/ 220 h 252"/>
                    <a:gd name="T12" fmla="*/ 32 w 252"/>
                    <a:gd name="T13" fmla="*/ 252 h 252"/>
                    <a:gd name="T14" fmla="*/ 220 w 252"/>
                    <a:gd name="T15" fmla="*/ 252 h 252"/>
                    <a:gd name="T16" fmla="*/ 252 w 252"/>
                    <a:gd name="T17" fmla="*/ 220 h 252"/>
                    <a:gd name="T18" fmla="*/ 220 w 252"/>
                    <a:gd name="T19" fmla="*/ 188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2" h="252">
                      <a:moveTo>
                        <a:pt x="220" y="188"/>
                      </a:moveTo>
                      <a:cubicBezTo>
                        <a:pt x="64" y="188"/>
                        <a:pt x="64" y="188"/>
                        <a:pt x="64" y="188"/>
                      </a:cubicBezTo>
                      <a:cubicBezTo>
                        <a:pt x="64" y="32"/>
                        <a:pt x="64" y="32"/>
                        <a:pt x="64" y="32"/>
                      </a:cubicBezTo>
                      <a:cubicBezTo>
                        <a:pt x="64" y="14"/>
                        <a:pt x="49" y="0"/>
                        <a:pt x="32" y="0"/>
                      </a:cubicBezTo>
                      <a:cubicBezTo>
                        <a:pt x="14" y="0"/>
                        <a:pt x="0" y="14"/>
                        <a:pt x="0" y="32"/>
                      </a:cubicBezTo>
                      <a:cubicBezTo>
                        <a:pt x="0" y="220"/>
                        <a:pt x="0" y="220"/>
                        <a:pt x="0" y="220"/>
                      </a:cubicBezTo>
                      <a:cubicBezTo>
                        <a:pt x="0" y="238"/>
                        <a:pt x="14" y="252"/>
                        <a:pt x="32" y="252"/>
                      </a:cubicBezTo>
                      <a:cubicBezTo>
                        <a:pt x="220" y="252"/>
                        <a:pt x="220" y="252"/>
                        <a:pt x="220" y="252"/>
                      </a:cubicBezTo>
                      <a:cubicBezTo>
                        <a:pt x="237" y="252"/>
                        <a:pt x="252" y="238"/>
                        <a:pt x="252" y="220"/>
                      </a:cubicBezTo>
                      <a:cubicBezTo>
                        <a:pt x="252" y="203"/>
                        <a:pt x="238" y="188"/>
                        <a:pt x="220" y="1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  <p:sp>
            <p:nvSpPr>
              <p:cNvPr id="49" name="CaixaDeTexto 19"/>
              <p:cNvSpPr txBox="1"/>
              <p:nvPr/>
            </p:nvSpPr>
            <p:spPr>
              <a:xfrm>
                <a:off x="9934912" y="1361753"/>
                <a:ext cx="8811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pt-BR"/>
                </a:defPPr>
                <a:lvl1pPr algn="r">
                  <a:defRPr sz="5400" b="1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</a:defRPr>
                </a:lvl1pPr>
                <a:lvl2pPr lvl="1" algn="r">
                  <a:defRPr sz="3600">
                    <a:solidFill>
                      <a:schemeClr val="bg1"/>
                    </a:solidFill>
                  </a:defRPr>
                </a:lvl2pPr>
              </a:lstStyle>
              <a:p>
                <a:pPr algn="l"/>
                <a:r>
                  <a:rPr lang="pt-BR" sz="1400" i="1" dirty="0">
                    <a:solidFill>
                      <a:srgbClr val="4A5463"/>
                    </a:solidFill>
                    <a:effectLst/>
                    <a:latin typeface="+mn-lt"/>
                  </a:rPr>
                  <a:t>histórico</a:t>
                </a:r>
              </a:p>
            </p:txBody>
          </p:sp>
        </p:grpSp>
        <p:sp>
          <p:nvSpPr>
            <p:cNvPr id="47" name="Retângulo 46"/>
            <p:cNvSpPr/>
            <p:nvPr/>
          </p:nvSpPr>
          <p:spPr>
            <a:xfrm>
              <a:off x="7794171" y="5558971"/>
              <a:ext cx="1596572" cy="62411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4" name="CaixaDeTexto 63"/>
          <p:cNvSpPr txBox="1"/>
          <p:nvPr/>
        </p:nvSpPr>
        <p:spPr>
          <a:xfrm>
            <a:off x="511176" y="6450963"/>
            <a:ext cx="100115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rgbClr val="FF91B0"/>
                </a:solidFill>
              </a:rPr>
              <a:t>P23 - </a:t>
            </a:r>
            <a:r>
              <a:rPr lang="pt-BR" sz="1100" b="1" dirty="0">
                <a:solidFill>
                  <a:schemeClr val="bg1"/>
                </a:solidFill>
              </a:rPr>
              <a:t>Agora, falando do LUCRO MENSAL em quantos por cento aproximadamente o lucro mensal de sua empresa aumentou após sua participação no EMPRETEC? </a:t>
            </a:r>
          </a:p>
        </p:txBody>
      </p:sp>
      <p:graphicFrame>
        <p:nvGraphicFramePr>
          <p:cNvPr id="68" name="Tabela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503792"/>
              </p:ext>
            </p:extLst>
          </p:nvPr>
        </p:nvGraphicFramePr>
        <p:xfrm>
          <a:off x="503935" y="1342108"/>
          <a:ext cx="1818604" cy="4617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86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61794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entre 1% e 5%</a:t>
                      </a:r>
                      <a:endParaRPr lang="pt-BR" sz="1600" b="0" i="1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720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1794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entre 6% e 10%</a:t>
                      </a:r>
                      <a:endParaRPr lang="pt-BR" sz="1600" b="0" i="1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720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1794"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pt-BR" sz="1600" b="0" i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ntre 11% e 15%</a:t>
                      </a:r>
                      <a:endParaRPr lang="pt-BR" sz="1600" b="0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1794"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pt-BR" sz="1600" b="0" i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ntre 16% e 20%</a:t>
                      </a:r>
                      <a:endParaRPr lang="pt-BR" sz="1600" b="0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61794"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pt-BR" sz="1600" b="0" i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ntre 21% e 30%</a:t>
                      </a:r>
                      <a:endParaRPr lang="pt-BR" sz="1600" b="0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61794"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pt-BR" sz="1600" b="0" i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ntre 31% e 40%</a:t>
                      </a:r>
                      <a:endParaRPr lang="pt-BR" sz="1600" b="0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61794"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pt-BR" sz="1600" b="0" i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ntre 41% e 50%</a:t>
                      </a:r>
                      <a:endParaRPr lang="pt-BR" sz="1600" b="0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31027443"/>
                  </a:ext>
                </a:extLst>
              </a:tr>
              <a:tr h="461794"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mais de 50%</a:t>
                      </a:r>
                      <a:endParaRPr lang="pt-BR" sz="1600" b="0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68448186"/>
                  </a:ext>
                </a:extLst>
              </a:tr>
              <a:tr h="461794"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ficou igual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61794"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houve prejuízo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0" name="CaixaDeTexto 19"/>
          <p:cNvSpPr txBox="1"/>
          <p:nvPr/>
        </p:nvSpPr>
        <p:spPr>
          <a:xfrm>
            <a:off x="5255143" y="2050554"/>
            <a:ext cx="1574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6000" i="1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67</a:t>
            </a:r>
            <a:r>
              <a:rPr lang="pt-BR" sz="4400" i="1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%</a:t>
            </a:r>
            <a:endParaRPr lang="pt-BR" sz="3200" i="1" dirty="0">
              <a:solidFill>
                <a:schemeClr val="accent1">
                  <a:lumMod val="50000"/>
                </a:schemeClr>
              </a:solidFill>
              <a:effectLst/>
              <a:latin typeface="+mn-lt"/>
            </a:endParaRPr>
          </a:p>
        </p:txBody>
      </p:sp>
      <p:sp>
        <p:nvSpPr>
          <p:cNvPr id="71" name="CaixaDeTexto 19"/>
          <p:cNvSpPr txBox="1"/>
          <p:nvPr/>
        </p:nvSpPr>
        <p:spPr>
          <a:xfrm>
            <a:off x="5255143" y="2776246"/>
            <a:ext cx="2553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4000" i="1" dirty="0">
                <a:solidFill>
                  <a:srgbClr val="00A79B"/>
                </a:solidFill>
                <a:effectLst/>
                <a:latin typeface="+mn-lt"/>
              </a:rPr>
              <a:t>aumentou</a:t>
            </a:r>
            <a:endParaRPr lang="pt-BR" sz="1800" i="1" dirty="0">
              <a:solidFill>
                <a:srgbClr val="00A79B"/>
              </a:solidFill>
              <a:effectLst/>
              <a:latin typeface="+mn-lt"/>
            </a:endParaRPr>
          </a:p>
        </p:txBody>
      </p:sp>
      <p:sp>
        <p:nvSpPr>
          <p:cNvPr id="72" name="Forma livre 9"/>
          <p:cNvSpPr/>
          <p:nvPr/>
        </p:nvSpPr>
        <p:spPr>
          <a:xfrm>
            <a:off x="4540009" y="1313080"/>
            <a:ext cx="449943" cy="2779949"/>
          </a:xfrm>
          <a:custGeom>
            <a:avLst/>
            <a:gdLst>
              <a:gd name="connsiteX0" fmla="*/ 0 w 449943"/>
              <a:gd name="connsiteY0" fmla="*/ 0 h 2786743"/>
              <a:gd name="connsiteX1" fmla="*/ 449943 w 449943"/>
              <a:gd name="connsiteY1" fmla="*/ 0 h 2786743"/>
              <a:gd name="connsiteX2" fmla="*/ 449943 w 449943"/>
              <a:gd name="connsiteY2" fmla="*/ 2786743 h 2786743"/>
              <a:gd name="connsiteX3" fmla="*/ 0 w 449943"/>
              <a:gd name="connsiteY3" fmla="*/ 2786743 h 278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943" h="2786743">
                <a:moveTo>
                  <a:pt x="0" y="0"/>
                </a:moveTo>
                <a:lnTo>
                  <a:pt x="449943" y="0"/>
                </a:lnTo>
                <a:lnTo>
                  <a:pt x="449943" y="2786743"/>
                </a:lnTo>
                <a:lnTo>
                  <a:pt x="0" y="2786743"/>
                </a:lnTo>
              </a:path>
            </a:pathLst>
          </a:custGeom>
          <a:noFill/>
          <a:ln>
            <a:solidFill>
              <a:srgbClr val="00A7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3" name="Retângulo 72"/>
          <p:cNvSpPr/>
          <p:nvPr/>
        </p:nvSpPr>
        <p:spPr>
          <a:xfrm>
            <a:off x="2360940" y="4153216"/>
            <a:ext cx="40588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pt-BR" sz="1100" b="1" dirty="0">
                <a:solidFill>
                  <a:srgbClr val="0BAB9F"/>
                </a:solidFill>
              </a:rPr>
              <a:t>-- %</a:t>
            </a:r>
          </a:p>
        </p:txBody>
      </p:sp>
      <p:sp>
        <p:nvSpPr>
          <p:cNvPr id="74" name="Retângulo 73"/>
          <p:cNvSpPr/>
          <p:nvPr/>
        </p:nvSpPr>
        <p:spPr>
          <a:xfrm>
            <a:off x="2381488" y="4677963"/>
            <a:ext cx="40588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pt-BR" sz="1100" b="1" dirty="0">
                <a:solidFill>
                  <a:srgbClr val="0BAB9F"/>
                </a:solidFill>
              </a:rPr>
              <a:t>-- %</a:t>
            </a:r>
          </a:p>
        </p:txBody>
      </p:sp>
      <p:sp>
        <p:nvSpPr>
          <p:cNvPr id="75" name="CaixaDeTexto 74"/>
          <p:cNvSpPr txBox="1"/>
          <p:nvPr/>
        </p:nvSpPr>
        <p:spPr>
          <a:xfrm>
            <a:off x="-1491" y="6063910"/>
            <a:ext cx="7184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900" dirty="0"/>
              <a:t>base: 1.267</a:t>
            </a:r>
          </a:p>
        </p:txBody>
      </p:sp>
      <p:sp>
        <p:nvSpPr>
          <p:cNvPr id="33" name="CaixaDeTexto 5"/>
          <p:cNvSpPr txBox="1"/>
          <p:nvPr/>
        </p:nvSpPr>
        <p:spPr>
          <a:xfrm>
            <a:off x="7808367" y="3525587"/>
            <a:ext cx="40317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além disso, o percentual das empresas que apresentaram aumento no lucro mensal ser igual ao apurado em 2015 é bem positivo frente ao atual momento econômico</a:t>
            </a:r>
          </a:p>
        </p:txBody>
      </p:sp>
      <p:grpSp>
        <p:nvGrpSpPr>
          <p:cNvPr id="32" name="+ informações"/>
          <p:cNvGrpSpPr/>
          <p:nvPr/>
        </p:nvGrpSpPr>
        <p:grpSpPr>
          <a:xfrm>
            <a:off x="7202948" y="5441217"/>
            <a:ext cx="1402473" cy="346249"/>
            <a:chOff x="7300120" y="5125288"/>
            <a:chExt cx="1748287" cy="431624"/>
          </a:xfrm>
        </p:grpSpPr>
        <p:sp>
          <p:nvSpPr>
            <p:cNvPr id="34" name="Forma livre 52"/>
            <p:cNvSpPr/>
            <p:nvPr/>
          </p:nvSpPr>
          <p:spPr>
            <a:xfrm>
              <a:off x="7529599" y="5255921"/>
              <a:ext cx="1340560" cy="203648"/>
            </a:xfrm>
            <a:custGeom>
              <a:avLst/>
              <a:gdLst>
                <a:gd name="connsiteX0" fmla="*/ 0 w 1340560"/>
                <a:gd name="connsiteY0" fmla="*/ 0 h 203648"/>
                <a:gd name="connsiteX1" fmla="*/ 1238736 w 1340560"/>
                <a:gd name="connsiteY1" fmla="*/ 0 h 203648"/>
                <a:gd name="connsiteX2" fmla="*/ 1340560 w 1340560"/>
                <a:gd name="connsiteY2" fmla="*/ 101824 h 203648"/>
                <a:gd name="connsiteX3" fmla="*/ 1340559 w 1340560"/>
                <a:gd name="connsiteY3" fmla="*/ 101824 h 203648"/>
                <a:gd name="connsiteX4" fmla="*/ 1238735 w 1340560"/>
                <a:gd name="connsiteY4" fmla="*/ 203648 h 203648"/>
                <a:gd name="connsiteX5" fmla="*/ 1958 w 1340560"/>
                <a:gd name="connsiteY5" fmla="*/ 203647 h 203648"/>
                <a:gd name="connsiteX6" fmla="*/ 28837 w 1340560"/>
                <a:gd name="connsiteY6" fmla="*/ 163780 h 203648"/>
                <a:gd name="connsiteX7" fmla="*/ 41052 w 1340560"/>
                <a:gd name="connsiteY7" fmla="*/ 103276 h 203648"/>
                <a:gd name="connsiteX8" fmla="*/ 28837 w 1340560"/>
                <a:gd name="connsiteY8" fmla="*/ 42772 h 20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0560" h="203648">
                  <a:moveTo>
                    <a:pt x="0" y="0"/>
                  </a:moveTo>
                  <a:lnTo>
                    <a:pt x="1238736" y="0"/>
                  </a:lnTo>
                  <a:cubicBezTo>
                    <a:pt x="1294972" y="0"/>
                    <a:pt x="1340560" y="45588"/>
                    <a:pt x="1340560" y="101824"/>
                  </a:cubicBezTo>
                  <a:lnTo>
                    <a:pt x="1340559" y="101824"/>
                  </a:lnTo>
                  <a:cubicBezTo>
                    <a:pt x="1340559" y="158060"/>
                    <a:pt x="1294971" y="203648"/>
                    <a:pt x="1238735" y="203648"/>
                  </a:cubicBezTo>
                  <a:lnTo>
                    <a:pt x="1958" y="203647"/>
                  </a:lnTo>
                  <a:lnTo>
                    <a:pt x="28837" y="163780"/>
                  </a:lnTo>
                  <a:cubicBezTo>
                    <a:pt x="36703" y="145184"/>
                    <a:pt x="41052" y="124738"/>
                    <a:pt x="41052" y="103276"/>
                  </a:cubicBezTo>
                  <a:cubicBezTo>
                    <a:pt x="41052" y="81815"/>
                    <a:pt x="36703" y="61369"/>
                    <a:pt x="28837" y="42772"/>
                  </a:cubicBezTo>
                  <a:close/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5" name="CaixaDeTexto 5"/>
            <p:cNvSpPr txBox="1"/>
            <p:nvPr/>
          </p:nvSpPr>
          <p:spPr>
            <a:xfrm>
              <a:off x="7543455" y="5125288"/>
              <a:ext cx="1504952" cy="43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2060"/>
                </a:buClr>
                <a:buSzPct val="120000"/>
              </a:pPr>
              <a:r>
                <a:rPr lang="pt-BR" sz="1100" b="1" dirty="0">
                  <a:solidFill>
                    <a:srgbClr val="1B75BB"/>
                  </a:solidFill>
                  <a:ea typeface="Verdana" pitchFamily="34" charset="0"/>
                  <a:cs typeface="Arial" charset="0"/>
                </a:rPr>
                <a:t>+ informações</a:t>
              </a:r>
            </a:p>
          </p:txBody>
        </p:sp>
        <p:grpSp>
          <p:nvGrpSpPr>
            <p:cNvPr id="36" name="Group 4"/>
            <p:cNvGrpSpPr>
              <a:grpSpLocks noChangeAspect="1"/>
            </p:cNvGrpSpPr>
            <p:nvPr/>
          </p:nvGrpSpPr>
          <p:grpSpPr bwMode="auto">
            <a:xfrm>
              <a:off x="7300120" y="5219409"/>
              <a:ext cx="276672" cy="276672"/>
              <a:chOff x="4549" y="2890"/>
              <a:chExt cx="599" cy="599"/>
            </a:xfrm>
            <a:solidFill>
              <a:schemeClr val="accent2"/>
            </a:solidFill>
          </p:grpSpPr>
          <p:sp>
            <p:nvSpPr>
              <p:cNvPr id="38" name="Freeform 5"/>
              <p:cNvSpPr>
                <a:spLocks noEditPoints="1"/>
              </p:cNvSpPr>
              <p:nvPr/>
            </p:nvSpPr>
            <p:spPr bwMode="auto">
              <a:xfrm>
                <a:off x="4549" y="2890"/>
                <a:ext cx="599" cy="599"/>
              </a:xfrm>
              <a:custGeom>
                <a:avLst/>
                <a:gdLst>
                  <a:gd name="T0" fmla="*/ 1398 w 1638"/>
                  <a:gd name="T1" fmla="*/ 240 h 1638"/>
                  <a:gd name="T2" fmla="*/ 819 w 1638"/>
                  <a:gd name="T3" fmla="*/ 0 h 1638"/>
                  <a:gd name="T4" fmla="*/ 240 w 1638"/>
                  <a:gd name="T5" fmla="*/ 240 h 1638"/>
                  <a:gd name="T6" fmla="*/ 0 w 1638"/>
                  <a:gd name="T7" fmla="*/ 819 h 1638"/>
                  <a:gd name="T8" fmla="*/ 240 w 1638"/>
                  <a:gd name="T9" fmla="*/ 1398 h 1638"/>
                  <a:gd name="T10" fmla="*/ 819 w 1638"/>
                  <a:gd name="T11" fmla="*/ 1638 h 1638"/>
                  <a:gd name="T12" fmla="*/ 1398 w 1638"/>
                  <a:gd name="T13" fmla="*/ 1398 h 1638"/>
                  <a:gd name="T14" fmla="*/ 1638 w 1638"/>
                  <a:gd name="T15" fmla="*/ 819 h 1638"/>
                  <a:gd name="T16" fmla="*/ 1398 w 1638"/>
                  <a:gd name="T17" fmla="*/ 240 h 1638"/>
                  <a:gd name="T18" fmla="*/ 819 w 1638"/>
                  <a:gd name="T19" fmla="*/ 1574 h 1638"/>
                  <a:gd name="T20" fmla="*/ 64 w 1638"/>
                  <a:gd name="T21" fmla="*/ 819 h 1638"/>
                  <a:gd name="T22" fmla="*/ 819 w 1638"/>
                  <a:gd name="T23" fmla="*/ 64 h 1638"/>
                  <a:gd name="T24" fmla="*/ 1574 w 1638"/>
                  <a:gd name="T25" fmla="*/ 819 h 1638"/>
                  <a:gd name="T26" fmla="*/ 819 w 1638"/>
                  <a:gd name="T27" fmla="*/ 1574 h 1638"/>
                  <a:gd name="T28" fmla="*/ 819 w 1638"/>
                  <a:gd name="T29" fmla="*/ 1574 h 1638"/>
                  <a:gd name="T30" fmla="*/ 819 w 1638"/>
                  <a:gd name="T31" fmla="*/ 1574 h 1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38" h="1638">
                    <a:moveTo>
                      <a:pt x="1398" y="240"/>
                    </a:moveTo>
                    <a:cubicBezTo>
                      <a:pt x="1244" y="85"/>
                      <a:pt x="1038" y="0"/>
                      <a:pt x="819" y="0"/>
                    </a:cubicBezTo>
                    <a:cubicBezTo>
                      <a:pt x="600" y="0"/>
                      <a:pt x="395" y="85"/>
                      <a:pt x="240" y="240"/>
                    </a:cubicBezTo>
                    <a:cubicBezTo>
                      <a:pt x="85" y="395"/>
                      <a:pt x="0" y="600"/>
                      <a:pt x="0" y="819"/>
                    </a:cubicBezTo>
                    <a:cubicBezTo>
                      <a:pt x="0" y="1038"/>
                      <a:pt x="85" y="1244"/>
                      <a:pt x="240" y="1398"/>
                    </a:cubicBezTo>
                    <a:cubicBezTo>
                      <a:pt x="395" y="1553"/>
                      <a:pt x="600" y="1638"/>
                      <a:pt x="819" y="1638"/>
                    </a:cubicBezTo>
                    <a:cubicBezTo>
                      <a:pt x="1038" y="1638"/>
                      <a:pt x="1244" y="1553"/>
                      <a:pt x="1398" y="1398"/>
                    </a:cubicBezTo>
                    <a:cubicBezTo>
                      <a:pt x="1553" y="1244"/>
                      <a:pt x="1638" y="1038"/>
                      <a:pt x="1638" y="819"/>
                    </a:cubicBezTo>
                    <a:cubicBezTo>
                      <a:pt x="1638" y="600"/>
                      <a:pt x="1553" y="395"/>
                      <a:pt x="1398" y="240"/>
                    </a:cubicBezTo>
                    <a:close/>
                    <a:moveTo>
                      <a:pt x="819" y="1574"/>
                    </a:moveTo>
                    <a:cubicBezTo>
                      <a:pt x="403" y="1574"/>
                      <a:pt x="64" y="1236"/>
                      <a:pt x="64" y="819"/>
                    </a:cubicBezTo>
                    <a:cubicBezTo>
                      <a:pt x="64" y="403"/>
                      <a:pt x="403" y="64"/>
                      <a:pt x="819" y="64"/>
                    </a:cubicBezTo>
                    <a:cubicBezTo>
                      <a:pt x="1236" y="64"/>
                      <a:pt x="1574" y="403"/>
                      <a:pt x="1574" y="819"/>
                    </a:cubicBezTo>
                    <a:cubicBezTo>
                      <a:pt x="1574" y="1236"/>
                      <a:pt x="1236" y="1574"/>
                      <a:pt x="819" y="1574"/>
                    </a:cubicBezTo>
                    <a:close/>
                    <a:moveTo>
                      <a:pt x="819" y="1574"/>
                    </a:moveTo>
                    <a:cubicBezTo>
                      <a:pt x="819" y="1574"/>
                      <a:pt x="819" y="1574"/>
                      <a:pt x="819" y="15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1" name="Freeform 6"/>
              <p:cNvSpPr>
                <a:spLocks noEditPoints="1"/>
              </p:cNvSpPr>
              <p:nvPr/>
            </p:nvSpPr>
            <p:spPr bwMode="auto">
              <a:xfrm>
                <a:off x="4808" y="3083"/>
                <a:ext cx="81" cy="331"/>
              </a:xfrm>
              <a:custGeom>
                <a:avLst/>
                <a:gdLst>
                  <a:gd name="T0" fmla="*/ 110 w 221"/>
                  <a:gd name="T1" fmla="*/ 0 h 905"/>
                  <a:gd name="T2" fmla="*/ 0 w 221"/>
                  <a:gd name="T3" fmla="*/ 110 h 905"/>
                  <a:gd name="T4" fmla="*/ 0 w 221"/>
                  <a:gd name="T5" fmla="*/ 794 h 905"/>
                  <a:gd name="T6" fmla="*/ 110 w 221"/>
                  <a:gd name="T7" fmla="*/ 905 h 905"/>
                  <a:gd name="T8" fmla="*/ 221 w 221"/>
                  <a:gd name="T9" fmla="*/ 794 h 905"/>
                  <a:gd name="T10" fmla="*/ 221 w 221"/>
                  <a:gd name="T11" fmla="*/ 110 h 905"/>
                  <a:gd name="T12" fmla="*/ 110 w 221"/>
                  <a:gd name="T13" fmla="*/ 0 h 905"/>
                  <a:gd name="T14" fmla="*/ 157 w 221"/>
                  <a:gd name="T15" fmla="*/ 794 h 905"/>
                  <a:gd name="T16" fmla="*/ 110 w 221"/>
                  <a:gd name="T17" fmla="*/ 841 h 905"/>
                  <a:gd name="T18" fmla="*/ 64 w 221"/>
                  <a:gd name="T19" fmla="*/ 794 h 905"/>
                  <a:gd name="T20" fmla="*/ 64 w 221"/>
                  <a:gd name="T21" fmla="*/ 110 h 905"/>
                  <a:gd name="T22" fmla="*/ 110 w 221"/>
                  <a:gd name="T23" fmla="*/ 64 h 905"/>
                  <a:gd name="T24" fmla="*/ 157 w 221"/>
                  <a:gd name="T25" fmla="*/ 110 h 905"/>
                  <a:gd name="T26" fmla="*/ 157 w 221"/>
                  <a:gd name="T27" fmla="*/ 794 h 905"/>
                  <a:gd name="T28" fmla="*/ 157 w 221"/>
                  <a:gd name="T29" fmla="*/ 794 h 905"/>
                  <a:gd name="T30" fmla="*/ 157 w 221"/>
                  <a:gd name="T31" fmla="*/ 794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905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794"/>
                      <a:pt x="0" y="794"/>
                      <a:pt x="0" y="794"/>
                    </a:cubicBezTo>
                    <a:cubicBezTo>
                      <a:pt x="0" y="855"/>
                      <a:pt x="49" y="905"/>
                      <a:pt x="110" y="905"/>
                    </a:cubicBezTo>
                    <a:cubicBezTo>
                      <a:pt x="171" y="905"/>
                      <a:pt x="221" y="855"/>
                      <a:pt x="221" y="794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794"/>
                    </a:moveTo>
                    <a:cubicBezTo>
                      <a:pt x="157" y="820"/>
                      <a:pt x="136" y="841"/>
                      <a:pt x="110" y="841"/>
                    </a:cubicBezTo>
                    <a:cubicBezTo>
                      <a:pt x="85" y="841"/>
                      <a:pt x="64" y="820"/>
                      <a:pt x="64" y="794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4"/>
                      <a:pt x="85" y="64"/>
                      <a:pt x="110" y="64"/>
                    </a:cubicBezTo>
                    <a:cubicBezTo>
                      <a:pt x="136" y="64"/>
                      <a:pt x="157" y="84"/>
                      <a:pt x="157" y="110"/>
                    </a:cubicBezTo>
                    <a:lnTo>
                      <a:pt x="157" y="794"/>
                    </a:lnTo>
                    <a:close/>
                    <a:moveTo>
                      <a:pt x="157" y="794"/>
                    </a:moveTo>
                    <a:cubicBezTo>
                      <a:pt x="157" y="794"/>
                      <a:pt x="157" y="794"/>
                      <a:pt x="157" y="79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2" name="Freeform 7"/>
              <p:cNvSpPr>
                <a:spLocks noEditPoints="1"/>
              </p:cNvSpPr>
              <p:nvPr/>
            </p:nvSpPr>
            <p:spPr bwMode="auto">
              <a:xfrm>
                <a:off x="4808" y="2965"/>
                <a:ext cx="81" cy="96"/>
              </a:xfrm>
              <a:custGeom>
                <a:avLst/>
                <a:gdLst>
                  <a:gd name="T0" fmla="*/ 110 w 221"/>
                  <a:gd name="T1" fmla="*/ 0 h 263"/>
                  <a:gd name="T2" fmla="*/ 0 w 221"/>
                  <a:gd name="T3" fmla="*/ 110 h 263"/>
                  <a:gd name="T4" fmla="*/ 0 w 221"/>
                  <a:gd name="T5" fmla="*/ 153 h 263"/>
                  <a:gd name="T6" fmla="*/ 110 w 221"/>
                  <a:gd name="T7" fmla="*/ 263 h 263"/>
                  <a:gd name="T8" fmla="*/ 221 w 221"/>
                  <a:gd name="T9" fmla="*/ 153 h 263"/>
                  <a:gd name="T10" fmla="*/ 221 w 221"/>
                  <a:gd name="T11" fmla="*/ 110 h 263"/>
                  <a:gd name="T12" fmla="*/ 110 w 221"/>
                  <a:gd name="T13" fmla="*/ 0 h 263"/>
                  <a:gd name="T14" fmla="*/ 157 w 221"/>
                  <a:gd name="T15" fmla="*/ 153 h 263"/>
                  <a:gd name="T16" fmla="*/ 110 w 221"/>
                  <a:gd name="T17" fmla="*/ 199 h 263"/>
                  <a:gd name="T18" fmla="*/ 64 w 221"/>
                  <a:gd name="T19" fmla="*/ 153 h 263"/>
                  <a:gd name="T20" fmla="*/ 64 w 221"/>
                  <a:gd name="T21" fmla="*/ 110 h 263"/>
                  <a:gd name="T22" fmla="*/ 110 w 221"/>
                  <a:gd name="T23" fmla="*/ 64 h 263"/>
                  <a:gd name="T24" fmla="*/ 157 w 221"/>
                  <a:gd name="T25" fmla="*/ 110 h 263"/>
                  <a:gd name="T26" fmla="*/ 157 w 221"/>
                  <a:gd name="T27" fmla="*/ 153 h 263"/>
                  <a:gd name="T28" fmla="*/ 157 w 221"/>
                  <a:gd name="T29" fmla="*/ 153 h 263"/>
                  <a:gd name="T30" fmla="*/ 157 w 221"/>
                  <a:gd name="T31" fmla="*/ 15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263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214"/>
                      <a:pt x="49" y="263"/>
                      <a:pt x="110" y="263"/>
                    </a:cubicBezTo>
                    <a:cubicBezTo>
                      <a:pt x="171" y="263"/>
                      <a:pt x="221" y="214"/>
                      <a:pt x="221" y="153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153"/>
                    </a:moveTo>
                    <a:cubicBezTo>
                      <a:pt x="157" y="179"/>
                      <a:pt x="136" y="199"/>
                      <a:pt x="110" y="199"/>
                    </a:cubicBezTo>
                    <a:cubicBezTo>
                      <a:pt x="85" y="199"/>
                      <a:pt x="64" y="179"/>
                      <a:pt x="64" y="153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5"/>
                      <a:pt x="85" y="64"/>
                      <a:pt x="110" y="64"/>
                    </a:cubicBezTo>
                    <a:cubicBezTo>
                      <a:pt x="136" y="64"/>
                      <a:pt x="157" y="85"/>
                      <a:pt x="157" y="110"/>
                    </a:cubicBezTo>
                    <a:lnTo>
                      <a:pt x="157" y="153"/>
                    </a:lnTo>
                    <a:close/>
                    <a:moveTo>
                      <a:pt x="157" y="153"/>
                    </a:moveTo>
                    <a:cubicBezTo>
                      <a:pt x="157" y="153"/>
                      <a:pt x="157" y="153"/>
                      <a:pt x="157" y="1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3" name="Freeform 8"/>
              <p:cNvSpPr>
                <a:spLocks noEditPoints="1"/>
              </p:cNvSpPr>
              <p:nvPr/>
            </p:nvSpPr>
            <p:spPr bwMode="auto">
              <a:xfrm>
                <a:off x="4681" y="2942"/>
                <a:ext cx="116" cy="70"/>
              </a:xfrm>
              <a:custGeom>
                <a:avLst/>
                <a:gdLst>
                  <a:gd name="T0" fmla="*/ 271 w 315"/>
                  <a:gd name="T1" fmla="*/ 5 h 193"/>
                  <a:gd name="T2" fmla="*/ 16 w 315"/>
                  <a:gd name="T3" fmla="*/ 136 h 193"/>
                  <a:gd name="T4" fmla="*/ 11 w 315"/>
                  <a:gd name="T5" fmla="*/ 181 h 193"/>
                  <a:gd name="T6" fmla="*/ 36 w 315"/>
                  <a:gd name="T7" fmla="*/ 193 h 193"/>
                  <a:gd name="T8" fmla="*/ 56 w 315"/>
                  <a:gd name="T9" fmla="*/ 186 h 193"/>
                  <a:gd name="T10" fmla="*/ 288 w 315"/>
                  <a:gd name="T11" fmla="*/ 66 h 193"/>
                  <a:gd name="T12" fmla="*/ 310 w 315"/>
                  <a:gd name="T13" fmla="*/ 27 h 193"/>
                  <a:gd name="T14" fmla="*/ 271 w 315"/>
                  <a:gd name="T15" fmla="*/ 5 h 193"/>
                  <a:gd name="T16" fmla="*/ 271 w 315"/>
                  <a:gd name="T17" fmla="*/ 5 h 193"/>
                  <a:gd name="T18" fmla="*/ 271 w 315"/>
                  <a:gd name="T19" fmla="*/ 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5" h="193">
                    <a:moveTo>
                      <a:pt x="271" y="5"/>
                    </a:moveTo>
                    <a:cubicBezTo>
                      <a:pt x="177" y="30"/>
                      <a:pt x="91" y="75"/>
                      <a:pt x="16" y="136"/>
                    </a:cubicBezTo>
                    <a:cubicBezTo>
                      <a:pt x="2" y="147"/>
                      <a:pt x="0" y="168"/>
                      <a:pt x="11" y="181"/>
                    </a:cubicBezTo>
                    <a:cubicBezTo>
                      <a:pt x="17" y="189"/>
                      <a:pt x="27" y="193"/>
                      <a:pt x="36" y="193"/>
                    </a:cubicBezTo>
                    <a:cubicBezTo>
                      <a:pt x="43" y="193"/>
                      <a:pt x="50" y="191"/>
                      <a:pt x="56" y="186"/>
                    </a:cubicBezTo>
                    <a:cubicBezTo>
                      <a:pt x="125" y="130"/>
                      <a:pt x="203" y="90"/>
                      <a:pt x="288" y="66"/>
                    </a:cubicBezTo>
                    <a:cubicBezTo>
                      <a:pt x="305" y="62"/>
                      <a:pt x="315" y="44"/>
                      <a:pt x="310" y="27"/>
                    </a:cubicBezTo>
                    <a:cubicBezTo>
                      <a:pt x="305" y="10"/>
                      <a:pt x="288" y="0"/>
                      <a:pt x="271" y="5"/>
                    </a:cubicBezTo>
                    <a:close/>
                    <a:moveTo>
                      <a:pt x="271" y="5"/>
                    </a:moveTo>
                    <a:cubicBezTo>
                      <a:pt x="271" y="5"/>
                      <a:pt x="271" y="5"/>
                      <a:pt x="271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58" name="Freeform 9"/>
              <p:cNvSpPr>
                <a:spLocks noEditPoints="1"/>
              </p:cNvSpPr>
              <p:nvPr/>
            </p:nvSpPr>
            <p:spPr bwMode="auto">
              <a:xfrm>
                <a:off x="4593" y="3039"/>
                <a:ext cx="174" cy="386"/>
              </a:xfrm>
              <a:custGeom>
                <a:avLst/>
                <a:gdLst>
                  <a:gd name="T0" fmla="*/ 453 w 476"/>
                  <a:gd name="T1" fmla="*/ 996 h 1057"/>
                  <a:gd name="T2" fmla="*/ 64 w 476"/>
                  <a:gd name="T3" fmla="*/ 411 h 1057"/>
                  <a:gd name="T4" fmla="*/ 173 w 476"/>
                  <a:gd name="T5" fmla="*/ 55 h 1057"/>
                  <a:gd name="T6" fmla="*/ 165 w 476"/>
                  <a:gd name="T7" fmla="*/ 10 h 1057"/>
                  <a:gd name="T8" fmla="*/ 120 w 476"/>
                  <a:gd name="T9" fmla="*/ 19 h 1057"/>
                  <a:gd name="T10" fmla="*/ 0 w 476"/>
                  <a:gd name="T11" fmla="*/ 411 h 1057"/>
                  <a:gd name="T12" fmla="*/ 428 w 476"/>
                  <a:gd name="T13" fmla="*/ 1055 h 1057"/>
                  <a:gd name="T14" fmla="*/ 440 w 476"/>
                  <a:gd name="T15" fmla="*/ 1057 h 1057"/>
                  <a:gd name="T16" fmla="*/ 470 w 476"/>
                  <a:gd name="T17" fmla="*/ 1038 h 1057"/>
                  <a:gd name="T18" fmla="*/ 453 w 476"/>
                  <a:gd name="T19" fmla="*/ 996 h 1057"/>
                  <a:gd name="T20" fmla="*/ 453 w 476"/>
                  <a:gd name="T21" fmla="*/ 996 h 1057"/>
                  <a:gd name="T22" fmla="*/ 453 w 476"/>
                  <a:gd name="T23" fmla="*/ 996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6" h="1057">
                    <a:moveTo>
                      <a:pt x="453" y="996"/>
                    </a:moveTo>
                    <a:cubicBezTo>
                      <a:pt x="216" y="897"/>
                      <a:pt x="64" y="667"/>
                      <a:pt x="64" y="411"/>
                    </a:cubicBezTo>
                    <a:cubicBezTo>
                      <a:pt x="64" y="283"/>
                      <a:pt x="102" y="160"/>
                      <a:pt x="173" y="55"/>
                    </a:cubicBezTo>
                    <a:cubicBezTo>
                      <a:pt x="183" y="40"/>
                      <a:pt x="179" y="20"/>
                      <a:pt x="165" y="10"/>
                    </a:cubicBezTo>
                    <a:cubicBezTo>
                      <a:pt x="150" y="0"/>
                      <a:pt x="130" y="4"/>
                      <a:pt x="120" y="19"/>
                    </a:cubicBezTo>
                    <a:cubicBezTo>
                      <a:pt x="41" y="135"/>
                      <a:pt x="0" y="270"/>
                      <a:pt x="0" y="411"/>
                    </a:cubicBezTo>
                    <a:cubicBezTo>
                      <a:pt x="0" y="693"/>
                      <a:pt x="168" y="946"/>
                      <a:pt x="428" y="1055"/>
                    </a:cubicBezTo>
                    <a:cubicBezTo>
                      <a:pt x="432" y="1057"/>
                      <a:pt x="436" y="1057"/>
                      <a:pt x="440" y="1057"/>
                    </a:cubicBezTo>
                    <a:cubicBezTo>
                      <a:pt x="453" y="1057"/>
                      <a:pt x="465" y="1050"/>
                      <a:pt x="470" y="1038"/>
                    </a:cubicBezTo>
                    <a:cubicBezTo>
                      <a:pt x="476" y="1021"/>
                      <a:pt x="469" y="1003"/>
                      <a:pt x="453" y="996"/>
                    </a:cubicBezTo>
                    <a:close/>
                    <a:moveTo>
                      <a:pt x="453" y="996"/>
                    </a:moveTo>
                    <a:cubicBezTo>
                      <a:pt x="453" y="996"/>
                      <a:pt x="453" y="996"/>
                      <a:pt x="453" y="9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3762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Graphic spid="37" grpId="0">
        <p:bldAsOne/>
      </p:bldGraphic>
      <p:bldGraphic spid="37" grpId="1">
        <p:bldAsOne/>
      </p:bldGraphic>
      <p:bldP spid="65" grpId="0"/>
      <p:bldP spid="65" grpId="1"/>
      <p:bldP spid="66" grpId="0"/>
      <p:bldP spid="66" grpId="1"/>
      <p:bldP spid="67" grpId="0" animBg="1"/>
      <p:bldP spid="67" grpId="1" animBg="1"/>
      <p:bldGraphic spid="69" grpId="0">
        <p:bldAsOne/>
      </p:bldGraphic>
      <p:bldP spid="39" grpId="0"/>
      <p:bldP spid="44" grpId="0"/>
      <p:bldP spid="70" grpId="0"/>
      <p:bldP spid="71" grpId="0"/>
      <p:bldP spid="72" grpId="0" animBg="1"/>
      <p:bldP spid="73" grpId="0"/>
      <p:bldP spid="74" grpId="0"/>
      <p:bldP spid="75" grpId="0"/>
      <p:bldP spid="75" grpId="1"/>
      <p:bldP spid="3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aixaDeTexto 34"/>
          <p:cNvSpPr txBox="1"/>
          <p:nvPr/>
        </p:nvSpPr>
        <p:spPr>
          <a:xfrm>
            <a:off x="545581" y="6380503"/>
            <a:ext cx="104771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rgbClr val="FF91B0"/>
                </a:solidFill>
              </a:rPr>
              <a:t>P24 - </a:t>
            </a:r>
            <a:r>
              <a:rPr lang="pt-BR" sz="1100" b="1" dirty="0">
                <a:solidFill>
                  <a:schemeClr val="bg1"/>
                </a:solidFill>
              </a:rPr>
              <a:t>O quanto a sua participação no EMPRETEC contribuiu para esta mudança no PERCENTUAL DE LUCRO, onde 0 significa 'Não contribuiu em nada' até 10 que significa 'Contribuiu muito': 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758934" y="161424"/>
            <a:ext cx="5001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3600" b="0" i="1" dirty="0">
                <a:solidFill>
                  <a:srgbClr val="4A5463"/>
                </a:solidFill>
                <a:effectLst/>
                <a:latin typeface="+mn-lt"/>
              </a:rPr>
              <a:t>impacto no </a:t>
            </a:r>
            <a:r>
              <a:rPr lang="pt-BR" sz="3600" i="1" dirty="0">
                <a:solidFill>
                  <a:srgbClr val="4A5463"/>
                </a:solidFill>
                <a:effectLst/>
                <a:latin typeface="+mn-lt"/>
              </a:rPr>
              <a:t>lucro mensal</a:t>
            </a:r>
          </a:p>
        </p:txBody>
      </p:sp>
      <p:sp>
        <p:nvSpPr>
          <p:cNvPr id="37" name="Forma livre 39"/>
          <p:cNvSpPr/>
          <p:nvPr/>
        </p:nvSpPr>
        <p:spPr>
          <a:xfrm>
            <a:off x="-167954" y="161424"/>
            <a:ext cx="968768" cy="172857"/>
          </a:xfrm>
          <a:custGeom>
            <a:avLst/>
            <a:gdLst>
              <a:gd name="connsiteX0" fmla="*/ 0 w 4785186"/>
              <a:gd name="connsiteY0" fmla="*/ 0 h 853819"/>
              <a:gd name="connsiteX1" fmla="*/ 4785186 w 4785186"/>
              <a:gd name="connsiteY1" fmla="*/ 0 h 853819"/>
              <a:gd name="connsiteX2" fmla="*/ 4310842 w 4785186"/>
              <a:gd name="connsiteY2" fmla="*/ 853819 h 853819"/>
              <a:gd name="connsiteX3" fmla="*/ 0 w 4785186"/>
              <a:gd name="connsiteY3" fmla="*/ 853819 h 85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5186" h="853819">
                <a:moveTo>
                  <a:pt x="0" y="0"/>
                </a:moveTo>
                <a:lnTo>
                  <a:pt x="4785186" y="0"/>
                </a:lnTo>
                <a:lnTo>
                  <a:pt x="4310842" y="853819"/>
                </a:lnTo>
                <a:lnTo>
                  <a:pt x="0" y="853819"/>
                </a:lnTo>
                <a:close/>
              </a:path>
            </a:pathLst>
          </a:custGeom>
          <a:solidFill>
            <a:srgbClr val="EE5A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9" name="Gráfico 38"/>
          <p:cNvGraphicFramePr/>
          <p:nvPr>
            <p:extLst>
              <p:ext uri="{D42A27DB-BD31-4B8C-83A1-F6EECF244321}">
                <p14:modId xmlns:p14="http://schemas.microsoft.com/office/powerpoint/2010/main" val="1475154890"/>
              </p:ext>
            </p:extLst>
          </p:nvPr>
        </p:nvGraphicFramePr>
        <p:xfrm>
          <a:off x="3901611" y="1797450"/>
          <a:ext cx="4050360" cy="270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0" name="Grupo 16"/>
          <p:cNvGrpSpPr/>
          <p:nvPr/>
        </p:nvGrpSpPr>
        <p:grpSpPr>
          <a:xfrm>
            <a:off x="5428155" y="5095416"/>
            <a:ext cx="1289768" cy="379544"/>
            <a:chOff x="7422617" y="4233859"/>
            <a:chExt cx="1289768" cy="379544"/>
          </a:xfrm>
          <a:noFill/>
        </p:grpSpPr>
        <p:sp>
          <p:nvSpPr>
            <p:cNvPr id="41" name="Retângulo 40"/>
            <p:cNvSpPr/>
            <p:nvPr/>
          </p:nvSpPr>
          <p:spPr>
            <a:xfrm>
              <a:off x="7422617" y="4233859"/>
              <a:ext cx="71665" cy="37954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2" name="Rectangle 28"/>
            <p:cNvSpPr>
              <a:spLocks noChangeArrowheads="1"/>
            </p:cNvSpPr>
            <p:nvPr/>
          </p:nvSpPr>
          <p:spPr bwMode="auto">
            <a:xfrm>
              <a:off x="7617213" y="4266707"/>
              <a:ext cx="1095172" cy="30777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err="1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+mn-lt"/>
                </a:rPr>
                <a:t>ficou</a:t>
              </a:r>
              <a:r>
                <a:rPr kumimoji="0" lang="en-US" altLang="en-US" sz="2000" b="1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+mn-lt"/>
                </a:rPr>
                <a:t> </a:t>
              </a:r>
              <a:r>
                <a:rPr kumimoji="0" lang="en-US" altLang="en-US" sz="2000" b="1" i="0" u="none" strike="noStrike" cap="none" normalizeH="0" baseline="0" dirty="0" err="1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+mn-lt"/>
                </a:rPr>
                <a:t>igual</a:t>
              </a:r>
              <a:endPara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+mn-lt"/>
              </a:endParaRPr>
            </a:p>
          </p:txBody>
        </p:sp>
      </p:grpSp>
      <p:grpSp>
        <p:nvGrpSpPr>
          <p:cNvPr id="43" name="Grupo 19"/>
          <p:cNvGrpSpPr/>
          <p:nvPr/>
        </p:nvGrpSpPr>
        <p:grpSpPr>
          <a:xfrm>
            <a:off x="5431500" y="5530230"/>
            <a:ext cx="1294192" cy="379544"/>
            <a:chOff x="7422617" y="4844866"/>
            <a:chExt cx="1294192" cy="379544"/>
          </a:xfrm>
        </p:grpSpPr>
        <p:sp>
          <p:nvSpPr>
            <p:cNvPr id="44" name="Retângulo 43"/>
            <p:cNvSpPr/>
            <p:nvPr/>
          </p:nvSpPr>
          <p:spPr>
            <a:xfrm>
              <a:off x="7422617" y="4844866"/>
              <a:ext cx="71665" cy="379544"/>
            </a:xfrm>
            <a:prstGeom prst="rect">
              <a:avLst/>
            </a:prstGeom>
            <a:solidFill>
              <a:srgbClr val="00A7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5" name="Rectangle 28"/>
            <p:cNvSpPr>
              <a:spLocks noChangeArrowheads="1"/>
            </p:cNvSpPr>
            <p:nvPr/>
          </p:nvSpPr>
          <p:spPr bwMode="auto">
            <a:xfrm>
              <a:off x="7617213" y="4844866"/>
              <a:ext cx="109959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err="1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+mn-lt"/>
                </a:rPr>
                <a:t>aumentou</a:t>
              </a:r>
              <a:endPara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lt"/>
              </a:endParaRPr>
            </a:p>
          </p:txBody>
        </p:sp>
      </p:grpSp>
      <p:grpSp>
        <p:nvGrpSpPr>
          <p:cNvPr id="46" name="Grupo 22"/>
          <p:cNvGrpSpPr/>
          <p:nvPr/>
        </p:nvGrpSpPr>
        <p:grpSpPr>
          <a:xfrm>
            <a:off x="5414537" y="4650474"/>
            <a:ext cx="991609" cy="379544"/>
            <a:chOff x="7422617" y="3618805"/>
            <a:chExt cx="991609" cy="379544"/>
          </a:xfrm>
        </p:grpSpPr>
        <p:sp>
          <p:nvSpPr>
            <p:cNvPr id="47" name="Retângulo 46"/>
            <p:cNvSpPr/>
            <p:nvPr/>
          </p:nvSpPr>
          <p:spPr>
            <a:xfrm>
              <a:off x="7422617" y="3618805"/>
              <a:ext cx="71665" cy="379544"/>
            </a:xfrm>
            <a:prstGeom prst="rect">
              <a:avLst/>
            </a:prstGeom>
            <a:solidFill>
              <a:srgbClr val="EC42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" name="Rectangle 28"/>
            <p:cNvSpPr>
              <a:spLocks noChangeArrowheads="1"/>
            </p:cNvSpPr>
            <p:nvPr/>
          </p:nvSpPr>
          <p:spPr bwMode="auto">
            <a:xfrm>
              <a:off x="7617213" y="3642622"/>
              <a:ext cx="79701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000" b="1" dirty="0" err="1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reduziu</a:t>
              </a:r>
              <a:endPara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lt"/>
              </a:endParaRPr>
            </a:p>
          </p:txBody>
        </p:sp>
      </p:grpSp>
      <p:sp>
        <p:nvSpPr>
          <p:cNvPr id="49" name="CaixaDeTexto 51"/>
          <p:cNvSpPr txBox="1"/>
          <p:nvPr/>
        </p:nvSpPr>
        <p:spPr>
          <a:xfrm>
            <a:off x="7123082" y="2338482"/>
            <a:ext cx="994614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4400" b="1" dirty="0">
                <a:solidFill>
                  <a:schemeClr val="tx2">
                    <a:lumMod val="75000"/>
                  </a:schemeClr>
                </a:solidFill>
              </a:rPr>
              <a:t>67</a:t>
            </a:r>
            <a:r>
              <a:rPr lang="pt-BR" sz="2000" b="1" dirty="0">
                <a:solidFill>
                  <a:schemeClr val="tx2">
                    <a:lumMod val="75000"/>
                  </a:schemeClr>
                </a:solidFill>
              </a:rPr>
              <a:t>%</a:t>
            </a:r>
          </a:p>
        </p:txBody>
      </p:sp>
      <p:sp>
        <p:nvSpPr>
          <p:cNvPr id="50" name="CaixaDeTexto 51"/>
          <p:cNvSpPr txBox="1"/>
          <p:nvPr/>
        </p:nvSpPr>
        <p:spPr>
          <a:xfrm>
            <a:off x="3799827" y="2014770"/>
            <a:ext cx="994614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4400" b="1" dirty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pt-BR" sz="2000" b="1" dirty="0">
                <a:solidFill>
                  <a:schemeClr val="tx2">
                    <a:lumMod val="75000"/>
                  </a:schemeClr>
                </a:solidFill>
              </a:rPr>
              <a:t>%</a:t>
            </a:r>
          </a:p>
        </p:txBody>
      </p:sp>
      <p:sp>
        <p:nvSpPr>
          <p:cNvPr id="51" name="Retângulo 50"/>
          <p:cNvSpPr/>
          <p:nvPr/>
        </p:nvSpPr>
        <p:spPr>
          <a:xfrm>
            <a:off x="545581" y="2476177"/>
            <a:ext cx="16494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8000" b="1" dirty="0">
                <a:solidFill>
                  <a:srgbClr val="EC4251"/>
                </a:solidFill>
              </a:rPr>
              <a:t>2,1</a:t>
            </a:r>
            <a:endParaRPr lang="pt-BR" sz="8000" b="1" i="1" dirty="0">
              <a:solidFill>
                <a:srgbClr val="EC4251"/>
              </a:solidFill>
            </a:endParaRPr>
          </a:p>
        </p:txBody>
      </p:sp>
      <p:sp>
        <p:nvSpPr>
          <p:cNvPr id="52" name="Retângulo 51"/>
          <p:cNvSpPr/>
          <p:nvPr/>
        </p:nvSpPr>
        <p:spPr>
          <a:xfrm>
            <a:off x="490746" y="1428061"/>
            <a:ext cx="27312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000" b="1" dirty="0" err="1">
                <a:solidFill>
                  <a:srgbClr val="EC4251"/>
                </a:solidFill>
              </a:rPr>
              <a:t>Empretec</a:t>
            </a:r>
            <a:r>
              <a:rPr lang="pt-BR" sz="2000" b="1" dirty="0">
                <a:solidFill>
                  <a:srgbClr val="EC4251"/>
                </a:solidFill>
              </a:rPr>
              <a:t> contribuiu para a REDUÇÃO do lucro mensal? </a:t>
            </a:r>
          </a:p>
        </p:txBody>
      </p:sp>
      <p:sp>
        <p:nvSpPr>
          <p:cNvPr id="53" name="Triângulo isósceles 52"/>
          <p:cNvSpPr/>
          <p:nvPr/>
        </p:nvSpPr>
        <p:spPr>
          <a:xfrm rot="16200000">
            <a:off x="3285944" y="2307082"/>
            <a:ext cx="580337" cy="299607"/>
          </a:xfrm>
          <a:prstGeom prst="triangle">
            <a:avLst/>
          </a:prstGeom>
          <a:solidFill>
            <a:srgbClr val="F7D9D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Retângulo 53"/>
          <p:cNvSpPr/>
          <p:nvPr/>
        </p:nvSpPr>
        <p:spPr>
          <a:xfrm>
            <a:off x="8944906" y="1428061"/>
            <a:ext cx="27594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000" b="1" dirty="0" err="1">
                <a:solidFill>
                  <a:srgbClr val="00A79B"/>
                </a:solidFill>
              </a:rPr>
              <a:t>Empretec</a:t>
            </a:r>
            <a:r>
              <a:rPr lang="pt-BR" sz="2000" b="1" dirty="0">
                <a:solidFill>
                  <a:srgbClr val="00A79B"/>
                </a:solidFill>
              </a:rPr>
              <a:t> contribuiu para o AUMENTO no lucro mensal? </a:t>
            </a:r>
          </a:p>
        </p:txBody>
      </p:sp>
      <p:sp>
        <p:nvSpPr>
          <p:cNvPr id="55" name="Retângulo 54"/>
          <p:cNvSpPr/>
          <p:nvPr/>
        </p:nvSpPr>
        <p:spPr>
          <a:xfrm>
            <a:off x="8986652" y="2476177"/>
            <a:ext cx="16494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8000" b="1" dirty="0">
                <a:solidFill>
                  <a:srgbClr val="00A79B"/>
                </a:solidFill>
              </a:rPr>
              <a:t>7,9</a:t>
            </a:r>
            <a:endParaRPr lang="pt-BR" sz="8000" b="1" i="1" dirty="0">
              <a:solidFill>
                <a:srgbClr val="00A79B"/>
              </a:solidFill>
            </a:endParaRPr>
          </a:p>
        </p:txBody>
      </p:sp>
      <p:sp>
        <p:nvSpPr>
          <p:cNvPr id="56" name="Triângulo isósceles 55"/>
          <p:cNvSpPr/>
          <p:nvPr/>
        </p:nvSpPr>
        <p:spPr>
          <a:xfrm rot="5400000">
            <a:off x="8050969" y="2529502"/>
            <a:ext cx="580337" cy="299607"/>
          </a:xfrm>
          <a:prstGeom prst="triangle">
            <a:avLst/>
          </a:prstGeom>
          <a:solidFill>
            <a:srgbClr val="CDFFFB"/>
          </a:solidFill>
          <a:ln>
            <a:solidFill>
              <a:srgbClr val="00A7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7" name="Tabela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466387"/>
              </p:ext>
            </p:extLst>
          </p:nvPr>
        </p:nvGraphicFramePr>
        <p:xfrm>
          <a:off x="504328" y="3672818"/>
          <a:ext cx="1223152" cy="344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1576">
                  <a:extLst>
                    <a:ext uri="{9D8B030D-6E8A-4147-A177-3AD203B41FA5}">
                      <a16:colId xmlns="" xmlns:a16="http://schemas.microsoft.com/office/drawing/2014/main" val="459488471"/>
                    </a:ext>
                  </a:extLst>
                </a:gridCol>
                <a:gridCol w="611576">
                  <a:extLst>
                    <a:ext uri="{9D8B030D-6E8A-4147-A177-3AD203B41FA5}">
                      <a16:colId xmlns="" xmlns:a16="http://schemas.microsoft.com/office/drawing/2014/main" val="1847061966"/>
                    </a:ext>
                  </a:extLst>
                </a:gridCol>
              </a:tblGrid>
              <a:tr h="34480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pt-BR" sz="1100" b="1" u="none" strike="noStrike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37</a:t>
                      </a:r>
                      <a:endParaRPr lang="pt-B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03124855"/>
                  </a:ext>
                </a:extLst>
              </a:tr>
            </a:tbl>
          </a:graphicData>
        </a:graphic>
      </p:graphicFrame>
      <p:sp>
        <p:nvSpPr>
          <p:cNvPr id="58" name="Retângulo 57"/>
          <p:cNvSpPr/>
          <p:nvPr/>
        </p:nvSpPr>
        <p:spPr>
          <a:xfrm>
            <a:off x="2019397" y="2939123"/>
            <a:ext cx="9074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b="1" dirty="0">
                <a:solidFill>
                  <a:schemeClr val="accent4">
                    <a:lumMod val="75000"/>
                  </a:schemeClr>
                </a:solidFill>
              </a:rPr>
              <a:t>2015 2,2</a:t>
            </a:r>
            <a:endParaRPr lang="pt-BR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9" name="Retângulo 58"/>
          <p:cNvSpPr/>
          <p:nvPr/>
        </p:nvSpPr>
        <p:spPr>
          <a:xfrm>
            <a:off x="10482767" y="2911241"/>
            <a:ext cx="9074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b="1" dirty="0">
                <a:solidFill>
                  <a:schemeClr val="accent4">
                    <a:lumMod val="75000"/>
                  </a:schemeClr>
                </a:solidFill>
              </a:rPr>
              <a:t>2015 7,9</a:t>
            </a:r>
            <a:endParaRPr lang="pt-BR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60" name="Tabela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190703"/>
              </p:ext>
            </p:extLst>
          </p:nvPr>
        </p:nvGraphicFramePr>
        <p:xfrm>
          <a:off x="9050575" y="3627213"/>
          <a:ext cx="1223152" cy="344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1576">
                  <a:extLst>
                    <a:ext uri="{9D8B030D-6E8A-4147-A177-3AD203B41FA5}">
                      <a16:colId xmlns="" xmlns:a16="http://schemas.microsoft.com/office/drawing/2014/main" val="459488471"/>
                    </a:ext>
                  </a:extLst>
                </a:gridCol>
                <a:gridCol w="611576">
                  <a:extLst>
                    <a:ext uri="{9D8B030D-6E8A-4147-A177-3AD203B41FA5}">
                      <a16:colId xmlns="" xmlns:a16="http://schemas.microsoft.com/office/drawing/2014/main" val="1847061966"/>
                    </a:ext>
                  </a:extLst>
                </a:gridCol>
              </a:tblGrid>
              <a:tr h="34480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pt-BR" sz="1100" b="1" u="none" strike="noStrike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871</a:t>
                      </a:r>
                      <a:endParaRPr lang="pt-B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03124855"/>
                  </a:ext>
                </a:extLst>
              </a:tr>
            </a:tbl>
          </a:graphicData>
        </a:graphic>
      </p:graphicFrame>
      <p:sp>
        <p:nvSpPr>
          <p:cNvPr id="61" name="Espaço Reservado para Conteúdo 3"/>
          <p:cNvSpPr txBox="1">
            <a:spLocks/>
          </p:cNvSpPr>
          <p:nvPr/>
        </p:nvSpPr>
        <p:spPr>
          <a:xfrm>
            <a:off x="384519" y="4260105"/>
            <a:ext cx="3914374" cy="168858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1800" dirty="0"/>
              <a:t>a contribuição do </a:t>
            </a:r>
            <a:r>
              <a:rPr lang="pt-BR" sz="1800" dirty="0" err="1"/>
              <a:t>Empretec</a:t>
            </a:r>
            <a:r>
              <a:rPr lang="pt-BR" sz="1800" dirty="0"/>
              <a:t> para a situação desses 3% de empresas que tiveram redução no lucro mensal se restringir a 2,1 é positivo, por não imputar responsabilidade ao seminário </a:t>
            </a:r>
            <a:r>
              <a:rPr lang="pt-BR" sz="1200" dirty="0"/>
              <a:t>(P24)</a:t>
            </a:r>
          </a:p>
          <a:p>
            <a:pPr marL="342900" indent="-342900" algn="l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pt-BR" sz="1800" dirty="0"/>
          </a:p>
        </p:txBody>
      </p:sp>
      <p:sp>
        <p:nvSpPr>
          <p:cNvPr id="62" name="Espaço Reservado para Conteúdo 3"/>
          <p:cNvSpPr txBox="1">
            <a:spLocks/>
          </p:cNvSpPr>
          <p:nvPr/>
        </p:nvSpPr>
        <p:spPr>
          <a:xfrm>
            <a:off x="7759700" y="4260105"/>
            <a:ext cx="4052263" cy="165990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1800" dirty="0"/>
              <a:t>já a contribuição do </a:t>
            </a:r>
            <a:r>
              <a:rPr lang="pt-BR" sz="1800" dirty="0" err="1"/>
              <a:t>Empretec</a:t>
            </a:r>
            <a:r>
              <a:rPr lang="pt-BR" sz="1800" dirty="0"/>
              <a:t> para a situação das 67% de empresas que tiveram aumento no lucro mensal alcançar a 7,9 é positivo, por reconhecer o valor e a participação do seminário</a:t>
            </a:r>
            <a:endParaRPr lang="pt-BR" sz="1200" dirty="0"/>
          </a:p>
          <a:p>
            <a:pPr marL="342900" indent="-342900" algn="l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pt-BR" sz="1800" dirty="0"/>
          </a:p>
        </p:txBody>
      </p:sp>
      <p:grpSp>
        <p:nvGrpSpPr>
          <p:cNvPr id="66" name="hitorico"/>
          <p:cNvGrpSpPr/>
          <p:nvPr/>
        </p:nvGrpSpPr>
        <p:grpSpPr>
          <a:xfrm>
            <a:off x="5121351" y="1020551"/>
            <a:ext cx="1596572" cy="624115"/>
            <a:chOff x="7794171" y="5558971"/>
            <a:chExt cx="1596572" cy="624115"/>
          </a:xfrm>
        </p:grpSpPr>
        <p:grpSp>
          <p:nvGrpSpPr>
            <p:cNvPr id="67" name="historico"/>
            <p:cNvGrpSpPr/>
            <p:nvPr/>
          </p:nvGrpSpPr>
          <p:grpSpPr>
            <a:xfrm>
              <a:off x="7913674" y="5674171"/>
              <a:ext cx="1346440" cy="450171"/>
              <a:chOff x="9469590" y="1309591"/>
              <a:chExt cx="1346440" cy="450171"/>
            </a:xfrm>
          </p:grpSpPr>
          <p:grpSp>
            <p:nvGrpSpPr>
              <p:cNvPr id="69" name="Group 4"/>
              <p:cNvGrpSpPr>
                <a:grpSpLocks noChangeAspect="1"/>
              </p:cNvGrpSpPr>
              <p:nvPr/>
            </p:nvGrpSpPr>
            <p:grpSpPr bwMode="auto">
              <a:xfrm>
                <a:off x="9469590" y="1309591"/>
                <a:ext cx="463483" cy="450171"/>
                <a:chOff x="5704" y="821"/>
                <a:chExt cx="383" cy="372"/>
              </a:xfrm>
              <a:solidFill>
                <a:srgbClr val="00A79B"/>
              </a:solidFill>
            </p:grpSpPr>
            <p:sp>
              <p:nvSpPr>
                <p:cNvPr id="71" name="Freeform 5"/>
                <p:cNvSpPr>
                  <a:spLocks noEditPoints="1"/>
                </p:cNvSpPr>
                <p:nvPr/>
              </p:nvSpPr>
              <p:spPr bwMode="auto">
                <a:xfrm>
                  <a:off x="5743" y="936"/>
                  <a:ext cx="63" cy="63"/>
                </a:xfrm>
                <a:custGeom>
                  <a:avLst/>
                  <a:gdLst>
                    <a:gd name="T0" fmla="*/ 306 w 338"/>
                    <a:gd name="T1" fmla="*/ 0 h 337"/>
                    <a:gd name="T2" fmla="*/ 32 w 338"/>
                    <a:gd name="T3" fmla="*/ 0 h 337"/>
                    <a:gd name="T4" fmla="*/ 0 w 338"/>
                    <a:gd name="T5" fmla="*/ 32 h 337"/>
                    <a:gd name="T6" fmla="*/ 0 w 338"/>
                    <a:gd name="T7" fmla="*/ 305 h 337"/>
                    <a:gd name="T8" fmla="*/ 32 w 338"/>
                    <a:gd name="T9" fmla="*/ 337 h 337"/>
                    <a:gd name="T10" fmla="*/ 306 w 338"/>
                    <a:gd name="T11" fmla="*/ 337 h 337"/>
                    <a:gd name="T12" fmla="*/ 338 w 338"/>
                    <a:gd name="T13" fmla="*/ 305 h 337"/>
                    <a:gd name="T14" fmla="*/ 338 w 338"/>
                    <a:gd name="T15" fmla="*/ 32 h 337"/>
                    <a:gd name="T16" fmla="*/ 306 w 338"/>
                    <a:gd name="T17" fmla="*/ 0 h 337"/>
                    <a:gd name="T18" fmla="*/ 274 w 338"/>
                    <a:gd name="T19" fmla="*/ 273 h 337"/>
                    <a:gd name="T20" fmla="*/ 64 w 338"/>
                    <a:gd name="T21" fmla="*/ 273 h 337"/>
                    <a:gd name="T22" fmla="*/ 64 w 338"/>
                    <a:gd name="T23" fmla="*/ 64 h 337"/>
                    <a:gd name="T24" fmla="*/ 274 w 338"/>
                    <a:gd name="T25" fmla="*/ 64 h 337"/>
                    <a:gd name="T26" fmla="*/ 274 w 338"/>
                    <a:gd name="T27" fmla="*/ 273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8" h="337">
                      <a:moveTo>
                        <a:pt x="306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5" y="0"/>
                        <a:pt x="0" y="14"/>
                        <a:pt x="0" y="32"/>
                      </a:cubicBezTo>
                      <a:cubicBezTo>
                        <a:pt x="0" y="305"/>
                        <a:pt x="0" y="305"/>
                        <a:pt x="0" y="305"/>
                      </a:cubicBezTo>
                      <a:cubicBezTo>
                        <a:pt x="0" y="323"/>
                        <a:pt x="15" y="337"/>
                        <a:pt x="32" y="337"/>
                      </a:cubicBezTo>
                      <a:cubicBezTo>
                        <a:pt x="306" y="337"/>
                        <a:pt x="306" y="337"/>
                        <a:pt x="306" y="337"/>
                      </a:cubicBezTo>
                      <a:cubicBezTo>
                        <a:pt x="324" y="337"/>
                        <a:pt x="338" y="323"/>
                        <a:pt x="338" y="305"/>
                      </a:cubicBezTo>
                      <a:cubicBezTo>
                        <a:pt x="338" y="32"/>
                        <a:pt x="338" y="32"/>
                        <a:pt x="338" y="32"/>
                      </a:cubicBezTo>
                      <a:cubicBezTo>
                        <a:pt x="338" y="14"/>
                        <a:pt x="324" y="0"/>
                        <a:pt x="306" y="0"/>
                      </a:cubicBezTo>
                      <a:close/>
                      <a:moveTo>
                        <a:pt x="274" y="273"/>
                      </a:moveTo>
                      <a:cubicBezTo>
                        <a:pt x="64" y="273"/>
                        <a:pt x="64" y="273"/>
                        <a:pt x="64" y="273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4" y="64"/>
                        <a:pt x="274" y="64"/>
                        <a:pt x="274" y="64"/>
                      </a:cubicBezTo>
                      <a:lnTo>
                        <a:pt x="274" y="27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72" name="Freeform 6"/>
                <p:cNvSpPr>
                  <a:spLocks noEditPoints="1"/>
                </p:cNvSpPr>
                <p:nvPr/>
              </p:nvSpPr>
              <p:spPr bwMode="auto">
                <a:xfrm>
                  <a:off x="5819" y="936"/>
                  <a:ext cx="63" cy="63"/>
                </a:xfrm>
                <a:custGeom>
                  <a:avLst/>
                  <a:gdLst>
                    <a:gd name="T0" fmla="*/ 305 w 337"/>
                    <a:gd name="T1" fmla="*/ 0 h 337"/>
                    <a:gd name="T2" fmla="*/ 32 w 337"/>
                    <a:gd name="T3" fmla="*/ 0 h 337"/>
                    <a:gd name="T4" fmla="*/ 0 w 337"/>
                    <a:gd name="T5" fmla="*/ 32 h 337"/>
                    <a:gd name="T6" fmla="*/ 0 w 337"/>
                    <a:gd name="T7" fmla="*/ 305 h 337"/>
                    <a:gd name="T8" fmla="*/ 32 w 337"/>
                    <a:gd name="T9" fmla="*/ 337 h 337"/>
                    <a:gd name="T10" fmla="*/ 305 w 337"/>
                    <a:gd name="T11" fmla="*/ 337 h 337"/>
                    <a:gd name="T12" fmla="*/ 337 w 337"/>
                    <a:gd name="T13" fmla="*/ 305 h 337"/>
                    <a:gd name="T14" fmla="*/ 337 w 337"/>
                    <a:gd name="T15" fmla="*/ 32 h 337"/>
                    <a:gd name="T16" fmla="*/ 305 w 337"/>
                    <a:gd name="T17" fmla="*/ 0 h 337"/>
                    <a:gd name="T18" fmla="*/ 273 w 337"/>
                    <a:gd name="T19" fmla="*/ 273 h 337"/>
                    <a:gd name="T20" fmla="*/ 64 w 337"/>
                    <a:gd name="T21" fmla="*/ 273 h 337"/>
                    <a:gd name="T22" fmla="*/ 64 w 337"/>
                    <a:gd name="T23" fmla="*/ 64 h 337"/>
                    <a:gd name="T24" fmla="*/ 273 w 337"/>
                    <a:gd name="T25" fmla="*/ 64 h 337"/>
                    <a:gd name="T26" fmla="*/ 273 w 337"/>
                    <a:gd name="T27" fmla="*/ 273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7" h="337">
                      <a:moveTo>
                        <a:pt x="305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4" y="0"/>
                        <a:pt x="0" y="14"/>
                        <a:pt x="0" y="32"/>
                      </a:cubicBezTo>
                      <a:cubicBezTo>
                        <a:pt x="0" y="305"/>
                        <a:pt x="0" y="305"/>
                        <a:pt x="0" y="305"/>
                      </a:cubicBezTo>
                      <a:cubicBezTo>
                        <a:pt x="0" y="323"/>
                        <a:pt x="14" y="337"/>
                        <a:pt x="32" y="337"/>
                      </a:cubicBezTo>
                      <a:cubicBezTo>
                        <a:pt x="305" y="337"/>
                        <a:pt x="305" y="337"/>
                        <a:pt x="305" y="337"/>
                      </a:cubicBezTo>
                      <a:cubicBezTo>
                        <a:pt x="323" y="337"/>
                        <a:pt x="337" y="323"/>
                        <a:pt x="337" y="305"/>
                      </a:cubicBezTo>
                      <a:cubicBezTo>
                        <a:pt x="337" y="32"/>
                        <a:pt x="337" y="32"/>
                        <a:pt x="337" y="32"/>
                      </a:cubicBezTo>
                      <a:cubicBezTo>
                        <a:pt x="337" y="14"/>
                        <a:pt x="323" y="0"/>
                        <a:pt x="305" y="0"/>
                      </a:cubicBezTo>
                      <a:close/>
                      <a:moveTo>
                        <a:pt x="273" y="273"/>
                      </a:moveTo>
                      <a:cubicBezTo>
                        <a:pt x="64" y="273"/>
                        <a:pt x="64" y="273"/>
                        <a:pt x="64" y="273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3" y="64"/>
                        <a:pt x="273" y="64"/>
                        <a:pt x="273" y="64"/>
                      </a:cubicBezTo>
                      <a:cubicBezTo>
                        <a:pt x="273" y="273"/>
                        <a:pt x="273" y="273"/>
                        <a:pt x="273" y="2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73" name="Freeform 7"/>
                <p:cNvSpPr>
                  <a:spLocks noEditPoints="1"/>
                </p:cNvSpPr>
                <p:nvPr/>
              </p:nvSpPr>
              <p:spPr bwMode="auto">
                <a:xfrm>
                  <a:off x="5743" y="1013"/>
                  <a:ext cx="63" cy="63"/>
                </a:xfrm>
                <a:custGeom>
                  <a:avLst/>
                  <a:gdLst>
                    <a:gd name="T0" fmla="*/ 306 w 338"/>
                    <a:gd name="T1" fmla="*/ 0 h 338"/>
                    <a:gd name="T2" fmla="*/ 32 w 338"/>
                    <a:gd name="T3" fmla="*/ 0 h 338"/>
                    <a:gd name="T4" fmla="*/ 0 w 338"/>
                    <a:gd name="T5" fmla="*/ 32 h 338"/>
                    <a:gd name="T6" fmla="*/ 0 w 338"/>
                    <a:gd name="T7" fmla="*/ 306 h 338"/>
                    <a:gd name="T8" fmla="*/ 32 w 338"/>
                    <a:gd name="T9" fmla="*/ 338 h 338"/>
                    <a:gd name="T10" fmla="*/ 306 w 338"/>
                    <a:gd name="T11" fmla="*/ 338 h 338"/>
                    <a:gd name="T12" fmla="*/ 338 w 338"/>
                    <a:gd name="T13" fmla="*/ 306 h 338"/>
                    <a:gd name="T14" fmla="*/ 338 w 338"/>
                    <a:gd name="T15" fmla="*/ 32 h 338"/>
                    <a:gd name="T16" fmla="*/ 306 w 338"/>
                    <a:gd name="T17" fmla="*/ 0 h 338"/>
                    <a:gd name="T18" fmla="*/ 274 w 338"/>
                    <a:gd name="T19" fmla="*/ 274 h 338"/>
                    <a:gd name="T20" fmla="*/ 64 w 338"/>
                    <a:gd name="T21" fmla="*/ 274 h 338"/>
                    <a:gd name="T22" fmla="*/ 64 w 338"/>
                    <a:gd name="T23" fmla="*/ 64 h 338"/>
                    <a:gd name="T24" fmla="*/ 274 w 338"/>
                    <a:gd name="T25" fmla="*/ 64 h 338"/>
                    <a:gd name="T26" fmla="*/ 274 w 338"/>
                    <a:gd name="T27" fmla="*/ 274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8" h="338">
                      <a:moveTo>
                        <a:pt x="306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5" y="0"/>
                        <a:pt x="0" y="14"/>
                        <a:pt x="0" y="32"/>
                      </a:cubicBezTo>
                      <a:cubicBezTo>
                        <a:pt x="0" y="306"/>
                        <a:pt x="0" y="306"/>
                        <a:pt x="0" y="306"/>
                      </a:cubicBezTo>
                      <a:cubicBezTo>
                        <a:pt x="0" y="323"/>
                        <a:pt x="15" y="338"/>
                        <a:pt x="32" y="338"/>
                      </a:cubicBezTo>
                      <a:cubicBezTo>
                        <a:pt x="306" y="338"/>
                        <a:pt x="306" y="338"/>
                        <a:pt x="306" y="338"/>
                      </a:cubicBezTo>
                      <a:cubicBezTo>
                        <a:pt x="324" y="338"/>
                        <a:pt x="338" y="323"/>
                        <a:pt x="338" y="306"/>
                      </a:cubicBezTo>
                      <a:cubicBezTo>
                        <a:pt x="338" y="32"/>
                        <a:pt x="338" y="32"/>
                        <a:pt x="338" y="32"/>
                      </a:cubicBezTo>
                      <a:cubicBezTo>
                        <a:pt x="338" y="14"/>
                        <a:pt x="324" y="0"/>
                        <a:pt x="306" y="0"/>
                      </a:cubicBezTo>
                      <a:close/>
                      <a:moveTo>
                        <a:pt x="274" y="274"/>
                      </a:moveTo>
                      <a:cubicBezTo>
                        <a:pt x="64" y="274"/>
                        <a:pt x="64" y="274"/>
                        <a:pt x="64" y="274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4" y="64"/>
                        <a:pt x="274" y="64"/>
                        <a:pt x="274" y="64"/>
                      </a:cubicBezTo>
                      <a:lnTo>
                        <a:pt x="274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74" name="Freeform 8"/>
                <p:cNvSpPr>
                  <a:spLocks noEditPoints="1"/>
                </p:cNvSpPr>
                <p:nvPr/>
              </p:nvSpPr>
              <p:spPr bwMode="auto">
                <a:xfrm>
                  <a:off x="5704" y="821"/>
                  <a:ext cx="383" cy="372"/>
                </a:xfrm>
                <a:custGeom>
                  <a:avLst/>
                  <a:gdLst>
                    <a:gd name="T0" fmla="*/ 1569 w 2048"/>
                    <a:gd name="T1" fmla="*/ 237 h 1990"/>
                    <a:gd name="T2" fmla="*/ 1398 w 2048"/>
                    <a:gd name="T3" fmla="*/ 205 h 1990"/>
                    <a:gd name="T4" fmla="*/ 1366 w 2048"/>
                    <a:gd name="T5" fmla="*/ 0 h 1990"/>
                    <a:gd name="T6" fmla="*/ 1197 w 2048"/>
                    <a:gd name="T7" fmla="*/ 32 h 1990"/>
                    <a:gd name="T8" fmla="*/ 885 w 2048"/>
                    <a:gd name="T9" fmla="*/ 205 h 1990"/>
                    <a:gd name="T10" fmla="*/ 853 w 2048"/>
                    <a:gd name="T11" fmla="*/ 0 h 1990"/>
                    <a:gd name="T12" fmla="*/ 684 w 2048"/>
                    <a:gd name="T13" fmla="*/ 32 h 1990"/>
                    <a:gd name="T14" fmla="*/ 372 w 2048"/>
                    <a:gd name="T15" fmla="*/ 205 h 1990"/>
                    <a:gd name="T16" fmla="*/ 340 w 2048"/>
                    <a:gd name="T17" fmla="*/ 0 h 1990"/>
                    <a:gd name="T18" fmla="*/ 171 w 2048"/>
                    <a:gd name="T19" fmla="*/ 32 h 1990"/>
                    <a:gd name="T20" fmla="*/ 32 w 2048"/>
                    <a:gd name="T21" fmla="*/ 205 h 1990"/>
                    <a:gd name="T22" fmla="*/ 0 w 2048"/>
                    <a:gd name="T23" fmla="*/ 1468 h 1990"/>
                    <a:gd name="T24" fmla="*/ 896 w 2048"/>
                    <a:gd name="T25" fmla="*/ 1501 h 1990"/>
                    <a:gd name="T26" fmla="*/ 1469 w 2048"/>
                    <a:gd name="T27" fmla="*/ 1990 h 1990"/>
                    <a:gd name="T28" fmla="*/ 1569 w 2048"/>
                    <a:gd name="T29" fmla="*/ 840 h 1990"/>
                    <a:gd name="T30" fmla="*/ 1261 w 2048"/>
                    <a:gd name="T31" fmla="*/ 64 h 1990"/>
                    <a:gd name="T32" fmla="*/ 1334 w 2048"/>
                    <a:gd name="T33" fmla="*/ 237 h 1990"/>
                    <a:gd name="T34" fmla="*/ 1261 w 2048"/>
                    <a:gd name="T35" fmla="*/ 410 h 1990"/>
                    <a:gd name="T36" fmla="*/ 748 w 2048"/>
                    <a:gd name="T37" fmla="*/ 237 h 1990"/>
                    <a:gd name="T38" fmla="*/ 821 w 2048"/>
                    <a:gd name="T39" fmla="*/ 64 h 1990"/>
                    <a:gd name="T40" fmla="*/ 821 w 2048"/>
                    <a:gd name="T41" fmla="*/ 410 h 1990"/>
                    <a:gd name="T42" fmla="*/ 748 w 2048"/>
                    <a:gd name="T43" fmla="*/ 237 h 1990"/>
                    <a:gd name="T44" fmla="*/ 235 w 2048"/>
                    <a:gd name="T45" fmla="*/ 64 h 1990"/>
                    <a:gd name="T46" fmla="*/ 308 w 2048"/>
                    <a:gd name="T47" fmla="*/ 237 h 1990"/>
                    <a:gd name="T48" fmla="*/ 235 w 2048"/>
                    <a:gd name="T49" fmla="*/ 410 h 1990"/>
                    <a:gd name="T50" fmla="*/ 921 w 2048"/>
                    <a:gd name="T51" fmla="*/ 1026 h 1990"/>
                    <a:gd name="T52" fmla="*/ 616 w 2048"/>
                    <a:gd name="T53" fmla="*/ 1058 h 1990"/>
                    <a:gd name="T54" fmla="*/ 648 w 2048"/>
                    <a:gd name="T55" fmla="*/ 1364 h 1990"/>
                    <a:gd name="T56" fmla="*/ 889 w 2048"/>
                    <a:gd name="T57" fmla="*/ 1411 h 1990"/>
                    <a:gd name="T58" fmla="*/ 64 w 2048"/>
                    <a:gd name="T59" fmla="*/ 1436 h 1990"/>
                    <a:gd name="T60" fmla="*/ 171 w 2048"/>
                    <a:gd name="T61" fmla="*/ 269 h 1990"/>
                    <a:gd name="T62" fmla="*/ 203 w 2048"/>
                    <a:gd name="T63" fmla="*/ 474 h 1990"/>
                    <a:gd name="T64" fmla="*/ 372 w 2048"/>
                    <a:gd name="T65" fmla="*/ 442 h 1990"/>
                    <a:gd name="T66" fmla="*/ 684 w 2048"/>
                    <a:gd name="T67" fmla="*/ 269 h 1990"/>
                    <a:gd name="T68" fmla="*/ 716 w 2048"/>
                    <a:gd name="T69" fmla="*/ 474 h 1990"/>
                    <a:gd name="T70" fmla="*/ 885 w 2048"/>
                    <a:gd name="T71" fmla="*/ 442 h 1990"/>
                    <a:gd name="T72" fmla="*/ 1197 w 2048"/>
                    <a:gd name="T73" fmla="*/ 269 h 1990"/>
                    <a:gd name="T74" fmla="*/ 1229 w 2048"/>
                    <a:gd name="T75" fmla="*/ 474 h 1990"/>
                    <a:gd name="T76" fmla="*/ 1398 w 2048"/>
                    <a:gd name="T77" fmla="*/ 442 h 1990"/>
                    <a:gd name="T78" fmla="*/ 1505 w 2048"/>
                    <a:gd name="T79" fmla="*/ 269 h 1990"/>
                    <a:gd name="T80" fmla="*/ 1469 w 2048"/>
                    <a:gd name="T81" fmla="*/ 831 h 1990"/>
                    <a:gd name="T82" fmla="*/ 1364 w 2048"/>
                    <a:gd name="T83" fmla="*/ 648 h 1990"/>
                    <a:gd name="T84" fmla="*/ 1058 w 2048"/>
                    <a:gd name="T85" fmla="*/ 616 h 1990"/>
                    <a:gd name="T86" fmla="*/ 1026 w 2048"/>
                    <a:gd name="T87" fmla="*/ 921 h 1990"/>
                    <a:gd name="T88" fmla="*/ 1113 w 2048"/>
                    <a:gd name="T89" fmla="*/ 953 h 1990"/>
                    <a:gd name="T90" fmla="*/ 953 w 2048"/>
                    <a:gd name="T91" fmla="*/ 1146 h 1990"/>
                    <a:gd name="T92" fmla="*/ 921 w 2048"/>
                    <a:gd name="T93" fmla="*/ 1026 h 1990"/>
                    <a:gd name="T94" fmla="*/ 889 w 2048"/>
                    <a:gd name="T95" fmla="*/ 1300 h 1990"/>
                    <a:gd name="T96" fmla="*/ 680 w 2048"/>
                    <a:gd name="T97" fmla="*/ 1090 h 1990"/>
                    <a:gd name="T98" fmla="*/ 1300 w 2048"/>
                    <a:gd name="T99" fmla="*/ 680 h 1990"/>
                    <a:gd name="T100" fmla="*/ 1217 w 2048"/>
                    <a:gd name="T101" fmla="*/ 889 h 1990"/>
                    <a:gd name="T102" fmla="*/ 1090 w 2048"/>
                    <a:gd name="T103" fmla="*/ 680 h 1990"/>
                    <a:gd name="T104" fmla="*/ 1469 w 2048"/>
                    <a:gd name="T105" fmla="*/ 1926 h 1990"/>
                    <a:gd name="T106" fmla="*/ 956 w 2048"/>
                    <a:gd name="T107" fmla="*/ 1465 h 1990"/>
                    <a:gd name="T108" fmla="*/ 1238 w 2048"/>
                    <a:gd name="T109" fmla="*/ 950 h 1990"/>
                    <a:gd name="T110" fmla="*/ 1340 w 2048"/>
                    <a:gd name="T111" fmla="*/ 912 h 1990"/>
                    <a:gd name="T112" fmla="*/ 1469 w 2048"/>
                    <a:gd name="T113" fmla="*/ 896 h 1990"/>
                    <a:gd name="T114" fmla="*/ 1533 w 2048"/>
                    <a:gd name="T115" fmla="*/ 900 h 1990"/>
                    <a:gd name="T116" fmla="*/ 1469 w 2048"/>
                    <a:gd name="T117" fmla="*/ 1926 h 19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048" h="1990">
                      <a:moveTo>
                        <a:pt x="1569" y="840"/>
                      </a:moveTo>
                      <a:cubicBezTo>
                        <a:pt x="1569" y="237"/>
                        <a:pt x="1569" y="237"/>
                        <a:pt x="1569" y="237"/>
                      </a:cubicBezTo>
                      <a:cubicBezTo>
                        <a:pt x="1569" y="219"/>
                        <a:pt x="1555" y="205"/>
                        <a:pt x="1537" y="205"/>
                      </a:cubicBezTo>
                      <a:cubicBezTo>
                        <a:pt x="1398" y="205"/>
                        <a:pt x="1398" y="205"/>
                        <a:pt x="1398" y="205"/>
                      </a:cubicBezTo>
                      <a:cubicBezTo>
                        <a:pt x="1398" y="32"/>
                        <a:pt x="1398" y="32"/>
                        <a:pt x="1398" y="32"/>
                      </a:cubicBezTo>
                      <a:cubicBezTo>
                        <a:pt x="1398" y="14"/>
                        <a:pt x="1384" y="0"/>
                        <a:pt x="1366" y="0"/>
                      </a:cubicBezTo>
                      <a:cubicBezTo>
                        <a:pt x="1229" y="0"/>
                        <a:pt x="1229" y="0"/>
                        <a:pt x="1229" y="0"/>
                      </a:cubicBezTo>
                      <a:cubicBezTo>
                        <a:pt x="1212" y="0"/>
                        <a:pt x="1197" y="14"/>
                        <a:pt x="1197" y="32"/>
                      </a:cubicBezTo>
                      <a:cubicBezTo>
                        <a:pt x="1197" y="205"/>
                        <a:pt x="1197" y="205"/>
                        <a:pt x="1197" y="205"/>
                      </a:cubicBezTo>
                      <a:cubicBezTo>
                        <a:pt x="885" y="205"/>
                        <a:pt x="885" y="205"/>
                        <a:pt x="885" y="205"/>
                      </a:cubicBezTo>
                      <a:cubicBezTo>
                        <a:pt x="885" y="32"/>
                        <a:pt x="885" y="32"/>
                        <a:pt x="885" y="32"/>
                      </a:cubicBezTo>
                      <a:cubicBezTo>
                        <a:pt x="885" y="14"/>
                        <a:pt x="871" y="0"/>
                        <a:pt x="853" y="0"/>
                      </a:cubicBezTo>
                      <a:cubicBezTo>
                        <a:pt x="716" y="0"/>
                        <a:pt x="716" y="0"/>
                        <a:pt x="716" y="0"/>
                      </a:cubicBezTo>
                      <a:cubicBezTo>
                        <a:pt x="698" y="0"/>
                        <a:pt x="684" y="14"/>
                        <a:pt x="684" y="32"/>
                      </a:cubicBezTo>
                      <a:cubicBezTo>
                        <a:pt x="684" y="205"/>
                        <a:pt x="684" y="205"/>
                        <a:pt x="684" y="205"/>
                      </a:cubicBezTo>
                      <a:cubicBezTo>
                        <a:pt x="372" y="205"/>
                        <a:pt x="372" y="205"/>
                        <a:pt x="372" y="205"/>
                      </a:cubicBezTo>
                      <a:cubicBezTo>
                        <a:pt x="372" y="32"/>
                        <a:pt x="372" y="32"/>
                        <a:pt x="372" y="32"/>
                      </a:cubicBezTo>
                      <a:cubicBezTo>
                        <a:pt x="372" y="14"/>
                        <a:pt x="358" y="0"/>
                        <a:pt x="340" y="0"/>
                      </a:cubicBezTo>
                      <a:cubicBezTo>
                        <a:pt x="203" y="0"/>
                        <a:pt x="203" y="0"/>
                        <a:pt x="203" y="0"/>
                      </a:cubicBezTo>
                      <a:cubicBezTo>
                        <a:pt x="185" y="0"/>
                        <a:pt x="171" y="14"/>
                        <a:pt x="171" y="32"/>
                      </a:cubicBezTo>
                      <a:cubicBezTo>
                        <a:pt x="171" y="205"/>
                        <a:pt x="171" y="205"/>
                        <a:pt x="171" y="205"/>
                      </a:cubicBezTo>
                      <a:cubicBezTo>
                        <a:pt x="32" y="205"/>
                        <a:pt x="32" y="205"/>
                        <a:pt x="32" y="205"/>
                      </a:cubicBezTo>
                      <a:cubicBezTo>
                        <a:pt x="14" y="205"/>
                        <a:pt x="0" y="219"/>
                        <a:pt x="0" y="237"/>
                      </a:cubicBezTo>
                      <a:cubicBezTo>
                        <a:pt x="0" y="1468"/>
                        <a:pt x="0" y="1468"/>
                        <a:pt x="0" y="1468"/>
                      </a:cubicBezTo>
                      <a:cubicBezTo>
                        <a:pt x="0" y="1486"/>
                        <a:pt x="14" y="1501"/>
                        <a:pt x="32" y="1501"/>
                      </a:cubicBezTo>
                      <a:cubicBezTo>
                        <a:pt x="896" y="1501"/>
                        <a:pt x="896" y="1501"/>
                        <a:pt x="896" y="1501"/>
                      </a:cubicBezTo>
                      <a:cubicBezTo>
                        <a:pt x="917" y="1631"/>
                        <a:pt x="981" y="1751"/>
                        <a:pt x="1080" y="1840"/>
                      </a:cubicBezTo>
                      <a:cubicBezTo>
                        <a:pt x="1186" y="1937"/>
                        <a:pt x="1325" y="1990"/>
                        <a:pt x="1469" y="1990"/>
                      </a:cubicBezTo>
                      <a:cubicBezTo>
                        <a:pt x="1788" y="1990"/>
                        <a:pt x="2048" y="1730"/>
                        <a:pt x="2048" y="1411"/>
                      </a:cubicBezTo>
                      <a:cubicBezTo>
                        <a:pt x="2048" y="1129"/>
                        <a:pt x="1844" y="888"/>
                        <a:pt x="1569" y="840"/>
                      </a:cubicBezTo>
                      <a:close/>
                      <a:moveTo>
                        <a:pt x="1261" y="237"/>
                      </a:moveTo>
                      <a:cubicBezTo>
                        <a:pt x="1261" y="64"/>
                        <a:pt x="1261" y="64"/>
                        <a:pt x="1261" y="64"/>
                      </a:cubicBezTo>
                      <a:cubicBezTo>
                        <a:pt x="1334" y="64"/>
                        <a:pt x="1334" y="64"/>
                        <a:pt x="1334" y="64"/>
                      </a:cubicBezTo>
                      <a:cubicBezTo>
                        <a:pt x="1334" y="237"/>
                        <a:pt x="1334" y="237"/>
                        <a:pt x="1334" y="237"/>
                      </a:cubicBezTo>
                      <a:cubicBezTo>
                        <a:pt x="1334" y="410"/>
                        <a:pt x="1334" y="410"/>
                        <a:pt x="1334" y="410"/>
                      </a:cubicBezTo>
                      <a:cubicBezTo>
                        <a:pt x="1261" y="410"/>
                        <a:pt x="1261" y="410"/>
                        <a:pt x="1261" y="410"/>
                      </a:cubicBezTo>
                      <a:lnTo>
                        <a:pt x="1261" y="237"/>
                      </a:lnTo>
                      <a:close/>
                      <a:moveTo>
                        <a:pt x="748" y="237"/>
                      </a:moveTo>
                      <a:cubicBezTo>
                        <a:pt x="748" y="64"/>
                        <a:pt x="748" y="64"/>
                        <a:pt x="748" y="64"/>
                      </a:cubicBezTo>
                      <a:cubicBezTo>
                        <a:pt x="821" y="64"/>
                        <a:pt x="821" y="64"/>
                        <a:pt x="821" y="64"/>
                      </a:cubicBezTo>
                      <a:cubicBezTo>
                        <a:pt x="821" y="237"/>
                        <a:pt x="821" y="237"/>
                        <a:pt x="821" y="237"/>
                      </a:cubicBezTo>
                      <a:cubicBezTo>
                        <a:pt x="821" y="410"/>
                        <a:pt x="821" y="410"/>
                        <a:pt x="821" y="410"/>
                      </a:cubicBezTo>
                      <a:cubicBezTo>
                        <a:pt x="748" y="410"/>
                        <a:pt x="748" y="410"/>
                        <a:pt x="748" y="410"/>
                      </a:cubicBezTo>
                      <a:lnTo>
                        <a:pt x="748" y="237"/>
                      </a:lnTo>
                      <a:close/>
                      <a:moveTo>
                        <a:pt x="235" y="237"/>
                      </a:moveTo>
                      <a:cubicBezTo>
                        <a:pt x="235" y="64"/>
                        <a:pt x="235" y="64"/>
                        <a:pt x="235" y="64"/>
                      </a:cubicBezTo>
                      <a:cubicBezTo>
                        <a:pt x="308" y="64"/>
                        <a:pt x="308" y="64"/>
                        <a:pt x="308" y="64"/>
                      </a:cubicBezTo>
                      <a:cubicBezTo>
                        <a:pt x="308" y="237"/>
                        <a:pt x="308" y="237"/>
                        <a:pt x="308" y="237"/>
                      </a:cubicBezTo>
                      <a:cubicBezTo>
                        <a:pt x="308" y="410"/>
                        <a:pt x="308" y="410"/>
                        <a:pt x="308" y="410"/>
                      </a:cubicBezTo>
                      <a:cubicBezTo>
                        <a:pt x="235" y="410"/>
                        <a:pt x="235" y="410"/>
                        <a:pt x="235" y="410"/>
                      </a:cubicBezTo>
                      <a:lnTo>
                        <a:pt x="235" y="237"/>
                      </a:lnTo>
                      <a:close/>
                      <a:moveTo>
                        <a:pt x="921" y="1026"/>
                      </a:moveTo>
                      <a:cubicBezTo>
                        <a:pt x="648" y="1026"/>
                        <a:pt x="648" y="1026"/>
                        <a:pt x="648" y="1026"/>
                      </a:cubicBezTo>
                      <a:cubicBezTo>
                        <a:pt x="630" y="1026"/>
                        <a:pt x="616" y="1040"/>
                        <a:pt x="616" y="1058"/>
                      </a:cubicBezTo>
                      <a:cubicBezTo>
                        <a:pt x="616" y="1332"/>
                        <a:pt x="616" y="1332"/>
                        <a:pt x="616" y="1332"/>
                      </a:cubicBezTo>
                      <a:cubicBezTo>
                        <a:pt x="616" y="1349"/>
                        <a:pt x="630" y="1364"/>
                        <a:pt x="648" y="1364"/>
                      </a:cubicBezTo>
                      <a:cubicBezTo>
                        <a:pt x="891" y="1364"/>
                        <a:pt x="891" y="1364"/>
                        <a:pt x="891" y="1364"/>
                      </a:cubicBezTo>
                      <a:cubicBezTo>
                        <a:pt x="890" y="1379"/>
                        <a:pt x="889" y="1395"/>
                        <a:pt x="889" y="1411"/>
                      </a:cubicBezTo>
                      <a:cubicBezTo>
                        <a:pt x="889" y="1419"/>
                        <a:pt x="890" y="1428"/>
                        <a:pt x="890" y="1436"/>
                      </a:cubicBezTo>
                      <a:cubicBezTo>
                        <a:pt x="64" y="1436"/>
                        <a:pt x="64" y="1436"/>
                        <a:pt x="64" y="1436"/>
                      </a:cubicBezTo>
                      <a:cubicBezTo>
                        <a:pt x="64" y="269"/>
                        <a:pt x="64" y="269"/>
                        <a:pt x="64" y="269"/>
                      </a:cubicBezTo>
                      <a:cubicBezTo>
                        <a:pt x="171" y="269"/>
                        <a:pt x="171" y="269"/>
                        <a:pt x="171" y="269"/>
                      </a:cubicBezTo>
                      <a:cubicBezTo>
                        <a:pt x="171" y="442"/>
                        <a:pt x="171" y="442"/>
                        <a:pt x="171" y="442"/>
                      </a:cubicBezTo>
                      <a:cubicBezTo>
                        <a:pt x="171" y="460"/>
                        <a:pt x="185" y="474"/>
                        <a:pt x="203" y="474"/>
                      </a:cubicBezTo>
                      <a:cubicBezTo>
                        <a:pt x="340" y="474"/>
                        <a:pt x="340" y="474"/>
                        <a:pt x="340" y="474"/>
                      </a:cubicBezTo>
                      <a:cubicBezTo>
                        <a:pt x="358" y="474"/>
                        <a:pt x="372" y="460"/>
                        <a:pt x="372" y="442"/>
                      </a:cubicBezTo>
                      <a:cubicBezTo>
                        <a:pt x="372" y="269"/>
                        <a:pt x="372" y="269"/>
                        <a:pt x="372" y="269"/>
                      </a:cubicBezTo>
                      <a:cubicBezTo>
                        <a:pt x="684" y="269"/>
                        <a:pt x="684" y="269"/>
                        <a:pt x="684" y="269"/>
                      </a:cubicBezTo>
                      <a:cubicBezTo>
                        <a:pt x="684" y="442"/>
                        <a:pt x="684" y="442"/>
                        <a:pt x="684" y="442"/>
                      </a:cubicBezTo>
                      <a:cubicBezTo>
                        <a:pt x="684" y="460"/>
                        <a:pt x="698" y="474"/>
                        <a:pt x="716" y="474"/>
                      </a:cubicBezTo>
                      <a:cubicBezTo>
                        <a:pt x="853" y="474"/>
                        <a:pt x="853" y="474"/>
                        <a:pt x="853" y="474"/>
                      </a:cubicBezTo>
                      <a:cubicBezTo>
                        <a:pt x="871" y="474"/>
                        <a:pt x="885" y="460"/>
                        <a:pt x="885" y="442"/>
                      </a:cubicBezTo>
                      <a:cubicBezTo>
                        <a:pt x="885" y="269"/>
                        <a:pt x="885" y="269"/>
                        <a:pt x="885" y="269"/>
                      </a:cubicBezTo>
                      <a:cubicBezTo>
                        <a:pt x="1197" y="269"/>
                        <a:pt x="1197" y="269"/>
                        <a:pt x="1197" y="269"/>
                      </a:cubicBezTo>
                      <a:cubicBezTo>
                        <a:pt x="1197" y="442"/>
                        <a:pt x="1197" y="442"/>
                        <a:pt x="1197" y="442"/>
                      </a:cubicBezTo>
                      <a:cubicBezTo>
                        <a:pt x="1197" y="460"/>
                        <a:pt x="1212" y="474"/>
                        <a:pt x="1229" y="474"/>
                      </a:cubicBezTo>
                      <a:cubicBezTo>
                        <a:pt x="1366" y="474"/>
                        <a:pt x="1366" y="474"/>
                        <a:pt x="1366" y="474"/>
                      </a:cubicBezTo>
                      <a:cubicBezTo>
                        <a:pt x="1384" y="474"/>
                        <a:pt x="1398" y="460"/>
                        <a:pt x="1398" y="442"/>
                      </a:cubicBezTo>
                      <a:cubicBezTo>
                        <a:pt x="1398" y="269"/>
                        <a:pt x="1398" y="269"/>
                        <a:pt x="1398" y="269"/>
                      </a:cubicBezTo>
                      <a:cubicBezTo>
                        <a:pt x="1505" y="269"/>
                        <a:pt x="1505" y="269"/>
                        <a:pt x="1505" y="269"/>
                      </a:cubicBezTo>
                      <a:cubicBezTo>
                        <a:pt x="1505" y="833"/>
                        <a:pt x="1505" y="833"/>
                        <a:pt x="1505" y="833"/>
                      </a:cubicBezTo>
                      <a:cubicBezTo>
                        <a:pt x="1493" y="832"/>
                        <a:pt x="1481" y="831"/>
                        <a:pt x="1469" y="831"/>
                      </a:cubicBezTo>
                      <a:cubicBezTo>
                        <a:pt x="1433" y="831"/>
                        <a:pt x="1398" y="835"/>
                        <a:pt x="1364" y="841"/>
                      </a:cubicBezTo>
                      <a:cubicBezTo>
                        <a:pt x="1364" y="648"/>
                        <a:pt x="1364" y="648"/>
                        <a:pt x="1364" y="648"/>
                      </a:cubicBezTo>
                      <a:cubicBezTo>
                        <a:pt x="1364" y="630"/>
                        <a:pt x="1350" y="616"/>
                        <a:pt x="1332" y="616"/>
                      </a:cubicBezTo>
                      <a:cubicBezTo>
                        <a:pt x="1058" y="616"/>
                        <a:pt x="1058" y="616"/>
                        <a:pt x="1058" y="616"/>
                      </a:cubicBezTo>
                      <a:cubicBezTo>
                        <a:pt x="1040" y="616"/>
                        <a:pt x="1026" y="630"/>
                        <a:pt x="1026" y="648"/>
                      </a:cubicBezTo>
                      <a:cubicBezTo>
                        <a:pt x="1026" y="921"/>
                        <a:pt x="1026" y="921"/>
                        <a:pt x="1026" y="921"/>
                      </a:cubicBezTo>
                      <a:cubicBezTo>
                        <a:pt x="1026" y="939"/>
                        <a:pt x="1040" y="953"/>
                        <a:pt x="1058" y="953"/>
                      </a:cubicBezTo>
                      <a:cubicBezTo>
                        <a:pt x="1113" y="953"/>
                        <a:pt x="1113" y="953"/>
                        <a:pt x="1113" y="953"/>
                      </a:cubicBezTo>
                      <a:cubicBezTo>
                        <a:pt x="1060" y="995"/>
                        <a:pt x="1014" y="1045"/>
                        <a:pt x="978" y="1102"/>
                      </a:cubicBezTo>
                      <a:cubicBezTo>
                        <a:pt x="969" y="1116"/>
                        <a:pt x="961" y="1131"/>
                        <a:pt x="953" y="1146"/>
                      </a:cubicBezTo>
                      <a:cubicBezTo>
                        <a:pt x="953" y="1058"/>
                        <a:pt x="953" y="1058"/>
                        <a:pt x="953" y="1058"/>
                      </a:cubicBezTo>
                      <a:cubicBezTo>
                        <a:pt x="953" y="1040"/>
                        <a:pt x="939" y="1026"/>
                        <a:pt x="921" y="1026"/>
                      </a:cubicBezTo>
                      <a:close/>
                      <a:moveTo>
                        <a:pt x="889" y="1090"/>
                      </a:moveTo>
                      <a:cubicBezTo>
                        <a:pt x="889" y="1300"/>
                        <a:pt x="889" y="1300"/>
                        <a:pt x="889" y="1300"/>
                      </a:cubicBezTo>
                      <a:cubicBezTo>
                        <a:pt x="680" y="1300"/>
                        <a:pt x="680" y="1300"/>
                        <a:pt x="680" y="1300"/>
                      </a:cubicBezTo>
                      <a:cubicBezTo>
                        <a:pt x="680" y="1090"/>
                        <a:pt x="680" y="1090"/>
                        <a:pt x="680" y="1090"/>
                      </a:cubicBezTo>
                      <a:lnTo>
                        <a:pt x="889" y="1090"/>
                      </a:lnTo>
                      <a:close/>
                      <a:moveTo>
                        <a:pt x="1300" y="680"/>
                      </a:moveTo>
                      <a:cubicBezTo>
                        <a:pt x="1300" y="857"/>
                        <a:pt x="1300" y="857"/>
                        <a:pt x="1300" y="857"/>
                      </a:cubicBezTo>
                      <a:cubicBezTo>
                        <a:pt x="1271" y="865"/>
                        <a:pt x="1244" y="876"/>
                        <a:pt x="1217" y="889"/>
                      </a:cubicBezTo>
                      <a:cubicBezTo>
                        <a:pt x="1090" y="889"/>
                        <a:pt x="1090" y="889"/>
                        <a:pt x="1090" y="889"/>
                      </a:cubicBezTo>
                      <a:cubicBezTo>
                        <a:pt x="1090" y="680"/>
                        <a:pt x="1090" y="680"/>
                        <a:pt x="1090" y="680"/>
                      </a:cubicBezTo>
                      <a:lnTo>
                        <a:pt x="1300" y="680"/>
                      </a:lnTo>
                      <a:close/>
                      <a:moveTo>
                        <a:pt x="1469" y="1926"/>
                      </a:moveTo>
                      <a:cubicBezTo>
                        <a:pt x="1204" y="1926"/>
                        <a:pt x="984" y="1728"/>
                        <a:pt x="956" y="1465"/>
                      </a:cubicBezTo>
                      <a:cubicBezTo>
                        <a:pt x="956" y="1465"/>
                        <a:pt x="956" y="1465"/>
                        <a:pt x="956" y="1465"/>
                      </a:cubicBezTo>
                      <a:cubicBezTo>
                        <a:pt x="954" y="1447"/>
                        <a:pt x="953" y="1429"/>
                        <a:pt x="953" y="1411"/>
                      </a:cubicBezTo>
                      <a:cubicBezTo>
                        <a:pt x="953" y="1215"/>
                        <a:pt x="1063" y="1038"/>
                        <a:pt x="1238" y="950"/>
                      </a:cubicBezTo>
                      <a:cubicBezTo>
                        <a:pt x="1238" y="950"/>
                        <a:pt x="1238" y="950"/>
                        <a:pt x="1238" y="950"/>
                      </a:cubicBezTo>
                      <a:cubicBezTo>
                        <a:pt x="1271" y="934"/>
                        <a:pt x="1305" y="921"/>
                        <a:pt x="1340" y="912"/>
                      </a:cubicBezTo>
                      <a:cubicBezTo>
                        <a:pt x="1340" y="912"/>
                        <a:pt x="1340" y="912"/>
                        <a:pt x="1340" y="912"/>
                      </a:cubicBezTo>
                      <a:cubicBezTo>
                        <a:pt x="1382" y="901"/>
                        <a:pt x="1425" y="896"/>
                        <a:pt x="1469" y="896"/>
                      </a:cubicBezTo>
                      <a:cubicBezTo>
                        <a:pt x="1490" y="896"/>
                        <a:pt x="1512" y="897"/>
                        <a:pt x="1533" y="900"/>
                      </a:cubicBezTo>
                      <a:cubicBezTo>
                        <a:pt x="1533" y="900"/>
                        <a:pt x="1533" y="900"/>
                        <a:pt x="1533" y="900"/>
                      </a:cubicBezTo>
                      <a:cubicBezTo>
                        <a:pt x="1790" y="932"/>
                        <a:pt x="1984" y="1151"/>
                        <a:pt x="1984" y="1411"/>
                      </a:cubicBezTo>
                      <a:cubicBezTo>
                        <a:pt x="1984" y="1695"/>
                        <a:pt x="1753" y="1926"/>
                        <a:pt x="1469" y="19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75" name="Freeform 9"/>
                <p:cNvSpPr>
                  <a:spLocks/>
                </p:cNvSpPr>
                <p:nvPr/>
              </p:nvSpPr>
              <p:spPr bwMode="auto">
                <a:xfrm>
                  <a:off x="6049" y="1050"/>
                  <a:ext cx="18" cy="41"/>
                </a:xfrm>
                <a:custGeom>
                  <a:avLst/>
                  <a:gdLst>
                    <a:gd name="T0" fmla="*/ 67 w 94"/>
                    <a:gd name="T1" fmla="*/ 25 h 216"/>
                    <a:gd name="T2" fmla="*/ 26 w 94"/>
                    <a:gd name="T3" fmla="*/ 6 h 216"/>
                    <a:gd name="T4" fmla="*/ 6 w 94"/>
                    <a:gd name="T5" fmla="*/ 47 h 216"/>
                    <a:gd name="T6" fmla="*/ 30 w 94"/>
                    <a:gd name="T7" fmla="*/ 184 h 216"/>
                    <a:gd name="T8" fmla="*/ 62 w 94"/>
                    <a:gd name="T9" fmla="*/ 216 h 216"/>
                    <a:gd name="T10" fmla="*/ 94 w 94"/>
                    <a:gd name="T11" fmla="*/ 184 h 216"/>
                    <a:gd name="T12" fmla="*/ 67 w 94"/>
                    <a:gd name="T13" fmla="*/ 25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4" h="216">
                      <a:moveTo>
                        <a:pt x="67" y="25"/>
                      </a:moveTo>
                      <a:cubicBezTo>
                        <a:pt x="61" y="9"/>
                        <a:pt x="42" y="0"/>
                        <a:pt x="26" y="6"/>
                      </a:cubicBezTo>
                      <a:cubicBezTo>
                        <a:pt x="9" y="12"/>
                        <a:pt x="0" y="30"/>
                        <a:pt x="6" y="47"/>
                      </a:cubicBezTo>
                      <a:cubicBezTo>
                        <a:pt x="22" y="91"/>
                        <a:pt x="30" y="137"/>
                        <a:pt x="30" y="184"/>
                      </a:cubicBezTo>
                      <a:cubicBezTo>
                        <a:pt x="30" y="202"/>
                        <a:pt x="44" y="216"/>
                        <a:pt x="62" y="216"/>
                      </a:cubicBezTo>
                      <a:cubicBezTo>
                        <a:pt x="80" y="216"/>
                        <a:pt x="94" y="202"/>
                        <a:pt x="94" y="184"/>
                      </a:cubicBezTo>
                      <a:cubicBezTo>
                        <a:pt x="94" y="130"/>
                        <a:pt x="85" y="76"/>
                        <a:pt x="67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76" name="Freeform 10"/>
                <p:cNvSpPr>
                  <a:spLocks/>
                </p:cNvSpPr>
                <p:nvPr/>
              </p:nvSpPr>
              <p:spPr bwMode="auto">
                <a:xfrm>
                  <a:off x="5994" y="999"/>
                  <a:ext cx="59" cy="45"/>
                </a:xfrm>
                <a:custGeom>
                  <a:avLst/>
                  <a:gdLst>
                    <a:gd name="T0" fmla="*/ 304 w 314"/>
                    <a:gd name="T1" fmla="*/ 191 h 242"/>
                    <a:gd name="T2" fmla="*/ 44 w 314"/>
                    <a:gd name="T3" fmla="*/ 5 h 242"/>
                    <a:gd name="T4" fmla="*/ 4 w 314"/>
                    <a:gd name="T5" fmla="*/ 27 h 242"/>
                    <a:gd name="T6" fmla="*/ 27 w 314"/>
                    <a:gd name="T7" fmla="*/ 67 h 242"/>
                    <a:gd name="T8" fmla="*/ 252 w 314"/>
                    <a:gd name="T9" fmla="*/ 228 h 242"/>
                    <a:gd name="T10" fmla="*/ 278 w 314"/>
                    <a:gd name="T11" fmla="*/ 242 h 242"/>
                    <a:gd name="T12" fmla="*/ 296 w 314"/>
                    <a:gd name="T13" fmla="*/ 236 h 242"/>
                    <a:gd name="T14" fmla="*/ 304 w 314"/>
                    <a:gd name="T15" fmla="*/ 191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4" h="242">
                      <a:moveTo>
                        <a:pt x="304" y="191"/>
                      </a:moveTo>
                      <a:cubicBezTo>
                        <a:pt x="242" y="101"/>
                        <a:pt x="149" y="35"/>
                        <a:pt x="44" y="5"/>
                      </a:cubicBezTo>
                      <a:cubicBezTo>
                        <a:pt x="27" y="0"/>
                        <a:pt x="9" y="10"/>
                        <a:pt x="4" y="27"/>
                      </a:cubicBezTo>
                      <a:cubicBezTo>
                        <a:pt x="0" y="44"/>
                        <a:pt x="10" y="62"/>
                        <a:pt x="27" y="67"/>
                      </a:cubicBezTo>
                      <a:cubicBezTo>
                        <a:pt x="117" y="93"/>
                        <a:pt x="197" y="150"/>
                        <a:pt x="252" y="228"/>
                      </a:cubicBezTo>
                      <a:cubicBezTo>
                        <a:pt x="258" y="237"/>
                        <a:pt x="268" y="242"/>
                        <a:pt x="278" y="242"/>
                      </a:cubicBezTo>
                      <a:cubicBezTo>
                        <a:pt x="284" y="242"/>
                        <a:pt x="291" y="240"/>
                        <a:pt x="296" y="236"/>
                      </a:cubicBezTo>
                      <a:cubicBezTo>
                        <a:pt x="311" y="226"/>
                        <a:pt x="314" y="206"/>
                        <a:pt x="304" y="1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77" name="Freeform 11"/>
                <p:cNvSpPr>
                  <a:spLocks noEditPoints="1"/>
                </p:cNvSpPr>
                <p:nvPr/>
              </p:nvSpPr>
              <p:spPr bwMode="auto">
                <a:xfrm>
                  <a:off x="5911" y="1017"/>
                  <a:ext cx="136" cy="136"/>
                </a:xfrm>
                <a:custGeom>
                  <a:avLst/>
                  <a:gdLst>
                    <a:gd name="T0" fmla="*/ 364 w 727"/>
                    <a:gd name="T1" fmla="*/ 0 h 727"/>
                    <a:gd name="T2" fmla="*/ 0 w 727"/>
                    <a:gd name="T3" fmla="*/ 364 h 727"/>
                    <a:gd name="T4" fmla="*/ 364 w 727"/>
                    <a:gd name="T5" fmla="*/ 727 h 727"/>
                    <a:gd name="T6" fmla="*/ 727 w 727"/>
                    <a:gd name="T7" fmla="*/ 364 h 727"/>
                    <a:gd name="T8" fmla="*/ 364 w 727"/>
                    <a:gd name="T9" fmla="*/ 0 h 727"/>
                    <a:gd name="T10" fmla="*/ 364 w 727"/>
                    <a:gd name="T11" fmla="*/ 663 h 727"/>
                    <a:gd name="T12" fmla="*/ 64 w 727"/>
                    <a:gd name="T13" fmla="*/ 364 h 727"/>
                    <a:gd name="T14" fmla="*/ 364 w 727"/>
                    <a:gd name="T15" fmla="*/ 65 h 727"/>
                    <a:gd name="T16" fmla="*/ 663 w 727"/>
                    <a:gd name="T17" fmla="*/ 364 h 727"/>
                    <a:gd name="T18" fmla="*/ 364 w 727"/>
                    <a:gd name="T19" fmla="*/ 663 h 7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27" h="727">
                      <a:moveTo>
                        <a:pt x="364" y="0"/>
                      </a:moveTo>
                      <a:cubicBezTo>
                        <a:pt x="163" y="0"/>
                        <a:pt x="0" y="163"/>
                        <a:pt x="0" y="364"/>
                      </a:cubicBezTo>
                      <a:cubicBezTo>
                        <a:pt x="0" y="564"/>
                        <a:pt x="163" y="727"/>
                        <a:pt x="364" y="727"/>
                      </a:cubicBezTo>
                      <a:cubicBezTo>
                        <a:pt x="564" y="727"/>
                        <a:pt x="727" y="564"/>
                        <a:pt x="727" y="364"/>
                      </a:cubicBezTo>
                      <a:cubicBezTo>
                        <a:pt x="727" y="163"/>
                        <a:pt x="564" y="0"/>
                        <a:pt x="364" y="0"/>
                      </a:cubicBezTo>
                      <a:close/>
                      <a:moveTo>
                        <a:pt x="364" y="663"/>
                      </a:moveTo>
                      <a:cubicBezTo>
                        <a:pt x="199" y="663"/>
                        <a:pt x="64" y="529"/>
                        <a:pt x="64" y="364"/>
                      </a:cubicBezTo>
                      <a:cubicBezTo>
                        <a:pt x="64" y="199"/>
                        <a:pt x="199" y="65"/>
                        <a:pt x="364" y="65"/>
                      </a:cubicBezTo>
                      <a:cubicBezTo>
                        <a:pt x="529" y="65"/>
                        <a:pt x="663" y="199"/>
                        <a:pt x="663" y="364"/>
                      </a:cubicBezTo>
                      <a:cubicBezTo>
                        <a:pt x="663" y="529"/>
                        <a:pt x="529" y="663"/>
                        <a:pt x="364" y="6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78" name="Freeform 12"/>
                <p:cNvSpPr>
                  <a:spLocks/>
                </p:cNvSpPr>
                <p:nvPr/>
              </p:nvSpPr>
              <p:spPr bwMode="auto">
                <a:xfrm>
                  <a:off x="5973" y="1048"/>
                  <a:ext cx="47" cy="47"/>
                </a:xfrm>
                <a:custGeom>
                  <a:avLst/>
                  <a:gdLst>
                    <a:gd name="T0" fmla="*/ 220 w 252"/>
                    <a:gd name="T1" fmla="*/ 188 h 252"/>
                    <a:gd name="T2" fmla="*/ 64 w 252"/>
                    <a:gd name="T3" fmla="*/ 188 h 252"/>
                    <a:gd name="T4" fmla="*/ 64 w 252"/>
                    <a:gd name="T5" fmla="*/ 32 h 252"/>
                    <a:gd name="T6" fmla="*/ 32 w 252"/>
                    <a:gd name="T7" fmla="*/ 0 h 252"/>
                    <a:gd name="T8" fmla="*/ 0 w 252"/>
                    <a:gd name="T9" fmla="*/ 32 h 252"/>
                    <a:gd name="T10" fmla="*/ 0 w 252"/>
                    <a:gd name="T11" fmla="*/ 220 h 252"/>
                    <a:gd name="T12" fmla="*/ 32 w 252"/>
                    <a:gd name="T13" fmla="*/ 252 h 252"/>
                    <a:gd name="T14" fmla="*/ 220 w 252"/>
                    <a:gd name="T15" fmla="*/ 252 h 252"/>
                    <a:gd name="T16" fmla="*/ 252 w 252"/>
                    <a:gd name="T17" fmla="*/ 220 h 252"/>
                    <a:gd name="T18" fmla="*/ 220 w 252"/>
                    <a:gd name="T19" fmla="*/ 188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2" h="252">
                      <a:moveTo>
                        <a:pt x="220" y="188"/>
                      </a:moveTo>
                      <a:cubicBezTo>
                        <a:pt x="64" y="188"/>
                        <a:pt x="64" y="188"/>
                        <a:pt x="64" y="188"/>
                      </a:cubicBezTo>
                      <a:cubicBezTo>
                        <a:pt x="64" y="32"/>
                        <a:pt x="64" y="32"/>
                        <a:pt x="64" y="32"/>
                      </a:cubicBezTo>
                      <a:cubicBezTo>
                        <a:pt x="64" y="14"/>
                        <a:pt x="49" y="0"/>
                        <a:pt x="32" y="0"/>
                      </a:cubicBezTo>
                      <a:cubicBezTo>
                        <a:pt x="14" y="0"/>
                        <a:pt x="0" y="14"/>
                        <a:pt x="0" y="32"/>
                      </a:cubicBezTo>
                      <a:cubicBezTo>
                        <a:pt x="0" y="220"/>
                        <a:pt x="0" y="220"/>
                        <a:pt x="0" y="220"/>
                      </a:cubicBezTo>
                      <a:cubicBezTo>
                        <a:pt x="0" y="238"/>
                        <a:pt x="14" y="252"/>
                        <a:pt x="32" y="252"/>
                      </a:cubicBezTo>
                      <a:cubicBezTo>
                        <a:pt x="220" y="252"/>
                        <a:pt x="220" y="252"/>
                        <a:pt x="220" y="252"/>
                      </a:cubicBezTo>
                      <a:cubicBezTo>
                        <a:pt x="237" y="252"/>
                        <a:pt x="252" y="238"/>
                        <a:pt x="252" y="220"/>
                      </a:cubicBezTo>
                      <a:cubicBezTo>
                        <a:pt x="252" y="203"/>
                        <a:pt x="238" y="188"/>
                        <a:pt x="220" y="1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  <p:sp>
            <p:nvSpPr>
              <p:cNvPr id="70" name="CaixaDeTexto 19"/>
              <p:cNvSpPr txBox="1"/>
              <p:nvPr/>
            </p:nvSpPr>
            <p:spPr>
              <a:xfrm>
                <a:off x="9934912" y="1361753"/>
                <a:ext cx="8811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pt-BR"/>
                </a:defPPr>
                <a:lvl1pPr algn="r">
                  <a:defRPr sz="5400" b="1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</a:defRPr>
                </a:lvl1pPr>
                <a:lvl2pPr lvl="1" algn="r">
                  <a:defRPr sz="3600">
                    <a:solidFill>
                      <a:schemeClr val="bg1"/>
                    </a:solidFill>
                  </a:defRPr>
                </a:lvl2pPr>
              </a:lstStyle>
              <a:p>
                <a:pPr algn="l"/>
                <a:r>
                  <a:rPr lang="pt-BR" sz="1400" i="1" dirty="0">
                    <a:solidFill>
                      <a:srgbClr val="4A5463"/>
                    </a:solidFill>
                    <a:effectLst/>
                    <a:latin typeface="+mn-lt"/>
                  </a:rPr>
                  <a:t>histórico</a:t>
                </a:r>
              </a:p>
            </p:txBody>
          </p:sp>
        </p:grpSp>
        <p:sp>
          <p:nvSpPr>
            <p:cNvPr id="68" name="Retângulo 67"/>
            <p:cNvSpPr/>
            <p:nvPr/>
          </p:nvSpPr>
          <p:spPr>
            <a:xfrm>
              <a:off x="7794171" y="5558971"/>
              <a:ext cx="1596572" cy="62411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63" name="+ informações"/>
          <p:cNvGrpSpPr/>
          <p:nvPr/>
        </p:nvGrpSpPr>
        <p:grpSpPr>
          <a:xfrm>
            <a:off x="6919152" y="1136003"/>
            <a:ext cx="1402473" cy="346249"/>
            <a:chOff x="7300120" y="5125288"/>
            <a:chExt cx="1748287" cy="431624"/>
          </a:xfrm>
        </p:grpSpPr>
        <p:sp>
          <p:nvSpPr>
            <p:cNvPr id="64" name="Forma livre 52"/>
            <p:cNvSpPr/>
            <p:nvPr/>
          </p:nvSpPr>
          <p:spPr>
            <a:xfrm>
              <a:off x="7529599" y="5255921"/>
              <a:ext cx="1340560" cy="203648"/>
            </a:xfrm>
            <a:custGeom>
              <a:avLst/>
              <a:gdLst>
                <a:gd name="connsiteX0" fmla="*/ 0 w 1340560"/>
                <a:gd name="connsiteY0" fmla="*/ 0 h 203648"/>
                <a:gd name="connsiteX1" fmla="*/ 1238736 w 1340560"/>
                <a:gd name="connsiteY1" fmla="*/ 0 h 203648"/>
                <a:gd name="connsiteX2" fmla="*/ 1340560 w 1340560"/>
                <a:gd name="connsiteY2" fmla="*/ 101824 h 203648"/>
                <a:gd name="connsiteX3" fmla="*/ 1340559 w 1340560"/>
                <a:gd name="connsiteY3" fmla="*/ 101824 h 203648"/>
                <a:gd name="connsiteX4" fmla="*/ 1238735 w 1340560"/>
                <a:gd name="connsiteY4" fmla="*/ 203648 h 203648"/>
                <a:gd name="connsiteX5" fmla="*/ 1958 w 1340560"/>
                <a:gd name="connsiteY5" fmla="*/ 203647 h 203648"/>
                <a:gd name="connsiteX6" fmla="*/ 28837 w 1340560"/>
                <a:gd name="connsiteY6" fmla="*/ 163780 h 203648"/>
                <a:gd name="connsiteX7" fmla="*/ 41052 w 1340560"/>
                <a:gd name="connsiteY7" fmla="*/ 103276 h 203648"/>
                <a:gd name="connsiteX8" fmla="*/ 28837 w 1340560"/>
                <a:gd name="connsiteY8" fmla="*/ 42772 h 20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0560" h="203648">
                  <a:moveTo>
                    <a:pt x="0" y="0"/>
                  </a:moveTo>
                  <a:lnTo>
                    <a:pt x="1238736" y="0"/>
                  </a:lnTo>
                  <a:cubicBezTo>
                    <a:pt x="1294972" y="0"/>
                    <a:pt x="1340560" y="45588"/>
                    <a:pt x="1340560" y="101824"/>
                  </a:cubicBezTo>
                  <a:lnTo>
                    <a:pt x="1340559" y="101824"/>
                  </a:lnTo>
                  <a:cubicBezTo>
                    <a:pt x="1340559" y="158060"/>
                    <a:pt x="1294971" y="203648"/>
                    <a:pt x="1238735" y="203648"/>
                  </a:cubicBezTo>
                  <a:lnTo>
                    <a:pt x="1958" y="203647"/>
                  </a:lnTo>
                  <a:lnTo>
                    <a:pt x="28837" y="163780"/>
                  </a:lnTo>
                  <a:cubicBezTo>
                    <a:pt x="36703" y="145184"/>
                    <a:pt x="41052" y="124738"/>
                    <a:pt x="41052" y="103276"/>
                  </a:cubicBezTo>
                  <a:cubicBezTo>
                    <a:pt x="41052" y="81815"/>
                    <a:pt x="36703" y="61369"/>
                    <a:pt x="28837" y="42772"/>
                  </a:cubicBezTo>
                  <a:close/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65" name="CaixaDeTexto 5"/>
            <p:cNvSpPr txBox="1"/>
            <p:nvPr/>
          </p:nvSpPr>
          <p:spPr>
            <a:xfrm>
              <a:off x="7543455" y="5125288"/>
              <a:ext cx="1504952" cy="43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2060"/>
                </a:buClr>
                <a:buSzPct val="120000"/>
              </a:pPr>
              <a:r>
                <a:rPr lang="pt-BR" sz="1100" b="1" dirty="0">
                  <a:solidFill>
                    <a:srgbClr val="1B75BB"/>
                  </a:solidFill>
                  <a:ea typeface="Verdana" pitchFamily="34" charset="0"/>
                  <a:cs typeface="Arial" charset="0"/>
                </a:rPr>
                <a:t>+ informações</a:t>
              </a:r>
            </a:p>
          </p:txBody>
        </p:sp>
        <p:grpSp>
          <p:nvGrpSpPr>
            <p:cNvPr id="79" name="Group 4"/>
            <p:cNvGrpSpPr>
              <a:grpSpLocks noChangeAspect="1"/>
            </p:cNvGrpSpPr>
            <p:nvPr/>
          </p:nvGrpSpPr>
          <p:grpSpPr bwMode="auto">
            <a:xfrm>
              <a:off x="7300120" y="5219409"/>
              <a:ext cx="276672" cy="276672"/>
              <a:chOff x="4549" y="2890"/>
              <a:chExt cx="599" cy="599"/>
            </a:xfrm>
            <a:solidFill>
              <a:schemeClr val="accent2"/>
            </a:solidFill>
          </p:grpSpPr>
          <p:sp>
            <p:nvSpPr>
              <p:cNvPr id="80" name="Freeform 5"/>
              <p:cNvSpPr>
                <a:spLocks noEditPoints="1"/>
              </p:cNvSpPr>
              <p:nvPr/>
            </p:nvSpPr>
            <p:spPr bwMode="auto">
              <a:xfrm>
                <a:off x="4549" y="2890"/>
                <a:ext cx="599" cy="599"/>
              </a:xfrm>
              <a:custGeom>
                <a:avLst/>
                <a:gdLst>
                  <a:gd name="T0" fmla="*/ 1398 w 1638"/>
                  <a:gd name="T1" fmla="*/ 240 h 1638"/>
                  <a:gd name="T2" fmla="*/ 819 w 1638"/>
                  <a:gd name="T3" fmla="*/ 0 h 1638"/>
                  <a:gd name="T4" fmla="*/ 240 w 1638"/>
                  <a:gd name="T5" fmla="*/ 240 h 1638"/>
                  <a:gd name="T6" fmla="*/ 0 w 1638"/>
                  <a:gd name="T7" fmla="*/ 819 h 1638"/>
                  <a:gd name="T8" fmla="*/ 240 w 1638"/>
                  <a:gd name="T9" fmla="*/ 1398 h 1638"/>
                  <a:gd name="T10" fmla="*/ 819 w 1638"/>
                  <a:gd name="T11" fmla="*/ 1638 h 1638"/>
                  <a:gd name="T12" fmla="*/ 1398 w 1638"/>
                  <a:gd name="T13" fmla="*/ 1398 h 1638"/>
                  <a:gd name="T14" fmla="*/ 1638 w 1638"/>
                  <a:gd name="T15" fmla="*/ 819 h 1638"/>
                  <a:gd name="T16" fmla="*/ 1398 w 1638"/>
                  <a:gd name="T17" fmla="*/ 240 h 1638"/>
                  <a:gd name="T18" fmla="*/ 819 w 1638"/>
                  <a:gd name="T19" fmla="*/ 1574 h 1638"/>
                  <a:gd name="T20" fmla="*/ 64 w 1638"/>
                  <a:gd name="T21" fmla="*/ 819 h 1638"/>
                  <a:gd name="T22" fmla="*/ 819 w 1638"/>
                  <a:gd name="T23" fmla="*/ 64 h 1638"/>
                  <a:gd name="T24" fmla="*/ 1574 w 1638"/>
                  <a:gd name="T25" fmla="*/ 819 h 1638"/>
                  <a:gd name="T26" fmla="*/ 819 w 1638"/>
                  <a:gd name="T27" fmla="*/ 1574 h 1638"/>
                  <a:gd name="T28" fmla="*/ 819 w 1638"/>
                  <a:gd name="T29" fmla="*/ 1574 h 1638"/>
                  <a:gd name="T30" fmla="*/ 819 w 1638"/>
                  <a:gd name="T31" fmla="*/ 1574 h 1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38" h="1638">
                    <a:moveTo>
                      <a:pt x="1398" y="240"/>
                    </a:moveTo>
                    <a:cubicBezTo>
                      <a:pt x="1244" y="85"/>
                      <a:pt x="1038" y="0"/>
                      <a:pt x="819" y="0"/>
                    </a:cubicBezTo>
                    <a:cubicBezTo>
                      <a:pt x="600" y="0"/>
                      <a:pt x="395" y="85"/>
                      <a:pt x="240" y="240"/>
                    </a:cubicBezTo>
                    <a:cubicBezTo>
                      <a:pt x="85" y="395"/>
                      <a:pt x="0" y="600"/>
                      <a:pt x="0" y="819"/>
                    </a:cubicBezTo>
                    <a:cubicBezTo>
                      <a:pt x="0" y="1038"/>
                      <a:pt x="85" y="1244"/>
                      <a:pt x="240" y="1398"/>
                    </a:cubicBezTo>
                    <a:cubicBezTo>
                      <a:pt x="395" y="1553"/>
                      <a:pt x="600" y="1638"/>
                      <a:pt x="819" y="1638"/>
                    </a:cubicBezTo>
                    <a:cubicBezTo>
                      <a:pt x="1038" y="1638"/>
                      <a:pt x="1244" y="1553"/>
                      <a:pt x="1398" y="1398"/>
                    </a:cubicBezTo>
                    <a:cubicBezTo>
                      <a:pt x="1553" y="1244"/>
                      <a:pt x="1638" y="1038"/>
                      <a:pt x="1638" y="819"/>
                    </a:cubicBezTo>
                    <a:cubicBezTo>
                      <a:pt x="1638" y="600"/>
                      <a:pt x="1553" y="395"/>
                      <a:pt x="1398" y="240"/>
                    </a:cubicBezTo>
                    <a:close/>
                    <a:moveTo>
                      <a:pt x="819" y="1574"/>
                    </a:moveTo>
                    <a:cubicBezTo>
                      <a:pt x="403" y="1574"/>
                      <a:pt x="64" y="1236"/>
                      <a:pt x="64" y="819"/>
                    </a:cubicBezTo>
                    <a:cubicBezTo>
                      <a:pt x="64" y="403"/>
                      <a:pt x="403" y="64"/>
                      <a:pt x="819" y="64"/>
                    </a:cubicBezTo>
                    <a:cubicBezTo>
                      <a:pt x="1236" y="64"/>
                      <a:pt x="1574" y="403"/>
                      <a:pt x="1574" y="819"/>
                    </a:cubicBezTo>
                    <a:cubicBezTo>
                      <a:pt x="1574" y="1236"/>
                      <a:pt x="1236" y="1574"/>
                      <a:pt x="819" y="1574"/>
                    </a:cubicBezTo>
                    <a:close/>
                    <a:moveTo>
                      <a:pt x="819" y="1574"/>
                    </a:moveTo>
                    <a:cubicBezTo>
                      <a:pt x="819" y="1574"/>
                      <a:pt x="819" y="1574"/>
                      <a:pt x="819" y="15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81" name="Freeform 6"/>
              <p:cNvSpPr>
                <a:spLocks noEditPoints="1"/>
              </p:cNvSpPr>
              <p:nvPr/>
            </p:nvSpPr>
            <p:spPr bwMode="auto">
              <a:xfrm>
                <a:off x="4808" y="3083"/>
                <a:ext cx="81" cy="331"/>
              </a:xfrm>
              <a:custGeom>
                <a:avLst/>
                <a:gdLst>
                  <a:gd name="T0" fmla="*/ 110 w 221"/>
                  <a:gd name="T1" fmla="*/ 0 h 905"/>
                  <a:gd name="T2" fmla="*/ 0 w 221"/>
                  <a:gd name="T3" fmla="*/ 110 h 905"/>
                  <a:gd name="T4" fmla="*/ 0 w 221"/>
                  <a:gd name="T5" fmla="*/ 794 h 905"/>
                  <a:gd name="T6" fmla="*/ 110 w 221"/>
                  <a:gd name="T7" fmla="*/ 905 h 905"/>
                  <a:gd name="T8" fmla="*/ 221 w 221"/>
                  <a:gd name="T9" fmla="*/ 794 h 905"/>
                  <a:gd name="T10" fmla="*/ 221 w 221"/>
                  <a:gd name="T11" fmla="*/ 110 h 905"/>
                  <a:gd name="T12" fmla="*/ 110 w 221"/>
                  <a:gd name="T13" fmla="*/ 0 h 905"/>
                  <a:gd name="T14" fmla="*/ 157 w 221"/>
                  <a:gd name="T15" fmla="*/ 794 h 905"/>
                  <a:gd name="T16" fmla="*/ 110 w 221"/>
                  <a:gd name="T17" fmla="*/ 841 h 905"/>
                  <a:gd name="T18" fmla="*/ 64 w 221"/>
                  <a:gd name="T19" fmla="*/ 794 h 905"/>
                  <a:gd name="T20" fmla="*/ 64 w 221"/>
                  <a:gd name="T21" fmla="*/ 110 h 905"/>
                  <a:gd name="T22" fmla="*/ 110 w 221"/>
                  <a:gd name="T23" fmla="*/ 64 h 905"/>
                  <a:gd name="T24" fmla="*/ 157 w 221"/>
                  <a:gd name="T25" fmla="*/ 110 h 905"/>
                  <a:gd name="T26" fmla="*/ 157 w 221"/>
                  <a:gd name="T27" fmla="*/ 794 h 905"/>
                  <a:gd name="T28" fmla="*/ 157 w 221"/>
                  <a:gd name="T29" fmla="*/ 794 h 905"/>
                  <a:gd name="T30" fmla="*/ 157 w 221"/>
                  <a:gd name="T31" fmla="*/ 794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905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794"/>
                      <a:pt x="0" y="794"/>
                      <a:pt x="0" y="794"/>
                    </a:cubicBezTo>
                    <a:cubicBezTo>
                      <a:pt x="0" y="855"/>
                      <a:pt x="49" y="905"/>
                      <a:pt x="110" y="905"/>
                    </a:cubicBezTo>
                    <a:cubicBezTo>
                      <a:pt x="171" y="905"/>
                      <a:pt x="221" y="855"/>
                      <a:pt x="221" y="794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794"/>
                    </a:moveTo>
                    <a:cubicBezTo>
                      <a:pt x="157" y="820"/>
                      <a:pt x="136" y="841"/>
                      <a:pt x="110" y="841"/>
                    </a:cubicBezTo>
                    <a:cubicBezTo>
                      <a:pt x="85" y="841"/>
                      <a:pt x="64" y="820"/>
                      <a:pt x="64" y="794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4"/>
                      <a:pt x="85" y="64"/>
                      <a:pt x="110" y="64"/>
                    </a:cubicBezTo>
                    <a:cubicBezTo>
                      <a:pt x="136" y="64"/>
                      <a:pt x="157" y="84"/>
                      <a:pt x="157" y="110"/>
                    </a:cubicBezTo>
                    <a:lnTo>
                      <a:pt x="157" y="794"/>
                    </a:lnTo>
                    <a:close/>
                    <a:moveTo>
                      <a:pt x="157" y="794"/>
                    </a:moveTo>
                    <a:cubicBezTo>
                      <a:pt x="157" y="794"/>
                      <a:pt x="157" y="794"/>
                      <a:pt x="157" y="79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82" name="Freeform 7"/>
              <p:cNvSpPr>
                <a:spLocks noEditPoints="1"/>
              </p:cNvSpPr>
              <p:nvPr/>
            </p:nvSpPr>
            <p:spPr bwMode="auto">
              <a:xfrm>
                <a:off x="4808" y="2965"/>
                <a:ext cx="81" cy="96"/>
              </a:xfrm>
              <a:custGeom>
                <a:avLst/>
                <a:gdLst>
                  <a:gd name="T0" fmla="*/ 110 w 221"/>
                  <a:gd name="T1" fmla="*/ 0 h 263"/>
                  <a:gd name="T2" fmla="*/ 0 w 221"/>
                  <a:gd name="T3" fmla="*/ 110 h 263"/>
                  <a:gd name="T4" fmla="*/ 0 w 221"/>
                  <a:gd name="T5" fmla="*/ 153 h 263"/>
                  <a:gd name="T6" fmla="*/ 110 w 221"/>
                  <a:gd name="T7" fmla="*/ 263 h 263"/>
                  <a:gd name="T8" fmla="*/ 221 w 221"/>
                  <a:gd name="T9" fmla="*/ 153 h 263"/>
                  <a:gd name="T10" fmla="*/ 221 w 221"/>
                  <a:gd name="T11" fmla="*/ 110 h 263"/>
                  <a:gd name="T12" fmla="*/ 110 w 221"/>
                  <a:gd name="T13" fmla="*/ 0 h 263"/>
                  <a:gd name="T14" fmla="*/ 157 w 221"/>
                  <a:gd name="T15" fmla="*/ 153 h 263"/>
                  <a:gd name="T16" fmla="*/ 110 w 221"/>
                  <a:gd name="T17" fmla="*/ 199 h 263"/>
                  <a:gd name="T18" fmla="*/ 64 w 221"/>
                  <a:gd name="T19" fmla="*/ 153 h 263"/>
                  <a:gd name="T20" fmla="*/ 64 w 221"/>
                  <a:gd name="T21" fmla="*/ 110 h 263"/>
                  <a:gd name="T22" fmla="*/ 110 w 221"/>
                  <a:gd name="T23" fmla="*/ 64 h 263"/>
                  <a:gd name="T24" fmla="*/ 157 w 221"/>
                  <a:gd name="T25" fmla="*/ 110 h 263"/>
                  <a:gd name="T26" fmla="*/ 157 w 221"/>
                  <a:gd name="T27" fmla="*/ 153 h 263"/>
                  <a:gd name="T28" fmla="*/ 157 w 221"/>
                  <a:gd name="T29" fmla="*/ 153 h 263"/>
                  <a:gd name="T30" fmla="*/ 157 w 221"/>
                  <a:gd name="T31" fmla="*/ 15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263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214"/>
                      <a:pt x="49" y="263"/>
                      <a:pt x="110" y="263"/>
                    </a:cubicBezTo>
                    <a:cubicBezTo>
                      <a:pt x="171" y="263"/>
                      <a:pt x="221" y="214"/>
                      <a:pt x="221" y="153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153"/>
                    </a:moveTo>
                    <a:cubicBezTo>
                      <a:pt x="157" y="179"/>
                      <a:pt x="136" y="199"/>
                      <a:pt x="110" y="199"/>
                    </a:cubicBezTo>
                    <a:cubicBezTo>
                      <a:pt x="85" y="199"/>
                      <a:pt x="64" y="179"/>
                      <a:pt x="64" y="153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5"/>
                      <a:pt x="85" y="64"/>
                      <a:pt x="110" y="64"/>
                    </a:cubicBezTo>
                    <a:cubicBezTo>
                      <a:pt x="136" y="64"/>
                      <a:pt x="157" y="85"/>
                      <a:pt x="157" y="110"/>
                    </a:cubicBezTo>
                    <a:lnTo>
                      <a:pt x="157" y="153"/>
                    </a:lnTo>
                    <a:close/>
                    <a:moveTo>
                      <a:pt x="157" y="153"/>
                    </a:moveTo>
                    <a:cubicBezTo>
                      <a:pt x="157" y="153"/>
                      <a:pt x="157" y="153"/>
                      <a:pt x="157" y="1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83" name="Freeform 8"/>
              <p:cNvSpPr>
                <a:spLocks noEditPoints="1"/>
              </p:cNvSpPr>
              <p:nvPr/>
            </p:nvSpPr>
            <p:spPr bwMode="auto">
              <a:xfrm>
                <a:off x="4681" y="2942"/>
                <a:ext cx="116" cy="70"/>
              </a:xfrm>
              <a:custGeom>
                <a:avLst/>
                <a:gdLst>
                  <a:gd name="T0" fmla="*/ 271 w 315"/>
                  <a:gd name="T1" fmla="*/ 5 h 193"/>
                  <a:gd name="T2" fmla="*/ 16 w 315"/>
                  <a:gd name="T3" fmla="*/ 136 h 193"/>
                  <a:gd name="T4" fmla="*/ 11 w 315"/>
                  <a:gd name="T5" fmla="*/ 181 h 193"/>
                  <a:gd name="T6" fmla="*/ 36 w 315"/>
                  <a:gd name="T7" fmla="*/ 193 h 193"/>
                  <a:gd name="T8" fmla="*/ 56 w 315"/>
                  <a:gd name="T9" fmla="*/ 186 h 193"/>
                  <a:gd name="T10" fmla="*/ 288 w 315"/>
                  <a:gd name="T11" fmla="*/ 66 h 193"/>
                  <a:gd name="T12" fmla="*/ 310 w 315"/>
                  <a:gd name="T13" fmla="*/ 27 h 193"/>
                  <a:gd name="T14" fmla="*/ 271 w 315"/>
                  <a:gd name="T15" fmla="*/ 5 h 193"/>
                  <a:gd name="T16" fmla="*/ 271 w 315"/>
                  <a:gd name="T17" fmla="*/ 5 h 193"/>
                  <a:gd name="T18" fmla="*/ 271 w 315"/>
                  <a:gd name="T19" fmla="*/ 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5" h="193">
                    <a:moveTo>
                      <a:pt x="271" y="5"/>
                    </a:moveTo>
                    <a:cubicBezTo>
                      <a:pt x="177" y="30"/>
                      <a:pt x="91" y="75"/>
                      <a:pt x="16" y="136"/>
                    </a:cubicBezTo>
                    <a:cubicBezTo>
                      <a:pt x="2" y="147"/>
                      <a:pt x="0" y="168"/>
                      <a:pt x="11" y="181"/>
                    </a:cubicBezTo>
                    <a:cubicBezTo>
                      <a:pt x="17" y="189"/>
                      <a:pt x="27" y="193"/>
                      <a:pt x="36" y="193"/>
                    </a:cubicBezTo>
                    <a:cubicBezTo>
                      <a:pt x="43" y="193"/>
                      <a:pt x="50" y="191"/>
                      <a:pt x="56" y="186"/>
                    </a:cubicBezTo>
                    <a:cubicBezTo>
                      <a:pt x="125" y="130"/>
                      <a:pt x="203" y="90"/>
                      <a:pt x="288" y="66"/>
                    </a:cubicBezTo>
                    <a:cubicBezTo>
                      <a:pt x="305" y="62"/>
                      <a:pt x="315" y="44"/>
                      <a:pt x="310" y="27"/>
                    </a:cubicBezTo>
                    <a:cubicBezTo>
                      <a:pt x="305" y="10"/>
                      <a:pt x="288" y="0"/>
                      <a:pt x="271" y="5"/>
                    </a:cubicBezTo>
                    <a:close/>
                    <a:moveTo>
                      <a:pt x="271" y="5"/>
                    </a:moveTo>
                    <a:cubicBezTo>
                      <a:pt x="271" y="5"/>
                      <a:pt x="271" y="5"/>
                      <a:pt x="271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84" name="Freeform 9"/>
              <p:cNvSpPr>
                <a:spLocks noEditPoints="1"/>
              </p:cNvSpPr>
              <p:nvPr/>
            </p:nvSpPr>
            <p:spPr bwMode="auto">
              <a:xfrm>
                <a:off x="4593" y="3039"/>
                <a:ext cx="174" cy="386"/>
              </a:xfrm>
              <a:custGeom>
                <a:avLst/>
                <a:gdLst>
                  <a:gd name="T0" fmla="*/ 453 w 476"/>
                  <a:gd name="T1" fmla="*/ 996 h 1057"/>
                  <a:gd name="T2" fmla="*/ 64 w 476"/>
                  <a:gd name="T3" fmla="*/ 411 h 1057"/>
                  <a:gd name="T4" fmla="*/ 173 w 476"/>
                  <a:gd name="T5" fmla="*/ 55 h 1057"/>
                  <a:gd name="T6" fmla="*/ 165 w 476"/>
                  <a:gd name="T7" fmla="*/ 10 h 1057"/>
                  <a:gd name="T8" fmla="*/ 120 w 476"/>
                  <a:gd name="T9" fmla="*/ 19 h 1057"/>
                  <a:gd name="T10" fmla="*/ 0 w 476"/>
                  <a:gd name="T11" fmla="*/ 411 h 1057"/>
                  <a:gd name="T12" fmla="*/ 428 w 476"/>
                  <a:gd name="T13" fmla="*/ 1055 h 1057"/>
                  <a:gd name="T14" fmla="*/ 440 w 476"/>
                  <a:gd name="T15" fmla="*/ 1057 h 1057"/>
                  <a:gd name="T16" fmla="*/ 470 w 476"/>
                  <a:gd name="T17" fmla="*/ 1038 h 1057"/>
                  <a:gd name="T18" fmla="*/ 453 w 476"/>
                  <a:gd name="T19" fmla="*/ 996 h 1057"/>
                  <a:gd name="T20" fmla="*/ 453 w 476"/>
                  <a:gd name="T21" fmla="*/ 996 h 1057"/>
                  <a:gd name="T22" fmla="*/ 453 w 476"/>
                  <a:gd name="T23" fmla="*/ 996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6" h="1057">
                    <a:moveTo>
                      <a:pt x="453" y="996"/>
                    </a:moveTo>
                    <a:cubicBezTo>
                      <a:pt x="216" y="897"/>
                      <a:pt x="64" y="667"/>
                      <a:pt x="64" y="411"/>
                    </a:cubicBezTo>
                    <a:cubicBezTo>
                      <a:pt x="64" y="283"/>
                      <a:pt x="102" y="160"/>
                      <a:pt x="173" y="55"/>
                    </a:cubicBezTo>
                    <a:cubicBezTo>
                      <a:pt x="183" y="40"/>
                      <a:pt x="179" y="20"/>
                      <a:pt x="165" y="10"/>
                    </a:cubicBezTo>
                    <a:cubicBezTo>
                      <a:pt x="150" y="0"/>
                      <a:pt x="130" y="4"/>
                      <a:pt x="120" y="19"/>
                    </a:cubicBezTo>
                    <a:cubicBezTo>
                      <a:pt x="41" y="135"/>
                      <a:pt x="0" y="270"/>
                      <a:pt x="0" y="411"/>
                    </a:cubicBezTo>
                    <a:cubicBezTo>
                      <a:pt x="0" y="693"/>
                      <a:pt x="168" y="946"/>
                      <a:pt x="428" y="1055"/>
                    </a:cubicBezTo>
                    <a:cubicBezTo>
                      <a:pt x="432" y="1057"/>
                      <a:pt x="436" y="1057"/>
                      <a:pt x="440" y="1057"/>
                    </a:cubicBezTo>
                    <a:cubicBezTo>
                      <a:pt x="453" y="1057"/>
                      <a:pt x="465" y="1050"/>
                      <a:pt x="470" y="1038"/>
                    </a:cubicBezTo>
                    <a:cubicBezTo>
                      <a:pt x="476" y="1021"/>
                      <a:pt x="469" y="1003"/>
                      <a:pt x="453" y="996"/>
                    </a:cubicBezTo>
                    <a:close/>
                    <a:moveTo>
                      <a:pt x="453" y="996"/>
                    </a:moveTo>
                    <a:cubicBezTo>
                      <a:pt x="453" y="996"/>
                      <a:pt x="453" y="996"/>
                      <a:pt x="453" y="9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  <p:sp>
        <p:nvSpPr>
          <p:cNvPr id="85" name="CaixaDeTexto 84"/>
          <p:cNvSpPr txBox="1"/>
          <p:nvPr/>
        </p:nvSpPr>
        <p:spPr>
          <a:xfrm>
            <a:off x="4978311" y="2616655"/>
            <a:ext cx="182946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pt-BR" sz="1050" b="1" dirty="0"/>
              <a:t>P23 - Agora, falando do LUCRO MENSAL em quantos % aproximadamente o lucro mensal de sua empresa aumentou após sua participação no EMPRETEC? </a:t>
            </a:r>
          </a:p>
        </p:txBody>
      </p:sp>
    </p:spTree>
    <p:extLst>
      <p:ext uri="{BB962C8B-B14F-4D97-AF65-F5344CB8AC3E}">
        <p14:creationId xmlns:p14="http://schemas.microsoft.com/office/powerpoint/2010/main" val="316117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1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68" restart="whenNotActive" fill="hold" evtFilter="cancelBubble" nodeType="interactiveSeq">
                    <p:stCondLst>
                      <p:cond evt="onClick" delay="0">
                        <p:tgtEl>
                          <p:spTgt spid="6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9" fill="hold">
                          <p:stCondLst>
                            <p:cond delay="0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2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3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6"/>
                      </p:tgtEl>
                    </p:cond>
                  </p:nextCondLst>
                </p:seq>
                <p:seq concurrent="1" nextAc="seek">
                  <p:cTn id="85" restart="whenNotActive" fill="hold" evtFilter="cancelBubble" nodeType="interactiveSeq">
                    <p:stCondLst>
                      <p:cond evt="onClick" delay="0">
                        <p:tgtEl>
                          <p:spTgt spid="6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6" fill="hold">
                          <p:stCondLst>
                            <p:cond delay="0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9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2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4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3"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Graphic spid="39" grpId="0">
            <p:bldAsOne/>
          </p:bldGraphic>
          <p:bldP spid="49" grpId="0"/>
          <p:bldP spid="50" grpId="0"/>
          <p:bldP spid="51" grpId="0"/>
          <p:bldP spid="52" grpId="0"/>
          <p:bldP spid="53" grpId="0" animBg="1"/>
          <p:bldP spid="54" grpId="0"/>
          <p:bldP spid="55" grpId="0"/>
          <p:bldP spid="56" grpId="0" animBg="1"/>
          <p:bldP spid="58" grpId="0"/>
          <p:bldP spid="58" grpId="1"/>
          <p:bldP spid="59" grpId="0"/>
          <p:bldP spid="59" grpId="1"/>
          <p:bldP spid="61" grpId="0"/>
          <p:bldP spid="62" grpId="0"/>
          <p:bldP spid="85" grpId="0"/>
          <p:bldP spid="85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1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68" restart="whenNotActive" fill="hold" evtFilter="cancelBubble" nodeType="interactiveSeq">
                    <p:stCondLst>
                      <p:cond evt="onClick" delay="0">
                        <p:tgtEl>
                          <p:spTgt spid="6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9" fill="hold">
                          <p:stCondLst>
                            <p:cond delay="0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2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3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6"/>
                      </p:tgtEl>
                    </p:cond>
                  </p:nextCondLst>
                </p:seq>
                <p:seq concurrent="1" nextAc="seek">
                  <p:cTn id="85" restart="whenNotActive" fill="hold" evtFilter="cancelBubble" nodeType="interactiveSeq">
                    <p:stCondLst>
                      <p:cond evt="onClick" delay="0">
                        <p:tgtEl>
                          <p:spTgt spid="6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6" fill="hold">
                          <p:stCondLst>
                            <p:cond delay="0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9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2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4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3"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Graphic spid="39" grpId="0">
            <p:bldAsOne/>
          </p:bldGraphic>
          <p:bldP spid="49" grpId="0"/>
          <p:bldP spid="50" grpId="0"/>
          <p:bldP spid="51" grpId="0"/>
          <p:bldP spid="52" grpId="0"/>
          <p:bldP spid="53" grpId="0" animBg="1"/>
          <p:bldP spid="54" grpId="0"/>
          <p:bldP spid="55" grpId="0"/>
          <p:bldP spid="56" grpId="0" animBg="1"/>
          <p:bldP spid="58" grpId="0"/>
          <p:bldP spid="58" grpId="1"/>
          <p:bldP spid="59" grpId="0"/>
          <p:bldP spid="59" grpId="1"/>
          <p:bldP spid="61" grpId="0"/>
          <p:bldP spid="62" grpId="0"/>
          <p:bldP spid="85" grpId="0"/>
          <p:bldP spid="85" grpId="1"/>
        </p:bldLst>
      </p:timing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321009659"/>
              </p:ext>
            </p:extLst>
          </p:nvPr>
        </p:nvGraphicFramePr>
        <p:xfrm>
          <a:off x="2608557" y="2972199"/>
          <a:ext cx="2517965" cy="3026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2981062756"/>
              </p:ext>
            </p:extLst>
          </p:nvPr>
        </p:nvGraphicFramePr>
        <p:xfrm>
          <a:off x="2611260" y="2759083"/>
          <a:ext cx="2517965" cy="3004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Tabe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794851"/>
              </p:ext>
            </p:extLst>
          </p:nvPr>
        </p:nvGraphicFramePr>
        <p:xfrm>
          <a:off x="758934" y="2875200"/>
          <a:ext cx="1830550" cy="2888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05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22162">
                <a:tc>
                  <a:txBody>
                    <a:bodyPr/>
                    <a:lstStyle/>
                    <a:p>
                      <a:pPr algn="r"/>
                      <a:r>
                        <a:rPr lang="pt-BR" sz="1600" b="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menos de R$ 5 mil</a:t>
                      </a:r>
                      <a:endParaRPr lang="pt-BR" sz="1600" b="0" i="1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720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2162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entre R$ 5 mil e</a:t>
                      </a:r>
                    </a:p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R$ 30 mil por mês</a:t>
                      </a:r>
                      <a:endParaRPr lang="pt-BR" sz="1600" b="0" i="1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720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22162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entre R$ 30 mil e</a:t>
                      </a:r>
                    </a:p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R$ 300 mil por mês</a:t>
                      </a:r>
                      <a:endParaRPr lang="pt-BR" sz="1600" b="0" i="1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720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22162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mais</a:t>
                      </a:r>
                      <a:r>
                        <a:rPr lang="pt-BR" sz="1600" b="0" i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</a:t>
                      </a:r>
                      <a:r>
                        <a:rPr lang="pt-BR" sz="1600" b="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R$ 300 mil por mês</a:t>
                      </a:r>
                      <a:endParaRPr lang="pt-BR" sz="1600" b="0" i="1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720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" name="CaixaDeTexto 25"/>
          <p:cNvSpPr txBox="1"/>
          <p:nvPr/>
        </p:nvSpPr>
        <p:spPr>
          <a:xfrm>
            <a:off x="1791223" y="1746629"/>
            <a:ext cx="3335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2400" i="1" dirty="0">
                <a:solidFill>
                  <a:srgbClr val="4A5463"/>
                </a:solidFill>
                <a:effectLst/>
                <a:latin typeface="+mn-lt"/>
              </a:rPr>
              <a:t>faturamento médio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316430" y="6075640"/>
            <a:ext cx="7184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900" dirty="0"/>
              <a:t>base: 1.507</a:t>
            </a: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913851" y="1613009"/>
            <a:ext cx="844928" cy="845455"/>
            <a:chOff x="3037" y="1359"/>
            <a:chExt cx="1604" cy="1605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3039" y="1359"/>
              <a:ext cx="1602" cy="1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1" name="Freeform 6"/>
            <p:cNvSpPr>
              <a:spLocks/>
            </p:cNvSpPr>
            <p:nvPr/>
          </p:nvSpPr>
          <p:spPr bwMode="auto">
            <a:xfrm>
              <a:off x="3566" y="1658"/>
              <a:ext cx="546" cy="1009"/>
            </a:xfrm>
            <a:custGeom>
              <a:avLst/>
              <a:gdLst>
                <a:gd name="T0" fmla="*/ 86 w 230"/>
                <a:gd name="T1" fmla="*/ 233 h 425"/>
                <a:gd name="T2" fmla="*/ 144 w 230"/>
                <a:gd name="T3" fmla="*/ 233 h 425"/>
                <a:gd name="T4" fmla="*/ 188 w 230"/>
                <a:gd name="T5" fmla="*/ 277 h 425"/>
                <a:gd name="T6" fmla="*/ 144 w 230"/>
                <a:gd name="T7" fmla="*/ 320 h 425"/>
                <a:gd name="T8" fmla="*/ 39 w 230"/>
                <a:gd name="T9" fmla="*/ 320 h 425"/>
                <a:gd name="T10" fmla="*/ 18 w 230"/>
                <a:gd name="T11" fmla="*/ 341 h 425"/>
                <a:gd name="T12" fmla="*/ 39 w 230"/>
                <a:gd name="T13" fmla="*/ 362 h 425"/>
                <a:gd name="T14" fmla="*/ 94 w 230"/>
                <a:gd name="T15" fmla="*/ 362 h 425"/>
                <a:gd name="T16" fmla="*/ 94 w 230"/>
                <a:gd name="T17" fmla="*/ 404 h 425"/>
                <a:gd name="T18" fmla="*/ 115 w 230"/>
                <a:gd name="T19" fmla="*/ 425 h 425"/>
                <a:gd name="T20" fmla="*/ 136 w 230"/>
                <a:gd name="T21" fmla="*/ 404 h 425"/>
                <a:gd name="T22" fmla="*/ 136 w 230"/>
                <a:gd name="T23" fmla="*/ 362 h 425"/>
                <a:gd name="T24" fmla="*/ 145 w 230"/>
                <a:gd name="T25" fmla="*/ 362 h 425"/>
                <a:gd name="T26" fmla="*/ 230 w 230"/>
                <a:gd name="T27" fmla="*/ 277 h 425"/>
                <a:gd name="T28" fmla="*/ 145 w 230"/>
                <a:gd name="T29" fmla="*/ 191 h 425"/>
                <a:gd name="T30" fmla="*/ 86 w 230"/>
                <a:gd name="T31" fmla="*/ 191 h 425"/>
                <a:gd name="T32" fmla="*/ 43 w 230"/>
                <a:gd name="T33" fmla="*/ 148 h 425"/>
                <a:gd name="T34" fmla="*/ 86 w 230"/>
                <a:gd name="T35" fmla="*/ 104 h 425"/>
                <a:gd name="T36" fmla="*/ 190 w 230"/>
                <a:gd name="T37" fmla="*/ 104 h 425"/>
                <a:gd name="T38" fmla="*/ 211 w 230"/>
                <a:gd name="T39" fmla="*/ 83 h 425"/>
                <a:gd name="T40" fmla="*/ 190 w 230"/>
                <a:gd name="T41" fmla="*/ 62 h 425"/>
                <a:gd name="T42" fmla="*/ 136 w 230"/>
                <a:gd name="T43" fmla="*/ 62 h 425"/>
                <a:gd name="T44" fmla="*/ 136 w 230"/>
                <a:gd name="T45" fmla="*/ 22 h 425"/>
                <a:gd name="T46" fmla="*/ 115 w 230"/>
                <a:gd name="T47" fmla="*/ 0 h 425"/>
                <a:gd name="T48" fmla="*/ 94 w 230"/>
                <a:gd name="T49" fmla="*/ 22 h 425"/>
                <a:gd name="T50" fmla="*/ 94 w 230"/>
                <a:gd name="T51" fmla="*/ 62 h 425"/>
                <a:gd name="T52" fmla="*/ 86 w 230"/>
                <a:gd name="T53" fmla="*/ 62 h 425"/>
                <a:gd name="T54" fmla="*/ 0 w 230"/>
                <a:gd name="T55" fmla="*/ 148 h 425"/>
                <a:gd name="T56" fmla="*/ 86 w 230"/>
                <a:gd name="T57" fmla="*/ 233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0" h="425">
                  <a:moveTo>
                    <a:pt x="86" y="233"/>
                  </a:moveTo>
                  <a:cubicBezTo>
                    <a:pt x="144" y="233"/>
                    <a:pt x="144" y="233"/>
                    <a:pt x="144" y="233"/>
                  </a:cubicBezTo>
                  <a:cubicBezTo>
                    <a:pt x="169" y="233"/>
                    <a:pt x="188" y="253"/>
                    <a:pt x="188" y="277"/>
                  </a:cubicBezTo>
                  <a:cubicBezTo>
                    <a:pt x="188" y="301"/>
                    <a:pt x="169" y="320"/>
                    <a:pt x="144" y="320"/>
                  </a:cubicBezTo>
                  <a:cubicBezTo>
                    <a:pt x="39" y="320"/>
                    <a:pt x="39" y="320"/>
                    <a:pt x="39" y="320"/>
                  </a:cubicBezTo>
                  <a:cubicBezTo>
                    <a:pt x="27" y="320"/>
                    <a:pt x="18" y="330"/>
                    <a:pt x="18" y="341"/>
                  </a:cubicBezTo>
                  <a:cubicBezTo>
                    <a:pt x="18" y="353"/>
                    <a:pt x="27" y="362"/>
                    <a:pt x="39" y="362"/>
                  </a:cubicBezTo>
                  <a:cubicBezTo>
                    <a:pt x="94" y="362"/>
                    <a:pt x="94" y="362"/>
                    <a:pt x="94" y="362"/>
                  </a:cubicBezTo>
                  <a:cubicBezTo>
                    <a:pt x="94" y="404"/>
                    <a:pt x="94" y="404"/>
                    <a:pt x="94" y="404"/>
                  </a:cubicBezTo>
                  <a:cubicBezTo>
                    <a:pt x="94" y="415"/>
                    <a:pt x="104" y="425"/>
                    <a:pt x="115" y="425"/>
                  </a:cubicBezTo>
                  <a:cubicBezTo>
                    <a:pt x="127" y="425"/>
                    <a:pt x="136" y="415"/>
                    <a:pt x="136" y="404"/>
                  </a:cubicBezTo>
                  <a:cubicBezTo>
                    <a:pt x="136" y="362"/>
                    <a:pt x="136" y="362"/>
                    <a:pt x="136" y="362"/>
                  </a:cubicBezTo>
                  <a:cubicBezTo>
                    <a:pt x="145" y="362"/>
                    <a:pt x="145" y="362"/>
                    <a:pt x="145" y="362"/>
                  </a:cubicBezTo>
                  <a:cubicBezTo>
                    <a:pt x="192" y="362"/>
                    <a:pt x="230" y="324"/>
                    <a:pt x="230" y="277"/>
                  </a:cubicBezTo>
                  <a:cubicBezTo>
                    <a:pt x="230" y="229"/>
                    <a:pt x="192" y="191"/>
                    <a:pt x="145" y="191"/>
                  </a:cubicBezTo>
                  <a:cubicBezTo>
                    <a:pt x="86" y="191"/>
                    <a:pt x="86" y="191"/>
                    <a:pt x="86" y="191"/>
                  </a:cubicBezTo>
                  <a:cubicBezTo>
                    <a:pt x="62" y="191"/>
                    <a:pt x="43" y="172"/>
                    <a:pt x="43" y="148"/>
                  </a:cubicBezTo>
                  <a:cubicBezTo>
                    <a:pt x="43" y="124"/>
                    <a:pt x="62" y="104"/>
                    <a:pt x="86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201" y="104"/>
                    <a:pt x="211" y="95"/>
                    <a:pt x="211" y="83"/>
                  </a:cubicBezTo>
                  <a:cubicBezTo>
                    <a:pt x="211" y="71"/>
                    <a:pt x="201" y="62"/>
                    <a:pt x="190" y="62"/>
                  </a:cubicBezTo>
                  <a:cubicBezTo>
                    <a:pt x="136" y="62"/>
                    <a:pt x="136" y="62"/>
                    <a:pt x="136" y="62"/>
                  </a:cubicBezTo>
                  <a:cubicBezTo>
                    <a:pt x="136" y="22"/>
                    <a:pt x="136" y="22"/>
                    <a:pt x="136" y="22"/>
                  </a:cubicBezTo>
                  <a:cubicBezTo>
                    <a:pt x="136" y="10"/>
                    <a:pt x="127" y="0"/>
                    <a:pt x="115" y="0"/>
                  </a:cubicBezTo>
                  <a:cubicBezTo>
                    <a:pt x="104" y="0"/>
                    <a:pt x="94" y="10"/>
                    <a:pt x="94" y="22"/>
                  </a:cubicBezTo>
                  <a:cubicBezTo>
                    <a:pt x="94" y="62"/>
                    <a:pt x="94" y="62"/>
                    <a:pt x="94" y="62"/>
                  </a:cubicBezTo>
                  <a:cubicBezTo>
                    <a:pt x="86" y="62"/>
                    <a:pt x="86" y="62"/>
                    <a:pt x="86" y="62"/>
                  </a:cubicBezTo>
                  <a:cubicBezTo>
                    <a:pt x="39" y="62"/>
                    <a:pt x="0" y="101"/>
                    <a:pt x="0" y="148"/>
                  </a:cubicBezTo>
                  <a:cubicBezTo>
                    <a:pt x="0" y="195"/>
                    <a:pt x="39" y="233"/>
                    <a:pt x="86" y="233"/>
                  </a:cubicBezTo>
                  <a:close/>
                </a:path>
              </a:pathLst>
            </a:custGeom>
            <a:solidFill>
              <a:srgbClr val="EC42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2" name="Freeform 7"/>
            <p:cNvSpPr>
              <a:spLocks noEditPoints="1"/>
            </p:cNvSpPr>
            <p:nvPr/>
          </p:nvSpPr>
          <p:spPr bwMode="auto">
            <a:xfrm>
              <a:off x="3037" y="1359"/>
              <a:ext cx="1604" cy="1605"/>
            </a:xfrm>
            <a:custGeom>
              <a:avLst/>
              <a:gdLst>
                <a:gd name="T0" fmla="*/ 338 w 676"/>
                <a:gd name="T1" fmla="*/ 676 h 676"/>
                <a:gd name="T2" fmla="*/ 676 w 676"/>
                <a:gd name="T3" fmla="*/ 338 h 676"/>
                <a:gd name="T4" fmla="*/ 338 w 676"/>
                <a:gd name="T5" fmla="*/ 0 h 676"/>
                <a:gd name="T6" fmla="*/ 0 w 676"/>
                <a:gd name="T7" fmla="*/ 338 h 676"/>
                <a:gd name="T8" fmla="*/ 338 w 676"/>
                <a:gd name="T9" fmla="*/ 676 h 676"/>
                <a:gd name="T10" fmla="*/ 338 w 676"/>
                <a:gd name="T11" fmla="*/ 42 h 676"/>
                <a:gd name="T12" fmla="*/ 634 w 676"/>
                <a:gd name="T13" fmla="*/ 338 h 676"/>
                <a:gd name="T14" fmla="*/ 338 w 676"/>
                <a:gd name="T15" fmla="*/ 634 h 676"/>
                <a:gd name="T16" fmla="*/ 42 w 676"/>
                <a:gd name="T17" fmla="*/ 338 h 676"/>
                <a:gd name="T18" fmla="*/ 338 w 676"/>
                <a:gd name="T19" fmla="*/ 42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6" h="676">
                  <a:moveTo>
                    <a:pt x="338" y="676"/>
                  </a:moveTo>
                  <a:cubicBezTo>
                    <a:pt x="525" y="676"/>
                    <a:pt x="676" y="524"/>
                    <a:pt x="676" y="338"/>
                  </a:cubicBezTo>
                  <a:cubicBezTo>
                    <a:pt x="676" y="152"/>
                    <a:pt x="524" y="0"/>
                    <a:pt x="338" y="0"/>
                  </a:cubicBezTo>
                  <a:cubicBezTo>
                    <a:pt x="152" y="0"/>
                    <a:pt x="0" y="152"/>
                    <a:pt x="0" y="338"/>
                  </a:cubicBezTo>
                  <a:cubicBezTo>
                    <a:pt x="0" y="524"/>
                    <a:pt x="152" y="676"/>
                    <a:pt x="338" y="676"/>
                  </a:cubicBezTo>
                  <a:close/>
                  <a:moveTo>
                    <a:pt x="338" y="42"/>
                  </a:moveTo>
                  <a:cubicBezTo>
                    <a:pt x="502" y="42"/>
                    <a:pt x="634" y="175"/>
                    <a:pt x="634" y="338"/>
                  </a:cubicBezTo>
                  <a:cubicBezTo>
                    <a:pt x="634" y="501"/>
                    <a:pt x="502" y="634"/>
                    <a:pt x="338" y="634"/>
                  </a:cubicBezTo>
                  <a:cubicBezTo>
                    <a:pt x="175" y="634"/>
                    <a:pt x="42" y="501"/>
                    <a:pt x="42" y="338"/>
                  </a:cubicBezTo>
                  <a:cubicBezTo>
                    <a:pt x="42" y="175"/>
                    <a:pt x="175" y="42"/>
                    <a:pt x="338" y="42"/>
                  </a:cubicBezTo>
                  <a:close/>
                </a:path>
              </a:pathLst>
            </a:custGeom>
            <a:solidFill>
              <a:srgbClr val="62D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33" name="Forma livre 39"/>
          <p:cNvSpPr/>
          <p:nvPr/>
        </p:nvSpPr>
        <p:spPr>
          <a:xfrm>
            <a:off x="-167954" y="161424"/>
            <a:ext cx="968768" cy="172857"/>
          </a:xfrm>
          <a:custGeom>
            <a:avLst/>
            <a:gdLst>
              <a:gd name="connsiteX0" fmla="*/ 0 w 4785186"/>
              <a:gd name="connsiteY0" fmla="*/ 0 h 853819"/>
              <a:gd name="connsiteX1" fmla="*/ 4785186 w 4785186"/>
              <a:gd name="connsiteY1" fmla="*/ 0 h 853819"/>
              <a:gd name="connsiteX2" fmla="*/ 4310842 w 4785186"/>
              <a:gd name="connsiteY2" fmla="*/ 853819 h 853819"/>
              <a:gd name="connsiteX3" fmla="*/ 0 w 4785186"/>
              <a:gd name="connsiteY3" fmla="*/ 853819 h 85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5186" h="853819">
                <a:moveTo>
                  <a:pt x="0" y="0"/>
                </a:moveTo>
                <a:lnTo>
                  <a:pt x="4785186" y="0"/>
                </a:lnTo>
                <a:lnTo>
                  <a:pt x="4310842" y="853819"/>
                </a:lnTo>
                <a:lnTo>
                  <a:pt x="0" y="853819"/>
                </a:lnTo>
                <a:close/>
              </a:path>
            </a:pathLst>
          </a:custGeom>
          <a:solidFill>
            <a:srgbClr val="62D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CaixaDeTexto 5"/>
          <p:cNvSpPr txBox="1"/>
          <p:nvPr/>
        </p:nvSpPr>
        <p:spPr>
          <a:xfrm>
            <a:off x="5962186" y="1771450"/>
            <a:ext cx="5010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praticamente metade (47%) dessas empresas que participaram do </a:t>
            </a:r>
            <a:r>
              <a:rPr lang="pt-BR" dirty="0" err="1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Empretec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 faturam entre R$ 30 mil e R$ 300 mil por mês, montante igual ao apurado em 2015 </a:t>
            </a:r>
            <a:r>
              <a:rPr lang="pt-BR" sz="1200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(P25)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758934" y="161424"/>
            <a:ext cx="5001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3600" b="0" i="1" dirty="0">
                <a:solidFill>
                  <a:srgbClr val="4A5463"/>
                </a:solidFill>
                <a:effectLst/>
                <a:latin typeface="+mn-lt"/>
              </a:rPr>
              <a:t>faturamento mensal</a:t>
            </a:r>
          </a:p>
        </p:txBody>
      </p:sp>
      <p:grpSp>
        <p:nvGrpSpPr>
          <p:cNvPr id="42" name="hitorico"/>
          <p:cNvGrpSpPr/>
          <p:nvPr/>
        </p:nvGrpSpPr>
        <p:grpSpPr>
          <a:xfrm>
            <a:off x="7837260" y="5347493"/>
            <a:ext cx="1596572" cy="624115"/>
            <a:chOff x="7794171" y="5558971"/>
            <a:chExt cx="1596572" cy="624115"/>
          </a:xfrm>
        </p:grpSpPr>
        <p:grpSp>
          <p:nvGrpSpPr>
            <p:cNvPr id="43" name="historico"/>
            <p:cNvGrpSpPr/>
            <p:nvPr/>
          </p:nvGrpSpPr>
          <p:grpSpPr>
            <a:xfrm>
              <a:off x="7913674" y="5674171"/>
              <a:ext cx="1346440" cy="450171"/>
              <a:chOff x="9469590" y="1309591"/>
              <a:chExt cx="1346440" cy="450171"/>
            </a:xfrm>
          </p:grpSpPr>
          <p:grpSp>
            <p:nvGrpSpPr>
              <p:cNvPr id="45" name="Group 4"/>
              <p:cNvGrpSpPr>
                <a:grpSpLocks noChangeAspect="1"/>
              </p:cNvGrpSpPr>
              <p:nvPr/>
            </p:nvGrpSpPr>
            <p:grpSpPr bwMode="auto">
              <a:xfrm>
                <a:off x="9469590" y="1309591"/>
                <a:ext cx="463483" cy="450171"/>
                <a:chOff x="5704" y="821"/>
                <a:chExt cx="383" cy="372"/>
              </a:xfrm>
              <a:solidFill>
                <a:srgbClr val="00A79B"/>
              </a:solidFill>
            </p:grpSpPr>
            <p:sp>
              <p:nvSpPr>
                <p:cNvPr id="47" name="Freeform 5"/>
                <p:cNvSpPr>
                  <a:spLocks noEditPoints="1"/>
                </p:cNvSpPr>
                <p:nvPr/>
              </p:nvSpPr>
              <p:spPr bwMode="auto">
                <a:xfrm>
                  <a:off x="5743" y="936"/>
                  <a:ext cx="63" cy="63"/>
                </a:xfrm>
                <a:custGeom>
                  <a:avLst/>
                  <a:gdLst>
                    <a:gd name="T0" fmla="*/ 306 w 338"/>
                    <a:gd name="T1" fmla="*/ 0 h 337"/>
                    <a:gd name="T2" fmla="*/ 32 w 338"/>
                    <a:gd name="T3" fmla="*/ 0 h 337"/>
                    <a:gd name="T4" fmla="*/ 0 w 338"/>
                    <a:gd name="T5" fmla="*/ 32 h 337"/>
                    <a:gd name="T6" fmla="*/ 0 w 338"/>
                    <a:gd name="T7" fmla="*/ 305 h 337"/>
                    <a:gd name="T8" fmla="*/ 32 w 338"/>
                    <a:gd name="T9" fmla="*/ 337 h 337"/>
                    <a:gd name="T10" fmla="*/ 306 w 338"/>
                    <a:gd name="T11" fmla="*/ 337 h 337"/>
                    <a:gd name="T12" fmla="*/ 338 w 338"/>
                    <a:gd name="T13" fmla="*/ 305 h 337"/>
                    <a:gd name="T14" fmla="*/ 338 w 338"/>
                    <a:gd name="T15" fmla="*/ 32 h 337"/>
                    <a:gd name="T16" fmla="*/ 306 w 338"/>
                    <a:gd name="T17" fmla="*/ 0 h 337"/>
                    <a:gd name="T18" fmla="*/ 274 w 338"/>
                    <a:gd name="T19" fmla="*/ 273 h 337"/>
                    <a:gd name="T20" fmla="*/ 64 w 338"/>
                    <a:gd name="T21" fmla="*/ 273 h 337"/>
                    <a:gd name="T22" fmla="*/ 64 w 338"/>
                    <a:gd name="T23" fmla="*/ 64 h 337"/>
                    <a:gd name="T24" fmla="*/ 274 w 338"/>
                    <a:gd name="T25" fmla="*/ 64 h 337"/>
                    <a:gd name="T26" fmla="*/ 274 w 338"/>
                    <a:gd name="T27" fmla="*/ 273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8" h="337">
                      <a:moveTo>
                        <a:pt x="306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5" y="0"/>
                        <a:pt x="0" y="14"/>
                        <a:pt x="0" y="32"/>
                      </a:cubicBezTo>
                      <a:cubicBezTo>
                        <a:pt x="0" y="305"/>
                        <a:pt x="0" y="305"/>
                        <a:pt x="0" y="305"/>
                      </a:cubicBezTo>
                      <a:cubicBezTo>
                        <a:pt x="0" y="323"/>
                        <a:pt x="15" y="337"/>
                        <a:pt x="32" y="337"/>
                      </a:cubicBezTo>
                      <a:cubicBezTo>
                        <a:pt x="306" y="337"/>
                        <a:pt x="306" y="337"/>
                        <a:pt x="306" y="337"/>
                      </a:cubicBezTo>
                      <a:cubicBezTo>
                        <a:pt x="324" y="337"/>
                        <a:pt x="338" y="323"/>
                        <a:pt x="338" y="305"/>
                      </a:cubicBezTo>
                      <a:cubicBezTo>
                        <a:pt x="338" y="32"/>
                        <a:pt x="338" y="32"/>
                        <a:pt x="338" y="32"/>
                      </a:cubicBezTo>
                      <a:cubicBezTo>
                        <a:pt x="338" y="14"/>
                        <a:pt x="324" y="0"/>
                        <a:pt x="306" y="0"/>
                      </a:cubicBezTo>
                      <a:close/>
                      <a:moveTo>
                        <a:pt x="274" y="273"/>
                      </a:moveTo>
                      <a:cubicBezTo>
                        <a:pt x="64" y="273"/>
                        <a:pt x="64" y="273"/>
                        <a:pt x="64" y="273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4" y="64"/>
                        <a:pt x="274" y="64"/>
                        <a:pt x="274" y="64"/>
                      </a:cubicBezTo>
                      <a:lnTo>
                        <a:pt x="274" y="27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8" name="Freeform 6"/>
                <p:cNvSpPr>
                  <a:spLocks noEditPoints="1"/>
                </p:cNvSpPr>
                <p:nvPr/>
              </p:nvSpPr>
              <p:spPr bwMode="auto">
                <a:xfrm>
                  <a:off x="5819" y="936"/>
                  <a:ext cx="63" cy="63"/>
                </a:xfrm>
                <a:custGeom>
                  <a:avLst/>
                  <a:gdLst>
                    <a:gd name="T0" fmla="*/ 305 w 337"/>
                    <a:gd name="T1" fmla="*/ 0 h 337"/>
                    <a:gd name="T2" fmla="*/ 32 w 337"/>
                    <a:gd name="T3" fmla="*/ 0 h 337"/>
                    <a:gd name="T4" fmla="*/ 0 w 337"/>
                    <a:gd name="T5" fmla="*/ 32 h 337"/>
                    <a:gd name="T6" fmla="*/ 0 w 337"/>
                    <a:gd name="T7" fmla="*/ 305 h 337"/>
                    <a:gd name="T8" fmla="*/ 32 w 337"/>
                    <a:gd name="T9" fmla="*/ 337 h 337"/>
                    <a:gd name="T10" fmla="*/ 305 w 337"/>
                    <a:gd name="T11" fmla="*/ 337 h 337"/>
                    <a:gd name="T12" fmla="*/ 337 w 337"/>
                    <a:gd name="T13" fmla="*/ 305 h 337"/>
                    <a:gd name="T14" fmla="*/ 337 w 337"/>
                    <a:gd name="T15" fmla="*/ 32 h 337"/>
                    <a:gd name="T16" fmla="*/ 305 w 337"/>
                    <a:gd name="T17" fmla="*/ 0 h 337"/>
                    <a:gd name="T18" fmla="*/ 273 w 337"/>
                    <a:gd name="T19" fmla="*/ 273 h 337"/>
                    <a:gd name="T20" fmla="*/ 64 w 337"/>
                    <a:gd name="T21" fmla="*/ 273 h 337"/>
                    <a:gd name="T22" fmla="*/ 64 w 337"/>
                    <a:gd name="T23" fmla="*/ 64 h 337"/>
                    <a:gd name="T24" fmla="*/ 273 w 337"/>
                    <a:gd name="T25" fmla="*/ 64 h 337"/>
                    <a:gd name="T26" fmla="*/ 273 w 337"/>
                    <a:gd name="T27" fmla="*/ 273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7" h="337">
                      <a:moveTo>
                        <a:pt x="305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4" y="0"/>
                        <a:pt x="0" y="14"/>
                        <a:pt x="0" y="32"/>
                      </a:cubicBezTo>
                      <a:cubicBezTo>
                        <a:pt x="0" y="305"/>
                        <a:pt x="0" y="305"/>
                        <a:pt x="0" y="305"/>
                      </a:cubicBezTo>
                      <a:cubicBezTo>
                        <a:pt x="0" y="323"/>
                        <a:pt x="14" y="337"/>
                        <a:pt x="32" y="337"/>
                      </a:cubicBezTo>
                      <a:cubicBezTo>
                        <a:pt x="305" y="337"/>
                        <a:pt x="305" y="337"/>
                        <a:pt x="305" y="337"/>
                      </a:cubicBezTo>
                      <a:cubicBezTo>
                        <a:pt x="323" y="337"/>
                        <a:pt x="337" y="323"/>
                        <a:pt x="337" y="305"/>
                      </a:cubicBezTo>
                      <a:cubicBezTo>
                        <a:pt x="337" y="32"/>
                        <a:pt x="337" y="32"/>
                        <a:pt x="337" y="32"/>
                      </a:cubicBezTo>
                      <a:cubicBezTo>
                        <a:pt x="337" y="14"/>
                        <a:pt x="323" y="0"/>
                        <a:pt x="305" y="0"/>
                      </a:cubicBezTo>
                      <a:close/>
                      <a:moveTo>
                        <a:pt x="273" y="273"/>
                      </a:moveTo>
                      <a:cubicBezTo>
                        <a:pt x="64" y="273"/>
                        <a:pt x="64" y="273"/>
                        <a:pt x="64" y="273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3" y="64"/>
                        <a:pt x="273" y="64"/>
                        <a:pt x="273" y="64"/>
                      </a:cubicBezTo>
                      <a:cubicBezTo>
                        <a:pt x="273" y="273"/>
                        <a:pt x="273" y="273"/>
                        <a:pt x="273" y="2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9" name="Freeform 7"/>
                <p:cNvSpPr>
                  <a:spLocks noEditPoints="1"/>
                </p:cNvSpPr>
                <p:nvPr/>
              </p:nvSpPr>
              <p:spPr bwMode="auto">
                <a:xfrm>
                  <a:off x="5743" y="1013"/>
                  <a:ext cx="63" cy="63"/>
                </a:xfrm>
                <a:custGeom>
                  <a:avLst/>
                  <a:gdLst>
                    <a:gd name="T0" fmla="*/ 306 w 338"/>
                    <a:gd name="T1" fmla="*/ 0 h 338"/>
                    <a:gd name="T2" fmla="*/ 32 w 338"/>
                    <a:gd name="T3" fmla="*/ 0 h 338"/>
                    <a:gd name="T4" fmla="*/ 0 w 338"/>
                    <a:gd name="T5" fmla="*/ 32 h 338"/>
                    <a:gd name="T6" fmla="*/ 0 w 338"/>
                    <a:gd name="T7" fmla="*/ 306 h 338"/>
                    <a:gd name="T8" fmla="*/ 32 w 338"/>
                    <a:gd name="T9" fmla="*/ 338 h 338"/>
                    <a:gd name="T10" fmla="*/ 306 w 338"/>
                    <a:gd name="T11" fmla="*/ 338 h 338"/>
                    <a:gd name="T12" fmla="*/ 338 w 338"/>
                    <a:gd name="T13" fmla="*/ 306 h 338"/>
                    <a:gd name="T14" fmla="*/ 338 w 338"/>
                    <a:gd name="T15" fmla="*/ 32 h 338"/>
                    <a:gd name="T16" fmla="*/ 306 w 338"/>
                    <a:gd name="T17" fmla="*/ 0 h 338"/>
                    <a:gd name="T18" fmla="*/ 274 w 338"/>
                    <a:gd name="T19" fmla="*/ 274 h 338"/>
                    <a:gd name="T20" fmla="*/ 64 w 338"/>
                    <a:gd name="T21" fmla="*/ 274 h 338"/>
                    <a:gd name="T22" fmla="*/ 64 w 338"/>
                    <a:gd name="T23" fmla="*/ 64 h 338"/>
                    <a:gd name="T24" fmla="*/ 274 w 338"/>
                    <a:gd name="T25" fmla="*/ 64 h 338"/>
                    <a:gd name="T26" fmla="*/ 274 w 338"/>
                    <a:gd name="T27" fmla="*/ 274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8" h="338">
                      <a:moveTo>
                        <a:pt x="306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5" y="0"/>
                        <a:pt x="0" y="14"/>
                        <a:pt x="0" y="32"/>
                      </a:cubicBezTo>
                      <a:cubicBezTo>
                        <a:pt x="0" y="306"/>
                        <a:pt x="0" y="306"/>
                        <a:pt x="0" y="306"/>
                      </a:cubicBezTo>
                      <a:cubicBezTo>
                        <a:pt x="0" y="323"/>
                        <a:pt x="15" y="338"/>
                        <a:pt x="32" y="338"/>
                      </a:cubicBezTo>
                      <a:cubicBezTo>
                        <a:pt x="306" y="338"/>
                        <a:pt x="306" y="338"/>
                        <a:pt x="306" y="338"/>
                      </a:cubicBezTo>
                      <a:cubicBezTo>
                        <a:pt x="324" y="338"/>
                        <a:pt x="338" y="323"/>
                        <a:pt x="338" y="306"/>
                      </a:cubicBezTo>
                      <a:cubicBezTo>
                        <a:pt x="338" y="32"/>
                        <a:pt x="338" y="32"/>
                        <a:pt x="338" y="32"/>
                      </a:cubicBezTo>
                      <a:cubicBezTo>
                        <a:pt x="338" y="14"/>
                        <a:pt x="324" y="0"/>
                        <a:pt x="306" y="0"/>
                      </a:cubicBezTo>
                      <a:close/>
                      <a:moveTo>
                        <a:pt x="274" y="274"/>
                      </a:moveTo>
                      <a:cubicBezTo>
                        <a:pt x="64" y="274"/>
                        <a:pt x="64" y="274"/>
                        <a:pt x="64" y="274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4" y="64"/>
                        <a:pt x="274" y="64"/>
                        <a:pt x="274" y="64"/>
                      </a:cubicBezTo>
                      <a:lnTo>
                        <a:pt x="274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0" name="Freeform 8"/>
                <p:cNvSpPr>
                  <a:spLocks noEditPoints="1"/>
                </p:cNvSpPr>
                <p:nvPr/>
              </p:nvSpPr>
              <p:spPr bwMode="auto">
                <a:xfrm>
                  <a:off x="5704" y="821"/>
                  <a:ext cx="383" cy="372"/>
                </a:xfrm>
                <a:custGeom>
                  <a:avLst/>
                  <a:gdLst>
                    <a:gd name="T0" fmla="*/ 1569 w 2048"/>
                    <a:gd name="T1" fmla="*/ 237 h 1990"/>
                    <a:gd name="T2" fmla="*/ 1398 w 2048"/>
                    <a:gd name="T3" fmla="*/ 205 h 1990"/>
                    <a:gd name="T4" fmla="*/ 1366 w 2048"/>
                    <a:gd name="T5" fmla="*/ 0 h 1990"/>
                    <a:gd name="T6" fmla="*/ 1197 w 2048"/>
                    <a:gd name="T7" fmla="*/ 32 h 1990"/>
                    <a:gd name="T8" fmla="*/ 885 w 2048"/>
                    <a:gd name="T9" fmla="*/ 205 h 1990"/>
                    <a:gd name="T10" fmla="*/ 853 w 2048"/>
                    <a:gd name="T11" fmla="*/ 0 h 1990"/>
                    <a:gd name="T12" fmla="*/ 684 w 2048"/>
                    <a:gd name="T13" fmla="*/ 32 h 1990"/>
                    <a:gd name="T14" fmla="*/ 372 w 2048"/>
                    <a:gd name="T15" fmla="*/ 205 h 1990"/>
                    <a:gd name="T16" fmla="*/ 340 w 2048"/>
                    <a:gd name="T17" fmla="*/ 0 h 1990"/>
                    <a:gd name="T18" fmla="*/ 171 w 2048"/>
                    <a:gd name="T19" fmla="*/ 32 h 1990"/>
                    <a:gd name="T20" fmla="*/ 32 w 2048"/>
                    <a:gd name="T21" fmla="*/ 205 h 1990"/>
                    <a:gd name="T22" fmla="*/ 0 w 2048"/>
                    <a:gd name="T23" fmla="*/ 1468 h 1990"/>
                    <a:gd name="T24" fmla="*/ 896 w 2048"/>
                    <a:gd name="T25" fmla="*/ 1501 h 1990"/>
                    <a:gd name="T26" fmla="*/ 1469 w 2048"/>
                    <a:gd name="T27" fmla="*/ 1990 h 1990"/>
                    <a:gd name="T28" fmla="*/ 1569 w 2048"/>
                    <a:gd name="T29" fmla="*/ 840 h 1990"/>
                    <a:gd name="T30" fmla="*/ 1261 w 2048"/>
                    <a:gd name="T31" fmla="*/ 64 h 1990"/>
                    <a:gd name="T32" fmla="*/ 1334 w 2048"/>
                    <a:gd name="T33" fmla="*/ 237 h 1990"/>
                    <a:gd name="T34" fmla="*/ 1261 w 2048"/>
                    <a:gd name="T35" fmla="*/ 410 h 1990"/>
                    <a:gd name="T36" fmla="*/ 748 w 2048"/>
                    <a:gd name="T37" fmla="*/ 237 h 1990"/>
                    <a:gd name="T38" fmla="*/ 821 w 2048"/>
                    <a:gd name="T39" fmla="*/ 64 h 1990"/>
                    <a:gd name="T40" fmla="*/ 821 w 2048"/>
                    <a:gd name="T41" fmla="*/ 410 h 1990"/>
                    <a:gd name="T42" fmla="*/ 748 w 2048"/>
                    <a:gd name="T43" fmla="*/ 237 h 1990"/>
                    <a:gd name="T44" fmla="*/ 235 w 2048"/>
                    <a:gd name="T45" fmla="*/ 64 h 1990"/>
                    <a:gd name="T46" fmla="*/ 308 w 2048"/>
                    <a:gd name="T47" fmla="*/ 237 h 1990"/>
                    <a:gd name="T48" fmla="*/ 235 w 2048"/>
                    <a:gd name="T49" fmla="*/ 410 h 1990"/>
                    <a:gd name="T50" fmla="*/ 921 w 2048"/>
                    <a:gd name="T51" fmla="*/ 1026 h 1990"/>
                    <a:gd name="T52" fmla="*/ 616 w 2048"/>
                    <a:gd name="T53" fmla="*/ 1058 h 1990"/>
                    <a:gd name="T54" fmla="*/ 648 w 2048"/>
                    <a:gd name="T55" fmla="*/ 1364 h 1990"/>
                    <a:gd name="T56" fmla="*/ 889 w 2048"/>
                    <a:gd name="T57" fmla="*/ 1411 h 1990"/>
                    <a:gd name="T58" fmla="*/ 64 w 2048"/>
                    <a:gd name="T59" fmla="*/ 1436 h 1990"/>
                    <a:gd name="T60" fmla="*/ 171 w 2048"/>
                    <a:gd name="T61" fmla="*/ 269 h 1990"/>
                    <a:gd name="T62" fmla="*/ 203 w 2048"/>
                    <a:gd name="T63" fmla="*/ 474 h 1990"/>
                    <a:gd name="T64" fmla="*/ 372 w 2048"/>
                    <a:gd name="T65" fmla="*/ 442 h 1990"/>
                    <a:gd name="T66" fmla="*/ 684 w 2048"/>
                    <a:gd name="T67" fmla="*/ 269 h 1990"/>
                    <a:gd name="T68" fmla="*/ 716 w 2048"/>
                    <a:gd name="T69" fmla="*/ 474 h 1990"/>
                    <a:gd name="T70" fmla="*/ 885 w 2048"/>
                    <a:gd name="T71" fmla="*/ 442 h 1990"/>
                    <a:gd name="T72" fmla="*/ 1197 w 2048"/>
                    <a:gd name="T73" fmla="*/ 269 h 1990"/>
                    <a:gd name="T74" fmla="*/ 1229 w 2048"/>
                    <a:gd name="T75" fmla="*/ 474 h 1990"/>
                    <a:gd name="T76" fmla="*/ 1398 w 2048"/>
                    <a:gd name="T77" fmla="*/ 442 h 1990"/>
                    <a:gd name="T78" fmla="*/ 1505 w 2048"/>
                    <a:gd name="T79" fmla="*/ 269 h 1990"/>
                    <a:gd name="T80" fmla="*/ 1469 w 2048"/>
                    <a:gd name="T81" fmla="*/ 831 h 1990"/>
                    <a:gd name="T82" fmla="*/ 1364 w 2048"/>
                    <a:gd name="T83" fmla="*/ 648 h 1990"/>
                    <a:gd name="T84" fmla="*/ 1058 w 2048"/>
                    <a:gd name="T85" fmla="*/ 616 h 1990"/>
                    <a:gd name="T86" fmla="*/ 1026 w 2048"/>
                    <a:gd name="T87" fmla="*/ 921 h 1990"/>
                    <a:gd name="T88" fmla="*/ 1113 w 2048"/>
                    <a:gd name="T89" fmla="*/ 953 h 1990"/>
                    <a:gd name="T90" fmla="*/ 953 w 2048"/>
                    <a:gd name="T91" fmla="*/ 1146 h 1990"/>
                    <a:gd name="T92" fmla="*/ 921 w 2048"/>
                    <a:gd name="T93" fmla="*/ 1026 h 1990"/>
                    <a:gd name="T94" fmla="*/ 889 w 2048"/>
                    <a:gd name="T95" fmla="*/ 1300 h 1990"/>
                    <a:gd name="T96" fmla="*/ 680 w 2048"/>
                    <a:gd name="T97" fmla="*/ 1090 h 1990"/>
                    <a:gd name="T98" fmla="*/ 1300 w 2048"/>
                    <a:gd name="T99" fmla="*/ 680 h 1990"/>
                    <a:gd name="T100" fmla="*/ 1217 w 2048"/>
                    <a:gd name="T101" fmla="*/ 889 h 1990"/>
                    <a:gd name="T102" fmla="*/ 1090 w 2048"/>
                    <a:gd name="T103" fmla="*/ 680 h 1990"/>
                    <a:gd name="T104" fmla="*/ 1469 w 2048"/>
                    <a:gd name="T105" fmla="*/ 1926 h 1990"/>
                    <a:gd name="T106" fmla="*/ 956 w 2048"/>
                    <a:gd name="T107" fmla="*/ 1465 h 1990"/>
                    <a:gd name="T108" fmla="*/ 1238 w 2048"/>
                    <a:gd name="T109" fmla="*/ 950 h 1990"/>
                    <a:gd name="T110" fmla="*/ 1340 w 2048"/>
                    <a:gd name="T111" fmla="*/ 912 h 1990"/>
                    <a:gd name="T112" fmla="*/ 1469 w 2048"/>
                    <a:gd name="T113" fmla="*/ 896 h 1990"/>
                    <a:gd name="T114" fmla="*/ 1533 w 2048"/>
                    <a:gd name="T115" fmla="*/ 900 h 1990"/>
                    <a:gd name="T116" fmla="*/ 1469 w 2048"/>
                    <a:gd name="T117" fmla="*/ 1926 h 19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048" h="1990">
                      <a:moveTo>
                        <a:pt x="1569" y="840"/>
                      </a:moveTo>
                      <a:cubicBezTo>
                        <a:pt x="1569" y="237"/>
                        <a:pt x="1569" y="237"/>
                        <a:pt x="1569" y="237"/>
                      </a:cubicBezTo>
                      <a:cubicBezTo>
                        <a:pt x="1569" y="219"/>
                        <a:pt x="1555" y="205"/>
                        <a:pt x="1537" y="205"/>
                      </a:cubicBezTo>
                      <a:cubicBezTo>
                        <a:pt x="1398" y="205"/>
                        <a:pt x="1398" y="205"/>
                        <a:pt x="1398" y="205"/>
                      </a:cubicBezTo>
                      <a:cubicBezTo>
                        <a:pt x="1398" y="32"/>
                        <a:pt x="1398" y="32"/>
                        <a:pt x="1398" y="32"/>
                      </a:cubicBezTo>
                      <a:cubicBezTo>
                        <a:pt x="1398" y="14"/>
                        <a:pt x="1384" y="0"/>
                        <a:pt x="1366" y="0"/>
                      </a:cubicBezTo>
                      <a:cubicBezTo>
                        <a:pt x="1229" y="0"/>
                        <a:pt x="1229" y="0"/>
                        <a:pt x="1229" y="0"/>
                      </a:cubicBezTo>
                      <a:cubicBezTo>
                        <a:pt x="1212" y="0"/>
                        <a:pt x="1197" y="14"/>
                        <a:pt x="1197" y="32"/>
                      </a:cubicBezTo>
                      <a:cubicBezTo>
                        <a:pt x="1197" y="205"/>
                        <a:pt x="1197" y="205"/>
                        <a:pt x="1197" y="205"/>
                      </a:cubicBezTo>
                      <a:cubicBezTo>
                        <a:pt x="885" y="205"/>
                        <a:pt x="885" y="205"/>
                        <a:pt x="885" y="205"/>
                      </a:cubicBezTo>
                      <a:cubicBezTo>
                        <a:pt x="885" y="32"/>
                        <a:pt x="885" y="32"/>
                        <a:pt x="885" y="32"/>
                      </a:cubicBezTo>
                      <a:cubicBezTo>
                        <a:pt x="885" y="14"/>
                        <a:pt x="871" y="0"/>
                        <a:pt x="853" y="0"/>
                      </a:cubicBezTo>
                      <a:cubicBezTo>
                        <a:pt x="716" y="0"/>
                        <a:pt x="716" y="0"/>
                        <a:pt x="716" y="0"/>
                      </a:cubicBezTo>
                      <a:cubicBezTo>
                        <a:pt x="698" y="0"/>
                        <a:pt x="684" y="14"/>
                        <a:pt x="684" y="32"/>
                      </a:cubicBezTo>
                      <a:cubicBezTo>
                        <a:pt x="684" y="205"/>
                        <a:pt x="684" y="205"/>
                        <a:pt x="684" y="205"/>
                      </a:cubicBezTo>
                      <a:cubicBezTo>
                        <a:pt x="372" y="205"/>
                        <a:pt x="372" y="205"/>
                        <a:pt x="372" y="205"/>
                      </a:cubicBezTo>
                      <a:cubicBezTo>
                        <a:pt x="372" y="32"/>
                        <a:pt x="372" y="32"/>
                        <a:pt x="372" y="32"/>
                      </a:cubicBezTo>
                      <a:cubicBezTo>
                        <a:pt x="372" y="14"/>
                        <a:pt x="358" y="0"/>
                        <a:pt x="340" y="0"/>
                      </a:cubicBezTo>
                      <a:cubicBezTo>
                        <a:pt x="203" y="0"/>
                        <a:pt x="203" y="0"/>
                        <a:pt x="203" y="0"/>
                      </a:cubicBezTo>
                      <a:cubicBezTo>
                        <a:pt x="185" y="0"/>
                        <a:pt x="171" y="14"/>
                        <a:pt x="171" y="32"/>
                      </a:cubicBezTo>
                      <a:cubicBezTo>
                        <a:pt x="171" y="205"/>
                        <a:pt x="171" y="205"/>
                        <a:pt x="171" y="205"/>
                      </a:cubicBezTo>
                      <a:cubicBezTo>
                        <a:pt x="32" y="205"/>
                        <a:pt x="32" y="205"/>
                        <a:pt x="32" y="205"/>
                      </a:cubicBezTo>
                      <a:cubicBezTo>
                        <a:pt x="14" y="205"/>
                        <a:pt x="0" y="219"/>
                        <a:pt x="0" y="237"/>
                      </a:cubicBezTo>
                      <a:cubicBezTo>
                        <a:pt x="0" y="1468"/>
                        <a:pt x="0" y="1468"/>
                        <a:pt x="0" y="1468"/>
                      </a:cubicBezTo>
                      <a:cubicBezTo>
                        <a:pt x="0" y="1486"/>
                        <a:pt x="14" y="1501"/>
                        <a:pt x="32" y="1501"/>
                      </a:cubicBezTo>
                      <a:cubicBezTo>
                        <a:pt x="896" y="1501"/>
                        <a:pt x="896" y="1501"/>
                        <a:pt x="896" y="1501"/>
                      </a:cubicBezTo>
                      <a:cubicBezTo>
                        <a:pt x="917" y="1631"/>
                        <a:pt x="981" y="1751"/>
                        <a:pt x="1080" y="1840"/>
                      </a:cubicBezTo>
                      <a:cubicBezTo>
                        <a:pt x="1186" y="1937"/>
                        <a:pt x="1325" y="1990"/>
                        <a:pt x="1469" y="1990"/>
                      </a:cubicBezTo>
                      <a:cubicBezTo>
                        <a:pt x="1788" y="1990"/>
                        <a:pt x="2048" y="1730"/>
                        <a:pt x="2048" y="1411"/>
                      </a:cubicBezTo>
                      <a:cubicBezTo>
                        <a:pt x="2048" y="1129"/>
                        <a:pt x="1844" y="888"/>
                        <a:pt x="1569" y="840"/>
                      </a:cubicBezTo>
                      <a:close/>
                      <a:moveTo>
                        <a:pt x="1261" y="237"/>
                      </a:moveTo>
                      <a:cubicBezTo>
                        <a:pt x="1261" y="64"/>
                        <a:pt x="1261" y="64"/>
                        <a:pt x="1261" y="64"/>
                      </a:cubicBezTo>
                      <a:cubicBezTo>
                        <a:pt x="1334" y="64"/>
                        <a:pt x="1334" y="64"/>
                        <a:pt x="1334" y="64"/>
                      </a:cubicBezTo>
                      <a:cubicBezTo>
                        <a:pt x="1334" y="237"/>
                        <a:pt x="1334" y="237"/>
                        <a:pt x="1334" y="237"/>
                      </a:cubicBezTo>
                      <a:cubicBezTo>
                        <a:pt x="1334" y="410"/>
                        <a:pt x="1334" y="410"/>
                        <a:pt x="1334" y="410"/>
                      </a:cubicBezTo>
                      <a:cubicBezTo>
                        <a:pt x="1261" y="410"/>
                        <a:pt x="1261" y="410"/>
                        <a:pt x="1261" y="410"/>
                      </a:cubicBezTo>
                      <a:lnTo>
                        <a:pt x="1261" y="237"/>
                      </a:lnTo>
                      <a:close/>
                      <a:moveTo>
                        <a:pt x="748" y="237"/>
                      </a:moveTo>
                      <a:cubicBezTo>
                        <a:pt x="748" y="64"/>
                        <a:pt x="748" y="64"/>
                        <a:pt x="748" y="64"/>
                      </a:cubicBezTo>
                      <a:cubicBezTo>
                        <a:pt x="821" y="64"/>
                        <a:pt x="821" y="64"/>
                        <a:pt x="821" y="64"/>
                      </a:cubicBezTo>
                      <a:cubicBezTo>
                        <a:pt x="821" y="237"/>
                        <a:pt x="821" y="237"/>
                        <a:pt x="821" y="237"/>
                      </a:cubicBezTo>
                      <a:cubicBezTo>
                        <a:pt x="821" y="410"/>
                        <a:pt x="821" y="410"/>
                        <a:pt x="821" y="410"/>
                      </a:cubicBezTo>
                      <a:cubicBezTo>
                        <a:pt x="748" y="410"/>
                        <a:pt x="748" y="410"/>
                        <a:pt x="748" y="410"/>
                      </a:cubicBezTo>
                      <a:lnTo>
                        <a:pt x="748" y="237"/>
                      </a:lnTo>
                      <a:close/>
                      <a:moveTo>
                        <a:pt x="235" y="237"/>
                      </a:moveTo>
                      <a:cubicBezTo>
                        <a:pt x="235" y="64"/>
                        <a:pt x="235" y="64"/>
                        <a:pt x="235" y="64"/>
                      </a:cubicBezTo>
                      <a:cubicBezTo>
                        <a:pt x="308" y="64"/>
                        <a:pt x="308" y="64"/>
                        <a:pt x="308" y="64"/>
                      </a:cubicBezTo>
                      <a:cubicBezTo>
                        <a:pt x="308" y="237"/>
                        <a:pt x="308" y="237"/>
                        <a:pt x="308" y="237"/>
                      </a:cubicBezTo>
                      <a:cubicBezTo>
                        <a:pt x="308" y="410"/>
                        <a:pt x="308" y="410"/>
                        <a:pt x="308" y="410"/>
                      </a:cubicBezTo>
                      <a:cubicBezTo>
                        <a:pt x="235" y="410"/>
                        <a:pt x="235" y="410"/>
                        <a:pt x="235" y="410"/>
                      </a:cubicBezTo>
                      <a:lnTo>
                        <a:pt x="235" y="237"/>
                      </a:lnTo>
                      <a:close/>
                      <a:moveTo>
                        <a:pt x="921" y="1026"/>
                      </a:moveTo>
                      <a:cubicBezTo>
                        <a:pt x="648" y="1026"/>
                        <a:pt x="648" y="1026"/>
                        <a:pt x="648" y="1026"/>
                      </a:cubicBezTo>
                      <a:cubicBezTo>
                        <a:pt x="630" y="1026"/>
                        <a:pt x="616" y="1040"/>
                        <a:pt x="616" y="1058"/>
                      </a:cubicBezTo>
                      <a:cubicBezTo>
                        <a:pt x="616" y="1332"/>
                        <a:pt x="616" y="1332"/>
                        <a:pt x="616" y="1332"/>
                      </a:cubicBezTo>
                      <a:cubicBezTo>
                        <a:pt x="616" y="1349"/>
                        <a:pt x="630" y="1364"/>
                        <a:pt x="648" y="1364"/>
                      </a:cubicBezTo>
                      <a:cubicBezTo>
                        <a:pt x="891" y="1364"/>
                        <a:pt x="891" y="1364"/>
                        <a:pt x="891" y="1364"/>
                      </a:cubicBezTo>
                      <a:cubicBezTo>
                        <a:pt x="890" y="1379"/>
                        <a:pt x="889" y="1395"/>
                        <a:pt x="889" y="1411"/>
                      </a:cubicBezTo>
                      <a:cubicBezTo>
                        <a:pt x="889" y="1419"/>
                        <a:pt x="890" y="1428"/>
                        <a:pt x="890" y="1436"/>
                      </a:cubicBezTo>
                      <a:cubicBezTo>
                        <a:pt x="64" y="1436"/>
                        <a:pt x="64" y="1436"/>
                        <a:pt x="64" y="1436"/>
                      </a:cubicBezTo>
                      <a:cubicBezTo>
                        <a:pt x="64" y="269"/>
                        <a:pt x="64" y="269"/>
                        <a:pt x="64" y="269"/>
                      </a:cubicBezTo>
                      <a:cubicBezTo>
                        <a:pt x="171" y="269"/>
                        <a:pt x="171" y="269"/>
                        <a:pt x="171" y="269"/>
                      </a:cubicBezTo>
                      <a:cubicBezTo>
                        <a:pt x="171" y="442"/>
                        <a:pt x="171" y="442"/>
                        <a:pt x="171" y="442"/>
                      </a:cubicBezTo>
                      <a:cubicBezTo>
                        <a:pt x="171" y="460"/>
                        <a:pt x="185" y="474"/>
                        <a:pt x="203" y="474"/>
                      </a:cubicBezTo>
                      <a:cubicBezTo>
                        <a:pt x="340" y="474"/>
                        <a:pt x="340" y="474"/>
                        <a:pt x="340" y="474"/>
                      </a:cubicBezTo>
                      <a:cubicBezTo>
                        <a:pt x="358" y="474"/>
                        <a:pt x="372" y="460"/>
                        <a:pt x="372" y="442"/>
                      </a:cubicBezTo>
                      <a:cubicBezTo>
                        <a:pt x="372" y="269"/>
                        <a:pt x="372" y="269"/>
                        <a:pt x="372" y="269"/>
                      </a:cubicBezTo>
                      <a:cubicBezTo>
                        <a:pt x="684" y="269"/>
                        <a:pt x="684" y="269"/>
                        <a:pt x="684" y="269"/>
                      </a:cubicBezTo>
                      <a:cubicBezTo>
                        <a:pt x="684" y="442"/>
                        <a:pt x="684" y="442"/>
                        <a:pt x="684" y="442"/>
                      </a:cubicBezTo>
                      <a:cubicBezTo>
                        <a:pt x="684" y="460"/>
                        <a:pt x="698" y="474"/>
                        <a:pt x="716" y="474"/>
                      </a:cubicBezTo>
                      <a:cubicBezTo>
                        <a:pt x="853" y="474"/>
                        <a:pt x="853" y="474"/>
                        <a:pt x="853" y="474"/>
                      </a:cubicBezTo>
                      <a:cubicBezTo>
                        <a:pt x="871" y="474"/>
                        <a:pt x="885" y="460"/>
                        <a:pt x="885" y="442"/>
                      </a:cubicBezTo>
                      <a:cubicBezTo>
                        <a:pt x="885" y="269"/>
                        <a:pt x="885" y="269"/>
                        <a:pt x="885" y="269"/>
                      </a:cubicBezTo>
                      <a:cubicBezTo>
                        <a:pt x="1197" y="269"/>
                        <a:pt x="1197" y="269"/>
                        <a:pt x="1197" y="269"/>
                      </a:cubicBezTo>
                      <a:cubicBezTo>
                        <a:pt x="1197" y="442"/>
                        <a:pt x="1197" y="442"/>
                        <a:pt x="1197" y="442"/>
                      </a:cubicBezTo>
                      <a:cubicBezTo>
                        <a:pt x="1197" y="460"/>
                        <a:pt x="1212" y="474"/>
                        <a:pt x="1229" y="474"/>
                      </a:cubicBezTo>
                      <a:cubicBezTo>
                        <a:pt x="1366" y="474"/>
                        <a:pt x="1366" y="474"/>
                        <a:pt x="1366" y="474"/>
                      </a:cubicBezTo>
                      <a:cubicBezTo>
                        <a:pt x="1384" y="474"/>
                        <a:pt x="1398" y="460"/>
                        <a:pt x="1398" y="442"/>
                      </a:cubicBezTo>
                      <a:cubicBezTo>
                        <a:pt x="1398" y="269"/>
                        <a:pt x="1398" y="269"/>
                        <a:pt x="1398" y="269"/>
                      </a:cubicBezTo>
                      <a:cubicBezTo>
                        <a:pt x="1505" y="269"/>
                        <a:pt x="1505" y="269"/>
                        <a:pt x="1505" y="269"/>
                      </a:cubicBezTo>
                      <a:cubicBezTo>
                        <a:pt x="1505" y="833"/>
                        <a:pt x="1505" y="833"/>
                        <a:pt x="1505" y="833"/>
                      </a:cubicBezTo>
                      <a:cubicBezTo>
                        <a:pt x="1493" y="832"/>
                        <a:pt x="1481" y="831"/>
                        <a:pt x="1469" y="831"/>
                      </a:cubicBezTo>
                      <a:cubicBezTo>
                        <a:pt x="1433" y="831"/>
                        <a:pt x="1398" y="835"/>
                        <a:pt x="1364" y="841"/>
                      </a:cubicBezTo>
                      <a:cubicBezTo>
                        <a:pt x="1364" y="648"/>
                        <a:pt x="1364" y="648"/>
                        <a:pt x="1364" y="648"/>
                      </a:cubicBezTo>
                      <a:cubicBezTo>
                        <a:pt x="1364" y="630"/>
                        <a:pt x="1350" y="616"/>
                        <a:pt x="1332" y="616"/>
                      </a:cubicBezTo>
                      <a:cubicBezTo>
                        <a:pt x="1058" y="616"/>
                        <a:pt x="1058" y="616"/>
                        <a:pt x="1058" y="616"/>
                      </a:cubicBezTo>
                      <a:cubicBezTo>
                        <a:pt x="1040" y="616"/>
                        <a:pt x="1026" y="630"/>
                        <a:pt x="1026" y="648"/>
                      </a:cubicBezTo>
                      <a:cubicBezTo>
                        <a:pt x="1026" y="921"/>
                        <a:pt x="1026" y="921"/>
                        <a:pt x="1026" y="921"/>
                      </a:cubicBezTo>
                      <a:cubicBezTo>
                        <a:pt x="1026" y="939"/>
                        <a:pt x="1040" y="953"/>
                        <a:pt x="1058" y="953"/>
                      </a:cubicBezTo>
                      <a:cubicBezTo>
                        <a:pt x="1113" y="953"/>
                        <a:pt x="1113" y="953"/>
                        <a:pt x="1113" y="953"/>
                      </a:cubicBezTo>
                      <a:cubicBezTo>
                        <a:pt x="1060" y="995"/>
                        <a:pt x="1014" y="1045"/>
                        <a:pt x="978" y="1102"/>
                      </a:cubicBezTo>
                      <a:cubicBezTo>
                        <a:pt x="969" y="1116"/>
                        <a:pt x="961" y="1131"/>
                        <a:pt x="953" y="1146"/>
                      </a:cubicBezTo>
                      <a:cubicBezTo>
                        <a:pt x="953" y="1058"/>
                        <a:pt x="953" y="1058"/>
                        <a:pt x="953" y="1058"/>
                      </a:cubicBezTo>
                      <a:cubicBezTo>
                        <a:pt x="953" y="1040"/>
                        <a:pt x="939" y="1026"/>
                        <a:pt x="921" y="1026"/>
                      </a:cubicBezTo>
                      <a:close/>
                      <a:moveTo>
                        <a:pt x="889" y="1090"/>
                      </a:moveTo>
                      <a:cubicBezTo>
                        <a:pt x="889" y="1300"/>
                        <a:pt x="889" y="1300"/>
                        <a:pt x="889" y="1300"/>
                      </a:cubicBezTo>
                      <a:cubicBezTo>
                        <a:pt x="680" y="1300"/>
                        <a:pt x="680" y="1300"/>
                        <a:pt x="680" y="1300"/>
                      </a:cubicBezTo>
                      <a:cubicBezTo>
                        <a:pt x="680" y="1090"/>
                        <a:pt x="680" y="1090"/>
                        <a:pt x="680" y="1090"/>
                      </a:cubicBezTo>
                      <a:lnTo>
                        <a:pt x="889" y="1090"/>
                      </a:lnTo>
                      <a:close/>
                      <a:moveTo>
                        <a:pt x="1300" y="680"/>
                      </a:moveTo>
                      <a:cubicBezTo>
                        <a:pt x="1300" y="857"/>
                        <a:pt x="1300" y="857"/>
                        <a:pt x="1300" y="857"/>
                      </a:cubicBezTo>
                      <a:cubicBezTo>
                        <a:pt x="1271" y="865"/>
                        <a:pt x="1244" y="876"/>
                        <a:pt x="1217" y="889"/>
                      </a:cubicBezTo>
                      <a:cubicBezTo>
                        <a:pt x="1090" y="889"/>
                        <a:pt x="1090" y="889"/>
                        <a:pt x="1090" y="889"/>
                      </a:cubicBezTo>
                      <a:cubicBezTo>
                        <a:pt x="1090" y="680"/>
                        <a:pt x="1090" y="680"/>
                        <a:pt x="1090" y="680"/>
                      </a:cubicBezTo>
                      <a:lnTo>
                        <a:pt x="1300" y="680"/>
                      </a:lnTo>
                      <a:close/>
                      <a:moveTo>
                        <a:pt x="1469" y="1926"/>
                      </a:moveTo>
                      <a:cubicBezTo>
                        <a:pt x="1204" y="1926"/>
                        <a:pt x="984" y="1728"/>
                        <a:pt x="956" y="1465"/>
                      </a:cubicBezTo>
                      <a:cubicBezTo>
                        <a:pt x="956" y="1465"/>
                        <a:pt x="956" y="1465"/>
                        <a:pt x="956" y="1465"/>
                      </a:cubicBezTo>
                      <a:cubicBezTo>
                        <a:pt x="954" y="1447"/>
                        <a:pt x="953" y="1429"/>
                        <a:pt x="953" y="1411"/>
                      </a:cubicBezTo>
                      <a:cubicBezTo>
                        <a:pt x="953" y="1215"/>
                        <a:pt x="1063" y="1038"/>
                        <a:pt x="1238" y="950"/>
                      </a:cubicBezTo>
                      <a:cubicBezTo>
                        <a:pt x="1238" y="950"/>
                        <a:pt x="1238" y="950"/>
                        <a:pt x="1238" y="950"/>
                      </a:cubicBezTo>
                      <a:cubicBezTo>
                        <a:pt x="1271" y="934"/>
                        <a:pt x="1305" y="921"/>
                        <a:pt x="1340" y="912"/>
                      </a:cubicBezTo>
                      <a:cubicBezTo>
                        <a:pt x="1340" y="912"/>
                        <a:pt x="1340" y="912"/>
                        <a:pt x="1340" y="912"/>
                      </a:cubicBezTo>
                      <a:cubicBezTo>
                        <a:pt x="1382" y="901"/>
                        <a:pt x="1425" y="896"/>
                        <a:pt x="1469" y="896"/>
                      </a:cubicBezTo>
                      <a:cubicBezTo>
                        <a:pt x="1490" y="896"/>
                        <a:pt x="1512" y="897"/>
                        <a:pt x="1533" y="900"/>
                      </a:cubicBezTo>
                      <a:cubicBezTo>
                        <a:pt x="1533" y="900"/>
                        <a:pt x="1533" y="900"/>
                        <a:pt x="1533" y="900"/>
                      </a:cubicBezTo>
                      <a:cubicBezTo>
                        <a:pt x="1790" y="932"/>
                        <a:pt x="1984" y="1151"/>
                        <a:pt x="1984" y="1411"/>
                      </a:cubicBezTo>
                      <a:cubicBezTo>
                        <a:pt x="1984" y="1695"/>
                        <a:pt x="1753" y="1926"/>
                        <a:pt x="1469" y="19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1" name="Freeform 9"/>
                <p:cNvSpPr>
                  <a:spLocks/>
                </p:cNvSpPr>
                <p:nvPr/>
              </p:nvSpPr>
              <p:spPr bwMode="auto">
                <a:xfrm>
                  <a:off x="6049" y="1050"/>
                  <a:ext cx="18" cy="41"/>
                </a:xfrm>
                <a:custGeom>
                  <a:avLst/>
                  <a:gdLst>
                    <a:gd name="T0" fmla="*/ 67 w 94"/>
                    <a:gd name="T1" fmla="*/ 25 h 216"/>
                    <a:gd name="T2" fmla="*/ 26 w 94"/>
                    <a:gd name="T3" fmla="*/ 6 h 216"/>
                    <a:gd name="T4" fmla="*/ 6 w 94"/>
                    <a:gd name="T5" fmla="*/ 47 h 216"/>
                    <a:gd name="T6" fmla="*/ 30 w 94"/>
                    <a:gd name="T7" fmla="*/ 184 h 216"/>
                    <a:gd name="T8" fmla="*/ 62 w 94"/>
                    <a:gd name="T9" fmla="*/ 216 h 216"/>
                    <a:gd name="T10" fmla="*/ 94 w 94"/>
                    <a:gd name="T11" fmla="*/ 184 h 216"/>
                    <a:gd name="T12" fmla="*/ 67 w 94"/>
                    <a:gd name="T13" fmla="*/ 25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4" h="216">
                      <a:moveTo>
                        <a:pt x="67" y="25"/>
                      </a:moveTo>
                      <a:cubicBezTo>
                        <a:pt x="61" y="9"/>
                        <a:pt x="42" y="0"/>
                        <a:pt x="26" y="6"/>
                      </a:cubicBezTo>
                      <a:cubicBezTo>
                        <a:pt x="9" y="12"/>
                        <a:pt x="0" y="30"/>
                        <a:pt x="6" y="47"/>
                      </a:cubicBezTo>
                      <a:cubicBezTo>
                        <a:pt x="22" y="91"/>
                        <a:pt x="30" y="137"/>
                        <a:pt x="30" y="184"/>
                      </a:cubicBezTo>
                      <a:cubicBezTo>
                        <a:pt x="30" y="202"/>
                        <a:pt x="44" y="216"/>
                        <a:pt x="62" y="216"/>
                      </a:cubicBezTo>
                      <a:cubicBezTo>
                        <a:pt x="80" y="216"/>
                        <a:pt x="94" y="202"/>
                        <a:pt x="94" y="184"/>
                      </a:cubicBezTo>
                      <a:cubicBezTo>
                        <a:pt x="94" y="130"/>
                        <a:pt x="85" y="76"/>
                        <a:pt x="67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2" name="Freeform 10"/>
                <p:cNvSpPr>
                  <a:spLocks/>
                </p:cNvSpPr>
                <p:nvPr/>
              </p:nvSpPr>
              <p:spPr bwMode="auto">
                <a:xfrm>
                  <a:off x="5994" y="999"/>
                  <a:ext cx="59" cy="45"/>
                </a:xfrm>
                <a:custGeom>
                  <a:avLst/>
                  <a:gdLst>
                    <a:gd name="T0" fmla="*/ 304 w 314"/>
                    <a:gd name="T1" fmla="*/ 191 h 242"/>
                    <a:gd name="T2" fmla="*/ 44 w 314"/>
                    <a:gd name="T3" fmla="*/ 5 h 242"/>
                    <a:gd name="T4" fmla="*/ 4 w 314"/>
                    <a:gd name="T5" fmla="*/ 27 h 242"/>
                    <a:gd name="T6" fmla="*/ 27 w 314"/>
                    <a:gd name="T7" fmla="*/ 67 h 242"/>
                    <a:gd name="T8" fmla="*/ 252 w 314"/>
                    <a:gd name="T9" fmla="*/ 228 h 242"/>
                    <a:gd name="T10" fmla="*/ 278 w 314"/>
                    <a:gd name="T11" fmla="*/ 242 h 242"/>
                    <a:gd name="T12" fmla="*/ 296 w 314"/>
                    <a:gd name="T13" fmla="*/ 236 h 242"/>
                    <a:gd name="T14" fmla="*/ 304 w 314"/>
                    <a:gd name="T15" fmla="*/ 191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4" h="242">
                      <a:moveTo>
                        <a:pt x="304" y="191"/>
                      </a:moveTo>
                      <a:cubicBezTo>
                        <a:pt x="242" y="101"/>
                        <a:pt x="149" y="35"/>
                        <a:pt x="44" y="5"/>
                      </a:cubicBezTo>
                      <a:cubicBezTo>
                        <a:pt x="27" y="0"/>
                        <a:pt x="9" y="10"/>
                        <a:pt x="4" y="27"/>
                      </a:cubicBezTo>
                      <a:cubicBezTo>
                        <a:pt x="0" y="44"/>
                        <a:pt x="10" y="62"/>
                        <a:pt x="27" y="67"/>
                      </a:cubicBezTo>
                      <a:cubicBezTo>
                        <a:pt x="117" y="93"/>
                        <a:pt x="197" y="150"/>
                        <a:pt x="252" y="228"/>
                      </a:cubicBezTo>
                      <a:cubicBezTo>
                        <a:pt x="258" y="237"/>
                        <a:pt x="268" y="242"/>
                        <a:pt x="278" y="242"/>
                      </a:cubicBezTo>
                      <a:cubicBezTo>
                        <a:pt x="284" y="242"/>
                        <a:pt x="291" y="240"/>
                        <a:pt x="296" y="236"/>
                      </a:cubicBezTo>
                      <a:cubicBezTo>
                        <a:pt x="311" y="226"/>
                        <a:pt x="314" y="206"/>
                        <a:pt x="304" y="1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3" name="Freeform 11"/>
                <p:cNvSpPr>
                  <a:spLocks noEditPoints="1"/>
                </p:cNvSpPr>
                <p:nvPr/>
              </p:nvSpPr>
              <p:spPr bwMode="auto">
                <a:xfrm>
                  <a:off x="5911" y="1017"/>
                  <a:ext cx="136" cy="136"/>
                </a:xfrm>
                <a:custGeom>
                  <a:avLst/>
                  <a:gdLst>
                    <a:gd name="T0" fmla="*/ 364 w 727"/>
                    <a:gd name="T1" fmla="*/ 0 h 727"/>
                    <a:gd name="T2" fmla="*/ 0 w 727"/>
                    <a:gd name="T3" fmla="*/ 364 h 727"/>
                    <a:gd name="T4" fmla="*/ 364 w 727"/>
                    <a:gd name="T5" fmla="*/ 727 h 727"/>
                    <a:gd name="T6" fmla="*/ 727 w 727"/>
                    <a:gd name="T7" fmla="*/ 364 h 727"/>
                    <a:gd name="T8" fmla="*/ 364 w 727"/>
                    <a:gd name="T9" fmla="*/ 0 h 727"/>
                    <a:gd name="T10" fmla="*/ 364 w 727"/>
                    <a:gd name="T11" fmla="*/ 663 h 727"/>
                    <a:gd name="T12" fmla="*/ 64 w 727"/>
                    <a:gd name="T13" fmla="*/ 364 h 727"/>
                    <a:gd name="T14" fmla="*/ 364 w 727"/>
                    <a:gd name="T15" fmla="*/ 65 h 727"/>
                    <a:gd name="T16" fmla="*/ 663 w 727"/>
                    <a:gd name="T17" fmla="*/ 364 h 727"/>
                    <a:gd name="T18" fmla="*/ 364 w 727"/>
                    <a:gd name="T19" fmla="*/ 663 h 7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27" h="727">
                      <a:moveTo>
                        <a:pt x="364" y="0"/>
                      </a:moveTo>
                      <a:cubicBezTo>
                        <a:pt x="163" y="0"/>
                        <a:pt x="0" y="163"/>
                        <a:pt x="0" y="364"/>
                      </a:cubicBezTo>
                      <a:cubicBezTo>
                        <a:pt x="0" y="564"/>
                        <a:pt x="163" y="727"/>
                        <a:pt x="364" y="727"/>
                      </a:cubicBezTo>
                      <a:cubicBezTo>
                        <a:pt x="564" y="727"/>
                        <a:pt x="727" y="564"/>
                        <a:pt x="727" y="364"/>
                      </a:cubicBezTo>
                      <a:cubicBezTo>
                        <a:pt x="727" y="163"/>
                        <a:pt x="564" y="0"/>
                        <a:pt x="364" y="0"/>
                      </a:cubicBezTo>
                      <a:close/>
                      <a:moveTo>
                        <a:pt x="364" y="663"/>
                      </a:moveTo>
                      <a:cubicBezTo>
                        <a:pt x="199" y="663"/>
                        <a:pt x="64" y="529"/>
                        <a:pt x="64" y="364"/>
                      </a:cubicBezTo>
                      <a:cubicBezTo>
                        <a:pt x="64" y="199"/>
                        <a:pt x="199" y="65"/>
                        <a:pt x="364" y="65"/>
                      </a:cubicBezTo>
                      <a:cubicBezTo>
                        <a:pt x="529" y="65"/>
                        <a:pt x="663" y="199"/>
                        <a:pt x="663" y="364"/>
                      </a:cubicBezTo>
                      <a:cubicBezTo>
                        <a:pt x="663" y="529"/>
                        <a:pt x="529" y="663"/>
                        <a:pt x="364" y="6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4" name="Freeform 12"/>
                <p:cNvSpPr>
                  <a:spLocks/>
                </p:cNvSpPr>
                <p:nvPr/>
              </p:nvSpPr>
              <p:spPr bwMode="auto">
                <a:xfrm>
                  <a:off x="5973" y="1048"/>
                  <a:ext cx="47" cy="47"/>
                </a:xfrm>
                <a:custGeom>
                  <a:avLst/>
                  <a:gdLst>
                    <a:gd name="T0" fmla="*/ 220 w 252"/>
                    <a:gd name="T1" fmla="*/ 188 h 252"/>
                    <a:gd name="T2" fmla="*/ 64 w 252"/>
                    <a:gd name="T3" fmla="*/ 188 h 252"/>
                    <a:gd name="T4" fmla="*/ 64 w 252"/>
                    <a:gd name="T5" fmla="*/ 32 h 252"/>
                    <a:gd name="T6" fmla="*/ 32 w 252"/>
                    <a:gd name="T7" fmla="*/ 0 h 252"/>
                    <a:gd name="T8" fmla="*/ 0 w 252"/>
                    <a:gd name="T9" fmla="*/ 32 h 252"/>
                    <a:gd name="T10" fmla="*/ 0 w 252"/>
                    <a:gd name="T11" fmla="*/ 220 h 252"/>
                    <a:gd name="T12" fmla="*/ 32 w 252"/>
                    <a:gd name="T13" fmla="*/ 252 h 252"/>
                    <a:gd name="T14" fmla="*/ 220 w 252"/>
                    <a:gd name="T15" fmla="*/ 252 h 252"/>
                    <a:gd name="T16" fmla="*/ 252 w 252"/>
                    <a:gd name="T17" fmla="*/ 220 h 252"/>
                    <a:gd name="T18" fmla="*/ 220 w 252"/>
                    <a:gd name="T19" fmla="*/ 188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2" h="252">
                      <a:moveTo>
                        <a:pt x="220" y="188"/>
                      </a:moveTo>
                      <a:cubicBezTo>
                        <a:pt x="64" y="188"/>
                        <a:pt x="64" y="188"/>
                        <a:pt x="64" y="188"/>
                      </a:cubicBezTo>
                      <a:cubicBezTo>
                        <a:pt x="64" y="32"/>
                        <a:pt x="64" y="32"/>
                        <a:pt x="64" y="32"/>
                      </a:cubicBezTo>
                      <a:cubicBezTo>
                        <a:pt x="64" y="14"/>
                        <a:pt x="49" y="0"/>
                        <a:pt x="32" y="0"/>
                      </a:cubicBezTo>
                      <a:cubicBezTo>
                        <a:pt x="14" y="0"/>
                        <a:pt x="0" y="14"/>
                        <a:pt x="0" y="32"/>
                      </a:cubicBezTo>
                      <a:cubicBezTo>
                        <a:pt x="0" y="220"/>
                        <a:pt x="0" y="220"/>
                        <a:pt x="0" y="220"/>
                      </a:cubicBezTo>
                      <a:cubicBezTo>
                        <a:pt x="0" y="238"/>
                        <a:pt x="14" y="252"/>
                        <a:pt x="32" y="252"/>
                      </a:cubicBezTo>
                      <a:cubicBezTo>
                        <a:pt x="220" y="252"/>
                        <a:pt x="220" y="252"/>
                        <a:pt x="220" y="252"/>
                      </a:cubicBezTo>
                      <a:cubicBezTo>
                        <a:pt x="237" y="252"/>
                        <a:pt x="252" y="238"/>
                        <a:pt x="252" y="220"/>
                      </a:cubicBezTo>
                      <a:cubicBezTo>
                        <a:pt x="252" y="203"/>
                        <a:pt x="238" y="188"/>
                        <a:pt x="220" y="1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  <p:sp>
            <p:nvSpPr>
              <p:cNvPr id="46" name="CaixaDeTexto 19"/>
              <p:cNvSpPr txBox="1"/>
              <p:nvPr/>
            </p:nvSpPr>
            <p:spPr>
              <a:xfrm>
                <a:off x="9934912" y="1361753"/>
                <a:ext cx="8811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pt-BR"/>
                </a:defPPr>
                <a:lvl1pPr algn="r">
                  <a:defRPr sz="5400" b="1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</a:defRPr>
                </a:lvl1pPr>
                <a:lvl2pPr lvl="1" algn="r">
                  <a:defRPr sz="3600">
                    <a:solidFill>
                      <a:schemeClr val="bg1"/>
                    </a:solidFill>
                  </a:defRPr>
                </a:lvl2pPr>
              </a:lstStyle>
              <a:p>
                <a:pPr algn="l"/>
                <a:r>
                  <a:rPr lang="pt-BR" sz="1400" i="1" dirty="0">
                    <a:solidFill>
                      <a:srgbClr val="4A5463"/>
                    </a:solidFill>
                    <a:effectLst/>
                    <a:latin typeface="+mn-lt"/>
                  </a:rPr>
                  <a:t>histórico</a:t>
                </a:r>
              </a:p>
            </p:txBody>
          </p:sp>
        </p:grpSp>
        <p:sp>
          <p:nvSpPr>
            <p:cNvPr id="44" name="Retângulo 43"/>
            <p:cNvSpPr/>
            <p:nvPr/>
          </p:nvSpPr>
          <p:spPr>
            <a:xfrm>
              <a:off x="7794171" y="5558971"/>
              <a:ext cx="1596572" cy="62411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5" name="CaixaDeTexto 54"/>
          <p:cNvSpPr txBox="1"/>
          <p:nvPr/>
        </p:nvSpPr>
        <p:spPr>
          <a:xfrm>
            <a:off x="595450" y="6447906"/>
            <a:ext cx="612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rgbClr val="FF91B0"/>
                </a:solidFill>
              </a:rPr>
              <a:t>P25. </a:t>
            </a:r>
            <a:r>
              <a:rPr lang="pt-BR" sz="1100" b="1" dirty="0">
                <a:solidFill>
                  <a:schemeClr val="bg1"/>
                </a:solidFill>
              </a:rPr>
              <a:t>Apenas para avaliarmos o perfil, a sua empresa fatura por mês: </a:t>
            </a:r>
            <a:r>
              <a:rPr lang="pt-BR" sz="1100" b="1" dirty="0">
                <a:solidFill>
                  <a:srgbClr val="62D9D5"/>
                </a:solidFill>
              </a:rPr>
              <a:t>(ESTIMULADA-RU) </a:t>
            </a:r>
          </a:p>
        </p:txBody>
      </p:sp>
      <p:grpSp>
        <p:nvGrpSpPr>
          <p:cNvPr id="36" name="+ informações"/>
          <p:cNvGrpSpPr/>
          <p:nvPr/>
        </p:nvGrpSpPr>
        <p:grpSpPr>
          <a:xfrm>
            <a:off x="6269342" y="5495618"/>
            <a:ext cx="1402473" cy="346249"/>
            <a:chOff x="7300120" y="5125288"/>
            <a:chExt cx="1748287" cy="431624"/>
          </a:xfrm>
        </p:grpSpPr>
        <p:sp>
          <p:nvSpPr>
            <p:cNvPr id="37" name="Forma livre 52"/>
            <p:cNvSpPr/>
            <p:nvPr/>
          </p:nvSpPr>
          <p:spPr>
            <a:xfrm>
              <a:off x="7529599" y="5255921"/>
              <a:ext cx="1340560" cy="203648"/>
            </a:xfrm>
            <a:custGeom>
              <a:avLst/>
              <a:gdLst>
                <a:gd name="connsiteX0" fmla="*/ 0 w 1340560"/>
                <a:gd name="connsiteY0" fmla="*/ 0 h 203648"/>
                <a:gd name="connsiteX1" fmla="*/ 1238736 w 1340560"/>
                <a:gd name="connsiteY1" fmla="*/ 0 h 203648"/>
                <a:gd name="connsiteX2" fmla="*/ 1340560 w 1340560"/>
                <a:gd name="connsiteY2" fmla="*/ 101824 h 203648"/>
                <a:gd name="connsiteX3" fmla="*/ 1340559 w 1340560"/>
                <a:gd name="connsiteY3" fmla="*/ 101824 h 203648"/>
                <a:gd name="connsiteX4" fmla="*/ 1238735 w 1340560"/>
                <a:gd name="connsiteY4" fmla="*/ 203648 h 203648"/>
                <a:gd name="connsiteX5" fmla="*/ 1958 w 1340560"/>
                <a:gd name="connsiteY5" fmla="*/ 203647 h 203648"/>
                <a:gd name="connsiteX6" fmla="*/ 28837 w 1340560"/>
                <a:gd name="connsiteY6" fmla="*/ 163780 h 203648"/>
                <a:gd name="connsiteX7" fmla="*/ 41052 w 1340560"/>
                <a:gd name="connsiteY7" fmla="*/ 103276 h 203648"/>
                <a:gd name="connsiteX8" fmla="*/ 28837 w 1340560"/>
                <a:gd name="connsiteY8" fmla="*/ 42772 h 20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0560" h="203648">
                  <a:moveTo>
                    <a:pt x="0" y="0"/>
                  </a:moveTo>
                  <a:lnTo>
                    <a:pt x="1238736" y="0"/>
                  </a:lnTo>
                  <a:cubicBezTo>
                    <a:pt x="1294972" y="0"/>
                    <a:pt x="1340560" y="45588"/>
                    <a:pt x="1340560" y="101824"/>
                  </a:cubicBezTo>
                  <a:lnTo>
                    <a:pt x="1340559" y="101824"/>
                  </a:lnTo>
                  <a:cubicBezTo>
                    <a:pt x="1340559" y="158060"/>
                    <a:pt x="1294971" y="203648"/>
                    <a:pt x="1238735" y="203648"/>
                  </a:cubicBezTo>
                  <a:lnTo>
                    <a:pt x="1958" y="203647"/>
                  </a:lnTo>
                  <a:lnTo>
                    <a:pt x="28837" y="163780"/>
                  </a:lnTo>
                  <a:cubicBezTo>
                    <a:pt x="36703" y="145184"/>
                    <a:pt x="41052" y="124738"/>
                    <a:pt x="41052" y="103276"/>
                  </a:cubicBezTo>
                  <a:cubicBezTo>
                    <a:pt x="41052" y="81815"/>
                    <a:pt x="36703" y="61369"/>
                    <a:pt x="28837" y="42772"/>
                  </a:cubicBezTo>
                  <a:close/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8" name="CaixaDeTexto 5"/>
            <p:cNvSpPr txBox="1"/>
            <p:nvPr/>
          </p:nvSpPr>
          <p:spPr>
            <a:xfrm>
              <a:off x="7543455" y="5125288"/>
              <a:ext cx="1504952" cy="43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2060"/>
                </a:buClr>
                <a:buSzPct val="120000"/>
              </a:pPr>
              <a:r>
                <a:rPr lang="pt-BR" sz="1100" b="1" dirty="0">
                  <a:solidFill>
                    <a:srgbClr val="1B75BB"/>
                  </a:solidFill>
                  <a:ea typeface="Verdana" pitchFamily="34" charset="0"/>
                  <a:cs typeface="Arial" charset="0"/>
                </a:rPr>
                <a:t>+ informações</a:t>
              </a:r>
            </a:p>
          </p:txBody>
        </p:sp>
        <p:grpSp>
          <p:nvGrpSpPr>
            <p:cNvPr id="39" name="Group 4"/>
            <p:cNvGrpSpPr>
              <a:grpSpLocks noChangeAspect="1"/>
            </p:cNvGrpSpPr>
            <p:nvPr/>
          </p:nvGrpSpPr>
          <p:grpSpPr bwMode="auto">
            <a:xfrm>
              <a:off x="7300120" y="5219409"/>
              <a:ext cx="276672" cy="276672"/>
              <a:chOff x="4549" y="2890"/>
              <a:chExt cx="599" cy="599"/>
            </a:xfrm>
            <a:solidFill>
              <a:schemeClr val="accent2"/>
            </a:solidFill>
          </p:grpSpPr>
          <p:sp>
            <p:nvSpPr>
              <p:cNvPr id="40" name="Freeform 5"/>
              <p:cNvSpPr>
                <a:spLocks noEditPoints="1"/>
              </p:cNvSpPr>
              <p:nvPr/>
            </p:nvSpPr>
            <p:spPr bwMode="auto">
              <a:xfrm>
                <a:off x="4549" y="2890"/>
                <a:ext cx="599" cy="599"/>
              </a:xfrm>
              <a:custGeom>
                <a:avLst/>
                <a:gdLst>
                  <a:gd name="T0" fmla="*/ 1398 w 1638"/>
                  <a:gd name="T1" fmla="*/ 240 h 1638"/>
                  <a:gd name="T2" fmla="*/ 819 w 1638"/>
                  <a:gd name="T3" fmla="*/ 0 h 1638"/>
                  <a:gd name="T4" fmla="*/ 240 w 1638"/>
                  <a:gd name="T5" fmla="*/ 240 h 1638"/>
                  <a:gd name="T6" fmla="*/ 0 w 1638"/>
                  <a:gd name="T7" fmla="*/ 819 h 1638"/>
                  <a:gd name="T8" fmla="*/ 240 w 1638"/>
                  <a:gd name="T9" fmla="*/ 1398 h 1638"/>
                  <a:gd name="T10" fmla="*/ 819 w 1638"/>
                  <a:gd name="T11" fmla="*/ 1638 h 1638"/>
                  <a:gd name="T12" fmla="*/ 1398 w 1638"/>
                  <a:gd name="T13" fmla="*/ 1398 h 1638"/>
                  <a:gd name="T14" fmla="*/ 1638 w 1638"/>
                  <a:gd name="T15" fmla="*/ 819 h 1638"/>
                  <a:gd name="T16" fmla="*/ 1398 w 1638"/>
                  <a:gd name="T17" fmla="*/ 240 h 1638"/>
                  <a:gd name="T18" fmla="*/ 819 w 1638"/>
                  <a:gd name="T19" fmla="*/ 1574 h 1638"/>
                  <a:gd name="T20" fmla="*/ 64 w 1638"/>
                  <a:gd name="T21" fmla="*/ 819 h 1638"/>
                  <a:gd name="T22" fmla="*/ 819 w 1638"/>
                  <a:gd name="T23" fmla="*/ 64 h 1638"/>
                  <a:gd name="T24" fmla="*/ 1574 w 1638"/>
                  <a:gd name="T25" fmla="*/ 819 h 1638"/>
                  <a:gd name="T26" fmla="*/ 819 w 1638"/>
                  <a:gd name="T27" fmla="*/ 1574 h 1638"/>
                  <a:gd name="T28" fmla="*/ 819 w 1638"/>
                  <a:gd name="T29" fmla="*/ 1574 h 1638"/>
                  <a:gd name="T30" fmla="*/ 819 w 1638"/>
                  <a:gd name="T31" fmla="*/ 1574 h 1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38" h="1638">
                    <a:moveTo>
                      <a:pt x="1398" y="240"/>
                    </a:moveTo>
                    <a:cubicBezTo>
                      <a:pt x="1244" y="85"/>
                      <a:pt x="1038" y="0"/>
                      <a:pt x="819" y="0"/>
                    </a:cubicBezTo>
                    <a:cubicBezTo>
                      <a:pt x="600" y="0"/>
                      <a:pt x="395" y="85"/>
                      <a:pt x="240" y="240"/>
                    </a:cubicBezTo>
                    <a:cubicBezTo>
                      <a:pt x="85" y="395"/>
                      <a:pt x="0" y="600"/>
                      <a:pt x="0" y="819"/>
                    </a:cubicBezTo>
                    <a:cubicBezTo>
                      <a:pt x="0" y="1038"/>
                      <a:pt x="85" y="1244"/>
                      <a:pt x="240" y="1398"/>
                    </a:cubicBezTo>
                    <a:cubicBezTo>
                      <a:pt x="395" y="1553"/>
                      <a:pt x="600" y="1638"/>
                      <a:pt x="819" y="1638"/>
                    </a:cubicBezTo>
                    <a:cubicBezTo>
                      <a:pt x="1038" y="1638"/>
                      <a:pt x="1244" y="1553"/>
                      <a:pt x="1398" y="1398"/>
                    </a:cubicBezTo>
                    <a:cubicBezTo>
                      <a:pt x="1553" y="1244"/>
                      <a:pt x="1638" y="1038"/>
                      <a:pt x="1638" y="819"/>
                    </a:cubicBezTo>
                    <a:cubicBezTo>
                      <a:pt x="1638" y="600"/>
                      <a:pt x="1553" y="395"/>
                      <a:pt x="1398" y="240"/>
                    </a:cubicBezTo>
                    <a:close/>
                    <a:moveTo>
                      <a:pt x="819" y="1574"/>
                    </a:moveTo>
                    <a:cubicBezTo>
                      <a:pt x="403" y="1574"/>
                      <a:pt x="64" y="1236"/>
                      <a:pt x="64" y="819"/>
                    </a:cubicBezTo>
                    <a:cubicBezTo>
                      <a:pt x="64" y="403"/>
                      <a:pt x="403" y="64"/>
                      <a:pt x="819" y="64"/>
                    </a:cubicBezTo>
                    <a:cubicBezTo>
                      <a:pt x="1236" y="64"/>
                      <a:pt x="1574" y="403"/>
                      <a:pt x="1574" y="819"/>
                    </a:cubicBezTo>
                    <a:cubicBezTo>
                      <a:pt x="1574" y="1236"/>
                      <a:pt x="1236" y="1574"/>
                      <a:pt x="819" y="1574"/>
                    </a:cubicBezTo>
                    <a:close/>
                    <a:moveTo>
                      <a:pt x="819" y="1574"/>
                    </a:moveTo>
                    <a:cubicBezTo>
                      <a:pt x="819" y="1574"/>
                      <a:pt x="819" y="1574"/>
                      <a:pt x="819" y="15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1" name="Freeform 6"/>
              <p:cNvSpPr>
                <a:spLocks noEditPoints="1"/>
              </p:cNvSpPr>
              <p:nvPr/>
            </p:nvSpPr>
            <p:spPr bwMode="auto">
              <a:xfrm>
                <a:off x="4808" y="3083"/>
                <a:ext cx="81" cy="331"/>
              </a:xfrm>
              <a:custGeom>
                <a:avLst/>
                <a:gdLst>
                  <a:gd name="T0" fmla="*/ 110 w 221"/>
                  <a:gd name="T1" fmla="*/ 0 h 905"/>
                  <a:gd name="T2" fmla="*/ 0 w 221"/>
                  <a:gd name="T3" fmla="*/ 110 h 905"/>
                  <a:gd name="T4" fmla="*/ 0 w 221"/>
                  <a:gd name="T5" fmla="*/ 794 h 905"/>
                  <a:gd name="T6" fmla="*/ 110 w 221"/>
                  <a:gd name="T7" fmla="*/ 905 h 905"/>
                  <a:gd name="T8" fmla="*/ 221 w 221"/>
                  <a:gd name="T9" fmla="*/ 794 h 905"/>
                  <a:gd name="T10" fmla="*/ 221 w 221"/>
                  <a:gd name="T11" fmla="*/ 110 h 905"/>
                  <a:gd name="T12" fmla="*/ 110 w 221"/>
                  <a:gd name="T13" fmla="*/ 0 h 905"/>
                  <a:gd name="T14" fmla="*/ 157 w 221"/>
                  <a:gd name="T15" fmla="*/ 794 h 905"/>
                  <a:gd name="T16" fmla="*/ 110 w 221"/>
                  <a:gd name="T17" fmla="*/ 841 h 905"/>
                  <a:gd name="T18" fmla="*/ 64 w 221"/>
                  <a:gd name="T19" fmla="*/ 794 h 905"/>
                  <a:gd name="T20" fmla="*/ 64 w 221"/>
                  <a:gd name="T21" fmla="*/ 110 h 905"/>
                  <a:gd name="T22" fmla="*/ 110 w 221"/>
                  <a:gd name="T23" fmla="*/ 64 h 905"/>
                  <a:gd name="T24" fmla="*/ 157 w 221"/>
                  <a:gd name="T25" fmla="*/ 110 h 905"/>
                  <a:gd name="T26" fmla="*/ 157 w 221"/>
                  <a:gd name="T27" fmla="*/ 794 h 905"/>
                  <a:gd name="T28" fmla="*/ 157 w 221"/>
                  <a:gd name="T29" fmla="*/ 794 h 905"/>
                  <a:gd name="T30" fmla="*/ 157 w 221"/>
                  <a:gd name="T31" fmla="*/ 794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905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794"/>
                      <a:pt x="0" y="794"/>
                      <a:pt x="0" y="794"/>
                    </a:cubicBezTo>
                    <a:cubicBezTo>
                      <a:pt x="0" y="855"/>
                      <a:pt x="49" y="905"/>
                      <a:pt x="110" y="905"/>
                    </a:cubicBezTo>
                    <a:cubicBezTo>
                      <a:pt x="171" y="905"/>
                      <a:pt x="221" y="855"/>
                      <a:pt x="221" y="794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794"/>
                    </a:moveTo>
                    <a:cubicBezTo>
                      <a:pt x="157" y="820"/>
                      <a:pt x="136" y="841"/>
                      <a:pt x="110" y="841"/>
                    </a:cubicBezTo>
                    <a:cubicBezTo>
                      <a:pt x="85" y="841"/>
                      <a:pt x="64" y="820"/>
                      <a:pt x="64" y="794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4"/>
                      <a:pt x="85" y="64"/>
                      <a:pt x="110" y="64"/>
                    </a:cubicBezTo>
                    <a:cubicBezTo>
                      <a:pt x="136" y="64"/>
                      <a:pt x="157" y="84"/>
                      <a:pt x="157" y="110"/>
                    </a:cubicBezTo>
                    <a:lnTo>
                      <a:pt x="157" y="794"/>
                    </a:lnTo>
                    <a:close/>
                    <a:moveTo>
                      <a:pt x="157" y="794"/>
                    </a:moveTo>
                    <a:cubicBezTo>
                      <a:pt x="157" y="794"/>
                      <a:pt x="157" y="794"/>
                      <a:pt x="157" y="79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56" name="Freeform 7"/>
              <p:cNvSpPr>
                <a:spLocks noEditPoints="1"/>
              </p:cNvSpPr>
              <p:nvPr/>
            </p:nvSpPr>
            <p:spPr bwMode="auto">
              <a:xfrm>
                <a:off x="4808" y="2965"/>
                <a:ext cx="81" cy="96"/>
              </a:xfrm>
              <a:custGeom>
                <a:avLst/>
                <a:gdLst>
                  <a:gd name="T0" fmla="*/ 110 w 221"/>
                  <a:gd name="T1" fmla="*/ 0 h 263"/>
                  <a:gd name="T2" fmla="*/ 0 w 221"/>
                  <a:gd name="T3" fmla="*/ 110 h 263"/>
                  <a:gd name="T4" fmla="*/ 0 w 221"/>
                  <a:gd name="T5" fmla="*/ 153 h 263"/>
                  <a:gd name="T6" fmla="*/ 110 w 221"/>
                  <a:gd name="T7" fmla="*/ 263 h 263"/>
                  <a:gd name="T8" fmla="*/ 221 w 221"/>
                  <a:gd name="T9" fmla="*/ 153 h 263"/>
                  <a:gd name="T10" fmla="*/ 221 w 221"/>
                  <a:gd name="T11" fmla="*/ 110 h 263"/>
                  <a:gd name="T12" fmla="*/ 110 w 221"/>
                  <a:gd name="T13" fmla="*/ 0 h 263"/>
                  <a:gd name="T14" fmla="*/ 157 w 221"/>
                  <a:gd name="T15" fmla="*/ 153 h 263"/>
                  <a:gd name="T16" fmla="*/ 110 w 221"/>
                  <a:gd name="T17" fmla="*/ 199 h 263"/>
                  <a:gd name="T18" fmla="*/ 64 w 221"/>
                  <a:gd name="T19" fmla="*/ 153 h 263"/>
                  <a:gd name="T20" fmla="*/ 64 w 221"/>
                  <a:gd name="T21" fmla="*/ 110 h 263"/>
                  <a:gd name="T22" fmla="*/ 110 w 221"/>
                  <a:gd name="T23" fmla="*/ 64 h 263"/>
                  <a:gd name="T24" fmla="*/ 157 w 221"/>
                  <a:gd name="T25" fmla="*/ 110 h 263"/>
                  <a:gd name="T26" fmla="*/ 157 w 221"/>
                  <a:gd name="T27" fmla="*/ 153 h 263"/>
                  <a:gd name="T28" fmla="*/ 157 w 221"/>
                  <a:gd name="T29" fmla="*/ 153 h 263"/>
                  <a:gd name="T30" fmla="*/ 157 w 221"/>
                  <a:gd name="T31" fmla="*/ 15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263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214"/>
                      <a:pt x="49" y="263"/>
                      <a:pt x="110" y="263"/>
                    </a:cubicBezTo>
                    <a:cubicBezTo>
                      <a:pt x="171" y="263"/>
                      <a:pt x="221" y="214"/>
                      <a:pt x="221" y="153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153"/>
                    </a:moveTo>
                    <a:cubicBezTo>
                      <a:pt x="157" y="179"/>
                      <a:pt x="136" y="199"/>
                      <a:pt x="110" y="199"/>
                    </a:cubicBezTo>
                    <a:cubicBezTo>
                      <a:pt x="85" y="199"/>
                      <a:pt x="64" y="179"/>
                      <a:pt x="64" y="153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5"/>
                      <a:pt x="85" y="64"/>
                      <a:pt x="110" y="64"/>
                    </a:cubicBezTo>
                    <a:cubicBezTo>
                      <a:pt x="136" y="64"/>
                      <a:pt x="157" y="85"/>
                      <a:pt x="157" y="110"/>
                    </a:cubicBezTo>
                    <a:lnTo>
                      <a:pt x="157" y="153"/>
                    </a:lnTo>
                    <a:close/>
                    <a:moveTo>
                      <a:pt x="157" y="153"/>
                    </a:moveTo>
                    <a:cubicBezTo>
                      <a:pt x="157" y="153"/>
                      <a:pt x="157" y="153"/>
                      <a:pt x="157" y="1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57" name="Freeform 8"/>
              <p:cNvSpPr>
                <a:spLocks noEditPoints="1"/>
              </p:cNvSpPr>
              <p:nvPr/>
            </p:nvSpPr>
            <p:spPr bwMode="auto">
              <a:xfrm>
                <a:off x="4681" y="2942"/>
                <a:ext cx="116" cy="70"/>
              </a:xfrm>
              <a:custGeom>
                <a:avLst/>
                <a:gdLst>
                  <a:gd name="T0" fmla="*/ 271 w 315"/>
                  <a:gd name="T1" fmla="*/ 5 h 193"/>
                  <a:gd name="T2" fmla="*/ 16 w 315"/>
                  <a:gd name="T3" fmla="*/ 136 h 193"/>
                  <a:gd name="T4" fmla="*/ 11 w 315"/>
                  <a:gd name="T5" fmla="*/ 181 h 193"/>
                  <a:gd name="T6" fmla="*/ 36 w 315"/>
                  <a:gd name="T7" fmla="*/ 193 h 193"/>
                  <a:gd name="T8" fmla="*/ 56 w 315"/>
                  <a:gd name="T9" fmla="*/ 186 h 193"/>
                  <a:gd name="T10" fmla="*/ 288 w 315"/>
                  <a:gd name="T11" fmla="*/ 66 h 193"/>
                  <a:gd name="T12" fmla="*/ 310 w 315"/>
                  <a:gd name="T13" fmla="*/ 27 h 193"/>
                  <a:gd name="T14" fmla="*/ 271 w 315"/>
                  <a:gd name="T15" fmla="*/ 5 h 193"/>
                  <a:gd name="T16" fmla="*/ 271 w 315"/>
                  <a:gd name="T17" fmla="*/ 5 h 193"/>
                  <a:gd name="T18" fmla="*/ 271 w 315"/>
                  <a:gd name="T19" fmla="*/ 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5" h="193">
                    <a:moveTo>
                      <a:pt x="271" y="5"/>
                    </a:moveTo>
                    <a:cubicBezTo>
                      <a:pt x="177" y="30"/>
                      <a:pt x="91" y="75"/>
                      <a:pt x="16" y="136"/>
                    </a:cubicBezTo>
                    <a:cubicBezTo>
                      <a:pt x="2" y="147"/>
                      <a:pt x="0" y="168"/>
                      <a:pt x="11" y="181"/>
                    </a:cubicBezTo>
                    <a:cubicBezTo>
                      <a:pt x="17" y="189"/>
                      <a:pt x="27" y="193"/>
                      <a:pt x="36" y="193"/>
                    </a:cubicBezTo>
                    <a:cubicBezTo>
                      <a:pt x="43" y="193"/>
                      <a:pt x="50" y="191"/>
                      <a:pt x="56" y="186"/>
                    </a:cubicBezTo>
                    <a:cubicBezTo>
                      <a:pt x="125" y="130"/>
                      <a:pt x="203" y="90"/>
                      <a:pt x="288" y="66"/>
                    </a:cubicBezTo>
                    <a:cubicBezTo>
                      <a:pt x="305" y="62"/>
                      <a:pt x="315" y="44"/>
                      <a:pt x="310" y="27"/>
                    </a:cubicBezTo>
                    <a:cubicBezTo>
                      <a:pt x="305" y="10"/>
                      <a:pt x="288" y="0"/>
                      <a:pt x="271" y="5"/>
                    </a:cubicBezTo>
                    <a:close/>
                    <a:moveTo>
                      <a:pt x="271" y="5"/>
                    </a:moveTo>
                    <a:cubicBezTo>
                      <a:pt x="271" y="5"/>
                      <a:pt x="271" y="5"/>
                      <a:pt x="271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58" name="Freeform 9"/>
              <p:cNvSpPr>
                <a:spLocks noEditPoints="1"/>
              </p:cNvSpPr>
              <p:nvPr/>
            </p:nvSpPr>
            <p:spPr bwMode="auto">
              <a:xfrm>
                <a:off x="4593" y="3039"/>
                <a:ext cx="174" cy="386"/>
              </a:xfrm>
              <a:custGeom>
                <a:avLst/>
                <a:gdLst>
                  <a:gd name="T0" fmla="*/ 453 w 476"/>
                  <a:gd name="T1" fmla="*/ 996 h 1057"/>
                  <a:gd name="T2" fmla="*/ 64 w 476"/>
                  <a:gd name="T3" fmla="*/ 411 h 1057"/>
                  <a:gd name="T4" fmla="*/ 173 w 476"/>
                  <a:gd name="T5" fmla="*/ 55 h 1057"/>
                  <a:gd name="T6" fmla="*/ 165 w 476"/>
                  <a:gd name="T7" fmla="*/ 10 h 1057"/>
                  <a:gd name="T8" fmla="*/ 120 w 476"/>
                  <a:gd name="T9" fmla="*/ 19 h 1057"/>
                  <a:gd name="T10" fmla="*/ 0 w 476"/>
                  <a:gd name="T11" fmla="*/ 411 h 1057"/>
                  <a:gd name="T12" fmla="*/ 428 w 476"/>
                  <a:gd name="T13" fmla="*/ 1055 h 1057"/>
                  <a:gd name="T14" fmla="*/ 440 w 476"/>
                  <a:gd name="T15" fmla="*/ 1057 h 1057"/>
                  <a:gd name="T16" fmla="*/ 470 w 476"/>
                  <a:gd name="T17" fmla="*/ 1038 h 1057"/>
                  <a:gd name="T18" fmla="*/ 453 w 476"/>
                  <a:gd name="T19" fmla="*/ 996 h 1057"/>
                  <a:gd name="T20" fmla="*/ 453 w 476"/>
                  <a:gd name="T21" fmla="*/ 996 h 1057"/>
                  <a:gd name="T22" fmla="*/ 453 w 476"/>
                  <a:gd name="T23" fmla="*/ 996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6" h="1057">
                    <a:moveTo>
                      <a:pt x="453" y="996"/>
                    </a:moveTo>
                    <a:cubicBezTo>
                      <a:pt x="216" y="897"/>
                      <a:pt x="64" y="667"/>
                      <a:pt x="64" y="411"/>
                    </a:cubicBezTo>
                    <a:cubicBezTo>
                      <a:pt x="64" y="283"/>
                      <a:pt x="102" y="160"/>
                      <a:pt x="173" y="55"/>
                    </a:cubicBezTo>
                    <a:cubicBezTo>
                      <a:pt x="183" y="40"/>
                      <a:pt x="179" y="20"/>
                      <a:pt x="165" y="10"/>
                    </a:cubicBezTo>
                    <a:cubicBezTo>
                      <a:pt x="150" y="0"/>
                      <a:pt x="130" y="4"/>
                      <a:pt x="120" y="19"/>
                    </a:cubicBezTo>
                    <a:cubicBezTo>
                      <a:pt x="41" y="135"/>
                      <a:pt x="0" y="270"/>
                      <a:pt x="0" y="411"/>
                    </a:cubicBezTo>
                    <a:cubicBezTo>
                      <a:pt x="0" y="693"/>
                      <a:pt x="168" y="946"/>
                      <a:pt x="428" y="1055"/>
                    </a:cubicBezTo>
                    <a:cubicBezTo>
                      <a:pt x="432" y="1057"/>
                      <a:pt x="436" y="1057"/>
                      <a:pt x="440" y="1057"/>
                    </a:cubicBezTo>
                    <a:cubicBezTo>
                      <a:pt x="453" y="1057"/>
                      <a:pt x="465" y="1050"/>
                      <a:pt x="470" y="1038"/>
                    </a:cubicBezTo>
                    <a:cubicBezTo>
                      <a:pt x="476" y="1021"/>
                      <a:pt x="469" y="1003"/>
                      <a:pt x="453" y="996"/>
                    </a:cubicBezTo>
                    <a:close/>
                    <a:moveTo>
                      <a:pt x="453" y="996"/>
                    </a:moveTo>
                    <a:cubicBezTo>
                      <a:pt x="453" y="996"/>
                      <a:pt x="453" y="996"/>
                      <a:pt x="453" y="9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7591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11" grpId="1">
        <p:bldAsOne/>
      </p:bldGraphic>
      <p:bldGraphic spid="12" grpId="0">
        <p:bldAsOne/>
      </p:bldGraphic>
      <p:bldP spid="26" grpId="0"/>
      <p:bldP spid="30" grpId="0"/>
      <p:bldP spid="30" grpId="1"/>
      <p:bldP spid="34" grpId="0"/>
      <p:bldP spid="3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838200" y="148552"/>
            <a:ext cx="10515600" cy="7899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índice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7054" y1="54911" x2="58482" y2="56250"/>
                        <a14:foregroundMark x1="37054" y1="45536" x2="72321" y2="43750"/>
                        <a14:foregroundMark x1="36607" y1="20536" x2="54464" y2="20536"/>
                        <a14:foregroundMark x1="11607" y1="58036" x2="20536" y2="46429"/>
                        <a14:foregroundMark x1="10714" y1="22321" x2="19196" y2="13393"/>
                        <a14:foregroundMark x1="12054" y1="91518" x2="21429" y2="79911"/>
                        <a14:foregroundMark x1="45089" y1="77679" x2="58036" y2="78571"/>
                        <a14:foregroundMark x1="42857" y1="90625" x2="56250" y2="901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658" y="347724"/>
            <a:ext cx="475382" cy="475382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7025">
            <a:off x="9624642" y="-16229"/>
            <a:ext cx="2737313" cy="1521610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675" y="480456"/>
            <a:ext cx="1545339" cy="432817"/>
          </a:xfrm>
          <a:prstGeom prst="rect">
            <a:avLst/>
          </a:prstGeom>
        </p:spPr>
      </p:pic>
      <p:grpSp>
        <p:nvGrpSpPr>
          <p:cNvPr id="20" name="Group 93"/>
          <p:cNvGrpSpPr/>
          <p:nvPr/>
        </p:nvGrpSpPr>
        <p:grpSpPr>
          <a:xfrm>
            <a:off x="1" y="1446841"/>
            <a:ext cx="3232901" cy="523220"/>
            <a:chOff x="246114" y="840660"/>
            <a:chExt cx="1640087" cy="1701674"/>
          </a:xfrm>
        </p:grpSpPr>
        <p:pic>
          <p:nvPicPr>
            <p:cNvPr id="21" name="verde"/>
            <p:cNvPicPr>
              <a:picLocks/>
            </p:cNvPicPr>
            <p:nvPr>
              <p:custDataLst>
                <p:tags r:id="rId2"/>
              </p:custDataLst>
            </p:nvPr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6114" y="2368550"/>
              <a:ext cx="1488298" cy="173781"/>
            </a:xfrm>
            <a:prstGeom prst="rect">
              <a:avLst/>
            </a:prstGeom>
          </p:spPr>
        </p:pic>
        <p:sp>
          <p:nvSpPr>
            <p:cNvPr id="22" name="TextBox 57"/>
            <p:cNvSpPr txBox="1"/>
            <p:nvPr/>
          </p:nvSpPr>
          <p:spPr>
            <a:xfrm>
              <a:off x="664175" y="840660"/>
              <a:ext cx="1222026" cy="170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b="1" i="1" dirty="0">
                  <a:solidFill>
                    <a:schemeClr val="bg1"/>
                  </a:solidFill>
                  <a:latin typeface="Myriad Pro" panose="020B0503030403020204" pitchFamily="34" charset="0"/>
                </a:rPr>
                <a:t>metodologia</a:t>
              </a:r>
            </a:p>
          </p:txBody>
        </p:sp>
      </p:grpSp>
      <p:sp>
        <p:nvSpPr>
          <p:cNvPr id="25" name="TextBox 63"/>
          <p:cNvSpPr txBox="1"/>
          <p:nvPr/>
        </p:nvSpPr>
        <p:spPr>
          <a:xfrm>
            <a:off x="4020668" y="4498815"/>
            <a:ext cx="2164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i="1" dirty="0">
                <a:solidFill>
                  <a:schemeClr val="bg1"/>
                </a:solidFill>
                <a:latin typeface="Myriad Pro" panose="020B0503030403020204" pitchFamily="34" charset="0"/>
              </a:rPr>
              <a:t>bloco E</a:t>
            </a:r>
          </a:p>
        </p:txBody>
      </p:sp>
      <p:sp>
        <p:nvSpPr>
          <p:cNvPr id="60" name="Forma livre 59"/>
          <p:cNvSpPr/>
          <p:nvPr/>
        </p:nvSpPr>
        <p:spPr>
          <a:xfrm>
            <a:off x="1317744" y="3575722"/>
            <a:ext cx="414988" cy="237612"/>
          </a:xfrm>
          <a:custGeom>
            <a:avLst/>
            <a:gdLst>
              <a:gd name="connsiteX0" fmla="*/ 0 w 4785186"/>
              <a:gd name="connsiteY0" fmla="*/ 0 h 853819"/>
              <a:gd name="connsiteX1" fmla="*/ 4785186 w 4785186"/>
              <a:gd name="connsiteY1" fmla="*/ 0 h 853819"/>
              <a:gd name="connsiteX2" fmla="*/ 4310842 w 4785186"/>
              <a:gd name="connsiteY2" fmla="*/ 853819 h 853819"/>
              <a:gd name="connsiteX3" fmla="*/ 0 w 4785186"/>
              <a:gd name="connsiteY3" fmla="*/ 853819 h 85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5186" h="853819">
                <a:moveTo>
                  <a:pt x="0" y="0"/>
                </a:moveTo>
                <a:lnTo>
                  <a:pt x="4785186" y="0"/>
                </a:lnTo>
                <a:lnTo>
                  <a:pt x="4310842" y="853819"/>
                </a:lnTo>
                <a:lnTo>
                  <a:pt x="0" y="853819"/>
                </a:lnTo>
                <a:close/>
              </a:path>
            </a:pathLst>
          </a:custGeom>
          <a:solidFill>
            <a:srgbClr val="EAB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1" name="Forma livre 60"/>
          <p:cNvSpPr/>
          <p:nvPr/>
        </p:nvSpPr>
        <p:spPr>
          <a:xfrm>
            <a:off x="1339498" y="4168464"/>
            <a:ext cx="414988" cy="237612"/>
          </a:xfrm>
          <a:custGeom>
            <a:avLst/>
            <a:gdLst>
              <a:gd name="connsiteX0" fmla="*/ 0 w 4785186"/>
              <a:gd name="connsiteY0" fmla="*/ 0 h 853819"/>
              <a:gd name="connsiteX1" fmla="*/ 4785186 w 4785186"/>
              <a:gd name="connsiteY1" fmla="*/ 0 h 853819"/>
              <a:gd name="connsiteX2" fmla="*/ 4310842 w 4785186"/>
              <a:gd name="connsiteY2" fmla="*/ 853819 h 853819"/>
              <a:gd name="connsiteX3" fmla="*/ 0 w 4785186"/>
              <a:gd name="connsiteY3" fmla="*/ 853819 h 85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5186" h="853819">
                <a:moveTo>
                  <a:pt x="0" y="0"/>
                </a:moveTo>
                <a:lnTo>
                  <a:pt x="4785186" y="0"/>
                </a:lnTo>
                <a:lnTo>
                  <a:pt x="4310842" y="853819"/>
                </a:lnTo>
                <a:lnTo>
                  <a:pt x="0" y="853819"/>
                </a:lnTo>
                <a:close/>
              </a:path>
            </a:pathLst>
          </a:custGeom>
          <a:solidFill>
            <a:srgbClr val="FF91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5" name="Group 93"/>
          <p:cNvGrpSpPr/>
          <p:nvPr/>
        </p:nvGrpSpPr>
        <p:grpSpPr>
          <a:xfrm>
            <a:off x="-733086" y="5418525"/>
            <a:ext cx="3696961" cy="994834"/>
            <a:chOff x="577275" y="990806"/>
            <a:chExt cx="1875509" cy="3235507"/>
          </a:xfrm>
        </p:grpSpPr>
        <p:pic>
          <p:nvPicPr>
            <p:cNvPr id="66" name="verde"/>
            <p:cNvPicPr>
              <a:picLocks/>
            </p:cNvPicPr>
            <p:nvPr>
              <p:custDataLst>
                <p:tags r:id="rId1"/>
              </p:custDataLst>
            </p:nvPr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577275" y="4077621"/>
              <a:ext cx="1875509" cy="148692"/>
            </a:xfrm>
            <a:prstGeom prst="rect">
              <a:avLst/>
            </a:prstGeom>
          </p:spPr>
        </p:pic>
        <p:sp>
          <p:nvSpPr>
            <p:cNvPr id="67" name="TextBox 57"/>
            <p:cNvSpPr txBox="1"/>
            <p:nvPr/>
          </p:nvSpPr>
          <p:spPr>
            <a:xfrm>
              <a:off x="963924" y="990806"/>
              <a:ext cx="1473552" cy="3103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2800" b="1" i="1" dirty="0">
                  <a:solidFill>
                    <a:schemeClr val="bg1"/>
                  </a:solidFill>
                  <a:latin typeface="Myriad Pro" panose="020B0503030403020204" pitchFamily="34" charset="0"/>
                </a:rPr>
                <a:t>para não esquecer</a:t>
              </a:r>
            </a:p>
          </p:txBody>
        </p:sp>
      </p:grpSp>
      <p:sp>
        <p:nvSpPr>
          <p:cNvPr id="28" name="TextBox 57"/>
          <p:cNvSpPr txBox="1"/>
          <p:nvPr/>
        </p:nvSpPr>
        <p:spPr>
          <a:xfrm>
            <a:off x="6206654" y="4621925"/>
            <a:ext cx="4766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i="1" dirty="0">
                <a:solidFill>
                  <a:schemeClr val="bg1"/>
                </a:solidFill>
                <a:latin typeface="Myriad Pro" panose="020B0503030403020204" pitchFamily="34" charset="0"/>
              </a:rPr>
              <a:t>todos respondem</a:t>
            </a:r>
          </a:p>
        </p:txBody>
      </p:sp>
      <p:sp>
        <p:nvSpPr>
          <p:cNvPr id="26" name="Forma livre 25"/>
          <p:cNvSpPr/>
          <p:nvPr/>
        </p:nvSpPr>
        <p:spPr>
          <a:xfrm>
            <a:off x="1317744" y="2365074"/>
            <a:ext cx="414988" cy="237612"/>
          </a:xfrm>
          <a:custGeom>
            <a:avLst/>
            <a:gdLst>
              <a:gd name="connsiteX0" fmla="*/ 0 w 4785186"/>
              <a:gd name="connsiteY0" fmla="*/ 0 h 853819"/>
              <a:gd name="connsiteX1" fmla="*/ 4785186 w 4785186"/>
              <a:gd name="connsiteY1" fmla="*/ 0 h 853819"/>
              <a:gd name="connsiteX2" fmla="*/ 4310842 w 4785186"/>
              <a:gd name="connsiteY2" fmla="*/ 853819 h 853819"/>
              <a:gd name="connsiteX3" fmla="*/ 0 w 4785186"/>
              <a:gd name="connsiteY3" fmla="*/ 853819 h 85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5186" h="853819">
                <a:moveTo>
                  <a:pt x="0" y="0"/>
                </a:moveTo>
                <a:lnTo>
                  <a:pt x="4785186" y="0"/>
                </a:lnTo>
                <a:lnTo>
                  <a:pt x="4310842" y="853819"/>
                </a:lnTo>
                <a:lnTo>
                  <a:pt x="0" y="853819"/>
                </a:lnTo>
                <a:close/>
              </a:path>
            </a:pathLst>
          </a:custGeom>
          <a:solidFill>
            <a:srgbClr val="BCA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TextBox 63"/>
          <p:cNvSpPr txBox="1"/>
          <p:nvPr/>
        </p:nvSpPr>
        <p:spPr>
          <a:xfrm>
            <a:off x="1732732" y="2247610"/>
            <a:ext cx="1500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>
                <a:solidFill>
                  <a:schemeClr val="bg1"/>
                </a:solidFill>
                <a:latin typeface="Myriad Pro" panose="020B0503030403020204" pitchFamily="34" charset="0"/>
              </a:rPr>
              <a:t>bloco A</a:t>
            </a:r>
          </a:p>
        </p:txBody>
      </p:sp>
      <p:sp>
        <p:nvSpPr>
          <p:cNvPr id="33" name="Forma livre 32"/>
          <p:cNvSpPr/>
          <p:nvPr/>
        </p:nvSpPr>
        <p:spPr>
          <a:xfrm>
            <a:off x="663061" y="4764479"/>
            <a:ext cx="3215338" cy="243962"/>
          </a:xfrm>
          <a:custGeom>
            <a:avLst/>
            <a:gdLst>
              <a:gd name="connsiteX0" fmla="*/ 0 w 4785186"/>
              <a:gd name="connsiteY0" fmla="*/ 0 h 853819"/>
              <a:gd name="connsiteX1" fmla="*/ 4785186 w 4785186"/>
              <a:gd name="connsiteY1" fmla="*/ 0 h 853819"/>
              <a:gd name="connsiteX2" fmla="*/ 4310842 w 4785186"/>
              <a:gd name="connsiteY2" fmla="*/ 853819 h 853819"/>
              <a:gd name="connsiteX3" fmla="*/ 0 w 4785186"/>
              <a:gd name="connsiteY3" fmla="*/ 853819 h 853819"/>
              <a:gd name="connsiteX0" fmla="*/ 0 w 36856084"/>
              <a:gd name="connsiteY0" fmla="*/ 0 h 853819"/>
              <a:gd name="connsiteX1" fmla="*/ 36856084 w 36856084"/>
              <a:gd name="connsiteY1" fmla="*/ 0 h 853819"/>
              <a:gd name="connsiteX2" fmla="*/ 36381740 w 36856084"/>
              <a:gd name="connsiteY2" fmla="*/ 853819 h 853819"/>
              <a:gd name="connsiteX3" fmla="*/ 32070898 w 36856084"/>
              <a:gd name="connsiteY3" fmla="*/ 853819 h 853819"/>
              <a:gd name="connsiteX4" fmla="*/ 0 w 36856084"/>
              <a:gd name="connsiteY4" fmla="*/ 0 h 853819"/>
              <a:gd name="connsiteX0" fmla="*/ 0 w 36929305"/>
              <a:gd name="connsiteY0" fmla="*/ 0 h 876637"/>
              <a:gd name="connsiteX1" fmla="*/ 36929305 w 36929305"/>
              <a:gd name="connsiteY1" fmla="*/ 22818 h 876637"/>
              <a:gd name="connsiteX2" fmla="*/ 36454961 w 36929305"/>
              <a:gd name="connsiteY2" fmla="*/ 876637 h 876637"/>
              <a:gd name="connsiteX3" fmla="*/ 32144119 w 36929305"/>
              <a:gd name="connsiteY3" fmla="*/ 876637 h 876637"/>
              <a:gd name="connsiteX4" fmla="*/ 0 w 36929305"/>
              <a:gd name="connsiteY4" fmla="*/ 0 h 876637"/>
              <a:gd name="connsiteX0" fmla="*/ 0 w 36929305"/>
              <a:gd name="connsiteY0" fmla="*/ 0 h 876637"/>
              <a:gd name="connsiteX1" fmla="*/ 36929305 w 36929305"/>
              <a:gd name="connsiteY1" fmla="*/ 22818 h 876637"/>
              <a:gd name="connsiteX2" fmla="*/ 36454961 w 36929305"/>
              <a:gd name="connsiteY2" fmla="*/ 876637 h 876637"/>
              <a:gd name="connsiteX3" fmla="*/ 1025097 w 36929305"/>
              <a:gd name="connsiteY3" fmla="*/ 831002 h 876637"/>
              <a:gd name="connsiteX4" fmla="*/ 0 w 36929305"/>
              <a:gd name="connsiteY4" fmla="*/ 0 h 876637"/>
              <a:gd name="connsiteX0" fmla="*/ 0 w 36929305"/>
              <a:gd name="connsiteY0" fmla="*/ 0 h 876637"/>
              <a:gd name="connsiteX1" fmla="*/ 36929305 w 36929305"/>
              <a:gd name="connsiteY1" fmla="*/ 22818 h 876637"/>
              <a:gd name="connsiteX2" fmla="*/ 36454961 w 36929305"/>
              <a:gd name="connsiteY2" fmla="*/ 876637 h 876637"/>
              <a:gd name="connsiteX3" fmla="*/ 146442 w 36929305"/>
              <a:gd name="connsiteY3" fmla="*/ 785366 h 876637"/>
              <a:gd name="connsiteX4" fmla="*/ 0 w 36929305"/>
              <a:gd name="connsiteY4" fmla="*/ 0 h 876637"/>
              <a:gd name="connsiteX0" fmla="*/ 0 w 36929305"/>
              <a:gd name="connsiteY0" fmla="*/ 0 h 899455"/>
              <a:gd name="connsiteX1" fmla="*/ 36929305 w 36929305"/>
              <a:gd name="connsiteY1" fmla="*/ 45636 h 899455"/>
              <a:gd name="connsiteX2" fmla="*/ 36454961 w 36929305"/>
              <a:gd name="connsiteY2" fmla="*/ 899455 h 899455"/>
              <a:gd name="connsiteX3" fmla="*/ 146442 w 36929305"/>
              <a:gd name="connsiteY3" fmla="*/ 808184 h 899455"/>
              <a:gd name="connsiteX4" fmla="*/ 0 w 36929305"/>
              <a:gd name="connsiteY4" fmla="*/ 0 h 899455"/>
              <a:gd name="connsiteX0" fmla="*/ 0 w 36929305"/>
              <a:gd name="connsiteY0" fmla="*/ 0 h 899455"/>
              <a:gd name="connsiteX1" fmla="*/ 36929305 w 36929305"/>
              <a:gd name="connsiteY1" fmla="*/ 45636 h 899455"/>
              <a:gd name="connsiteX2" fmla="*/ 36454961 w 36929305"/>
              <a:gd name="connsiteY2" fmla="*/ 899455 h 899455"/>
              <a:gd name="connsiteX3" fmla="*/ 73221 w 36929305"/>
              <a:gd name="connsiteY3" fmla="*/ 853820 h 899455"/>
              <a:gd name="connsiteX4" fmla="*/ 0 w 36929305"/>
              <a:gd name="connsiteY4" fmla="*/ 0 h 899455"/>
              <a:gd name="connsiteX0" fmla="*/ 146442 w 37075747"/>
              <a:gd name="connsiteY0" fmla="*/ 0 h 899455"/>
              <a:gd name="connsiteX1" fmla="*/ 37075747 w 37075747"/>
              <a:gd name="connsiteY1" fmla="*/ 45636 h 899455"/>
              <a:gd name="connsiteX2" fmla="*/ 36601403 w 37075747"/>
              <a:gd name="connsiteY2" fmla="*/ 899455 h 899455"/>
              <a:gd name="connsiteX3" fmla="*/ 0 w 37075747"/>
              <a:gd name="connsiteY3" fmla="*/ 899455 h 899455"/>
              <a:gd name="connsiteX4" fmla="*/ 146442 w 37075747"/>
              <a:gd name="connsiteY4" fmla="*/ 0 h 899455"/>
              <a:gd name="connsiteX0" fmla="*/ 146442 w 37075747"/>
              <a:gd name="connsiteY0" fmla="*/ 0 h 876637"/>
              <a:gd name="connsiteX1" fmla="*/ 37075747 w 37075747"/>
              <a:gd name="connsiteY1" fmla="*/ 22818 h 876637"/>
              <a:gd name="connsiteX2" fmla="*/ 36601403 w 37075747"/>
              <a:gd name="connsiteY2" fmla="*/ 876637 h 876637"/>
              <a:gd name="connsiteX3" fmla="*/ 0 w 37075747"/>
              <a:gd name="connsiteY3" fmla="*/ 876637 h 876637"/>
              <a:gd name="connsiteX4" fmla="*/ 146442 w 37075747"/>
              <a:gd name="connsiteY4" fmla="*/ 0 h 876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75747" h="876637">
                <a:moveTo>
                  <a:pt x="146442" y="0"/>
                </a:moveTo>
                <a:lnTo>
                  <a:pt x="37075747" y="22818"/>
                </a:lnTo>
                <a:lnTo>
                  <a:pt x="36601403" y="876637"/>
                </a:lnTo>
                <a:lnTo>
                  <a:pt x="0" y="876637"/>
                </a:lnTo>
                <a:cubicBezTo>
                  <a:pt x="0" y="592031"/>
                  <a:pt x="146442" y="284606"/>
                  <a:pt x="146442" y="0"/>
                </a:cubicBezTo>
                <a:close/>
              </a:path>
            </a:pathLst>
          </a:custGeom>
          <a:solidFill>
            <a:srgbClr val="42C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6" name="Forma livre 35"/>
          <p:cNvSpPr/>
          <p:nvPr/>
        </p:nvSpPr>
        <p:spPr>
          <a:xfrm>
            <a:off x="1317744" y="2961089"/>
            <a:ext cx="414988" cy="237612"/>
          </a:xfrm>
          <a:custGeom>
            <a:avLst/>
            <a:gdLst>
              <a:gd name="connsiteX0" fmla="*/ 0 w 4785186"/>
              <a:gd name="connsiteY0" fmla="*/ 0 h 853819"/>
              <a:gd name="connsiteX1" fmla="*/ 4785186 w 4785186"/>
              <a:gd name="connsiteY1" fmla="*/ 0 h 853819"/>
              <a:gd name="connsiteX2" fmla="*/ 4310842 w 4785186"/>
              <a:gd name="connsiteY2" fmla="*/ 853819 h 853819"/>
              <a:gd name="connsiteX3" fmla="*/ 0 w 4785186"/>
              <a:gd name="connsiteY3" fmla="*/ 853819 h 85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5186" h="853819">
                <a:moveTo>
                  <a:pt x="0" y="0"/>
                </a:moveTo>
                <a:lnTo>
                  <a:pt x="4785186" y="0"/>
                </a:lnTo>
                <a:lnTo>
                  <a:pt x="4310842" y="853819"/>
                </a:lnTo>
                <a:lnTo>
                  <a:pt x="0" y="853819"/>
                </a:lnTo>
                <a:close/>
              </a:path>
            </a:pathLst>
          </a:custGeom>
          <a:solidFill>
            <a:srgbClr val="62D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TextBox 63"/>
          <p:cNvSpPr txBox="1"/>
          <p:nvPr/>
        </p:nvSpPr>
        <p:spPr>
          <a:xfrm>
            <a:off x="1732732" y="2817537"/>
            <a:ext cx="1295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>
                <a:solidFill>
                  <a:schemeClr val="bg1"/>
                </a:solidFill>
                <a:latin typeface="Myriad Pro" panose="020B0503030403020204" pitchFamily="34" charset="0"/>
              </a:rPr>
              <a:t>bloco B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0" y="2341151"/>
            <a:ext cx="1317744" cy="27067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TextBox 63"/>
          <p:cNvSpPr txBox="1"/>
          <p:nvPr/>
        </p:nvSpPr>
        <p:spPr>
          <a:xfrm>
            <a:off x="1732731" y="3444235"/>
            <a:ext cx="1595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>
                <a:solidFill>
                  <a:schemeClr val="bg1"/>
                </a:solidFill>
                <a:latin typeface="Myriad Pro" panose="020B0503030403020204" pitchFamily="34" charset="0"/>
              </a:rPr>
              <a:t>bloco C</a:t>
            </a:r>
          </a:p>
        </p:txBody>
      </p:sp>
      <p:sp>
        <p:nvSpPr>
          <p:cNvPr id="37" name="TextBox 63"/>
          <p:cNvSpPr txBox="1"/>
          <p:nvPr/>
        </p:nvSpPr>
        <p:spPr>
          <a:xfrm>
            <a:off x="1732732" y="4049992"/>
            <a:ext cx="1456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>
                <a:solidFill>
                  <a:schemeClr val="bg1"/>
                </a:solidFill>
                <a:latin typeface="Myriad Pro" panose="020B0503030403020204" pitchFamily="34" charset="0"/>
              </a:rPr>
              <a:t>bloco D</a:t>
            </a:r>
          </a:p>
        </p:txBody>
      </p:sp>
    </p:spTree>
    <p:extLst>
      <p:ext uri="{BB962C8B-B14F-4D97-AF65-F5344CB8AC3E}">
        <p14:creationId xmlns:p14="http://schemas.microsoft.com/office/powerpoint/2010/main" val="1509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3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aixaDeTexto 29"/>
          <p:cNvSpPr txBox="1"/>
          <p:nvPr/>
        </p:nvSpPr>
        <p:spPr>
          <a:xfrm>
            <a:off x="10734474" y="6081855"/>
            <a:ext cx="7184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900" dirty="0"/>
              <a:t>base: 3.053</a:t>
            </a:r>
          </a:p>
        </p:txBody>
      </p:sp>
      <p:sp>
        <p:nvSpPr>
          <p:cNvPr id="33" name="Forma livre 39"/>
          <p:cNvSpPr/>
          <p:nvPr/>
        </p:nvSpPr>
        <p:spPr>
          <a:xfrm>
            <a:off x="-167954" y="161424"/>
            <a:ext cx="968768" cy="172857"/>
          </a:xfrm>
          <a:custGeom>
            <a:avLst/>
            <a:gdLst>
              <a:gd name="connsiteX0" fmla="*/ 0 w 4785186"/>
              <a:gd name="connsiteY0" fmla="*/ 0 h 853819"/>
              <a:gd name="connsiteX1" fmla="*/ 4785186 w 4785186"/>
              <a:gd name="connsiteY1" fmla="*/ 0 h 853819"/>
              <a:gd name="connsiteX2" fmla="*/ 4310842 w 4785186"/>
              <a:gd name="connsiteY2" fmla="*/ 853819 h 853819"/>
              <a:gd name="connsiteX3" fmla="*/ 0 w 4785186"/>
              <a:gd name="connsiteY3" fmla="*/ 853819 h 85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5186" h="853819">
                <a:moveTo>
                  <a:pt x="0" y="0"/>
                </a:moveTo>
                <a:lnTo>
                  <a:pt x="4785186" y="0"/>
                </a:lnTo>
                <a:lnTo>
                  <a:pt x="4310842" y="853819"/>
                </a:lnTo>
                <a:lnTo>
                  <a:pt x="0" y="853819"/>
                </a:lnTo>
                <a:close/>
              </a:path>
            </a:pathLst>
          </a:custGeom>
          <a:solidFill>
            <a:srgbClr val="42C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CaixaDeTexto 5"/>
          <p:cNvSpPr txBox="1"/>
          <p:nvPr/>
        </p:nvSpPr>
        <p:spPr>
          <a:xfrm>
            <a:off x="6192268" y="1444537"/>
            <a:ext cx="50578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a avaliação da qualidade do conteúdo do </a:t>
            </a:r>
            <a:r>
              <a:rPr lang="pt-BR" dirty="0" err="1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Empretec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 continua muito positiva, alcançando a 9,2 e com uma leve tendência a ser mais bem avaliada pelos empreendedores mais jovens, tendência essa já identificada em 2015 </a:t>
            </a:r>
            <a:r>
              <a:rPr lang="pt-BR" sz="1200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(P26)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758934" y="161424"/>
            <a:ext cx="5001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3600" b="0" i="1" dirty="0">
                <a:solidFill>
                  <a:srgbClr val="4A5463"/>
                </a:solidFill>
                <a:effectLst/>
                <a:latin typeface="+mn-lt"/>
              </a:rPr>
              <a:t>qualidade do conteúdo do </a:t>
            </a:r>
            <a:r>
              <a:rPr lang="pt-BR" sz="3600" b="0" i="1" dirty="0" err="1">
                <a:solidFill>
                  <a:srgbClr val="4A5463"/>
                </a:solidFill>
                <a:effectLst/>
                <a:latin typeface="+mn-lt"/>
              </a:rPr>
              <a:t>Empretec</a:t>
            </a:r>
            <a:endParaRPr lang="pt-BR" sz="3600" b="0" i="1" dirty="0">
              <a:solidFill>
                <a:srgbClr val="4A5463"/>
              </a:solidFill>
              <a:effectLst/>
              <a:latin typeface="+mn-lt"/>
            </a:endParaRPr>
          </a:p>
        </p:txBody>
      </p:sp>
      <p:grpSp>
        <p:nvGrpSpPr>
          <p:cNvPr id="42" name="historico"/>
          <p:cNvGrpSpPr/>
          <p:nvPr/>
        </p:nvGrpSpPr>
        <p:grpSpPr>
          <a:xfrm>
            <a:off x="7837260" y="5347493"/>
            <a:ext cx="1596572" cy="624115"/>
            <a:chOff x="7794171" y="5558971"/>
            <a:chExt cx="1596572" cy="624115"/>
          </a:xfrm>
        </p:grpSpPr>
        <p:grpSp>
          <p:nvGrpSpPr>
            <p:cNvPr id="43" name="historico"/>
            <p:cNvGrpSpPr/>
            <p:nvPr/>
          </p:nvGrpSpPr>
          <p:grpSpPr>
            <a:xfrm>
              <a:off x="7913674" y="5674171"/>
              <a:ext cx="1346440" cy="450171"/>
              <a:chOff x="9469590" y="1309591"/>
              <a:chExt cx="1346440" cy="450171"/>
            </a:xfrm>
          </p:grpSpPr>
          <p:grpSp>
            <p:nvGrpSpPr>
              <p:cNvPr id="45" name="Group 4"/>
              <p:cNvGrpSpPr>
                <a:grpSpLocks noChangeAspect="1"/>
              </p:cNvGrpSpPr>
              <p:nvPr/>
            </p:nvGrpSpPr>
            <p:grpSpPr bwMode="auto">
              <a:xfrm>
                <a:off x="9469590" y="1309591"/>
                <a:ext cx="463483" cy="450171"/>
                <a:chOff x="5704" y="821"/>
                <a:chExt cx="383" cy="372"/>
              </a:xfrm>
              <a:solidFill>
                <a:srgbClr val="00A79B"/>
              </a:solidFill>
            </p:grpSpPr>
            <p:sp>
              <p:nvSpPr>
                <p:cNvPr id="47" name="Freeform 5"/>
                <p:cNvSpPr>
                  <a:spLocks noEditPoints="1"/>
                </p:cNvSpPr>
                <p:nvPr/>
              </p:nvSpPr>
              <p:spPr bwMode="auto">
                <a:xfrm>
                  <a:off x="5743" y="936"/>
                  <a:ext cx="63" cy="63"/>
                </a:xfrm>
                <a:custGeom>
                  <a:avLst/>
                  <a:gdLst>
                    <a:gd name="T0" fmla="*/ 306 w 338"/>
                    <a:gd name="T1" fmla="*/ 0 h 337"/>
                    <a:gd name="T2" fmla="*/ 32 w 338"/>
                    <a:gd name="T3" fmla="*/ 0 h 337"/>
                    <a:gd name="T4" fmla="*/ 0 w 338"/>
                    <a:gd name="T5" fmla="*/ 32 h 337"/>
                    <a:gd name="T6" fmla="*/ 0 w 338"/>
                    <a:gd name="T7" fmla="*/ 305 h 337"/>
                    <a:gd name="T8" fmla="*/ 32 w 338"/>
                    <a:gd name="T9" fmla="*/ 337 h 337"/>
                    <a:gd name="T10" fmla="*/ 306 w 338"/>
                    <a:gd name="T11" fmla="*/ 337 h 337"/>
                    <a:gd name="T12" fmla="*/ 338 w 338"/>
                    <a:gd name="T13" fmla="*/ 305 h 337"/>
                    <a:gd name="T14" fmla="*/ 338 w 338"/>
                    <a:gd name="T15" fmla="*/ 32 h 337"/>
                    <a:gd name="T16" fmla="*/ 306 w 338"/>
                    <a:gd name="T17" fmla="*/ 0 h 337"/>
                    <a:gd name="T18" fmla="*/ 274 w 338"/>
                    <a:gd name="T19" fmla="*/ 273 h 337"/>
                    <a:gd name="T20" fmla="*/ 64 w 338"/>
                    <a:gd name="T21" fmla="*/ 273 h 337"/>
                    <a:gd name="T22" fmla="*/ 64 w 338"/>
                    <a:gd name="T23" fmla="*/ 64 h 337"/>
                    <a:gd name="T24" fmla="*/ 274 w 338"/>
                    <a:gd name="T25" fmla="*/ 64 h 337"/>
                    <a:gd name="T26" fmla="*/ 274 w 338"/>
                    <a:gd name="T27" fmla="*/ 273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8" h="337">
                      <a:moveTo>
                        <a:pt x="306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5" y="0"/>
                        <a:pt x="0" y="14"/>
                        <a:pt x="0" y="32"/>
                      </a:cubicBezTo>
                      <a:cubicBezTo>
                        <a:pt x="0" y="305"/>
                        <a:pt x="0" y="305"/>
                        <a:pt x="0" y="305"/>
                      </a:cubicBezTo>
                      <a:cubicBezTo>
                        <a:pt x="0" y="323"/>
                        <a:pt x="15" y="337"/>
                        <a:pt x="32" y="337"/>
                      </a:cubicBezTo>
                      <a:cubicBezTo>
                        <a:pt x="306" y="337"/>
                        <a:pt x="306" y="337"/>
                        <a:pt x="306" y="337"/>
                      </a:cubicBezTo>
                      <a:cubicBezTo>
                        <a:pt x="324" y="337"/>
                        <a:pt x="338" y="323"/>
                        <a:pt x="338" y="305"/>
                      </a:cubicBezTo>
                      <a:cubicBezTo>
                        <a:pt x="338" y="32"/>
                        <a:pt x="338" y="32"/>
                        <a:pt x="338" y="32"/>
                      </a:cubicBezTo>
                      <a:cubicBezTo>
                        <a:pt x="338" y="14"/>
                        <a:pt x="324" y="0"/>
                        <a:pt x="306" y="0"/>
                      </a:cubicBezTo>
                      <a:close/>
                      <a:moveTo>
                        <a:pt x="274" y="273"/>
                      </a:moveTo>
                      <a:cubicBezTo>
                        <a:pt x="64" y="273"/>
                        <a:pt x="64" y="273"/>
                        <a:pt x="64" y="273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4" y="64"/>
                        <a:pt x="274" y="64"/>
                        <a:pt x="274" y="64"/>
                      </a:cubicBezTo>
                      <a:lnTo>
                        <a:pt x="274" y="27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8" name="Freeform 6"/>
                <p:cNvSpPr>
                  <a:spLocks noEditPoints="1"/>
                </p:cNvSpPr>
                <p:nvPr/>
              </p:nvSpPr>
              <p:spPr bwMode="auto">
                <a:xfrm>
                  <a:off x="5819" y="936"/>
                  <a:ext cx="63" cy="63"/>
                </a:xfrm>
                <a:custGeom>
                  <a:avLst/>
                  <a:gdLst>
                    <a:gd name="T0" fmla="*/ 305 w 337"/>
                    <a:gd name="T1" fmla="*/ 0 h 337"/>
                    <a:gd name="T2" fmla="*/ 32 w 337"/>
                    <a:gd name="T3" fmla="*/ 0 h 337"/>
                    <a:gd name="T4" fmla="*/ 0 w 337"/>
                    <a:gd name="T5" fmla="*/ 32 h 337"/>
                    <a:gd name="T6" fmla="*/ 0 w 337"/>
                    <a:gd name="T7" fmla="*/ 305 h 337"/>
                    <a:gd name="T8" fmla="*/ 32 w 337"/>
                    <a:gd name="T9" fmla="*/ 337 h 337"/>
                    <a:gd name="T10" fmla="*/ 305 w 337"/>
                    <a:gd name="T11" fmla="*/ 337 h 337"/>
                    <a:gd name="T12" fmla="*/ 337 w 337"/>
                    <a:gd name="T13" fmla="*/ 305 h 337"/>
                    <a:gd name="T14" fmla="*/ 337 w 337"/>
                    <a:gd name="T15" fmla="*/ 32 h 337"/>
                    <a:gd name="T16" fmla="*/ 305 w 337"/>
                    <a:gd name="T17" fmla="*/ 0 h 337"/>
                    <a:gd name="T18" fmla="*/ 273 w 337"/>
                    <a:gd name="T19" fmla="*/ 273 h 337"/>
                    <a:gd name="T20" fmla="*/ 64 w 337"/>
                    <a:gd name="T21" fmla="*/ 273 h 337"/>
                    <a:gd name="T22" fmla="*/ 64 w 337"/>
                    <a:gd name="T23" fmla="*/ 64 h 337"/>
                    <a:gd name="T24" fmla="*/ 273 w 337"/>
                    <a:gd name="T25" fmla="*/ 64 h 337"/>
                    <a:gd name="T26" fmla="*/ 273 w 337"/>
                    <a:gd name="T27" fmla="*/ 273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7" h="337">
                      <a:moveTo>
                        <a:pt x="305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4" y="0"/>
                        <a:pt x="0" y="14"/>
                        <a:pt x="0" y="32"/>
                      </a:cubicBezTo>
                      <a:cubicBezTo>
                        <a:pt x="0" y="305"/>
                        <a:pt x="0" y="305"/>
                        <a:pt x="0" y="305"/>
                      </a:cubicBezTo>
                      <a:cubicBezTo>
                        <a:pt x="0" y="323"/>
                        <a:pt x="14" y="337"/>
                        <a:pt x="32" y="337"/>
                      </a:cubicBezTo>
                      <a:cubicBezTo>
                        <a:pt x="305" y="337"/>
                        <a:pt x="305" y="337"/>
                        <a:pt x="305" y="337"/>
                      </a:cubicBezTo>
                      <a:cubicBezTo>
                        <a:pt x="323" y="337"/>
                        <a:pt x="337" y="323"/>
                        <a:pt x="337" y="305"/>
                      </a:cubicBezTo>
                      <a:cubicBezTo>
                        <a:pt x="337" y="32"/>
                        <a:pt x="337" y="32"/>
                        <a:pt x="337" y="32"/>
                      </a:cubicBezTo>
                      <a:cubicBezTo>
                        <a:pt x="337" y="14"/>
                        <a:pt x="323" y="0"/>
                        <a:pt x="305" y="0"/>
                      </a:cubicBezTo>
                      <a:close/>
                      <a:moveTo>
                        <a:pt x="273" y="273"/>
                      </a:moveTo>
                      <a:cubicBezTo>
                        <a:pt x="64" y="273"/>
                        <a:pt x="64" y="273"/>
                        <a:pt x="64" y="273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3" y="64"/>
                        <a:pt x="273" y="64"/>
                        <a:pt x="273" y="64"/>
                      </a:cubicBezTo>
                      <a:cubicBezTo>
                        <a:pt x="273" y="273"/>
                        <a:pt x="273" y="273"/>
                        <a:pt x="273" y="2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9" name="Freeform 7"/>
                <p:cNvSpPr>
                  <a:spLocks noEditPoints="1"/>
                </p:cNvSpPr>
                <p:nvPr/>
              </p:nvSpPr>
              <p:spPr bwMode="auto">
                <a:xfrm>
                  <a:off x="5743" y="1013"/>
                  <a:ext cx="63" cy="63"/>
                </a:xfrm>
                <a:custGeom>
                  <a:avLst/>
                  <a:gdLst>
                    <a:gd name="T0" fmla="*/ 306 w 338"/>
                    <a:gd name="T1" fmla="*/ 0 h 338"/>
                    <a:gd name="T2" fmla="*/ 32 w 338"/>
                    <a:gd name="T3" fmla="*/ 0 h 338"/>
                    <a:gd name="T4" fmla="*/ 0 w 338"/>
                    <a:gd name="T5" fmla="*/ 32 h 338"/>
                    <a:gd name="T6" fmla="*/ 0 w 338"/>
                    <a:gd name="T7" fmla="*/ 306 h 338"/>
                    <a:gd name="T8" fmla="*/ 32 w 338"/>
                    <a:gd name="T9" fmla="*/ 338 h 338"/>
                    <a:gd name="T10" fmla="*/ 306 w 338"/>
                    <a:gd name="T11" fmla="*/ 338 h 338"/>
                    <a:gd name="T12" fmla="*/ 338 w 338"/>
                    <a:gd name="T13" fmla="*/ 306 h 338"/>
                    <a:gd name="T14" fmla="*/ 338 w 338"/>
                    <a:gd name="T15" fmla="*/ 32 h 338"/>
                    <a:gd name="T16" fmla="*/ 306 w 338"/>
                    <a:gd name="T17" fmla="*/ 0 h 338"/>
                    <a:gd name="T18" fmla="*/ 274 w 338"/>
                    <a:gd name="T19" fmla="*/ 274 h 338"/>
                    <a:gd name="T20" fmla="*/ 64 w 338"/>
                    <a:gd name="T21" fmla="*/ 274 h 338"/>
                    <a:gd name="T22" fmla="*/ 64 w 338"/>
                    <a:gd name="T23" fmla="*/ 64 h 338"/>
                    <a:gd name="T24" fmla="*/ 274 w 338"/>
                    <a:gd name="T25" fmla="*/ 64 h 338"/>
                    <a:gd name="T26" fmla="*/ 274 w 338"/>
                    <a:gd name="T27" fmla="*/ 274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8" h="338">
                      <a:moveTo>
                        <a:pt x="306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5" y="0"/>
                        <a:pt x="0" y="14"/>
                        <a:pt x="0" y="32"/>
                      </a:cubicBezTo>
                      <a:cubicBezTo>
                        <a:pt x="0" y="306"/>
                        <a:pt x="0" y="306"/>
                        <a:pt x="0" y="306"/>
                      </a:cubicBezTo>
                      <a:cubicBezTo>
                        <a:pt x="0" y="323"/>
                        <a:pt x="15" y="338"/>
                        <a:pt x="32" y="338"/>
                      </a:cubicBezTo>
                      <a:cubicBezTo>
                        <a:pt x="306" y="338"/>
                        <a:pt x="306" y="338"/>
                        <a:pt x="306" y="338"/>
                      </a:cubicBezTo>
                      <a:cubicBezTo>
                        <a:pt x="324" y="338"/>
                        <a:pt x="338" y="323"/>
                        <a:pt x="338" y="306"/>
                      </a:cubicBezTo>
                      <a:cubicBezTo>
                        <a:pt x="338" y="32"/>
                        <a:pt x="338" y="32"/>
                        <a:pt x="338" y="32"/>
                      </a:cubicBezTo>
                      <a:cubicBezTo>
                        <a:pt x="338" y="14"/>
                        <a:pt x="324" y="0"/>
                        <a:pt x="306" y="0"/>
                      </a:cubicBezTo>
                      <a:close/>
                      <a:moveTo>
                        <a:pt x="274" y="274"/>
                      </a:moveTo>
                      <a:cubicBezTo>
                        <a:pt x="64" y="274"/>
                        <a:pt x="64" y="274"/>
                        <a:pt x="64" y="274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4" y="64"/>
                        <a:pt x="274" y="64"/>
                        <a:pt x="274" y="64"/>
                      </a:cubicBezTo>
                      <a:lnTo>
                        <a:pt x="274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0" name="Freeform 8"/>
                <p:cNvSpPr>
                  <a:spLocks noEditPoints="1"/>
                </p:cNvSpPr>
                <p:nvPr/>
              </p:nvSpPr>
              <p:spPr bwMode="auto">
                <a:xfrm>
                  <a:off x="5704" y="821"/>
                  <a:ext cx="383" cy="372"/>
                </a:xfrm>
                <a:custGeom>
                  <a:avLst/>
                  <a:gdLst>
                    <a:gd name="T0" fmla="*/ 1569 w 2048"/>
                    <a:gd name="T1" fmla="*/ 237 h 1990"/>
                    <a:gd name="T2" fmla="*/ 1398 w 2048"/>
                    <a:gd name="T3" fmla="*/ 205 h 1990"/>
                    <a:gd name="T4" fmla="*/ 1366 w 2048"/>
                    <a:gd name="T5" fmla="*/ 0 h 1990"/>
                    <a:gd name="T6" fmla="*/ 1197 w 2048"/>
                    <a:gd name="T7" fmla="*/ 32 h 1990"/>
                    <a:gd name="T8" fmla="*/ 885 w 2048"/>
                    <a:gd name="T9" fmla="*/ 205 h 1990"/>
                    <a:gd name="T10" fmla="*/ 853 w 2048"/>
                    <a:gd name="T11" fmla="*/ 0 h 1990"/>
                    <a:gd name="T12" fmla="*/ 684 w 2048"/>
                    <a:gd name="T13" fmla="*/ 32 h 1990"/>
                    <a:gd name="T14" fmla="*/ 372 w 2048"/>
                    <a:gd name="T15" fmla="*/ 205 h 1990"/>
                    <a:gd name="T16" fmla="*/ 340 w 2048"/>
                    <a:gd name="T17" fmla="*/ 0 h 1990"/>
                    <a:gd name="T18" fmla="*/ 171 w 2048"/>
                    <a:gd name="T19" fmla="*/ 32 h 1990"/>
                    <a:gd name="T20" fmla="*/ 32 w 2048"/>
                    <a:gd name="T21" fmla="*/ 205 h 1990"/>
                    <a:gd name="T22" fmla="*/ 0 w 2048"/>
                    <a:gd name="T23" fmla="*/ 1468 h 1990"/>
                    <a:gd name="T24" fmla="*/ 896 w 2048"/>
                    <a:gd name="T25" fmla="*/ 1501 h 1990"/>
                    <a:gd name="T26" fmla="*/ 1469 w 2048"/>
                    <a:gd name="T27" fmla="*/ 1990 h 1990"/>
                    <a:gd name="T28" fmla="*/ 1569 w 2048"/>
                    <a:gd name="T29" fmla="*/ 840 h 1990"/>
                    <a:gd name="T30" fmla="*/ 1261 w 2048"/>
                    <a:gd name="T31" fmla="*/ 64 h 1990"/>
                    <a:gd name="T32" fmla="*/ 1334 w 2048"/>
                    <a:gd name="T33" fmla="*/ 237 h 1990"/>
                    <a:gd name="T34" fmla="*/ 1261 w 2048"/>
                    <a:gd name="T35" fmla="*/ 410 h 1990"/>
                    <a:gd name="T36" fmla="*/ 748 w 2048"/>
                    <a:gd name="T37" fmla="*/ 237 h 1990"/>
                    <a:gd name="T38" fmla="*/ 821 w 2048"/>
                    <a:gd name="T39" fmla="*/ 64 h 1990"/>
                    <a:gd name="T40" fmla="*/ 821 w 2048"/>
                    <a:gd name="T41" fmla="*/ 410 h 1990"/>
                    <a:gd name="T42" fmla="*/ 748 w 2048"/>
                    <a:gd name="T43" fmla="*/ 237 h 1990"/>
                    <a:gd name="T44" fmla="*/ 235 w 2048"/>
                    <a:gd name="T45" fmla="*/ 64 h 1990"/>
                    <a:gd name="T46" fmla="*/ 308 w 2048"/>
                    <a:gd name="T47" fmla="*/ 237 h 1990"/>
                    <a:gd name="T48" fmla="*/ 235 w 2048"/>
                    <a:gd name="T49" fmla="*/ 410 h 1990"/>
                    <a:gd name="T50" fmla="*/ 921 w 2048"/>
                    <a:gd name="T51" fmla="*/ 1026 h 1990"/>
                    <a:gd name="T52" fmla="*/ 616 w 2048"/>
                    <a:gd name="T53" fmla="*/ 1058 h 1990"/>
                    <a:gd name="T54" fmla="*/ 648 w 2048"/>
                    <a:gd name="T55" fmla="*/ 1364 h 1990"/>
                    <a:gd name="T56" fmla="*/ 889 w 2048"/>
                    <a:gd name="T57" fmla="*/ 1411 h 1990"/>
                    <a:gd name="T58" fmla="*/ 64 w 2048"/>
                    <a:gd name="T59" fmla="*/ 1436 h 1990"/>
                    <a:gd name="T60" fmla="*/ 171 w 2048"/>
                    <a:gd name="T61" fmla="*/ 269 h 1990"/>
                    <a:gd name="T62" fmla="*/ 203 w 2048"/>
                    <a:gd name="T63" fmla="*/ 474 h 1990"/>
                    <a:gd name="T64" fmla="*/ 372 w 2048"/>
                    <a:gd name="T65" fmla="*/ 442 h 1990"/>
                    <a:gd name="T66" fmla="*/ 684 w 2048"/>
                    <a:gd name="T67" fmla="*/ 269 h 1990"/>
                    <a:gd name="T68" fmla="*/ 716 w 2048"/>
                    <a:gd name="T69" fmla="*/ 474 h 1990"/>
                    <a:gd name="T70" fmla="*/ 885 w 2048"/>
                    <a:gd name="T71" fmla="*/ 442 h 1990"/>
                    <a:gd name="T72" fmla="*/ 1197 w 2048"/>
                    <a:gd name="T73" fmla="*/ 269 h 1990"/>
                    <a:gd name="T74" fmla="*/ 1229 w 2048"/>
                    <a:gd name="T75" fmla="*/ 474 h 1990"/>
                    <a:gd name="T76" fmla="*/ 1398 w 2048"/>
                    <a:gd name="T77" fmla="*/ 442 h 1990"/>
                    <a:gd name="T78" fmla="*/ 1505 w 2048"/>
                    <a:gd name="T79" fmla="*/ 269 h 1990"/>
                    <a:gd name="T80" fmla="*/ 1469 w 2048"/>
                    <a:gd name="T81" fmla="*/ 831 h 1990"/>
                    <a:gd name="T82" fmla="*/ 1364 w 2048"/>
                    <a:gd name="T83" fmla="*/ 648 h 1990"/>
                    <a:gd name="T84" fmla="*/ 1058 w 2048"/>
                    <a:gd name="T85" fmla="*/ 616 h 1990"/>
                    <a:gd name="T86" fmla="*/ 1026 w 2048"/>
                    <a:gd name="T87" fmla="*/ 921 h 1990"/>
                    <a:gd name="T88" fmla="*/ 1113 w 2048"/>
                    <a:gd name="T89" fmla="*/ 953 h 1990"/>
                    <a:gd name="T90" fmla="*/ 953 w 2048"/>
                    <a:gd name="T91" fmla="*/ 1146 h 1990"/>
                    <a:gd name="T92" fmla="*/ 921 w 2048"/>
                    <a:gd name="T93" fmla="*/ 1026 h 1990"/>
                    <a:gd name="T94" fmla="*/ 889 w 2048"/>
                    <a:gd name="T95" fmla="*/ 1300 h 1990"/>
                    <a:gd name="T96" fmla="*/ 680 w 2048"/>
                    <a:gd name="T97" fmla="*/ 1090 h 1990"/>
                    <a:gd name="T98" fmla="*/ 1300 w 2048"/>
                    <a:gd name="T99" fmla="*/ 680 h 1990"/>
                    <a:gd name="T100" fmla="*/ 1217 w 2048"/>
                    <a:gd name="T101" fmla="*/ 889 h 1990"/>
                    <a:gd name="T102" fmla="*/ 1090 w 2048"/>
                    <a:gd name="T103" fmla="*/ 680 h 1990"/>
                    <a:gd name="T104" fmla="*/ 1469 w 2048"/>
                    <a:gd name="T105" fmla="*/ 1926 h 1990"/>
                    <a:gd name="T106" fmla="*/ 956 w 2048"/>
                    <a:gd name="T107" fmla="*/ 1465 h 1990"/>
                    <a:gd name="T108" fmla="*/ 1238 w 2048"/>
                    <a:gd name="T109" fmla="*/ 950 h 1990"/>
                    <a:gd name="T110" fmla="*/ 1340 w 2048"/>
                    <a:gd name="T111" fmla="*/ 912 h 1990"/>
                    <a:gd name="T112" fmla="*/ 1469 w 2048"/>
                    <a:gd name="T113" fmla="*/ 896 h 1990"/>
                    <a:gd name="T114" fmla="*/ 1533 w 2048"/>
                    <a:gd name="T115" fmla="*/ 900 h 1990"/>
                    <a:gd name="T116" fmla="*/ 1469 w 2048"/>
                    <a:gd name="T117" fmla="*/ 1926 h 19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048" h="1990">
                      <a:moveTo>
                        <a:pt x="1569" y="840"/>
                      </a:moveTo>
                      <a:cubicBezTo>
                        <a:pt x="1569" y="237"/>
                        <a:pt x="1569" y="237"/>
                        <a:pt x="1569" y="237"/>
                      </a:cubicBezTo>
                      <a:cubicBezTo>
                        <a:pt x="1569" y="219"/>
                        <a:pt x="1555" y="205"/>
                        <a:pt x="1537" y="205"/>
                      </a:cubicBezTo>
                      <a:cubicBezTo>
                        <a:pt x="1398" y="205"/>
                        <a:pt x="1398" y="205"/>
                        <a:pt x="1398" y="205"/>
                      </a:cubicBezTo>
                      <a:cubicBezTo>
                        <a:pt x="1398" y="32"/>
                        <a:pt x="1398" y="32"/>
                        <a:pt x="1398" y="32"/>
                      </a:cubicBezTo>
                      <a:cubicBezTo>
                        <a:pt x="1398" y="14"/>
                        <a:pt x="1384" y="0"/>
                        <a:pt x="1366" y="0"/>
                      </a:cubicBezTo>
                      <a:cubicBezTo>
                        <a:pt x="1229" y="0"/>
                        <a:pt x="1229" y="0"/>
                        <a:pt x="1229" y="0"/>
                      </a:cubicBezTo>
                      <a:cubicBezTo>
                        <a:pt x="1212" y="0"/>
                        <a:pt x="1197" y="14"/>
                        <a:pt x="1197" y="32"/>
                      </a:cubicBezTo>
                      <a:cubicBezTo>
                        <a:pt x="1197" y="205"/>
                        <a:pt x="1197" y="205"/>
                        <a:pt x="1197" y="205"/>
                      </a:cubicBezTo>
                      <a:cubicBezTo>
                        <a:pt x="885" y="205"/>
                        <a:pt x="885" y="205"/>
                        <a:pt x="885" y="205"/>
                      </a:cubicBezTo>
                      <a:cubicBezTo>
                        <a:pt x="885" y="32"/>
                        <a:pt x="885" y="32"/>
                        <a:pt x="885" y="32"/>
                      </a:cubicBezTo>
                      <a:cubicBezTo>
                        <a:pt x="885" y="14"/>
                        <a:pt x="871" y="0"/>
                        <a:pt x="853" y="0"/>
                      </a:cubicBezTo>
                      <a:cubicBezTo>
                        <a:pt x="716" y="0"/>
                        <a:pt x="716" y="0"/>
                        <a:pt x="716" y="0"/>
                      </a:cubicBezTo>
                      <a:cubicBezTo>
                        <a:pt x="698" y="0"/>
                        <a:pt x="684" y="14"/>
                        <a:pt x="684" y="32"/>
                      </a:cubicBezTo>
                      <a:cubicBezTo>
                        <a:pt x="684" y="205"/>
                        <a:pt x="684" y="205"/>
                        <a:pt x="684" y="205"/>
                      </a:cubicBezTo>
                      <a:cubicBezTo>
                        <a:pt x="372" y="205"/>
                        <a:pt x="372" y="205"/>
                        <a:pt x="372" y="205"/>
                      </a:cubicBezTo>
                      <a:cubicBezTo>
                        <a:pt x="372" y="32"/>
                        <a:pt x="372" y="32"/>
                        <a:pt x="372" y="32"/>
                      </a:cubicBezTo>
                      <a:cubicBezTo>
                        <a:pt x="372" y="14"/>
                        <a:pt x="358" y="0"/>
                        <a:pt x="340" y="0"/>
                      </a:cubicBezTo>
                      <a:cubicBezTo>
                        <a:pt x="203" y="0"/>
                        <a:pt x="203" y="0"/>
                        <a:pt x="203" y="0"/>
                      </a:cubicBezTo>
                      <a:cubicBezTo>
                        <a:pt x="185" y="0"/>
                        <a:pt x="171" y="14"/>
                        <a:pt x="171" y="32"/>
                      </a:cubicBezTo>
                      <a:cubicBezTo>
                        <a:pt x="171" y="205"/>
                        <a:pt x="171" y="205"/>
                        <a:pt x="171" y="205"/>
                      </a:cubicBezTo>
                      <a:cubicBezTo>
                        <a:pt x="32" y="205"/>
                        <a:pt x="32" y="205"/>
                        <a:pt x="32" y="205"/>
                      </a:cubicBezTo>
                      <a:cubicBezTo>
                        <a:pt x="14" y="205"/>
                        <a:pt x="0" y="219"/>
                        <a:pt x="0" y="237"/>
                      </a:cubicBezTo>
                      <a:cubicBezTo>
                        <a:pt x="0" y="1468"/>
                        <a:pt x="0" y="1468"/>
                        <a:pt x="0" y="1468"/>
                      </a:cubicBezTo>
                      <a:cubicBezTo>
                        <a:pt x="0" y="1486"/>
                        <a:pt x="14" y="1501"/>
                        <a:pt x="32" y="1501"/>
                      </a:cubicBezTo>
                      <a:cubicBezTo>
                        <a:pt x="896" y="1501"/>
                        <a:pt x="896" y="1501"/>
                        <a:pt x="896" y="1501"/>
                      </a:cubicBezTo>
                      <a:cubicBezTo>
                        <a:pt x="917" y="1631"/>
                        <a:pt x="981" y="1751"/>
                        <a:pt x="1080" y="1840"/>
                      </a:cubicBezTo>
                      <a:cubicBezTo>
                        <a:pt x="1186" y="1937"/>
                        <a:pt x="1325" y="1990"/>
                        <a:pt x="1469" y="1990"/>
                      </a:cubicBezTo>
                      <a:cubicBezTo>
                        <a:pt x="1788" y="1990"/>
                        <a:pt x="2048" y="1730"/>
                        <a:pt x="2048" y="1411"/>
                      </a:cubicBezTo>
                      <a:cubicBezTo>
                        <a:pt x="2048" y="1129"/>
                        <a:pt x="1844" y="888"/>
                        <a:pt x="1569" y="840"/>
                      </a:cubicBezTo>
                      <a:close/>
                      <a:moveTo>
                        <a:pt x="1261" y="237"/>
                      </a:moveTo>
                      <a:cubicBezTo>
                        <a:pt x="1261" y="64"/>
                        <a:pt x="1261" y="64"/>
                        <a:pt x="1261" y="64"/>
                      </a:cubicBezTo>
                      <a:cubicBezTo>
                        <a:pt x="1334" y="64"/>
                        <a:pt x="1334" y="64"/>
                        <a:pt x="1334" y="64"/>
                      </a:cubicBezTo>
                      <a:cubicBezTo>
                        <a:pt x="1334" y="237"/>
                        <a:pt x="1334" y="237"/>
                        <a:pt x="1334" y="237"/>
                      </a:cubicBezTo>
                      <a:cubicBezTo>
                        <a:pt x="1334" y="410"/>
                        <a:pt x="1334" y="410"/>
                        <a:pt x="1334" y="410"/>
                      </a:cubicBezTo>
                      <a:cubicBezTo>
                        <a:pt x="1261" y="410"/>
                        <a:pt x="1261" y="410"/>
                        <a:pt x="1261" y="410"/>
                      </a:cubicBezTo>
                      <a:lnTo>
                        <a:pt x="1261" y="237"/>
                      </a:lnTo>
                      <a:close/>
                      <a:moveTo>
                        <a:pt x="748" y="237"/>
                      </a:moveTo>
                      <a:cubicBezTo>
                        <a:pt x="748" y="64"/>
                        <a:pt x="748" y="64"/>
                        <a:pt x="748" y="64"/>
                      </a:cubicBezTo>
                      <a:cubicBezTo>
                        <a:pt x="821" y="64"/>
                        <a:pt x="821" y="64"/>
                        <a:pt x="821" y="64"/>
                      </a:cubicBezTo>
                      <a:cubicBezTo>
                        <a:pt x="821" y="237"/>
                        <a:pt x="821" y="237"/>
                        <a:pt x="821" y="237"/>
                      </a:cubicBezTo>
                      <a:cubicBezTo>
                        <a:pt x="821" y="410"/>
                        <a:pt x="821" y="410"/>
                        <a:pt x="821" y="410"/>
                      </a:cubicBezTo>
                      <a:cubicBezTo>
                        <a:pt x="748" y="410"/>
                        <a:pt x="748" y="410"/>
                        <a:pt x="748" y="410"/>
                      </a:cubicBezTo>
                      <a:lnTo>
                        <a:pt x="748" y="237"/>
                      </a:lnTo>
                      <a:close/>
                      <a:moveTo>
                        <a:pt x="235" y="237"/>
                      </a:moveTo>
                      <a:cubicBezTo>
                        <a:pt x="235" y="64"/>
                        <a:pt x="235" y="64"/>
                        <a:pt x="235" y="64"/>
                      </a:cubicBezTo>
                      <a:cubicBezTo>
                        <a:pt x="308" y="64"/>
                        <a:pt x="308" y="64"/>
                        <a:pt x="308" y="64"/>
                      </a:cubicBezTo>
                      <a:cubicBezTo>
                        <a:pt x="308" y="237"/>
                        <a:pt x="308" y="237"/>
                        <a:pt x="308" y="237"/>
                      </a:cubicBezTo>
                      <a:cubicBezTo>
                        <a:pt x="308" y="410"/>
                        <a:pt x="308" y="410"/>
                        <a:pt x="308" y="410"/>
                      </a:cubicBezTo>
                      <a:cubicBezTo>
                        <a:pt x="235" y="410"/>
                        <a:pt x="235" y="410"/>
                        <a:pt x="235" y="410"/>
                      </a:cubicBezTo>
                      <a:lnTo>
                        <a:pt x="235" y="237"/>
                      </a:lnTo>
                      <a:close/>
                      <a:moveTo>
                        <a:pt x="921" y="1026"/>
                      </a:moveTo>
                      <a:cubicBezTo>
                        <a:pt x="648" y="1026"/>
                        <a:pt x="648" y="1026"/>
                        <a:pt x="648" y="1026"/>
                      </a:cubicBezTo>
                      <a:cubicBezTo>
                        <a:pt x="630" y="1026"/>
                        <a:pt x="616" y="1040"/>
                        <a:pt x="616" y="1058"/>
                      </a:cubicBezTo>
                      <a:cubicBezTo>
                        <a:pt x="616" y="1332"/>
                        <a:pt x="616" y="1332"/>
                        <a:pt x="616" y="1332"/>
                      </a:cubicBezTo>
                      <a:cubicBezTo>
                        <a:pt x="616" y="1349"/>
                        <a:pt x="630" y="1364"/>
                        <a:pt x="648" y="1364"/>
                      </a:cubicBezTo>
                      <a:cubicBezTo>
                        <a:pt x="891" y="1364"/>
                        <a:pt x="891" y="1364"/>
                        <a:pt x="891" y="1364"/>
                      </a:cubicBezTo>
                      <a:cubicBezTo>
                        <a:pt x="890" y="1379"/>
                        <a:pt x="889" y="1395"/>
                        <a:pt x="889" y="1411"/>
                      </a:cubicBezTo>
                      <a:cubicBezTo>
                        <a:pt x="889" y="1419"/>
                        <a:pt x="890" y="1428"/>
                        <a:pt x="890" y="1436"/>
                      </a:cubicBezTo>
                      <a:cubicBezTo>
                        <a:pt x="64" y="1436"/>
                        <a:pt x="64" y="1436"/>
                        <a:pt x="64" y="1436"/>
                      </a:cubicBezTo>
                      <a:cubicBezTo>
                        <a:pt x="64" y="269"/>
                        <a:pt x="64" y="269"/>
                        <a:pt x="64" y="269"/>
                      </a:cubicBezTo>
                      <a:cubicBezTo>
                        <a:pt x="171" y="269"/>
                        <a:pt x="171" y="269"/>
                        <a:pt x="171" y="269"/>
                      </a:cubicBezTo>
                      <a:cubicBezTo>
                        <a:pt x="171" y="442"/>
                        <a:pt x="171" y="442"/>
                        <a:pt x="171" y="442"/>
                      </a:cubicBezTo>
                      <a:cubicBezTo>
                        <a:pt x="171" y="460"/>
                        <a:pt x="185" y="474"/>
                        <a:pt x="203" y="474"/>
                      </a:cubicBezTo>
                      <a:cubicBezTo>
                        <a:pt x="340" y="474"/>
                        <a:pt x="340" y="474"/>
                        <a:pt x="340" y="474"/>
                      </a:cubicBezTo>
                      <a:cubicBezTo>
                        <a:pt x="358" y="474"/>
                        <a:pt x="372" y="460"/>
                        <a:pt x="372" y="442"/>
                      </a:cubicBezTo>
                      <a:cubicBezTo>
                        <a:pt x="372" y="269"/>
                        <a:pt x="372" y="269"/>
                        <a:pt x="372" y="269"/>
                      </a:cubicBezTo>
                      <a:cubicBezTo>
                        <a:pt x="684" y="269"/>
                        <a:pt x="684" y="269"/>
                        <a:pt x="684" y="269"/>
                      </a:cubicBezTo>
                      <a:cubicBezTo>
                        <a:pt x="684" y="442"/>
                        <a:pt x="684" y="442"/>
                        <a:pt x="684" y="442"/>
                      </a:cubicBezTo>
                      <a:cubicBezTo>
                        <a:pt x="684" y="460"/>
                        <a:pt x="698" y="474"/>
                        <a:pt x="716" y="474"/>
                      </a:cubicBezTo>
                      <a:cubicBezTo>
                        <a:pt x="853" y="474"/>
                        <a:pt x="853" y="474"/>
                        <a:pt x="853" y="474"/>
                      </a:cubicBezTo>
                      <a:cubicBezTo>
                        <a:pt x="871" y="474"/>
                        <a:pt x="885" y="460"/>
                        <a:pt x="885" y="442"/>
                      </a:cubicBezTo>
                      <a:cubicBezTo>
                        <a:pt x="885" y="269"/>
                        <a:pt x="885" y="269"/>
                        <a:pt x="885" y="269"/>
                      </a:cubicBezTo>
                      <a:cubicBezTo>
                        <a:pt x="1197" y="269"/>
                        <a:pt x="1197" y="269"/>
                        <a:pt x="1197" y="269"/>
                      </a:cubicBezTo>
                      <a:cubicBezTo>
                        <a:pt x="1197" y="442"/>
                        <a:pt x="1197" y="442"/>
                        <a:pt x="1197" y="442"/>
                      </a:cubicBezTo>
                      <a:cubicBezTo>
                        <a:pt x="1197" y="460"/>
                        <a:pt x="1212" y="474"/>
                        <a:pt x="1229" y="474"/>
                      </a:cubicBezTo>
                      <a:cubicBezTo>
                        <a:pt x="1366" y="474"/>
                        <a:pt x="1366" y="474"/>
                        <a:pt x="1366" y="474"/>
                      </a:cubicBezTo>
                      <a:cubicBezTo>
                        <a:pt x="1384" y="474"/>
                        <a:pt x="1398" y="460"/>
                        <a:pt x="1398" y="442"/>
                      </a:cubicBezTo>
                      <a:cubicBezTo>
                        <a:pt x="1398" y="269"/>
                        <a:pt x="1398" y="269"/>
                        <a:pt x="1398" y="269"/>
                      </a:cubicBezTo>
                      <a:cubicBezTo>
                        <a:pt x="1505" y="269"/>
                        <a:pt x="1505" y="269"/>
                        <a:pt x="1505" y="269"/>
                      </a:cubicBezTo>
                      <a:cubicBezTo>
                        <a:pt x="1505" y="833"/>
                        <a:pt x="1505" y="833"/>
                        <a:pt x="1505" y="833"/>
                      </a:cubicBezTo>
                      <a:cubicBezTo>
                        <a:pt x="1493" y="832"/>
                        <a:pt x="1481" y="831"/>
                        <a:pt x="1469" y="831"/>
                      </a:cubicBezTo>
                      <a:cubicBezTo>
                        <a:pt x="1433" y="831"/>
                        <a:pt x="1398" y="835"/>
                        <a:pt x="1364" y="841"/>
                      </a:cubicBezTo>
                      <a:cubicBezTo>
                        <a:pt x="1364" y="648"/>
                        <a:pt x="1364" y="648"/>
                        <a:pt x="1364" y="648"/>
                      </a:cubicBezTo>
                      <a:cubicBezTo>
                        <a:pt x="1364" y="630"/>
                        <a:pt x="1350" y="616"/>
                        <a:pt x="1332" y="616"/>
                      </a:cubicBezTo>
                      <a:cubicBezTo>
                        <a:pt x="1058" y="616"/>
                        <a:pt x="1058" y="616"/>
                        <a:pt x="1058" y="616"/>
                      </a:cubicBezTo>
                      <a:cubicBezTo>
                        <a:pt x="1040" y="616"/>
                        <a:pt x="1026" y="630"/>
                        <a:pt x="1026" y="648"/>
                      </a:cubicBezTo>
                      <a:cubicBezTo>
                        <a:pt x="1026" y="921"/>
                        <a:pt x="1026" y="921"/>
                        <a:pt x="1026" y="921"/>
                      </a:cubicBezTo>
                      <a:cubicBezTo>
                        <a:pt x="1026" y="939"/>
                        <a:pt x="1040" y="953"/>
                        <a:pt x="1058" y="953"/>
                      </a:cubicBezTo>
                      <a:cubicBezTo>
                        <a:pt x="1113" y="953"/>
                        <a:pt x="1113" y="953"/>
                        <a:pt x="1113" y="953"/>
                      </a:cubicBezTo>
                      <a:cubicBezTo>
                        <a:pt x="1060" y="995"/>
                        <a:pt x="1014" y="1045"/>
                        <a:pt x="978" y="1102"/>
                      </a:cubicBezTo>
                      <a:cubicBezTo>
                        <a:pt x="969" y="1116"/>
                        <a:pt x="961" y="1131"/>
                        <a:pt x="953" y="1146"/>
                      </a:cubicBezTo>
                      <a:cubicBezTo>
                        <a:pt x="953" y="1058"/>
                        <a:pt x="953" y="1058"/>
                        <a:pt x="953" y="1058"/>
                      </a:cubicBezTo>
                      <a:cubicBezTo>
                        <a:pt x="953" y="1040"/>
                        <a:pt x="939" y="1026"/>
                        <a:pt x="921" y="1026"/>
                      </a:cubicBezTo>
                      <a:close/>
                      <a:moveTo>
                        <a:pt x="889" y="1090"/>
                      </a:moveTo>
                      <a:cubicBezTo>
                        <a:pt x="889" y="1300"/>
                        <a:pt x="889" y="1300"/>
                        <a:pt x="889" y="1300"/>
                      </a:cubicBezTo>
                      <a:cubicBezTo>
                        <a:pt x="680" y="1300"/>
                        <a:pt x="680" y="1300"/>
                        <a:pt x="680" y="1300"/>
                      </a:cubicBezTo>
                      <a:cubicBezTo>
                        <a:pt x="680" y="1090"/>
                        <a:pt x="680" y="1090"/>
                        <a:pt x="680" y="1090"/>
                      </a:cubicBezTo>
                      <a:lnTo>
                        <a:pt x="889" y="1090"/>
                      </a:lnTo>
                      <a:close/>
                      <a:moveTo>
                        <a:pt x="1300" y="680"/>
                      </a:moveTo>
                      <a:cubicBezTo>
                        <a:pt x="1300" y="857"/>
                        <a:pt x="1300" y="857"/>
                        <a:pt x="1300" y="857"/>
                      </a:cubicBezTo>
                      <a:cubicBezTo>
                        <a:pt x="1271" y="865"/>
                        <a:pt x="1244" y="876"/>
                        <a:pt x="1217" y="889"/>
                      </a:cubicBezTo>
                      <a:cubicBezTo>
                        <a:pt x="1090" y="889"/>
                        <a:pt x="1090" y="889"/>
                        <a:pt x="1090" y="889"/>
                      </a:cubicBezTo>
                      <a:cubicBezTo>
                        <a:pt x="1090" y="680"/>
                        <a:pt x="1090" y="680"/>
                        <a:pt x="1090" y="680"/>
                      </a:cubicBezTo>
                      <a:lnTo>
                        <a:pt x="1300" y="680"/>
                      </a:lnTo>
                      <a:close/>
                      <a:moveTo>
                        <a:pt x="1469" y="1926"/>
                      </a:moveTo>
                      <a:cubicBezTo>
                        <a:pt x="1204" y="1926"/>
                        <a:pt x="984" y="1728"/>
                        <a:pt x="956" y="1465"/>
                      </a:cubicBezTo>
                      <a:cubicBezTo>
                        <a:pt x="956" y="1465"/>
                        <a:pt x="956" y="1465"/>
                        <a:pt x="956" y="1465"/>
                      </a:cubicBezTo>
                      <a:cubicBezTo>
                        <a:pt x="954" y="1447"/>
                        <a:pt x="953" y="1429"/>
                        <a:pt x="953" y="1411"/>
                      </a:cubicBezTo>
                      <a:cubicBezTo>
                        <a:pt x="953" y="1215"/>
                        <a:pt x="1063" y="1038"/>
                        <a:pt x="1238" y="950"/>
                      </a:cubicBezTo>
                      <a:cubicBezTo>
                        <a:pt x="1238" y="950"/>
                        <a:pt x="1238" y="950"/>
                        <a:pt x="1238" y="950"/>
                      </a:cubicBezTo>
                      <a:cubicBezTo>
                        <a:pt x="1271" y="934"/>
                        <a:pt x="1305" y="921"/>
                        <a:pt x="1340" y="912"/>
                      </a:cubicBezTo>
                      <a:cubicBezTo>
                        <a:pt x="1340" y="912"/>
                        <a:pt x="1340" y="912"/>
                        <a:pt x="1340" y="912"/>
                      </a:cubicBezTo>
                      <a:cubicBezTo>
                        <a:pt x="1382" y="901"/>
                        <a:pt x="1425" y="896"/>
                        <a:pt x="1469" y="896"/>
                      </a:cubicBezTo>
                      <a:cubicBezTo>
                        <a:pt x="1490" y="896"/>
                        <a:pt x="1512" y="897"/>
                        <a:pt x="1533" y="900"/>
                      </a:cubicBezTo>
                      <a:cubicBezTo>
                        <a:pt x="1533" y="900"/>
                        <a:pt x="1533" y="900"/>
                        <a:pt x="1533" y="900"/>
                      </a:cubicBezTo>
                      <a:cubicBezTo>
                        <a:pt x="1790" y="932"/>
                        <a:pt x="1984" y="1151"/>
                        <a:pt x="1984" y="1411"/>
                      </a:cubicBezTo>
                      <a:cubicBezTo>
                        <a:pt x="1984" y="1695"/>
                        <a:pt x="1753" y="1926"/>
                        <a:pt x="1469" y="19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1" name="Freeform 9"/>
                <p:cNvSpPr>
                  <a:spLocks/>
                </p:cNvSpPr>
                <p:nvPr/>
              </p:nvSpPr>
              <p:spPr bwMode="auto">
                <a:xfrm>
                  <a:off x="6049" y="1050"/>
                  <a:ext cx="18" cy="41"/>
                </a:xfrm>
                <a:custGeom>
                  <a:avLst/>
                  <a:gdLst>
                    <a:gd name="T0" fmla="*/ 67 w 94"/>
                    <a:gd name="T1" fmla="*/ 25 h 216"/>
                    <a:gd name="T2" fmla="*/ 26 w 94"/>
                    <a:gd name="T3" fmla="*/ 6 h 216"/>
                    <a:gd name="T4" fmla="*/ 6 w 94"/>
                    <a:gd name="T5" fmla="*/ 47 h 216"/>
                    <a:gd name="T6" fmla="*/ 30 w 94"/>
                    <a:gd name="T7" fmla="*/ 184 h 216"/>
                    <a:gd name="T8" fmla="*/ 62 w 94"/>
                    <a:gd name="T9" fmla="*/ 216 h 216"/>
                    <a:gd name="T10" fmla="*/ 94 w 94"/>
                    <a:gd name="T11" fmla="*/ 184 h 216"/>
                    <a:gd name="T12" fmla="*/ 67 w 94"/>
                    <a:gd name="T13" fmla="*/ 25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4" h="216">
                      <a:moveTo>
                        <a:pt x="67" y="25"/>
                      </a:moveTo>
                      <a:cubicBezTo>
                        <a:pt x="61" y="9"/>
                        <a:pt x="42" y="0"/>
                        <a:pt x="26" y="6"/>
                      </a:cubicBezTo>
                      <a:cubicBezTo>
                        <a:pt x="9" y="12"/>
                        <a:pt x="0" y="30"/>
                        <a:pt x="6" y="47"/>
                      </a:cubicBezTo>
                      <a:cubicBezTo>
                        <a:pt x="22" y="91"/>
                        <a:pt x="30" y="137"/>
                        <a:pt x="30" y="184"/>
                      </a:cubicBezTo>
                      <a:cubicBezTo>
                        <a:pt x="30" y="202"/>
                        <a:pt x="44" y="216"/>
                        <a:pt x="62" y="216"/>
                      </a:cubicBezTo>
                      <a:cubicBezTo>
                        <a:pt x="80" y="216"/>
                        <a:pt x="94" y="202"/>
                        <a:pt x="94" y="184"/>
                      </a:cubicBezTo>
                      <a:cubicBezTo>
                        <a:pt x="94" y="130"/>
                        <a:pt x="85" y="76"/>
                        <a:pt x="67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2" name="Freeform 10"/>
                <p:cNvSpPr>
                  <a:spLocks/>
                </p:cNvSpPr>
                <p:nvPr/>
              </p:nvSpPr>
              <p:spPr bwMode="auto">
                <a:xfrm>
                  <a:off x="5994" y="999"/>
                  <a:ext cx="59" cy="45"/>
                </a:xfrm>
                <a:custGeom>
                  <a:avLst/>
                  <a:gdLst>
                    <a:gd name="T0" fmla="*/ 304 w 314"/>
                    <a:gd name="T1" fmla="*/ 191 h 242"/>
                    <a:gd name="T2" fmla="*/ 44 w 314"/>
                    <a:gd name="T3" fmla="*/ 5 h 242"/>
                    <a:gd name="T4" fmla="*/ 4 w 314"/>
                    <a:gd name="T5" fmla="*/ 27 h 242"/>
                    <a:gd name="T6" fmla="*/ 27 w 314"/>
                    <a:gd name="T7" fmla="*/ 67 h 242"/>
                    <a:gd name="T8" fmla="*/ 252 w 314"/>
                    <a:gd name="T9" fmla="*/ 228 h 242"/>
                    <a:gd name="T10" fmla="*/ 278 w 314"/>
                    <a:gd name="T11" fmla="*/ 242 h 242"/>
                    <a:gd name="T12" fmla="*/ 296 w 314"/>
                    <a:gd name="T13" fmla="*/ 236 h 242"/>
                    <a:gd name="T14" fmla="*/ 304 w 314"/>
                    <a:gd name="T15" fmla="*/ 191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4" h="242">
                      <a:moveTo>
                        <a:pt x="304" y="191"/>
                      </a:moveTo>
                      <a:cubicBezTo>
                        <a:pt x="242" y="101"/>
                        <a:pt x="149" y="35"/>
                        <a:pt x="44" y="5"/>
                      </a:cubicBezTo>
                      <a:cubicBezTo>
                        <a:pt x="27" y="0"/>
                        <a:pt x="9" y="10"/>
                        <a:pt x="4" y="27"/>
                      </a:cubicBezTo>
                      <a:cubicBezTo>
                        <a:pt x="0" y="44"/>
                        <a:pt x="10" y="62"/>
                        <a:pt x="27" y="67"/>
                      </a:cubicBezTo>
                      <a:cubicBezTo>
                        <a:pt x="117" y="93"/>
                        <a:pt x="197" y="150"/>
                        <a:pt x="252" y="228"/>
                      </a:cubicBezTo>
                      <a:cubicBezTo>
                        <a:pt x="258" y="237"/>
                        <a:pt x="268" y="242"/>
                        <a:pt x="278" y="242"/>
                      </a:cubicBezTo>
                      <a:cubicBezTo>
                        <a:pt x="284" y="242"/>
                        <a:pt x="291" y="240"/>
                        <a:pt x="296" y="236"/>
                      </a:cubicBezTo>
                      <a:cubicBezTo>
                        <a:pt x="311" y="226"/>
                        <a:pt x="314" y="206"/>
                        <a:pt x="304" y="1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3" name="Freeform 11"/>
                <p:cNvSpPr>
                  <a:spLocks noEditPoints="1"/>
                </p:cNvSpPr>
                <p:nvPr/>
              </p:nvSpPr>
              <p:spPr bwMode="auto">
                <a:xfrm>
                  <a:off x="5911" y="1017"/>
                  <a:ext cx="136" cy="136"/>
                </a:xfrm>
                <a:custGeom>
                  <a:avLst/>
                  <a:gdLst>
                    <a:gd name="T0" fmla="*/ 364 w 727"/>
                    <a:gd name="T1" fmla="*/ 0 h 727"/>
                    <a:gd name="T2" fmla="*/ 0 w 727"/>
                    <a:gd name="T3" fmla="*/ 364 h 727"/>
                    <a:gd name="T4" fmla="*/ 364 w 727"/>
                    <a:gd name="T5" fmla="*/ 727 h 727"/>
                    <a:gd name="T6" fmla="*/ 727 w 727"/>
                    <a:gd name="T7" fmla="*/ 364 h 727"/>
                    <a:gd name="T8" fmla="*/ 364 w 727"/>
                    <a:gd name="T9" fmla="*/ 0 h 727"/>
                    <a:gd name="T10" fmla="*/ 364 w 727"/>
                    <a:gd name="T11" fmla="*/ 663 h 727"/>
                    <a:gd name="T12" fmla="*/ 64 w 727"/>
                    <a:gd name="T13" fmla="*/ 364 h 727"/>
                    <a:gd name="T14" fmla="*/ 364 w 727"/>
                    <a:gd name="T15" fmla="*/ 65 h 727"/>
                    <a:gd name="T16" fmla="*/ 663 w 727"/>
                    <a:gd name="T17" fmla="*/ 364 h 727"/>
                    <a:gd name="T18" fmla="*/ 364 w 727"/>
                    <a:gd name="T19" fmla="*/ 663 h 7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27" h="727">
                      <a:moveTo>
                        <a:pt x="364" y="0"/>
                      </a:moveTo>
                      <a:cubicBezTo>
                        <a:pt x="163" y="0"/>
                        <a:pt x="0" y="163"/>
                        <a:pt x="0" y="364"/>
                      </a:cubicBezTo>
                      <a:cubicBezTo>
                        <a:pt x="0" y="564"/>
                        <a:pt x="163" y="727"/>
                        <a:pt x="364" y="727"/>
                      </a:cubicBezTo>
                      <a:cubicBezTo>
                        <a:pt x="564" y="727"/>
                        <a:pt x="727" y="564"/>
                        <a:pt x="727" y="364"/>
                      </a:cubicBezTo>
                      <a:cubicBezTo>
                        <a:pt x="727" y="163"/>
                        <a:pt x="564" y="0"/>
                        <a:pt x="364" y="0"/>
                      </a:cubicBezTo>
                      <a:close/>
                      <a:moveTo>
                        <a:pt x="364" y="663"/>
                      </a:moveTo>
                      <a:cubicBezTo>
                        <a:pt x="199" y="663"/>
                        <a:pt x="64" y="529"/>
                        <a:pt x="64" y="364"/>
                      </a:cubicBezTo>
                      <a:cubicBezTo>
                        <a:pt x="64" y="199"/>
                        <a:pt x="199" y="65"/>
                        <a:pt x="364" y="65"/>
                      </a:cubicBezTo>
                      <a:cubicBezTo>
                        <a:pt x="529" y="65"/>
                        <a:pt x="663" y="199"/>
                        <a:pt x="663" y="364"/>
                      </a:cubicBezTo>
                      <a:cubicBezTo>
                        <a:pt x="663" y="529"/>
                        <a:pt x="529" y="663"/>
                        <a:pt x="364" y="6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4" name="Freeform 12"/>
                <p:cNvSpPr>
                  <a:spLocks/>
                </p:cNvSpPr>
                <p:nvPr/>
              </p:nvSpPr>
              <p:spPr bwMode="auto">
                <a:xfrm>
                  <a:off x="5973" y="1048"/>
                  <a:ext cx="47" cy="47"/>
                </a:xfrm>
                <a:custGeom>
                  <a:avLst/>
                  <a:gdLst>
                    <a:gd name="T0" fmla="*/ 220 w 252"/>
                    <a:gd name="T1" fmla="*/ 188 h 252"/>
                    <a:gd name="T2" fmla="*/ 64 w 252"/>
                    <a:gd name="T3" fmla="*/ 188 h 252"/>
                    <a:gd name="T4" fmla="*/ 64 w 252"/>
                    <a:gd name="T5" fmla="*/ 32 h 252"/>
                    <a:gd name="T6" fmla="*/ 32 w 252"/>
                    <a:gd name="T7" fmla="*/ 0 h 252"/>
                    <a:gd name="T8" fmla="*/ 0 w 252"/>
                    <a:gd name="T9" fmla="*/ 32 h 252"/>
                    <a:gd name="T10" fmla="*/ 0 w 252"/>
                    <a:gd name="T11" fmla="*/ 220 h 252"/>
                    <a:gd name="T12" fmla="*/ 32 w 252"/>
                    <a:gd name="T13" fmla="*/ 252 h 252"/>
                    <a:gd name="T14" fmla="*/ 220 w 252"/>
                    <a:gd name="T15" fmla="*/ 252 h 252"/>
                    <a:gd name="T16" fmla="*/ 252 w 252"/>
                    <a:gd name="T17" fmla="*/ 220 h 252"/>
                    <a:gd name="T18" fmla="*/ 220 w 252"/>
                    <a:gd name="T19" fmla="*/ 188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2" h="252">
                      <a:moveTo>
                        <a:pt x="220" y="188"/>
                      </a:moveTo>
                      <a:cubicBezTo>
                        <a:pt x="64" y="188"/>
                        <a:pt x="64" y="188"/>
                        <a:pt x="64" y="188"/>
                      </a:cubicBezTo>
                      <a:cubicBezTo>
                        <a:pt x="64" y="32"/>
                        <a:pt x="64" y="32"/>
                        <a:pt x="64" y="32"/>
                      </a:cubicBezTo>
                      <a:cubicBezTo>
                        <a:pt x="64" y="14"/>
                        <a:pt x="49" y="0"/>
                        <a:pt x="32" y="0"/>
                      </a:cubicBezTo>
                      <a:cubicBezTo>
                        <a:pt x="14" y="0"/>
                        <a:pt x="0" y="14"/>
                        <a:pt x="0" y="32"/>
                      </a:cubicBezTo>
                      <a:cubicBezTo>
                        <a:pt x="0" y="220"/>
                        <a:pt x="0" y="220"/>
                        <a:pt x="0" y="220"/>
                      </a:cubicBezTo>
                      <a:cubicBezTo>
                        <a:pt x="0" y="238"/>
                        <a:pt x="14" y="252"/>
                        <a:pt x="32" y="252"/>
                      </a:cubicBezTo>
                      <a:cubicBezTo>
                        <a:pt x="220" y="252"/>
                        <a:pt x="220" y="252"/>
                        <a:pt x="220" y="252"/>
                      </a:cubicBezTo>
                      <a:cubicBezTo>
                        <a:pt x="237" y="252"/>
                        <a:pt x="252" y="238"/>
                        <a:pt x="252" y="220"/>
                      </a:cubicBezTo>
                      <a:cubicBezTo>
                        <a:pt x="252" y="203"/>
                        <a:pt x="238" y="188"/>
                        <a:pt x="220" y="1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  <p:sp>
            <p:nvSpPr>
              <p:cNvPr id="46" name="CaixaDeTexto 19"/>
              <p:cNvSpPr txBox="1"/>
              <p:nvPr/>
            </p:nvSpPr>
            <p:spPr>
              <a:xfrm>
                <a:off x="9934912" y="1361753"/>
                <a:ext cx="8811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pt-BR"/>
                </a:defPPr>
                <a:lvl1pPr algn="r">
                  <a:defRPr sz="5400" b="1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</a:defRPr>
                </a:lvl1pPr>
                <a:lvl2pPr lvl="1" algn="r">
                  <a:defRPr sz="3600">
                    <a:solidFill>
                      <a:schemeClr val="bg1"/>
                    </a:solidFill>
                  </a:defRPr>
                </a:lvl2pPr>
              </a:lstStyle>
              <a:p>
                <a:pPr algn="l"/>
                <a:r>
                  <a:rPr lang="pt-BR" sz="1400" i="1" dirty="0">
                    <a:solidFill>
                      <a:srgbClr val="4A5463"/>
                    </a:solidFill>
                    <a:effectLst/>
                    <a:latin typeface="+mn-lt"/>
                  </a:rPr>
                  <a:t>histórico</a:t>
                </a:r>
              </a:p>
            </p:txBody>
          </p:sp>
        </p:grpSp>
        <p:sp>
          <p:nvSpPr>
            <p:cNvPr id="44" name="Retângulo 43"/>
            <p:cNvSpPr/>
            <p:nvPr/>
          </p:nvSpPr>
          <p:spPr>
            <a:xfrm>
              <a:off x="7794171" y="5558971"/>
              <a:ext cx="1596572" cy="62411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5" name="CaixaDeTexto 54"/>
          <p:cNvSpPr txBox="1"/>
          <p:nvPr/>
        </p:nvSpPr>
        <p:spPr>
          <a:xfrm>
            <a:off x="595449" y="6447906"/>
            <a:ext cx="74019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rgbClr val="FF91B0"/>
                </a:solidFill>
              </a:rPr>
              <a:t>P26. </a:t>
            </a:r>
            <a:r>
              <a:rPr lang="pt-BR" sz="1100" b="1" dirty="0">
                <a:solidFill>
                  <a:schemeClr val="bg1"/>
                </a:solidFill>
              </a:rPr>
              <a:t>Em relação à qualidade do conteúdo do EMPRETEC, dê uma nota de 0 a 10, sendo 0 “péssimo” e 10 “excelente”. </a:t>
            </a:r>
            <a:endParaRPr lang="pt-BR" sz="1100" b="1" dirty="0">
              <a:solidFill>
                <a:srgbClr val="62D9D5"/>
              </a:solidFill>
            </a:endParaRPr>
          </a:p>
        </p:txBody>
      </p:sp>
      <p:sp>
        <p:nvSpPr>
          <p:cNvPr id="71" name="Forma livre 70"/>
          <p:cNvSpPr/>
          <p:nvPr/>
        </p:nvSpPr>
        <p:spPr>
          <a:xfrm rot="10800000">
            <a:off x="5182696" y="3884640"/>
            <a:ext cx="1024457" cy="351191"/>
          </a:xfrm>
          <a:custGeom>
            <a:avLst/>
            <a:gdLst>
              <a:gd name="connsiteX0" fmla="*/ 1955800 w 1955800"/>
              <a:gd name="connsiteY0" fmla="*/ 0 h 139700"/>
              <a:gd name="connsiteX1" fmla="*/ 1955800 w 1955800"/>
              <a:gd name="connsiteY1" fmla="*/ 139700 h 139700"/>
              <a:gd name="connsiteX2" fmla="*/ 0 w 1955800"/>
              <a:gd name="connsiteY2" fmla="*/ 139700 h 139700"/>
              <a:gd name="connsiteX3" fmla="*/ 0 w 1955800"/>
              <a:gd name="connsiteY3" fmla="*/ 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5800" h="139700">
                <a:moveTo>
                  <a:pt x="1955800" y="0"/>
                </a:moveTo>
                <a:lnTo>
                  <a:pt x="1955800" y="139700"/>
                </a:lnTo>
                <a:lnTo>
                  <a:pt x="0" y="139700"/>
                </a:lnTo>
                <a:lnTo>
                  <a:pt x="0" y="0"/>
                </a:lnTo>
              </a:path>
            </a:pathLst>
          </a:custGeom>
          <a:noFill/>
          <a:ln>
            <a:solidFill>
              <a:srgbClr val="00A7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2" name="Forma livre 71"/>
          <p:cNvSpPr/>
          <p:nvPr/>
        </p:nvSpPr>
        <p:spPr>
          <a:xfrm rot="10800000">
            <a:off x="4161583" y="3884642"/>
            <a:ext cx="996365" cy="351191"/>
          </a:xfrm>
          <a:custGeom>
            <a:avLst/>
            <a:gdLst>
              <a:gd name="connsiteX0" fmla="*/ 1955800 w 1955800"/>
              <a:gd name="connsiteY0" fmla="*/ 0 h 139700"/>
              <a:gd name="connsiteX1" fmla="*/ 1955800 w 1955800"/>
              <a:gd name="connsiteY1" fmla="*/ 139700 h 139700"/>
              <a:gd name="connsiteX2" fmla="*/ 0 w 1955800"/>
              <a:gd name="connsiteY2" fmla="*/ 139700 h 139700"/>
              <a:gd name="connsiteX3" fmla="*/ 0 w 1955800"/>
              <a:gd name="connsiteY3" fmla="*/ 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5800" h="139700">
                <a:moveTo>
                  <a:pt x="1955800" y="0"/>
                </a:moveTo>
                <a:lnTo>
                  <a:pt x="1955800" y="139700"/>
                </a:lnTo>
                <a:lnTo>
                  <a:pt x="0" y="139700"/>
                </a:lnTo>
                <a:lnTo>
                  <a:pt x="0" y="0"/>
                </a:lnTo>
              </a:path>
            </a:pathLst>
          </a:custGeom>
          <a:noFill/>
          <a:ln>
            <a:solidFill>
              <a:srgbClr val="FBCD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3" name="Forma livre 72"/>
          <p:cNvSpPr/>
          <p:nvPr/>
        </p:nvSpPr>
        <p:spPr>
          <a:xfrm rot="10800000">
            <a:off x="722616" y="3884641"/>
            <a:ext cx="3414219" cy="351191"/>
          </a:xfrm>
          <a:custGeom>
            <a:avLst/>
            <a:gdLst>
              <a:gd name="connsiteX0" fmla="*/ 1955800 w 1955800"/>
              <a:gd name="connsiteY0" fmla="*/ 0 h 139700"/>
              <a:gd name="connsiteX1" fmla="*/ 1955800 w 1955800"/>
              <a:gd name="connsiteY1" fmla="*/ 139700 h 139700"/>
              <a:gd name="connsiteX2" fmla="*/ 0 w 1955800"/>
              <a:gd name="connsiteY2" fmla="*/ 139700 h 139700"/>
              <a:gd name="connsiteX3" fmla="*/ 0 w 1955800"/>
              <a:gd name="connsiteY3" fmla="*/ 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5800" h="139700">
                <a:moveTo>
                  <a:pt x="1955800" y="0"/>
                </a:moveTo>
                <a:lnTo>
                  <a:pt x="1955800" y="139700"/>
                </a:lnTo>
                <a:lnTo>
                  <a:pt x="0" y="139700"/>
                </a:lnTo>
                <a:lnTo>
                  <a:pt x="0" y="0"/>
                </a:lnTo>
              </a:path>
            </a:pathLst>
          </a:custGeom>
          <a:noFill/>
          <a:ln>
            <a:solidFill>
              <a:srgbClr val="EC42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4" name="CaixaDeTexto 19"/>
          <p:cNvSpPr txBox="1"/>
          <p:nvPr/>
        </p:nvSpPr>
        <p:spPr>
          <a:xfrm>
            <a:off x="2066751" y="3683126"/>
            <a:ext cx="63488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ctr"/>
            <a:r>
              <a:rPr lang="pt-BR" sz="1200" i="1" dirty="0">
                <a:solidFill>
                  <a:srgbClr val="EC4251"/>
                </a:solidFill>
                <a:effectLst/>
                <a:latin typeface="+mn-lt"/>
              </a:rPr>
              <a:t>~</a:t>
            </a:r>
            <a:r>
              <a:rPr lang="pt-BR" sz="2000" i="1" dirty="0">
                <a:solidFill>
                  <a:srgbClr val="EC4251"/>
                </a:solidFill>
                <a:effectLst/>
                <a:latin typeface="+mn-lt"/>
              </a:rPr>
              <a:t>3</a:t>
            </a:r>
            <a:r>
              <a:rPr lang="pt-BR" sz="1400" i="1" dirty="0">
                <a:solidFill>
                  <a:srgbClr val="EC4251"/>
                </a:solidFill>
                <a:effectLst/>
                <a:latin typeface="+mn-lt"/>
              </a:rPr>
              <a:t>%</a:t>
            </a:r>
            <a:endParaRPr lang="pt-BR" sz="800" i="1" dirty="0">
              <a:solidFill>
                <a:srgbClr val="EC4251"/>
              </a:solidFill>
              <a:effectLst/>
              <a:latin typeface="+mn-lt"/>
            </a:endParaRPr>
          </a:p>
        </p:txBody>
      </p:sp>
      <p:sp>
        <p:nvSpPr>
          <p:cNvPr id="75" name="CaixaDeTexto 19"/>
          <p:cNvSpPr txBox="1"/>
          <p:nvPr/>
        </p:nvSpPr>
        <p:spPr>
          <a:xfrm>
            <a:off x="4331744" y="3683126"/>
            <a:ext cx="67551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ctr"/>
            <a:r>
              <a:rPr lang="pt-BR" sz="1200" i="1" dirty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>~</a:t>
            </a:r>
            <a:r>
              <a:rPr lang="pt-BR" sz="2000" i="1" dirty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>19</a:t>
            </a:r>
            <a:r>
              <a:rPr lang="pt-BR" sz="1400" i="1" dirty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>%</a:t>
            </a:r>
            <a:endParaRPr lang="pt-BR" sz="800" i="1" dirty="0">
              <a:solidFill>
                <a:schemeClr val="accent4">
                  <a:lumMod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76" name="CaixaDeTexto 19"/>
          <p:cNvSpPr txBox="1"/>
          <p:nvPr/>
        </p:nvSpPr>
        <p:spPr>
          <a:xfrm>
            <a:off x="5352857" y="3664066"/>
            <a:ext cx="67457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ctr"/>
            <a:r>
              <a:rPr lang="pt-BR" sz="1200" i="1" dirty="0">
                <a:solidFill>
                  <a:srgbClr val="00A79B"/>
                </a:solidFill>
                <a:effectLst/>
                <a:latin typeface="+mn-lt"/>
              </a:rPr>
              <a:t>~</a:t>
            </a:r>
            <a:r>
              <a:rPr lang="pt-BR" sz="2000" i="1" dirty="0">
                <a:solidFill>
                  <a:srgbClr val="00A79B"/>
                </a:solidFill>
                <a:effectLst/>
                <a:latin typeface="+mn-lt"/>
              </a:rPr>
              <a:t>78</a:t>
            </a:r>
            <a:r>
              <a:rPr lang="pt-BR" sz="1400" i="1" dirty="0">
                <a:solidFill>
                  <a:srgbClr val="00A79B"/>
                </a:solidFill>
                <a:effectLst/>
                <a:latin typeface="+mn-lt"/>
              </a:rPr>
              <a:t>%</a:t>
            </a:r>
            <a:endParaRPr lang="pt-BR" sz="800" i="1" dirty="0">
              <a:solidFill>
                <a:srgbClr val="00A79B"/>
              </a:solidFill>
              <a:effectLst/>
              <a:latin typeface="+mn-lt"/>
            </a:endParaRPr>
          </a:p>
        </p:txBody>
      </p:sp>
      <p:graphicFrame>
        <p:nvGraphicFramePr>
          <p:cNvPr id="77" name="Gráfico 76"/>
          <p:cNvGraphicFramePr/>
          <p:nvPr>
            <p:extLst>
              <p:ext uri="{D42A27DB-BD31-4B8C-83A1-F6EECF244321}">
                <p14:modId xmlns:p14="http://schemas.microsoft.com/office/powerpoint/2010/main" val="3381924431"/>
              </p:ext>
            </p:extLst>
          </p:nvPr>
        </p:nvGraphicFramePr>
        <p:xfrm>
          <a:off x="2453622" y="1567875"/>
          <a:ext cx="1977935" cy="1887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8" name="CaixaDeTexto 19"/>
          <p:cNvSpPr txBox="1"/>
          <p:nvPr/>
        </p:nvSpPr>
        <p:spPr>
          <a:xfrm>
            <a:off x="2650674" y="1993203"/>
            <a:ext cx="1574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ctr"/>
            <a:r>
              <a:rPr lang="pt-BR" sz="6000" b="0" i="1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9,2</a:t>
            </a:r>
            <a:endParaRPr lang="pt-BR" sz="3200" b="0" i="1" dirty="0">
              <a:solidFill>
                <a:schemeClr val="accent1">
                  <a:lumMod val="50000"/>
                </a:schemeClr>
              </a:solidFill>
              <a:effectLst/>
              <a:latin typeface="+mn-lt"/>
            </a:endParaRPr>
          </a:p>
        </p:txBody>
      </p:sp>
      <p:graphicFrame>
        <p:nvGraphicFramePr>
          <p:cNvPr id="79" name="Gráfico 78"/>
          <p:cNvGraphicFramePr/>
          <p:nvPr>
            <p:extLst>
              <p:ext uri="{D42A27DB-BD31-4B8C-83A1-F6EECF244321}">
                <p14:modId xmlns:p14="http://schemas.microsoft.com/office/powerpoint/2010/main" val="3561479274"/>
              </p:ext>
            </p:extLst>
          </p:nvPr>
        </p:nvGraphicFramePr>
        <p:xfrm>
          <a:off x="582916" y="3980785"/>
          <a:ext cx="5702300" cy="2216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2" name="Gráfico 81"/>
          <p:cNvGraphicFramePr/>
          <p:nvPr>
            <p:extLst>
              <p:ext uri="{D42A27DB-BD31-4B8C-83A1-F6EECF244321}">
                <p14:modId xmlns:p14="http://schemas.microsoft.com/office/powerpoint/2010/main" val="311746228"/>
              </p:ext>
            </p:extLst>
          </p:nvPr>
        </p:nvGraphicFramePr>
        <p:xfrm>
          <a:off x="1610947" y="1691787"/>
          <a:ext cx="850212" cy="811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3" name="CaixaDeTexto 19"/>
          <p:cNvSpPr txBox="1"/>
          <p:nvPr/>
        </p:nvSpPr>
        <p:spPr>
          <a:xfrm>
            <a:off x="1771784" y="1885016"/>
            <a:ext cx="528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ctr"/>
            <a:r>
              <a:rPr lang="pt-BR" sz="2000" i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9,2</a:t>
            </a:r>
            <a:endParaRPr lang="pt-BR" sz="1050" i="1" dirty="0">
              <a:solidFill>
                <a:schemeClr val="accent2">
                  <a:lumMod val="50000"/>
                </a:schemeClr>
              </a:solidFill>
              <a:effectLst/>
              <a:latin typeface="+mn-lt"/>
            </a:endParaRPr>
          </a:p>
        </p:txBody>
      </p:sp>
      <p:sp>
        <p:nvSpPr>
          <p:cNvPr id="85" name="Retângulo 84"/>
          <p:cNvSpPr/>
          <p:nvPr/>
        </p:nvSpPr>
        <p:spPr>
          <a:xfrm>
            <a:off x="1037583" y="1983989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2015</a:t>
            </a: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004061495"/>
              </p:ext>
            </p:extLst>
          </p:nvPr>
        </p:nvGraphicFramePr>
        <p:xfrm>
          <a:off x="7837260" y="3000272"/>
          <a:ext cx="3896153" cy="1952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36" name="+ informações"/>
          <p:cNvGrpSpPr/>
          <p:nvPr/>
        </p:nvGrpSpPr>
        <p:grpSpPr>
          <a:xfrm>
            <a:off x="9572598" y="5495618"/>
            <a:ext cx="1402473" cy="346249"/>
            <a:chOff x="7300120" y="5125288"/>
            <a:chExt cx="1748287" cy="431624"/>
          </a:xfrm>
        </p:grpSpPr>
        <p:sp>
          <p:nvSpPr>
            <p:cNvPr id="37" name="Forma livre 52"/>
            <p:cNvSpPr/>
            <p:nvPr/>
          </p:nvSpPr>
          <p:spPr>
            <a:xfrm>
              <a:off x="7529599" y="5255921"/>
              <a:ext cx="1340560" cy="203648"/>
            </a:xfrm>
            <a:custGeom>
              <a:avLst/>
              <a:gdLst>
                <a:gd name="connsiteX0" fmla="*/ 0 w 1340560"/>
                <a:gd name="connsiteY0" fmla="*/ 0 h 203648"/>
                <a:gd name="connsiteX1" fmla="*/ 1238736 w 1340560"/>
                <a:gd name="connsiteY1" fmla="*/ 0 h 203648"/>
                <a:gd name="connsiteX2" fmla="*/ 1340560 w 1340560"/>
                <a:gd name="connsiteY2" fmla="*/ 101824 h 203648"/>
                <a:gd name="connsiteX3" fmla="*/ 1340559 w 1340560"/>
                <a:gd name="connsiteY3" fmla="*/ 101824 h 203648"/>
                <a:gd name="connsiteX4" fmla="*/ 1238735 w 1340560"/>
                <a:gd name="connsiteY4" fmla="*/ 203648 h 203648"/>
                <a:gd name="connsiteX5" fmla="*/ 1958 w 1340560"/>
                <a:gd name="connsiteY5" fmla="*/ 203647 h 203648"/>
                <a:gd name="connsiteX6" fmla="*/ 28837 w 1340560"/>
                <a:gd name="connsiteY6" fmla="*/ 163780 h 203648"/>
                <a:gd name="connsiteX7" fmla="*/ 41052 w 1340560"/>
                <a:gd name="connsiteY7" fmla="*/ 103276 h 203648"/>
                <a:gd name="connsiteX8" fmla="*/ 28837 w 1340560"/>
                <a:gd name="connsiteY8" fmla="*/ 42772 h 20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0560" h="203648">
                  <a:moveTo>
                    <a:pt x="0" y="0"/>
                  </a:moveTo>
                  <a:lnTo>
                    <a:pt x="1238736" y="0"/>
                  </a:lnTo>
                  <a:cubicBezTo>
                    <a:pt x="1294972" y="0"/>
                    <a:pt x="1340560" y="45588"/>
                    <a:pt x="1340560" y="101824"/>
                  </a:cubicBezTo>
                  <a:lnTo>
                    <a:pt x="1340559" y="101824"/>
                  </a:lnTo>
                  <a:cubicBezTo>
                    <a:pt x="1340559" y="158060"/>
                    <a:pt x="1294971" y="203648"/>
                    <a:pt x="1238735" y="203648"/>
                  </a:cubicBezTo>
                  <a:lnTo>
                    <a:pt x="1958" y="203647"/>
                  </a:lnTo>
                  <a:lnTo>
                    <a:pt x="28837" y="163780"/>
                  </a:lnTo>
                  <a:cubicBezTo>
                    <a:pt x="36703" y="145184"/>
                    <a:pt x="41052" y="124738"/>
                    <a:pt x="41052" y="103276"/>
                  </a:cubicBezTo>
                  <a:cubicBezTo>
                    <a:pt x="41052" y="81815"/>
                    <a:pt x="36703" y="61369"/>
                    <a:pt x="28837" y="42772"/>
                  </a:cubicBezTo>
                  <a:close/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8" name="CaixaDeTexto 5"/>
            <p:cNvSpPr txBox="1"/>
            <p:nvPr/>
          </p:nvSpPr>
          <p:spPr>
            <a:xfrm>
              <a:off x="7543455" y="5125288"/>
              <a:ext cx="1504952" cy="43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2060"/>
                </a:buClr>
                <a:buSzPct val="120000"/>
              </a:pPr>
              <a:r>
                <a:rPr lang="pt-BR" sz="1100" b="1" dirty="0">
                  <a:solidFill>
                    <a:srgbClr val="1B75BB"/>
                  </a:solidFill>
                  <a:ea typeface="Verdana" pitchFamily="34" charset="0"/>
                  <a:cs typeface="Arial" charset="0"/>
                </a:rPr>
                <a:t>+ informações</a:t>
              </a:r>
            </a:p>
          </p:txBody>
        </p:sp>
        <p:grpSp>
          <p:nvGrpSpPr>
            <p:cNvPr id="39" name="Group 4"/>
            <p:cNvGrpSpPr>
              <a:grpSpLocks noChangeAspect="1"/>
            </p:cNvGrpSpPr>
            <p:nvPr/>
          </p:nvGrpSpPr>
          <p:grpSpPr bwMode="auto">
            <a:xfrm>
              <a:off x="7300120" y="5219409"/>
              <a:ext cx="276672" cy="276672"/>
              <a:chOff x="4549" y="2890"/>
              <a:chExt cx="599" cy="599"/>
            </a:xfrm>
            <a:solidFill>
              <a:schemeClr val="accent2"/>
            </a:solidFill>
          </p:grpSpPr>
          <p:sp>
            <p:nvSpPr>
              <p:cNvPr id="40" name="Freeform 5"/>
              <p:cNvSpPr>
                <a:spLocks noEditPoints="1"/>
              </p:cNvSpPr>
              <p:nvPr/>
            </p:nvSpPr>
            <p:spPr bwMode="auto">
              <a:xfrm>
                <a:off x="4549" y="2890"/>
                <a:ext cx="599" cy="599"/>
              </a:xfrm>
              <a:custGeom>
                <a:avLst/>
                <a:gdLst>
                  <a:gd name="T0" fmla="*/ 1398 w 1638"/>
                  <a:gd name="T1" fmla="*/ 240 h 1638"/>
                  <a:gd name="T2" fmla="*/ 819 w 1638"/>
                  <a:gd name="T3" fmla="*/ 0 h 1638"/>
                  <a:gd name="T4" fmla="*/ 240 w 1638"/>
                  <a:gd name="T5" fmla="*/ 240 h 1638"/>
                  <a:gd name="T6" fmla="*/ 0 w 1638"/>
                  <a:gd name="T7" fmla="*/ 819 h 1638"/>
                  <a:gd name="T8" fmla="*/ 240 w 1638"/>
                  <a:gd name="T9" fmla="*/ 1398 h 1638"/>
                  <a:gd name="T10" fmla="*/ 819 w 1638"/>
                  <a:gd name="T11" fmla="*/ 1638 h 1638"/>
                  <a:gd name="T12" fmla="*/ 1398 w 1638"/>
                  <a:gd name="T13" fmla="*/ 1398 h 1638"/>
                  <a:gd name="T14" fmla="*/ 1638 w 1638"/>
                  <a:gd name="T15" fmla="*/ 819 h 1638"/>
                  <a:gd name="T16" fmla="*/ 1398 w 1638"/>
                  <a:gd name="T17" fmla="*/ 240 h 1638"/>
                  <a:gd name="T18" fmla="*/ 819 w 1638"/>
                  <a:gd name="T19" fmla="*/ 1574 h 1638"/>
                  <a:gd name="T20" fmla="*/ 64 w 1638"/>
                  <a:gd name="T21" fmla="*/ 819 h 1638"/>
                  <a:gd name="T22" fmla="*/ 819 w 1638"/>
                  <a:gd name="T23" fmla="*/ 64 h 1638"/>
                  <a:gd name="T24" fmla="*/ 1574 w 1638"/>
                  <a:gd name="T25" fmla="*/ 819 h 1638"/>
                  <a:gd name="T26" fmla="*/ 819 w 1638"/>
                  <a:gd name="T27" fmla="*/ 1574 h 1638"/>
                  <a:gd name="T28" fmla="*/ 819 w 1638"/>
                  <a:gd name="T29" fmla="*/ 1574 h 1638"/>
                  <a:gd name="T30" fmla="*/ 819 w 1638"/>
                  <a:gd name="T31" fmla="*/ 1574 h 1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38" h="1638">
                    <a:moveTo>
                      <a:pt x="1398" y="240"/>
                    </a:moveTo>
                    <a:cubicBezTo>
                      <a:pt x="1244" y="85"/>
                      <a:pt x="1038" y="0"/>
                      <a:pt x="819" y="0"/>
                    </a:cubicBezTo>
                    <a:cubicBezTo>
                      <a:pt x="600" y="0"/>
                      <a:pt x="395" y="85"/>
                      <a:pt x="240" y="240"/>
                    </a:cubicBezTo>
                    <a:cubicBezTo>
                      <a:pt x="85" y="395"/>
                      <a:pt x="0" y="600"/>
                      <a:pt x="0" y="819"/>
                    </a:cubicBezTo>
                    <a:cubicBezTo>
                      <a:pt x="0" y="1038"/>
                      <a:pt x="85" y="1244"/>
                      <a:pt x="240" y="1398"/>
                    </a:cubicBezTo>
                    <a:cubicBezTo>
                      <a:pt x="395" y="1553"/>
                      <a:pt x="600" y="1638"/>
                      <a:pt x="819" y="1638"/>
                    </a:cubicBezTo>
                    <a:cubicBezTo>
                      <a:pt x="1038" y="1638"/>
                      <a:pt x="1244" y="1553"/>
                      <a:pt x="1398" y="1398"/>
                    </a:cubicBezTo>
                    <a:cubicBezTo>
                      <a:pt x="1553" y="1244"/>
                      <a:pt x="1638" y="1038"/>
                      <a:pt x="1638" y="819"/>
                    </a:cubicBezTo>
                    <a:cubicBezTo>
                      <a:pt x="1638" y="600"/>
                      <a:pt x="1553" y="395"/>
                      <a:pt x="1398" y="240"/>
                    </a:cubicBezTo>
                    <a:close/>
                    <a:moveTo>
                      <a:pt x="819" y="1574"/>
                    </a:moveTo>
                    <a:cubicBezTo>
                      <a:pt x="403" y="1574"/>
                      <a:pt x="64" y="1236"/>
                      <a:pt x="64" y="819"/>
                    </a:cubicBezTo>
                    <a:cubicBezTo>
                      <a:pt x="64" y="403"/>
                      <a:pt x="403" y="64"/>
                      <a:pt x="819" y="64"/>
                    </a:cubicBezTo>
                    <a:cubicBezTo>
                      <a:pt x="1236" y="64"/>
                      <a:pt x="1574" y="403"/>
                      <a:pt x="1574" y="819"/>
                    </a:cubicBezTo>
                    <a:cubicBezTo>
                      <a:pt x="1574" y="1236"/>
                      <a:pt x="1236" y="1574"/>
                      <a:pt x="819" y="1574"/>
                    </a:cubicBezTo>
                    <a:close/>
                    <a:moveTo>
                      <a:pt x="819" y="1574"/>
                    </a:moveTo>
                    <a:cubicBezTo>
                      <a:pt x="819" y="1574"/>
                      <a:pt x="819" y="1574"/>
                      <a:pt x="819" y="15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1" name="Freeform 6"/>
              <p:cNvSpPr>
                <a:spLocks noEditPoints="1"/>
              </p:cNvSpPr>
              <p:nvPr/>
            </p:nvSpPr>
            <p:spPr bwMode="auto">
              <a:xfrm>
                <a:off x="4808" y="3083"/>
                <a:ext cx="81" cy="331"/>
              </a:xfrm>
              <a:custGeom>
                <a:avLst/>
                <a:gdLst>
                  <a:gd name="T0" fmla="*/ 110 w 221"/>
                  <a:gd name="T1" fmla="*/ 0 h 905"/>
                  <a:gd name="T2" fmla="*/ 0 w 221"/>
                  <a:gd name="T3" fmla="*/ 110 h 905"/>
                  <a:gd name="T4" fmla="*/ 0 w 221"/>
                  <a:gd name="T5" fmla="*/ 794 h 905"/>
                  <a:gd name="T6" fmla="*/ 110 w 221"/>
                  <a:gd name="T7" fmla="*/ 905 h 905"/>
                  <a:gd name="T8" fmla="*/ 221 w 221"/>
                  <a:gd name="T9" fmla="*/ 794 h 905"/>
                  <a:gd name="T10" fmla="*/ 221 w 221"/>
                  <a:gd name="T11" fmla="*/ 110 h 905"/>
                  <a:gd name="T12" fmla="*/ 110 w 221"/>
                  <a:gd name="T13" fmla="*/ 0 h 905"/>
                  <a:gd name="T14" fmla="*/ 157 w 221"/>
                  <a:gd name="T15" fmla="*/ 794 h 905"/>
                  <a:gd name="T16" fmla="*/ 110 w 221"/>
                  <a:gd name="T17" fmla="*/ 841 h 905"/>
                  <a:gd name="T18" fmla="*/ 64 w 221"/>
                  <a:gd name="T19" fmla="*/ 794 h 905"/>
                  <a:gd name="T20" fmla="*/ 64 w 221"/>
                  <a:gd name="T21" fmla="*/ 110 h 905"/>
                  <a:gd name="T22" fmla="*/ 110 w 221"/>
                  <a:gd name="T23" fmla="*/ 64 h 905"/>
                  <a:gd name="T24" fmla="*/ 157 w 221"/>
                  <a:gd name="T25" fmla="*/ 110 h 905"/>
                  <a:gd name="T26" fmla="*/ 157 w 221"/>
                  <a:gd name="T27" fmla="*/ 794 h 905"/>
                  <a:gd name="T28" fmla="*/ 157 w 221"/>
                  <a:gd name="T29" fmla="*/ 794 h 905"/>
                  <a:gd name="T30" fmla="*/ 157 w 221"/>
                  <a:gd name="T31" fmla="*/ 794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905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794"/>
                      <a:pt x="0" y="794"/>
                      <a:pt x="0" y="794"/>
                    </a:cubicBezTo>
                    <a:cubicBezTo>
                      <a:pt x="0" y="855"/>
                      <a:pt x="49" y="905"/>
                      <a:pt x="110" y="905"/>
                    </a:cubicBezTo>
                    <a:cubicBezTo>
                      <a:pt x="171" y="905"/>
                      <a:pt x="221" y="855"/>
                      <a:pt x="221" y="794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794"/>
                    </a:moveTo>
                    <a:cubicBezTo>
                      <a:pt x="157" y="820"/>
                      <a:pt x="136" y="841"/>
                      <a:pt x="110" y="841"/>
                    </a:cubicBezTo>
                    <a:cubicBezTo>
                      <a:pt x="85" y="841"/>
                      <a:pt x="64" y="820"/>
                      <a:pt x="64" y="794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4"/>
                      <a:pt x="85" y="64"/>
                      <a:pt x="110" y="64"/>
                    </a:cubicBezTo>
                    <a:cubicBezTo>
                      <a:pt x="136" y="64"/>
                      <a:pt x="157" y="84"/>
                      <a:pt x="157" y="110"/>
                    </a:cubicBezTo>
                    <a:lnTo>
                      <a:pt x="157" y="794"/>
                    </a:lnTo>
                    <a:close/>
                    <a:moveTo>
                      <a:pt x="157" y="794"/>
                    </a:moveTo>
                    <a:cubicBezTo>
                      <a:pt x="157" y="794"/>
                      <a:pt x="157" y="794"/>
                      <a:pt x="157" y="79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56" name="Freeform 7"/>
              <p:cNvSpPr>
                <a:spLocks noEditPoints="1"/>
              </p:cNvSpPr>
              <p:nvPr/>
            </p:nvSpPr>
            <p:spPr bwMode="auto">
              <a:xfrm>
                <a:off x="4808" y="2965"/>
                <a:ext cx="81" cy="96"/>
              </a:xfrm>
              <a:custGeom>
                <a:avLst/>
                <a:gdLst>
                  <a:gd name="T0" fmla="*/ 110 w 221"/>
                  <a:gd name="T1" fmla="*/ 0 h 263"/>
                  <a:gd name="T2" fmla="*/ 0 w 221"/>
                  <a:gd name="T3" fmla="*/ 110 h 263"/>
                  <a:gd name="T4" fmla="*/ 0 w 221"/>
                  <a:gd name="T5" fmla="*/ 153 h 263"/>
                  <a:gd name="T6" fmla="*/ 110 w 221"/>
                  <a:gd name="T7" fmla="*/ 263 h 263"/>
                  <a:gd name="T8" fmla="*/ 221 w 221"/>
                  <a:gd name="T9" fmla="*/ 153 h 263"/>
                  <a:gd name="T10" fmla="*/ 221 w 221"/>
                  <a:gd name="T11" fmla="*/ 110 h 263"/>
                  <a:gd name="T12" fmla="*/ 110 w 221"/>
                  <a:gd name="T13" fmla="*/ 0 h 263"/>
                  <a:gd name="T14" fmla="*/ 157 w 221"/>
                  <a:gd name="T15" fmla="*/ 153 h 263"/>
                  <a:gd name="T16" fmla="*/ 110 w 221"/>
                  <a:gd name="T17" fmla="*/ 199 h 263"/>
                  <a:gd name="T18" fmla="*/ 64 w 221"/>
                  <a:gd name="T19" fmla="*/ 153 h 263"/>
                  <a:gd name="T20" fmla="*/ 64 w 221"/>
                  <a:gd name="T21" fmla="*/ 110 h 263"/>
                  <a:gd name="T22" fmla="*/ 110 w 221"/>
                  <a:gd name="T23" fmla="*/ 64 h 263"/>
                  <a:gd name="T24" fmla="*/ 157 w 221"/>
                  <a:gd name="T25" fmla="*/ 110 h 263"/>
                  <a:gd name="T26" fmla="*/ 157 w 221"/>
                  <a:gd name="T27" fmla="*/ 153 h 263"/>
                  <a:gd name="T28" fmla="*/ 157 w 221"/>
                  <a:gd name="T29" fmla="*/ 153 h 263"/>
                  <a:gd name="T30" fmla="*/ 157 w 221"/>
                  <a:gd name="T31" fmla="*/ 15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263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214"/>
                      <a:pt x="49" y="263"/>
                      <a:pt x="110" y="263"/>
                    </a:cubicBezTo>
                    <a:cubicBezTo>
                      <a:pt x="171" y="263"/>
                      <a:pt x="221" y="214"/>
                      <a:pt x="221" y="153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153"/>
                    </a:moveTo>
                    <a:cubicBezTo>
                      <a:pt x="157" y="179"/>
                      <a:pt x="136" y="199"/>
                      <a:pt x="110" y="199"/>
                    </a:cubicBezTo>
                    <a:cubicBezTo>
                      <a:pt x="85" y="199"/>
                      <a:pt x="64" y="179"/>
                      <a:pt x="64" y="153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5"/>
                      <a:pt x="85" y="64"/>
                      <a:pt x="110" y="64"/>
                    </a:cubicBezTo>
                    <a:cubicBezTo>
                      <a:pt x="136" y="64"/>
                      <a:pt x="157" y="85"/>
                      <a:pt x="157" y="110"/>
                    </a:cubicBezTo>
                    <a:lnTo>
                      <a:pt x="157" y="153"/>
                    </a:lnTo>
                    <a:close/>
                    <a:moveTo>
                      <a:pt x="157" y="153"/>
                    </a:moveTo>
                    <a:cubicBezTo>
                      <a:pt x="157" y="153"/>
                      <a:pt x="157" y="153"/>
                      <a:pt x="157" y="1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57" name="Freeform 8"/>
              <p:cNvSpPr>
                <a:spLocks noEditPoints="1"/>
              </p:cNvSpPr>
              <p:nvPr/>
            </p:nvSpPr>
            <p:spPr bwMode="auto">
              <a:xfrm>
                <a:off x="4681" y="2942"/>
                <a:ext cx="116" cy="70"/>
              </a:xfrm>
              <a:custGeom>
                <a:avLst/>
                <a:gdLst>
                  <a:gd name="T0" fmla="*/ 271 w 315"/>
                  <a:gd name="T1" fmla="*/ 5 h 193"/>
                  <a:gd name="T2" fmla="*/ 16 w 315"/>
                  <a:gd name="T3" fmla="*/ 136 h 193"/>
                  <a:gd name="T4" fmla="*/ 11 w 315"/>
                  <a:gd name="T5" fmla="*/ 181 h 193"/>
                  <a:gd name="T6" fmla="*/ 36 w 315"/>
                  <a:gd name="T7" fmla="*/ 193 h 193"/>
                  <a:gd name="T8" fmla="*/ 56 w 315"/>
                  <a:gd name="T9" fmla="*/ 186 h 193"/>
                  <a:gd name="T10" fmla="*/ 288 w 315"/>
                  <a:gd name="T11" fmla="*/ 66 h 193"/>
                  <a:gd name="T12" fmla="*/ 310 w 315"/>
                  <a:gd name="T13" fmla="*/ 27 h 193"/>
                  <a:gd name="T14" fmla="*/ 271 w 315"/>
                  <a:gd name="T15" fmla="*/ 5 h 193"/>
                  <a:gd name="T16" fmla="*/ 271 w 315"/>
                  <a:gd name="T17" fmla="*/ 5 h 193"/>
                  <a:gd name="T18" fmla="*/ 271 w 315"/>
                  <a:gd name="T19" fmla="*/ 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5" h="193">
                    <a:moveTo>
                      <a:pt x="271" y="5"/>
                    </a:moveTo>
                    <a:cubicBezTo>
                      <a:pt x="177" y="30"/>
                      <a:pt x="91" y="75"/>
                      <a:pt x="16" y="136"/>
                    </a:cubicBezTo>
                    <a:cubicBezTo>
                      <a:pt x="2" y="147"/>
                      <a:pt x="0" y="168"/>
                      <a:pt x="11" y="181"/>
                    </a:cubicBezTo>
                    <a:cubicBezTo>
                      <a:pt x="17" y="189"/>
                      <a:pt x="27" y="193"/>
                      <a:pt x="36" y="193"/>
                    </a:cubicBezTo>
                    <a:cubicBezTo>
                      <a:pt x="43" y="193"/>
                      <a:pt x="50" y="191"/>
                      <a:pt x="56" y="186"/>
                    </a:cubicBezTo>
                    <a:cubicBezTo>
                      <a:pt x="125" y="130"/>
                      <a:pt x="203" y="90"/>
                      <a:pt x="288" y="66"/>
                    </a:cubicBezTo>
                    <a:cubicBezTo>
                      <a:pt x="305" y="62"/>
                      <a:pt x="315" y="44"/>
                      <a:pt x="310" y="27"/>
                    </a:cubicBezTo>
                    <a:cubicBezTo>
                      <a:pt x="305" y="10"/>
                      <a:pt x="288" y="0"/>
                      <a:pt x="271" y="5"/>
                    </a:cubicBezTo>
                    <a:close/>
                    <a:moveTo>
                      <a:pt x="271" y="5"/>
                    </a:moveTo>
                    <a:cubicBezTo>
                      <a:pt x="271" y="5"/>
                      <a:pt x="271" y="5"/>
                      <a:pt x="271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58" name="Freeform 9"/>
              <p:cNvSpPr>
                <a:spLocks noEditPoints="1"/>
              </p:cNvSpPr>
              <p:nvPr/>
            </p:nvSpPr>
            <p:spPr bwMode="auto">
              <a:xfrm>
                <a:off x="4593" y="3039"/>
                <a:ext cx="174" cy="386"/>
              </a:xfrm>
              <a:custGeom>
                <a:avLst/>
                <a:gdLst>
                  <a:gd name="T0" fmla="*/ 453 w 476"/>
                  <a:gd name="T1" fmla="*/ 996 h 1057"/>
                  <a:gd name="T2" fmla="*/ 64 w 476"/>
                  <a:gd name="T3" fmla="*/ 411 h 1057"/>
                  <a:gd name="T4" fmla="*/ 173 w 476"/>
                  <a:gd name="T5" fmla="*/ 55 h 1057"/>
                  <a:gd name="T6" fmla="*/ 165 w 476"/>
                  <a:gd name="T7" fmla="*/ 10 h 1057"/>
                  <a:gd name="T8" fmla="*/ 120 w 476"/>
                  <a:gd name="T9" fmla="*/ 19 h 1057"/>
                  <a:gd name="T10" fmla="*/ 0 w 476"/>
                  <a:gd name="T11" fmla="*/ 411 h 1057"/>
                  <a:gd name="T12" fmla="*/ 428 w 476"/>
                  <a:gd name="T13" fmla="*/ 1055 h 1057"/>
                  <a:gd name="T14" fmla="*/ 440 w 476"/>
                  <a:gd name="T15" fmla="*/ 1057 h 1057"/>
                  <a:gd name="T16" fmla="*/ 470 w 476"/>
                  <a:gd name="T17" fmla="*/ 1038 h 1057"/>
                  <a:gd name="T18" fmla="*/ 453 w 476"/>
                  <a:gd name="T19" fmla="*/ 996 h 1057"/>
                  <a:gd name="T20" fmla="*/ 453 w 476"/>
                  <a:gd name="T21" fmla="*/ 996 h 1057"/>
                  <a:gd name="T22" fmla="*/ 453 w 476"/>
                  <a:gd name="T23" fmla="*/ 996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6" h="1057">
                    <a:moveTo>
                      <a:pt x="453" y="996"/>
                    </a:moveTo>
                    <a:cubicBezTo>
                      <a:pt x="216" y="897"/>
                      <a:pt x="64" y="667"/>
                      <a:pt x="64" y="411"/>
                    </a:cubicBezTo>
                    <a:cubicBezTo>
                      <a:pt x="64" y="283"/>
                      <a:pt x="102" y="160"/>
                      <a:pt x="173" y="55"/>
                    </a:cubicBezTo>
                    <a:cubicBezTo>
                      <a:pt x="183" y="40"/>
                      <a:pt x="179" y="20"/>
                      <a:pt x="165" y="10"/>
                    </a:cubicBezTo>
                    <a:cubicBezTo>
                      <a:pt x="150" y="0"/>
                      <a:pt x="130" y="4"/>
                      <a:pt x="120" y="19"/>
                    </a:cubicBezTo>
                    <a:cubicBezTo>
                      <a:pt x="41" y="135"/>
                      <a:pt x="0" y="270"/>
                      <a:pt x="0" y="411"/>
                    </a:cubicBezTo>
                    <a:cubicBezTo>
                      <a:pt x="0" y="693"/>
                      <a:pt x="168" y="946"/>
                      <a:pt x="428" y="1055"/>
                    </a:cubicBezTo>
                    <a:cubicBezTo>
                      <a:pt x="432" y="1057"/>
                      <a:pt x="436" y="1057"/>
                      <a:pt x="440" y="1057"/>
                    </a:cubicBezTo>
                    <a:cubicBezTo>
                      <a:pt x="453" y="1057"/>
                      <a:pt x="465" y="1050"/>
                      <a:pt x="470" y="1038"/>
                    </a:cubicBezTo>
                    <a:cubicBezTo>
                      <a:pt x="476" y="1021"/>
                      <a:pt x="469" y="1003"/>
                      <a:pt x="453" y="996"/>
                    </a:cubicBezTo>
                    <a:close/>
                    <a:moveTo>
                      <a:pt x="453" y="996"/>
                    </a:moveTo>
                    <a:cubicBezTo>
                      <a:pt x="453" y="996"/>
                      <a:pt x="453" y="996"/>
                      <a:pt x="453" y="9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1796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mp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" dur="1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8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3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8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3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4" grpId="0"/>
      <p:bldP spid="35" grpId="0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Graphic spid="77" grpId="0">
        <p:bldAsOne/>
      </p:bldGraphic>
      <p:bldGraphic spid="77" grpId="1">
        <p:bldAsOne/>
      </p:bldGraphic>
      <p:bldP spid="78" grpId="0"/>
      <p:bldGraphic spid="79" grpId="0">
        <p:bldAsOne/>
      </p:bldGraphic>
      <p:bldGraphic spid="82" grpId="0">
        <p:bldAsOne/>
      </p:bldGraphic>
      <p:bldGraphic spid="82" grpId="1">
        <p:bldAsOne/>
      </p:bldGraphic>
      <p:bldP spid="83" grpId="0"/>
      <p:bldP spid="83" grpId="1"/>
      <p:bldP spid="85" grpId="0"/>
      <p:bldP spid="85" grpId="1"/>
      <p:bldGraphic spid="4" grpId="0">
        <p:bldAsOne/>
      </p:bldGraphic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" name="Gráfico 62"/>
          <p:cNvGraphicFramePr/>
          <p:nvPr>
            <p:extLst>
              <p:ext uri="{D42A27DB-BD31-4B8C-83A1-F6EECF244321}">
                <p14:modId xmlns:p14="http://schemas.microsoft.com/office/powerpoint/2010/main" val="2110998553"/>
              </p:ext>
            </p:extLst>
          </p:nvPr>
        </p:nvGraphicFramePr>
        <p:xfrm>
          <a:off x="769619" y="2814121"/>
          <a:ext cx="10462859" cy="2032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426746"/>
              </p:ext>
            </p:extLst>
          </p:nvPr>
        </p:nvGraphicFramePr>
        <p:xfrm>
          <a:off x="751045" y="1875451"/>
          <a:ext cx="10243422" cy="28420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3953">
                  <a:extLst>
                    <a:ext uri="{9D8B030D-6E8A-4147-A177-3AD203B41FA5}">
                      <a16:colId xmlns="" xmlns:a16="http://schemas.microsoft.com/office/drawing/2014/main" val="3415829805"/>
                    </a:ext>
                  </a:extLst>
                </a:gridCol>
                <a:gridCol w="152400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0780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420398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2637264">
                  <a:extLst>
                    <a:ext uri="{9D8B030D-6E8A-4147-A177-3AD203B41FA5}">
                      <a16:colId xmlns="" xmlns:a16="http://schemas.microsoft.com/office/drawing/2014/main" val="20021"/>
                    </a:ext>
                  </a:extLst>
                </a:gridCol>
              </a:tblGrid>
              <a:tr h="3270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Sul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55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Sudeste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Centro-Oeste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98DB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Nordeste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Norte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70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5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8DB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88011">
                <a:tc>
                  <a:txBody>
                    <a:bodyPr/>
                    <a:lstStyle/>
                    <a:p>
                      <a:pPr algn="ctr" fontAlgn="b"/>
                      <a:endParaRPr lang="pt-BR" sz="2000" b="1" u="none" strike="noStrike" kern="1200" dirty="0">
                        <a:solidFill>
                          <a:srgbClr val="0060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u="none" strike="noStrike" kern="1200" dirty="0">
                        <a:solidFill>
                          <a:srgbClr val="0060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u="none" strike="noStrike" kern="1200" dirty="0">
                        <a:solidFill>
                          <a:srgbClr val="0060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u="none" strike="noStrike" kern="1200" dirty="0">
                        <a:solidFill>
                          <a:srgbClr val="0060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u="none" strike="noStrike" kern="1200" dirty="0">
                        <a:solidFill>
                          <a:srgbClr val="0060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3866023170"/>
              </p:ext>
            </p:extLst>
          </p:nvPr>
        </p:nvGraphicFramePr>
        <p:xfrm>
          <a:off x="640479" y="2783592"/>
          <a:ext cx="10462859" cy="205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aixaDeTexto 19"/>
          <p:cNvSpPr txBox="1"/>
          <p:nvPr/>
        </p:nvSpPr>
        <p:spPr>
          <a:xfrm>
            <a:off x="758934" y="161424"/>
            <a:ext cx="4930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3600" b="0" i="1" dirty="0">
                <a:solidFill>
                  <a:srgbClr val="4A5463"/>
                </a:solidFill>
                <a:effectLst/>
                <a:latin typeface="+mn-lt"/>
              </a:rPr>
              <a:t>qualidade do conteúdo do </a:t>
            </a:r>
            <a:r>
              <a:rPr lang="pt-BR" sz="3600" b="0" i="1" dirty="0" err="1">
                <a:solidFill>
                  <a:srgbClr val="4A5463"/>
                </a:solidFill>
                <a:effectLst/>
                <a:latin typeface="+mn-lt"/>
              </a:rPr>
              <a:t>Empretec</a:t>
            </a:r>
            <a:endParaRPr lang="pt-BR" sz="3600" b="0" i="1" dirty="0">
              <a:solidFill>
                <a:srgbClr val="4A5463"/>
              </a:solidFill>
              <a:effectLst/>
              <a:latin typeface="+mn-lt"/>
            </a:endParaRPr>
          </a:p>
        </p:txBody>
      </p:sp>
      <p:sp>
        <p:nvSpPr>
          <p:cNvPr id="5" name="Forma livre 53"/>
          <p:cNvSpPr/>
          <p:nvPr/>
        </p:nvSpPr>
        <p:spPr>
          <a:xfrm>
            <a:off x="-167954" y="161424"/>
            <a:ext cx="968768" cy="172857"/>
          </a:xfrm>
          <a:custGeom>
            <a:avLst/>
            <a:gdLst>
              <a:gd name="connsiteX0" fmla="*/ 0 w 4785186"/>
              <a:gd name="connsiteY0" fmla="*/ 0 h 853819"/>
              <a:gd name="connsiteX1" fmla="*/ 4785186 w 4785186"/>
              <a:gd name="connsiteY1" fmla="*/ 0 h 853819"/>
              <a:gd name="connsiteX2" fmla="*/ 4310842 w 4785186"/>
              <a:gd name="connsiteY2" fmla="*/ 853819 h 853819"/>
              <a:gd name="connsiteX3" fmla="*/ 0 w 4785186"/>
              <a:gd name="connsiteY3" fmla="*/ 853819 h 85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5186" h="853819">
                <a:moveTo>
                  <a:pt x="0" y="0"/>
                </a:moveTo>
                <a:lnTo>
                  <a:pt x="4785186" y="0"/>
                </a:lnTo>
                <a:lnTo>
                  <a:pt x="4310842" y="853819"/>
                </a:lnTo>
                <a:lnTo>
                  <a:pt x="0" y="853819"/>
                </a:lnTo>
                <a:close/>
              </a:path>
            </a:pathLst>
          </a:custGeom>
          <a:solidFill>
            <a:srgbClr val="42C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595450" y="6441414"/>
            <a:ext cx="77484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rgbClr val="FF91B0"/>
                </a:solidFill>
              </a:rPr>
              <a:t>P26. </a:t>
            </a:r>
            <a:r>
              <a:rPr lang="pt-BR" sz="1100" b="1" dirty="0">
                <a:solidFill>
                  <a:schemeClr val="bg1"/>
                </a:solidFill>
              </a:rPr>
              <a:t>Em relação à qualidade do conteúdo do EMPRETEC, dê uma nota de 0 a 10, sendo 0 “péssimo” e 10 “excelente”. </a:t>
            </a:r>
            <a:endParaRPr lang="pt-BR" sz="1100" b="1" dirty="0">
              <a:solidFill>
                <a:srgbClr val="62D9D5"/>
              </a:solidFill>
            </a:endParaRPr>
          </a:p>
        </p:txBody>
      </p:sp>
      <p:graphicFrame>
        <p:nvGraphicFramePr>
          <p:cNvPr id="37" name="Tabela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183822"/>
              </p:ext>
            </p:extLst>
          </p:nvPr>
        </p:nvGraphicFramePr>
        <p:xfrm>
          <a:off x="11276142" y="1361753"/>
          <a:ext cx="762296" cy="47438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891">
                  <a:extLst>
                    <a:ext uri="{9D8B030D-6E8A-4147-A177-3AD203B41FA5}">
                      <a16:colId xmlns="" xmlns:a16="http://schemas.microsoft.com/office/drawing/2014/main" val="1034005398"/>
                    </a:ext>
                  </a:extLst>
                </a:gridCol>
                <a:gridCol w="407405">
                  <a:extLst>
                    <a:ext uri="{9D8B030D-6E8A-4147-A177-3AD203B41FA5}">
                      <a16:colId xmlns="" xmlns:a16="http://schemas.microsoft.com/office/drawing/2014/main" val="1770372347"/>
                    </a:ext>
                  </a:extLst>
                </a:gridCol>
              </a:tblGrid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9,7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3033196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9,7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44013623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9,6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10203361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9,5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69512980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9,5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34999093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9,5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2034353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9,4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09429684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9,4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05567205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9,4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32115278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9,4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08593916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9,4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28503447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9,3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66710861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9,3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64489597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9,3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92609367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9,3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46262611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9,2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76861497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9,2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16263685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9,2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10454795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9,2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3538941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9,1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52044696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9,1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11216576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9,1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55480641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9,1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95445220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9,1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91737115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DF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9,1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65767937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9,0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54043608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8,6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10165543"/>
                  </a:ext>
                </a:extLst>
              </a:tr>
            </a:tbl>
          </a:graphicData>
        </a:graphic>
      </p:graphicFrame>
      <p:graphicFrame>
        <p:nvGraphicFramePr>
          <p:cNvPr id="38" name="Tabela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57769"/>
              </p:ext>
            </p:extLst>
          </p:nvPr>
        </p:nvGraphicFramePr>
        <p:xfrm>
          <a:off x="769857" y="4739584"/>
          <a:ext cx="10243422" cy="4604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9386">
                  <a:extLst>
                    <a:ext uri="{9D8B030D-6E8A-4147-A177-3AD203B41FA5}">
                      <a16:colId xmlns="" xmlns:a16="http://schemas.microsoft.com/office/drawing/2014/main" val="341582980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177867222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8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9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0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1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2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4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6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7"/>
                    </a:ext>
                  </a:extLst>
                </a:gridCol>
              </a:tblGrid>
              <a:tr h="4604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DF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A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A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A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A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A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A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A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38943772"/>
                  </a:ext>
                </a:extLst>
              </a:tr>
            </a:tbl>
          </a:graphicData>
        </a:graphic>
      </p:graphicFrame>
      <p:grpSp>
        <p:nvGrpSpPr>
          <p:cNvPr id="39" name="ordem decrescente"/>
          <p:cNvGrpSpPr/>
          <p:nvPr/>
        </p:nvGrpSpPr>
        <p:grpSpPr>
          <a:xfrm>
            <a:off x="10685989" y="918765"/>
            <a:ext cx="1516124" cy="441248"/>
            <a:chOff x="10996263" y="427055"/>
            <a:chExt cx="1516124" cy="441248"/>
          </a:xfrm>
        </p:grpSpPr>
        <p:sp>
          <p:nvSpPr>
            <p:cNvPr id="40" name="CaixaDeTexto 39"/>
            <p:cNvSpPr txBox="1"/>
            <p:nvPr/>
          </p:nvSpPr>
          <p:spPr>
            <a:xfrm>
              <a:off x="11337303" y="437416"/>
              <a:ext cx="117508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b="1" dirty="0">
                  <a:solidFill>
                    <a:schemeClr val="tx2">
                      <a:lumMod val="75000"/>
                    </a:schemeClr>
                  </a:solidFill>
                </a:rPr>
                <a:t>ver em ordem decrescente(UF)</a:t>
              </a:r>
            </a:p>
          </p:txBody>
        </p:sp>
        <p:grpSp>
          <p:nvGrpSpPr>
            <p:cNvPr id="41" name="Grupo 158"/>
            <p:cNvGrpSpPr/>
            <p:nvPr/>
          </p:nvGrpSpPr>
          <p:grpSpPr>
            <a:xfrm>
              <a:off x="10996263" y="427055"/>
              <a:ext cx="362471" cy="415499"/>
              <a:chOff x="7809980" y="654571"/>
              <a:chExt cx="362471" cy="415499"/>
            </a:xfrm>
          </p:grpSpPr>
          <p:sp>
            <p:nvSpPr>
              <p:cNvPr id="42" name="Elipse 41"/>
              <p:cNvSpPr/>
              <p:nvPr/>
            </p:nvSpPr>
            <p:spPr>
              <a:xfrm>
                <a:off x="7809980" y="713813"/>
                <a:ext cx="341040" cy="34104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3" name="CaixaDeTexto 42"/>
              <p:cNvSpPr txBox="1"/>
              <p:nvPr/>
            </p:nvSpPr>
            <p:spPr>
              <a:xfrm>
                <a:off x="7880350" y="654571"/>
                <a:ext cx="2434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b="1" dirty="0">
                    <a:solidFill>
                      <a:schemeClr val="accent6">
                        <a:lumMod val="75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44" name="Seta para baixo 161"/>
              <p:cNvSpPr/>
              <p:nvPr/>
            </p:nvSpPr>
            <p:spPr>
              <a:xfrm>
                <a:off x="7880350" y="783432"/>
                <a:ext cx="100150" cy="223838"/>
              </a:xfrm>
              <a:prstGeom prst="downArrow">
                <a:avLst>
                  <a:gd name="adj1" fmla="val 37501"/>
                  <a:gd name="adj2" fmla="val 9583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5" name="CaixaDeTexto 44"/>
              <p:cNvSpPr txBox="1"/>
              <p:nvPr/>
            </p:nvSpPr>
            <p:spPr>
              <a:xfrm>
                <a:off x="7928975" y="808460"/>
                <a:ext cx="2434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100" b="1" dirty="0">
                    <a:solidFill>
                      <a:schemeClr val="accent6">
                        <a:lumMod val="75000"/>
                      </a:schemeClr>
                    </a:solidFill>
                  </a:rPr>
                  <a:t>1</a:t>
                </a:r>
              </a:p>
            </p:txBody>
          </p:sp>
        </p:grpSp>
      </p:grpSp>
      <p:graphicFrame>
        <p:nvGraphicFramePr>
          <p:cNvPr id="46" name="Tabela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636626"/>
              </p:ext>
            </p:extLst>
          </p:nvPr>
        </p:nvGraphicFramePr>
        <p:xfrm>
          <a:off x="770095" y="5189823"/>
          <a:ext cx="10243422" cy="3473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9386">
                  <a:extLst>
                    <a:ext uri="{9D8B030D-6E8A-4147-A177-3AD203B41FA5}">
                      <a16:colId xmlns="" xmlns:a16="http://schemas.microsoft.com/office/drawing/2014/main" val="341582980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177867222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8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9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0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1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2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4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6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7"/>
                    </a:ext>
                  </a:extLst>
                </a:gridCol>
              </a:tblGrid>
              <a:tr h="347356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A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A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A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A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A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A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A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69014681"/>
                  </a:ext>
                </a:extLst>
              </a:tr>
            </a:tbl>
          </a:graphicData>
        </a:graphic>
      </p:graphicFrame>
      <p:sp>
        <p:nvSpPr>
          <p:cNvPr id="47" name="CaixaDeTexto 46"/>
          <p:cNvSpPr txBox="1"/>
          <p:nvPr/>
        </p:nvSpPr>
        <p:spPr>
          <a:xfrm>
            <a:off x="-247985" y="5230907"/>
            <a:ext cx="10178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i="1" dirty="0">
                <a:solidFill>
                  <a:schemeClr val="accent1">
                    <a:lumMod val="75000"/>
                  </a:schemeClr>
                </a:solidFill>
              </a:rPr>
              <a:t>base:</a:t>
            </a:r>
          </a:p>
        </p:txBody>
      </p:sp>
      <p:sp>
        <p:nvSpPr>
          <p:cNvPr id="49" name="CaixaDeTexto 48"/>
          <p:cNvSpPr txBox="1"/>
          <p:nvPr/>
        </p:nvSpPr>
        <p:spPr>
          <a:xfrm>
            <a:off x="729783" y="1391007"/>
            <a:ext cx="10454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i="1" dirty="0">
                <a:solidFill>
                  <a:srgbClr val="0070C0"/>
                </a:solidFill>
              </a:rPr>
              <a:t>por região</a:t>
            </a:r>
          </a:p>
        </p:txBody>
      </p:sp>
      <p:cxnSp>
        <p:nvCxnSpPr>
          <p:cNvPr id="50" name="Conector reto 49"/>
          <p:cNvCxnSpPr/>
          <p:nvPr/>
        </p:nvCxnSpPr>
        <p:spPr>
          <a:xfrm>
            <a:off x="1999770" y="1591062"/>
            <a:ext cx="895523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1" name="CaixaDeTexto 50"/>
          <p:cNvSpPr txBox="1"/>
          <p:nvPr/>
        </p:nvSpPr>
        <p:spPr>
          <a:xfrm>
            <a:off x="118506" y="3927133"/>
            <a:ext cx="478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i="1" dirty="0">
                <a:solidFill>
                  <a:srgbClr val="0070C0"/>
                </a:solidFill>
              </a:rPr>
              <a:t>por  uf</a:t>
            </a:r>
          </a:p>
        </p:txBody>
      </p:sp>
      <p:graphicFrame>
        <p:nvGraphicFramePr>
          <p:cNvPr id="52" name="Tabela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890460"/>
              </p:ext>
            </p:extLst>
          </p:nvPr>
        </p:nvGraphicFramePr>
        <p:xfrm>
          <a:off x="751042" y="2504544"/>
          <a:ext cx="10253675" cy="2156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3643">
                  <a:extLst>
                    <a:ext uri="{9D8B030D-6E8A-4147-A177-3AD203B41FA5}">
                      <a16:colId xmlns="" xmlns:a16="http://schemas.microsoft.com/office/drawing/2014/main" val="3415829805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1778672223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3502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66177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1569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536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768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447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885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417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69014681"/>
                  </a:ext>
                </a:extLst>
              </a:tr>
            </a:tbl>
          </a:graphicData>
        </a:graphic>
      </p:graphicFrame>
      <p:sp>
        <p:nvSpPr>
          <p:cNvPr id="53" name="CaixaDeTexto 52"/>
          <p:cNvSpPr txBox="1"/>
          <p:nvPr/>
        </p:nvSpPr>
        <p:spPr>
          <a:xfrm>
            <a:off x="-266800" y="2493969"/>
            <a:ext cx="10178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i="1" dirty="0">
                <a:solidFill>
                  <a:schemeClr val="accent1">
                    <a:lumMod val="75000"/>
                  </a:schemeClr>
                </a:solidFill>
              </a:rPr>
              <a:t>base: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457660" y="2256668"/>
            <a:ext cx="4165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accent2"/>
                </a:solidFill>
              </a:rPr>
              <a:t>9,2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2798885" y="2236467"/>
            <a:ext cx="4165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accent2"/>
                </a:solidFill>
              </a:rPr>
              <a:t>9,1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4315093" y="2236467"/>
            <a:ext cx="4165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accent2"/>
                </a:solidFill>
              </a:rPr>
              <a:t>9,1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6765464" y="2245206"/>
            <a:ext cx="4165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accent2"/>
                </a:solidFill>
              </a:rPr>
              <a:t>9,3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9791061" y="2242934"/>
            <a:ext cx="4165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accent2"/>
                </a:solidFill>
              </a:rPr>
              <a:t>9,4</a:t>
            </a:r>
          </a:p>
        </p:txBody>
      </p:sp>
      <p:graphicFrame>
        <p:nvGraphicFramePr>
          <p:cNvPr id="48" name="Tabela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267749"/>
              </p:ext>
            </p:extLst>
          </p:nvPr>
        </p:nvGraphicFramePr>
        <p:xfrm>
          <a:off x="800821" y="5749503"/>
          <a:ext cx="10247634" cy="177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9542">
                  <a:extLst>
                    <a:ext uri="{9D8B030D-6E8A-4147-A177-3AD203B41FA5}">
                      <a16:colId xmlns="" xmlns:a16="http://schemas.microsoft.com/office/drawing/2014/main" val="3415829805"/>
                    </a:ext>
                  </a:extLst>
                </a:gridCol>
                <a:gridCol w="379542">
                  <a:extLst>
                    <a:ext uri="{9D8B030D-6E8A-4147-A177-3AD203B41FA5}">
                      <a16:colId xmlns="" xmlns:a16="http://schemas.microsoft.com/office/drawing/2014/main" val="1778672223"/>
                    </a:ext>
                  </a:extLst>
                </a:gridCol>
                <a:gridCol w="37954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7954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7954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7954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7954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7954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79542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379542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379542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379542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379542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379542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379542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379542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379542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  <a:gridCol w="379542">
                  <a:extLst>
                    <a:ext uri="{9D8B030D-6E8A-4147-A177-3AD203B41FA5}">
                      <a16:colId xmlns="" xmlns:a16="http://schemas.microsoft.com/office/drawing/2014/main" val="20018"/>
                    </a:ext>
                  </a:extLst>
                </a:gridCol>
                <a:gridCol w="379542">
                  <a:extLst>
                    <a:ext uri="{9D8B030D-6E8A-4147-A177-3AD203B41FA5}">
                      <a16:colId xmlns="" xmlns:a16="http://schemas.microsoft.com/office/drawing/2014/main" val="20019"/>
                    </a:ext>
                  </a:extLst>
                </a:gridCol>
                <a:gridCol w="379542">
                  <a:extLst>
                    <a:ext uri="{9D8B030D-6E8A-4147-A177-3AD203B41FA5}">
                      <a16:colId xmlns="" xmlns:a16="http://schemas.microsoft.com/office/drawing/2014/main" val="20020"/>
                    </a:ext>
                  </a:extLst>
                </a:gridCol>
                <a:gridCol w="379542">
                  <a:extLst>
                    <a:ext uri="{9D8B030D-6E8A-4147-A177-3AD203B41FA5}">
                      <a16:colId xmlns="" xmlns:a16="http://schemas.microsoft.com/office/drawing/2014/main" val="20021"/>
                    </a:ext>
                  </a:extLst>
                </a:gridCol>
                <a:gridCol w="379542">
                  <a:extLst>
                    <a:ext uri="{9D8B030D-6E8A-4147-A177-3AD203B41FA5}">
                      <a16:colId xmlns="" xmlns:a16="http://schemas.microsoft.com/office/drawing/2014/main" val="20022"/>
                    </a:ext>
                  </a:extLst>
                </a:gridCol>
                <a:gridCol w="379542">
                  <a:extLst>
                    <a:ext uri="{9D8B030D-6E8A-4147-A177-3AD203B41FA5}">
                      <a16:colId xmlns="" xmlns:a16="http://schemas.microsoft.com/office/drawing/2014/main" val="20023"/>
                    </a:ext>
                  </a:extLst>
                </a:gridCol>
                <a:gridCol w="379542">
                  <a:extLst>
                    <a:ext uri="{9D8B030D-6E8A-4147-A177-3AD203B41FA5}">
                      <a16:colId xmlns="" xmlns:a16="http://schemas.microsoft.com/office/drawing/2014/main" val="20024"/>
                    </a:ext>
                  </a:extLst>
                </a:gridCol>
                <a:gridCol w="379542">
                  <a:extLst>
                    <a:ext uri="{9D8B030D-6E8A-4147-A177-3AD203B41FA5}">
                      <a16:colId xmlns="" xmlns:a16="http://schemas.microsoft.com/office/drawing/2014/main" val="20025"/>
                    </a:ext>
                  </a:extLst>
                </a:gridCol>
                <a:gridCol w="379542">
                  <a:extLst>
                    <a:ext uri="{9D8B030D-6E8A-4147-A177-3AD203B41FA5}">
                      <a16:colId xmlns="" xmlns:a16="http://schemas.microsoft.com/office/drawing/2014/main" val="20026"/>
                    </a:ext>
                  </a:extLst>
                </a:gridCol>
                <a:gridCol w="379542">
                  <a:extLst>
                    <a:ext uri="{9D8B030D-6E8A-4147-A177-3AD203B41FA5}">
                      <a16:colId xmlns="" xmlns:a16="http://schemas.microsoft.com/office/drawing/2014/main" val="20027"/>
                    </a:ext>
                  </a:extLst>
                </a:gridCol>
              </a:tblGrid>
              <a:tr h="13059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38943772"/>
                  </a:ext>
                </a:extLst>
              </a:tr>
            </a:tbl>
          </a:graphicData>
        </a:graphic>
      </p:graphicFrame>
      <p:grpSp>
        <p:nvGrpSpPr>
          <p:cNvPr id="54" name="+ informações"/>
          <p:cNvGrpSpPr/>
          <p:nvPr/>
        </p:nvGrpSpPr>
        <p:grpSpPr>
          <a:xfrm>
            <a:off x="7496937" y="546644"/>
            <a:ext cx="1402473" cy="346249"/>
            <a:chOff x="7300120" y="5125288"/>
            <a:chExt cx="1748287" cy="431624"/>
          </a:xfrm>
        </p:grpSpPr>
        <p:sp>
          <p:nvSpPr>
            <p:cNvPr id="55" name="Forma livre 52"/>
            <p:cNvSpPr/>
            <p:nvPr/>
          </p:nvSpPr>
          <p:spPr>
            <a:xfrm>
              <a:off x="7529599" y="5255921"/>
              <a:ext cx="1340560" cy="203648"/>
            </a:xfrm>
            <a:custGeom>
              <a:avLst/>
              <a:gdLst>
                <a:gd name="connsiteX0" fmla="*/ 0 w 1340560"/>
                <a:gd name="connsiteY0" fmla="*/ 0 h 203648"/>
                <a:gd name="connsiteX1" fmla="*/ 1238736 w 1340560"/>
                <a:gd name="connsiteY1" fmla="*/ 0 h 203648"/>
                <a:gd name="connsiteX2" fmla="*/ 1340560 w 1340560"/>
                <a:gd name="connsiteY2" fmla="*/ 101824 h 203648"/>
                <a:gd name="connsiteX3" fmla="*/ 1340559 w 1340560"/>
                <a:gd name="connsiteY3" fmla="*/ 101824 h 203648"/>
                <a:gd name="connsiteX4" fmla="*/ 1238735 w 1340560"/>
                <a:gd name="connsiteY4" fmla="*/ 203648 h 203648"/>
                <a:gd name="connsiteX5" fmla="*/ 1958 w 1340560"/>
                <a:gd name="connsiteY5" fmla="*/ 203647 h 203648"/>
                <a:gd name="connsiteX6" fmla="*/ 28837 w 1340560"/>
                <a:gd name="connsiteY6" fmla="*/ 163780 h 203648"/>
                <a:gd name="connsiteX7" fmla="*/ 41052 w 1340560"/>
                <a:gd name="connsiteY7" fmla="*/ 103276 h 203648"/>
                <a:gd name="connsiteX8" fmla="*/ 28837 w 1340560"/>
                <a:gd name="connsiteY8" fmla="*/ 42772 h 20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0560" h="203648">
                  <a:moveTo>
                    <a:pt x="0" y="0"/>
                  </a:moveTo>
                  <a:lnTo>
                    <a:pt x="1238736" y="0"/>
                  </a:lnTo>
                  <a:cubicBezTo>
                    <a:pt x="1294972" y="0"/>
                    <a:pt x="1340560" y="45588"/>
                    <a:pt x="1340560" y="101824"/>
                  </a:cubicBezTo>
                  <a:lnTo>
                    <a:pt x="1340559" y="101824"/>
                  </a:lnTo>
                  <a:cubicBezTo>
                    <a:pt x="1340559" y="158060"/>
                    <a:pt x="1294971" y="203648"/>
                    <a:pt x="1238735" y="203648"/>
                  </a:cubicBezTo>
                  <a:lnTo>
                    <a:pt x="1958" y="203647"/>
                  </a:lnTo>
                  <a:lnTo>
                    <a:pt x="28837" y="163780"/>
                  </a:lnTo>
                  <a:cubicBezTo>
                    <a:pt x="36703" y="145184"/>
                    <a:pt x="41052" y="124738"/>
                    <a:pt x="41052" y="103276"/>
                  </a:cubicBezTo>
                  <a:cubicBezTo>
                    <a:pt x="41052" y="81815"/>
                    <a:pt x="36703" y="61369"/>
                    <a:pt x="28837" y="42772"/>
                  </a:cubicBezTo>
                  <a:close/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56" name="CaixaDeTexto 5"/>
            <p:cNvSpPr txBox="1"/>
            <p:nvPr/>
          </p:nvSpPr>
          <p:spPr>
            <a:xfrm>
              <a:off x="7543455" y="5125288"/>
              <a:ext cx="1504952" cy="43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2060"/>
                </a:buClr>
                <a:buSzPct val="120000"/>
              </a:pPr>
              <a:r>
                <a:rPr lang="pt-BR" sz="1100" b="1" dirty="0">
                  <a:solidFill>
                    <a:srgbClr val="1B75BB"/>
                  </a:solidFill>
                  <a:ea typeface="Verdana" pitchFamily="34" charset="0"/>
                  <a:cs typeface="Arial" charset="0"/>
                </a:rPr>
                <a:t>+ informações</a:t>
              </a:r>
            </a:p>
          </p:txBody>
        </p:sp>
        <p:grpSp>
          <p:nvGrpSpPr>
            <p:cNvPr id="57" name="Group 4"/>
            <p:cNvGrpSpPr>
              <a:grpSpLocks noChangeAspect="1"/>
            </p:cNvGrpSpPr>
            <p:nvPr/>
          </p:nvGrpSpPr>
          <p:grpSpPr bwMode="auto">
            <a:xfrm>
              <a:off x="7300120" y="5219409"/>
              <a:ext cx="276672" cy="276672"/>
              <a:chOff x="4549" y="2890"/>
              <a:chExt cx="599" cy="599"/>
            </a:xfrm>
            <a:solidFill>
              <a:schemeClr val="accent2"/>
            </a:solidFill>
          </p:grpSpPr>
          <p:sp>
            <p:nvSpPr>
              <p:cNvPr id="58" name="Freeform 5"/>
              <p:cNvSpPr>
                <a:spLocks noEditPoints="1"/>
              </p:cNvSpPr>
              <p:nvPr/>
            </p:nvSpPr>
            <p:spPr bwMode="auto">
              <a:xfrm>
                <a:off x="4549" y="2890"/>
                <a:ext cx="599" cy="599"/>
              </a:xfrm>
              <a:custGeom>
                <a:avLst/>
                <a:gdLst>
                  <a:gd name="T0" fmla="*/ 1398 w 1638"/>
                  <a:gd name="T1" fmla="*/ 240 h 1638"/>
                  <a:gd name="T2" fmla="*/ 819 w 1638"/>
                  <a:gd name="T3" fmla="*/ 0 h 1638"/>
                  <a:gd name="T4" fmla="*/ 240 w 1638"/>
                  <a:gd name="T5" fmla="*/ 240 h 1638"/>
                  <a:gd name="T6" fmla="*/ 0 w 1638"/>
                  <a:gd name="T7" fmla="*/ 819 h 1638"/>
                  <a:gd name="T8" fmla="*/ 240 w 1638"/>
                  <a:gd name="T9" fmla="*/ 1398 h 1638"/>
                  <a:gd name="T10" fmla="*/ 819 w 1638"/>
                  <a:gd name="T11" fmla="*/ 1638 h 1638"/>
                  <a:gd name="T12" fmla="*/ 1398 w 1638"/>
                  <a:gd name="T13" fmla="*/ 1398 h 1638"/>
                  <a:gd name="T14" fmla="*/ 1638 w 1638"/>
                  <a:gd name="T15" fmla="*/ 819 h 1638"/>
                  <a:gd name="T16" fmla="*/ 1398 w 1638"/>
                  <a:gd name="T17" fmla="*/ 240 h 1638"/>
                  <a:gd name="T18" fmla="*/ 819 w 1638"/>
                  <a:gd name="T19" fmla="*/ 1574 h 1638"/>
                  <a:gd name="T20" fmla="*/ 64 w 1638"/>
                  <a:gd name="T21" fmla="*/ 819 h 1638"/>
                  <a:gd name="T22" fmla="*/ 819 w 1638"/>
                  <a:gd name="T23" fmla="*/ 64 h 1638"/>
                  <a:gd name="T24" fmla="*/ 1574 w 1638"/>
                  <a:gd name="T25" fmla="*/ 819 h 1638"/>
                  <a:gd name="T26" fmla="*/ 819 w 1638"/>
                  <a:gd name="T27" fmla="*/ 1574 h 1638"/>
                  <a:gd name="T28" fmla="*/ 819 w 1638"/>
                  <a:gd name="T29" fmla="*/ 1574 h 1638"/>
                  <a:gd name="T30" fmla="*/ 819 w 1638"/>
                  <a:gd name="T31" fmla="*/ 1574 h 1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38" h="1638">
                    <a:moveTo>
                      <a:pt x="1398" y="240"/>
                    </a:moveTo>
                    <a:cubicBezTo>
                      <a:pt x="1244" y="85"/>
                      <a:pt x="1038" y="0"/>
                      <a:pt x="819" y="0"/>
                    </a:cubicBezTo>
                    <a:cubicBezTo>
                      <a:pt x="600" y="0"/>
                      <a:pt x="395" y="85"/>
                      <a:pt x="240" y="240"/>
                    </a:cubicBezTo>
                    <a:cubicBezTo>
                      <a:pt x="85" y="395"/>
                      <a:pt x="0" y="600"/>
                      <a:pt x="0" y="819"/>
                    </a:cubicBezTo>
                    <a:cubicBezTo>
                      <a:pt x="0" y="1038"/>
                      <a:pt x="85" y="1244"/>
                      <a:pt x="240" y="1398"/>
                    </a:cubicBezTo>
                    <a:cubicBezTo>
                      <a:pt x="395" y="1553"/>
                      <a:pt x="600" y="1638"/>
                      <a:pt x="819" y="1638"/>
                    </a:cubicBezTo>
                    <a:cubicBezTo>
                      <a:pt x="1038" y="1638"/>
                      <a:pt x="1244" y="1553"/>
                      <a:pt x="1398" y="1398"/>
                    </a:cubicBezTo>
                    <a:cubicBezTo>
                      <a:pt x="1553" y="1244"/>
                      <a:pt x="1638" y="1038"/>
                      <a:pt x="1638" y="819"/>
                    </a:cubicBezTo>
                    <a:cubicBezTo>
                      <a:pt x="1638" y="600"/>
                      <a:pt x="1553" y="395"/>
                      <a:pt x="1398" y="240"/>
                    </a:cubicBezTo>
                    <a:close/>
                    <a:moveTo>
                      <a:pt x="819" y="1574"/>
                    </a:moveTo>
                    <a:cubicBezTo>
                      <a:pt x="403" y="1574"/>
                      <a:pt x="64" y="1236"/>
                      <a:pt x="64" y="819"/>
                    </a:cubicBezTo>
                    <a:cubicBezTo>
                      <a:pt x="64" y="403"/>
                      <a:pt x="403" y="64"/>
                      <a:pt x="819" y="64"/>
                    </a:cubicBezTo>
                    <a:cubicBezTo>
                      <a:pt x="1236" y="64"/>
                      <a:pt x="1574" y="403"/>
                      <a:pt x="1574" y="819"/>
                    </a:cubicBezTo>
                    <a:cubicBezTo>
                      <a:pt x="1574" y="1236"/>
                      <a:pt x="1236" y="1574"/>
                      <a:pt x="819" y="1574"/>
                    </a:cubicBezTo>
                    <a:close/>
                    <a:moveTo>
                      <a:pt x="819" y="1574"/>
                    </a:moveTo>
                    <a:cubicBezTo>
                      <a:pt x="819" y="1574"/>
                      <a:pt x="819" y="1574"/>
                      <a:pt x="819" y="15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59" name="Freeform 6"/>
              <p:cNvSpPr>
                <a:spLocks noEditPoints="1"/>
              </p:cNvSpPr>
              <p:nvPr/>
            </p:nvSpPr>
            <p:spPr bwMode="auto">
              <a:xfrm>
                <a:off x="4808" y="3083"/>
                <a:ext cx="81" cy="331"/>
              </a:xfrm>
              <a:custGeom>
                <a:avLst/>
                <a:gdLst>
                  <a:gd name="T0" fmla="*/ 110 w 221"/>
                  <a:gd name="T1" fmla="*/ 0 h 905"/>
                  <a:gd name="T2" fmla="*/ 0 w 221"/>
                  <a:gd name="T3" fmla="*/ 110 h 905"/>
                  <a:gd name="T4" fmla="*/ 0 w 221"/>
                  <a:gd name="T5" fmla="*/ 794 h 905"/>
                  <a:gd name="T6" fmla="*/ 110 w 221"/>
                  <a:gd name="T7" fmla="*/ 905 h 905"/>
                  <a:gd name="T8" fmla="*/ 221 w 221"/>
                  <a:gd name="T9" fmla="*/ 794 h 905"/>
                  <a:gd name="T10" fmla="*/ 221 w 221"/>
                  <a:gd name="T11" fmla="*/ 110 h 905"/>
                  <a:gd name="T12" fmla="*/ 110 w 221"/>
                  <a:gd name="T13" fmla="*/ 0 h 905"/>
                  <a:gd name="T14" fmla="*/ 157 w 221"/>
                  <a:gd name="T15" fmla="*/ 794 h 905"/>
                  <a:gd name="T16" fmla="*/ 110 w 221"/>
                  <a:gd name="T17" fmla="*/ 841 h 905"/>
                  <a:gd name="T18" fmla="*/ 64 w 221"/>
                  <a:gd name="T19" fmla="*/ 794 h 905"/>
                  <a:gd name="T20" fmla="*/ 64 w 221"/>
                  <a:gd name="T21" fmla="*/ 110 h 905"/>
                  <a:gd name="T22" fmla="*/ 110 w 221"/>
                  <a:gd name="T23" fmla="*/ 64 h 905"/>
                  <a:gd name="T24" fmla="*/ 157 w 221"/>
                  <a:gd name="T25" fmla="*/ 110 h 905"/>
                  <a:gd name="T26" fmla="*/ 157 w 221"/>
                  <a:gd name="T27" fmla="*/ 794 h 905"/>
                  <a:gd name="T28" fmla="*/ 157 w 221"/>
                  <a:gd name="T29" fmla="*/ 794 h 905"/>
                  <a:gd name="T30" fmla="*/ 157 w 221"/>
                  <a:gd name="T31" fmla="*/ 794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905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794"/>
                      <a:pt x="0" y="794"/>
                      <a:pt x="0" y="794"/>
                    </a:cubicBezTo>
                    <a:cubicBezTo>
                      <a:pt x="0" y="855"/>
                      <a:pt x="49" y="905"/>
                      <a:pt x="110" y="905"/>
                    </a:cubicBezTo>
                    <a:cubicBezTo>
                      <a:pt x="171" y="905"/>
                      <a:pt x="221" y="855"/>
                      <a:pt x="221" y="794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794"/>
                    </a:moveTo>
                    <a:cubicBezTo>
                      <a:pt x="157" y="820"/>
                      <a:pt x="136" y="841"/>
                      <a:pt x="110" y="841"/>
                    </a:cubicBezTo>
                    <a:cubicBezTo>
                      <a:pt x="85" y="841"/>
                      <a:pt x="64" y="820"/>
                      <a:pt x="64" y="794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4"/>
                      <a:pt x="85" y="64"/>
                      <a:pt x="110" y="64"/>
                    </a:cubicBezTo>
                    <a:cubicBezTo>
                      <a:pt x="136" y="64"/>
                      <a:pt x="157" y="84"/>
                      <a:pt x="157" y="110"/>
                    </a:cubicBezTo>
                    <a:lnTo>
                      <a:pt x="157" y="794"/>
                    </a:lnTo>
                    <a:close/>
                    <a:moveTo>
                      <a:pt x="157" y="794"/>
                    </a:moveTo>
                    <a:cubicBezTo>
                      <a:pt x="157" y="794"/>
                      <a:pt x="157" y="794"/>
                      <a:pt x="157" y="79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60" name="Freeform 7"/>
              <p:cNvSpPr>
                <a:spLocks noEditPoints="1"/>
              </p:cNvSpPr>
              <p:nvPr/>
            </p:nvSpPr>
            <p:spPr bwMode="auto">
              <a:xfrm>
                <a:off x="4808" y="2965"/>
                <a:ext cx="81" cy="96"/>
              </a:xfrm>
              <a:custGeom>
                <a:avLst/>
                <a:gdLst>
                  <a:gd name="T0" fmla="*/ 110 w 221"/>
                  <a:gd name="T1" fmla="*/ 0 h 263"/>
                  <a:gd name="T2" fmla="*/ 0 w 221"/>
                  <a:gd name="T3" fmla="*/ 110 h 263"/>
                  <a:gd name="T4" fmla="*/ 0 w 221"/>
                  <a:gd name="T5" fmla="*/ 153 h 263"/>
                  <a:gd name="T6" fmla="*/ 110 w 221"/>
                  <a:gd name="T7" fmla="*/ 263 h 263"/>
                  <a:gd name="T8" fmla="*/ 221 w 221"/>
                  <a:gd name="T9" fmla="*/ 153 h 263"/>
                  <a:gd name="T10" fmla="*/ 221 w 221"/>
                  <a:gd name="T11" fmla="*/ 110 h 263"/>
                  <a:gd name="T12" fmla="*/ 110 w 221"/>
                  <a:gd name="T13" fmla="*/ 0 h 263"/>
                  <a:gd name="T14" fmla="*/ 157 w 221"/>
                  <a:gd name="T15" fmla="*/ 153 h 263"/>
                  <a:gd name="T16" fmla="*/ 110 w 221"/>
                  <a:gd name="T17" fmla="*/ 199 h 263"/>
                  <a:gd name="T18" fmla="*/ 64 w 221"/>
                  <a:gd name="T19" fmla="*/ 153 h 263"/>
                  <a:gd name="T20" fmla="*/ 64 w 221"/>
                  <a:gd name="T21" fmla="*/ 110 h 263"/>
                  <a:gd name="T22" fmla="*/ 110 w 221"/>
                  <a:gd name="T23" fmla="*/ 64 h 263"/>
                  <a:gd name="T24" fmla="*/ 157 w 221"/>
                  <a:gd name="T25" fmla="*/ 110 h 263"/>
                  <a:gd name="T26" fmla="*/ 157 w 221"/>
                  <a:gd name="T27" fmla="*/ 153 h 263"/>
                  <a:gd name="T28" fmla="*/ 157 w 221"/>
                  <a:gd name="T29" fmla="*/ 153 h 263"/>
                  <a:gd name="T30" fmla="*/ 157 w 221"/>
                  <a:gd name="T31" fmla="*/ 15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263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214"/>
                      <a:pt x="49" y="263"/>
                      <a:pt x="110" y="263"/>
                    </a:cubicBezTo>
                    <a:cubicBezTo>
                      <a:pt x="171" y="263"/>
                      <a:pt x="221" y="214"/>
                      <a:pt x="221" y="153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153"/>
                    </a:moveTo>
                    <a:cubicBezTo>
                      <a:pt x="157" y="179"/>
                      <a:pt x="136" y="199"/>
                      <a:pt x="110" y="199"/>
                    </a:cubicBezTo>
                    <a:cubicBezTo>
                      <a:pt x="85" y="199"/>
                      <a:pt x="64" y="179"/>
                      <a:pt x="64" y="153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5"/>
                      <a:pt x="85" y="64"/>
                      <a:pt x="110" y="64"/>
                    </a:cubicBezTo>
                    <a:cubicBezTo>
                      <a:pt x="136" y="64"/>
                      <a:pt x="157" y="85"/>
                      <a:pt x="157" y="110"/>
                    </a:cubicBezTo>
                    <a:lnTo>
                      <a:pt x="157" y="153"/>
                    </a:lnTo>
                    <a:close/>
                    <a:moveTo>
                      <a:pt x="157" y="153"/>
                    </a:moveTo>
                    <a:cubicBezTo>
                      <a:pt x="157" y="153"/>
                      <a:pt x="157" y="153"/>
                      <a:pt x="157" y="1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61" name="Freeform 8"/>
              <p:cNvSpPr>
                <a:spLocks noEditPoints="1"/>
              </p:cNvSpPr>
              <p:nvPr/>
            </p:nvSpPr>
            <p:spPr bwMode="auto">
              <a:xfrm>
                <a:off x="4681" y="2942"/>
                <a:ext cx="116" cy="70"/>
              </a:xfrm>
              <a:custGeom>
                <a:avLst/>
                <a:gdLst>
                  <a:gd name="T0" fmla="*/ 271 w 315"/>
                  <a:gd name="T1" fmla="*/ 5 h 193"/>
                  <a:gd name="T2" fmla="*/ 16 w 315"/>
                  <a:gd name="T3" fmla="*/ 136 h 193"/>
                  <a:gd name="T4" fmla="*/ 11 w 315"/>
                  <a:gd name="T5" fmla="*/ 181 h 193"/>
                  <a:gd name="T6" fmla="*/ 36 w 315"/>
                  <a:gd name="T7" fmla="*/ 193 h 193"/>
                  <a:gd name="T8" fmla="*/ 56 w 315"/>
                  <a:gd name="T9" fmla="*/ 186 h 193"/>
                  <a:gd name="T10" fmla="*/ 288 w 315"/>
                  <a:gd name="T11" fmla="*/ 66 h 193"/>
                  <a:gd name="T12" fmla="*/ 310 w 315"/>
                  <a:gd name="T13" fmla="*/ 27 h 193"/>
                  <a:gd name="T14" fmla="*/ 271 w 315"/>
                  <a:gd name="T15" fmla="*/ 5 h 193"/>
                  <a:gd name="T16" fmla="*/ 271 w 315"/>
                  <a:gd name="T17" fmla="*/ 5 h 193"/>
                  <a:gd name="T18" fmla="*/ 271 w 315"/>
                  <a:gd name="T19" fmla="*/ 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5" h="193">
                    <a:moveTo>
                      <a:pt x="271" y="5"/>
                    </a:moveTo>
                    <a:cubicBezTo>
                      <a:pt x="177" y="30"/>
                      <a:pt x="91" y="75"/>
                      <a:pt x="16" y="136"/>
                    </a:cubicBezTo>
                    <a:cubicBezTo>
                      <a:pt x="2" y="147"/>
                      <a:pt x="0" y="168"/>
                      <a:pt x="11" y="181"/>
                    </a:cubicBezTo>
                    <a:cubicBezTo>
                      <a:pt x="17" y="189"/>
                      <a:pt x="27" y="193"/>
                      <a:pt x="36" y="193"/>
                    </a:cubicBezTo>
                    <a:cubicBezTo>
                      <a:pt x="43" y="193"/>
                      <a:pt x="50" y="191"/>
                      <a:pt x="56" y="186"/>
                    </a:cubicBezTo>
                    <a:cubicBezTo>
                      <a:pt x="125" y="130"/>
                      <a:pt x="203" y="90"/>
                      <a:pt x="288" y="66"/>
                    </a:cubicBezTo>
                    <a:cubicBezTo>
                      <a:pt x="305" y="62"/>
                      <a:pt x="315" y="44"/>
                      <a:pt x="310" y="27"/>
                    </a:cubicBezTo>
                    <a:cubicBezTo>
                      <a:pt x="305" y="10"/>
                      <a:pt x="288" y="0"/>
                      <a:pt x="271" y="5"/>
                    </a:cubicBezTo>
                    <a:close/>
                    <a:moveTo>
                      <a:pt x="271" y="5"/>
                    </a:moveTo>
                    <a:cubicBezTo>
                      <a:pt x="271" y="5"/>
                      <a:pt x="271" y="5"/>
                      <a:pt x="271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62" name="Freeform 9"/>
              <p:cNvSpPr>
                <a:spLocks noEditPoints="1"/>
              </p:cNvSpPr>
              <p:nvPr/>
            </p:nvSpPr>
            <p:spPr bwMode="auto">
              <a:xfrm>
                <a:off x="4593" y="3039"/>
                <a:ext cx="174" cy="386"/>
              </a:xfrm>
              <a:custGeom>
                <a:avLst/>
                <a:gdLst>
                  <a:gd name="T0" fmla="*/ 453 w 476"/>
                  <a:gd name="T1" fmla="*/ 996 h 1057"/>
                  <a:gd name="T2" fmla="*/ 64 w 476"/>
                  <a:gd name="T3" fmla="*/ 411 h 1057"/>
                  <a:gd name="T4" fmla="*/ 173 w 476"/>
                  <a:gd name="T5" fmla="*/ 55 h 1057"/>
                  <a:gd name="T6" fmla="*/ 165 w 476"/>
                  <a:gd name="T7" fmla="*/ 10 h 1057"/>
                  <a:gd name="T8" fmla="*/ 120 w 476"/>
                  <a:gd name="T9" fmla="*/ 19 h 1057"/>
                  <a:gd name="T10" fmla="*/ 0 w 476"/>
                  <a:gd name="T11" fmla="*/ 411 h 1057"/>
                  <a:gd name="T12" fmla="*/ 428 w 476"/>
                  <a:gd name="T13" fmla="*/ 1055 h 1057"/>
                  <a:gd name="T14" fmla="*/ 440 w 476"/>
                  <a:gd name="T15" fmla="*/ 1057 h 1057"/>
                  <a:gd name="T16" fmla="*/ 470 w 476"/>
                  <a:gd name="T17" fmla="*/ 1038 h 1057"/>
                  <a:gd name="T18" fmla="*/ 453 w 476"/>
                  <a:gd name="T19" fmla="*/ 996 h 1057"/>
                  <a:gd name="T20" fmla="*/ 453 w 476"/>
                  <a:gd name="T21" fmla="*/ 996 h 1057"/>
                  <a:gd name="T22" fmla="*/ 453 w 476"/>
                  <a:gd name="T23" fmla="*/ 996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6" h="1057">
                    <a:moveTo>
                      <a:pt x="453" y="996"/>
                    </a:moveTo>
                    <a:cubicBezTo>
                      <a:pt x="216" y="897"/>
                      <a:pt x="64" y="667"/>
                      <a:pt x="64" y="411"/>
                    </a:cubicBezTo>
                    <a:cubicBezTo>
                      <a:pt x="64" y="283"/>
                      <a:pt x="102" y="160"/>
                      <a:pt x="173" y="55"/>
                    </a:cubicBezTo>
                    <a:cubicBezTo>
                      <a:pt x="183" y="40"/>
                      <a:pt x="179" y="20"/>
                      <a:pt x="165" y="10"/>
                    </a:cubicBezTo>
                    <a:cubicBezTo>
                      <a:pt x="150" y="0"/>
                      <a:pt x="130" y="4"/>
                      <a:pt x="120" y="19"/>
                    </a:cubicBezTo>
                    <a:cubicBezTo>
                      <a:pt x="41" y="135"/>
                      <a:pt x="0" y="270"/>
                      <a:pt x="0" y="411"/>
                    </a:cubicBezTo>
                    <a:cubicBezTo>
                      <a:pt x="0" y="693"/>
                      <a:pt x="168" y="946"/>
                      <a:pt x="428" y="1055"/>
                    </a:cubicBezTo>
                    <a:cubicBezTo>
                      <a:pt x="432" y="1057"/>
                      <a:pt x="436" y="1057"/>
                      <a:pt x="440" y="1057"/>
                    </a:cubicBezTo>
                    <a:cubicBezTo>
                      <a:pt x="453" y="1057"/>
                      <a:pt x="465" y="1050"/>
                      <a:pt x="470" y="1038"/>
                    </a:cubicBezTo>
                    <a:cubicBezTo>
                      <a:pt x="476" y="1021"/>
                      <a:pt x="469" y="1003"/>
                      <a:pt x="453" y="996"/>
                    </a:cubicBezTo>
                    <a:close/>
                    <a:moveTo>
                      <a:pt x="453" y="996"/>
                    </a:moveTo>
                    <a:cubicBezTo>
                      <a:pt x="453" y="996"/>
                      <a:pt x="453" y="996"/>
                      <a:pt x="453" y="9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  <p:sp>
        <p:nvSpPr>
          <p:cNvPr id="79" name="CaixaDeTexto 78"/>
          <p:cNvSpPr txBox="1"/>
          <p:nvPr/>
        </p:nvSpPr>
        <p:spPr>
          <a:xfrm>
            <a:off x="-234794" y="5683857"/>
            <a:ext cx="10178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b="1" i="1" dirty="0">
                <a:solidFill>
                  <a:schemeClr val="accent2"/>
                </a:solidFill>
              </a:rPr>
              <a:t>2015</a:t>
            </a:r>
          </a:p>
        </p:txBody>
      </p:sp>
      <p:grpSp>
        <p:nvGrpSpPr>
          <p:cNvPr id="80" name="historico"/>
          <p:cNvGrpSpPr/>
          <p:nvPr/>
        </p:nvGrpSpPr>
        <p:grpSpPr>
          <a:xfrm>
            <a:off x="9062223" y="407710"/>
            <a:ext cx="1596572" cy="624115"/>
            <a:chOff x="7794171" y="5558971"/>
            <a:chExt cx="1596572" cy="624115"/>
          </a:xfrm>
        </p:grpSpPr>
        <p:grpSp>
          <p:nvGrpSpPr>
            <p:cNvPr id="81" name="historico"/>
            <p:cNvGrpSpPr/>
            <p:nvPr/>
          </p:nvGrpSpPr>
          <p:grpSpPr>
            <a:xfrm>
              <a:off x="7913674" y="5674171"/>
              <a:ext cx="1346440" cy="450171"/>
              <a:chOff x="9469590" y="1309591"/>
              <a:chExt cx="1346440" cy="450171"/>
            </a:xfrm>
          </p:grpSpPr>
          <p:grpSp>
            <p:nvGrpSpPr>
              <p:cNvPr id="83" name="Group 4"/>
              <p:cNvGrpSpPr>
                <a:grpSpLocks noChangeAspect="1"/>
              </p:cNvGrpSpPr>
              <p:nvPr/>
            </p:nvGrpSpPr>
            <p:grpSpPr bwMode="auto">
              <a:xfrm>
                <a:off x="9469590" y="1309591"/>
                <a:ext cx="463483" cy="450171"/>
                <a:chOff x="5704" y="821"/>
                <a:chExt cx="383" cy="372"/>
              </a:xfrm>
              <a:solidFill>
                <a:srgbClr val="00A79B"/>
              </a:solidFill>
            </p:grpSpPr>
            <p:sp>
              <p:nvSpPr>
                <p:cNvPr id="85" name="Freeform 5"/>
                <p:cNvSpPr>
                  <a:spLocks noEditPoints="1"/>
                </p:cNvSpPr>
                <p:nvPr/>
              </p:nvSpPr>
              <p:spPr bwMode="auto">
                <a:xfrm>
                  <a:off x="5743" y="936"/>
                  <a:ext cx="63" cy="63"/>
                </a:xfrm>
                <a:custGeom>
                  <a:avLst/>
                  <a:gdLst>
                    <a:gd name="T0" fmla="*/ 306 w 338"/>
                    <a:gd name="T1" fmla="*/ 0 h 337"/>
                    <a:gd name="T2" fmla="*/ 32 w 338"/>
                    <a:gd name="T3" fmla="*/ 0 h 337"/>
                    <a:gd name="T4" fmla="*/ 0 w 338"/>
                    <a:gd name="T5" fmla="*/ 32 h 337"/>
                    <a:gd name="T6" fmla="*/ 0 w 338"/>
                    <a:gd name="T7" fmla="*/ 305 h 337"/>
                    <a:gd name="T8" fmla="*/ 32 w 338"/>
                    <a:gd name="T9" fmla="*/ 337 h 337"/>
                    <a:gd name="T10" fmla="*/ 306 w 338"/>
                    <a:gd name="T11" fmla="*/ 337 h 337"/>
                    <a:gd name="T12" fmla="*/ 338 w 338"/>
                    <a:gd name="T13" fmla="*/ 305 h 337"/>
                    <a:gd name="T14" fmla="*/ 338 w 338"/>
                    <a:gd name="T15" fmla="*/ 32 h 337"/>
                    <a:gd name="T16" fmla="*/ 306 w 338"/>
                    <a:gd name="T17" fmla="*/ 0 h 337"/>
                    <a:gd name="T18" fmla="*/ 274 w 338"/>
                    <a:gd name="T19" fmla="*/ 273 h 337"/>
                    <a:gd name="T20" fmla="*/ 64 w 338"/>
                    <a:gd name="T21" fmla="*/ 273 h 337"/>
                    <a:gd name="T22" fmla="*/ 64 w 338"/>
                    <a:gd name="T23" fmla="*/ 64 h 337"/>
                    <a:gd name="T24" fmla="*/ 274 w 338"/>
                    <a:gd name="T25" fmla="*/ 64 h 337"/>
                    <a:gd name="T26" fmla="*/ 274 w 338"/>
                    <a:gd name="T27" fmla="*/ 273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8" h="337">
                      <a:moveTo>
                        <a:pt x="306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5" y="0"/>
                        <a:pt x="0" y="14"/>
                        <a:pt x="0" y="32"/>
                      </a:cubicBezTo>
                      <a:cubicBezTo>
                        <a:pt x="0" y="305"/>
                        <a:pt x="0" y="305"/>
                        <a:pt x="0" y="305"/>
                      </a:cubicBezTo>
                      <a:cubicBezTo>
                        <a:pt x="0" y="323"/>
                        <a:pt x="15" y="337"/>
                        <a:pt x="32" y="337"/>
                      </a:cubicBezTo>
                      <a:cubicBezTo>
                        <a:pt x="306" y="337"/>
                        <a:pt x="306" y="337"/>
                        <a:pt x="306" y="337"/>
                      </a:cubicBezTo>
                      <a:cubicBezTo>
                        <a:pt x="324" y="337"/>
                        <a:pt x="338" y="323"/>
                        <a:pt x="338" y="305"/>
                      </a:cubicBezTo>
                      <a:cubicBezTo>
                        <a:pt x="338" y="32"/>
                        <a:pt x="338" y="32"/>
                        <a:pt x="338" y="32"/>
                      </a:cubicBezTo>
                      <a:cubicBezTo>
                        <a:pt x="338" y="14"/>
                        <a:pt x="324" y="0"/>
                        <a:pt x="306" y="0"/>
                      </a:cubicBezTo>
                      <a:close/>
                      <a:moveTo>
                        <a:pt x="274" y="273"/>
                      </a:moveTo>
                      <a:cubicBezTo>
                        <a:pt x="64" y="273"/>
                        <a:pt x="64" y="273"/>
                        <a:pt x="64" y="273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4" y="64"/>
                        <a:pt x="274" y="64"/>
                        <a:pt x="274" y="64"/>
                      </a:cubicBezTo>
                      <a:lnTo>
                        <a:pt x="274" y="27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86" name="Freeform 6"/>
                <p:cNvSpPr>
                  <a:spLocks noEditPoints="1"/>
                </p:cNvSpPr>
                <p:nvPr/>
              </p:nvSpPr>
              <p:spPr bwMode="auto">
                <a:xfrm>
                  <a:off x="5819" y="936"/>
                  <a:ext cx="63" cy="63"/>
                </a:xfrm>
                <a:custGeom>
                  <a:avLst/>
                  <a:gdLst>
                    <a:gd name="T0" fmla="*/ 305 w 337"/>
                    <a:gd name="T1" fmla="*/ 0 h 337"/>
                    <a:gd name="T2" fmla="*/ 32 w 337"/>
                    <a:gd name="T3" fmla="*/ 0 h 337"/>
                    <a:gd name="T4" fmla="*/ 0 w 337"/>
                    <a:gd name="T5" fmla="*/ 32 h 337"/>
                    <a:gd name="T6" fmla="*/ 0 w 337"/>
                    <a:gd name="T7" fmla="*/ 305 h 337"/>
                    <a:gd name="T8" fmla="*/ 32 w 337"/>
                    <a:gd name="T9" fmla="*/ 337 h 337"/>
                    <a:gd name="T10" fmla="*/ 305 w 337"/>
                    <a:gd name="T11" fmla="*/ 337 h 337"/>
                    <a:gd name="T12" fmla="*/ 337 w 337"/>
                    <a:gd name="T13" fmla="*/ 305 h 337"/>
                    <a:gd name="T14" fmla="*/ 337 w 337"/>
                    <a:gd name="T15" fmla="*/ 32 h 337"/>
                    <a:gd name="T16" fmla="*/ 305 w 337"/>
                    <a:gd name="T17" fmla="*/ 0 h 337"/>
                    <a:gd name="T18" fmla="*/ 273 w 337"/>
                    <a:gd name="T19" fmla="*/ 273 h 337"/>
                    <a:gd name="T20" fmla="*/ 64 w 337"/>
                    <a:gd name="T21" fmla="*/ 273 h 337"/>
                    <a:gd name="T22" fmla="*/ 64 w 337"/>
                    <a:gd name="T23" fmla="*/ 64 h 337"/>
                    <a:gd name="T24" fmla="*/ 273 w 337"/>
                    <a:gd name="T25" fmla="*/ 64 h 337"/>
                    <a:gd name="T26" fmla="*/ 273 w 337"/>
                    <a:gd name="T27" fmla="*/ 273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7" h="337">
                      <a:moveTo>
                        <a:pt x="305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4" y="0"/>
                        <a:pt x="0" y="14"/>
                        <a:pt x="0" y="32"/>
                      </a:cubicBezTo>
                      <a:cubicBezTo>
                        <a:pt x="0" y="305"/>
                        <a:pt x="0" y="305"/>
                        <a:pt x="0" y="305"/>
                      </a:cubicBezTo>
                      <a:cubicBezTo>
                        <a:pt x="0" y="323"/>
                        <a:pt x="14" y="337"/>
                        <a:pt x="32" y="337"/>
                      </a:cubicBezTo>
                      <a:cubicBezTo>
                        <a:pt x="305" y="337"/>
                        <a:pt x="305" y="337"/>
                        <a:pt x="305" y="337"/>
                      </a:cubicBezTo>
                      <a:cubicBezTo>
                        <a:pt x="323" y="337"/>
                        <a:pt x="337" y="323"/>
                        <a:pt x="337" y="305"/>
                      </a:cubicBezTo>
                      <a:cubicBezTo>
                        <a:pt x="337" y="32"/>
                        <a:pt x="337" y="32"/>
                        <a:pt x="337" y="32"/>
                      </a:cubicBezTo>
                      <a:cubicBezTo>
                        <a:pt x="337" y="14"/>
                        <a:pt x="323" y="0"/>
                        <a:pt x="305" y="0"/>
                      </a:cubicBezTo>
                      <a:close/>
                      <a:moveTo>
                        <a:pt x="273" y="273"/>
                      </a:moveTo>
                      <a:cubicBezTo>
                        <a:pt x="64" y="273"/>
                        <a:pt x="64" y="273"/>
                        <a:pt x="64" y="273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3" y="64"/>
                        <a:pt x="273" y="64"/>
                        <a:pt x="273" y="64"/>
                      </a:cubicBezTo>
                      <a:cubicBezTo>
                        <a:pt x="273" y="273"/>
                        <a:pt x="273" y="273"/>
                        <a:pt x="273" y="2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87" name="Freeform 7"/>
                <p:cNvSpPr>
                  <a:spLocks noEditPoints="1"/>
                </p:cNvSpPr>
                <p:nvPr/>
              </p:nvSpPr>
              <p:spPr bwMode="auto">
                <a:xfrm>
                  <a:off x="5743" y="1013"/>
                  <a:ext cx="63" cy="63"/>
                </a:xfrm>
                <a:custGeom>
                  <a:avLst/>
                  <a:gdLst>
                    <a:gd name="T0" fmla="*/ 306 w 338"/>
                    <a:gd name="T1" fmla="*/ 0 h 338"/>
                    <a:gd name="T2" fmla="*/ 32 w 338"/>
                    <a:gd name="T3" fmla="*/ 0 h 338"/>
                    <a:gd name="T4" fmla="*/ 0 w 338"/>
                    <a:gd name="T5" fmla="*/ 32 h 338"/>
                    <a:gd name="T6" fmla="*/ 0 w 338"/>
                    <a:gd name="T7" fmla="*/ 306 h 338"/>
                    <a:gd name="T8" fmla="*/ 32 w 338"/>
                    <a:gd name="T9" fmla="*/ 338 h 338"/>
                    <a:gd name="T10" fmla="*/ 306 w 338"/>
                    <a:gd name="T11" fmla="*/ 338 h 338"/>
                    <a:gd name="T12" fmla="*/ 338 w 338"/>
                    <a:gd name="T13" fmla="*/ 306 h 338"/>
                    <a:gd name="T14" fmla="*/ 338 w 338"/>
                    <a:gd name="T15" fmla="*/ 32 h 338"/>
                    <a:gd name="T16" fmla="*/ 306 w 338"/>
                    <a:gd name="T17" fmla="*/ 0 h 338"/>
                    <a:gd name="T18" fmla="*/ 274 w 338"/>
                    <a:gd name="T19" fmla="*/ 274 h 338"/>
                    <a:gd name="T20" fmla="*/ 64 w 338"/>
                    <a:gd name="T21" fmla="*/ 274 h 338"/>
                    <a:gd name="T22" fmla="*/ 64 w 338"/>
                    <a:gd name="T23" fmla="*/ 64 h 338"/>
                    <a:gd name="T24" fmla="*/ 274 w 338"/>
                    <a:gd name="T25" fmla="*/ 64 h 338"/>
                    <a:gd name="T26" fmla="*/ 274 w 338"/>
                    <a:gd name="T27" fmla="*/ 274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8" h="338">
                      <a:moveTo>
                        <a:pt x="306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5" y="0"/>
                        <a:pt x="0" y="14"/>
                        <a:pt x="0" y="32"/>
                      </a:cubicBezTo>
                      <a:cubicBezTo>
                        <a:pt x="0" y="306"/>
                        <a:pt x="0" y="306"/>
                        <a:pt x="0" y="306"/>
                      </a:cubicBezTo>
                      <a:cubicBezTo>
                        <a:pt x="0" y="323"/>
                        <a:pt x="15" y="338"/>
                        <a:pt x="32" y="338"/>
                      </a:cubicBezTo>
                      <a:cubicBezTo>
                        <a:pt x="306" y="338"/>
                        <a:pt x="306" y="338"/>
                        <a:pt x="306" y="338"/>
                      </a:cubicBezTo>
                      <a:cubicBezTo>
                        <a:pt x="324" y="338"/>
                        <a:pt x="338" y="323"/>
                        <a:pt x="338" y="306"/>
                      </a:cubicBezTo>
                      <a:cubicBezTo>
                        <a:pt x="338" y="32"/>
                        <a:pt x="338" y="32"/>
                        <a:pt x="338" y="32"/>
                      </a:cubicBezTo>
                      <a:cubicBezTo>
                        <a:pt x="338" y="14"/>
                        <a:pt x="324" y="0"/>
                        <a:pt x="306" y="0"/>
                      </a:cubicBezTo>
                      <a:close/>
                      <a:moveTo>
                        <a:pt x="274" y="274"/>
                      </a:moveTo>
                      <a:cubicBezTo>
                        <a:pt x="64" y="274"/>
                        <a:pt x="64" y="274"/>
                        <a:pt x="64" y="274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4" y="64"/>
                        <a:pt x="274" y="64"/>
                        <a:pt x="274" y="64"/>
                      </a:cubicBezTo>
                      <a:lnTo>
                        <a:pt x="274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88" name="Freeform 8"/>
                <p:cNvSpPr>
                  <a:spLocks noEditPoints="1"/>
                </p:cNvSpPr>
                <p:nvPr/>
              </p:nvSpPr>
              <p:spPr bwMode="auto">
                <a:xfrm>
                  <a:off x="5704" y="821"/>
                  <a:ext cx="383" cy="372"/>
                </a:xfrm>
                <a:custGeom>
                  <a:avLst/>
                  <a:gdLst>
                    <a:gd name="T0" fmla="*/ 1569 w 2048"/>
                    <a:gd name="T1" fmla="*/ 237 h 1990"/>
                    <a:gd name="T2" fmla="*/ 1398 w 2048"/>
                    <a:gd name="T3" fmla="*/ 205 h 1990"/>
                    <a:gd name="T4" fmla="*/ 1366 w 2048"/>
                    <a:gd name="T5" fmla="*/ 0 h 1990"/>
                    <a:gd name="T6" fmla="*/ 1197 w 2048"/>
                    <a:gd name="T7" fmla="*/ 32 h 1990"/>
                    <a:gd name="T8" fmla="*/ 885 w 2048"/>
                    <a:gd name="T9" fmla="*/ 205 h 1990"/>
                    <a:gd name="T10" fmla="*/ 853 w 2048"/>
                    <a:gd name="T11" fmla="*/ 0 h 1990"/>
                    <a:gd name="T12" fmla="*/ 684 w 2048"/>
                    <a:gd name="T13" fmla="*/ 32 h 1990"/>
                    <a:gd name="T14" fmla="*/ 372 w 2048"/>
                    <a:gd name="T15" fmla="*/ 205 h 1990"/>
                    <a:gd name="T16" fmla="*/ 340 w 2048"/>
                    <a:gd name="T17" fmla="*/ 0 h 1990"/>
                    <a:gd name="T18" fmla="*/ 171 w 2048"/>
                    <a:gd name="T19" fmla="*/ 32 h 1990"/>
                    <a:gd name="T20" fmla="*/ 32 w 2048"/>
                    <a:gd name="T21" fmla="*/ 205 h 1990"/>
                    <a:gd name="T22" fmla="*/ 0 w 2048"/>
                    <a:gd name="T23" fmla="*/ 1468 h 1990"/>
                    <a:gd name="T24" fmla="*/ 896 w 2048"/>
                    <a:gd name="T25" fmla="*/ 1501 h 1990"/>
                    <a:gd name="T26" fmla="*/ 1469 w 2048"/>
                    <a:gd name="T27" fmla="*/ 1990 h 1990"/>
                    <a:gd name="T28" fmla="*/ 1569 w 2048"/>
                    <a:gd name="T29" fmla="*/ 840 h 1990"/>
                    <a:gd name="T30" fmla="*/ 1261 w 2048"/>
                    <a:gd name="T31" fmla="*/ 64 h 1990"/>
                    <a:gd name="T32" fmla="*/ 1334 w 2048"/>
                    <a:gd name="T33" fmla="*/ 237 h 1990"/>
                    <a:gd name="T34" fmla="*/ 1261 w 2048"/>
                    <a:gd name="T35" fmla="*/ 410 h 1990"/>
                    <a:gd name="T36" fmla="*/ 748 w 2048"/>
                    <a:gd name="T37" fmla="*/ 237 h 1990"/>
                    <a:gd name="T38" fmla="*/ 821 w 2048"/>
                    <a:gd name="T39" fmla="*/ 64 h 1990"/>
                    <a:gd name="T40" fmla="*/ 821 w 2048"/>
                    <a:gd name="T41" fmla="*/ 410 h 1990"/>
                    <a:gd name="T42" fmla="*/ 748 w 2048"/>
                    <a:gd name="T43" fmla="*/ 237 h 1990"/>
                    <a:gd name="T44" fmla="*/ 235 w 2048"/>
                    <a:gd name="T45" fmla="*/ 64 h 1990"/>
                    <a:gd name="T46" fmla="*/ 308 w 2048"/>
                    <a:gd name="T47" fmla="*/ 237 h 1990"/>
                    <a:gd name="T48" fmla="*/ 235 w 2048"/>
                    <a:gd name="T49" fmla="*/ 410 h 1990"/>
                    <a:gd name="T50" fmla="*/ 921 w 2048"/>
                    <a:gd name="T51" fmla="*/ 1026 h 1990"/>
                    <a:gd name="T52" fmla="*/ 616 w 2048"/>
                    <a:gd name="T53" fmla="*/ 1058 h 1990"/>
                    <a:gd name="T54" fmla="*/ 648 w 2048"/>
                    <a:gd name="T55" fmla="*/ 1364 h 1990"/>
                    <a:gd name="T56" fmla="*/ 889 w 2048"/>
                    <a:gd name="T57" fmla="*/ 1411 h 1990"/>
                    <a:gd name="T58" fmla="*/ 64 w 2048"/>
                    <a:gd name="T59" fmla="*/ 1436 h 1990"/>
                    <a:gd name="T60" fmla="*/ 171 w 2048"/>
                    <a:gd name="T61" fmla="*/ 269 h 1990"/>
                    <a:gd name="T62" fmla="*/ 203 w 2048"/>
                    <a:gd name="T63" fmla="*/ 474 h 1990"/>
                    <a:gd name="T64" fmla="*/ 372 w 2048"/>
                    <a:gd name="T65" fmla="*/ 442 h 1990"/>
                    <a:gd name="T66" fmla="*/ 684 w 2048"/>
                    <a:gd name="T67" fmla="*/ 269 h 1990"/>
                    <a:gd name="T68" fmla="*/ 716 w 2048"/>
                    <a:gd name="T69" fmla="*/ 474 h 1990"/>
                    <a:gd name="T70" fmla="*/ 885 w 2048"/>
                    <a:gd name="T71" fmla="*/ 442 h 1990"/>
                    <a:gd name="T72" fmla="*/ 1197 w 2048"/>
                    <a:gd name="T73" fmla="*/ 269 h 1990"/>
                    <a:gd name="T74" fmla="*/ 1229 w 2048"/>
                    <a:gd name="T75" fmla="*/ 474 h 1990"/>
                    <a:gd name="T76" fmla="*/ 1398 w 2048"/>
                    <a:gd name="T77" fmla="*/ 442 h 1990"/>
                    <a:gd name="T78" fmla="*/ 1505 w 2048"/>
                    <a:gd name="T79" fmla="*/ 269 h 1990"/>
                    <a:gd name="T80" fmla="*/ 1469 w 2048"/>
                    <a:gd name="T81" fmla="*/ 831 h 1990"/>
                    <a:gd name="T82" fmla="*/ 1364 w 2048"/>
                    <a:gd name="T83" fmla="*/ 648 h 1990"/>
                    <a:gd name="T84" fmla="*/ 1058 w 2048"/>
                    <a:gd name="T85" fmla="*/ 616 h 1990"/>
                    <a:gd name="T86" fmla="*/ 1026 w 2048"/>
                    <a:gd name="T87" fmla="*/ 921 h 1990"/>
                    <a:gd name="T88" fmla="*/ 1113 w 2048"/>
                    <a:gd name="T89" fmla="*/ 953 h 1990"/>
                    <a:gd name="T90" fmla="*/ 953 w 2048"/>
                    <a:gd name="T91" fmla="*/ 1146 h 1990"/>
                    <a:gd name="T92" fmla="*/ 921 w 2048"/>
                    <a:gd name="T93" fmla="*/ 1026 h 1990"/>
                    <a:gd name="T94" fmla="*/ 889 w 2048"/>
                    <a:gd name="T95" fmla="*/ 1300 h 1990"/>
                    <a:gd name="T96" fmla="*/ 680 w 2048"/>
                    <a:gd name="T97" fmla="*/ 1090 h 1990"/>
                    <a:gd name="T98" fmla="*/ 1300 w 2048"/>
                    <a:gd name="T99" fmla="*/ 680 h 1990"/>
                    <a:gd name="T100" fmla="*/ 1217 w 2048"/>
                    <a:gd name="T101" fmla="*/ 889 h 1990"/>
                    <a:gd name="T102" fmla="*/ 1090 w 2048"/>
                    <a:gd name="T103" fmla="*/ 680 h 1990"/>
                    <a:gd name="T104" fmla="*/ 1469 w 2048"/>
                    <a:gd name="T105" fmla="*/ 1926 h 1990"/>
                    <a:gd name="T106" fmla="*/ 956 w 2048"/>
                    <a:gd name="T107" fmla="*/ 1465 h 1990"/>
                    <a:gd name="T108" fmla="*/ 1238 w 2048"/>
                    <a:gd name="T109" fmla="*/ 950 h 1990"/>
                    <a:gd name="T110" fmla="*/ 1340 w 2048"/>
                    <a:gd name="T111" fmla="*/ 912 h 1990"/>
                    <a:gd name="T112" fmla="*/ 1469 w 2048"/>
                    <a:gd name="T113" fmla="*/ 896 h 1990"/>
                    <a:gd name="T114" fmla="*/ 1533 w 2048"/>
                    <a:gd name="T115" fmla="*/ 900 h 1990"/>
                    <a:gd name="T116" fmla="*/ 1469 w 2048"/>
                    <a:gd name="T117" fmla="*/ 1926 h 19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048" h="1990">
                      <a:moveTo>
                        <a:pt x="1569" y="840"/>
                      </a:moveTo>
                      <a:cubicBezTo>
                        <a:pt x="1569" y="237"/>
                        <a:pt x="1569" y="237"/>
                        <a:pt x="1569" y="237"/>
                      </a:cubicBezTo>
                      <a:cubicBezTo>
                        <a:pt x="1569" y="219"/>
                        <a:pt x="1555" y="205"/>
                        <a:pt x="1537" y="205"/>
                      </a:cubicBezTo>
                      <a:cubicBezTo>
                        <a:pt x="1398" y="205"/>
                        <a:pt x="1398" y="205"/>
                        <a:pt x="1398" y="205"/>
                      </a:cubicBezTo>
                      <a:cubicBezTo>
                        <a:pt x="1398" y="32"/>
                        <a:pt x="1398" y="32"/>
                        <a:pt x="1398" y="32"/>
                      </a:cubicBezTo>
                      <a:cubicBezTo>
                        <a:pt x="1398" y="14"/>
                        <a:pt x="1384" y="0"/>
                        <a:pt x="1366" y="0"/>
                      </a:cubicBezTo>
                      <a:cubicBezTo>
                        <a:pt x="1229" y="0"/>
                        <a:pt x="1229" y="0"/>
                        <a:pt x="1229" y="0"/>
                      </a:cubicBezTo>
                      <a:cubicBezTo>
                        <a:pt x="1212" y="0"/>
                        <a:pt x="1197" y="14"/>
                        <a:pt x="1197" y="32"/>
                      </a:cubicBezTo>
                      <a:cubicBezTo>
                        <a:pt x="1197" y="205"/>
                        <a:pt x="1197" y="205"/>
                        <a:pt x="1197" y="205"/>
                      </a:cubicBezTo>
                      <a:cubicBezTo>
                        <a:pt x="885" y="205"/>
                        <a:pt x="885" y="205"/>
                        <a:pt x="885" y="205"/>
                      </a:cubicBezTo>
                      <a:cubicBezTo>
                        <a:pt x="885" y="32"/>
                        <a:pt x="885" y="32"/>
                        <a:pt x="885" y="32"/>
                      </a:cubicBezTo>
                      <a:cubicBezTo>
                        <a:pt x="885" y="14"/>
                        <a:pt x="871" y="0"/>
                        <a:pt x="853" y="0"/>
                      </a:cubicBezTo>
                      <a:cubicBezTo>
                        <a:pt x="716" y="0"/>
                        <a:pt x="716" y="0"/>
                        <a:pt x="716" y="0"/>
                      </a:cubicBezTo>
                      <a:cubicBezTo>
                        <a:pt x="698" y="0"/>
                        <a:pt x="684" y="14"/>
                        <a:pt x="684" y="32"/>
                      </a:cubicBezTo>
                      <a:cubicBezTo>
                        <a:pt x="684" y="205"/>
                        <a:pt x="684" y="205"/>
                        <a:pt x="684" y="205"/>
                      </a:cubicBezTo>
                      <a:cubicBezTo>
                        <a:pt x="372" y="205"/>
                        <a:pt x="372" y="205"/>
                        <a:pt x="372" y="205"/>
                      </a:cubicBezTo>
                      <a:cubicBezTo>
                        <a:pt x="372" y="32"/>
                        <a:pt x="372" y="32"/>
                        <a:pt x="372" y="32"/>
                      </a:cubicBezTo>
                      <a:cubicBezTo>
                        <a:pt x="372" y="14"/>
                        <a:pt x="358" y="0"/>
                        <a:pt x="340" y="0"/>
                      </a:cubicBezTo>
                      <a:cubicBezTo>
                        <a:pt x="203" y="0"/>
                        <a:pt x="203" y="0"/>
                        <a:pt x="203" y="0"/>
                      </a:cubicBezTo>
                      <a:cubicBezTo>
                        <a:pt x="185" y="0"/>
                        <a:pt x="171" y="14"/>
                        <a:pt x="171" y="32"/>
                      </a:cubicBezTo>
                      <a:cubicBezTo>
                        <a:pt x="171" y="205"/>
                        <a:pt x="171" y="205"/>
                        <a:pt x="171" y="205"/>
                      </a:cubicBezTo>
                      <a:cubicBezTo>
                        <a:pt x="32" y="205"/>
                        <a:pt x="32" y="205"/>
                        <a:pt x="32" y="205"/>
                      </a:cubicBezTo>
                      <a:cubicBezTo>
                        <a:pt x="14" y="205"/>
                        <a:pt x="0" y="219"/>
                        <a:pt x="0" y="237"/>
                      </a:cubicBezTo>
                      <a:cubicBezTo>
                        <a:pt x="0" y="1468"/>
                        <a:pt x="0" y="1468"/>
                        <a:pt x="0" y="1468"/>
                      </a:cubicBezTo>
                      <a:cubicBezTo>
                        <a:pt x="0" y="1486"/>
                        <a:pt x="14" y="1501"/>
                        <a:pt x="32" y="1501"/>
                      </a:cubicBezTo>
                      <a:cubicBezTo>
                        <a:pt x="896" y="1501"/>
                        <a:pt x="896" y="1501"/>
                        <a:pt x="896" y="1501"/>
                      </a:cubicBezTo>
                      <a:cubicBezTo>
                        <a:pt x="917" y="1631"/>
                        <a:pt x="981" y="1751"/>
                        <a:pt x="1080" y="1840"/>
                      </a:cubicBezTo>
                      <a:cubicBezTo>
                        <a:pt x="1186" y="1937"/>
                        <a:pt x="1325" y="1990"/>
                        <a:pt x="1469" y="1990"/>
                      </a:cubicBezTo>
                      <a:cubicBezTo>
                        <a:pt x="1788" y="1990"/>
                        <a:pt x="2048" y="1730"/>
                        <a:pt x="2048" y="1411"/>
                      </a:cubicBezTo>
                      <a:cubicBezTo>
                        <a:pt x="2048" y="1129"/>
                        <a:pt x="1844" y="888"/>
                        <a:pt x="1569" y="840"/>
                      </a:cubicBezTo>
                      <a:close/>
                      <a:moveTo>
                        <a:pt x="1261" y="237"/>
                      </a:moveTo>
                      <a:cubicBezTo>
                        <a:pt x="1261" y="64"/>
                        <a:pt x="1261" y="64"/>
                        <a:pt x="1261" y="64"/>
                      </a:cubicBezTo>
                      <a:cubicBezTo>
                        <a:pt x="1334" y="64"/>
                        <a:pt x="1334" y="64"/>
                        <a:pt x="1334" y="64"/>
                      </a:cubicBezTo>
                      <a:cubicBezTo>
                        <a:pt x="1334" y="237"/>
                        <a:pt x="1334" y="237"/>
                        <a:pt x="1334" y="237"/>
                      </a:cubicBezTo>
                      <a:cubicBezTo>
                        <a:pt x="1334" y="410"/>
                        <a:pt x="1334" y="410"/>
                        <a:pt x="1334" y="410"/>
                      </a:cubicBezTo>
                      <a:cubicBezTo>
                        <a:pt x="1261" y="410"/>
                        <a:pt x="1261" y="410"/>
                        <a:pt x="1261" y="410"/>
                      </a:cubicBezTo>
                      <a:lnTo>
                        <a:pt x="1261" y="237"/>
                      </a:lnTo>
                      <a:close/>
                      <a:moveTo>
                        <a:pt x="748" y="237"/>
                      </a:moveTo>
                      <a:cubicBezTo>
                        <a:pt x="748" y="64"/>
                        <a:pt x="748" y="64"/>
                        <a:pt x="748" y="64"/>
                      </a:cubicBezTo>
                      <a:cubicBezTo>
                        <a:pt x="821" y="64"/>
                        <a:pt x="821" y="64"/>
                        <a:pt x="821" y="64"/>
                      </a:cubicBezTo>
                      <a:cubicBezTo>
                        <a:pt x="821" y="237"/>
                        <a:pt x="821" y="237"/>
                        <a:pt x="821" y="237"/>
                      </a:cubicBezTo>
                      <a:cubicBezTo>
                        <a:pt x="821" y="410"/>
                        <a:pt x="821" y="410"/>
                        <a:pt x="821" y="410"/>
                      </a:cubicBezTo>
                      <a:cubicBezTo>
                        <a:pt x="748" y="410"/>
                        <a:pt x="748" y="410"/>
                        <a:pt x="748" y="410"/>
                      </a:cubicBezTo>
                      <a:lnTo>
                        <a:pt x="748" y="237"/>
                      </a:lnTo>
                      <a:close/>
                      <a:moveTo>
                        <a:pt x="235" y="237"/>
                      </a:moveTo>
                      <a:cubicBezTo>
                        <a:pt x="235" y="64"/>
                        <a:pt x="235" y="64"/>
                        <a:pt x="235" y="64"/>
                      </a:cubicBezTo>
                      <a:cubicBezTo>
                        <a:pt x="308" y="64"/>
                        <a:pt x="308" y="64"/>
                        <a:pt x="308" y="64"/>
                      </a:cubicBezTo>
                      <a:cubicBezTo>
                        <a:pt x="308" y="237"/>
                        <a:pt x="308" y="237"/>
                        <a:pt x="308" y="237"/>
                      </a:cubicBezTo>
                      <a:cubicBezTo>
                        <a:pt x="308" y="410"/>
                        <a:pt x="308" y="410"/>
                        <a:pt x="308" y="410"/>
                      </a:cubicBezTo>
                      <a:cubicBezTo>
                        <a:pt x="235" y="410"/>
                        <a:pt x="235" y="410"/>
                        <a:pt x="235" y="410"/>
                      </a:cubicBezTo>
                      <a:lnTo>
                        <a:pt x="235" y="237"/>
                      </a:lnTo>
                      <a:close/>
                      <a:moveTo>
                        <a:pt x="921" y="1026"/>
                      </a:moveTo>
                      <a:cubicBezTo>
                        <a:pt x="648" y="1026"/>
                        <a:pt x="648" y="1026"/>
                        <a:pt x="648" y="1026"/>
                      </a:cubicBezTo>
                      <a:cubicBezTo>
                        <a:pt x="630" y="1026"/>
                        <a:pt x="616" y="1040"/>
                        <a:pt x="616" y="1058"/>
                      </a:cubicBezTo>
                      <a:cubicBezTo>
                        <a:pt x="616" y="1332"/>
                        <a:pt x="616" y="1332"/>
                        <a:pt x="616" y="1332"/>
                      </a:cubicBezTo>
                      <a:cubicBezTo>
                        <a:pt x="616" y="1349"/>
                        <a:pt x="630" y="1364"/>
                        <a:pt x="648" y="1364"/>
                      </a:cubicBezTo>
                      <a:cubicBezTo>
                        <a:pt x="891" y="1364"/>
                        <a:pt x="891" y="1364"/>
                        <a:pt x="891" y="1364"/>
                      </a:cubicBezTo>
                      <a:cubicBezTo>
                        <a:pt x="890" y="1379"/>
                        <a:pt x="889" y="1395"/>
                        <a:pt x="889" y="1411"/>
                      </a:cubicBezTo>
                      <a:cubicBezTo>
                        <a:pt x="889" y="1419"/>
                        <a:pt x="890" y="1428"/>
                        <a:pt x="890" y="1436"/>
                      </a:cubicBezTo>
                      <a:cubicBezTo>
                        <a:pt x="64" y="1436"/>
                        <a:pt x="64" y="1436"/>
                        <a:pt x="64" y="1436"/>
                      </a:cubicBezTo>
                      <a:cubicBezTo>
                        <a:pt x="64" y="269"/>
                        <a:pt x="64" y="269"/>
                        <a:pt x="64" y="269"/>
                      </a:cubicBezTo>
                      <a:cubicBezTo>
                        <a:pt x="171" y="269"/>
                        <a:pt x="171" y="269"/>
                        <a:pt x="171" y="269"/>
                      </a:cubicBezTo>
                      <a:cubicBezTo>
                        <a:pt x="171" y="442"/>
                        <a:pt x="171" y="442"/>
                        <a:pt x="171" y="442"/>
                      </a:cubicBezTo>
                      <a:cubicBezTo>
                        <a:pt x="171" y="460"/>
                        <a:pt x="185" y="474"/>
                        <a:pt x="203" y="474"/>
                      </a:cubicBezTo>
                      <a:cubicBezTo>
                        <a:pt x="340" y="474"/>
                        <a:pt x="340" y="474"/>
                        <a:pt x="340" y="474"/>
                      </a:cubicBezTo>
                      <a:cubicBezTo>
                        <a:pt x="358" y="474"/>
                        <a:pt x="372" y="460"/>
                        <a:pt x="372" y="442"/>
                      </a:cubicBezTo>
                      <a:cubicBezTo>
                        <a:pt x="372" y="269"/>
                        <a:pt x="372" y="269"/>
                        <a:pt x="372" y="269"/>
                      </a:cubicBezTo>
                      <a:cubicBezTo>
                        <a:pt x="684" y="269"/>
                        <a:pt x="684" y="269"/>
                        <a:pt x="684" y="269"/>
                      </a:cubicBezTo>
                      <a:cubicBezTo>
                        <a:pt x="684" y="442"/>
                        <a:pt x="684" y="442"/>
                        <a:pt x="684" y="442"/>
                      </a:cubicBezTo>
                      <a:cubicBezTo>
                        <a:pt x="684" y="460"/>
                        <a:pt x="698" y="474"/>
                        <a:pt x="716" y="474"/>
                      </a:cubicBezTo>
                      <a:cubicBezTo>
                        <a:pt x="853" y="474"/>
                        <a:pt x="853" y="474"/>
                        <a:pt x="853" y="474"/>
                      </a:cubicBezTo>
                      <a:cubicBezTo>
                        <a:pt x="871" y="474"/>
                        <a:pt x="885" y="460"/>
                        <a:pt x="885" y="442"/>
                      </a:cubicBezTo>
                      <a:cubicBezTo>
                        <a:pt x="885" y="269"/>
                        <a:pt x="885" y="269"/>
                        <a:pt x="885" y="269"/>
                      </a:cubicBezTo>
                      <a:cubicBezTo>
                        <a:pt x="1197" y="269"/>
                        <a:pt x="1197" y="269"/>
                        <a:pt x="1197" y="269"/>
                      </a:cubicBezTo>
                      <a:cubicBezTo>
                        <a:pt x="1197" y="442"/>
                        <a:pt x="1197" y="442"/>
                        <a:pt x="1197" y="442"/>
                      </a:cubicBezTo>
                      <a:cubicBezTo>
                        <a:pt x="1197" y="460"/>
                        <a:pt x="1212" y="474"/>
                        <a:pt x="1229" y="474"/>
                      </a:cubicBezTo>
                      <a:cubicBezTo>
                        <a:pt x="1366" y="474"/>
                        <a:pt x="1366" y="474"/>
                        <a:pt x="1366" y="474"/>
                      </a:cubicBezTo>
                      <a:cubicBezTo>
                        <a:pt x="1384" y="474"/>
                        <a:pt x="1398" y="460"/>
                        <a:pt x="1398" y="442"/>
                      </a:cubicBezTo>
                      <a:cubicBezTo>
                        <a:pt x="1398" y="269"/>
                        <a:pt x="1398" y="269"/>
                        <a:pt x="1398" y="269"/>
                      </a:cubicBezTo>
                      <a:cubicBezTo>
                        <a:pt x="1505" y="269"/>
                        <a:pt x="1505" y="269"/>
                        <a:pt x="1505" y="269"/>
                      </a:cubicBezTo>
                      <a:cubicBezTo>
                        <a:pt x="1505" y="833"/>
                        <a:pt x="1505" y="833"/>
                        <a:pt x="1505" y="833"/>
                      </a:cubicBezTo>
                      <a:cubicBezTo>
                        <a:pt x="1493" y="832"/>
                        <a:pt x="1481" y="831"/>
                        <a:pt x="1469" y="831"/>
                      </a:cubicBezTo>
                      <a:cubicBezTo>
                        <a:pt x="1433" y="831"/>
                        <a:pt x="1398" y="835"/>
                        <a:pt x="1364" y="841"/>
                      </a:cubicBezTo>
                      <a:cubicBezTo>
                        <a:pt x="1364" y="648"/>
                        <a:pt x="1364" y="648"/>
                        <a:pt x="1364" y="648"/>
                      </a:cubicBezTo>
                      <a:cubicBezTo>
                        <a:pt x="1364" y="630"/>
                        <a:pt x="1350" y="616"/>
                        <a:pt x="1332" y="616"/>
                      </a:cubicBezTo>
                      <a:cubicBezTo>
                        <a:pt x="1058" y="616"/>
                        <a:pt x="1058" y="616"/>
                        <a:pt x="1058" y="616"/>
                      </a:cubicBezTo>
                      <a:cubicBezTo>
                        <a:pt x="1040" y="616"/>
                        <a:pt x="1026" y="630"/>
                        <a:pt x="1026" y="648"/>
                      </a:cubicBezTo>
                      <a:cubicBezTo>
                        <a:pt x="1026" y="921"/>
                        <a:pt x="1026" y="921"/>
                        <a:pt x="1026" y="921"/>
                      </a:cubicBezTo>
                      <a:cubicBezTo>
                        <a:pt x="1026" y="939"/>
                        <a:pt x="1040" y="953"/>
                        <a:pt x="1058" y="953"/>
                      </a:cubicBezTo>
                      <a:cubicBezTo>
                        <a:pt x="1113" y="953"/>
                        <a:pt x="1113" y="953"/>
                        <a:pt x="1113" y="953"/>
                      </a:cubicBezTo>
                      <a:cubicBezTo>
                        <a:pt x="1060" y="995"/>
                        <a:pt x="1014" y="1045"/>
                        <a:pt x="978" y="1102"/>
                      </a:cubicBezTo>
                      <a:cubicBezTo>
                        <a:pt x="969" y="1116"/>
                        <a:pt x="961" y="1131"/>
                        <a:pt x="953" y="1146"/>
                      </a:cubicBezTo>
                      <a:cubicBezTo>
                        <a:pt x="953" y="1058"/>
                        <a:pt x="953" y="1058"/>
                        <a:pt x="953" y="1058"/>
                      </a:cubicBezTo>
                      <a:cubicBezTo>
                        <a:pt x="953" y="1040"/>
                        <a:pt x="939" y="1026"/>
                        <a:pt x="921" y="1026"/>
                      </a:cubicBezTo>
                      <a:close/>
                      <a:moveTo>
                        <a:pt x="889" y="1090"/>
                      </a:moveTo>
                      <a:cubicBezTo>
                        <a:pt x="889" y="1300"/>
                        <a:pt x="889" y="1300"/>
                        <a:pt x="889" y="1300"/>
                      </a:cubicBezTo>
                      <a:cubicBezTo>
                        <a:pt x="680" y="1300"/>
                        <a:pt x="680" y="1300"/>
                        <a:pt x="680" y="1300"/>
                      </a:cubicBezTo>
                      <a:cubicBezTo>
                        <a:pt x="680" y="1090"/>
                        <a:pt x="680" y="1090"/>
                        <a:pt x="680" y="1090"/>
                      </a:cubicBezTo>
                      <a:lnTo>
                        <a:pt x="889" y="1090"/>
                      </a:lnTo>
                      <a:close/>
                      <a:moveTo>
                        <a:pt x="1300" y="680"/>
                      </a:moveTo>
                      <a:cubicBezTo>
                        <a:pt x="1300" y="857"/>
                        <a:pt x="1300" y="857"/>
                        <a:pt x="1300" y="857"/>
                      </a:cubicBezTo>
                      <a:cubicBezTo>
                        <a:pt x="1271" y="865"/>
                        <a:pt x="1244" y="876"/>
                        <a:pt x="1217" y="889"/>
                      </a:cubicBezTo>
                      <a:cubicBezTo>
                        <a:pt x="1090" y="889"/>
                        <a:pt x="1090" y="889"/>
                        <a:pt x="1090" y="889"/>
                      </a:cubicBezTo>
                      <a:cubicBezTo>
                        <a:pt x="1090" y="680"/>
                        <a:pt x="1090" y="680"/>
                        <a:pt x="1090" y="680"/>
                      </a:cubicBezTo>
                      <a:lnTo>
                        <a:pt x="1300" y="680"/>
                      </a:lnTo>
                      <a:close/>
                      <a:moveTo>
                        <a:pt x="1469" y="1926"/>
                      </a:moveTo>
                      <a:cubicBezTo>
                        <a:pt x="1204" y="1926"/>
                        <a:pt x="984" y="1728"/>
                        <a:pt x="956" y="1465"/>
                      </a:cubicBezTo>
                      <a:cubicBezTo>
                        <a:pt x="956" y="1465"/>
                        <a:pt x="956" y="1465"/>
                        <a:pt x="956" y="1465"/>
                      </a:cubicBezTo>
                      <a:cubicBezTo>
                        <a:pt x="954" y="1447"/>
                        <a:pt x="953" y="1429"/>
                        <a:pt x="953" y="1411"/>
                      </a:cubicBezTo>
                      <a:cubicBezTo>
                        <a:pt x="953" y="1215"/>
                        <a:pt x="1063" y="1038"/>
                        <a:pt x="1238" y="950"/>
                      </a:cubicBezTo>
                      <a:cubicBezTo>
                        <a:pt x="1238" y="950"/>
                        <a:pt x="1238" y="950"/>
                        <a:pt x="1238" y="950"/>
                      </a:cubicBezTo>
                      <a:cubicBezTo>
                        <a:pt x="1271" y="934"/>
                        <a:pt x="1305" y="921"/>
                        <a:pt x="1340" y="912"/>
                      </a:cubicBezTo>
                      <a:cubicBezTo>
                        <a:pt x="1340" y="912"/>
                        <a:pt x="1340" y="912"/>
                        <a:pt x="1340" y="912"/>
                      </a:cubicBezTo>
                      <a:cubicBezTo>
                        <a:pt x="1382" y="901"/>
                        <a:pt x="1425" y="896"/>
                        <a:pt x="1469" y="896"/>
                      </a:cubicBezTo>
                      <a:cubicBezTo>
                        <a:pt x="1490" y="896"/>
                        <a:pt x="1512" y="897"/>
                        <a:pt x="1533" y="900"/>
                      </a:cubicBezTo>
                      <a:cubicBezTo>
                        <a:pt x="1533" y="900"/>
                        <a:pt x="1533" y="900"/>
                        <a:pt x="1533" y="900"/>
                      </a:cubicBezTo>
                      <a:cubicBezTo>
                        <a:pt x="1790" y="932"/>
                        <a:pt x="1984" y="1151"/>
                        <a:pt x="1984" y="1411"/>
                      </a:cubicBezTo>
                      <a:cubicBezTo>
                        <a:pt x="1984" y="1695"/>
                        <a:pt x="1753" y="1926"/>
                        <a:pt x="1469" y="19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89" name="Freeform 9"/>
                <p:cNvSpPr>
                  <a:spLocks/>
                </p:cNvSpPr>
                <p:nvPr/>
              </p:nvSpPr>
              <p:spPr bwMode="auto">
                <a:xfrm>
                  <a:off x="6049" y="1050"/>
                  <a:ext cx="18" cy="41"/>
                </a:xfrm>
                <a:custGeom>
                  <a:avLst/>
                  <a:gdLst>
                    <a:gd name="T0" fmla="*/ 67 w 94"/>
                    <a:gd name="T1" fmla="*/ 25 h 216"/>
                    <a:gd name="T2" fmla="*/ 26 w 94"/>
                    <a:gd name="T3" fmla="*/ 6 h 216"/>
                    <a:gd name="T4" fmla="*/ 6 w 94"/>
                    <a:gd name="T5" fmla="*/ 47 h 216"/>
                    <a:gd name="T6" fmla="*/ 30 w 94"/>
                    <a:gd name="T7" fmla="*/ 184 h 216"/>
                    <a:gd name="T8" fmla="*/ 62 w 94"/>
                    <a:gd name="T9" fmla="*/ 216 h 216"/>
                    <a:gd name="T10" fmla="*/ 94 w 94"/>
                    <a:gd name="T11" fmla="*/ 184 h 216"/>
                    <a:gd name="T12" fmla="*/ 67 w 94"/>
                    <a:gd name="T13" fmla="*/ 25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4" h="216">
                      <a:moveTo>
                        <a:pt x="67" y="25"/>
                      </a:moveTo>
                      <a:cubicBezTo>
                        <a:pt x="61" y="9"/>
                        <a:pt x="42" y="0"/>
                        <a:pt x="26" y="6"/>
                      </a:cubicBezTo>
                      <a:cubicBezTo>
                        <a:pt x="9" y="12"/>
                        <a:pt x="0" y="30"/>
                        <a:pt x="6" y="47"/>
                      </a:cubicBezTo>
                      <a:cubicBezTo>
                        <a:pt x="22" y="91"/>
                        <a:pt x="30" y="137"/>
                        <a:pt x="30" y="184"/>
                      </a:cubicBezTo>
                      <a:cubicBezTo>
                        <a:pt x="30" y="202"/>
                        <a:pt x="44" y="216"/>
                        <a:pt x="62" y="216"/>
                      </a:cubicBezTo>
                      <a:cubicBezTo>
                        <a:pt x="80" y="216"/>
                        <a:pt x="94" y="202"/>
                        <a:pt x="94" y="184"/>
                      </a:cubicBezTo>
                      <a:cubicBezTo>
                        <a:pt x="94" y="130"/>
                        <a:pt x="85" y="76"/>
                        <a:pt x="67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90" name="Freeform 10"/>
                <p:cNvSpPr>
                  <a:spLocks/>
                </p:cNvSpPr>
                <p:nvPr/>
              </p:nvSpPr>
              <p:spPr bwMode="auto">
                <a:xfrm>
                  <a:off x="5994" y="999"/>
                  <a:ext cx="59" cy="45"/>
                </a:xfrm>
                <a:custGeom>
                  <a:avLst/>
                  <a:gdLst>
                    <a:gd name="T0" fmla="*/ 304 w 314"/>
                    <a:gd name="T1" fmla="*/ 191 h 242"/>
                    <a:gd name="T2" fmla="*/ 44 w 314"/>
                    <a:gd name="T3" fmla="*/ 5 h 242"/>
                    <a:gd name="T4" fmla="*/ 4 w 314"/>
                    <a:gd name="T5" fmla="*/ 27 h 242"/>
                    <a:gd name="T6" fmla="*/ 27 w 314"/>
                    <a:gd name="T7" fmla="*/ 67 h 242"/>
                    <a:gd name="T8" fmla="*/ 252 w 314"/>
                    <a:gd name="T9" fmla="*/ 228 h 242"/>
                    <a:gd name="T10" fmla="*/ 278 w 314"/>
                    <a:gd name="T11" fmla="*/ 242 h 242"/>
                    <a:gd name="T12" fmla="*/ 296 w 314"/>
                    <a:gd name="T13" fmla="*/ 236 h 242"/>
                    <a:gd name="T14" fmla="*/ 304 w 314"/>
                    <a:gd name="T15" fmla="*/ 191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4" h="242">
                      <a:moveTo>
                        <a:pt x="304" y="191"/>
                      </a:moveTo>
                      <a:cubicBezTo>
                        <a:pt x="242" y="101"/>
                        <a:pt x="149" y="35"/>
                        <a:pt x="44" y="5"/>
                      </a:cubicBezTo>
                      <a:cubicBezTo>
                        <a:pt x="27" y="0"/>
                        <a:pt x="9" y="10"/>
                        <a:pt x="4" y="27"/>
                      </a:cubicBezTo>
                      <a:cubicBezTo>
                        <a:pt x="0" y="44"/>
                        <a:pt x="10" y="62"/>
                        <a:pt x="27" y="67"/>
                      </a:cubicBezTo>
                      <a:cubicBezTo>
                        <a:pt x="117" y="93"/>
                        <a:pt x="197" y="150"/>
                        <a:pt x="252" y="228"/>
                      </a:cubicBezTo>
                      <a:cubicBezTo>
                        <a:pt x="258" y="237"/>
                        <a:pt x="268" y="242"/>
                        <a:pt x="278" y="242"/>
                      </a:cubicBezTo>
                      <a:cubicBezTo>
                        <a:pt x="284" y="242"/>
                        <a:pt x="291" y="240"/>
                        <a:pt x="296" y="236"/>
                      </a:cubicBezTo>
                      <a:cubicBezTo>
                        <a:pt x="311" y="226"/>
                        <a:pt x="314" y="206"/>
                        <a:pt x="304" y="1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91" name="Freeform 11"/>
                <p:cNvSpPr>
                  <a:spLocks noEditPoints="1"/>
                </p:cNvSpPr>
                <p:nvPr/>
              </p:nvSpPr>
              <p:spPr bwMode="auto">
                <a:xfrm>
                  <a:off x="5911" y="1017"/>
                  <a:ext cx="136" cy="136"/>
                </a:xfrm>
                <a:custGeom>
                  <a:avLst/>
                  <a:gdLst>
                    <a:gd name="T0" fmla="*/ 364 w 727"/>
                    <a:gd name="T1" fmla="*/ 0 h 727"/>
                    <a:gd name="T2" fmla="*/ 0 w 727"/>
                    <a:gd name="T3" fmla="*/ 364 h 727"/>
                    <a:gd name="T4" fmla="*/ 364 w 727"/>
                    <a:gd name="T5" fmla="*/ 727 h 727"/>
                    <a:gd name="T6" fmla="*/ 727 w 727"/>
                    <a:gd name="T7" fmla="*/ 364 h 727"/>
                    <a:gd name="T8" fmla="*/ 364 w 727"/>
                    <a:gd name="T9" fmla="*/ 0 h 727"/>
                    <a:gd name="T10" fmla="*/ 364 w 727"/>
                    <a:gd name="T11" fmla="*/ 663 h 727"/>
                    <a:gd name="T12" fmla="*/ 64 w 727"/>
                    <a:gd name="T13" fmla="*/ 364 h 727"/>
                    <a:gd name="T14" fmla="*/ 364 w 727"/>
                    <a:gd name="T15" fmla="*/ 65 h 727"/>
                    <a:gd name="T16" fmla="*/ 663 w 727"/>
                    <a:gd name="T17" fmla="*/ 364 h 727"/>
                    <a:gd name="T18" fmla="*/ 364 w 727"/>
                    <a:gd name="T19" fmla="*/ 663 h 7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27" h="727">
                      <a:moveTo>
                        <a:pt x="364" y="0"/>
                      </a:moveTo>
                      <a:cubicBezTo>
                        <a:pt x="163" y="0"/>
                        <a:pt x="0" y="163"/>
                        <a:pt x="0" y="364"/>
                      </a:cubicBezTo>
                      <a:cubicBezTo>
                        <a:pt x="0" y="564"/>
                        <a:pt x="163" y="727"/>
                        <a:pt x="364" y="727"/>
                      </a:cubicBezTo>
                      <a:cubicBezTo>
                        <a:pt x="564" y="727"/>
                        <a:pt x="727" y="564"/>
                        <a:pt x="727" y="364"/>
                      </a:cubicBezTo>
                      <a:cubicBezTo>
                        <a:pt x="727" y="163"/>
                        <a:pt x="564" y="0"/>
                        <a:pt x="364" y="0"/>
                      </a:cubicBezTo>
                      <a:close/>
                      <a:moveTo>
                        <a:pt x="364" y="663"/>
                      </a:moveTo>
                      <a:cubicBezTo>
                        <a:pt x="199" y="663"/>
                        <a:pt x="64" y="529"/>
                        <a:pt x="64" y="364"/>
                      </a:cubicBezTo>
                      <a:cubicBezTo>
                        <a:pt x="64" y="199"/>
                        <a:pt x="199" y="65"/>
                        <a:pt x="364" y="65"/>
                      </a:cubicBezTo>
                      <a:cubicBezTo>
                        <a:pt x="529" y="65"/>
                        <a:pt x="663" y="199"/>
                        <a:pt x="663" y="364"/>
                      </a:cubicBezTo>
                      <a:cubicBezTo>
                        <a:pt x="663" y="529"/>
                        <a:pt x="529" y="663"/>
                        <a:pt x="364" y="6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92" name="Freeform 12"/>
                <p:cNvSpPr>
                  <a:spLocks/>
                </p:cNvSpPr>
                <p:nvPr/>
              </p:nvSpPr>
              <p:spPr bwMode="auto">
                <a:xfrm>
                  <a:off x="5973" y="1048"/>
                  <a:ext cx="47" cy="47"/>
                </a:xfrm>
                <a:custGeom>
                  <a:avLst/>
                  <a:gdLst>
                    <a:gd name="T0" fmla="*/ 220 w 252"/>
                    <a:gd name="T1" fmla="*/ 188 h 252"/>
                    <a:gd name="T2" fmla="*/ 64 w 252"/>
                    <a:gd name="T3" fmla="*/ 188 h 252"/>
                    <a:gd name="T4" fmla="*/ 64 w 252"/>
                    <a:gd name="T5" fmla="*/ 32 h 252"/>
                    <a:gd name="T6" fmla="*/ 32 w 252"/>
                    <a:gd name="T7" fmla="*/ 0 h 252"/>
                    <a:gd name="T8" fmla="*/ 0 w 252"/>
                    <a:gd name="T9" fmla="*/ 32 h 252"/>
                    <a:gd name="T10" fmla="*/ 0 w 252"/>
                    <a:gd name="T11" fmla="*/ 220 h 252"/>
                    <a:gd name="T12" fmla="*/ 32 w 252"/>
                    <a:gd name="T13" fmla="*/ 252 h 252"/>
                    <a:gd name="T14" fmla="*/ 220 w 252"/>
                    <a:gd name="T15" fmla="*/ 252 h 252"/>
                    <a:gd name="T16" fmla="*/ 252 w 252"/>
                    <a:gd name="T17" fmla="*/ 220 h 252"/>
                    <a:gd name="T18" fmla="*/ 220 w 252"/>
                    <a:gd name="T19" fmla="*/ 188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2" h="252">
                      <a:moveTo>
                        <a:pt x="220" y="188"/>
                      </a:moveTo>
                      <a:cubicBezTo>
                        <a:pt x="64" y="188"/>
                        <a:pt x="64" y="188"/>
                        <a:pt x="64" y="188"/>
                      </a:cubicBezTo>
                      <a:cubicBezTo>
                        <a:pt x="64" y="32"/>
                        <a:pt x="64" y="32"/>
                        <a:pt x="64" y="32"/>
                      </a:cubicBezTo>
                      <a:cubicBezTo>
                        <a:pt x="64" y="14"/>
                        <a:pt x="49" y="0"/>
                        <a:pt x="32" y="0"/>
                      </a:cubicBezTo>
                      <a:cubicBezTo>
                        <a:pt x="14" y="0"/>
                        <a:pt x="0" y="14"/>
                        <a:pt x="0" y="32"/>
                      </a:cubicBezTo>
                      <a:cubicBezTo>
                        <a:pt x="0" y="220"/>
                        <a:pt x="0" y="220"/>
                        <a:pt x="0" y="220"/>
                      </a:cubicBezTo>
                      <a:cubicBezTo>
                        <a:pt x="0" y="238"/>
                        <a:pt x="14" y="252"/>
                        <a:pt x="32" y="252"/>
                      </a:cubicBezTo>
                      <a:cubicBezTo>
                        <a:pt x="220" y="252"/>
                        <a:pt x="220" y="252"/>
                        <a:pt x="220" y="252"/>
                      </a:cubicBezTo>
                      <a:cubicBezTo>
                        <a:pt x="237" y="252"/>
                        <a:pt x="252" y="238"/>
                        <a:pt x="252" y="220"/>
                      </a:cubicBezTo>
                      <a:cubicBezTo>
                        <a:pt x="252" y="203"/>
                        <a:pt x="238" y="188"/>
                        <a:pt x="220" y="1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  <p:sp>
            <p:nvSpPr>
              <p:cNvPr id="84" name="CaixaDeTexto 19"/>
              <p:cNvSpPr txBox="1"/>
              <p:nvPr/>
            </p:nvSpPr>
            <p:spPr>
              <a:xfrm>
                <a:off x="9934912" y="1361753"/>
                <a:ext cx="8811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pt-BR"/>
                </a:defPPr>
                <a:lvl1pPr algn="r">
                  <a:defRPr sz="5400" b="1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</a:defRPr>
                </a:lvl1pPr>
                <a:lvl2pPr lvl="1" algn="r">
                  <a:defRPr sz="3600">
                    <a:solidFill>
                      <a:schemeClr val="bg1"/>
                    </a:solidFill>
                  </a:defRPr>
                </a:lvl2pPr>
              </a:lstStyle>
              <a:p>
                <a:pPr algn="l"/>
                <a:r>
                  <a:rPr lang="pt-BR" sz="1400" i="1" dirty="0">
                    <a:solidFill>
                      <a:srgbClr val="4A5463"/>
                    </a:solidFill>
                    <a:effectLst/>
                    <a:latin typeface="+mn-lt"/>
                  </a:rPr>
                  <a:t>histórico</a:t>
                </a:r>
              </a:p>
            </p:txBody>
          </p:sp>
        </p:grpSp>
        <p:sp>
          <p:nvSpPr>
            <p:cNvPr id="82" name="Retângulo 81"/>
            <p:cNvSpPr/>
            <p:nvPr/>
          </p:nvSpPr>
          <p:spPr>
            <a:xfrm>
              <a:off x="7794171" y="5558971"/>
              <a:ext cx="1596572" cy="62411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89105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  <p:bldLst>
      <p:bldGraphic spid="63" grpId="0">
        <p:bldAsOne/>
      </p:bldGraphic>
      <p:bldGraphic spid="63" grpId="1">
        <p:bldAsOne/>
      </p:bldGraphic>
      <p:bldGraphic spid="10" grpId="0">
        <p:bldAsOne/>
      </p:bldGraphic>
      <p:bldP spid="47" grpId="0"/>
      <p:bldP spid="47" grpId="1"/>
      <p:bldP spid="49" grpId="0"/>
      <p:bldP spid="51" grpId="0"/>
      <p:bldP spid="53" grpId="0"/>
      <p:bldP spid="53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79" grpId="0"/>
      <p:bldP spid="7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sombra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0835" y="1046870"/>
            <a:ext cx="3501163" cy="5811129"/>
          </a:xfrm>
          <a:prstGeom prst="rect">
            <a:avLst/>
          </a:prstGeom>
        </p:spPr>
      </p:pic>
      <p:pic>
        <p:nvPicPr>
          <p:cNvPr id="226" name="sombra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58" y="1046870"/>
            <a:ext cx="4095532" cy="5811129"/>
          </a:xfrm>
          <a:prstGeom prst="rect">
            <a:avLst/>
          </a:prstGeom>
        </p:spPr>
      </p:pic>
      <p:sp>
        <p:nvSpPr>
          <p:cNvPr id="44" name="CaixaDeTexto 43"/>
          <p:cNvSpPr txBox="1"/>
          <p:nvPr/>
        </p:nvSpPr>
        <p:spPr>
          <a:xfrm>
            <a:off x="1398600" y="6596390"/>
            <a:ext cx="1649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chemeClr val="bg1"/>
                </a:solidFill>
              </a:rPr>
              <a:t>P49. </a:t>
            </a:r>
            <a:r>
              <a:rPr lang="pt-BR" sz="1100" dirty="0">
                <a:solidFill>
                  <a:schemeClr val="bg1"/>
                </a:solidFill>
              </a:rPr>
              <a:t>Qual a sua idade? </a:t>
            </a:r>
          </a:p>
        </p:txBody>
      </p:sp>
      <p:grpSp>
        <p:nvGrpSpPr>
          <p:cNvPr id="45" name="+ informações"/>
          <p:cNvGrpSpPr/>
          <p:nvPr/>
        </p:nvGrpSpPr>
        <p:grpSpPr>
          <a:xfrm>
            <a:off x="477754" y="6149245"/>
            <a:ext cx="1402473" cy="320024"/>
            <a:chOff x="7300120" y="5125288"/>
            <a:chExt cx="1748287" cy="398933"/>
          </a:xfrm>
        </p:grpSpPr>
        <p:sp>
          <p:nvSpPr>
            <p:cNvPr id="46" name="Forma livre 52"/>
            <p:cNvSpPr/>
            <p:nvPr/>
          </p:nvSpPr>
          <p:spPr>
            <a:xfrm>
              <a:off x="7529599" y="5255921"/>
              <a:ext cx="1340560" cy="203648"/>
            </a:xfrm>
            <a:custGeom>
              <a:avLst/>
              <a:gdLst>
                <a:gd name="connsiteX0" fmla="*/ 0 w 1340560"/>
                <a:gd name="connsiteY0" fmla="*/ 0 h 203648"/>
                <a:gd name="connsiteX1" fmla="*/ 1238736 w 1340560"/>
                <a:gd name="connsiteY1" fmla="*/ 0 h 203648"/>
                <a:gd name="connsiteX2" fmla="*/ 1340560 w 1340560"/>
                <a:gd name="connsiteY2" fmla="*/ 101824 h 203648"/>
                <a:gd name="connsiteX3" fmla="*/ 1340559 w 1340560"/>
                <a:gd name="connsiteY3" fmla="*/ 101824 h 203648"/>
                <a:gd name="connsiteX4" fmla="*/ 1238735 w 1340560"/>
                <a:gd name="connsiteY4" fmla="*/ 203648 h 203648"/>
                <a:gd name="connsiteX5" fmla="*/ 1958 w 1340560"/>
                <a:gd name="connsiteY5" fmla="*/ 203647 h 203648"/>
                <a:gd name="connsiteX6" fmla="*/ 28837 w 1340560"/>
                <a:gd name="connsiteY6" fmla="*/ 163780 h 203648"/>
                <a:gd name="connsiteX7" fmla="*/ 41052 w 1340560"/>
                <a:gd name="connsiteY7" fmla="*/ 103276 h 203648"/>
                <a:gd name="connsiteX8" fmla="*/ 28837 w 1340560"/>
                <a:gd name="connsiteY8" fmla="*/ 42772 h 20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0560" h="203648">
                  <a:moveTo>
                    <a:pt x="0" y="0"/>
                  </a:moveTo>
                  <a:lnTo>
                    <a:pt x="1238736" y="0"/>
                  </a:lnTo>
                  <a:cubicBezTo>
                    <a:pt x="1294972" y="0"/>
                    <a:pt x="1340560" y="45588"/>
                    <a:pt x="1340560" y="101824"/>
                  </a:cubicBezTo>
                  <a:lnTo>
                    <a:pt x="1340559" y="101824"/>
                  </a:lnTo>
                  <a:cubicBezTo>
                    <a:pt x="1340559" y="158060"/>
                    <a:pt x="1294971" y="203648"/>
                    <a:pt x="1238735" y="203648"/>
                  </a:cubicBezTo>
                  <a:lnTo>
                    <a:pt x="1958" y="203647"/>
                  </a:lnTo>
                  <a:lnTo>
                    <a:pt x="28837" y="163780"/>
                  </a:lnTo>
                  <a:cubicBezTo>
                    <a:pt x="36703" y="145184"/>
                    <a:pt x="41052" y="124738"/>
                    <a:pt x="41052" y="103276"/>
                  </a:cubicBezTo>
                  <a:cubicBezTo>
                    <a:pt x="41052" y="81815"/>
                    <a:pt x="36703" y="61369"/>
                    <a:pt x="28837" y="42772"/>
                  </a:cubicBezTo>
                  <a:close/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47" name="CaixaDeTexto 5"/>
            <p:cNvSpPr txBox="1"/>
            <p:nvPr/>
          </p:nvSpPr>
          <p:spPr>
            <a:xfrm>
              <a:off x="7543455" y="5125288"/>
              <a:ext cx="1504952" cy="398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2060"/>
                </a:buClr>
                <a:buSzPct val="120000"/>
              </a:pPr>
              <a:r>
                <a:rPr lang="pt-BR" sz="1100" b="1" dirty="0">
                  <a:solidFill>
                    <a:schemeClr val="bg1">
                      <a:lumMod val="95000"/>
                    </a:schemeClr>
                  </a:solidFill>
                  <a:ea typeface="Verdana" pitchFamily="34" charset="0"/>
                  <a:cs typeface="Arial" charset="0"/>
                </a:rPr>
                <a:t>+ informações</a:t>
              </a:r>
            </a:p>
          </p:txBody>
        </p:sp>
        <p:grpSp>
          <p:nvGrpSpPr>
            <p:cNvPr id="48" name="Group 4"/>
            <p:cNvGrpSpPr>
              <a:grpSpLocks noChangeAspect="1"/>
            </p:cNvGrpSpPr>
            <p:nvPr/>
          </p:nvGrpSpPr>
          <p:grpSpPr bwMode="auto">
            <a:xfrm>
              <a:off x="7300120" y="5219409"/>
              <a:ext cx="276672" cy="276672"/>
              <a:chOff x="4549" y="2890"/>
              <a:chExt cx="599" cy="599"/>
            </a:xfrm>
            <a:solidFill>
              <a:schemeClr val="accent2"/>
            </a:solidFill>
          </p:grpSpPr>
          <p:sp>
            <p:nvSpPr>
              <p:cNvPr id="49" name="Freeform 5"/>
              <p:cNvSpPr>
                <a:spLocks noEditPoints="1"/>
              </p:cNvSpPr>
              <p:nvPr/>
            </p:nvSpPr>
            <p:spPr bwMode="auto">
              <a:xfrm>
                <a:off x="4549" y="2890"/>
                <a:ext cx="599" cy="599"/>
              </a:xfrm>
              <a:custGeom>
                <a:avLst/>
                <a:gdLst>
                  <a:gd name="T0" fmla="*/ 1398 w 1638"/>
                  <a:gd name="T1" fmla="*/ 240 h 1638"/>
                  <a:gd name="T2" fmla="*/ 819 w 1638"/>
                  <a:gd name="T3" fmla="*/ 0 h 1638"/>
                  <a:gd name="T4" fmla="*/ 240 w 1638"/>
                  <a:gd name="T5" fmla="*/ 240 h 1638"/>
                  <a:gd name="T6" fmla="*/ 0 w 1638"/>
                  <a:gd name="T7" fmla="*/ 819 h 1638"/>
                  <a:gd name="T8" fmla="*/ 240 w 1638"/>
                  <a:gd name="T9" fmla="*/ 1398 h 1638"/>
                  <a:gd name="T10" fmla="*/ 819 w 1638"/>
                  <a:gd name="T11" fmla="*/ 1638 h 1638"/>
                  <a:gd name="T12" fmla="*/ 1398 w 1638"/>
                  <a:gd name="T13" fmla="*/ 1398 h 1638"/>
                  <a:gd name="T14" fmla="*/ 1638 w 1638"/>
                  <a:gd name="T15" fmla="*/ 819 h 1638"/>
                  <a:gd name="T16" fmla="*/ 1398 w 1638"/>
                  <a:gd name="T17" fmla="*/ 240 h 1638"/>
                  <a:gd name="T18" fmla="*/ 819 w 1638"/>
                  <a:gd name="T19" fmla="*/ 1574 h 1638"/>
                  <a:gd name="T20" fmla="*/ 64 w 1638"/>
                  <a:gd name="T21" fmla="*/ 819 h 1638"/>
                  <a:gd name="T22" fmla="*/ 819 w 1638"/>
                  <a:gd name="T23" fmla="*/ 64 h 1638"/>
                  <a:gd name="T24" fmla="*/ 1574 w 1638"/>
                  <a:gd name="T25" fmla="*/ 819 h 1638"/>
                  <a:gd name="T26" fmla="*/ 819 w 1638"/>
                  <a:gd name="T27" fmla="*/ 1574 h 1638"/>
                  <a:gd name="T28" fmla="*/ 819 w 1638"/>
                  <a:gd name="T29" fmla="*/ 1574 h 1638"/>
                  <a:gd name="T30" fmla="*/ 819 w 1638"/>
                  <a:gd name="T31" fmla="*/ 1574 h 1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38" h="1638">
                    <a:moveTo>
                      <a:pt x="1398" y="240"/>
                    </a:moveTo>
                    <a:cubicBezTo>
                      <a:pt x="1244" y="85"/>
                      <a:pt x="1038" y="0"/>
                      <a:pt x="819" y="0"/>
                    </a:cubicBezTo>
                    <a:cubicBezTo>
                      <a:pt x="600" y="0"/>
                      <a:pt x="395" y="85"/>
                      <a:pt x="240" y="240"/>
                    </a:cubicBezTo>
                    <a:cubicBezTo>
                      <a:pt x="85" y="395"/>
                      <a:pt x="0" y="600"/>
                      <a:pt x="0" y="819"/>
                    </a:cubicBezTo>
                    <a:cubicBezTo>
                      <a:pt x="0" y="1038"/>
                      <a:pt x="85" y="1244"/>
                      <a:pt x="240" y="1398"/>
                    </a:cubicBezTo>
                    <a:cubicBezTo>
                      <a:pt x="395" y="1553"/>
                      <a:pt x="600" y="1638"/>
                      <a:pt x="819" y="1638"/>
                    </a:cubicBezTo>
                    <a:cubicBezTo>
                      <a:pt x="1038" y="1638"/>
                      <a:pt x="1244" y="1553"/>
                      <a:pt x="1398" y="1398"/>
                    </a:cubicBezTo>
                    <a:cubicBezTo>
                      <a:pt x="1553" y="1244"/>
                      <a:pt x="1638" y="1038"/>
                      <a:pt x="1638" y="819"/>
                    </a:cubicBezTo>
                    <a:cubicBezTo>
                      <a:pt x="1638" y="600"/>
                      <a:pt x="1553" y="395"/>
                      <a:pt x="1398" y="240"/>
                    </a:cubicBezTo>
                    <a:close/>
                    <a:moveTo>
                      <a:pt x="819" y="1574"/>
                    </a:moveTo>
                    <a:cubicBezTo>
                      <a:pt x="403" y="1574"/>
                      <a:pt x="64" y="1236"/>
                      <a:pt x="64" y="819"/>
                    </a:cubicBezTo>
                    <a:cubicBezTo>
                      <a:pt x="64" y="403"/>
                      <a:pt x="403" y="64"/>
                      <a:pt x="819" y="64"/>
                    </a:cubicBezTo>
                    <a:cubicBezTo>
                      <a:pt x="1236" y="64"/>
                      <a:pt x="1574" y="403"/>
                      <a:pt x="1574" y="819"/>
                    </a:cubicBezTo>
                    <a:cubicBezTo>
                      <a:pt x="1574" y="1236"/>
                      <a:pt x="1236" y="1574"/>
                      <a:pt x="819" y="1574"/>
                    </a:cubicBezTo>
                    <a:close/>
                    <a:moveTo>
                      <a:pt x="819" y="1574"/>
                    </a:moveTo>
                    <a:cubicBezTo>
                      <a:pt x="819" y="1574"/>
                      <a:pt x="819" y="1574"/>
                      <a:pt x="819" y="15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50" name="Freeform 6"/>
              <p:cNvSpPr>
                <a:spLocks noEditPoints="1"/>
              </p:cNvSpPr>
              <p:nvPr/>
            </p:nvSpPr>
            <p:spPr bwMode="auto">
              <a:xfrm>
                <a:off x="4808" y="3083"/>
                <a:ext cx="81" cy="331"/>
              </a:xfrm>
              <a:custGeom>
                <a:avLst/>
                <a:gdLst>
                  <a:gd name="T0" fmla="*/ 110 w 221"/>
                  <a:gd name="T1" fmla="*/ 0 h 905"/>
                  <a:gd name="T2" fmla="*/ 0 w 221"/>
                  <a:gd name="T3" fmla="*/ 110 h 905"/>
                  <a:gd name="T4" fmla="*/ 0 w 221"/>
                  <a:gd name="T5" fmla="*/ 794 h 905"/>
                  <a:gd name="T6" fmla="*/ 110 w 221"/>
                  <a:gd name="T7" fmla="*/ 905 h 905"/>
                  <a:gd name="T8" fmla="*/ 221 w 221"/>
                  <a:gd name="T9" fmla="*/ 794 h 905"/>
                  <a:gd name="T10" fmla="*/ 221 w 221"/>
                  <a:gd name="T11" fmla="*/ 110 h 905"/>
                  <a:gd name="T12" fmla="*/ 110 w 221"/>
                  <a:gd name="T13" fmla="*/ 0 h 905"/>
                  <a:gd name="T14" fmla="*/ 157 w 221"/>
                  <a:gd name="T15" fmla="*/ 794 h 905"/>
                  <a:gd name="T16" fmla="*/ 110 w 221"/>
                  <a:gd name="T17" fmla="*/ 841 h 905"/>
                  <a:gd name="T18" fmla="*/ 64 w 221"/>
                  <a:gd name="T19" fmla="*/ 794 h 905"/>
                  <a:gd name="T20" fmla="*/ 64 w 221"/>
                  <a:gd name="T21" fmla="*/ 110 h 905"/>
                  <a:gd name="T22" fmla="*/ 110 w 221"/>
                  <a:gd name="T23" fmla="*/ 64 h 905"/>
                  <a:gd name="T24" fmla="*/ 157 w 221"/>
                  <a:gd name="T25" fmla="*/ 110 h 905"/>
                  <a:gd name="T26" fmla="*/ 157 w 221"/>
                  <a:gd name="T27" fmla="*/ 794 h 905"/>
                  <a:gd name="T28" fmla="*/ 157 w 221"/>
                  <a:gd name="T29" fmla="*/ 794 h 905"/>
                  <a:gd name="T30" fmla="*/ 157 w 221"/>
                  <a:gd name="T31" fmla="*/ 794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905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794"/>
                      <a:pt x="0" y="794"/>
                      <a:pt x="0" y="794"/>
                    </a:cubicBezTo>
                    <a:cubicBezTo>
                      <a:pt x="0" y="855"/>
                      <a:pt x="49" y="905"/>
                      <a:pt x="110" y="905"/>
                    </a:cubicBezTo>
                    <a:cubicBezTo>
                      <a:pt x="171" y="905"/>
                      <a:pt x="221" y="855"/>
                      <a:pt x="221" y="794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794"/>
                    </a:moveTo>
                    <a:cubicBezTo>
                      <a:pt x="157" y="820"/>
                      <a:pt x="136" y="841"/>
                      <a:pt x="110" y="841"/>
                    </a:cubicBezTo>
                    <a:cubicBezTo>
                      <a:pt x="85" y="841"/>
                      <a:pt x="64" y="820"/>
                      <a:pt x="64" y="794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4"/>
                      <a:pt x="85" y="64"/>
                      <a:pt x="110" y="64"/>
                    </a:cubicBezTo>
                    <a:cubicBezTo>
                      <a:pt x="136" y="64"/>
                      <a:pt x="157" y="84"/>
                      <a:pt x="157" y="110"/>
                    </a:cubicBezTo>
                    <a:lnTo>
                      <a:pt x="157" y="794"/>
                    </a:lnTo>
                    <a:close/>
                    <a:moveTo>
                      <a:pt x="157" y="794"/>
                    </a:moveTo>
                    <a:cubicBezTo>
                      <a:pt x="157" y="794"/>
                      <a:pt x="157" y="794"/>
                      <a:pt x="157" y="79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51" name="Freeform 7"/>
              <p:cNvSpPr>
                <a:spLocks noEditPoints="1"/>
              </p:cNvSpPr>
              <p:nvPr/>
            </p:nvSpPr>
            <p:spPr bwMode="auto">
              <a:xfrm>
                <a:off x="4808" y="2965"/>
                <a:ext cx="81" cy="96"/>
              </a:xfrm>
              <a:custGeom>
                <a:avLst/>
                <a:gdLst>
                  <a:gd name="T0" fmla="*/ 110 w 221"/>
                  <a:gd name="T1" fmla="*/ 0 h 263"/>
                  <a:gd name="T2" fmla="*/ 0 w 221"/>
                  <a:gd name="T3" fmla="*/ 110 h 263"/>
                  <a:gd name="T4" fmla="*/ 0 w 221"/>
                  <a:gd name="T5" fmla="*/ 153 h 263"/>
                  <a:gd name="T6" fmla="*/ 110 w 221"/>
                  <a:gd name="T7" fmla="*/ 263 h 263"/>
                  <a:gd name="T8" fmla="*/ 221 w 221"/>
                  <a:gd name="T9" fmla="*/ 153 h 263"/>
                  <a:gd name="T10" fmla="*/ 221 w 221"/>
                  <a:gd name="T11" fmla="*/ 110 h 263"/>
                  <a:gd name="T12" fmla="*/ 110 w 221"/>
                  <a:gd name="T13" fmla="*/ 0 h 263"/>
                  <a:gd name="T14" fmla="*/ 157 w 221"/>
                  <a:gd name="T15" fmla="*/ 153 h 263"/>
                  <a:gd name="T16" fmla="*/ 110 w 221"/>
                  <a:gd name="T17" fmla="*/ 199 h 263"/>
                  <a:gd name="T18" fmla="*/ 64 w 221"/>
                  <a:gd name="T19" fmla="*/ 153 h 263"/>
                  <a:gd name="T20" fmla="*/ 64 w 221"/>
                  <a:gd name="T21" fmla="*/ 110 h 263"/>
                  <a:gd name="T22" fmla="*/ 110 w 221"/>
                  <a:gd name="T23" fmla="*/ 64 h 263"/>
                  <a:gd name="T24" fmla="*/ 157 w 221"/>
                  <a:gd name="T25" fmla="*/ 110 h 263"/>
                  <a:gd name="T26" fmla="*/ 157 w 221"/>
                  <a:gd name="T27" fmla="*/ 153 h 263"/>
                  <a:gd name="T28" fmla="*/ 157 w 221"/>
                  <a:gd name="T29" fmla="*/ 153 h 263"/>
                  <a:gd name="T30" fmla="*/ 157 w 221"/>
                  <a:gd name="T31" fmla="*/ 15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263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214"/>
                      <a:pt x="49" y="263"/>
                      <a:pt x="110" y="263"/>
                    </a:cubicBezTo>
                    <a:cubicBezTo>
                      <a:pt x="171" y="263"/>
                      <a:pt x="221" y="214"/>
                      <a:pt x="221" y="153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153"/>
                    </a:moveTo>
                    <a:cubicBezTo>
                      <a:pt x="157" y="179"/>
                      <a:pt x="136" y="199"/>
                      <a:pt x="110" y="199"/>
                    </a:cubicBezTo>
                    <a:cubicBezTo>
                      <a:pt x="85" y="199"/>
                      <a:pt x="64" y="179"/>
                      <a:pt x="64" y="153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5"/>
                      <a:pt x="85" y="64"/>
                      <a:pt x="110" y="64"/>
                    </a:cubicBezTo>
                    <a:cubicBezTo>
                      <a:pt x="136" y="64"/>
                      <a:pt x="157" y="85"/>
                      <a:pt x="157" y="110"/>
                    </a:cubicBezTo>
                    <a:lnTo>
                      <a:pt x="157" y="153"/>
                    </a:lnTo>
                    <a:close/>
                    <a:moveTo>
                      <a:pt x="157" y="153"/>
                    </a:moveTo>
                    <a:cubicBezTo>
                      <a:pt x="157" y="153"/>
                      <a:pt x="157" y="153"/>
                      <a:pt x="157" y="1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52" name="Freeform 8"/>
              <p:cNvSpPr>
                <a:spLocks noEditPoints="1"/>
              </p:cNvSpPr>
              <p:nvPr/>
            </p:nvSpPr>
            <p:spPr bwMode="auto">
              <a:xfrm>
                <a:off x="4681" y="2942"/>
                <a:ext cx="116" cy="70"/>
              </a:xfrm>
              <a:custGeom>
                <a:avLst/>
                <a:gdLst>
                  <a:gd name="T0" fmla="*/ 271 w 315"/>
                  <a:gd name="T1" fmla="*/ 5 h 193"/>
                  <a:gd name="T2" fmla="*/ 16 w 315"/>
                  <a:gd name="T3" fmla="*/ 136 h 193"/>
                  <a:gd name="T4" fmla="*/ 11 w 315"/>
                  <a:gd name="T5" fmla="*/ 181 h 193"/>
                  <a:gd name="T6" fmla="*/ 36 w 315"/>
                  <a:gd name="T7" fmla="*/ 193 h 193"/>
                  <a:gd name="T8" fmla="*/ 56 w 315"/>
                  <a:gd name="T9" fmla="*/ 186 h 193"/>
                  <a:gd name="T10" fmla="*/ 288 w 315"/>
                  <a:gd name="T11" fmla="*/ 66 h 193"/>
                  <a:gd name="T12" fmla="*/ 310 w 315"/>
                  <a:gd name="T13" fmla="*/ 27 h 193"/>
                  <a:gd name="T14" fmla="*/ 271 w 315"/>
                  <a:gd name="T15" fmla="*/ 5 h 193"/>
                  <a:gd name="T16" fmla="*/ 271 w 315"/>
                  <a:gd name="T17" fmla="*/ 5 h 193"/>
                  <a:gd name="T18" fmla="*/ 271 w 315"/>
                  <a:gd name="T19" fmla="*/ 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5" h="193">
                    <a:moveTo>
                      <a:pt x="271" y="5"/>
                    </a:moveTo>
                    <a:cubicBezTo>
                      <a:pt x="177" y="30"/>
                      <a:pt x="91" y="75"/>
                      <a:pt x="16" y="136"/>
                    </a:cubicBezTo>
                    <a:cubicBezTo>
                      <a:pt x="2" y="147"/>
                      <a:pt x="0" y="168"/>
                      <a:pt x="11" y="181"/>
                    </a:cubicBezTo>
                    <a:cubicBezTo>
                      <a:pt x="17" y="189"/>
                      <a:pt x="27" y="193"/>
                      <a:pt x="36" y="193"/>
                    </a:cubicBezTo>
                    <a:cubicBezTo>
                      <a:pt x="43" y="193"/>
                      <a:pt x="50" y="191"/>
                      <a:pt x="56" y="186"/>
                    </a:cubicBezTo>
                    <a:cubicBezTo>
                      <a:pt x="125" y="130"/>
                      <a:pt x="203" y="90"/>
                      <a:pt x="288" y="66"/>
                    </a:cubicBezTo>
                    <a:cubicBezTo>
                      <a:pt x="305" y="62"/>
                      <a:pt x="315" y="44"/>
                      <a:pt x="310" y="27"/>
                    </a:cubicBezTo>
                    <a:cubicBezTo>
                      <a:pt x="305" y="10"/>
                      <a:pt x="288" y="0"/>
                      <a:pt x="271" y="5"/>
                    </a:cubicBezTo>
                    <a:close/>
                    <a:moveTo>
                      <a:pt x="271" y="5"/>
                    </a:moveTo>
                    <a:cubicBezTo>
                      <a:pt x="271" y="5"/>
                      <a:pt x="271" y="5"/>
                      <a:pt x="271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53" name="Freeform 9"/>
              <p:cNvSpPr>
                <a:spLocks noEditPoints="1"/>
              </p:cNvSpPr>
              <p:nvPr/>
            </p:nvSpPr>
            <p:spPr bwMode="auto">
              <a:xfrm>
                <a:off x="4593" y="3039"/>
                <a:ext cx="174" cy="386"/>
              </a:xfrm>
              <a:custGeom>
                <a:avLst/>
                <a:gdLst>
                  <a:gd name="T0" fmla="*/ 453 w 476"/>
                  <a:gd name="T1" fmla="*/ 996 h 1057"/>
                  <a:gd name="T2" fmla="*/ 64 w 476"/>
                  <a:gd name="T3" fmla="*/ 411 h 1057"/>
                  <a:gd name="T4" fmla="*/ 173 w 476"/>
                  <a:gd name="T5" fmla="*/ 55 h 1057"/>
                  <a:gd name="T6" fmla="*/ 165 w 476"/>
                  <a:gd name="T7" fmla="*/ 10 h 1057"/>
                  <a:gd name="T8" fmla="*/ 120 w 476"/>
                  <a:gd name="T9" fmla="*/ 19 h 1057"/>
                  <a:gd name="T10" fmla="*/ 0 w 476"/>
                  <a:gd name="T11" fmla="*/ 411 h 1057"/>
                  <a:gd name="T12" fmla="*/ 428 w 476"/>
                  <a:gd name="T13" fmla="*/ 1055 h 1057"/>
                  <a:gd name="T14" fmla="*/ 440 w 476"/>
                  <a:gd name="T15" fmla="*/ 1057 h 1057"/>
                  <a:gd name="T16" fmla="*/ 470 w 476"/>
                  <a:gd name="T17" fmla="*/ 1038 h 1057"/>
                  <a:gd name="T18" fmla="*/ 453 w 476"/>
                  <a:gd name="T19" fmla="*/ 996 h 1057"/>
                  <a:gd name="T20" fmla="*/ 453 w 476"/>
                  <a:gd name="T21" fmla="*/ 996 h 1057"/>
                  <a:gd name="T22" fmla="*/ 453 w 476"/>
                  <a:gd name="T23" fmla="*/ 996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6" h="1057">
                    <a:moveTo>
                      <a:pt x="453" y="996"/>
                    </a:moveTo>
                    <a:cubicBezTo>
                      <a:pt x="216" y="897"/>
                      <a:pt x="64" y="667"/>
                      <a:pt x="64" y="411"/>
                    </a:cubicBezTo>
                    <a:cubicBezTo>
                      <a:pt x="64" y="283"/>
                      <a:pt x="102" y="160"/>
                      <a:pt x="173" y="55"/>
                    </a:cubicBezTo>
                    <a:cubicBezTo>
                      <a:pt x="183" y="40"/>
                      <a:pt x="179" y="20"/>
                      <a:pt x="165" y="10"/>
                    </a:cubicBezTo>
                    <a:cubicBezTo>
                      <a:pt x="150" y="0"/>
                      <a:pt x="130" y="4"/>
                      <a:pt x="120" y="19"/>
                    </a:cubicBezTo>
                    <a:cubicBezTo>
                      <a:pt x="41" y="135"/>
                      <a:pt x="0" y="270"/>
                      <a:pt x="0" y="411"/>
                    </a:cubicBezTo>
                    <a:cubicBezTo>
                      <a:pt x="0" y="693"/>
                      <a:pt x="168" y="946"/>
                      <a:pt x="428" y="1055"/>
                    </a:cubicBezTo>
                    <a:cubicBezTo>
                      <a:pt x="432" y="1057"/>
                      <a:pt x="436" y="1057"/>
                      <a:pt x="440" y="1057"/>
                    </a:cubicBezTo>
                    <a:cubicBezTo>
                      <a:pt x="453" y="1057"/>
                      <a:pt x="465" y="1050"/>
                      <a:pt x="470" y="1038"/>
                    </a:cubicBezTo>
                    <a:cubicBezTo>
                      <a:pt x="476" y="1021"/>
                      <a:pt x="469" y="1003"/>
                      <a:pt x="453" y="996"/>
                    </a:cubicBezTo>
                    <a:close/>
                    <a:moveTo>
                      <a:pt x="453" y="996"/>
                    </a:moveTo>
                    <a:cubicBezTo>
                      <a:pt x="453" y="996"/>
                      <a:pt x="453" y="996"/>
                      <a:pt x="453" y="9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  <p:graphicFrame>
        <p:nvGraphicFramePr>
          <p:cNvPr id="54" name="Gráfico 53"/>
          <p:cNvGraphicFramePr/>
          <p:nvPr>
            <p:extLst>
              <p:ext uri="{D42A27DB-BD31-4B8C-83A1-F6EECF244321}">
                <p14:modId xmlns:p14="http://schemas.microsoft.com/office/powerpoint/2010/main" val="646429711"/>
              </p:ext>
            </p:extLst>
          </p:nvPr>
        </p:nvGraphicFramePr>
        <p:xfrm>
          <a:off x="720000" y="1890443"/>
          <a:ext cx="3132136" cy="3495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5" name="Gráfico 54"/>
          <p:cNvGraphicFramePr/>
          <p:nvPr>
            <p:extLst>
              <p:ext uri="{D42A27DB-BD31-4B8C-83A1-F6EECF244321}">
                <p14:modId xmlns:p14="http://schemas.microsoft.com/office/powerpoint/2010/main" val="2201956423"/>
              </p:ext>
            </p:extLst>
          </p:nvPr>
        </p:nvGraphicFramePr>
        <p:xfrm>
          <a:off x="4539213" y="2138925"/>
          <a:ext cx="3937000" cy="3273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6" name="Forma livre 55"/>
          <p:cNvSpPr/>
          <p:nvPr/>
        </p:nvSpPr>
        <p:spPr>
          <a:xfrm rot="18937360">
            <a:off x="10788848" y="1665646"/>
            <a:ext cx="679486" cy="668092"/>
          </a:xfrm>
          <a:custGeom>
            <a:avLst/>
            <a:gdLst>
              <a:gd name="connsiteX0" fmla="*/ 679486 w 679486"/>
              <a:gd name="connsiteY0" fmla="*/ 330415 h 668092"/>
              <a:gd name="connsiteX1" fmla="*/ 349071 w 679486"/>
              <a:gd name="connsiteY1" fmla="*/ 668092 h 668092"/>
              <a:gd name="connsiteX2" fmla="*/ 224536 w 679486"/>
              <a:gd name="connsiteY2" fmla="*/ 546234 h 668092"/>
              <a:gd name="connsiteX3" fmla="*/ 359738 w 679486"/>
              <a:gd name="connsiteY3" fmla="*/ 408061 h 668092"/>
              <a:gd name="connsiteX4" fmla="*/ 33927 w 679486"/>
              <a:gd name="connsiteY4" fmla="*/ 408061 h 668092"/>
              <a:gd name="connsiteX5" fmla="*/ 22430 w 679486"/>
              <a:gd name="connsiteY5" fmla="*/ 300436 h 668092"/>
              <a:gd name="connsiteX6" fmla="*/ 0 w 679486"/>
              <a:gd name="connsiteY6" fmla="*/ 227662 h 668092"/>
              <a:gd name="connsiteX7" fmla="*/ 324036 w 679486"/>
              <a:gd name="connsiteY7" fmla="*/ 227662 h 668092"/>
              <a:gd name="connsiteX8" fmla="*/ 219312 w 679486"/>
              <a:gd name="connsiteY8" fmla="*/ 125190 h 668092"/>
              <a:gd name="connsiteX9" fmla="*/ 341810 w 679486"/>
              <a:gd name="connsiteY9" fmla="*/ 0 h 668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9486" h="668092">
                <a:moveTo>
                  <a:pt x="679486" y="330415"/>
                </a:moveTo>
                <a:lnTo>
                  <a:pt x="349071" y="668092"/>
                </a:lnTo>
                <a:lnTo>
                  <a:pt x="224536" y="546234"/>
                </a:lnTo>
                <a:lnTo>
                  <a:pt x="359738" y="408061"/>
                </a:lnTo>
                <a:lnTo>
                  <a:pt x="33927" y="408061"/>
                </a:lnTo>
                <a:lnTo>
                  <a:pt x="22430" y="300436"/>
                </a:lnTo>
                <a:lnTo>
                  <a:pt x="0" y="227662"/>
                </a:lnTo>
                <a:lnTo>
                  <a:pt x="324036" y="227662"/>
                </a:lnTo>
                <a:lnTo>
                  <a:pt x="219312" y="125190"/>
                </a:lnTo>
                <a:lnTo>
                  <a:pt x="341810" y="0"/>
                </a:lnTo>
                <a:close/>
              </a:path>
            </a:pathLst>
          </a:custGeom>
          <a:noFill/>
          <a:ln w="19050">
            <a:solidFill>
              <a:srgbClr val="62D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7" name="Retângulo 56"/>
          <p:cNvSpPr/>
          <p:nvPr/>
        </p:nvSpPr>
        <p:spPr>
          <a:xfrm>
            <a:off x="9906996" y="3725562"/>
            <a:ext cx="113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pt-BR" sz="2000" b="1" dirty="0">
                <a:solidFill>
                  <a:schemeClr val="bg1">
                    <a:lumMod val="95000"/>
                  </a:schemeClr>
                </a:solidFill>
              </a:rPr>
              <a:t>f</a:t>
            </a:r>
            <a:r>
              <a:rPr lang="pt-BR" sz="2000" b="1" u="none" strike="noStrike" dirty="0">
                <a:solidFill>
                  <a:schemeClr val="bg1">
                    <a:lumMod val="95000"/>
                  </a:schemeClr>
                </a:solidFill>
                <a:effectLst/>
              </a:rPr>
              <a:t>eminino</a:t>
            </a:r>
            <a:endParaRPr lang="pt-BR" sz="2000" b="1" i="0" u="none" strike="noStrike" dirty="0">
              <a:solidFill>
                <a:schemeClr val="bg1">
                  <a:lumMod val="9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Forma livre 57"/>
          <p:cNvSpPr>
            <a:spLocks/>
          </p:cNvSpPr>
          <p:nvPr/>
        </p:nvSpPr>
        <p:spPr bwMode="auto">
          <a:xfrm>
            <a:off x="10165191" y="5522299"/>
            <a:ext cx="622387" cy="670941"/>
          </a:xfrm>
          <a:custGeom>
            <a:avLst/>
            <a:gdLst>
              <a:gd name="connsiteX0" fmla="*/ 354908 w 622387"/>
              <a:gd name="connsiteY0" fmla="*/ 81870 h 670941"/>
              <a:gd name="connsiteX1" fmla="*/ 354908 w 622387"/>
              <a:gd name="connsiteY1" fmla="*/ 317082 h 670941"/>
              <a:gd name="connsiteX2" fmla="*/ 560928 w 622387"/>
              <a:gd name="connsiteY2" fmla="*/ 317082 h 670941"/>
              <a:gd name="connsiteX3" fmla="*/ 560928 w 622387"/>
              <a:gd name="connsiteY3" fmla="*/ 465893 h 670941"/>
              <a:gd name="connsiteX4" fmla="*/ 354908 w 622387"/>
              <a:gd name="connsiteY4" fmla="*/ 465893 h 670941"/>
              <a:gd name="connsiteX5" fmla="*/ 354908 w 622387"/>
              <a:gd name="connsiteY5" fmla="*/ 670941 h 670941"/>
              <a:gd name="connsiteX6" fmla="*/ 206020 w 622387"/>
              <a:gd name="connsiteY6" fmla="*/ 670941 h 670941"/>
              <a:gd name="connsiteX7" fmla="*/ 206020 w 622387"/>
              <a:gd name="connsiteY7" fmla="*/ 465028 h 670941"/>
              <a:gd name="connsiteX8" fmla="*/ 0 w 622387"/>
              <a:gd name="connsiteY8" fmla="*/ 465028 h 670941"/>
              <a:gd name="connsiteX9" fmla="*/ 0 w 622387"/>
              <a:gd name="connsiteY9" fmla="*/ 317082 h 670941"/>
              <a:gd name="connsiteX10" fmla="*/ 206020 w 622387"/>
              <a:gd name="connsiteY10" fmla="*/ 317082 h 670941"/>
              <a:gd name="connsiteX11" fmla="*/ 206020 w 622387"/>
              <a:gd name="connsiteY11" fmla="*/ 158850 h 670941"/>
              <a:gd name="connsiteX12" fmla="*/ 206020 w 622387"/>
              <a:gd name="connsiteY12" fmla="*/ 82677 h 670941"/>
              <a:gd name="connsiteX13" fmla="*/ 276463 w 622387"/>
              <a:gd name="connsiteY13" fmla="*/ 89778 h 670941"/>
              <a:gd name="connsiteX14" fmla="*/ 622042 w 622387"/>
              <a:gd name="connsiteY14" fmla="*/ 0 h 670941"/>
              <a:gd name="connsiteX15" fmla="*/ 622387 w 622387"/>
              <a:gd name="connsiteY15" fmla="*/ 425 h 670941"/>
              <a:gd name="connsiteX16" fmla="*/ 617814 w 622387"/>
              <a:gd name="connsiteY16" fmla="*/ 2295 h 670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22387" h="670941">
                <a:moveTo>
                  <a:pt x="354908" y="81870"/>
                </a:moveTo>
                <a:lnTo>
                  <a:pt x="354908" y="317082"/>
                </a:lnTo>
                <a:cubicBezTo>
                  <a:pt x="354908" y="317082"/>
                  <a:pt x="354908" y="317082"/>
                  <a:pt x="560928" y="317082"/>
                </a:cubicBezTo>
                <a:cubicBezTo>
                  <a:pt x="560928" y="317082"/>
                  <a:pt x="560928" y="317082"/>
                  <a:pt x="560928" y="465893"/>
                </a:cubicBezTo>
                <a:cubicBezTo>
                  <a:pt x="560928" y="465893"/>
                  <a:pt x="560928" y="465893"/>
                  <a:pt x="354908" y="465893"/>
                </a:cubicBezTo>
                <a:cubicBezTo>
                  <a:pt x="354908" y="465893"/>
                  <a:pt x="354908" y="465893"/>
                  <a:pt x="354908" y="670941"/>
                </a:cubicBezTo>
                <a:cubicBezTo>
                  <a:pt x="354908" y="670941"/>
                  <a:pt x="354908" y="670941"/>
                  <a:pt x="206020" y="670941"/>
                </a:cubicBezTo>
                <a:cubicBezTo>
                  <a:pt x="206020" y="670941"/>
                  <a:pt x="206020" y="670941"/>
                  <a:pt x="206020" y="465028"/>
                </a:cubicBezTo>
                <a:cubicBezTo>
                  <a:pt x="206020" y="465028"/>
                  <a:pt x="206020" y="465028"/>
                  <a:pt x="0" y="465028"/>
                </a:cubicBezTo>
                <a:cubicBezTo>
                  <a:pt x="0" y="465028"/>
                  <a:pt x="0" y="465028"/>
                  <a:pt x="0" y="317082"/>
                </a:cubicBezTo>
                <a:cubicBezTo>
                  <a:pt x="0" y="317082"/>
                  <a:pt x="0" y="317082"/>
                  <a:pt x="206020" y="317082"/>
                </a:cubicBezTo>
                <a:cubicBezTo>
                  <a:pt x="206020" y="317082"/>
                  <a:pt x="206020" y="317082"/>
                  <a:pt x="206020" y="158850"/>
                </a:cubicBezTo>
                <a:lnTo>
                  <a:pt x="206020" y="82677"/>
                </a:lnTo>
                <a:lnTo>
                  <a:pt x="276463" y="89778"/>
                </a:lnTo>
                <a:close/>
                <a:moveTo>
                  <a:pt x="622042" y="0"/>
                </a:moveTo>
                <a:lnTo>
                  <a:pt x="622387" y="425"/>
                </a:lnTo>
                <a:lnTo>
                  <a:pt x="617814" y="2295"/>
                </a:lnTo>
                <a:close/>
              </a:path>
            </a:pathLst>
          </a:custGeom>
          <a:noFill/>
          <a:ln w="19050">
            <a:solidFill>
              <a:srgbClr val="FF99C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r"/>
            <a:endParaRPr lang="pt-BR"/>
          </a:p>
        </p:txBody>
      </p:sp>
      <p:graphicFrame>
        <p:nvGraphicFramePr>
          <p:cNvPr id="59" name="Gráfico 58"/>
          <p:cNvGraphicFramePr/>
          <p:nvPr>
            <p:extLst>
              <p:ext uri="{D42A27DB-BD31-4B8C-83A1-F6EECF244321}">
                <p14:modId xmlns:p14="http://schemas.microsoft.com/office/powerpoint/2010/main" val="1633228397"/>
              </p:ext>
            </p:extLst>
          </p:nvPr>
        </p:nvGraphicFramePr>
        <p:xfrm>
          <a:off x="9593542" y="4047814"/>
          <a:ext cx="1765685" cy="1700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0" name="Retângulo 59"/>
          <p:cNvSpPr/>
          <p:nvPr/>
        </p:nvSpPr>
        <p:spPr>
          <a:xfrm>
            <a:off x="10030587" y="4520824"/>
            <a:ext cx="8915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pt-BR" sz="4000" b="1" strike="noStrike" dirty="0">
                <a:solidFill>
                  <a:schemeClr val="bg1">
                    <a:lumMod val="95000"/>
                  </a:schemeClr>
                </a:solidFill>
                <a:effectLst/>
              </a:rPr>
              <a:t>38</a:t>
            </a:r>
            <a:r>
              <a:rPr lang="pt-BR" sz="2000" b="1" strike="noStrike" dirty="0">
                <a:solidFill>
                  <a:schemeClr val="bg1">
                    <a:lumMod val="95000"/>
                  </a:schemeClr>
                </a:solidFill>
                <a:effectLst/>
              </a:rPr>
              <a:t>%</a:t>
            </a:r>
            <a:endParaRPr lang="pt-BR" sz="4000" b="1" i="0" strike="noStrike" dirty="0">
              <a:solidFill>
                <a:schemeClr val="bg1">
                  <a:lumMod val="9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Retângulo 60"/>
          <p:cNvSpPr/>
          <p:nvPr/>
        </p:nvSpPr>
        <p:spPr>
          <a:xfrm>
            <a:off x="9896604" y="1254104"/>
            <a:ext cx="12682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pt-BR" sz="2000" b="1" dirty="0">
                <a:solidFill>
                  <a:schemeClr val="bg1">
                    <a:lumMod val="95000"/>
                  </a:schemeClr>
                </a:solidFill>
              </a:rPr>
              <a:t>m</a:t>
            </a:r>
            <a:r>
              <a:rPr lang="pt-BR" sz="2000" b="1" u="none" strike="noStrike" dirty="0">
                <a:solidFill>
                  <a:schemeClr val="bg1">
                    <a:lumMod val="95000"/>
                  </a:schemeClr>
                </a:solidFill>
                <a:effectLst/>
              </a:rPr>
              <a:t>asculino</a:t>
            </a:r>
            <a:endParaRPr lang="pt-BR" sz="2000" b="1" i="0" u="none" strike="noStrike" dirty="0">
              <a:solidFill>
                <a:schemeClr val="bg1">
                  <a:lumMod val="9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2" name="Gráfico 61"/>
          <p:cNvGraphicFramePr/>
          <p:nvPr>
            <p:extLst>
              <p:ext uri="{D42A27DB-BD31-4B8C-83A1-F6EECF244321}">
                <p14:modId xmlns:p14="http://schemas.microsoft.com/office/powerpoint/2010/main" val="1263895458"/>
              </p:ext>
            </p:extLst>
          </p:nvPr>
        </p:nvGraphicFramePr>
        <p:xfrm>
          <a:off x="9592536" y="1939809"/>
          <a:ext cx="1765685" cy="1700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3" name="Retângulo 62"/>
          <p:cNvSpPr/>
          <p:nvPr/>
        </p:nvSpPr>
        <p:spPr>
          <a:xfrm>
            <a:off x="10029581" y="2412819"/>
            <a:ext cx="8915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pt-BR" sz="4000" b="1" strike="noStrike" dirty="0">
                <a:solidFill>
                  <a:schemeClr val="bg1">
                    <a:lumMod val="95000"/>
                  </a:schemeClr>
                </a:solidFill>
                <a:effectLst/>
              </a:rPr>
              <a:t>62</a:t>
            </a:r>
            <a:r>
              <a:rPr lang="pt-BR" sz="2000" b="1" strike="noStrike" dirty="0">
                <a:solidFill>
                  <a:schemeClr val="bg1">
                    <a:lumMod val="95000"/>
                  </a:schemeClr>
                </a:solidFill>
                <a:effectLst/>
              </a:rPr>
              <a:t>%</a:t>
            </a:r>
            <a:endParaRPr lang="pt-BR" sz="4000" b="1" i="0" strike="noStrike" dirty="0">
              <a:solidFill>
                <a:schemeClr val="bg1">
                  <a:lumMod val="9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CaixaDeTexto 63"/>
          <p:cNvSpPr txBox="1"/>
          <p:nvPr/>
        </p:nvSpPr>
        <p:spPr>
          <a:xfrm>
            <a:off x="5009298" y="6596390"/>
            <a:ext cx="203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chemeClr val="bg1"/>
                </a:solidFill>
              </a:rPr>
              <a:t>P50. </a:t>
            </a:r>
            <a:r>
              <a:rPr lang="pt-BR" sz="1100" dirty="0">
                <a:solidFill>
                  <a:schemeClr val="bg1"/>
                </a:solidFill>
              </a:rPr>
              <a:t>Qual a sua escolaridade? </a:t>
            </a:r>
          </a:p>
        </p:txBody>
      </p:sp>
      <p:sp>
        <p:nvSpPr>
          <p:cNvPr id="65" name="CaixaDeTexto 64"/>
          <p:cNvSpPr txBox="1"/>
          <p:nvPr/>
        </p:nvSpPr>
        <p:spPr>
          <a:xfrm>
            <a:off x="8820907" y="6596390"/>
            <a:ext cx="23646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chemeClr val="bg1"/>
                </a:solidFill>
              </a:rPr>
              <a:t>P48. </a:t>
            </a:r>
            <a:r>
              <a:rPr lang="pt-BR" sz="1100" dirty="0">
                <a:solidFill>
                  <a:schemeClr val="bg1"/>
                </a:solidFill>
              </a:rPr>
              <a:t>Sexo: </a:t>
            </a:r>
          </a:p>
        </p:txBody>
      </p:sp>
      <p:sp>
        <p:nvSpPr>
          <p:cNvPr id="230" name="Forma livre 229"/>
          <p:cNvSpPr/>
          <p:nvPr/>
        </p:nvSpPr>
        <p:spPr>
          <a:xfrm>
            <a:off x="-167954" y="436743"/>
            <a:ext cx="4785186" cy="853819"/>
          </a:xfrm>
          <a:custGeom>
            <a:avLst/>
            <a:gdLst>
              <a:gd name="connsiteX0" fmla="*/ 0 w 4785186"/>
              <a:gd name="connsiteY0" fmla="*/ 0 h 853819"/>
              <a:gd name="connsiteX1" fmla="*/ 4785186 w 4785186"/>
              <a:gd name="connsiteY1" fmla="*/ 0 h 853819"/>
              <a:gd name="connsiteX2" fmla="*/ 4310842 w 4785186"/>
              <a:gd name="connsiteY2" fmla="*/ 853819 h 853819"/>
              <a:gd name="connsiteX3" fmla="*/ 0 w 4785186"/>
              <a:gd name="connsiteY3" fmla="*/ 853819 h 85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5186" h="853819">
                <a:moveTo>
                  <a:pt x="0" y="0"/>
                </a:moveTo>
                <a:lnTo>
                  <a:pt x="4785186" y="0"/>
                </a:lnTo>
                <a:lnTo>
                  <a:pt x="4310842" y="853819"/>
                </a:lnTo>
                <a:lnTo>
                  <a:pt x="0" y="853819"/>
                </a:lnTo>
                <a:close/>
              </a:path>
            </a:pathLst>
          </a:custGeom>
          <a:solidFill>
            <a:srgbClr val="42C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9" name="TextBox 57"/>
          <p:cNvSpPr txBox="1"/>
          <p:nvPr/>
        </p:nvSpPr>
        <p:spPr>
          <a:xfrm>
            <a:off x="494057" y="551323"/>
            <a:ext cx="372380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1" dirty="0">
                <a:solidFill>
                  <a:schemeClr val="bg1"/>
                </a:solidFill>
                <a:latin typeface="Myriad Pro" panose="020B0503030403020204" pitchFamily="34" charset="0"/>
              </a:rPr>
              <a:t>perfil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848929" y="5687366"/>
            <a:ext cx="27244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chemeClr val="bg1"/>
                </a:solidFill>
              </a:rPr>
              <a:t>6 entrevistas ‘não sabe’ ou ‘sem resposta’</a:t>
            </a:r>
            <a:endParaRPr lang="pt-BR" sz="1100" dirty="0">
              <a:solidFill>
                <a:schemeClr val="bg1"/>
              </a:solidFill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5042904" y="5693270"/>
            <a:ext cx="2815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chemeClr val="bg1"/>
                </a:solidFill>
              </a:rPr>
              <a:t>8 entrevistas ‘não sabe’ ou ‘sem resposta’</a:t>
            </a:r>
            <a:endParaRPr lang="pt-BR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50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mp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44" grpId="0"/>
      <p:bldP spid="44" grpId="1"/>
      <p:bldGraphic spid="54" grpId="0">
        <p:bldAsOne/>
      </p:bldGraphic>
      <p:bldGraphic spid="55" grpId="0">
        <p:bldAsOne/>
      </p:bldGraphic>
      <p:bldP spid="56" grpId="0" animBg="1"/>
      <p:bldP spid="57" grpId="0"/>
      <p:bldP spid="58" grpId="0" animBg="1"/>
      <p:bldGraphic spid="59" grpId="0">
        <p:bldAsOne/>
      </p:bldGraphic>
      <p:bldGraphic spid="59" grpId="1">
        <p:bldAsOne/>
      </p:bldGraphic>
      <p:bldP spid="60" grpId="0"/>
      <p:bldP spid="61" grpId="0"/>
      <p:bldGraphic spid="62" grpId="0">
        <p:bldAsOne/>
      </p:bldGraphic>
      <p:bldGraphic spid="62" grpId="1">
        <p:bldAsOne/>
      </p:bldGraphic>
      <p:bldP spid="63" grpId="0"/>
      <p:bldP spid="64" grpId="0"/>
      <p:bldP spid="64" grpId="1"/>
      <p:bldP spid="65" grpId="0"/>
      <p:bldP spid="65" grpId="1"/>
      <p:bldP spid="28" grpId="0"/>
      <p:bldP spid="28" grpId="1"/>
      <p:bldP spid="29" grpId="0"/>
      <p:bldP spid="29" grpId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orma livre 39"/>
          <p:cNvSpPr/>
          <p:nvPr/>
        </p:nvSpPr>
        <p:spPr>
          <a:xfrm>
            <a:off x="-167954" y="161424"/>
            <a:ext cx="968768" cy="172857"/>
          </a:xfrm>
          <a:custGeom>
            <a:avLst/>
            <a:gdLst>
              <a:gd name="connsiteX0" fmla="*/ 0 w 4785186"/>
              <a:gd name="connsiteY0" fmla="*/ 0 h 853819"/>
              <a:gd name="connsiteX1" fmla="*/ 4785186 w 4785186"/>
              <a:gd name="connsiteY1" fmla="*/ 0 h 853819"/>
              <a:gd name="connsiteX2" fmla="*/ 4310842 w 4785186"/>
              <a:gd name="connsiteY2" fmla="*/ 853819 h 853819"/>
              <a:gd name="connsiteX3" fmla="*/ 0 w 4785186"/>
              <a:gd name="connsiteY3" fmla="*/ 853819 h 85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5186" h="853819">
                <a:moveTo>
                  <a:pt x="0" y="0"/>
                </a:moveTo>
                <a:lnTo>
                  <a:pt x="4785186" y="0"/>
                </a:lnTo>
                <a:lnTo>
                  <a:pt x="4310842" y="853819"/>
                </a:lnTo>
                <a:lnTo>
                  <a:pt x="0" y="853819"/>
                </a:lnTo>
                <a:close/>
              </a:path>
            </a:pathLst>
          </a:custGeom>
          <a:solidFill>
            <a:srgbClr val="42C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3" name="CaixaDeTexto 72"/>
          <p:cNvSpPr txBox="1"/>
          <p:nvPr/>
        </p:nvSpPr>
        <p:spPr>
          <a:xfrm>
            <a:off x="758933" y="161424"/>
            <a:ext cx="6761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3600" b="0" i="1" dirty="0">
                <a:solidFill>
                  <a:srgbClr val="4A5463"/>
                </a:solidFill>
                <a:effectLst/>
                <a:latin typeface="+mn-lt"/>
              </a:rPr>
              <a:t>contribuição do </a:t>
            </a:r>
            <a:r>
              <a:rPr lang="pt-BR" sz="3600" b="0" i="1" dirty="0" err="1">
                <a:solidFill>
                  <a:srgbClr val="4A5463"/>
                </a:solidFill>
                <a:effectLst/>
                <a:latin typeface="+mn-lt"/>
              </a:rPr>
              <a:t>Empretec</a:t>
            </a:r>
            <a:r>
              <a:rPr lang="pt-BR" sz="3600" b="0" i="1" dirty="0">
                <a:solidFill>
                  <a:srgbClr val="4A5463"/>
                </a:solidFill>
                <a:effectLst/>
                <a:latin typeface="+mn-lt"/>
              </a:rPr>
              <a:t> para sua visão como empresário</a:t>
            </a:r>
          </a:p>
        </p:txBody>
      </p:sp>
      <p:graphicFrame>
        <p:nvGraphicFramePr>
          <p:cNvPr id="75" name="Tabela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197236"/>
              </p:ext>
            </p:extLst>
          </p:nvPr>
        </p:nvGraphicFramePr>
        <p:xfrm>
          <a:off x="-292100" y="1886740"/>
          <a:ext cx="5392275" cy="35958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922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49483">
                <a:tc>
                  <a:txBody>
                    <a:bodyPr/>
                    <a:lstStyle/>
                    <a:p>
                      <a:pPr marL="4572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i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preparo ou atualização de metas, planos e projetos</a:t>
                      </a:r>
                      <a:endParaRPr lang="pt-BR" sz="14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9483">
                <a:tc>
                  <a:txBody>
                    <a:bodyPr/>
                    <a:lstStyle/>
                    <a:p>
                      <a:pPr marL="4572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i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visão de mercado </a:t>
                      </a:r>
                      <a:r>
                        <a:rPr lang="pt-BR" sz="1200" i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(sobre seus clientes, fornecedores e</a:t>
                      </a:r>
                      <a:r>
                        <a:rPr lang="pt-BR" sz="1200" i="1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t-BR" sz="1200" i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concorrentes)</a:t>
                      </a:r>
                      <a:endParaRPr lang="pt-BR" sz="14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9483">
                <a:tc>
                  <a:txBody>
                    <a:bodyPr/>
                    <a:lstStyle/>
                    <a:p>
                      <a:pPr marL="4572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i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avaliação e monitoramento de resultados</a:t>
                      </a:r>
                      <a:endParaRPr lang="pt-BR" sz="14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9483">
                <a:tc>
                  <a:txBody>
                    <a:bodyPr/>
                    <a:lstStyle/>
                    <a:p>
                      <a:pPr marL="4572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i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relacionamento e satisfação do cliente</a:t>
                      </a:r>
                      <a:endParaRPr lang="pt-BR" sz="14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9483">
                <a:tc>
                  <a:txBody>
                    <a:bodyPr/>
                    <a:lstStyle/>
                    <a:p>
                      <a:pPr marL="4572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i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identificação de novas oportunidades</a:t>
                      </a:r>
                      <a:endParaRPr lang="pt-BR" sz="14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9483">
                <a:tc>
                  <a:txBody>
                    <a:bodyPr/>
                    <a:lstStyle/>
                    <a:p>
                      <a:pPr marL="4572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i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aprimoramento da qualidade de produtos, serviços e processos</a:t>
                      </a:r>
                      <a:endParaRPr lang="pt-BR" sz="14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9483">
                <a:tc>
                  <a:txBody>
                    <a:bodyPr/>
                    <a:lstStyle/>
                    <a:p>
                      <a:pPr marL="4572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i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desenvolvimento de parcerias/rede de contatos</a:t>
                      </a:r>
                      <a:endParaRPr lang="pt-BR" sz="14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9483">
                <a:tc>
                  <a:txBody>
                    <a:bodyPr/>
                    <a:lstStyle/>
                    <a:p>
                      <a:pPr marL="4572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i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inovação de produtos, serviços e processos</a:t>
                      </a:r>
                      <a:endParaRPr lang="pt-BR" sz="14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2" name="Agrupar 1"/>
          <p:cNvGrpSpPr/>
          <p:nvPr/>
        </p:nvGrpSpPr>
        <p:grpSpPr>
          <a:xfrm>
            <a:off x="3619518" y="5846610"/>
            <a:ext cx="5736163" cy="287699"/>
            <a:chOff x="1311748" y="5846610"/>
            <a:chExt cx="5736163" cy="287699"/>
          </a:xfrm>
        </p:grpSpPr>
        <p:sp>
          <p:nvSpPr>
            <p:cNvPr id="76" name="Retângulo 75"/>
            <p:cNvSpPr/>
            <p:nvPr/>
          </p:nvSpPr>
          <p:spPr>
            <a:xfrm>
              <a:off x="5334363" y="5945796"/>
              <a:ext cx="304800" cy="89326"/>
            </a:xfrm>
            <a:prstGeom prst="rect">
              <a:avLst/>
            </a:prstGeom>
            <a:solidFill>
              <a:srgbClr val="F258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7" name="Título 1"/>
            <p:cNvSpPr txBox="1">
              <a:spLocks/>
            </p:cNvSpPr>
            <p:nvPr/>
          </p:nvSpPr>
          <p:spPr>
            <a:xfrm>
              <a:off x="5639163" y="5846610"/>
              <a:ext cx="1408748" cy="287699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t-BR" sz="1400" b="1" dirty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não contribuiu</a:t>
              </a:r>
              <a:endParaRPr lang="pt-BR" sz="1050" b="1" dirty="0">
                <a:solidFill>
                  <a:srgbClr val="008080"/>
                </a:solidFill>
                <a:latin typeface="+mn-lt"/>
              </a:endParaRPr>
            </a:p>
          </p:txBody>
        </p:sp>
        <p:sp>
          <p:nvSpPr>
            <p:cNvPr id="79" name="Retângulo 78"/>
            <p:cNvSpPr/>
            <p:nvPr/>
          </p:nvSpPr>
          <p:spPr>
            <a:xfrm>
              <a:off x="3514739" y="5945796"/>
              <a:ext cx="304800" cy="8932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7" name="Título 1"/>
            <p:cNvSpPr txBox="1">
              <a:spLocks/>
            </p:cNvSpPr>
            <p:nvPr/>
          </p:nvSpPr>
          <p:spPr>
            <a:xfrm>
              <a:off x="3819539" y="5846610"/>
              <a:ext cx="938365" cy="265889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t-BR" sz="1400" b="1" dirty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em parte</a:t>
              </a:r>
            </a:p>
          </p:txBody>
        </p:sp>
        <p:sp>
          <p:nvSpPr>
            <p:cNvPr id="102" name="Retângulo 101"/>
            <p:cNvSpPr/>
            <p:nvPr/>
          </p:nvSpPr>
          <p:spPr>
            <a:xfrm>
              <a:off x="1311748" y="5945796"/>
              <a:ext cx="304800" cy="89326"/>
            </a:xfrm>
            <a:prstGeom prst="rect">
              <a:avLst/>
            </a:prstGeom>
            <a:solidFill>
              <a:srgbClr val="00A7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3" name="Título 1"/>
            <p:cNvSpPr txBox="1">
              <a:spLocks/>
            </p:cNvSpPr>
            <p:nvPr/>
          </p:nvSpPr>
          <p:spPr>
            <a:xfrm>
              <a:off x="1616548" y="5846610"/>
              <a:ext cx="1745933" cy="287699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t-BR" sz="1400" b="1" dirty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contribuiu muito</a:t>
              </a:r>
            </a:p>
          </p:txBody>
        </p:sp>
      </p:grpSp>
      <p:graphicFrame>
        <p:nvGraphicFramePr>
          <p:cNvPr id="116" name="Gráfico 115"/>
          <p:cNvGraphicFramePr/>
          <p:nvPr>
            <p:extLst>
              <p:ext uri="{D42A27DB-BD31-4B8C-83A1-F6EECF244321}">
                <p14:modId xmlns:p14="http://schemas.microsoft.com/office/powerpoint/2010/main" val="1886543317"/>
              </p:ext>
            </p:extLst>
          </p:nvPr>
        </p:nvGraphicFramePr>
        <p:xfrm>
          <a:off x="4638995" y="1252945"/>
          <a:ext cx="5740173" cy="432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5" name="CaixaDeTexto 124"/>
          <p:cNvSpPr txBox="1"/>
          <p:nvPr/>
        </p:nvSpPr>
        <p:spPr>
          <a:xfrm>
            <a:off x="595449" y="6466696"/>
            <a:ext cx="103069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rgbClr val="FF91B0"/>
                </a:solidFill>
              </a:rPr>
              <a:t>P28 a 35. </a:t>
            </a:r>
            <a:r>
              <a:rPr lang="pt-BR" sz="1100" b="1" dirty="0">
                <a:solidFill>
                  <a:schemeClr val="bg1"/>
                </a:solidFill>
              </a:rPr>
              <a:t>Quanto o EMPRETEC contribuiu para o(a) Sr.(a) ter uma melhor visão ou melhor conhecimento sobre....Escolha a resposta adequada para cada item. </a:t>
            </a:r>
            <a:endParaRPr lang="pt-BR" sz="1100" b="1" dirty="0">
              <a:solidFill>
                <a:srgbClr val="62D9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00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Graphic spid="116" grpId="0" uiExpand="1">
        <p:bldSub>
          <a:bldChart bld="series"/>
        </p:bldSub>
      </p:bldGraphic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orma livre 39"/>
          <p:cNvSpPr/>
          <p:nvPr/>
        </p:nvSpPr>
        <p:spPr>
          <a:xfrm>
            <a:off x="-167954" y="161424"/>
            <a:ext cx="968768" cy="172857"/>
          </a:xfrm>
          <a:custGeom>
            <a:avLst/>
            <a:gdLst>
              <a:gd name="connsiteX0" fmla="*/ 0 w 4785186"/>
              <a:gd name="connsiteY0" fmla="*/ 0 h 853819"/>
              <a:gd name="connsiteX1" fmla="*/ 4785186 w 4785186"/>
              <a:gd name="connsiteY1" fmla="*/ 0 h 853819"/>
              <a:gd name="connsiteX2" fmla="*/ 4310842 w 4785186"/>
              <a:gd name="connsiteY2" fmla="*/ 853819 h 853819"/>
              <a:gd name="connsiteX3" fmla="*/ 0 w 4785186"/>
              <a:gd name="connsiteY3" fmla="*/ 853819 h 85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5186" h="853819">
                <a:moveTo>
                  <a:pt x="0" y="0"/>
                </a:moveTo>
                <a:lnTo>
                  <a:pt x="4785186" y="0"/>
                </a:lnTo>
                <a:lnTo>
                  <a:pt x="4310842" y="853819"/>
                </a:lnTo>
                <a:lnTo>
                  <a:pt x="0" y="853819"/>
                </a:lnTo>
                <a:close/>
              </a:path>
            </a:pathLst>
          </a:custGeom>
          <a:solidFill>
            <a:srgbClr val="42C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3" name="CaixaDeTexto 72"/>
          <p:cNvSpPr txBox="1"/>
          <p:nvPr/>
        </p:nvSpPr>
        <p:spPr>
          <a:xfrm>
            <a:off x="758933" y="161424"/>
            <a:ext cx="6761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3600" b="0" i="1" dirty="0">
                <a:solidFill>
                  <a:srgbClr val="4A5463"/>
                </a:solidFill>
                <a:effectLst/>
                <a:latin typeface="+mn-lt"/>
              </a:rPr>
              <a:t>contribuição do </a:t>
            </a:r>
            <a:r>
              <a:rPr lang="pt-BR" sz="3600" b="0" i="1" dirty="0" err="1">
                <a:solidFill>
                  <a:srgbClr val="4A5463"/>
                </a:solidFill>
                <a:effectLst/>
                <a:latin typeface="+mn-lt"/>
              </a:rPr>
              <a:t>Empretec</a:t>
            </a:r>
            <a:r>
              <a:rPr lang="pt-BR" sz="3600" b="0" i="1" dirty="0">
                <a:solidFill>
                  <a:srgbClr val="4A5463"/>
                </a:solidFill>
                <a:effectLst/>
                <a:latin typeface="+mn-lt"/>
              </a:rPr>
              <a:t> para sua visão como empresário</a:t>
            </a:r>
          </a:p>
        </p:txBody>
      </p:sp>
      <p:graphicFrame>
        <p:nvGraphicFramePr>
          <p:cNvPr id="109" name="Gráfico 108"/>
          <p:cNvGraphicFramePr/>
          <p:nvPr>
            <p:extLst/>
          </p:nvPr>
        </p:nvGraphicFramePr>
        <p:xfrm>
          <a:off x="10714960" y="1716081"/>
          <a:ext cx="1554564" cy="384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1" name="Tabela 110"/>
          <p:cNvGraphicFramePr>
            <a:graphicFrameLocks noGrp="1"/>
          </p:cNvGraphicFramePr>
          <p:nvPr>
            <p:extLst/>
          </p:nvPr>
        </p:nvGraphicFramePr>
        <p:xfrm>
          <a:off x="10381041" y="1886204"/>
          <a:ext cx="374371" cy="359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43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4955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rgbClr val="00A79B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84%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955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rgbClr val="00A79B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955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rgbClr val="00A79B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68%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955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rgbClr val="00A79B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69%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955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rgbClr val="00A79B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955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rgbClr val="00A79B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64%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955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rgbClr val="00A79B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955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rgbClr val="00A79B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4" name="Retângulo 113"/>
          <p:cNvSpPr/>
          <p:nvPr/>
        </p:nvSpPr>
        <p:spPr>
          <a:xfrm>
            <a:off x="9427036" y="1141210"/>
            <a:ext cx="19454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rgbClr val="00A79B"/>
                </a:solidFill>
              </a:rPr>
              <a:t>contribuiu muito</a:t>
            </a:r>
          </a:p>
        </p:txBody>
      </p:sp>
      <p:sp>
        <p:nvSpPr>
          <p:cNvPr id="125" name="CaixaDeTexto 124"/>
          <p:cNvSpPr txBox="1"/>
          <p:nvPr/>
        </p:nvSpPr>
        <p:spPr>
          <a:xfrm>
            <a:off x="595449" y="6466696"/>
            <a:ext cx="103069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rgbClr val="FF91B0"/>
                </a:solidFill>
              </a:rPr>
              <a:t>P28 a 35. </a:t>
            </a:r>
            <a:r>
              <a:rPr lang="pt-BR" sz="1100" b="1" dirty="0">
                <a:solidFill>
                  <a:schemeClr val="bg1"/>
                </a:solidFill>
              </a:rPr>
              <a:t>Quanto o EMPRETEC contribuiu para o(a) Sr.(a) ter uma melhor visão ou melhor conhecimento sobre....Escolha a resposta adequada para cada item. </a:t>
            </a:r>
            <a:endParaRPr lang="pt-BR" sz="1100" b="1" dirty="0">
              <a:solidFill>
                <a:srgbClr val="62D9D5"/>
              </a:solidFill>
            </a:endParaRPr>
          </a:p>
        </p:txBody>
      </p:sp>
      <p:sp>
        <p:nvSpPr>
          <p:cNvPr id="129" name="Retângulo 128"/>
          <p:cNvSpPr/>
          <p:nvPr/>
        </p:nvSpPr>
        <p:spPr>
          <a:xfrm>
            <a:off x="10299993" y="1661685"/>
            <a:ext cx="53485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100" b="1" dirty="0">
                <a:solidFill>
                  <a:schemeClr val="accent1">
                    <a:lumMod val="50000"/>
                  </a:schemeClr>
                </a:solidFill>
              </a:rPr>
              <a:t>2016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9575862" y="1625123"/>
            <a:ext cx="909684" cy="298172"/>
            <a:chOff x="9575862" y="1625123"/>
            <a:chExt cx="909684" cy="298172"/>
          </a:xfrm>
        </p:grpSpPr>
        <p:sp>
          <p:nvSpPr>
            <p:cNvPr id="127" name="Retângulo 126"/>
            <p:cNvSpPr/>
            <p:nvPr/>
          </p:nvSpPr>
          <p:spPr>
            <a:xfrm>
              <a:off x="9575862" y="1661685"/>
              <a:ext cx="53485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100" b="1" dirty="0">
                  <a:solidFill>
                    <a:schemeClr val="accent2">
                      <a:lumMod val="75000"/>
                    </a:schemeClr>
                  </a:solidFill>
                </a:rPr>
                <a:t>2014</a:t>
              </a:r>
            </a:p>
          </p:txBody>
        </p:sp>
        <p:sp>
          <p:nvSpPr>
            <p:cNvPr id="128" name="Retângulo 127"/>
            <p:cNvSpPr/>
            <p:nvPr/>
          </p:nvSpPr>
          <p:spPr>
            <a:xfrm>
              <a:off x="9950688" y="1661685"/>
              <a:ext cx="53485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100" b="1" dirty="0">
                  <a:solidFill>
                    <a:schemeClr val="accent2">
                      <a:lumMod val="75000"/>
                    </a:schemeClr>
                  </a:solidFill>
                </a:rPr>
                <a:t>2015</a:t>
              </a:r>
            </a:p>
          </p:txBody>
        </p:sp>
        <p:sp>
          <p:nvSpPr>
            <p:cNvPr id="7" name="Elipse 6"/>
            <p:cNvSpPr/>
            <p:nvPr/>
          </p:nvSpPr>
          <p:spPr>
            <a:xfrm>
              <a:off x="9792280" y="1625123"/>
              <a:ext cx="85725" cy="8572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0" name="Elipse 129"/>
            <p:cNvSpPr/>
            <p:nvPr/>
          </p:nvSpPr>
          <p:spPr>
            <a:xfrm>
              <a:off x="10167106" y="1625123"/>
              <a:ext cx="85725" cy="85725"/>
            </a:xfrm>
            <a:prstGeom prst="ellipse">
              <a:avLst/>
            </a:prstGeom>
            <a:solidFill>
              <a:srgbClr val="62D9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31" name="Elipse 130"/>
          <p:cNvSpPr/>
          <p:nvPr/>
        </p:nvSpPr>
        <p:spPr>
          <a:xfrm>
            <a:off x="10524128" y="1625123"/>
            <a:ext cx="85725" cy="85725"/>
          </a:xfrm>
          <a:prstGeom prst="ellipse">
            <a:avLst/>
          </a:prstGeom>
          <a:solidFill>
            <a:srgbClr val="00A7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4" name="CaixaDeTexto 103"/>
          <p:cNvSpPr txBox="1"/>
          <p:nvPr/>
        </p:nvSpPr>
        <p:spPr>
          <a:xfrm>
            <a:off x="10692796" y="6081855"/>
            <a:ext cx="8018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900" dirty="0"/>
              <a:t>base: ~ 3.033</a:t>
            </a:r>
          </a:p>
        </p:txBody>
      </p:sp>
      <p:sp>
        <p:nvSpPr>
          <p:cNvPr id="29" name="CaixaDeTexto 5"/>
          <p:cNvSpPr txBox="1"/>
          <p:nvPr/>
        </p:nvSpPr>
        <p:spPr>
          <a:xfrm>
            <a:off x="417132" y="1722803"/>
            <a:ext cx="5057885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ainda que os resultados atuais sejam todos muito positivos, dado o grau de excelência já alcançado pelo </a:t>
            </a:r>
            <a:r>
              <a:rPr lang="pt-BR" dirty="0" err="1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Empretec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, inquieta que no geral os percentuais referentes à ‘contribuiu muito’ venham diminuindo ano a ano </a:t>
            </a:r>
            <a:r>
              <a:rPr lang="pt-BR" sz="1200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(P28&amp;P35)</a:t>
            </a:r>
          </a:p>
        </p:txBody>
      </p:sp>
      <p:sp>
        <p:nvSpPr>
          <p:cNvPr id="30" name="CaixaDeTexto 5"/>
          <p:cNvSpPr txBox="1"/>
          <p:nvPr/>
        </p:nvSpPr>
        <p:spPr>
          <a:xfrm>
            <a:off x="417132" y="3314807"/>
            <a:ext cx="505788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além disso, se consideradas as variações totais entre 2014 e 2016, as mesmas não são desprezíveis</a:t>
            </a:r>
            <a:endParaRPr lang="pt-BR" sz="1200" dirty="0">
              <a:solidFill>
                <a:schemeClr val="tx2">
                  <a:lumMod val="75000"/>
                </a:schemeClr>
              </a:solidFill>
              <a:ea typeface="Verdana" pitchFamily="34" charset="0"/>
              <a:cs typeface="Arial" charset="0"/>
            </a:endParaRPr>
          </a:p>
        </p:txBody>
      </p:sp>
      <p:sp>
        <p:nvSpPr>
          <p:cNvPr id="31" name="CaixaDeTexto 5"/>
          <p:cNvSpPr txBox="1"/>
          <p:nvPr/>
        </p:nvSpPr>
        <p:spPr>
          <a:xfrm>
            <a:off x="417132" y="4273130"/>
            <a:ext cx="505788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e mais ainda, praticamente todos os resultados de 2016 se mostram consistentes e constantes nessa trajetória de ‘menor contribuição’, portanto, algo a ser trabalhado e corrigido </a:t>
            </a:r>
            <a:endParaRPr lang="pt-BR" sz="1200" dirty="0">
              <a:solidFill>
                <a:schemeClr val="tx2">
                  <a:lumMod val="75000"/>
                </a:schemeClr>
              </a:solidFill>
              <a:ea typeface="Verdana" pitchFamily="34" charset="0"/>
              <a:cs typeface="Arial" charset="0"/>
            </a:endParaRPr>
          </a:p>
        </p:txBody>
      </p:sp>
      <p:grpSp>
        <p:nvGrpSpPr>
          <p:cNvPr id="34" name="+ informações"/>
          <p:cNvGrpSpPr/>
          <p:nvPr/>
        </p:nvGrpSpPr>
        <p:grpSpPr>
          <a:xfrm>
            <a:off x="7496937" y="546644"/>
            <a:ext cx="1402473" cy="346249"/>
            <a:chOff x="7300120" y="5125288"/>
            <a:chExt cx="1748287" cy="431624"/>
          </a:xfrm>
        </p:grpSpPr>
        <p:sp>
          <p:nvSpPr>
            <p:cNvPr id="35" name="Forma livre 52"/>
            <p:cNvSpPr/>
            <p:nvPr/>
          </p:nvSpPr>
          <p:spPr>
            <a:xfrm>
              <a:off x="7529599" y="5255921"/>
              <a:ext cx="1340560" cy="203648"/>
            </a:xfrm>
            <a:custGeom>
              <a:avLst/>
              <a:gdLst>
                <a:gd name="connsiteX0" fmla="*/ 0 w 1340560"/>
                <a:gd name="connsiteY0" fmla="*/ 0 h 203648"/>
                <a:gd name="connsiteX1" fmla="*/ 1238736 w 1340560"/>
                <a:gd name="connsiteY1" fmla="*/ 0 h 203648"/>
                <a:gd name="connsiteX2" fmla="*/ 1340560 w 1340560"/>
                <a:gd name="connsiteY2" fmla="*/ 101824 h 203648"/>
                <a:gd name="connsiteX3" fmla="*/ 1340559 w 1340560"/>
                <a:gd name="connsiteY3" fmla="*/ 101824 h 203648"/>
                <a:gd name="connsiteX4" fmla="*/ 1238735 w 1340560"/>
                <a:gd name="connsiteY4" fmla="*/ 203648 h 203648"/>
                <a:gd name="connsiteX5" fmla="*/ 1958 w 1340560"/>
                <a:gd name="connsiteY5" fmla="*/ 203647 h 203648"/>
                <a:gd name="connsiteX6" fmla="*/ 28837 w 1340560"/>
                <a:gd name="connsiteY6" fmla="*/ 163780 h 203648"/>
                <a:gd name="connsiteX7" fmla="*/ 41052 w 1340560"/>
                <a:gd name="connsiteY7" fmla="*/ 103276 h 203648"/>
                <a:gd name="connsiteX8" fmla="*/ 28837 w 1340560"/>
                <a:gd name="connsiteY8" fmla="*/ 42772 h 20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0560" h="203648">
                  <a:moveTo>
                    <a:pt x="0" y="0"/>
                  </a:moveTo>
                  <a:lnTo>
                    <a:pt x="1238736" y="0"/>
                  </a:lnTo>
                  <a:cubicBezTo>
                    <a:pt x="1294972" y="0"/>
                    <a:pt x="1340560" y="45588"/>
                    <a:pt x="1340560" y="101824"/>
                  </a:cubicBezTo>
                  <a:lnTo>
                    <a:pt x="1340559" y="101824"/>
                  </a:lnTo>
                  <a:cubicBezTo>
                    <a:pt x="1340559" y="158060"/>
                    <a:pt x="1294971" y="203648"/>
                    <a:pt x="1238735" y="203648"/>
                  </a:cubicBezTo>
                  <a:lnTo>
                    <a:pt x="1958" y="203647"/>
                  </a:lnTo>
                  <a:lnTo>
                    <a:pt x="28837" y="163780"/>
                  </a:lnTo>
                  <a:cubicBezTo>
                    <a:pt x="36703" y="145184"/>
                    <a:pt x="41052" y="124738"/>
                    <a:pt x="41052" y="103276"/>
                  </a:cubicBezTo>
                  <a:cubicBezTo>
                    <a:pt x="41052" y="81815"/>
                    <a:pt x="36703" y="61369"/>
                    <a:pt x="28837" y="42772"/>
                  </a:cubicBezTo>
                  <a:close/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6" name="CaixaDeTexto 5"/>
            <p:cNvSpPr txBox="1"/>
            <p:nvPr/>
          </p:nvSpPr>
          <p:spPr>
            <a:xfrm>
              <a:off x="7543455" y="5125288"/>
              <a:ext cx="1504952" cy="43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2060"/>
                </a:buClr>
                <a:buSzPct val="120000"/>
              </a:pPr>
              <a:r>
                <a:rPr lang="pt-BR" sz="1100" b="1" dirty="0">
                  <a:solidFill>
                    <a:srgbClr val="1B75BB"/>
                  </a:solidFill>
                  <a:ea typeface="Verdana" pitchFamily="34" charset="0"/>
                  <a:cs typeface="Arial" charset="0"/>
                </a:rPr>
                <a:t>+ informações</a:t>
              </a:r>
            </a:p>
          </p:txBody>
        </p:sp>
        <p:grpSp>
          <p:nvGrpSpPr>
            <p:cNvPr id="37" name="Group 4"/>
            <p:cNvGrpSpPr>
              <a:grpSpLocks noChangeAspect="1"/>
            </p:cNvGrpSpPr>
            <p:nvPr/>
          </p:nvGrpSpPr>
          <p:grpSpPr bwMode="auto">
            <a:xfrm>
              <a:off x="7300120" y="5219409"/>
              <a:ext cx="276672" cy="276672"/>
              <a:chOff x="4549" y="2890"/>
              <a:chExt cx="599" cy="599"/>
            </a:xfrm>
            <a:solidFill>
              <a:schemeClr val="accent2"/>
            </a:solidFill>
          </p:grpSpPr>
          <p:sp>
            <p:nvSpPr>
              <p:cNvPr id="38" name="Freeform 5"/>
              <p:cNvSpPr>
                <a:spLocks noEditPoints="1"/>
              </p:cNvSpPr>
              <p:nvPr/>
            </p:nvSpPr>
            <p:spPr bwMode="auto">
              <a:xfrm>
                <a:off x="4549" y="2890"/>
                <a:ext cx="599" cy="599"/>
              </a:xfrm>
              <a:custGeom>
                <a:avLst/>
                <a:gdLst>
                  <a:gd name="T0" fmla="*/ 1398 w 1638"/>
                  <a:gd name="T1" fmla="*/ 240 h 1638"/>
                  <a:gd name="T2" fmla="*/ 819 w 1638"/>
                  <a:gd name="T3" fmla="*/ 0 h 1638"/>
                  <a:gd name="T4" fmla="*/ 240 w 1638"/>
                  <a:gd name="T5" fmla="*/ 240 h 1638"/>
                  <a:gd name="T6" fmla="*/ 0 w 1638"/>
                  <a:gd name="T7" fmla="*/ 819 h 1638"/>
                  <a:gd name="T8" fmla="*/ 240 w 1638"/>
                  <a:gd name="T9" fmla="*/ 1398 h 1638"/>
                  <a:gd name="T10" fmla="*/ 819 w 1638"/>
                  <a:gd name="T11" fmla="*/ 1638 h 1638"/>
                  <a:gd name="T12" fmla="*/ 1398 w 1638"/>
                  <a:gd name="T13" fmla="*/ 1398 h 1638"/>
                  <a:gd name="T14" fmla="*/ 1638 w 1638"/>
                  <a:gd name="T15" fmla="*/ 819 h 1638"/>
                  <a:gd name="T16" fmla="*/ 1398 w 1638"/>
                  <a:gd name="T17" fmla="*/ 240 h 1638"/>
                  <a:gd name="T18" fmla="*/ 819 w 1638"/>
                  <a:gd name="T19" fmla="*/ 1574 h 1638"/>
                  <a:gd name="T20" fmla="*/ 64 w 1638"/>
                  <a:gd name="T21" fmla="*/ 819 h 1638"/>
                  <a:gd name="T22" fmla="*/ 819 w 1638"/>
                  <a:gd name="T23" fmla="*/ 64 h 1638"/>
                  <a:gd name="T24" fmla="*/ 1574 w 1638"/>
                  <a:gd name="T25" fmla="*/ 819 h 1638"/>
                  <a:gd name="T26" fmla="*/ 819 w 1638"/>
                  <a:gd name="T27" fmla="*/ 1574 h 1638"/>
                  <a:gd name="T28" fmla="*/ 819 w 1638"/>
                  <a:gd name="T29" fmla="*/ 1574 h 1638"/>
                  <a:gd name="T30" fmla="*/ 819 w 1638"/>
                  <a:gd name="T31" fmla="*/ 1574 h 1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38" h="1638">
                    <a:moveTo>
                      <a:pt x="1398" y="240"/>
                    </a:moveTo>
                    <a:cubicBezTo>
                      <a:pt x="1244" y="85"/>
                      <a:pt x="1038" y="0"/>
                      <a:pt x="819" y="0"/>
                    </a:cubicBezTo>
                    <a:cubicBezTo>
                      <a:pt x="600" y="0"/>
                      <a:pt x="395" y="85"/>
                      <a:pt x="240" y="240"/>
                    </a:cubicBezTo>
                    <a:cubicBezTo>
                      <a:pt x="85" y="395"/>
                      <a:pt x="0" y="600"/>
                      <a:pt x="0" y="819"/>
                    </a:cubicBezTo>
                    <a:cubicBezTo>
                      <a:pt x="0" y="1038"/>
                      <a:pt x="85" y="1244"/>
                      <a:pt x="240" y="1398"/>
                    </a:cubicBezTo>
                    <a:cubicBezTo>
                      <a:pt x="395" y="1553"/>
                      <a:pt x="600" y="1638"/>
                      <a:pt x="819" y="1638"/>
                    </a:cubicBezTo>
                    <a:cubicBezTo>
                      <a:pt x="1038" y="1638"/>
                      <a:pt x="1244" y="1553"/>
                      <a:pt x="1398" y="1398"/>
                    </a:cubicBezTo>
                    <a:cubicBezTo>
                      <a:pt x="1553" y="1244"/>
                      <a:pt x="1638" y="1038"/>
                      <a:pt x="1638" y="819"/>
                    </a:cubicBezTo>
                    <a:cubicBezTo>
                      <a:pt x="1638" y="600"/>
                      <a:pt x="1553" y="395"/>
                      <a:pt x="1398" y="240"/>
                    </a:cubicBezTo>
                    <a:close/>
                    <a:moveTo>
                      <a:pt x="819" y="1574"/>
                    </a:moveTo>
                    <a:cubicBezTo>
                      <a:pt x="403" y="1574"/>
                      <a:pt x="64" y="1236"/>
                      <a:pt x="64" y="819"/>
                    </a:cubicBezTo>
                    <a:cubicBezTo>
                      <a:pt x="64" y="403"/>
                      <a:pt x="403" y="64"/>
                      <a:pt x="819" y="64"/>
                    </a:cubicBezTo>
                    <a:cubicBezTo>
                      <a:pt x="1236" y="64"/>
                      <a:pt x="1574" y="403"/>
                      <a:pt x="1574" y="819"/>
                    </a:cubicBezTo>
                    <a:cubicBezTo>
                      <a:pt x="1574" y="1236"/>
                      <a:pt x="1236" y="1574"/>
                      <a:pt x="819" y="1574"/>
                    </a:cubicBezTo>
                    <a:close/>
                    <a:moveTo>
                      <a:pt x="819" y="1574"/>
                    </a:moveTo>
                    <a:cubicBezTo>
                      <a:pt x="819" y="1574"/>
                      <a:pt x="819" y="1574"/>
                      <a:pt x="819" y="15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39" name="Freeform 6"/>
              <p:cNvSpPr>
                <a:spLocks noEditPoints="1"/>
              </p:cNvSpPr>
              <p:nvPr/>
            </p:nvSpPr>
            <p:spPr bwMode="auto">
              <a:xfrm>
                <a:off x="4808" y="3083"/>
                <a:ext cx="81" cy="331"/>
              </a:xfrm>
              <a:custGeom>
                <a:avLst/>
                <a:gdLst>
                  <a:gd name="T0" fmla="*/ 110 w 221"/>
                  <a:gd name="T1" fmla="*/ 0 h 905"/>
                  <a:gd name="T2" fmla="*/ 0 w 221"/>
                  <a:gd name="T3" fmla="*/ 110 h 905"/>
                  <a:gd name="T4" fmla="*/ 0 w 221"/>
                  <a:gd name="T5" fmla="*/ 794 h 905"/>
                  <a:gd name="T6" fmla="*/ 110 w 221"/>
                  <a:gd name="T7" fmla="*/ 905 h 905"/>
                  <a:gd name="T8" fmla="*/ 221 w 221"/>
                  <a:gd name="T9" fmla="*/ 794 h 905"/>
                  <a:gd name="T10" fmla="*/ 221 w 221"/>
                  <a:gd name="T11" fmla="*/ 110 h 905"/>
                  <a:gd name="T12" fmla="*/ 110 w 221"/>
                  <a:gd name="T13" fmla="*/ 0 h 905"/>
                  <a:gd name="T14" fmla="*/ 157 w 221"/>
                  <a:gd name="T15" fmla="*/ 794 h 905"/>
                  <a:gd name="T16" fmla="*/ 110 w 221"/>
                  <a:gd name="T17" fmla="*/ 841 h 905"/>
                  <a:gd name="T18" fmla="*/ 64 w 221"/>
                  <a:gd name="T19" fmla="*/ 794 h 905"/>
                  <a:gd name="T20" fmla="*/ 64 w 221"/>
                  <a:gd name="T21" fmla="*/ 110 h 905"/>
                  <a:gd name="T22" fmla="*/ 110 w 221"/>
                  <a:gd name="T23" fmla="*/ 64 h 905"/>
                  <a:gd name="T24" fmla="*/ 157 w 221"/>
                  <a:gd name="T25" fmla="*/ 110 h 905"/>
                  <a:gd name="T26" fmla="*/ 157 w 221"/>
                  <a:gd name="T27" fmla="*/ 794 h 905"/>
                  <a:gd name="T28" fmla="*/ 157 w 221"/>
                  <a:gd name="T29" fmla="*/ 794 h 905"/>
                  <a:gd name="T30" fmla="*/ 157 w 221"/>
                  <a:gd name="T31" fmla="*/ 794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905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794"/>
                      <a:pt x="0" y="794"/>
                      <a:pt x="0" y="794"/>
                    </a:cubicBezTo>
                    <a:cubicBezTo>
                      <a:pt x="0" y="855"/>
                      <a:pt x="49" y="905"/>
                      <a:pt x="110" y="905"/>
                    </a:cubicBezTo>
                    <a:cubicBezTo>
                      <a:pt x="171" y="905"/>
                      <a:pt x="221" y="855"/>
                      <a:pt x="221" y="794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794"/>
                    </a:moveTo>
                    <a:cubicBezTo>
                      <a:pt x="157" y="820"/>
                      <a:pt x="136" y="841"/>
                      <a:pt x="110" y="841"/>
                    </a:cubicBezTo>
                    <a:cubicBezTo>
                      <a:pt x="85" y="841"/>
                      <a:pt x="64" y="820"/>
                      <a:pt x="64" y="794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4"/>
                      <a:pt x="85" y="64"/>
                      <a:pt x="110" y="64"/>
                    </a:cubicBezTo>
                    <a:cubicBezTo>
                      <a:pt x="136" y="64"/>
                      <a:pt x="157" y="84"/>
                      <a:pt x="157" y="110"/>
                    </a:cubicBezTo>
                    <a:lnTo>
                      <a:pt x="157" y="794"/>
                    </a:lnTo>
                    <a:close/>
                    <a:moveTo>
                      <a:pt x="157" y="794"/>
                    </a:moveTo>
                    <a:cubicBezTo>
                      <a:pt x="157" y="794"/>
                      <a:pt x="157" y="794"/>
                      <a:pt x="157" y="79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0" name="Freeform 7"/>
              <p:cNvSpPr>
                <a:spLocks noEditPoints="1"/>
              </p:cNvSpPr>
              <p:nvPr/>
            </p:nvSpPr>
            <p:spPr bwMode="auto">
              <a:xfrm>
                <a:off x="4808" y="2965"/>
                <a:ext cx="81" cy="96"/>
              </a:xfrm>
              <a:custGeom>
                <a:avLst/>
                <a:gdLst>
                  <a:gd name="T0" fmla="*/ 110 w 221"/>
                  <a:gd name="T1" fmla="*/ 0 h 263"/>
                  <a:gd name="T2" fmla="*/ 0 w 221"/>
                  <a:gd name="T3" fmla="*/ 110 h 263"/>
                  <a:gd name="T4" fmla="*/ 0 w 221"/>
                  <a:gd name="T5" fmla="*/ 153 h 263"/>
                  <a:gd name="T6" fmla="*/ 110 w 221"/>
                  <a:gd name="T7" fmla="*/ 263 h 263"/>
                  <a:gd name="T8" fmla="*/ 221 w 221"/>
                  <a:gd name="T9" fmla="*/ 153 h 263"/>
                  <a:gd name="T10" fmla="*/ 221 w 221"/>
                  <a:gd name="T11" fmla="*/ 110 h 263"/>
                  <a:gd name="T12" fmla="*/ 110 w 221"/>
                  <a:gd name="T13" fmla="*/ 0 h 263"/>
                  <a:gd name="T14" fmla="*/ 157 w 221"/>
                  <a:gd name="T15" fmla="*/ 153 h 263"/>
                  <a:gd name="T16" fmla="*/ 110 w 221"/>
                  <a:gd name="T17" fmla="*/ 199 h 263"/>
                  <a:gd name="T18" fmla="*/ 64 w 221"/>
                  <a:gd name="T19" fmla="*/ 153 h 263"/>
                  <a:gd name="T20" fmla="*/ 64 w 221"/>
                  <a:gd name="T21" fmla="*/ 110 h 263"/>
                  <a:gd name="T22" fmla="*/ 110 w 221"/>
                  <a:gd name="T23" fmla="*/ 64 h 263"/>
                  <a:gd name="T24" fmla="*/ 157 w 221"/>
                  <a:gd name="T25" fmla="*/ 110 h 263"/>
                  <a:gd name="T26" fmla="*/ 157 w 221"/>
                  <a:gd name="T27" fmla="*/ 153 h 263"/>
                  <a:gd name="T28" fmla="*/ 157 w 221"/>
                  <a:gd name="T29" fmla="*/ 153 h 263"/>
                  <a:gd name="T30" fmla="*/ 157 w 221"/>
                  <a:gd name="T31" fmla="*/ 15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263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214"/>
                      <a:pt x="49" y="263"/>
                      <a:pt x="110" y="263"/>
                    </a:cubicBezTo>
                    <a:cubicBezTo>
                      <a:pt x="171" y="263"/>
                      <a:pt x="221" y="214"/>
                      <a:pt x="221" y="153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153"/>
                    </a:moveTo>
                    <a:cubicBezTo>
                      <a:pt x="157" y="179"/>
                      <a:pt x="136" y="199"/>
                      <a:pt x="110" y="199"/>
                    </a:cubicBezTo>
                    <a:cubicBezTo>
                      <a:pt x="85" y="199"/>
                      <a:pt x="64" y="179"/>
                      <a:pt x="64" y="153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5"/>
                      <a:pt x="85" y="64"/>
                      <a:pt x="110" y="64"/>
                    </a:cubicBezTo>
                    <a:cubicBezTo>
                      <a:pt x="136" y="64"/>
                      <a:pt x="157" y="85"/>
                      <a:pt x="157" y="110"/>
                    </a:cubicBezTo>
                    <a:lnTo>
                      <a:pt x="157" y="153"/>
                    </a:lnTo>
                    <a:close/>
                    <a:moveTo>
                      <a:pt x="157" y="153"/>
                    </a:moveTo>
                    <a:cubicBezTo>
                      <a:pt x="157" y="153"/>
                      <a:pt x="157" y="153"/>
                      <a:pt x="157" y="1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1" name="Freeform 8"/>
              <p:cNvSpPr>
                <a:spLocks noEditPoints="1"/>
              </p:cNvSpPr>
              <p:nvPr/>
            </p:nvSpPr>
            <p:spPr bwMode="auto">
              <a:xfrm>
                <a:off x="4681" y="2942"/>
                <a:ext cx="116" cy="70"/>
              </a:xfrm>
              <a:custGeom>
                <a:avLst/>
                <a:gdLst>
                  <a:gd name="T0" fmla="*/ 271 w 315"/>
                  <a:gd name="T1" fmla="*/ 5 h 193"/>
                  <a:gd name="T2" fmla="*/ 16 w 315"/>
                  <a:gd name="T3" fmla="*/ 136 h 193"/>
                  <a:gd name="T4" fmla="*/ 11 w 315"/>
                  <a:gd name="T5" fmla="*/ 181 h 193"/>
                  <a:gd name="T6" fmla="*/ 36 w 315"/>
                  <a:gd name="T7" fmla="*/ 193 h 193"/>
                  <a:gd name="T8" fmla="*/ 56 w 315"/>
                  <a:gd name="T9" fmla="*/ 186 h 193"/>
                  <a:gd name="T10" fmla="*/ 288 w 315"/>
                  <a:gd name="T11" fmla="*/ 66 h 193"/>
                  <a:gd name="T12" fmla="*/ 310 w 315"/>
                  <a:gd name="T13" fmla="*/ 27 h 193"/>
                  <a:gd name="T14" fmla="*/ 271 w 315"/>
                  <a:gd name="T15" fmla="*/ 5 h 193"/>
                  <a:gd name="T16" fmla="*/ 271 w 315"/>
                  <a:gd name="T17" fmla="*/ 5 h 193"/>
                  <a:gd name="T18" fmla="*/ 271 w 315"/>
                  <a:gd name="T19" fmla="*/ 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5" h="193">
                    <a:moveTo>
                      <a:pt x="271" y="5"/>
                    </a:moveTo>
                    <a:cubicBezTo>
                      <a:pt x="177" y="30"/>
                      <a:pt x="91" y="75"/>
                      <a:pt x="16" y="136"/>
                    </a:cubicBezTo>
                    <a:cubicBezTo>
                      <a:pt x="2" y="147"/>
                      <a:pt x="0" y="168"/>
                      <a:pt x="11" y="181"/>
                    </a:cubicBezTo>
                    <a:cubicBezTo>
                      <a:pt x="17" y="189"/>
                      <a:pt x="27" y="193"/>
                      <a:pt x="36" y="193"/>
                    </a:cubicBezTo>
                    <a:cubicBezTo>
                      <a:pt x="43" y="193"/>
                      <a:pt x="50" y="191"/>
                      <a:pt x="56" y="186"/>
                    </a:cubicBezTo>
                    <a:cubicBezTo>
                      <a:pt x="125" y="130"/>
                      <a:pt x="203" y="90"/>
                      <a:pt x="288" y="66"/>
                    </a:cubicBezTo>
                    <a:cubicBezTo>
                      <a:pt x="305" y="62"/>
                      <a:pt x="315" y="44"/>
                      <a:pt x="310" y="27"/>
                    </a:cubicBezTo>
                    <a:cubicBezTo>
                      <a:pt x="305" y="10"/>
                      <a:pt x="288" y="0"/>
                      <a:pt x="271" y="5"/>
                    </a:cubicBezTo>
                    <a:close/>
                    <a:moveTo>
                      <a:pt x="271" y="5"/>
                    </a:moveTo>
                    <a:cubicBezTo>
                      <a:pt x="271" y="5"/>
                      <a:pt x="271" y="5"/>
                      <a:pt x="271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2" name="Freeform 9"/>
              <p:cNvSpPr>
                <a:spLocks noEditPoints="1"/>
              </p:cNvSpPr>
              <p:nvPr/>
            </p:nvSpPr>
            <p:spPr bwMode="auto">
              <a:xfrm>
                <a:off x="4593" y="3039"/>
                <a:ext cx="174" cy="386"/>
              </a:xfrm>
              <a:custGeom>
                <a:avLst/>
                <a:gdLst>
                  <a:gd name="T0" fmla="*/ 453 w 476"/>
                  <a:gd name="T1" fmla="*/ 996 h 1057"/>
                  <a:gd name="T2" fmla="*/ 64 w 476"/>
                  <a:gd name="T3" fmla="*/ 411 h 1057"/>
                  <a:gd name="T4" fmla="*/ 173 w 476"/>
                  <a:gd name="T5" fmla="*/ 55 h 1057"/>
                  <a:gd name="T6" fmla="*/ 165 w 476"/>
                  <a:gd name="T7" fmla="*/ 10 h 1057"/>
                  <a:gd name="T8" fmla="*/ 120 w 476"/>
                  <a:gd name="T9" fmla="*/ 19 h 1057"/>
                  <a:gd name="T10" fmla="*/ 0 w 476"/>
                  <a:gd name="T11" fmla="*/ 411 h 1057"/>
                  <a:gd name="T12" fmla="*/ 428 w 476"/>
                  <a:gd name="T13" fmla="*/ 1055 h 1057"/>
                  <a:gd name="T14" fmla="*/ 440 w 476"/>
                  <a:gd name="T15" fmla="*/ 1057 h 1057"/>
                  <a:gd name="T16" fmla="*/ 470 w 476"/>
                  <a:gd name="T17" fmla="*/ 1038 h 1057"/>
                  <a:gd name="T18" fmla="*/ 453 w 476"/>
                  <a:gd name="T19" fmla="*/ 996 h 1057"/>
                  <a:gd name="T20" fmla="*/ 453 w 476"/>
                  <a:gd name="T21" fmla="*/ 996 h 1057"/>
                  <a:gd name="T22" fmla="*/ 453 w 476"/>
                  <a:gd name="T23" fmla="*/ 996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6" h="1057">
                    <a:moveTo>
                      <a:pt x="453" y="996"/>
                    </a:moveTo>
                    <a:cubicBezTo>
                      <a:pt x="216" y="897"/>
                      <a:pt x="64" y="667"/>
                      <a:pt x="64" y="411"/>
                    </a:cubicBezTo>
                    <a:cubicBezTo>
                      <a:pt x="64" y="283"/>
                      <a:pt x="102" y="160"/>
                      <a:pt x="173" y="55"/>
                    </a:cubicBezTo>
                    <a:cubicBezTo>
                      <a:pt x="183" y="40"/>
                      <a:pt x="179" y="20"/>
                      <a:pt x="165" y="10"/>
                    </a:cubicBezTo>
                    <a:cubicBezTo>
                      <a:pt x="150" y="0"/>
                      <a:pt x="130" y="4"/>
                      <a:pt x="120" y="19"/>
                    </a:cubicBezTo>
                    <a:cubicBezTo>
                      <a:pt x="41" y="135"/>
                      <a:pt x="0" y="270"/>
                      <a:pt x="0" y="411"/>
                    </a:cubicBezTo>
                    <a:cubicBezTo>
                      <a:pt x="0" y="693"/>
                      <a:pt x="168" y="946"/>
                      <a:pt x="428" y="1055"/>
                    </a:cubicBezTo>
                    <a:cubicBezTo>
                      <a:pt x="432" y="1057"/>
                      <a:pt x="436" y="1057"/>
                      <a:pt x="440" y="1057"/>
                    </a:cubicBezTo>
                    <a:cubicBezTo>
                      <a:pt x="453" y="1057"/>
                      <a:pt x="465" y="1050"/>
                      <a:pt x="470" y="1038"/>
                    </a:cubicBezTo>
                    <a:cubicBezTo>
                      <a:pt x="476" y="1021"/>
                      <a:pt x="469" y="1003"/>
                      <a:pt x="453" y="996"/>
                    </a:cubicBezTo>
                    <a:close/>
                    <a:moveTo>
                      <a:pt x="453" y="996"/>
                    </a:moveTo>
                    <a:cubicBezTo>
                      <a:pt x="453" y="996"/>
                      <a:pt x="453" y="996"/>
                      <a:pt x="453" y="9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  <p:graphicFrame>
        <p:nvGraphicFramePr>
          <p:cNvPr id="56" name="Tabela 55"/>
          <p:cNvGraphicFramePr>
            <a:graphicFrameLocks noGrp="1"/>
          </p:cNvGraphicFramePr>
          <p:nvPr>
            <p:extLst/>
          </p:nvPr>
        </p:nvGraphicFramePr>
        <p:xfrm>
          <a:off x="9655502" y="1886742"/>
          <a:ext cx="748742" cy="35958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43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43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494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94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94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84%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94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94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77%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94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68%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94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94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/>
          </p:nvPr>
        </p:nvGraphicFramePr>
        <p:xfrm>
          <a:off x="5782593" y="1886740"/>
          <a:ext cx="3846422" cy="35958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464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49483">
                <a:tc>
                  <a:txBody>
                    <a:bodyPr/>
                    <a:lstStyle/>
                    <a:p>
                      <a:pPr marL="4572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i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preparo ou atualização de metas, planos e projetos</a:t>
                      </a:r>
                      <a:endParaRPr lang="pt-BR" sz="14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9483">
                <a:tc>
                  <a:txBody>
                    <a:bodyPr/>
                    <a:lstStyle/>
                    <a:p>
                      <a:pPr marL="4572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i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visão de mercado (sobre seus clientes, fornecedores e concorrentes)</a:t>
                      </a:r>
                      <a:endParaRPr lang="pt-BR" sz="14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9483">
                <a:tc>
                  <a:txBody>
                    <a:bodyPr/>
                    <a:lstStyle/>
                    <a:p>
                      <a:pPr marL="4572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i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avaliação e monitoramento de resultados</a:t>
                      </a:r>
                      <a:endParaRPr lang="pt-BR" sz="14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9483">
                <a:tc>
                  <a:txBody>
                    <a:bodyPr/>
                    <a:lstStyle/>
                    <a:p>
                      <a:pPr marL="4572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i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relacionamento e satisfação do cliente</a:t>
                      </a:r>
                      <a:endParaRPr lang="pt-BR" sz="14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9483">
                <a:tc>
                  <a:txBody>
                    <a:bodyPr/>
                    <a:lstStyle/>
                    <a:p>
                      <a:pPr marL="4572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i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identificação de novas oportunidades</a:t>
                      </a:r>
                      <a:endParaRPr lang="pt-BR" sz="14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9483">
                <a:tc>
                  <a:txBody>
                    <a:bodyPr/>
                    <a:lstStyle/>
                    <a:p>
                      <a:pPr marL="4572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i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aprimoramento da qualidade de produtos, serviços e processos</a:t>
                      </a:r>
                      <a:endParaRPr lang="pt-BR" sz="14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9483">
                <a:tc>
                  <a:txBody>
                    <a:bodyPr/>
                    <a:lstStyle/>
                    <a:p>
                      <a:pPr marL="4572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i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desenvolvimento de parcerias/</a:t>
                      </a:r>
                    </a:p>
                    <a:p>
                      <a:pPr marL="4572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i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rede de contatos</a:t>
                      </a:r>
                      <a:endParaRPr lang="pt-BR" sz="14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9483">
                <a:tc>
                  <a:txBody>
                    <a:bodyPr/>
                    <a:lstStyle/>
                    <a:p>
                      <a:pPr marL="4572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i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inovação de produtos, </a:t>
                      </a:r>
                    </a:p>
                    <a:p>
                      <a:pPr marL="4572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i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serviços e processos</a:t>
                      </a:r>
                      <a:endParaRPr lang="pt-BR" sz="14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052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73" grpId="0"/>
      <p:bldGraphic spid="109" grpId="0" uiExpand="1">
        <p:bldSub>
          <a:bldChart bld="series"/>
        </p:bldSub>
      </p:bldGraphic>
      <p:bldP spid="114" grpId="0"/>
      <p:bldP spid="129" grpId="0"/>
      <p:bldP spid="131" grpId="0" animBg="1"/>
      <p:bldP spid="104" grpId="0"/>
      <p:bldP spid="104" grpId="1"/>
      <p:bldP spid="29" grpId="0" animBg="1"/>
      <p:bldP spid="30" grpId="0" animBg="1"/>
      <p:bldP spid="3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aixaDeTexto 24"/>
          <p:cNvSpPr txBox="1"/>
          <p:nvPr/>
        </p:nvSpPr>
        <p:spPr>
          <a:xfrm>
            <a:off x="463223" y="6493339"/>
            <a:ext cx="101778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rgbClr val="FF91B0"/>
                </a:solidFill>
              </a:rPr>
              <a:t>P36. </a:t>
            </a:r>
            <a:r>
              <a:rPr lang="pt-BR" sz="1100" b="1" dirty="0">
                <a:solidFill>
                  <a:schemeClr val="bg1"/>
                </a:solidFill>
              </a:rPr>
              <a:t>Após sua participação no EMPRETEC, alguém do Sebrae entrou em contato para verificar a sua satisfação ou os resultados obtidos com o seminário? </a:t>
            </a:r>
            <a:r>
              <a:rPr lang="pt-BR" sz="1100" b="1" dirty="0">
                <a:solidFill>
                  <a:srgbClr val="62D9D5"/>
                </a:solidFill>
              </a:rPr>
              <a:t>(ESPONTÂNEA-RU)</a:t>
            </a:r>
          </a:p>
        </p:txBody>
      </p:sp>
      <p:sp>
        <p:nvSpPr>
          <p:cNvPr id="31" name="Forma livre 39"/>
          <p:cNvSpPr/>
          <p:nvPr/>
        </p:nvSpPr>
        <p:spPr>
          <a:xfrm>
            <a:off x="-417212" y="161424"/>
            <a:ext cx="1214245" cy="172857"/>
          </a:xfrm>
          <a:custGeom>
            <a:avLst/>
            <a:gdLst>
              <a:gd name="connsiteX0" fmla="*/ 0 w 4785186"/>
              <a:gd name="connsiteY0" fmla="*/ 0 h 853819"/>
              <a:gd name="connsiteX1" fmla="*/ 4785186 w 4785186"/>
              <a:gd name="connsiteY1" fmla="*/ 0 h 853819"/>
              <a:gd name="connsiteX2" fmla="*/ 4310842 w 4785186"/>
              <a:gd name="connsiteY2" fmla="*/ 853819 h 853819"/>
              <a:gd name="connsiteX3" fmla="*/ 0 w 4785186"/>
              <a:gd name="connsiteY3" fmla="*/ 853819 h 85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5186" h="853819">
                <a:moveTo>
                  <a:pt x="0" y="0"/>
                </a:moveTo>
                <a:lnTo>
                  <a:pt x="4785186" y="0"/>
                </a:lnTo>
                <a:lnTo>
                  <a:pt x="4310842" y="853819"/>
                </a:lnTo>
                <a:lnTo>
                  <a:pt x="0" y="853819"/>
                </a:lnTo>
                <a:close/>
              </a:path>
            </a:pathLst>
          </a:custGeom>
          <a:solidFill>
            <a:srgbClr val="42C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CaixaDeTexto 31"/>
          <p:cNvSpPr txBox="1"/>
          <p:nvPr/>
        </p:nvSpPr>
        <p:spPr>
          <a:xfrm>
            <a:off x="758933" y="161424"/>
            <a:ext cx="8474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3600" b="0" i="1" dirty="0">
                <a:solidFill>
                  <a:srgbClr val="4A5463"/>
                </a:solidFill>
                <a:effectLst/>
                <a:latin typeface="+mn-lt"/>
              </a:rPr>
              <a:t>contato posterior</a:t>
            </a:r>
          </a:p>
        </p:txBody>
      </p:sp>
      <p:grpSp>
        <p:nvGrpSpPr>
          <p:cNvPr id="33" name="Group 4"/>
          <p:cNvGrpSpPr>
            <a:grpSpLocks noChangeAspect="1"/>
          </p:cNvGrpSpPr>
          <p:nvPr/>
        </p:nvGrpSpPr>
        <p:grpSpPr bwMode="auto">
          <a:xfrm>
            <a:off x="921102" y="2714627"/>
            <a:ext cx="882364" cy="928342"/>
            <a:chOff x="4086" y="1062"/>
            <a:chExt cx="403" cy="424"/>
          </a:xfrm>
          <a:solidFill>
            <a:srgbClr val="EE5A67"/>
          </a:solidFill>
        </p:grpSpPr>
        <p:sp>
          <p:nvSpPr>
            <p:cNvPr id="34" name="Freeform 5"/>
            <p:cNvSpPr>
              <a:spLocks/>
            </p:cNvSpPr>
            <p:nvPr/>
          </p:nvSpPr>
          <p:spPr bwMode="auto">
            <a:xfrm>
              <a:off x="4357" y="1094"/>
              <a:ext cx="97" cy="14"/>
            </a:xfrm>
            <a:custGeom>
              <a:avLst/>
              <a:gdLst>
                <a:gd name="T0" fmla="*/ 435 w 469"/>
                <a:gd name="T1" fmla="*/ 0 h 69"/>
                <a:gd name="T2" fmla="*/ 34 w 469"/>
                <a:gd name="T3" fmla="*/ 0 h 69"/>
                <a:gd name="T4" fmla="*/ 0 w 469"/>
                <a:gd name="T5" fmla="*/ 34 h 69"/>
                <a:gd name="T6" fmla="*/ 34 w 469"/>
                <a:gd name="T7" fmla="*/ 69 h 69"/>
                <a:gd name="T8" fmla="*/ 435 w 469"/>
                <a:gd name="T9" fmla="*/ 69 h 69"/>
                <a:gd name="T10" fmla="*/ 469 w 469"/>
                <a:gd name="T11" fmla="*/ 34 h 69"/>
                <a:gd name="T12" fmla="*/ 435 w 469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9" h="69">
                  <a:moveTo>
                    <a:pt x="435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53"/>
                    <a:pt x="15" y="69"/>
                    <a:pt x="34" y="69"/>
                  </a:cubicBezTo>
                  <a:cubicBezTo>
                    <a:pt x="435" y="69"/>
                    <a:pt x="435" y="69"/>
                    <a:pt x="435" y="69"/>
                  </a:cubicBezTo>
                  <a:cubicBezTo>
                    <a:pt x="454" y="69"/>
                    <a:pt x="469" y="53"/>
                    <a:pt x="469" y="34"/>
                  </a:cubicBezTo>
                  <a:cubicBezTo>
                    <a:pt x="469" y="15"/>
                    <a:pt x="454" y="0"/>
                    <a:pt x="43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5" name="Freeform 6"/>
            <p:cNvSpPr>
              <a:spLocks/>
            </p:cNvSpPr>
            <p:nvPr/>
          </p:nvSpPr>
          <p:spPr bwMode="auto">
            <a:xfrm>
              <a:off x="4393" y="1159"/>
              <a:ext cx="61" cy="14"/>
            </a:xfrm>
            <a:custGeom>
              <a:avLst/>
              <a:gdLst>
                <a:gd name="T0" fmla="*/ 263 w 297"/>
                <a:gd name="T1" fmla="*/ 0 h 69"/>
                <a:gd name="T2" fmla="*/ 34 w 297"/>
                <a:gd name="T3" fmla="*/ 0 h 69"/>
                <a:gd name="T4" fmla="*/ 0 w 297"/>
                <a:gd name="T5" fmla="*/ 35 h 69"/>
                <a:gd name="T6" fmla="*/ 34 w 297"/>
                <a:gd name="T7" fmla="*/ 69 h 69"/>
                <a:gd name="T8" fmla="*/ 263 w 297"/>
                <a:gd name="T9" fmla="*/ 69 h 69"/>
                <a:gd name="T10" fmla="*/ 297 w 297"/>
                <a:gd name="T11" fmla="*/ 35 h 69"/>
                <a:gd name="T12" fmla="*/ 263 w 297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7" h="69">
                  <a:moveTo>
                    <a:pt x="263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54"/>
                    <a:pt x="15" y="69"/>
                    <a:pt x="34" y="69"/>
                  </a:cubicBezTo>
                  <a:cubicBezTo>
                    <a:pt x="263" y="69"/>
                    <a:pt x="263" y="69"/>
                    <a:pt x="263" y="69"/>
                  </a:cubicBezTo>
                  <a:cubicBezTo>
                    <a:pt x="282" y="69"/>
                    <a:pt x="297" y="54"/>
                    <a:pt x="297" y="35"/>
                  </a:cubicBezTo>
                  <a:cubicBezTo>
                    <a:pt x="297" y="15"/>
                    <a:pt x="282" y="0"/>
                    <a:pt x="26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6" name="Freeform 7"/>
            <p:cNvSpPr>
              <a:spLocks/>
            </p:cNvSpPr>
            <p:nvPr/>
          </p:nvSpPr>
          <p:spPr bwMode="auto">
            <a:xfrm>
              <a:off x="4357" y="1159"/>
              <a:ext cx="25" cy="14"/>
            </a:xfrm>
            <a:custGeom>
              <a:avLst/>
              <a:gdLst>
                <a:gd name="T0" fmla="*/ 89 w 123"/>
                <a:gd name="T1" fmla="*/ 0 h 69"/>
                <a:gd name="T2" fmla="*/ 34 w 123"/>
                <a:gd name="T3" fmla="*/ 0 h 69"/>
                <a:gd name="T4" fmla="*/ 0 w 123"/>
                <a:gd name="T5" fmla="*/ 35 h 69"/>
                <a:gd name="T6" fmla="*/ 34 w 123"/>
                <a:gd name="T7" fmla="*/ 69 h 69"/>
                <a:gd name="T8" fmla="*/ 89 w 123"/>
                <a:gd name="T9" fmla="*/ 69 h 69"/>
                <a:gd name="T10" fmla="*/ 123 w 123"/>
                <a:gd name="T11" fmla="*/ 35 h 69"/>
                <a:gd name="T12" fmla="*/ 89 w 123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69">
                  <a:moveTo>
                    <a:pt x="89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54"/>
                    <a:pt x="15" y="69"/>
                    <a:pt x="34" y="69"/>
                  </a:cubicBezTo>
                  <a:cubicBezTo>
                    <a:pt x="89" y="69"/>
                    <a:pt x="89" y="69"/>
                    <a:pt x="89" y="69"/>
                  </a:cubicBezTo>
                  <a:cubicBezTo>
                    <a:pt x="108" y="69"/>
                    <a:pt x="123" y="54"/>
                    <a:pt x="123" y="35"/>
                  </a:cubicBezTo>
                  <a:cubicBezTo>
                    <a:pt x="123" y="15"/>
                    <a:pt x="108" y="0"/>
                    <a:pt x="8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7" name="Freeform 8"/>
            <p:cNvSpPr>
              <a:spLocks/>
            </p:cNvSpPr>
            <p:nvPr/>
          </p:nvSpPr>
          <p:spPr bwMode="auto">
            <a:xfrm>
              <a:off x="4432" y="1126"/>
              <a:ext cx="22" cy="14"/>
            </a:xfrm>
            <a:custGeom>
              <a:avLst/>
              <a:gdLst>
                <a:gd name="T0" fmla="*/ 70 w 104"/>
                <a:gd name="T1" fmla="*/ 0 h 69"/>
                <a:gd name="T2" fmla="*/ 34 w 104"/>
                <a:gd name="T3" fmla="*/ 0 h 69"/>
                <a:gd name="T4" fmla="*/ 0 w 104"/>
                <a:gd name="T5" fmla="*/ 35 h 69"/>
                <a:gd name="T6" fmla="*/ 34 w 104"/>
                <a:gd name="T7" fmla="*/ 69 h 69"/>
                <a:gd name="T8" fmla="*/ 70 w 104"/>
                <a:gd name="T9" fmla="*/ 69 h 69"/>
                <a:gd name="T10" fmla="*/ 104 w 104"/>
                <a:gd name="T11" fmla="*/ 35 h 69"/>
                <a:gd name="T12" fmla="*/ 70 w 104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69">
                  <a:moveTo>
                    <a:pt x="70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6"/>
                    <a:pt x="0" y="35"/>
                  </a:cubicBezTo>
                  <a:cubicBezTo>
                    <a:pt x="0" y="54"/>
                    <a:pt x="15" y="69"/>
                    <a:pt x="34" y="69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89" y="69"/>
                    <a:pt x="104" y="54"/>
                    <a:pt x="104" y="35"/>
                  </a:cubicBezTo>
                  <a:cubicBezTo>
                    <a:pt x="104" y="16"/>
                    <a:pt x="89" y="0"/>
                    <a:pt x="7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8" name="Freeform 9"/>
            <p:cNvSpPr>
              <a:spLocks/>
            </p:cNvSpPr>
            <p:nvPr/>
          </p:nvSpPr>
          <p:spPr bwMode="auto">
            <a:xfrm>
              <a:off x="4357" y="1126"/>
              <a:ext cx="63" cy="14"/>
            </a:xfrm>
            <a:custGeom>
              <a:avLst/>
              <a:gdLst>
                <a:gd name="T0" fmla="*/ 270 w 305"/>
                <a:gd name="T1" fmla="*/ 0 h 69"/>
                <a:gd name="T2" fmla="*/ 34 w 305"/>
                <a:gd name="T3" fmla="*/ 0 h 69"/>
                <a:gd name="T4" fmla="*/ 0 w 305"/>
                <a:gd name="T5" fmla="*/ 35 h 69"/>
                <a:gd name="T6" fmla="*/ 34 w 305"/>
                <a:gd name="T7" fmla="*/ 69 h 69"/>
                <a:gd name="T8" fmla="*/ 270 w 305"/>
                <a:gd name="T9" fmla="*/ 69 h 69"/>
                <a:gd name="T10" fmla="*/ 305 w 305"/>
                <a:gd name="T11" fmla="*/ 35 h 69"/>
                <a:gd name="T12" fmla="*/ 270 w 305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5" h="69">
                  <a:moveTo>
                    <a:pt x="270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6"/>
                    <a:pt x="0" y="35"/>
                  </a:cubicBezTo>
                  <a:cubicBezTo>
                    <a:pt x="0" y="54"/>
                    <a:pt x="15" y="69"/>
                    <a:pt x="34" y="69"/>
                  </a:cubicBezTo>
                  <a:cubicBezTo>
                    <a:pt x="270" y="69"/>
                    <a:pt x="270" y="69"/>
                    <a:pt x="270" y="69"/>
                  </a:cubicBezTo>
                  <a:cubicBezTo>
                    <a:pt x="289" y="69"/>
                    <a:pt x="305" y="54"/>
                    <a:pt x="305" y="35"/>
                  </a:cubicBezTo>
                  <a:cubicBezTo>
                    <a:pt x="305" y="16"/>
                    <a:pt x="289" y="0"/>
                    <a:pt x="27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9" name="Freeform 10"/>
            <p:cNvSpPr>
              <a:spLocks noEditPoints="1"/>
            </p:cNvSpPr>
            <p:nvPr/>
          </p:nvSpPr>
          <p:spPr bwMode="auto">
            <a:xfrm>
              <a:off x="4322" y="1062"/>
              <a:ext cx="167" cy="166"/>
            </a:xfrm>
            <a:custGeom>
              <a:avLst/>
              <a:gdLst>
                <a:gd name="T0" fmla="*/ 662 w 807"/>
                <a:gd name="T1" fmla="*/ 0 h 803"/>
                <a:gd name="T2" fmla="*/ 146 w 807"/>
                <a:gd name="T3" fmla="*/ 0 h 803"/>
                <a:gd name="T4" fmla="*/ 0 w 807"/>
                <a:gd name="T5" fmla="*/ 146 h 803"/>
                <a:gd name="T6" fmla="*/ 0 w 807"/>
                <a:gd name="T7" fmla="*/ 532 h 803"/>
                <a:gd name="T8" fmla="*/ 146 w 807"/>
                <a:gd name="T9" fmla="*/ 678 h 803"/>
                <a:gd name="T10" fmla="*/ 214 w 807"/>
                <a:gd name="T11" fmla="*/ 678 h 803"/>
                <a:gd name="T12" fmla="*/ 210 w 807"/>
                <a:gd name="T13" fmla="*/ 767 h 803"/>
                <a:gd name="T14" fmla="*/ 228 w 807"/>
                <a:gd name="T15" fmla="*/ 798 h 803"/>
                <a:gd name="T16" fmla="*/ 245 w 807"/>
                <a:gd name="T17" fmla="*/ 803 h 803"/>
                <a:gd name="T18" fmla="*/ 264 w 807"/>
                <a:gd name="T19" fmla="*/ 797 h 803"/>
                <a:gd name="T20" fmla="*/ 448 w 807"/>
                <a:gd name="T21" fmla="*/ 678 h 803"/>
                <a:gd name="T22" fmla="*/ 662 w 807"/>
                <a:gd name="T23" fmla="*/ 678 h 803"/>
                <a:gd name="T24" fmla="*/ 807 w 807"/>
                <a:gd name="T25" fmla="*/ 532 h 803"/>
                <a:gd name="T26" fmla="*/ 807 w 807"/>
                <a:gd name="T27" fmla="*/ 146 h 803"/>
                <a:gd name="T28" fmla="*/ 662 w 807"/>
                <a:gd name="T29" fmla="*/ 0 h 803"/>
                <a:gd name="T30" fmla="*/ 738 w 807"/>
                <a:gd name="T31" fmla="*/ 532 h 803"/>
                <a:gd name="T32" fmla="*/ 662 w 807"/>
                <a:gd name="T33" fmla="*/ 609 h 803"/>
                <a:gd name="T34" fmla="*/ 438 w 807"/>
                <a:gd name="T35" fmla="*/ 609 h 803"/>
                <a:gd name="T36" fmla="*/ 419 w 807"/>
                <a:gd name="T37" fmla="*/ 614 h 803"/>
                <a:gd name="T38" fmla="*/ 282 w 807"/>
                <a:gd name="T39" fmla="*/ 703 h 803"/>
                <a:gd name="T40" fmla="*/ 285 w 807"/>
                <a:gd name="T41" fmla="*/ 645 h 803"/>
                <a:gd name="T42" fmla="*/ 275 w 807"/>
                <a:gd name="T43" fmla="*/ 620 h 803"/>
                <a:gd name="T44" fmla="*/ 250 w 807"/>
                <a:gd name="T45" fmla="*/ 609 h 803"/>
                <a:gd name="T46" fmla="*/ 146 w 807"/>
                <a:gd name="T47" fmla="*/ 609 h 803"/>
                <a:gd name="T48" fmla="*/ 69 w 807"/>
                <a:gd name="T49" fmla="*/ 532 h 803"/>
                <a:gd name="T50" fmla="*/ 69 w 807"/>
                <a:gd name="T51" fmla="*/ 146 h 803"/>
                <a:gd name="T52" fmla="*/ 146 w 807"/>
                <a:gd name="T53" fmla="*/ 69 h 803"/>
                <a:gd name="T54" fmla="*/ 662 w 807"/>
                <a:gd name="T55" fmla="*/ 69 h 803"/>
                <a:gd name="T56" fmla="*/ 738 w 807"/>
                <a:gd name="T57" fmla="*/ 146 h 803"/>
                <a:gd name="T58" fmla="*/ 738 w 807"/>
                <a:gd name="T59" fmla="*/ 532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07" h="803">
                  <a:moveTo>
                    <a:pt x="662" y="0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65" y="0"/>
                    <a:pt x="0" y="65"/>
                    <a:pt x="0" y="146"/>
                  </a:cubicBezTo>
                  <a:cubicBezTo>
                    <a:pt x="0" y="532"/>
                    <a:pt x="0" y="532"/>
                    <a:pt x="0" y="532"/>
                  </a:cubicBezTo>
                  <a:cubicBezTo>
                    <a:pt x="0" y="613"/>
                    <a:pt x="65" y="678"/>
                    <a:pt x="146" y="678"/>
                  </a:cubicBezTo>
                  <a:cubicBezTo>
                    <a:pt x="214" y="678"/>
                    <a:pt x="214" y="678"/>
                    <a:pt x="214" y="678"/>
                  </a:cubicBezTo>
                  <a:cubicBezTo>
                    <a:pt x="210" y="767"/>
                    <a:pt x="210" y="767"/>
                    <a:pt x="210" y="767"/>
                  </a:cubicBezTo>
                  <a:cubicBezTo>
                    <a:pt x="210" y="780"/>
                    <a:pt x="216" y="792"/>
                    <a:pt x="228" y="798"/>
                  </a:cubicBezTo>
                  <a:cubicBezTo>
                    <a:pt x="233" y="801"/>
                    <a:pt x="239" y="803"/>
                    <a:pt x="245" y="803"/>
                  </a:cubicBezTo>
                  <a:cubicBezTo>
                    <a:pt x="251" y="803"/>
                    <a:pt x="258" y="801"/>
                    <a:pt x="264" y="797"/>
                  </a:cubicBezTo>
                  <a:cubicBezTo>
                    <a:pt x="448" y="678"/>
                    <a:pt x="448" y="678"/>
                    <a:pt x="448" y="678"/>
                  </a:cubicBezTo>
                  <a:cubicBezTo>
                    <a:pt x="662" y="678"/>
                    <a:pt x="662" y="678"/>
                    <a:pt x="662" y="678"/>
                  </a:cubicBezTo>
                  <a:cubicBezTo>
                    <a:pt x="742" y="678"/>
                    <a:pt x="807" y="613"/>
                    <a:pt x="807" y="532"/>
                  </a:cubicBezTo>
                  <a:cubicBezTo>
                    <a:pt x="807" y="146"/>
                    <a:pt x="807" y="146"/>
                    <a:pt x="807" y="146"/>
                  </a:cubicBezTo>
                  <a:cubicBezTo>
                    <a:pt x="807" y="65"/>
                    <a:pt x="742" y="0"/>
                    <a:pt x="662" y="0"/>
                  </a:cubicBezTo>
                  <a:close/>
                  <a:moveTo>
                    <a:pt x="738" y="532"/>
                  </a:moveTo>
                  <a:cubicBezTo>
                    <a:pt x="738" y="575"/>
                    <a:pt x="704" y="609"/>
                    <a:pt x="662" y="609"/>
                  </a:cubicBezTo>
                  <a:cubicBezTo>
                    <a:pt x="438" y="609"/>
                    <a:pt x="438" y="609"/>
                    <a:pt x="438" y="609"/>
                  </a:cubicBezTo>
                  <a:cubicBezTo>
                    <a:pt x="431" y="609"/>
                    <a:pt x="425" y="611"/>
                    <a:pt x="419" y="614"/>
                  </a:cubicBezTo>
                  <a:cubicBezTo>
                    <a:pt x="282" y="703"/>
                    <a:pt x="282" y="703"/>
                    <a:pt x="282" y="703"/>
                  </a:cubicBezTo>
                  <a:cubicBezTo>
                    <a:pt x="285" y="645"/>
                    <a:pt x="285" y="645"/>
                    <a:pt x="285" y="645"/>
                  </a:cubicBezTo>
                  <a:cubicBezTo>
                    <a:pt x="285" y="635"/>
                    <a:pt x="282" y="626"/>
                    <a:pt x="275" y="620"/>
                  </a:cubicBezTo>
                  <a:cubicBezTo>
                    <a:pt x="269" y="613"/>
                    <a:pt x="260" y="609"/>
                    <a:pt x="250" y="609"/>
                  </a:cubicBezTo>
                  <a:cubicBezTo>
                    <a:pt x="146" y="609"/>
                    <a:pt x="146" y="609"/>
                    <a:pt x="146" y="609"/>
                  </a:cubicBezTo>
                  <a:cubicBezTo>
                    <a:pt x="103" y="609"/>
                    <a:pt x="69" y="575"/>
                    <a:pt x="69" y="532"/>
                  </a:cubicBezTo>
                  <a:cubicBezTo>
                    <a:pt x="69" y="146"/>
                    <a:pt x="69" y="146"/>
                    <a:pt x="69" y="146"/>
                  </a:cubicBezTo>
                  <a:cubicBezTo>
                    <a:pt x="69" y="103"/>
                    <a:pt x="103" y="69"/>
                    <a:pt x="146" y="69"/>
                  </a:cubicBezTo>
                  <a:cubicBezTo>
                    <a:pt x="662" y="69"/>
                    <a:pt x="662" y="69"/>
                    <a:pt x="662" y="69"/>
                  </a:cubicBezTo>
                  <a:cubicBezTo>
                    <a:pt x="704" y="69"/>
                    <a:pt x="738" y="103"/>
                    <a:pt x="738" y="146"/>
                  </a:cubicBezTo>
                  <a:cubicBezTo>
                    <a:pt x="738" y="532"/>
                    <a:pt x="738" y="532"/>
                    <a:pt x="738" y="532"/>
                  </a:cubicBezTo>
                  <a:close/>
                </a:path>
              </a:pathLst>
            </a:custGeom>
            <a:solidFill>
              <a:srgbClr val="62D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0" name="Freeform 11"/>
            <p:cNvSpPr>
              <a:spLocks noEditPoints="1"/>
            </p:cNvSpPr>
            <p:nvPr/>
          </p:nvSpPr>
          <p:spPr bwMode="auto">
            <a:xfrm>
              <a:off x="4086" y="1137"/>
              <a:ext cx="246" cy="349"/>
            </a:xfrm>
            <a:custGeom>
              <a:avLst/>
              <a:gdLst>
                <a:gd name="T0" fmla="*/ 997 w 1189"/>
                <a:gd name="T1" fmla="*/ 1037 h 1685"/>
                <a:gd name="T2" fmla="*/ 1169 w 1189"/>
                <a:gd name="T3" fmla="*/ 486 h 1685"/>
                <a:gd name="T4" fmla="*/ 19 w 1189"/>
                <a:gd name="T5" fmla="*/ 486 h 1685"/>
                <a:gd name="T6" fmla="*/ 151 w 1189"/>
                <a:gd name="T7" fmla="*/ 901 h 1685"/>
                <a:gd name="T8" fmla="*/ 0 w 1189"/>
                <a:gd name="T9" fmla="*/ 1438 h 1685"/>
                <a:gd name="T10" fmla="*/ 1154 w 1189"/>
                <a:gd name="T11" fmla="*/ 1685 h 1685"/>
                <a:gd name="T12" fmla="*/ 1096 w 1189"/>
                <a:gd name="T13" fmla="*/ 1203 h 1685"/>
                <a:gd name="T14" fmla="*/ 797 w 1189"/>
                <a:gd name="T15" fmla="*/ 383 h 1685"/>
                <a:gd name="T16" fmla="*/ 404 w 1189"/>
                <a:gd name="T17" fmla="*/ 654 h 1685"/>
                <a:gd name="T18" fmla="*/ 527 w 1189"/>
                <a:gd name="T19" fmla="*/ 191 h 1685"/>
                <a:gd name="T20" fmla="*/ 970 w 1189"/>
                <a:gd name="T21" fmla="*/ 594 h 1685"/>
                <a:gd name="T22" fmla="*/ 1070 w 1189"/>
                <a:gd name="T23" fmla="*/ 906 h 1685"/>
                <a:gd name="T24" fmla="*/ 1100 w 1189"/>
                <a:gd name="T25" fmla="*/ 807 h 1685"/>
                <a:gd name="T26" fmla="*/ 1070 w 1189"/>
                <a:gd name="T27" fmla="*/ 837 h 1685"/>
                <a:gd name="T28" fmla="*/ 1070 w 1189"/>
                <a:gd name="T29" fmla="*/ 606 h 1685"/>
                <a:gd name="T30" fmla="*/ 149 w 1189"/>
                <a:gd name="T31" fmla="*/ 807 h 1685"/>
                <a:gd name="T32" fmla="*/ 88 w 1189"/>
                <a:gd name="T33" fmla="*/ 807 h 1685"/>
                <a:gd name="T34" fmla="*/ 149 w 1189"/>
                <a:gd name="T35" fmla="*/ 636 h 1685"/>
                <a:gd name="T36" fmla="*/ 149 w 1189"/>
                <a:gd name="T37" fmla="*/ 542 h 1685"/>
                <a:gd name="T38" fmla="*/ 88 w 1189"/>
                <a:gd name="T39" fmla="*/ 486 h 1685"/>
                <a:gd name="T40" fmla="*/ 1100 w 1189"/>
                <a:gd name="T41" fmla="*/ 486 h 1685"/>
                <a:gd name="T42" fmla="*/ 1039 w 1189"/>
                <a:gd name="T43" fmla="*/ 542 h 1685"/>
                <a:gd name="T44" fmla="*/ 527 w 1189"/>
                <a:gd name="T45" fmla="*/ 122 h 1685"/>
                <a:gd name="T46" fmla="*/ 218 w 1189"/>
                <a:gd name="T47" fmla="*/ 807 h 1685"/>
                <a:gd name="T48" fmla="*/ 664 w 1189"/>
                <a:gd name="T49" fmla="*/ 643 h 1685"/>
                <a:gd name="T50" fmla="*/ 970 w 1189"/>
                <a:gd name="T51" fmla="*/ 872 h 1685"/>
                <a:gd name="T52" fmla="*/ 685 w 1189"/>
                <a:gd name="T53" fmla="*/ 1003 h 1685"/>
                <a:gd name="T54" fmla="*/ 850 w 1189"/>
                <a:gd name="T55" fmla="*/ 1098 h 1685"/>
                <a:gd name="T56" fmla="*/ 635 w 1189"/>
                <a:gd name="T57" fmla="*/ 1180 h 1685"/>
                <a:gd name="T58" fmla="*/ 339 w 1189"/>
                <a:gd name="T59" fmla="*/ 1098 h 1685"/>
                <a:gd name="T60" fmla="*/ 629 w 1189"/>
                <a:gd name="T61" fmla="*/ 1280 h 1685"/>
                <a:gd name="T62" fmla="*/ 769 w 1189"/>
                <a:gd name="T63" fmla="*/ 1207 h 1685"/>
                <a:gd name="T64" fmla="*/ 560 w 1189"/>
                <a:gd name="T65" fmla="*/ 1280 h 1685"/>
                <a:gd name="T66" fmla="*/ 531 w 1189"/>
                <a:gd name="T67" fmla="*/ 1245 h 1685"/>
                <a:gd name="T68" fmla="*/ 69 w 1189"/>
                <a:gd name="T69" fmla="*/ 1616 h 1685"/>
                <a:gd name="T70" fmla="*/ 353 w 1189"/>
                <a:gd name="T71" fmla="*/ 1184 h 1685"/>
                <a:gd name="T72" fmla="*/ 345 w 1189"/>
                <a:gd name="T73" fmla="*/ 1469 h 1685"/>
                <a:gd name="T74" fmla="*/ 560 w 1189"/>
                <a:gd name="T75" fmla="*/ 1538 h 1685"/>
                <a:gd name="T76" fmla="*/ 594 w 1189"/>
                <a:gd name="T77" fmla="*/ 1340 h 1685"/>
                <a:gd name="T78" fmla="*/ 506 w 1189"/>
                <a:gd name="T79" fmla="*/ 1387 h 1685"/>
                <a:gd name="T80" fmla="*/ 629 w 1189"/>
                <a:gd name="T81" fmla="*/ 1538 h 1685"/>
                <a:gd name="T82" fmla="*/ 844 w 1189"/>
                <a:gd name="T83" fmla="*/ 1469 h 1685"/>
                <a:gd name="T84" fmla="*/ 835 w 1189"/>
                <a:gd name="T85" fmla="*/ 1184 h 1685"/>
                <a:gd name="T86" fmla="*/ 1120 w 1189"/>
                <a:gd name="T87" fmla="*/ 1616 h 1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89" h="1685">
                  <a:moveTo>
                    <a:pt x="1096" y="1203"/>
                  </a:moveTo>
                  <a:cubicBezTo>
                    <a:pt x="1054" y="1158"/>
                    <a:pt x="1002" y="1125"/>
                    <a:pt x="945" y="1107"/>
                  </a:cubicBezTo>
                  <a:cubicBezTo>
                    <a:pt x="965" y="1086"/>
                    <a:pt x="982" y="1063"/>
                    <a:pt x="997" y="1037"/>
                  </a:cubicBezTo>
                  <a:cubicBezTo>
                    <a:pt x="1013" y="1037"/>
                    <a:pt x="1013" y="1037"/>
                    <a:pt x="1013" y="1037"/>
                  </a:cubicBezTo>
                  <a:cubicBezTo>
                    <a:pt x="1099" y="1037"/>
                    <a:pt x="1169" y="967"/>
                    <a:pt x="1169" y="880"/>
                  </a:cubicBezTo>
                  <a:cubicBezTo>
                    <a:pt x="1169" y="486"/>
                    <a:pt x="1169" y="486"/>
                    <a:pt x="1169" y="486"/>
                  </a:cubicBezTo>
                  <a:cubicBezTo>
                    <a:pt x="1169" y="218"/>
                    <a:pt x="952" y="0"/>
                    <a:pt x="684" y="0"/>
                  </a:cubicBezTo>
                  <a:cubicBezTo>
                    <a:pt x="505" y="0"/>
                    <a:pt x="505" y="0"/>
                    <a:pt x="505" y="0"/>
                  </a:cubicBezTo>
                  <a:cubicBezTo>
                    <a:pt x="237" y="0"/>
                    <a:pt x="19" y="218"/>
                    <a:pt x="19" y="486"/>
                  </a:cubicBezTo>
                  <a:cubicBezTo>
                    <a:pt x="19" y="807"/>
                    <a:pt x="19" y="807"/>
                    <a:pt x="19" y="807"/>
                  </a:cubicBezTo>
                  <a:cubicBezTo>
                    <a:pt x="19" y="862"/>
                    <a:pt x="64" y="906"/>
                    <a:pt x="119" y="906"/>
                  </a:cubicBezTo>
                  <a:cubicBezTo>
                    <a:pt x="130" y="906"/>
                    <a:pt x="140" y="904"/>
                    <a:pt x="151" y="901"/>
                  </a:cubicBezTo>
                  <a:cubicBezTo>
                    <a:pt x="157" y="979"/>
                    <a:pt x="190" y="1052"/>
                    <a:pt x="244" y="1107"/>
                  </a:cubicBezTo>
                  <a:cubicBezTo>
                    <a:pt x="186" y="1125"/>
                    <a:pt x="134" y="1158"/>
                    <a:pt x="92" y="1203"/>
                  </a:cubicBezTo>
                  <a:cubicBezTo>
                    <a:pt x="33" y="1267"/>
                    <a:pt x="0" y="1351"/>
                    <a:pt x="0" y="1438"/>
                  </a:cubicBezTo>
                  <a:cubicBezTo>
                    <a:pt x="0" y="1650"/>
                    <a:pt x="0" y="1650"/>
                    <a:pt x="0" y="1650"/>
                  </a:cubicBezTo>
                  <a:cubicBezTo>
                    <a:pt x="0" y="1670"/>
                    <a:pt x="15" y="1685"/>
                    <a:pt x="34" y="1685"/>
                  </a:cubicBezTo>
                  <a:cubicBezTo>
                    <a:pt x="1154" y="1685"/>
                    <a:pt x="1154" y="1685"/>
                    <a:pt x="1154" y="1685"/>
                  </a:cubicBezTo>
                  <a:cubicBezTo>
                    <a:pt x="1173" y="1685"/>
                    <a:pt x="1189" y="1670"/>
                    <a:pt x="1189" y="1650"/>
                  </a:cubicBezTo>
                  <a:cubicBezTo>
                    <a:pt x="1189" y="1438"/>
                    <a:pt x="1189" y="1438"/>
                    <a:pt x="1189" y="1438"/>
                  </a:cubicBezTo>
                  <a:cubicBezTo>
                    <a:pt x="1189" y="1351"/>
                    <a:pt x="1156" y="1267"/>
                    <a:pt x="1096" y="1203"/>
                  </a:cubicBezTo>
                  <a:close/>
                  <a:moveTo>
                    <a:pt x="970" y="594"/>
                  </a:moveTo>
                  <a:cubicBezTo>
                    <a:pt x="830" y="397"/>
                    <a:pt x="830" y="397"/>
                    <a:pt x="830" y="397"/>
                  </a:cubicBezTo>
                  <a:cubicBezTo>
                    <a:pt x="822" y="387"/>
                    <a:pt x="810" y="381"/>
                    <a:pt x="797" y="383"/>
                  </a:cubicBezTo>
                  <a:cubicBezTo>
                    <a:pt x="785" y="384"/>
                    <a:pt x="774" y="393"/>
                    <a:pt x="769" y="404"/>
                  </a:cubicBezTo>
                  <a:cubicBezTo>
                    <a:pt x="741" y="478"/>
                    <a:pt x="691" y="541"/>
                    <a:pt x="625" y="586"/>
                  </a:cubicBezTo>
                  <a:cubicBezTo>
                    <a:pt x="560" y="631"/>
                    <a:pt x="483" y="654"/>
                    <a:pt x="404" y="654"/>
                  </a:cubicBezTo>
                  <a:cubicBezTo>
                    <a:pt x="218" y="654"/>
                    <a:pt x="218" y="654"/>
                    <a:pt x="218" y="654"/>
                  </a:cubicBezTo>
                  <a:cubicBezTo>
                    <a:pt x="218" y="500"/>
                    <a:pt x="218" y="500"/>
                    <a:pt x="218" y="500"/>
                  </a:cubicBezTo>
                  <a:cubicBezTo>
                    <a:pt x="218" y="330"/>
                    <a:pt x="357" y="191"/>
                    <a:pt x="527" y="191"/>
                  </a:cubicBezTo>
                  <a:cubicBezTo>
                    <a:pt x="662" y="191"/>
                    <a:pt x="662" y="191"/>
                    <a:pt x="662" y="191"/>
                  </a:cubicBezTo>
                  <a:cubicBezTo>
                    <a:pt x="832" y="191"/>
                    <a:pt x="970" y="330"/>
                    <a:pt x="970" y="500"/>
                  </a:cubicBezTo>
                  <a:cubicBezTo>
                    <a:pt x="970" y="594"/>
                    <a:pt x="970" y="594"/>
                    <a:pt x="970" y="594"/>
                  </a:cubicBezTo>
                  <a:close/>
                  <a:moveTo>
                    <a:pt x="1026" y="967"/>
                  </a:moveTo>
                  <a:cubicBezTo>
                    <a:pt x="1032" y="945"/>
                    <a:pt x="1036" y="923"/>
                    <a:pt x="1038" y="901"/>
                  </a:cubicBezTo>
                  <a:cubicBezTo>
                    <a:pt x="1048" y="904"/>
                    <a:pt x="1059" y="906"/>
                    <a:pt x="1070" y="906"/>
                  </a:cubicBezTo>
                  <a:cubicBezTo>
                    <a:pt x="1079" y="906"/>
                    <a:pt x="1089" y="905"/>
                    <a:pt x="1098" y="902"/>
                  </a:cubicBezTo>
                  <a:cubicBezTo>
                    <a:pt x="1089" y="936"/>
                    <a:pt x="1061" y="962"/>
                    <a:pt x="1026" y="967"/>
                  </a:cubicBezTo>
                  <a:close/>
                  <a:moveTo>
                    <a:pt x="1100" y="807"/>
                  </a:moveTo>
                  <a:cubicBezTo>
                    <a:pt x="1100" y="808"/>
                    <a:pt x="1100" y="810"/>
                    <a:pt x="1100" y="812"/>
                  </a:cubicBezTo>
                  <a:cubicBezTo>
                    <a:pt x="1099" y="818"/>
                    <a:pt x="1096" y="824"/>
                    <a:pt x="1092" y="828"/>
                  </a:cubicBezTo>
                  <a:cubicBezTo>
                    <a:pt x="1086" y="834"/>
                    <a:pt x="1078" y="837"/>
                    <a:pt x="1070" y="837"/>
                  </a:cubicBezTo>
                  <a:cubicBezTo>
                    <a:pt x="1053" y="837"/>
                    <a:pt x="1039" y="824"/>
                    <a:pt x="1039" y="807"/>
                  </a:cubicBezTo>
                  <a:cubicBezTo>
                    <a:pt x="1039" y="636"/>
                    <a:pt x="1039" y="636"/>
                    <a:pt x="1039" y="636"/>
                  </a:cubicBezTo>
                  <a:cubicBezTo>
                    <a:pt x="1039" y="620"/>
                    <a:pt x="1053" y="606"/>
                    <a:pt x="1070" y="606"/>
                  </a:cubicBezTo>
                  <a:cubicBezTo>
                    <a:pt x="1087" y="606"/>
                    <a:pt x="1100" y="620"/>
                    <a:pt x="1100" y="636"/>
                  </a:cubicBezTo>
                  <a:lnTo>
                    <a:pt x="1100" y="807"/>
                  </a:lnTo>
                  <a:close/>
                  <a:moveTo>
                    <a:pt x="149" y="807"/>
                  </a:moveTo>
                  <a:cubicBezTo>
                    <a:pt x="149" y="815"/>
                    <a:pt x="146" y="823"/>
                    <a:pt x="140" y="828"/>
                  </a:cubicBezTo>
                  <a:cubicBezTo>
                    <a:pt x="135" y="834"/>
                    <a:pt x="127" y="837"/>
                    <a:pt x="119" y="837"/>
                  </a:cubicBezTo>
                  <a:cubicBezTo>
                    <a:pt x="102" y="837"/>
                    <a:pt x="88" y="824"/>
                    <a:pt x="88" y="807"/>
                  </a:cubicBezTo>
                  <a:cubicBezTo>
                    <a:pt x="88" y="636"/>
                    <a:pt x="88" y="636"/>
                    <a:pt x="88" y="636"/>
                  </a:cubicBezTo>
                  <a:cubicBezTo>
                    <a:pt x="88" y="620"/>
                    <a:pt x="102" y="606"/>
                    <a:pt x="119" y="606"/>
                  </a:cubicBezTo>
                  <a:cubicBezTo>
                    <a:pt x="136" y="606"/>
                    <a:pt x="149" y="620"/>
                    <a:pt x="149" y="636"/>
                  </a:cubicBezTo>
                  <a:lnTo>
                    <a:pt x="149" y="807"/>
                  </a:lnTo>
                  <a:close/>
                  <a:moveTo>
                    <a:pt x="149" y="500"/>
                  </a:moveTo>
                  <a:cubicBezTo>
                    <a:pt x="149" y="542"/>
                    <a:pt x="149" y="542"/>
                    <a:pt x="149" y="542"/>
                  </a:cubicBezTo>
                  <a:cubicBezTo>
                    <a:pt x="140" y="539"/>
                    <a:pt x="129" y="537"/>
                    <a:pt x="119" y="537"/>
                  </a:cubicBezTo>
                  <a:cubicBezTo>
                    <a:pt x="108" y="537"/>
                    <a:pt x="98" y="539"/>
                    <a:pt x="88" y="542"/>
                  </a:cubicBezTo>
                  <a:cubicBezTo>
                    <a:pt x="88" y="486"/>
                    <a:pt x="88" y="486"/>
                    <a:pt x="88" y="486"/>
                  </a:cubicBezTo>
                  <a:cubicBezTo>
                    <a:pt x="88" y="256"/>
                    <a:pt x="275" y="69"/>
                    <a:pt x="505" y="69"/>
                  </a:cubicBezTo>
                  <a:cubicBezTo>
                    <a:pt x="684" y="69"/>
                    <a:pt x="684" y="69"/>
                    <a:pt x="684" y="69"/>
                  </a:cubicBezTo>
                  <a:cubicBezTo>
                    <a:pt x="913" y="69"/>
                    <a:pt x="1100" y="256"/>
                    <a:pt x="1100" y="486"/>
                  </a:cubicBezTo>
                  <a:cubicBezTo>
                    <a:pt x="1100" y="542"/>
                    <a:pt x="1100" y="542"/>
                    <a:pt x="1100" y="542"/>
                  </a:cubicBezTo>
                  <a:cubicBezTo>
                    <a:pt x="1091" y="539"/>
                    <a:pt x="1081" y="537"/>
                    <a:pt x="1070" y="537"/>
                  </a:cubicBezTo>
                  <a:cubicBezTo>
                    <a:pt x="1059" y="537"/>
                    <a:pt x="1049" y="539"/>
                    <a:pt x="1039" y="542"/>
                  </a:cubicBezTo>
                  <a:cubicBezTo>
                    <a:pt x="1039" y="500"/>
                    <a:pt x="1039" y="500"/>
                    <a:pt x="1039" y="500"/>
                  </a:cubicBezTo>
                  <a:cubicBezTo>
                    <a:pt x="1039" y="292"/>
                    <a:pt x="870" y="122"/>
                    <a:pt x="662" y="122"/>
                  </a:cubicBezTo>
                  <a:cubicBezTo>
                    <a:pt x="527" y="122"/>
                    <a:pt x="527" y="122"/>
                    <a:pt x="527" y="122"/>
                  </a:cubicBezTo>
                  <a:cubicBezTo>
                    <a:pt x="319" y="122"/>
                    <a:pt x="149" y="292"/>
                    <a:pt x="149" y="500"/>
                  </a:cubicBezTo>
                  <a:close/>
                  <a:moveTo>
                    <a:pt x="218" y="872"/>
                  </a:moveTo>
                  <a:cubicBezTo>
                    <a:pt x="218" y="807"/>
                    <a:pt x="218" y="807"/>
                    <a:pt x="218" y="807"/>
                  </a:cubicBezTo>
                  <a:cubicBezTo>
                    <a:pt x="218" y="723"/>
                    <a:pt x="218" y="723"/>
                    <a:pt x="218" y="723"/>
                  </a:cubicBezTo>
                  <a:cubicBezTo>
                    <a:pt x="404" y="723"/>
                    <a:pt x="404" y="723"/>
                    <a:pt x="404" y="723"/>
                  </a:cubicBezTo>
                  <a:cubicBezTo>
                    <a:pt x="497" y="723"/>
                    <a:pt x="587" y="695"/>
                    <a:pt x="664" y="643"/>
                  </a:cubicBezTo>
                  <a:cubicBezTo>
                    <a:pt x="724" y="602"/>
                    <a:pt x="773" y="548"/>
                    <a:pt x="808" y="485"/>
                  </a:cubicBezTo>
                  <a:cubicBezTo>
                    <a:pt x="970" y="712"/>
                    <a:pt x="970" y="712"/>
                    <a:pt x="970" y="712"/>
                  </a:cubicBezTo>
                  <a:cubicBezTo>
                    <a:pt x="970" y="872"/>
                    <a:pt x="970" y="872"/>
                    <a:pt x="970" y="872"/>
                  </a:cubicBezTo>
                  <a:cubicBezTo>
                    <a:pt x="970" y="905"/>
                    <a:pt x="964" y="937"/>
                    <a:pt x="953" y="968"/>
                  </a:cubicBezTo>
                  <a:cubicBezTo>
                    <a:pt x="720" y="968"/>
                    <a:pt x="720" y="968"/>
                    <a:pt x="720" y="968"/>
                  </a:cubicBezTo>
                  <a:cubicBezTo>
                    <a:pt x="701" y="968"/>
                    <a:pt x="685" y="983"/>
                    <a:pt x="685" y="1003"/>
                  </a:cubicBezTo>
                  <a:cubicBezTo>
                    <a:pt x="685" y="1022"/>
                    <a:pt x="701" y="1037"/>
                    <a:pt x="720" y="1037"/>
                  </a:cubicBezTo>
                  <a:cubicBezTo>
                    <a:pt x="914" y="1037"/>
                    <a:pt x="914" y="1037"/>
                    <a:pt x="914" y="1037"/>
                  </a:cubicBezTo>
                  <a:cubicBezTo>
                    <a:pt x="896" y="1060"/>
                    <a:pt x="874" y="1081"/>
                    <a:pt x="850" y="1098"/>
                  </a:cubicBezTo>
                  <a:cubicBezTo>
                    <a:pt x="830" y="1111"/>
                    <a:pt x="809" y="1121"/>
                    <a:pt x="786" y="1129"/>
                  </a:cubicBezTo>
                  <a:cubicBezTo>
                    <a:pt x="786" y="1129"/>
                    <a:pt x="786" y="1129"/>
                    <a:pt x="785" y="1129"/>
                  </a:cubicBezTo>
                  <a:cubicBezTo>
                    <a:pt x="635" y="1180"/>
                    <a:pt x="635" y="1180"/>
                    <a:pt x="635" y="1180"/>
                  </a:cubicBezTo>
                  <a:cubicBezTo>
                    <a:pt x="609" y="1188"/>
                    <a:pt x="580" y="1188"/>
                    <a:pt x="553" y="1180"/>
                  </a:cubicBezTo>
                  <a:cubicBezTo>
                    <a:pt x="403" y="1129"/>
                    <a:pt x="403" y="1129"/>
                    <a:pt x="403" y="1129"/>
                  </a:cubicBezTo>
                  <a:cubicBezTo>
                    <a:pt x="380" y="1121"/>
                    <a:pt x="359" y="1111"/>
                    <a:pt x="339" y="1098"/>
                  </a:cubicBezTo>
                  <a:cubicBezTo>
                    <a:pt x="263" y="1047"/>
                    <a:pt x="218" y="963"/>
                    <a:pt x="218" y="872"/>
                  </a:cubicBezTo>
                  <a:close/>
                  <a:moveTo>
                    <a:pt x="798" y="1371"/>
                  </a:moveTo>
                  <a:cubicBezTo>
                    <a:pt x="629" y="1280"/>
                    <a:pt x="629" y="1280"/>
                    <a:pt x="629" y="1280"/>
                  </a:cubicBezTo>
                  <a:cubicBezTo>
                    <a:pt x="629" y="1252"/>
                    <a:pt x="629" y="1252"/>
                    <a:pt x="629" y="1252"/>
                  </a:cubicBezTo>
                  <a:cubicBezTo>
                    <a:pt x="639" y="1251"/>
                    <a:pt x="648" y="1248"/>
                    <a:pt x="657" y="1245"/>
                  </a:cubicBezTo>
                  <a:cubicBezTo>
                    <a:pt x="769" y="1207"/>
                    <a:pt x="769" y="1207"/>
                    <a:pt x="769" y="1207"/>
                  </a:cubicBezTo>
                  <a:lnTo>
                    <a:pt x="798" y="1371"/>
                  </a:lnTo>
                  <a:close/>
                  <a:moveTo>
                    <a:pt x="560" y="1252"/>
                  </a:moveTo>
                  <a:cubicBezTo>
                    <a:pt x="560" y="1280"/>
                    <a:pt x="560" y="1280"/>
                    <a:pt x="560" y="1280"/>
                  </a:cubicBezTo>
                  <a:cubicBezTo>
                    <a:pt x="391" y="1371"/>
                    <a:pt x="391" y="1371"/>
                    <a:pt x="391" y="1371"/>
                  </a:cubicBezTo>
                  <a:cubicBezTo>
                    <a:pt x="419" y="1207"/>
                    <a:pt x="419" y="1207"/>
                    <a:pt x="419" y="1207"/>
                  </a:cubicBezTo>
                  <a:cubicBezTo>
                    <a:pt x="531" y="1245"/>
                    <a:pt x="531" y="1245"/>
                    <a:pt x="531" y="1245"/>
                  </a:cubicBezTo>
                  <a:cubicBezTo>
                    <a:pt x="541" y="1248"/>
                    <a:pt x="550" y="1251"/>
                    <a:pt x="560" y="1252"/>
                  </a:cubicBezTo>
                  <a:close/>
                  <a:moveTo>
                    <a:pt x="560" y="1616"/>
                  </a:moveTo>
                  <a:cubicBezTo>
                    <a:pt x="69" y="1616"/>
                    <a:pt x="69" y="1616"/>
                    <a:pt x="69" y="1616"/>
                  </a:cubicBezTo>
                  <a:cubicBezTo>
                    <a:pt x="69" y="1438"/>
                    <a:pt x="69" y="1438"/>
                    <a:pt x="69" y="1438"/>
                  </a:cubicBezTo>
                  <a:cubicBezTo>
                    <a:pt x="69" y="1298"/>
                    <a:pt x="175" y="1179"/>
                    <a:pt x="313" y="1163"/>
                  </a:cubicBezTo>
                  <a:cubicBezTo>
                    <a:pt x="326" y="1171"/>
                    <a:pt x="339" y="1178"/>
                    <a:pt x="353" y="1184"/>
                  </a:cubicBezTo>
                  <a:cubicBezTo>
                    <a:pt x="311" y="1429"/>
                    <a:pt x="311" y="1429"/>
                    <a:pt x="311" y="1429"/>
                  </a:cubicBezTo>
                  <a:cubicBezTo>
                    <a:pt x="309" y="1442"/>
                    <a:pt x="314" y="1455"/>
                    <a:pt x="325" y="1463"/>
                  </a:cubicBezTo>
                  <a:cubicBezTo>
                    <a:pt x="331" y="1467"/>
                    <a:pt x="338" y="1469"/>
                    <a:pt x="345" y="1469"/>
                  </a:cubicBezTo>
                  <a:cubicBezTo>
                    <a:pt x="350" y="1469"/>
                    <a:pt x="356" y="1468"/>
                    <a:pt x="361" y="1465"/>
                  </a:cubicBezTo>
                  <a:cubicBezTo>
                    <a:pt x="443" y="1421"/>
                    <a:pt x="443" y="1421"/>
                    <a:pt x="443" y="1421"/>
                  </a:cubicBezTo>
                  <a:cubicBezTo>
                    <a:pt x="560" y="1538"/>
                    <a:pt x="560" y="1538"/>
                    <a:pt x="560" y="1538"/>
                  </a:cubicBezTo>
                  <a:cubicBezTo>
                    <a:pt x="560" y="1616"/>
                    <a:pt x="560" y="1616"/>
                    <a:pt x="560" y="1616"/>
                  </a:cubicBezTo>
                  <a:close/>
                  <a:moveTo>
                    <a:pt x="506" y="1387"/>
                  </a:moveTo>
                  <a:cubicBezTo>
                    <a:pt x="594" y="1340"/>
                    <a:pt x="594" y="1340"/>
                    <a:pt x="594" y="1340"/>
                  </a:cubicBezTo>
                  <a:cubicBezTo>
                    <a:pt x="682" y="1387"/>
                    <a:pt x="682" y="1387"/>
                    <a:pt x="682" y="1387"/>
                  </a:cubicBezTo>
                  <a:cubicBezTo>
                    <a:pt x="594" y="1475"/>
                    <a:pt x="594" y="1475"/>
                    <a:pt x="594" y="1475"/>
                  </a:cubicBezTo>
                  <a:lnTo>
                    <a:pt x="506" y="1387"/>
                  </a:lnTo>
                  <a:close/>
                  <a:moveTo>
                    <a:pt x="1120" y="1616"/>
                  </a:moveTo>
                  <a:cubicBezTo>
                    <a:pt x="629" y="1616"/>
                    <a:pt x="629" y="1616"/>
                    <a:pt x="629" y="1616"/>
                  </a:cubicBezTo>
                  <a:cubicBezTo>
                    <a:pt x="629" y="1538"/>
                    <a:pt x="629" y="1538"/>
                    <a:pt x="629" y="1538"/>
                  </a:cubicBezTo>
                  <a:cubicBezTo>
                    <a:pt x="746" y="1421"/>
                    <a:pt x="746" y="1421"/>
                    <a:pt x="746" y="1421"/>
                  </a:cubicBezTo>
                  <a:cubicBezTo>
                    <a:pt x="827" y="1465"/>
                    <a:pt x="827" y="1465"/>
                    <a:pt x="827" y="1465"/>
                  </a:cubicBezTo>
                  <a:cubicBezTo>
                    <a:pt x="833" y="1468"/>
                    <a:pt x="838" y="1469"/>
                    <a:pt x="844" y="1469"/>
                  </a:cubicBezTo>
                  <a:cubicBezTo>
                    <a:pt x="851" y="1469"/>
                    <a:pt x="858" y="1467"/>
                    <a:pt x="864" y="1463"/>
                  </a:cubicBezTo>
                  <a:cubicBezTo>
                    <a:pt x="875" y="1455"/>
                    <a:pt x="880" y="1442"/>
                    <a:pt x="878" y="1429"/>
                  </a:cubicBezTo>
                  <a:cubicBezTo>
                    <a:pt x="835" y="1184"/>
                    <a:pt x="835" y="1184"/>
                    <a:pt x="835" y="1184"/>
                  </a:cubicBezTo>
                  <a:cubicBezTo>
                    <a:pt x="849" y="1178"/>
                    <a:pt x="863" y="1171"/>
                    <a:pt x="876" y="1163"/>
                  </a:cubicBezTo>
                  <a:cubicBezTo>
                    <a:pt x="1013" y="1179"/>
                    <a:pt x="1120" y="1298"/>
                    <a:pt x="1120" y="1438"/>
                  </a:cubicBezTo>
                  <a:lnTo>
                    <a:pt x="1120" y="16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3574883895"/>
              </p:ext>
            </p:extLst>
          </p:nvPr>
        </p:nvGraphicFramePr>
        <p:xfrm>
          <a:off x="3874662" y="2307222"/>
          <a:ext cx="1977935" cy="1887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2" name="CaixaDeTexto 19"/>
          <p:cNvSpPr txBox="1"/>
          <p:nvPr/>
        </p:nvSpPr>
        <p:spPr>
          <a:xfrm>
            <a:off x="4076377" y="2732550"/>
            <a:ext cx="1574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ctr"/>
            <a:r>
              <a:rPr lang="pt-BR" sz="6000" b="0" i="1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34</a:t>
            </a:r>
            <a:r>
              <a:rPr lang="pt-BR" sz="3600" b="0" i="1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%</a:t>
            </a:r>
            <a:endParaRPr lang="pt-BR" sz="3200" b="0" i="1" dirty="0">
              <a:solidFill>
                <a:schemeClr val="accent1">
                  <a:lumMod val="50000"/>
                </a:schemeClr>
              </a:solidFill>
              <a:effectLst/>
              <a:latin typeface="+mn-lt"/>
            </a:endParaRPr>
          </a:p>
        </p:txBody>
      </p:sp>
      <p:sp>
        <p:nvSpPr>
          <p:cNvPr id="43" name="CaixaDeTexto 19"/>
          <p:cNvSpPr txBox="1"/>
          <p:nvPr/>
        </p:nvSpPr>
        <p:spPr>
          <a:xfrm>
            <a:off x="1750918" y="2710017"/>
            <a:ext cx="2079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r>
              <a:rPr lang="pt-BR" sz="2800" i="1" dirty="0">
                <a:solidFill>
                  <a:srgbClr val="00A79B"/>
                </a:solidFill>
                <a:effectLst/>
                <a:latin typeface="+mn-lt"/>
              </a:rPr>
              <a:t>receberam contato</a:t>
            </a:r>
            <a:endParaRPr lang="pt-BR" sz="1200" i="1" dirty="0">
              <a:solidFill>
                <a:srgbClr val="00A79B"/>
              </a:solidFill>
              <a:effectLst/>
              <a:latin typeface="+mn-lt"/>
            </a:endParaRPr>
          </a:p>
        </p:txBody>
      </p:sp>
      <p:graphicFrame>
        <p:nvGraphicFramePr>
          <p:cNvPr id="44" name="Gráfico 43"/>
          <p:cNvGraphicFramePr/>
          <p:nvPr>
            <p:extLst>
              <p:ext uri="{D42A27DB-BD31-4B8C-83A1-F6EECF244321}">
                <p14:modId xmlns:p14="http://schemas.microsoft.com/office/powerpoint/2010/main" val="3586147673"/>
              </p:ext>
            </p:extLst>
          </p:nvPr>
        </p:nvGraphicFramePr>
        <p:xfrm>
          <a:off x="3800269" y="4855180"/>
          <a:ext cx="850212" cy="811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5" name="CaixaDeTexto 19"/>
          <p:cNvSpPr txBox="1"/>
          <p:nvPr/>
        </p:nvSpPr>
        <p:spPr>
          <a:xfrm>
            <a:off x="3706339" y="5062889"/>
            <a:ext cx="1061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ctr"/>
            <a:r>
              <a:rPr lang="pt-BR" sz="2000" i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27</a:t>
            </a:r>
            <a:r>
              <a:rPr lang="pt-BR" sz="1200" i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%</a:t>
            </a:r>
          </a:p>
        </p:txBody>
      </p:sp>
      <p:graphicFrame>
        <p:nvGraphicFramePr>
          <p:cNvPr id="46" name="Gráfico 45"/>
          <p:cNvGraphicFramePr/>
          <p:nvPr>
            <p:extLst>
              <p:ext uri="{D42A27DB-BD31-4B8C-83A1-F6EECF244321}">
                <p14:modId xmlns:p14="http://schemas.microsoft.com/office/powerpoint/2010/main" val="2425827299"/>
              </p:ext>
            </p:extLst>
          </p:nvPr>
        </p:nvGraphicFramePr>
        <p:xfrm>
          <a:off x="4800669" y="4882819"/>
          <a:ext cx="850212" cy="811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7" name="CaixaDeTexto 19"/>
          <p:cNvSpPr txBox="1"/>
          <p:nvPr/>
        </p:nvSpPr>
        <p:spPr>
          <a:xfrm>
            <a:off x="4899404" y="5076048"/>
            <a:ext cx="652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ctr"/>
            <a:r>
              <a:rPr lang="pt-BR" sz="2000" i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34</a:t>
            </a:r>
            <a:r>
              <a:rPr lang="pt-BR" sz="1200" i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%</a:t>
            </a:r>
            <a:endParaRPr lang="pt-BR" sz="1050" i="1" dirty="0">
              <a:solidFill>
                <a:schemeClr val="accent2">
                  <a:lumMod val="50000"/>
                </a:schemeClr>
              </a:solidFill>
              <a:effectLst/>
              <a:latin typeface="+mn-lt"/>
            </a:endParaRPr>
          </a:p>
        </p:txBody>
      </p:sp>
      <p:sp>
        <p:nvSpPr>
          <p:cNvPr id="48" name="Retângulo 47"/>
          <p:cNvSpPr/>
          <p:nvPr/>
        </p:nvSpPr>
        <p:spPr>
          <a:xfrm>
            <a:off x="3892882" y="4622054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2014</a:t>
            </a:r>
          </a:p>
        </p:txBody>
      </p:sp>
      <p:sp>
        <p:nvSpPr>
          <p:cNvPr id="49" name="Retângulo 48"/>
          <p:cNvSpPr/>
          <p:nvPr/>
        </p:nvSpPr>
        <p:spPr>
          <a:xfrm>
            <a:off x="4899403" y="4627662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2015</a:t>
            </a:r>
          </a:p>
        </p:txBody>
      </p:sp>
      <p:grpSp>
        <p:nvGrpSpPr>
          <p:cNvPr id="50" name="hitorico"/>
          <p:cNvGrpSpPr/>
          <p:nvPr/>
        </p:nvGrpSpPr>
        <p:grpSpPr>
          <a:xfrm>
            <a:off x="9430531" y="5494565"/>
            <a:ext cx="1596572" cy="624115"/>
            <a:chOff x="7794171" y="5558971"/>
            <a:chExt cx="1596572" cy="624115"/>
          </a:xfrm>
        </p:grpSpPr>
        <p:grpSp>
          <p:nvGrpSpPr>
            <p:cNvPr id="51" name="historico"/>
            <p:cNvGrpSpPr/>
            <p:nvPr/>
          </p:nvGrpSpPr>
          <p:grpSpPr>
            <a:xfrm>
              <a:off x="7913674" y="5674171"/>
              <a:ext cx="1346440" cy="450171"/>
              <a:chOff x="9469590" y="1309591"/>
              <a:chExt cx="1346440" cy="450171"/>
            </a:xfrm>
          </p:grpSpPr>
          <p:grpSp>
            <p:nvGrpSpPr>
              <p:cNvPr id="53" name="Group 4"/>
              <p:cNvGrpSpPr>
                <a:grpSpLocks noChangeAspect="1"/>
              </p:cNvGrpSpPr>
              <p:nvPr/>
            </p:nvGrpSpPr>
            <p:grpSpPr bwMode="auto">
              <a:xfrm>
                <a:off x="9469590" y="1309591"/>
                <a:ext cx="463483" cy="450171"/>
                <a:chOff x="5704" y="821"/>
                <a:chExt cx="383" cy="372"/>
              </a:xfrm>
              <a:solidFill>
                <a:srgbClr val="00A79B"/>
              </a:solidFill>
            </p:grpSpPr>
            <p:sp>
              <p:nvSpPr>
                <p:cNvPr id="55" name="Freeform 5"/>
                <p:cNvSpPr>
                  <a:spLocks noEditPoints="1"/>
                </p:cNvSpPr>
                <p:nvPr/>
              </p:nvSpPr>
              <p:spPr bwMode="auto">
                <a:xfrm>
                  <a:off x="5743" y="936"/>
                  <a:ext cx="63" cy="63"/>
                </a:xfrm>
                <a:custGeom>
                  <a:avLst/>
                  <a:gdLst>
                    <a:gd name="T0" fmla="*/ 306 w 338"/>
                    <a:gd name="T1" fmla="*/ 0 h 337"/>
                    <a:gd name="T2" fmla="*/ 32 w 338"/>
                    <a:gd name="T3" fmla="*/ 0 h 337"/>
                    <a:gd name="T4" fmla="*/ 0 w 338"/>
                    <a:gd name="T5" fmla="*/ 32 h 337"/>
                    <a:gd name="T6" fmla="*/ 0 w 338"/>
                    <a:gd name="T7" fmla="*/ 305 h 337"/>
                    <a:gd name="T8" fmla="*/ 32 w 338"/>
                    <a:gd name="T9" fmla="*/ 337 h 337"/>
                    <a:gd name="T10" fmla="*/ 306 w 338"/>
                    <a:gd name="T11" fmla="*/ 337 h 337"/>
                    <a:gd name="T12" fmla="*/ 338 w 338"/>
                    <a:gd name="T13" fmla="*/ 305 h 337"/>
                    <a:gd name="T14" fmla="*/ 338 w 338"/>
                    <a:gd name="T15" fmla="*/ 32 h 337"/>
                    <a:gd name="T16" fmla="*/ 306 w 338"/>
                    <a:gd name="T17" fmla="*/ 0 h 337"/>
                    <a:gd name="T18" fmla="*/ 274 w 338"/>
                    <a:gd name="T19" fmla="*/ 273 h 337"/>
                    <a:gd name="T20" fmla="*/ 64 w 338"/>
                    <a:gd name="T21" fmla="*/ 273 h 337"/>
                    <a:gd name="T22" fmla="*/ 64 w 338"/>
                    <a:gd name="T23" fmla="*/ 64 h 337"/>
                    <a:gd name="T24" fmla="*/ 274 w 338"/>
                    <a:gd name="T25" fmla="*/ 64 h 337"/>
                    <a:gd name="T26" fmla="*/ 274 w 338"/>
                    <a:gd name="T27" fmla="*/ 273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8" h="337">
                      <a:moveTo>
                        <a:pt x="306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5" y="0"/>
                        <a:pt x="0" y="14"/>
                        <a:pt x="0" y="32"/>
                      </a:cubicBezTo>
                      <a:cubicBezTo>
                        <a:pt x="0" y="305"/>
                        <a:pt x="0" y="305"/>
                        <a:pt x="0" y="305"/>
                      </a:cubicBezTo>
                      <a:cubicBezTo>
                        <a:pt x="0" y="323"/>
                        <a:pt x="15" y="337"/>
                        <a:pt x="32" y="337"/>
                      </a:cubicBezTo>
                      <a:cubicBezTo>
                        <a:pt x="306" y="337"/>
                        <a:pt x="306" y="337"/>
                        <a:pt x="306" y="337"/>
                      </a:cubicBezTo>
                      <a:cubicBezTo>
                        <a:pt x="324" y="337"/>
                        <a:pt x="338" y="323"/>
                        <a:pt x="338" y="305"/>
                      </a:cubicBezTo>
                      <a:cubicBezTo>
                        <a:pt x="338" y="32"/>
                        <a:pt x="338" y="32"/>
                        <a:pt x="338" y="32"/>
                      </a:cubicBezTo>
                      <a:cubicBezTo>
                        <a:pt x="338" y="14"/>
                        <a:pt x="324" y="0"/>
                        <a:pt x="306" y="0"/>
                      </a:cubicBezTo>
                      <a:close/>
                      <a:moveTo>
                        <a:pt x="274" y="273"/>
                      </a:moveTo>
                      <a:cubicBezTo>
                        <a:pt x="64" y="273"/>
                        <a:pt x="64" y="273"/>
                        <a:pt x="64" y="273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4" y="64"/>
                        <a:pt x="274" y="64"/>
                        <a:pt x="274" y="64"/>
                      </a:cubicBezTo>
                      <a:lnTo>
                        <a:pt x="274" y="27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6" name="Freeform 6"/>
                <p:cNvSpPr>
                  <a:spLocks noEditPoints="1"/>
                </p:cNvSpPr>
                <p:nvPr/>
              </p:nvSpPr>
              <p:spPr bwMode="auto">
                <a:xfrm>
                  <a:off x="5819" y="936"/>
                  <a:ext cx="63" cy="63"/>
                </a:xfrm>
                <a:custGeom>
                  <a:avLst/>
                  <a:gdLst>
                    <a:gd name="T0" fmla="*/ 305 w 337"/>
                    <a:gd name="T1" fmla="*/ 0 h 337"/>
                    <a:gd name="T2" fmla="*/ 32 w 337"/>
                    <a:gd name="T3" fmla="*/ 0 h 337"/>
                    <a:gd name="T4" fmla="*/ 0 w 337"/>
                    <a:gd name="T5" fmla="*/ 32 h 337"/>
                    <a:gd name="T6" fmla="*/ 0 w 337"/>
                    <a:gd name="T7" fmla="*/ 305 h 337"/>
                    <a:gd name="T8" fmla="*/ 32 w 337"/>
                    <a:gd name="T9" fmla="*/ 337 h 337"/>
                    <a:gd name="T10" fmla="*/ 305 w 337"/>
                    <a:gd name="T11" fmla="*/ 337 h 337"/>
                    <a:gd name="T12" fmla="*/ 337 w 337"/>
                    <a:gd name="T13" fmla="*/ 305 h 337"/>
                    <a:gd name="T14" fmla="*/ 337 w 337"/>
                    <a:gd name="T15" fmla="*/ 32 h 337"/>
                    <a:gd name="T16" fmla="*/ 305 w 337"/>
                    <a:gd name="T17" fmla="*/ 0 h 337"/>
                    <a:gd name="T18" fmla="*/ 273 w 337"/>
                    <a:gd name="T19" fmla="*/ 273 h 337"/>
                    <a:gd name="T20" fmla="*/ 64 w 337"/>
                    <a:gd name="T21" fmla="*/ 273 h 337"/>
                    <a:gd name="T22" fmla="*/ 64 w 337"/>
                    <a:gd name="T23" fmla="*/ 64 h 337"/>
                    <a:gd name="T24" fmla="*/ 273 w 337"/>
                    <a:gd name="T25" fmla="*/ 64 h 337"/>
                    <a:gd name="T26" fmla="*/ 273 w 337"/>
                    <a:gd name="T27" fmla="*/ 273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7" h="337">
                      <a:moveTo>
                        <a:pt x="305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4" y="0"/>
                        <a:pt x="0" y="14"/>
                        <a:pt x="0" y="32"/>
                      </a:cubicBezTo>
                      <a:cubicBezTo>
                        <a:pt x="0" y="305"/>
                        <a:pt x="0" y="305"/>
                        <a:pt x="0" y="305"/>
                      </a:cubicBezTo>
                      <a:cubicBezTo>
                        <a:pt x="0" y="323"/>
                        <a:pt x="14" y="337"/>
                        <a:pt x="32" y="337"/>
                      </a:cubicBezTo>
                      <a:cubicBezTo>
                        <a:pt x="305" y="337"/>
                        <a:pt x="305" y="337"/>
                        <a:pt x="305" y="337"/>
                      </a:cubicBezTo>
                      <a:cubicBezTo>
                        <a:pt x="323" y="337"/>
                        <a:pt x="337" y="323"/>
                        <a:pt x="337" y="305"/>
                      </a:cubicBezTo>
                      <a:cubicBezTo>
                        <a:pt x="337" y="32"/>
                        <a:pt x="337" y="32"/>
                        <a:pt x="337" y="32"/>
                      </a:cubicBezTo>
                      <a:cubicBezTo>
                        <a:pt x="337" y="14"/>
                        <a:pt x="323" y="0"/>
                        <a:pt x="305" y="0"/>
                      </a:cubicBezTo>
                      <a:close/>
                      <a:moveTo>
                        <a:pt x="273" y="273"/>
                      </a:moveTo>
                      <a:cubicBezTo>
                        <a:pt x="64" y="273"/>
                        <a:pt x="64" y="273"/>
                        <a:pt x="64" y="273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3" y="64"/>
                        <a:pt x="273" y="64"/>
                        <a:pt x="273" y="64"/>
                      </a:cubicBezTo>
                      <a:cubicBezTo>
                        <a:pt x="273" y="273"/>
                        <a:pt x="273" y="273"/>
                        <a:pt x="273" y="2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7" name="Freeform 7"/>
                <p:cNvSpPr>
                  <a:spLocks noEditPoints="1"/>
                </p:cNvSpPr>
                <p:nvPr/>
              </p:nvSpPr>
              <p:spPr bwMode="auto">
                <a:xfrm>
                  <a:off x="5743" y="1013"/>
                  <a:ext cx="63" cy="63"/>
                </a:xfrm>
                <a:custGeom>
                  <a:avLst/>
                  <a:gdLst>
                    <a:gd name="T0" fmla="*/ 306 w 338"/>
                    <a:gd name="T1" fmla="*/ 0 h 338"/>
                    <a:gd name="T2" fmla="*/ 32 w 338"/>
                    <a:gd name="T3" fmla="*/ 0 h 338"/>
                    <a:gd name="T4" fmla="*/ 0 w 338"/>
                    <a:gd name="T5" fmla="*/ 32 h 338"/>
                    <a:gd name="T6" fmla="*/ 0 w 338"/>
                    <a:gd name="T7" fmla="*/ 306 h 338"/>
                    <a:gd name="T8" fmla="*/ 32 w 338"/>
                    <a:gd name="T9" fmla="*/ 338 h 338"/>
                    <a:gd name="T10" fmla="*/ 306 w 338"/>
                    <a:gd name="T11" fmla="*/ 338 h 338"/>
                    <a:gd name="T12" fmla="*/ 338 w 338"/>
                    <a:gd name="T13" fmla="*/ 306 h 338"/>
                    <a:gd name="T14" fmla="*/ 338 w 338"/>
                    <a:gd name="T15" fmla="*/ 32 h 338"/>
                    <a:gd name="T16" fmla="*/ 306 w 338"/>
                    <a:gd name="T17" fmla="*/ 0 h 338"/>
                    <a:gd name="T18" fmla="*/ 274 w 338"/>
                    <a:gd name="T19" fmla="*/ 274 h 338"/>
                    <a:gd name="T20" fmla="*/ 64 w 338"/>
                    <a:gd name="T21" fmla="*/ 274 h 338"/>
                    <a:gd name="T22" fmla="*/ 64 w 338"/>
                    <a:gd name="T23" fmla="*/ 64 h 338"/>
                    <a:gd name="T24" fmla="*/ 274 w 338"/>
                    <a:gd name="T25" fmla="*/ 64 h 338"/>
                    <a:gd name="T26" fmla="*/ 274 w 338"/>
                    <a:gd name="T27" fmla="*/ 274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8" h="338">
                      <a:moveTo>
                        <a:pt x="306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5" y="0"/>
                        <a:pt x="0" y="14"/>
                        <a:pt x="0" y="32"/>
                      </a:cubicBezTo>
                      <a:cubicBezTo>
                        <a:pt x="0" y="306"/>
                        <a:pt x="0" y="306"/>
                        <a:pt x="0" y="306"/>
                      </a:cubicBezTo>
                      <a:cubicBezTo>
                        <a:pt x="0" y="323"/>
                        <a:pt x="15" y="338"/>
                        <a:pt x="32" y="338"/>
                      </a:cubicBezTo>
                      <a:cubicBezTo>
                        <a:pt x="306" y="338"/>
                        <a:pt x="306" y="338"/>
                        <a:pt x="306" y="338"/>
                      </a:cubicBezTo>
                      <a:cubicBezTo>
                        <a:pt x="324" y="338"/>
                        <a:pt x="338" y="323"/>
                        <a:pt x="338" y="306"/>
                      </a:cubicBezTo>
                      <a:cubicBezTo>
                        <a:pt x="338" y="32"/>
                        <a:pt x="338" y="32"/>
                        <a:pt x="338" y="32"/>
                      </a:cubicBezTo>
                      <a:cubicBezTo>
                        <a:pt x="338" y="14"/>
                        <a:pt x="324" y="0"/>
                        <a:pt x="306" y="0"/>
                      </a:cubicBezTo>
                      <a:close/>
                      <a:moveTo>
                        <a:pt x="274" y="274"/>
                      </a:moveTo>
                      <a:cubicBezTo>
                        <a:pt x="64" y="274"/>
                        <a:pt x="64" y="274"/>
                        <a:pt x="64" y="274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4" y="64"/>
                        <a:pt x="274" y="64"/>
                        <a:pt x="274" y="64"/>
                      </a:cubicBezTo>
                      <a:lnTo>
                        <a:pt x="274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8" name="Freeform 8"/>
                <p:cNvSpPr>
                  <a:spLocks noEditPoints="1"/>
                </p:cNvSpPr>
                <p:nvPr/>
              </p:nvSpPr>
              <p:spPr bwMode="auto">
                <a:xfrm>
                  <a:off x="5704" y="821"/>
                  <a:ext cx="383" cy="372"/>
                </a:xfrm>
                <a:custGeom>
                  <a:avLst/>
                  <a:gdLst>
                    <a:gd name="T0" fmla="*/ 1569 w 2048"/>
                    <a:gd name="T1" fmla="*/ 237 h 1990"/>
                    <a:gd name="T2" fmla="*/ 1398 w 2048"/>
                    <a:gd name="T3" fmla="*/ 205 h 1990"/>
                    <a:gd name="T4" fmla="*/ 1366 w 2048"/>
                    <a:gd name="T5" fmla="*/ 0 h 1990"/>
                    <a:gd name="T6" fmla="*/ 1197 w 2048"/>
                    <a:gd name="T7" fmla="*/ 32 h 1990"/>
                    <a:gd name="T8" fmla="*/ 885 w 2048"/>
                    <a:gd name="T9" fmla="*/ 205 h 1990"/>
                    <a:gd name="T10" fmla="*/ 853 w 2048"/>
                    <a:gd name="T11" fmla="*/ 0 h 1990"/>
                    <a:gd name="T12" fmla="*/ 684 w 2048"/>
                    <a:gd name="T13" fmla="*/ 32 h 1990"/>
                    <a:gd name="T14" fmla="*/ 372 w 2048"/>
                    <a:gd name="T15" fmla="*/ 205 h 1990"/>
                    <a:gd name="T16" fmla="*/ 340 w 2048"/>
                    <a:gd name="T17" fmla="*/ 0 h 1990"/>
                    <a:gd name="T18" fmla="*/ 171 w 2048"/>
                    <a:gd name="T19" fmla="*/ 32 h 1990"/>
                    <a:gd name="T20" fmla="*/ 32 w 2048"/>
                    <a:gd name="T21" fmla="*/ 205 h 1990"/>
                    <a:gd name="T22" fmla="*/ 0 w 2048"/>
                    <a:gd name="T23" fmla="*/ 1468 h 1990"/>
                    <a:gd name="T24" fmla="*/ 896 w 2048"/>
                    <a:gd name="T25" fmla="*/ 1501 h 1990"/>
                    <a:gd name="T26" fmla="*/ 1469 w 2048"/>
                    <a:gd name="T27" fmla="*/ 1990 h 1990"/>
                    <a:gd name="T28" fmla="*/ 1569 w 2048"/>
                    <a:gd name="T29" fmla="*/ 840 h 1990"/>
                    <a:gd name="T30" fmla="*/ 1261 w 2048"/>
                    <a:gd name="T31" fmla="*/ 64 h 1990"/>
                    <a:gd name="T32" fmla="*/ 1334 w 2048"/>
                    <a:gd name="T33" fmla="*/ 237 h 1990"/>
                    <a:gd name="T34" fmla="*/ 1261 w 2048"/>
                    <a:gd name="T35" fmla="*/ 410 h 1990"/>
                    <a:gd name="T36" fmla="*/ 748 w 2048"/>
                    <a:gd name="T37" fmla="*/ 237 h 1990"/>
                    <a:gd name="T38" fmla="*/ 821 w 2048"/>
                    <a:gd name="T39" fmla="*/ 64 h 1990"/>
                    <a:gd name="T40" fmla="*/ 821 w 2048"/>
                    <a:gd name="T41" fmla="*/ 410 h 1990"/>
                    <a:gd name="T42" fmla="*/ 748 w 2048"/>
                    <a:gd name="T43" fmla="*/ 237 h 1990"/>
                    <a:gd name="T44" fmla="*/ 235 w 2048"/>
                    <a:gd name="T45" fmla="*/ 64 h 1990"/>
                    <a:gd name="T46" fmla="*/ 308 w 2048"/>
                    <a:gd name="T47" fmla="*/ 237 h 1990"/>
                    <a:gd name="T48" fmla="*/ 235 w 2048"/>
                    <a:gd name="T49" fmla="*/ 410 h 1990"/>
                    <a:gd name="T50" fmla="*/ 921 w 2048"/>
                    <a:gd name="T51" fmla="*/ 1026 h 1990"/>
                    <a:gd name="T52" fmla="*/ 616 w 2048"/>
                    <a:gd name="T53" fmla="*/ 1058 h 1990"/>
                    <a:gd name="T54" fmla="*/ 648 w 2048"/>
                    <a:gd name="T55" fmla="*/ 1364 h 1990"/>
                    <a:gd name="T56" fmla="*/ 889 w 2048"/>
                    <a:gd name="T57" fmla="*/ 1411 h 1990"/>
                    <a:gd name="T58" fmla="*/ 64 w 2048"/>
                    <a:gd name="T59" fmla="*/ 1436 h 1990"/>
                    <a:gd name="T60" fmla="*/ 171 w 2048"/>
                    <a:gd name="T61" fmla="*/ 269 h 1990"/>
                    <a:gd name="T62" fmla="*/ 203 w 2048"/>
                    <a:gd name="T63" fmla="*/ 474 h 1990"/>
                    <a:gd name="T64" fmla="*/ 372 w 2048"/>
                    <a:gd name="T65" fmla="*/ 442 h 1990"/>
                    <a:gd name="T66" fmla="*/ 684 w 2048"/>
                    <a:gd name="T67" fmla="*/ 269 h 1990"/>
                    <a:gd name="T68" fmla="*/ 716 w 2048"/>
                    <a:gd name="T69" fmla="*/ 474 h 1990"/>
                    <a:gd name="T70" fmla="*/ 885 w 2048"/>
                    <a:gd name="T71" fmla="*/ 442 h 1990"/>
                    <a:gd name="T72" fmla="*/ 1197 w 2048"/>
                    <a:gd name="T73" fmla="*/ 269 h 1990"/>
                    <a:gd name="T74" fmla="*/ 1229 w 2048"/>
                    <a:gd name="T75" fmla="*/ 474 h 1990"/>
                    <a:gd name="T76" fmla="*/ 1398 w 2048"/>
                    <a:gd name="T77" fmla="*/ 442 h 1990"/>
                    <a:gd name="T78" fmla="*/ 1505 w 2048"/>
                    <a:gd name="T79" fmla="*/ 269 h 1990"/>
                    <a:gd name="T80" fmla="*/ 1469 w 2048"/>
                    <a:gd name="T81" fmla="*/ 831 h 1990"/>
                    <a:gd name="T82" fmla="*/ 1364 w 2048"/>
                    <a:gd name="T83" fmla="*/ 648 h 1990"/>
                    <a:gd name="T84" fmla="*/ 1058 w 2048"/>
                    <a:gd name="T85" fmla="*/ 616 h 1990"/>
                    <a:gd name="T86" fmla="*/ 1026 w 2048"/>
                    <a:gd name="T87" fmla="*/ 921 h 1990"/>
                    <a:gd name="T88" fmla="*/ 1113 w 2048"/>
                    <a:gd name="T89" fmla="*/ 953 h 1990"/>
                    <a:gd name="T90" fmla="*/ 953 w 2048"/>
                    <a:gd name="T91" fmla="*/ 1146 h 1990"/>
                    <a:gd name="T92" fmla="*/ 921 w 2048"/>
                    <a:gd name="T93" fmla="*/ 1026 h 1990"/>
                    <a:gd name="T94" fmla="*/ 889 w 2048"/>
                    <a:gd name="T95" fmla="*/ 1300 h 1990"/>
                    <a:gd name="T96" fmla="*/ 680 w 2048"/>
                    <a:gd name="T97" fmla="*/ 1090 h 1990"/>
                    <a:gd name="T98" fmla="*/ 1300 w 2048"/>
                    <a:gd name="T99" fmla="*/ 680 h 1990"/>
                    <a:gd name="T100" fmla="*/ 1217 w 2048"/>
                    <a:gd name="T101" fmla="*/ 889 h 1990"/>
                    <a:gd name="T102" fmla="*/ 1090 w 2048"/>
                    <a:gd name="T103" fmla="*/ 680 h 1990"/>
                    <a:gd name="T104" fmla="*/ 1469 w 2048"/>
                    <a:gd name="T105" fmla="*/ 1926 h 1990"/>
                    <a:gd name="T106" fmla="*/ 956 w 2048"/>
                    <a:gd name="T107" fmla="*/ 1465 h 1990"/>
                    <a:gd name="T108" fmla="*/ 1238 w 2048"/>
                    <a:gd name="T109" fmla="*/ 950 h 1990"/>
                    <a:gd name="T110" fmla="*/ 1340 w 2048"/>
                    <a:gd name="T111" fmla="*/ 912 h 1990"/>
                    <a:gd name="T112" fmla="*/ 1469 w 2048"/>
                    <a:gd name="T113" fmla="*/ 896 h 1990"/>
                    <a:gd name="T114" fmla="*/ 1533 w 2048"/>
                    <a:gd name="T115" fmla="*/ 900 h 1990"/>
                    <a:gd name="T116" fmla="*/ 1469 w 2048"/>
                    <a:gd name="T117" fmla="*/ 1926 h 19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048" h="1990">
                      <a:moveTo>
                        <a:pt x="1569" y="840"/>
                      </a:moveTo>
                      <a:cubicBezTo>
                        <a:pt x="1569" y="237"/>
                        <a:pt x="1569" y="237"/>
                        <a:pt x="1569" y="237"/>
                      </a:cubicBezTo>
                      <a:cubicBezTo>
                        <a:pt x="1569" y="219"/>
                        <a:pt x="1555" y="205"/>
                        <a:pt x="1537" y="205"/>
                      </a:cubicBezTo>
                      <a:cubicBezTo>
                        <a:pt x="1398" y="205"/>
                        <a:pt x="1398" y="205"/>
                        <a:pt x="1398" y="205"/>
                      </a:cubicBezTo>
                      <a:cubicBezTo>
                        <a:pt x="1398" y="32"/>
                        <a:pt x="1398" y="32"/>
                        <a:pt x="1398" y="32"/>
                      </a:cubicBezTo>
                      <a:cubicBezTo>
                        <a:pt x="1398" y="14"/>
                        <a:pt x="1384" y="0"/>
                        <a:pt x="1366" y="0"/>
                      </a:cubicBezTo>
                      <a:cubicBezTo>
                        <a:pt x="1229" y="0"/>
                        <a:pt x="1229" y="0"/>
                        <a:pt x="1229" y="0"/>
                      </a:cubicBezTo>
                      <a:cubicBezTo>
                        <a:pt x="1212" y="0"/>
                        <a:pt x="1197" y="14"/>
                        <a:pt x="1197" y="32"/>
                      </a:cubicBezTo>
                      <a:cubicBezTo>
                        <a:pt x="1197" y="205"/>
                        <a:pt x="1197" y="205"/>
                        <a:pt x="1197" y="205"/>
                      </a:cubicBezTo>
                      <a:cubicBezTo>
                        <a:pt x="885" y="205"/>
                        <a:pt x="885" y="205"/>
                        <a:pt x="885" y="205"/>
                      </a:cubicBezTo>
                      <a:cubicBezTo>
                        <a:pt x="885" y="32"/>
                        <a:pt x="885" y="32"/>
                        <a:pt x="885" y="32"/>
                      </a:cubicBezTo>
                      <a:cubicBezTo>
                        <a:pt x="885" y="14"/>
                        <a:pt x="871" y="0"/>
                        <a:pt x="853" y="0"/>
                      </a:cubicBezTo>
                      <a:cubicBezTo>
                        <a:pt x="716" y="0"/>
                        <a:pt x="716" y="0"/>
                        <a:pt x="716" y="0"/>
                      </a:cubicBezTo>
                      <a:cubicBezTo>
                        <a:pt x="698" y="0"/>
                        <a:pt x="684" y="14"/>
                        <a:pt x="684" y="32"/>
                      </a:cubicBezTo>
                      <a:cubicBezTo>
                        <a:pt x="684" y="205"/>
                        <a:pt x="684" y="205"/>
                        <a:pt x="684" y="205"/>
                      </a:cubicBezTo>
                      <a:cubicBezTo>
                        <a:pt x="372" y="205"/>
                        <a:pt x="372" y="205"/>
                        <a:pt x="372" y="205"/>
                      </a:cubicBezTo>
                      <a:cubicBezTo>
                        <a:pt x="372" y="32"/>
                        <a:pt x="372" y="32"/>
                        <a:pt x="372" y="32"/>
                      </a:cubicBezTo>
                      <a:cubicBezTo>
                        <a:pt x="372" y="14"/>
                        <a:pt x="358" y="0"/>
                        <a:pt x="340" y="0"/>
                      </a:cubicBezTo>
                      <a:cubicBezTo>
                        <a:pt x="203" y="0"/>
                        <a:pt x="203" y="0"/>
                        <a:pt x="203" y="0"/>
                      </a:cubicBezTo>
                      <a:cubicBezTo>
                        <a:pt x="185" y="0"/>
                        <a:pt x="171" y="14"/>
                        <a:pt x="171" y="32"/>
                      </a:cubicBezTo>
                      <a:cubicBezTo>
                        <a:pt x="171" y="205"/>
                        <a:pt x="171" y="205"/>
                        <a:pt x="171" y="205"/>
                      </a:cubicBezTo>
                      <a:cubicBezTo>
                        <a:pt x="32" y="205"/>
                        <a:pt x="32" y="205"/>
                        <a:pt x="32" y="205"/>
                      </a:cubicBezTo>
                      <a:cubicBezTo>
                        <a:pt x="14" y="205"/>
                        <a:pt x="0" y="219"/>
                        <a:pt x="0" y="237"/>
                      </a:cubicBezTo>
                      <a:cubicBezTo>
                        <a:pt x="0" y="1468"/>
                        <a:pt x="0" y="1468"/>
                        <a:pt x="0" y="1468"/>
                      </a:cubicBezTo>
                      <a:cubicBezTo>
                        <a:pt x="0" y="1486"/>
                        <a:pt x="14" y="1501"/>
                        <a:pt x="32" y="1501"/>
                      </a:cubicBezTo>
                      <a:cubicBezTo>
                        <a:pt x="896" y="1501"/>
                        <a:pt x="896" y="1501"/>
                        <a:pt x="896" y="1501"/>
                      </a:cubicBezTo>
                      <a:cubicBezTo>
                        <a:pt x="917" y="1631"/>
                        <a:pt x="981" y="1751"/>
                        <a:pt x="1080" y="1840"/>
                      </a:cubicBezTo>
                      <a:cubicBezTo>
                        <a:pt x="1186" y="1937"/>
                        <a:pt x="1325" y="1990"/>
                        <a:pt x="1469" y="1990"/>
                      </a:cubicBezTo>
                      <a:cubicBezTo>
                        <a:pt x="1788" y="1990"/>
                        <a:pt x="2048" y="1730"/>
                        <a:pt x="2048" y="1411"/>
                      </a:cubicBezTo>
                      <a:cubicBezTo>
                        <a:pt x="2048" y="1129"/>
                        <a:pt x="1844" y="888"/>
                        <a:pt x="1569" y="840"/>
                      </a:cubicBezTo>
                      <a:close/>
                      <a:moveTo>
                        <a:pt x="1261" y="237"/>
                      </a:moveTo>
                      <a:cubicBezTo>
                        <a:pt x="1261" y="64"/>
                        <a:pt x="1261" y="64"/>
                        <a:pt x="1261" y="64"/>
                      </a:cubicBezTo>
                      <a:cubicBezTo>
                        <a:pt x="1334" y="64"/>
                        <a:pt x="1334" y="64"/>
                        <a:pt x="1334" y="64"/>
                      </a:cubicBezTo>
                      <a:cubicBezTo>
                        <a:pt x="1334" y="237"/>
                        <a:pt x="1334" y="237"/>
                        <a:pt x="1334" y="237"/>
                      </a:cubicBezTo>
                      <a:cubicBezTo>
                        <a:pt x="1334" y="410"/>
                        <a:pt x="1334" y="410"/>
                        <a:pt x="1334" y="410"/>
                      </a:cubicBezTo>
                      <a:cubicBezTo>
                        <a:pt x="1261" y="410"/>
                        <a:pt x="1261" y="410"/>
                        <a:pt x="1261" y="410"/>
                      </a:cubicBezTo>
                      <a:lnTo>
                        <a:pt x="1261" y="237"/>
                      </a:lnTo>
                      <a:close/>
                      <a:moveTo>
                        <a:pt x="748" y="237"/>
                      </a:moveTo>
                      <a:cubicBezTo>
                        <a:pt x="748" y="64"/>
                        <a:pt x="748" y="64"/>
                        <a:pt x="748" y="64"/>
                      </a:cubicBezTo>
                      <a:cubicBezTo>
                        <a:pt x="821" y="64"/>
                        <a:pt x="821" y="64"/>
                        <a:pt x="821" y="64"/>
                      </a:cubicBezTo>
                      <a:cubicBezTo>
                        <a:pt x="821" y="237"/>
                        <a:pt x="821" y="237"/>
                        <a:pt x="821" y="237"/>
                      </a:cubicBezTo>
                      <a:cubicBezTo>
                        <a:pt x="821" y="410"/>
                        <a:pt x="821" y="410"/>
                        <a:pt x="821" y="410"/>
                      </a:cubicBezTo>
                      <a:cubicBezTo>
                        <a:pt x="748" y="410"/>
                        <a:pt x="748" y="410"/>
                        <a:pt x="748" y="410"/>
                      </a:cubicBezTo>
                      <a:lnTo>
                        <a:pt x="748" y="237"/>
                      </a:lnTo>
                      <a:close/>
                      <a:moveTo>
                        <a:pt x="235" y="237"/>
                      </a:moveTo>
                      <a:cubicBezTo>
                        <a:pt x="235" y="64"/>
                        <a:pt x="235" y="64"/>
                        <a:pt x="235" y="64"/>
                      </a:cubicBezTo>
                      <a:cubicBezTo>
                        <a:pt x="308" y="64"/>
                        <a:pt x="308" y="64"/>
                        <a:pt x="308" y="64"/>
                      </a:cubicBezTo>
                      <a:cubicBezTo>
                        <a:pt x="308" y="237"/>
                        <a:pt x="308" y="237"/>
                        <a:pt x="308" y="237"/>
                      </a:cubicBezTo>
                      <a:cubicBezTo>
                        <a:pt x="308" y="410"/>
                        <a:pt x="308" y="410"/>
                        <a:pt x="308" y="410"/>
                      </a:cubicBezTo>
                      <a:cubicBezTo>
                        <a:pt x="235" y="410"/>
                        <a:pt x="235" y="410"/>
                        <a:pt x="235" y="410"/>
                      </a:cubicBezTo>
                      <a:lnTo>
                        <a:pt x="235" y="237"/>
                      </a:lnTo>
                      <a:close/>
                      <a:moveTo>
                        <a:pt x="921" y="1026"/>
                      </a:moveTo>
                      <a:cubicBezTo>
                        <a:pt x="648" y="1026"/>
                        <a:pt x="648" y="1026"/>
                        <a:pt x="648" y="1026"/>
                      </a:cubicBezTo>
                      <a:cubicBezTo>
                        <a:pt x="630" y="1026"/>
                        <a:pt x="616" y="1040"/>
                        <a:pt x="616" y="1058"/>
                      </a:cubicBezTo>
                      <a:cubicBezTo>
                        <a:pt x="616" y="1332"/>
                        <a:pt x="616" y="1332"/>
                        <a:pt x="616" y="1332"/>
                      </a:cubicBezTo>
                      <a:cubicBezTo>
                        <a:pt x="616" y="1349"/>
                        <a:pt x="630" y="1364"/>
                        <a:pt x="648" y="1364"/>
                      </a:cubicBezTo>
                      <a:cubicBezTo>
                        <a:pt x="891" y="1364"/>
                        <a:pt x="891" y="1364"/>
                        <a:pt x="891" y="1364"/>
                      </a:cubicBezTo>
                      <a:cubicBezTo>
                        <a:pt x="890" y="1379"/>
                        <a:pt x="889" y="1395"/>
                        <a:pt x="889" y="1411"/>
                      </a:cubicBezTo>
                      <a:cubicBezTo>
                        <a:pt x="889" y="1419"/>
                        <a:pt x="890" y="1428"/>
                        <a:pt x="890" y="1436"/>
                      </a:cubicBezTo>
                      <a:cubicBezTo>
                        <a:pt x="64" y="1436"/>
                        <a:pt x="64" y="1436"/>
                        <a:pt x="64" y="1436"/>
                      </a:cubicBezTo>
                      <a:cubicBezTo>
                        <a:pt x="64" y="269"/>
                        <a:pt x="64" y="269"/>
                        <a:pt x="64" y="269"/>
                      </a:cubicBezTo>
                      <a:cubicBezTo>
                        <a:pt x="171" y="269"/>
                        <a:pt x="171" y="269"/>
                        <a:pt x="171" y="269"/>
                      </a:cubicBezTo>
                      <a:cubicBezTo>
                        <a:pt x="171" y="442"/>
                        <a:pt x="171" y="442"/>
                        <a:pt x="171" y="442"/>
                      </a:cubicBezTo>
                      <a:cubicBezTo>
                        <a:pt x="171" y="460"/>
                        <a:pt x="185" y="474"/>
                        <a:pt x="203" y="474"/>
                      </a:cubicBezTo>
                      <a:cubicBezTo>
                        <a:pt x="340" y="474"/>
                        <a:pt x="340" y="474"/>
                        <a:pt x="340" y="474"/>
                      </a:cubicBezTo>
                      <a:cubicBezTo>
                        <a:pt x="358" y="474"/>
                        <a:pt x="372" y="460"/>
                        <a:pt x="372" y="442"/>
                      </a:cubicBezTo>
                      <a:cubicBezTo>
                        <a:pt x="372" y="269"/>
                        <a:pt x="372" y="269"/>
                        <a:pt x="372" y="269"/>
                      </a:cubicBezTo>
                      <a:cubicBezTo>
                        <a:pt x="684" y="269"/>
                        <a:pt x="684" y="269"/>
                        <a:pt x="684" y="269"/>
                      </a:cubicBezTo>
                      <a:cubicBezTo>
                        <a:pt x="684" y="442"/>
                        <a:pt x="684" y="442"/>
                        <a:pt x="684" y="442"/>
                      </a:cubicBezTo>
                      <a:cubicBezTo>
                        <a:pt x="684" y="460"/>
                        <a:pt x="698" y="474"/>
                        <a:pt x="716" y="474"/>
                      </a:cubicBezTo>
                      <a:cubicBezTo>
                        <a:pt x="853" y="474"/>
                        <a:pt x="853" y="474"/>
                        <a:pt x="853" y="474"/>
                      </a:cubicBezTo>
                      <a:cubicBezTo>
                        <a:pt x="871" y="474"/>
                        <a:pt x="885" y="460"/>
                        <a:pt x="885" y="442"/>
                      </a:cubicBezTo>
                      <a:cubicBezTo>
                        <a:pt x="885" y="269"/>
                        <a:pt x="885" y="269"/>
                        <a:pt x="885" y="269"/>
                      </a:cubicBezTo>
                      <a:cubicBezTo>
                        <a:pt x="1197" y="269"/>
                        <a:pt x="1197" y="269"/>
                        <a:pt x="1197" y="269"/>
                      </a:cubicBezTo>
                      <a:cubicBezTo>
                        <a:pt x="1197" y="442"/>
                        <a:pt x="1197" y="442"/>
                        <a:pt x="1197" y="442"/>
                      </a:cubicBezTo>
                      <a:cubicBezTo>
                        <a:pt x="1197" y="460"/>
                        <a:pt x="1212" y="474"/>
                        <a:pt x="1229" y="474"/>
                      </a:cubicBezTo>
                      <a:cubicBezTo>
                        <a:pt x="1366" y="474"/>
                        <a:pt x="1366" y="474"/>
                        <a:pt x="1366" y="474"/>
                      </a:cubicBezTo>
                      <a:cubicBezTo>
                        <a:pt x="1384" y="474"/>
                        <a:pt x="1398" y="460"/>
                        <a:pt x="1398" y="442"/>
                      </a:cubicBezTo>
                      <a:cubicBezTo>
                        <a:pt x="1398" y="269"/>
                        <a:pt x="1398" y="269"/>
                        <a:pt x="1398" y="269"/>
                      </a:cubicBezTo>
                      <a:cubicBezTo>
                        <a:pt x="1505" y="269"/>
                        <a:pt x="1505" y="269"/>
                        <a:pt x="1505" y="269"/>
                      </a:cubicBezTo>
                      <a:cubicBezTo>
                        <a:pt x="1505" y="833"/>
                        <a:pt x="1505" y="833"/>
                        <a:pt x="1505" y="833"/>
                      </a:cubicBezTo>
                      <a:cubicBezTo>
                        <a:pt x="1493" y="832"/>
                        <a:pt x="1481" y="831"/>
                        <a:pt x="1469" y="831"/>
                      </a:cubicBezTo>
                      <a:cubicBezTo>
                        <a:pt x="1433" y="831"/>
                        <a:pt x="1398" y="835"/>
                        <a:pt x="1364" y="841"/>
                      </a:cubicBezTo>
                      <a:cubicBezTo>
                        <a:pt x="1364" y="648"/>
                        <a:pt x="1364" y="648"/>
                        <a:pt x="1364" y="648"/>
                      </a:cubicBezTo>
                      <a:cubicBezTo>
                        <a:pt x="1364" y="630"/>
                        <a:pt x="1350" y="616"/>
                        <a:pt x="1332" y="616"/>
                      </a:cubicBezTo>
                      <a:cubicBezTo>
                        <a:pt x="1058" y="616"/>
                        <a:pt x="1058" y="616"/>
                        <a:pt x="1058" y="616"/>
                      </a:cubicBezTo>
                      <a:cubicBezTo>
                        <a:pt x="1040" y="616"/>
                        <a:pt x="1026" y="630"/>
                        <a:pt x="1026" y="648"/>
                      </a:cubicBezTo>
                      <a:cubicBezTo>
                        <a:pt x="1026" y="921"/>
                        <a:pt x="1026" y="921"/>
                        <a:pt x="1026" y="921"/>
                      </a:cubicBezTo>
                      <a:cubicBezTo>
                        <a:pt x="1026" y="939"/>
                        <a:pt x="1040" y="953"/>
                        <a:pt x="1058" y="953"/>
                      </a:cubicBezTo>
                      <a:cubicBezTo>
                        <a:pt x="1113" y="953"/>
                        <a:pt x="1113" y="953"/>
                        <a:pt x="1113" y="953"/>
                      </a:cubicBezTo>
                      <a:cubicBezTo>
                        <a:pt x="1060" y="995"/>
                        <a:pt x="1014" y="1045"/>
                        <a:pt x="978" y="1102"/>
                      </a:cubicBezTo>
                      <a:cubicBezTo>
                        <a:pt x="969" y="1116"/>
                        <a:pt x="961" y="1131"/>
                        <a:pt x="953" y="1146"/>
                      </a:cubicBezTo>
                      <a:cubicBezTo>
                        <a:pt x="953" y="1058"/>
                        <a:pt x="953" y="1058"/>
                        <a:pt x="953" y="1058"/>
                      </a:cubicBezTo>
                      <a:cubicBezTo>
                        <a:pt x="953" y="1040"/>
                        <a:pt x="939" y="1026"/>
                        <a:pt x="921" y="1026"/>
                      </a:cubicBezTo>
                      <a:close/>
                      <a:moveTo>
                        <a:pt x="889" y="1090"/>
                      </a:moveTo>
                      <a:cubicBezTo>
                        <a:pt x="889" y="1300"/>
                        <a:pt x="889" y="1300"/>
                        <a:pt x="889" y="1300"/>
                      </a:cubicBezTo>
                      <a:cubicBezTo>
                        <a:pt x="680" y="1300"/>
                        <a:pt x="680" y="1300"/>
                        <a:pt x="680" y="1300"/>
                      </a:cubicBezTo>
                      <a:cubicBezTo>
                        <a:pt x="680" y="1090"/>
                        <a:pt x="680" y="1090"/>
                        <a:pt x="680" y="1090"/>
                      </a:cubicBezTo>
                      <a:lnTo>
                        <a:pt x="889" y="1090"/>
                      </a:lnTo>
                      <a:close/>
                      <a:moveTo>
                        <a:pt x="1300" y="680"/>
                      </a:moveTo>
                      <a:cubicBezTo>
                        <a:pt x="1300" y="857"/>
                        <a:pt x="1300" y="857"/>
                        <a:pt x="1300" y="857"/>
                      </a:cubicBezTo>
                      <a:cubicBezTo>
                        <a:pt x="1271" y="865"/>
                        <a:pt x="1244" y="876"/>
                        <a:pt x="1217" y="889"/>
                      </a:cubicBezTo>
                      <a:cubicBezTo>
                        <a:pt x="1090" y="889"/>
                        <a:pt x="1090" y="889"/>
                        <a:pt x="1090" y="889"/>
                      </a:cubicBezTo>
                      <a:cubicBezTo>
                        <a:pt x="1090" y="680"/>
                        <a:pt x="1090" y="680"/>
                        <a:pt x="1090" y="680"/>
                      </a:cubicBezTo>
                      <a:lnTo>
                        <a:pt x="1300" y="680"/>
                      </a:lnTo>
                      <a:close/>
                      <a:moveTo>
                        <a:pt x="1469" y="1926"/>
                      </a:moveTo>
                      <a:cubicBezTo>
                        <a:pt x="1204" y="1926"/>
                        <a:pt x="984" y="1728"/>
                        <a:pt x="956" y="1465"/>
                      </a:cubicBezTo>
                      <a:cubicBezTo>
                        <a:pt x="956" y="1465"/>
                        <a:pt x="956" y="1465"/>
                        <a:pt x="956" y="1465"/>
                      </a:cubicBezTo>
                      <a:cubicBezTo>
                        <a:pt x="954" y="1447"/>
                        <a:pt x="953" y="1429"/>
                        <a:pt x="953" y="1411"/>
                      </a:cubicBezTo>
                      <a:cubicBezTo>
                        <a:pt x="953" y="1215"/>
                        <a:pt x="1063" y="1038"/>
                        <a:pt x="1238" y="950"/>
                      </a:cubicBezTo>
                      <a:cubicBezTo>
                        <a:pt x="1238" y="950"/>
                        <a:pt x="1238" y="950"/>
                        <a:pt x="1238" y="950"/>
                      </a:cubicBezTo>
                      <a:cubicBezTo>
                        <a:pt x="1271" y="934"/>
                        <a:pt x="1305" y="921"/>
                        <a:pt x="1340" y="912"/>
                      </a:cubicBezTo>
                      <a:cubicBezTo>
                        <a:pt x="1340" y="912"/>
                        <a:pt x="1340" y="912"/>
                        <a:pt x="1340" y="912"/>
                      </a:cubicBezTo>
                      <a:cubicBezTo>
                        <a:pt x="1382" y="901"/>
                        <a:pt x="1425" y="896"/>
                        <a:pt x="1469" y="896"/>
                      </a:cubicBezTo>
                      <a:cubicBezTo>
                        <a:pt x="1490" y="896"/>
                        <a:pt x="1512" y="897"/>
                        <a:pt x="1533" y="900"/>
                      </a:cubicBezTo>
                      <a:cubicBezTo>
                        <a:pt x="1533" y="900"/>
                        <a:pt x="1533" y="900"/>
                        <a:pt x="1533" y="900"/>
                      </a:cubicBezTo>
                      <a:cubicBezTo>
                        <a:pt x="1790" y="932"/>
                        <a:pt x="1984" y="1151"/>
                        <a:pt x="1984" y="1411"/>
                      </a:cubicBezTo>
                      <a:cubicBezTo>
                        <a:pt x="1984" y="1695"/>
                        <a:pt x="1753" y="1926"/>
                        <a:pt x="1469" y="19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9" name="Freeform 9"/>
                <p:cNvSpPr>
                  <a:spLocks/>
                </p:cNvSpPr>
                <p:nvPr/>
              </p:nvSpPr>
              <p:spPr bwMode="auto">
                <a:xfrm>
                  <a:off x="6049" y="1050"/>
                  <a:ext cx="18" cy="41"/>
                </a:xfrm>
                <a:custGeom>
                  <a:avLst/>
                  <a:gdLst>
                    <a:gd name="T0" fmla="*/ 67 w 94"/>
                    <a:gd name="T1" fmla="*/ 25 h 216"/>
                    <a:gd name="T2" fmla="*/ 26 w 94"/>
                    <a:gd name="T3" fmla="*/ 6 h 216"/>
                    <a:gd name="T4" fmla="*/ 6 w 94"/>
                    <a:gd name="T5" fmla="*/ 47 h 216"/>
                    <a:gd name="T6" fmla="*/ 30 w 94"/>
                    <a:gd name="T7" fmla="*/ 184 h 216"/>
                    <a:gd name="T8" fmla="*/ 62 w 94"/>
                    <a:gd name="T9" fmla="*/ 216 h 216"/>
                    <a:gd name="T10" fmla="*/ 94 w 94"/>
                    <a:gd name="T11" fmla="*/ 184 h 216"/>
                    <a:gd name="T12" fmla="*/ 67 w 94"/>
                    <a:gd name="T13" fmla="*/ 25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4" h="216">
                      <a:moveTo>
                        <a:pt x="67" y="25"/>
                      </a:moveTo>
                      <a:cubicBezTo>
                        <a:pt x="61" y="9"/>
                        <a:pt x="42" y="0"/>
                        <a:pt x="26" y="6"/>
                      </a:cubicBezTo>
                      <a:cubicBezTo>
                        <a:pt x="9" y="12"/>
                        <a:pt x="0" y="30"/>
                        <a:pt x="6" y="47"/>
                      </a:cubicBezTo>
                      <a:cubicBezTo>
                        <a:pt x="22" y="91"/>
                        <a:pt x="30" y="137"/>
                        <a:pt x="30" y="184"/>
                      </a:cubicBezTo>
                      <a:cubicBezTo>
                        <a:pt x="30" y="202"/>
                        <a:pt x="44" y="216"/>
                        <a:pt x="62" y="216"/>
                      </a:cubicBezTo>
                      <a:cubicBezTo>
                        <a:pt x="80" y="216"/>
                        <a:pt x="94" y="202"/>
                        <a:pt x="94" y="184"/>
                      </a:cubicBezTo>
                      <a:cubicBezTo>
                        <a:pt x="94" y="130"/>
                        <a:pt x="85" y="76"/>
                        <a:pt x="67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0" name="Freeform 10"/>
                <p:cNvSpPr>
                  <a:spLocks/>
                </p:cNvSpPr>
                <p:nvPr/>
              </p:nvSpPr>
              <p:spPr bwMode="auto">
                <a:xfrm>
                  <a:off x="5994" y="999"/>
                  <a:ext cx="59" cy="45"/>
                </a:xfrm>
                <a:custGeom>
                  <a:avLst/>
                  <a:gdLst>
                    <a:gd name="T0" fmla="*/ 304 w 314"/>
                    <a:gd name="T1" fmla="*/ 191 h 242"/>
                    <a:gd name="T2" fmla="*/ 44 w 314"/>
                    <a:gd name="T3" fmla="*/ 5 h 242"/>
                    <a:gd name="T4" fmla="*/ 4 w 314"/>
                    <a:gd name="T5" fmla="*/ 27 h 242"/>
                    <a:gd name="T6" fmla="*/ 27 w 314"/>
                    <a:gd name="T7" fmla="*/ 67 h 242"/>
                    <a:gd name="T8" fmla="*/ 252 w 314"/>
                    <a:gd name="T9" fmla="*/ 228 h 242"/>
                    <a:gd name="T10" fmla="*/ 278 w 314"/>
                    <a:gd name="T11" fmla="*/ 242 h 242"/>
                    <a:gd name="T12" fmla="*/ 296 w 314"/>
                    <a:gd name="T13" fmla="*/ 236 h 242"/>
                    <a:gd name="T14" fmla="*/ 304 w 314"/>
                    <a:gd name="T15" fmla="*/ 191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4" h="242">
                      <a:moveTo>
                        <a:pt x="304" y="191"/>
                      </a:moveTo>
                      <a:cubicBezTo>
                        <a:pt x="242" y="101"/>
                        <a:pt x="149" y="35"/>
                        <a:pt x="44" y="5"/>
                      </a:cubicBezTo>
                      <a:cubicBezTo>
                        <a:pt x="27" y="0"/>
                        <a:pt x="9" y="10"/>
                        <a:pt x="4" y="27"/>
                      </a:cubicBezTo>
                      <a:cubicBezTo>
                        <a:pt x="0" y="44"/>
                        <a:pt x="10" y="62"/>
                        <a:pt x="27" y="67"/>
                      </a:cubicBezTo>
                      <a:cubicBezTo>
                        <a:pt x="117" y="93"/>
                        <a:pt x="197" y="150"/>
                        <a:pt x="252" y="228"/>
                      </a:cubicBezTo>
                      <a:cubicBezTo>
                        <a:pt x="258" y="237"/>
                        <a:pt x="268" y="242"/>
                        <a:pt x="278" y="242"/>
                      </a:cubicBezTo>
                      <a:cubicBezTo>
                        <a:pt x="284" y="242"/>
                        <a:pt x="291" y="240"/>
                        <a:pt x="296" y="236"/>
                      </a:cubicBezTo>
                      <a:cubicBezTo>
                        <a:pt x="311" y="226"/>
                        <a:pt x="314" y="206"/>
                        <a:pt x="304" y="1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1" name="Freeform 11"/>
                <p:cNvSpPr>
                  <a:spLocks noEditPoints="1"/>
                </p:cNvSpPr>
                <p:nvPr/>
              </p:nvSpPr>
              <p:spPr bwMode="auto">
                <a:xfrm>
                  <a:off x="5911" y="1017"/>
                  <a:ext cx="136" cy="136"/>
                </a:xfrm>
                <a:custGeom>
                  <a:avLst/>
                  <a:gdLst>
                    <a:gd name="T0" fmla="*/ 364 w 727"/>
                    <a:gd name="T1" fmla="*/ 0 h 727"/>
                    <a:gd name="T2" fmla="*/ 0 w 727"/>
                    <a:gd name="T3" fmla="*/ 364 h 727"/>
                    <a:gd name="T4" fmla="*/ 364 w 727"/>
                    <a:gd name="T5" fmla="*/ 727 h 727"/>
                    <a:gd name="T6" fmla="*/ 727 w 727"/>
                    <a:gd name="T7" fmla="*/ 364 h 727"/>
                    <a:gd name="T8" fmla="*/ 364 w 727"/>
                    <a:gd name="T9" fmla="*/ 0 h 727"/>
                    <a:gd name="T10" fmla="*/ 364 w 727"/>
                    <a:gd name="T11" fmla="*/ 663 h 727"/>
                    <a:gd name="T12" fmla="*/ 64 w 727"/>
                    <a:gd name="T13" fmla="*/ 364 h 727"/>
                    <a:gd name="T14" fmla="*/ 364 w 727"/>
                    <a:gd name="T15" fmla="*/ 65 h 727"/>
                    <a:gd name="T16" fmla="*/ 663 w 727"/>
                    <a:gd name="T17" fmla="*/ 364 h 727"/>
                    <a:gd name="T18" fmla="*/ 364 w 727"/>
                    <a:gd name="T19" fmla="*/ 663 h 7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27" h="727">
                      <a:moveTo>
                        <a:pt x="364" y="0"/>
                      </a:moveTo>
                      <a:cubicBezTo>
                        <a:pt x="163" y="0"/>
                        <a:pt x="0" y="163"/>
                        <a:pt x="0" y="364"/>
                      </a:cubicBezTo>
                      <a:cubicBezTo>
                        <a:pt x="0" y="564"/>
                        <a:pt x="163" y="727"/>
                        <a:pt x="364" y="727"/>
                      </a:cubicBezTo>
                      <a:cubicBezTo>
                        <a:pt x="564" y="727"/>
                        <a:pt x="727" y="564"/>
                        <a:pt x="727" y="364"/>
                      </a:cubicBezTo>
                      <a:cubicBezTo>
                        <a:pt x="727" y="163"/>
                        <a:pt x="564" y="0"/>
                        <a:pt x="364" y="0"/>
                      </a:cubicBezTo>
                      <a:close/>
                      <a:moveTo>
                        <a:pt x="364" y="663"/>
                      </a:moveTo>
                      <a:cubicBezTo>
                        <a:pt x="199" y="663"/>
                        <a:pt x="64" y="529"/>
                        <a:pt x="64" y="364"/>
                      </a:cubicBezTo>
                      <a:cubicBezTo>
                        <a:pt x="64" y="199"/>
                        <a:pt x="199" y="65"/>
                        <a:pt x="364" y="65"/>
                      </a:cubicBezTo>
                      <a:cubicBezTo>
                        <a:pt x="529" y="65"/>
                        <a:pt x="663" y="199"/>
                        <a:pt x="663" y="364"/>
                      </a:cubicBezTo>
                      <a:cubicBezTo>
                        <a:pt x="663" y="529"/>
                        <a:pt x="529" y="663"/>
                        <a:pt x="364" y="6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2" name="Freeform 12"/>
                <p:cNvSpPr>
                  <a:spLocks/>
                </p:cNvSpPr>
                <p:nvPr/>
              </p:nvSpPr>
              <p:spPr bwMode="auto">
                <a:xfrm>
                  <a:off x="5973" y="1048"/>
                  <a:ext cx="47" cy="47"/>
                </a:xfrm>
                <a:custGeom>
                  <a:avLst/>
                  <a:gdLst>
                    <a:gd name="T0" fmla="*/ 220 w 252"/>
                    <a:gd name="T1" fmla="*/ 188 h 252"/>
                    <a:gd name="T2" fmla="*/ 64 w 252"/>
                    <a:gd name="T3" fmla="*/ 188 h 252"/>
                    <a:gd name="T4" fmla="*/ 64 w 252"/>
                    <a:gd name="T5" fmla="*/ 32 h 252"/>
                    <a:gd name="T6" fmla="*/ 32 w 252"/>
                    <a:gd name="T7" fmla="*/ 0 h 252"/>
                    <a:gd name="T8" fmla="*/ 0 w 252"/>
                    <a:gd name="T9" fmla="*/ 32 h 252"/>
                    <a:gd name="T10" fmla="*/ 0 w 252"/>
                    <a:gd name="T11" fmla="*/ 220 h 252"/>
                    <a:gd name="T12" fmla="*/ 32 w 252"/>
                    <a:gd name="T13" fmla="*/ 252 h 252"/>
                    <a:gd name="T14" fmla="*/ 220 w 252"/>
                    <a:gd name="T15" fmla="*/ 252 h 252"/>
                    <a:gd name="T16" fmla="*/ 252 w 252"/>
                    <a:gd name="T17" fmla="*/ 220 h 252"/>
                    <a:gd name="T18" fmla="*/ 220 w 252"/>
                    <a:gd name="T19" fmla="*/ 188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2" h="252">
                      <a:moveTo>
                        <a:pt x="220" y="188"/>
                      </a:moveTo>
                      <a:cubicBezTo>
                        <a:pt x="64" y="188"/>
                        <a:pt x="64" y="188"/>
                        <a:pt x="64" y="188"/>
                      </a:cubicBezTo>
                      <a:cubicBezTo>
                        <a:pt x="64" y="32"/>
                        <a:pt x="64" y="32"/>
                        <a:pt x="64" y="32"/>
                      </a:cubicBezTo>
                      <a:cubicBezTo>
                        <a:pt x="64" y="14"/>
                        <a:pt x="49" y="0"/>
                        <a:pt x="32" y="0"/>
                      </a:cubicBezTo>
                      <a:cubicBezTo>
                        <a:pt x="14" y="0"/>
                        <a:pt x="0" y="14"/>
                        <a:pt x="0" y="32"/>
                      </a:cubicBezTo>
                      <a:cubicBezTo>
                        <a:pt x="0" y="220"/>
                        <a:pt x="0" y="220"/>
                        <a:pt x="0" y="220"/>
                      </a:cubicBezTo>
                      <a:cubicBezTo>
                        <a:pt x="0" y="238"/>
                        <a:pt x="14" y="252"/>
                        <a:pt x="32" y="252"/>
                      </a:cubicBezTo>
                      <a:cubicBezTo>
                        <a:pt x="220" y="252"/>
                        <a:pt x="220" y="252"/>
                        <a:pt x="220" y="252"/>
                      </a:cubicBezTo>
                      <a:cubicBezTo>
                        <a:pt x="237" y="252"/>
                        <a:pt x="252" y="238"/>
                        <a:pt x="252" y="220"/>
                      </a:cubicBezTo>
                      <a:cubicBezTo>
                        <a:pt x="252" y="203"/>
                        <a:pt x="238" y="188"/>
                        <a:pt x="220" y="1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  <p:sp>
            <p:nvSpPr>
              <p:cNvPr id="54" name="CaixaDeTexto 19"/>
              <p:cNvSpPr txBox="1"/>
              <p:nvPr/>
            </p:nvSpPr>
            <p:spPr>
              <a:xfrm>
                <a:off x="9934912" y="1361753"/>
                <a:ext cx="8811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pt-BR"/>
                </a:defPPr>
                <a:lvl1pPr algn="r">
                  <a:defRPr sz="5400" b="1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</a:defRPr>
                </a:lvl1pPr>
                <a:lvl2pPr lvl="1" algn="r">
                  <a:defRPr sz="3600">
                    <a:solidFill>
                      <a:schemeClr val="bg1"/>
                    </a:solidFill>
                  </a:defRPr>
                </a:lvl2pPr>
              </a:lstStyle>
              <a:p>
                <a:pPr algn="l"/>
                <a:r>
                  <a:rPr lang="pt-BR" sz="1400" i="1" dirty="0">
                    <a:solidFill>
                      <a:srgbClr val="4A5463"/>
                    </a:solidFill>
                    <a:effectLst/>
                    <a:latin typeface="+mn-lt"/>
                  </a:rPr>
                  <a:t>histórico</a:t>
                </a:r>
              </a:p>
            </p:txBody>
          </p:sp>
        </p:grpSp>
        <p:sp>
          <p:nvSpPr>
            <p:cNvPr id="52" name="Retângulo 51"/>
            <p:cNvSpPr/>
            <p:nvPr/>
          </p:nvSpPr>
          <p:spPr>
            <a:xfrm>
              <a:off x="7794171" y="5558971"/>
              <a:ext cx="1596572" cy="62411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3" name="CaixaDeTexto 5"/>
          <p:cNvSpPr txBox="1"/>
          <p:nvPr/>
        </p:nvSpPr>
        <p:spPr>
          <a:xfrm>
            <a:off x="6845301" y="1857193"/>
            <a:ext cx="4533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o total de respondentes confirmando haver sido contato pelo Sebrae para verificar a satisfação ou os resultados obtidos com o seminário ainda não alcançou sequer a metade dos participantes, restringindo-se  a 1 em cada 3 pessoas, ainda que corresponda ao percentual também apurado em 2015 </a:t>
            </a:r>
            <a:r>
              <a:rPr lang="pt-BR" sz="1200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(P36)</a:t>
            </a:r>
          </a:p>
        </p:txBody>
      </p:sp>
      <p:sp>
        <p:nvSpPr>
          <p:cNvPr id="64" name="CaixaDeTexto 63"/>
          <p:cNvSpPr txBox="1"/>
          <p:nvPr/>
        </p:nvSpPr>
        <p:spPr>
          <a:xfrm>
            <a:off x="-1491" y="6063910"/>
            <a:ext cx="7184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900" dirty="0"/>
              <a:t>base: 2.784</a:t>
            </a:r>
          </a:p>
        </p:txBody>
      </p:sp>
      <p:grpSp>
        <p:nvGrpSpPr>
          <p:cNvPr id="65" name="+ informações"/>
          <p:cNvGrpSpPr/>
          <p:nvPr/>
        </p:nvGrpSpPr>
        <p:grpSpPr>
          <a:xfrm>
            <a:off x="7728894" y="5623455"/>
            <a:ext cx="1402473" cy="346249"/>
            <a:chOff x="7300120" y="5125288"/>
            <a:chExt cx="1748287" cy="431624"/>
          </a:xfrm>
        </p:grpSpPr>
        <p:sp>
          <p:nvSpPr>
            <p:cNvPr id="66" name="Forma livre 52"/>
            <p:cNvSpPr/>
            <p:nvPr/>
          </p:nvSpPr>
          <p:spPr>
            <a:xfrm>
              <a:off x="7529599" y="5255921"/>
              <a:ext cx="1340560" cy="203648"/>
            </a:xfrm>
            <a:custGeom>
              <a:avLst/>
              <a:gdLst>
                <a:gd name="connsiteX0" fmla="*/ 0 w 1340560"/>
                <a:gd name="connsiteY0" fmla="*/ 0 h 203648"/>
                <a:gd name="connsiteX1" fmla="*/ 1238736 w 1340560"/>
                <a:gd name="connsiteY1" fmla="*/ 0 h 203648"/>
                <a:gd name="connsiteX2" fmla="*/ 1340560 w 1340560"/>
                <a:gd name="connsiteY2" fmla="*/ 101824 h 203648"/>
                <a:gd name="connsiteX3" fmla="*/ 1340559 w 1340560"/>
                <a:gd name="connsiteY3" fmla="*/ 101824 h 203648"/>
                <a:gd name="connsiteX4" fmla="*/ 1238735 w 1340560"/>
                <a:gd name="connsiteY4" fmla="*/ 203648 h 203648"/>
                <a:gd name="connsiteX5" fmla="*/ 1958 w 1340560"/>
                <a:gd name="connsiteY5" fmla="*/ 203647 h 203648"/>
                <a:gd name="connsiteX6" fmla="*/ 28837 w 1340560"/>
                <a:gd name="connsiteY6" fmla="*/ 163780 h 203648"/>
                <a:gd name="connsiteX7" fmla="*/ 41052 w 1340560"/>
                <a:gd name="connsiteY7" fmla="*/ 103276 h 203648"/>
                <a:gd name="connsiteX8" fmla="*/ 28837 w 1340560"/>
                <a:gd name="connsiteY8" fmla="*/ 42772 h 20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0560" h="203648">
                  <a:moveTo>
                    <a:pt x="0" y="0"/>
                  </a:moveTo>
                  <a:lnTo>
                    <a:pt x="1238736" y="0"/>
                  </a:lnTo>
                  <a:cubicBezTo>
                    <a:pt x="1294972" y="0"/>
                    <a:pt x="1340560" y="45588"/>
                    <a:pt x="1340560" y="101824"/>
                  </a:cubicBezTo>
                  <a:lnTo>
                    <a:pt x="1340559" y="101824"/>
                  </a:lnTo>
                  <a:cubicBezTo>
                    <a:pt x="1340559" y="158060"/>
                    <a:pt x="1294971" y="203648"/>
                    <a:pt x="1238735" y="203648"/>
                  </a:cubicBezTo>
                  <a:lnTo>
                    <a:pt x="1958" y="203647"/>
                  </a:lnTo>
                  <a:lnTo>
                    <a:pt x="28837" y="163780"/>
                  </a:lnTo>
                  <a:cubicBezTo>
                    <a:pt x="36703" y="145184"/>
                    <a:pt x="41052" y="124738"/>
                    <a:pt x="41052" y="103276"/>
                  </a:cubicBezTo>
                  <a:cubicBezTo>
                    <a:pt x="41052" y="81815"/>
                    <a:pt x="36703" y="61369"/>
                    <a:pt x="28837" y="42772"/>
                  </a:cubicBezTo>
                  <a:close/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67" name="CaixaDeTexto 5"/>
            <p:cNvSpPr txBox="1"/>
            <p:nvPr/>
          </p:nvSpPr>
          <p:spPr>
            <a:xfrm>
              <a:off x="7543455" y="5125288"/>
              <a:ext cx="1504952" cy="43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2060"/>
                </a:buClr>
                <a:buSzPct val="120000"/>
              </a:pPr>
              <a:r>
                <a:rPr lang="pt-BR" sz="1100" b="1" dirty="0">
                  <a:solidFill>
                    <a:srgbClr val="1B75BB"/>
                  </a:solidFill>
                  <a:ea typeface="Verdana" pitchFamily="34" charset="0"/>
                  <a:cs typeface="Arial" charset="0"/>
                </a:rPr>
                <a:t>+ informações</a:t>
              </a:r>
            </a:p>
          </p:txBody>
        </p:sp>
        <p:grpSp>
          <p:nvGrpSpPr>
            <p:cNvPr id="68" name="Group 4"/>
            <p:cNvGrpSpPr>
              <a:grpSpLocks noChangeAspect="1"/>
            </p:cNvGrpSpPr>
            <p:nvPr/>
          </p:nvGrpSpPr>
          <p:grpSpPr bwMode="auto">
            <a:xfrm>
              <a:off x="7300120" y="5219409"/>
              <a:ext cx="276672" cy="276672"/>
              <a:chOff x="4549" y="2890"/>
              <a:chExt cx="599" cy="599"/>
            </a:xfrm>
            <a:solidFill>
              <a:schemeClr val="accent2"/>
            </a:solidFill>
          </p:grpSpPr>
          <p:sp>
            <p:nvSpPr>
              <p:cNvPr id="69" name="Freeform 5"/>
              <p:cNvSpPr>
                <a:spLocks noEditPoints="1"/>
              </p:cNvSpPr>
              <p:nvPr/>
            </p:nvSpPr>
            <p:spPr bwMode="auto">
              <a:xfrm>
                <a:off x="4549" y="2890"/>
                <a:ext cx="599" cy="599"/>
              </a:xfrm>
              <a:custGeom>
                <a:avLst/>
                <a:gdLst>
                  <a:gd name="T0" fmla="*/ 1398 w 1638"/>
                  <a:gd name="T1" fmla="*/ 240 h 1638"/>
                  <a:gd name="T2" fmla="*/ 819 w 1638"/>
                  <a:gd name="T3" fmla="*/ 0 h 1638"/>
                  <a:gd name="T4" fmla="*/ 240 w 1638"/>
                  <a:gd name="T5" fmla="*/ 240 h 1638"/>
                  <a:gd name="T6" fmla="*/ 0 w 1638"/>
                  <a:gd name="T7" fmla="*/ 819 h 1638"/>
                  <a:gd name="T8" fmla="*/ 240 w 1638"/>
                  <a:gd name="T9" fmla="*/ 1398 h 1638"/>
                  <a:gd name="T10" fmla="*/ 819 w 1638"/>
                  <a:gd name="T11" fmla="*/ 1638 h 1638"/>
                  <a:gd name="T12" fmla="*/ 1398 w 1638"/>
                  <a:gd name="T13" fmla="*/ 1398 h 1638"/>
                  <a:gd name="T14" fmla="*/ 1638 w 1638"/>
                  <a:gd name="T15" fmla="*/ 819 h 1638"/>
                  <a:gd name="T16" fmla="*/ 1398 w 1638"/>
                  <a:gd name="T17" fmla="*/ 240 h 1638"/>
                  <a:gd name="T18" fmla="*/ 819 w 1638"/>
                  <a:gd name="T19" fmla="*/ 1574 h 1638"/>
                  <a:gd name="T20" fmla="*/ 64 w 1638"/>
                  <a:gd name="T21" fmla="*/ 819 h 1638"/>
                  <a:gd name="T22" fmla="*/ 819 w 1638"/>
                  <a:gd name="T23" fmla="*/ 64 h 1638"/>
                  <a:gd name="T24" fmla="*/ 1574 w 1638"/>
                  <a:gd name="T25" fmla="*/ 819 h 1638"/>
                  <a:gd name="T26" fmla="*/ 819 w 1638"/>
                  <a:gd name="T27" fmla="*/ 1574 h 1638"/>
                  <a:gd name="T28" fmla="*/ 819 w 1638"/>
                  <a:gd name="T29" fmla="*/ 1574 h 1638"/>
                  <a:gd name="T30" fmla="*/ 819 w 1638"/>
                  <a:gd name="T31" fmla="*/ 1574 h 1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38" h="1638">
                    <a:moveTo>
                      <a:pt x="1398" y="240"/>
                    </a:moveTo>
                    <a:cubicBezTo>
                      <a:pt x="1244" y="85"/>
                      <a:pt x="1038" y="0"/>
                      <a:pt x="819" y="0"/>
                    </a:cubicBezTo>
                    <a:cubicBezTo>
                      <a:pt x="600" y="0"/>
                      <a:pt x="395" y="85"/>
                      <a:pt x="240" y="240"/>
                    </a:cubicBezTo>
                    <a:cubicBezTo>
                      <a:pt x="85" y="395"/>
                      <a:pt x="0" y="600"/>
                      <a:pt x="0" y="819"/>
                    </a:cubicBezTo>
                    <a:cubicBezTo>
                      <a:pt x="0" y="1038"/>
                      <a:pt x="85" y="1244"/>
                      <a:pt x="240" y="1398"/>
                    </a:cubicBezTo>
                    <a:cubicBezTo>
                      <a:pt x="395" y="1553"/>
                      <a:pt x="600" y="1638"/>
                      <a:pt x="819" y="1638"/>
                    </a:cubicBezTo>
                    <a:cubicBezTo>
                      <a:pt x="1038" y="1638"/>
                      <a:pt x="1244" y="1553"/>
                      <a:pt x="1398" y="1398"/>
                    </a:cubicBezTo>
                    <a:cubicBezTo>
                      <a:pt x="1553" y="1244"/>
                      <a:pt x="1638" y="1038"/>
                      <a:pt x="1638" y="819"/>
                    </a:cubicBezTo>
                    <a:cubicBezTo>
                      <a:pt x="1638" y="600"/>
                      <a:pt x="1553" y="395"/>
                      <a:pt x="1398" y="240"/>
                    </a:cubicBezTo>
                    <a:close/>
                    <a:moveTo>
                      <a:pt x="819" y="1574"/>
                    </a:moveTo>
                    <a:cubicBezTo>
                      <a:pt x="403" y="1574"/>
                      <a:pt x="64" y="1236"/>
                      <a:pt x="64" y="819"/>
                    </a:cubicBezTo>
                    <a:cubicBezTo>
                      <a:pt x="64" y="403"/>
                      <a:pt x="403" y="64"/>
                      <a:pt x="819" y="64"/>
                    </a:cubicBezTo>
                    <a:cubicBezTo>
                      <a:pt x="1236" y="64"/>
                      <a:pt x="1574" y="403"/>
                      <a:pt x="1574" y="819"/>
                    </a:cubicBezTo>
                    <a:cubicBezTo>
                      <a:pt x="1574" y="1236"/>
                      <a:pt x="1236" y="1574"/>
                      <a:pt x="819" y="1574"/>
                    </a:cubicBezTo>
                    <a:close/>
                    <a:moveTo>
                      <a:pt x="819" y="1574"/>
                    </a:moveTo>
                    <a:cubicBezTo>
                      <a:pt x="819" y="1574"/>
                      <a:pt x="819" y="1574"/>
                      <a:pt x="819" y="15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70" name="Freeform 6"/>
              <p:cNvSpPr>
                <a:spLocks noEditPoints="1"/>
              </p:cNvSpPr>
              <p:nvPr/>
            </p:nvSpPr>
            <p:spPr bwMode="auto">
              <a:xfrm>
                <a:off x="4808" y="3083"/>
                <a:ext cx="81" cy="331"/>
              </a:xfrm>
              <a:custGeom>
                <a:avLst/>
                <a:gdLst>
                  <a:gd name="T0" fmla="*/ 110 w 221"/>
                  <a:gd name="T1" fmla="*/ 0 h 905"/>
                  <a:gd name="T2" fmla="*/ 0 w 221"/>
                  <a:gd name="T3" fmla="*/ 110 h 905"/>
                  <a:gd name="T4" fmla="*/ 0 w 221"/>
                  <a:gd name="T5" fmla="*/ 794 h 905"/>
                  <a:gd name="T6" fmla="*/ 110 w 221"/>
                  <a:gd name="T7" fmla="*/ 905 h 905"/>
                  <a:gd name="T8" fmla="*/ 221 w 221"/>
                  <a:gd name="T9" fmla="*/ 794 h 905"/>
                  <a:gd name="T10" fmla="*/ 221 w 221"/>
                  <a:gd name="T11" fmla="*/ 110 h 905"/>
                  <a:gd name="T12" fmla="*/ 110 w 221"/>
                  <a:gd name="T13" fmla="*/ 0 h 905"/>
                  <a:gd name="T14" fmla="*/ 157 w 221"/>
                  <a:gd name="T15" fmla="*/ 794 h 905"/>
                  <a:gd name="T16" fmla="*/ 110 w 221"/>
                  <a:gd name="T17" fmla="*/ 841 h 905"/>
                  <a:gd name="T18" fmla="*/ 64 w 221"/>
                  <a:gd name="T19" fmla="*/ 794 h 905"/>
                  <a:gd name="T20" fmla="*/ 64 w 221"/>
                  <a:gd name="T21" fmla="*/ 110 h 905"/>
                  <a:gd name="T22" fmla="*/ 110 w 221"/>
                  <a:gd name="T23" fmla="*/ 64 h 905"/>
                  <a:gd name="T24" fmla="*/ 157 w 221"/>
                  <a:gd name="T25" fmla="*/ 110 h 905"/>
                  <a:gd name="T26" fmla="*/ 157 w 221"/>
                  <a:gd name="T27" fmla="*/ 794 h 905"/>
                  <a:gd name="T28" fmla="*/ 157 w 221"/>
                  <a:gd name="T29" fmla="*/ 794 h 905"/>
                  <a:gd name="T30" fmla="*/ 157 w 221"/>
                  <a:gd name="T31" fmla="*/ 794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905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794"/>
                      <a:pt x="0" y="794"/>
                      <a:pt x="0" y="794"/>
                    </a:cubicBezTo>
                    <a:cubicBezTo>
                      <a:pt x="0" y="855"/>
                      <a:pt x="49" y="905"/>
                      <a:pt x="110" y="905"/>
                    </a:cubicBezTo>
                    <a:cubicBezTo>
                      <a:pt x="171" y="905"/>
                      <a:pt x="221" y="855"/>
                      <a:pt x="221" y="794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794"/>
                    </a:moveTo>
                    <a:cubicBezTo>
                      <a:pt x="157" y="820"/>
                      <a:pt x="136" y="841"/>
                      <a:pt x="110" y="841"/>
                    </a:cubicBezTo>
                    <a:cubicBezTo>
                      <a:pt x="85" y="841"/>
                      <a:pt x="64" y="820"/>
                      <a:pt x="64" y="794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4"/>
                      <a:pt x="85" y="64"/>
                      <a:pt x="110" y="64"/>
                    </a:cubicBezTo>
                    <a:cubicBezTo>
                      <a:pt x="136" y="64"/>
                      <a:pt x="157" y="84"/>
                      <a:pt x="157" y="110"/>
                    </a:cubicBezTo>
                    <a:lnTo>
                      <a:pt x="157" y="794"/>
                    </a:lnTo>
                    <a:close/>
                    <a:moveTo>
                      <a:pt x="157" y="794"/>
                    </a:moveTo>
                    <a:cubicBezTo>
                      <a:pt x="157" y="794"/>
                      <a:pt x="157" y="794"/>
                      <a:pt x="157" y="79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71" name="Freeform 7"/>
              <p:cNvSpPr>
                <a:spLocks noEditPoints="1"/>
              </p:cNvSpPr>
              <p:nvPr/>
            </p:nvSpPr>
            <p:spPr bwMode="auto">
              <a:xfrm>
                <a:off x="4808" y="2965"/>
                <a:ext cx="81" cy="96"/>
              </a:xfrm>
              <a:custGeom>
                <a:avLst/>
                <a:gdLst>
                  <a:gd name="T0" fmla="*/ 110 w 221"/>
                  <a:gd name="T1" fmla="*/ 0 h 263"/>
                  <a:gd name="T2" fmla="*/ 0 w 221"/>
                  <a:gd name="T3" fmla="*/ 110 h 263"/>
                  <a:gd name="T4" fmla="*/ 0 w 221"/>
                  <a:gd name="T5" fmla="*/ 153 h 263"/>
                  <a:gd name="T6" fmla="*/ 110 w 221"/>
                  <a:gd name="T7" fmla="*/ 263 h 263"/>
                  <a:gd name="T8" fmla="*/ 221 w 221"/>
                  <a:gd name="T9" fmla="*/ 153 h 263"/>
                  <a:gd name="T10" fmla="*/ 221 w 221"/>
                  <a:gd name="T11" fmla="*/ 110 h 263"/>
                  <a:gd name="T12" fmla="*/ 110 w 221"/>
                  <a:gd name="T13" fmla="*/ 0 h 263"/>
                  <a:gd name="T14" fmla="*/ 157 w 221"/>
                  <a:gd name="T15" fmla="*/ 153 h 263"/>
                  <a:gd name="T16" fmla="*/ 110 w 221"/>
                  <a:gd name="T17" fmla="*/ 199 h 263"/>
                  <a:gd name="T18" fmla="*/ 64 w 221"/>
                  <a:gd name="T19" fmla="*/ 153 h 263"/>
                  <a:gd name="T20" fmla="*/ 64 w 221"/>
                  <a:gd name="T21" fmla="*/ 110 h 263"/>
                  <a:gd name="T22" fmla="*/ 110 w 221"/>
                  <a:gd name="T23" fmla="*/ 64 h 263"/>
                  <a:gd name="T24" fmla="*/ 157 w 221"/>
                  <a:gd name="T25" fmla="*/ 110 h 263"/>
                  <a:gd name="T26" fmla="*/ 157 w 221"/>
                  <a:gd name="T27" fmla="*/ 153 h 263"/>
                  <a:gd name="T28" fmla="*/ 157 w 221"/>
                  <a:gd name="T29" fmla="*/ 153 h 263"/>
                  <a:gd name="T30" fmla="*/ 157 w 221"/>
                  <a:gd name="T31" fmla="*/ 15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263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214"/>
                      <a:pt x="49" y="263"/>
                      <a:pt x="110" y="263"/>
                    </a:cubicBezTo>
                    <a:cubicBezTo>
                      <a:pt x="171" y="263"/>
                      <a:pt x="221" y="214"/>
                      <a:pt x="221" y="153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153"/>
                    </a:moveTo>
                    <a:cubicBezTo>
                      <a:pt x="157" y="179"/>
                      <a:pt x="136" y="199"/>
                      <a:pt x="110" y="199"/>
                    </a:cubicBezTo>
                    <a:cubicBezTo>
                      <a:pt x="85" y="199"/>
                      <a:pt x="64" y="179"/>
                      <a:pt x="64" y="153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5"/>
                      <a:pt x="85" y="64"/>
                      <a:pt x="110" y="64"/>
                    </a:cubicBezTo>
                    <a:cubicBezTo>
                      <a:pt x="136" y="64"/>
                      <a:pt x="157" y="85"/>
                      <a:pt x="157" y="110"/>
                    </a:cubicBezTo>
                    <a:lnTo>
                      <a:pt x="157" y="153"/>
                    </a:lnTo>
                    <a:close/>
                    <a:moveTo>
                      <a:pt x="157" y="153"/>
                    </a:moveTo>
                    <a:cubicBezTo>
                      <a:pt x="157" y="153"/>
                      <a:pt x="157" y="153"/>
                      <a:pt x="157" y="1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72" name="Freeform 8"/>
              <p:cNvSpPr>
                <a:spLocks noEditPoints="1"/>
              </p:cNvSpPr>
              <p:nvPr/>
            </p:nvSpPr>
            <p:spPr bwMode="auto">
              <a:xfrm>
                <a:off x="4681" y="2942"/>
                <a:ext cx="116" cy="70"/>
              </a:xfrm>
              <a:custGeom>
                <a:avLst/>
                <a:gdLst>
                  <a:gd name="T0" fmla="*/ 271 w 315"/>
                  <a:gd name="T1" fmla="*/ 5 h 193"/>
                  <a:gd name="T2" fmla="*/ 16 w 315"/>
                  <a:gd name="T3" fmla="*/ 136 h 193"/>
                  <a:gd name="T4" fmla="*/ 11 w 315"/>
                  <a:gd name="T5" fmla="*/ 181 h 193"/>
                  <a:gd name="T6" fmla="*/ 36 w 315"/>
                  <a:gd name="T7" fmla="*/ 193 h 193"/>
                  <a:gd name="T8" fmla="*/ 56 w 315"/>
                  <a:gd name="T9" fmla="*/ 186 h 193"/>
                  <a:gd name="T10" fmla="*/ 288 w 315"/>
                  <a:gd name="T11" fmla="*/ 66 h 193"/>
                  <a:gd name="T12" fmla="*/ 310 w 315"/>
                  <a:gd name="T13" fmla="*/ 27 h 193"/>
                  <a:gd name="T14" fmla="*/ 271 w 315"/>
                  <a:gd name="T15" fmla="*/ 5 h 193"/>
                  <a:gd name="T16" fmla="*/ 271 w 315"/>
                  <a:gd name="T17" fmla="*/ 5 h 193"/>
                  <a:gd name="T18" fmla="*/ 271 w 315"/>
                  <a:gd name="T19" fmla="*/ 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5" h="193">
                    <a:moveTo>
                      <a:pt x="271" y="5"/>
                    </a:moveTo>
                    <a:cubicBezTo>
                      <a:pt x="177" y="30"/>
                      <a:pt x="91" y="75"/>
                      <a:pt x="16" y="136"/>
                    </a:cubicBezTo>
                    <a:cubicBezTo>
                      <a:pt x="2" y="147"/>
                      <a:pt x="0" y="168"/>
                      <a:pt x="11" y="181"/>
                    </a:cubicBezTo>
                    <a:cubicBezTo>
                      <a:pt x="17" y="189"/>
                      <a:pt x="27" y="193"/>
                      <a:pt x="36" y="193"/>
                    </a:cubicBezTo>
                    <a:cubicBezTo>
                      <a:pt x="43" y="193"/>
                      <a:pt x="50" y="191"/>
                      <a:pt x="56" y="186"/>
                    </a:cubicBezTo>
                    <a:cubicBezTo>
                      <a:pt x="125" y="130"/>
                      <a:pt x="203" y="90"/>
                      <a:pt x="288" y="66"/>
                    </a:cubicBezTo>
                    <a:cubicBezTo>
                      <a:pt x="305" y="62"/>
                      <a:pt x="315" y="44"/>
                      <a:pt x="310" y="27"/>
                    </a:cubicBezTo>
                    <a:cubicBezTo>
                      <a:pt x="305" y="10"/>
                      <a:pt x="288" y="0"/>
                      <a:pt x="271" y="5"/>
                    </a:cubicBezTo>
                    <a:close/>
                    <a:moveTo>
                      <a:pt x="271" y="5"/>
                    </a:moveTo>
                    <a:cubicBezTo>
                      <a:pt x="271" y="5"/>
                      <a:pt x="271" y="5"/>
                      <a:pt x="271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73" name="Freeform 9"/>
              <p:cNvSpPr>
                <a:spLocks noEditPoints="1"/>
              </p:cNvSpPr>
              <p:nvPr/>
            </p:nvSpPr>
            <p:spPr bwMode="auto">
              <a:xfrm>
                <a:off x="4593" y="3039"/>
                <a:ext cx="174" cy="386"/>
              </a:xfrm>
              <a:custGeom>
                <a:avLst/>
                <a:gdLst>
                  <a:gd name="T0" fmla="*/ 453 w 476"/>
                  <a:gd name="T1" fmla="*/ 996 h 1057"/>
                  <a:gd name="T2" fmla="*/ 64 w 476"/>
                  <a:gd name="T3" fmla="*/ 411 h 1057"/>
                  <a:gd name="T4" fmla="*/ 173 w 476"/>
                  <a:gd name="T5" fmla="*/ 55 h 1057"/>
                  <a:gd name="T6" fmla="*/ 165 w 476"/>
                  <a:gd name="T7" fmla="*/ 10 h 1057"/>
                  <a:gd name="T8" fmla="*/ 120 w 476"/>
                  <a:gd name="T9" fmla="*/ 19 h 1057"/>
                  <a:gd name="T10" fmla="*/ 0 w 476"/>
                  <a:gd name="T11" fmla="*/ 411 h 1057"/>
                  <a:gd name="T12" fmla="*/ 428 w 476"/>
                  <a:gd name="T13" fmla="*/ 1055 h 1057"/>
                  <a:gd name="T14" fmla="*/ 440 w 476"/>
                  <a:gd name="T15" fmla="*/ 1057 h 1057"/>
                  <a:gd name="T16" fmla="*/ 470 w 476"/>
                  <a:gd name="T17" fmla="*/ 1038 h 1057"/>
                  <a:gd name="T18" fmla="*/ 453 w 476"/>
                  <a:gd name="T19" fmla="*/ 996 h 1057"/>
                  <a:gd name="T20" fmla="*/ 453 w 476"/>
                  <a:gd name="T21" fmla="*/ 996 h 1057"/>
                  <a:gd name="T22" fmla="*/ 453 w 476"/>
                  <a:gd name="T23" fmla="*/ 996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6" h="1057">
                    <a:moveTo>
                      <a:pt x="453" y="996"/>
                    </a:moveTo>
                    <a:cubicBezTo>
                      <a:pt x="216" y="897"/>
                      <a:pt x="64" y="667"/>
                      <a:pt x="64" y="411"/>
                    </a:cubicBezTo>
                    <a:cubicBezTo>
                      <a:pt x="64" y="283"/>
                      <a:pt x="102" y="160"/>
                      <a:pt x="173" y="55"/>
                    </a:cubicBezTo>
                    <a:cubicBezTo>
                      <a:pt x="183" y="40"/>
                      <a:pt x="179" y="20"/>
                      <a:pt x="165" y="10"/>
                    </a:cubicBezTo>
                    <a:cubicBezTo>
                      <a:pt x="150" y="0"/>
                      <a:pt x="130" y="4"/>
                      <a:pt x="120" y="19"/>
                    </a:cubicBezTo>
                    <a:cubicBezTo>
                      <a:pt x="41" y="135"/>
                      <a:pt x="0" y="270"/>
                      <a:pt x="0" y="411"/>
                    </a:cubicBezTo>
                    <a:cubicBezTo>
                      <a:pt x="0" y="693"/>
                      <a:pt x="168" y="946"/>
                      <a:pt x="428" y="1055"/>
                    </a:cubicBezTo>
                    <a:cubicBezTo>
                      <a:pt x="432" y="1057"/>
                      <a:pt x="436" y="1057"/>
                      <a:pt x="440" y="1057"/>
                    </a:cubicBezTo>
                    <a:cubicBezTo>
                      <a:pt x="453" y="1057"/>
                      <a:pt x="465" y="1050"/>
                      <a:pt x="470" y="1038"/>
                    </a:cubicBezTo>
                    <a:cubicBezTo>
                      <a:pt x="476" y="1021"/>
                      <a:pt x="469" y="1003"/>
                      <a:pt x="453" y="996"/>
                    </a:cubicBezTo>
                    <a:close/>
                    <a:moveTo>
                      <a:pt x="453" y="996"/>
                    </a:moveTo>
                    <a:cubicBezTo>
                      <a:pt x="453" y="996"/>
                      <a:pt x="453" y="996"/>
                      <a:pt x="453" y="9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7035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00"/>
                            </p:stCondLst>
                            <p:childTnLst>
                              <p:par>
                                <p:cTn id="18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mp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1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1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6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32" grpId="0"/>
      <p:bldGraphic spid="41" grpId="0">
        <p:bldAsOne/>
      </p:bldGraphic>
      <p:bldGraphic spid="41" grpId="1">
        <p:bldAsOne/>
      </p:bldGraphic>
      <p:bldP spid="42" grpId="0"/>
      <p:bldP spid="43" grpId="0"/>
      <p:bldGraphic spid="44" grpId="0">
        <p:bldAsOne/>
      </p:bldGraphic>
      <p:bldGraphic spid="44" grpId="1">
        <p:bldAsOne/>
      </p:bldGraphic>
      <p:bldP spid="45" grpId="0"/>
      <p:bldP spid="45" grpId="1"/>
      <p:bldGraphic spid="46" grpId="0">
        <p:bldAsOne/>
      </p:bldGraphic>
      <p:bldGraphic spid="46" grpId="1">
        <p:bldAsOne/>
      </p:bldGraphic>
      <p:bldP spid="47" grpId="0"/>
      <p:bldP spid="47" grpId="1"/>
      <p:bldP spid="48" grpId="0"/>
      <p:bldP spid="48" grpId="1"/>
      <p:bldP spid="49" grpId="0"/>
      <p:bldP spid="49" grpId="1"/>
      <p:bldP spid="63" grpId="0"/>
      <p:bldP spid="64" grpId="0"/>
      <p:bldP spid="64" grpId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" name="Tabela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431610"/>
              </p:ext>
            </p:extLst>
          </p:nvPr>
        </p:nvGraphicFramePr>
        <p:xfrm>
          <a:off x="751045" y="2138032"/>
          <a:ext cx="10243422" cy="28420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3953">
                  <a:extLst>
                    <a:ext uri="{9D8B030D-6E8A-4147-A177-3AD203B41FA5}">
                      <a16:colId xmlns="" xmlns:a16="http://schemas.microsoft.com/office/drawing/2014/main" val="3415829805"/>
                    </a:ext>
                  </a:extLst>
                </a:gridCol>
                <a:gridCol w="152400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0780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420398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2637264">
                  <a:extLst>
                    <a:ext uri="{9D8B030D-6E8A-4147-A177-3AD203B41FA5}">
                      <a16:colId xmlns="" xmlns:a16="http://schemas.microsoft.com/office/drawing/2014/main" val="20021"/>
                    </a:ext>
                  </a:extLst>
                </a:gridCol>
              </a:tblGrid>
              <a:tr h="3270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Sul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55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Sudeste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Centro-Oeste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98DB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Nordeste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Norte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70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5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8DB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88011">
                <a:tc>
                  <a:txBody>
                    <a:bodyPr/>
                    <a:lstStyle/>
                    <a:p>
                      <a:pPr algn="ctr" fontAlgn="b"/>
                      <a:endParaRPr lang="pt-BR" sz="2000" b="1" u="none" strike="noStrike" kern="1200" dirty="0">
                        <a:solidFill>
                          <a:srgbClr val="0060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u="none" strike="noStrike" kern="1200" dirty="0">
                        <a:solidFill>
                          <a:srgbClr val="0060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u="none" strike="noStrike" kern="1200" dirty="0">
                        <a:solidFill>
                          <a:srgbClr val="0060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u="none" strike="noStrike" kern="1200" dirty="0">
                        <a:solidFill>
                          <a:srgbClr val="0060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u="none" strike="noStrike" kern="1200" dirty="0">
                        <a:solidFill>
                          <a:srgbClr val="0060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5" name="Gráfico 64"/>
          <p:cNvGraphicFramePr/>
          <p:nvPr>
            <p:extLst>
              <p:ext uri="{D42A27DB-BD31-4B8C-83A1-F6EECF244321}">
                <p14:modId xmlns:p14="http://schemas.microsoft.com/office/powerpoint/2010/main" val="1093081212"/>
              </p:ext>
            </p:extLst>
          </p:nvPr>
        </p:nvGraphicFramePr>
        <p:xfrm>
          <a:off x="653454" y="3112047"/>
          <a:ext cx="10462859" cy="2004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3" name="Gráfico 52"/>
          <p:cNvGraphicFramePr/>
          <p:nvPr>
            <p:extLst>
              <p:ext uri="{D42A27DB-BD31-4B8C-83A1-F6EECF244321}">
                <p14:modId xmlns:p14="http://schemas.microsoft.com/office/powerpoint/2010/main" val="3087633600"/>
              </p:ext>
            </p:extLst>
          </p:nvPr>
        </p:nvGraphicFramePr>
        <p:xfrm>
          <a:off x="794291" y="3080883"/>
          <a:ext cx="10462859" cy="2032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CaixaDeTexto 24"/>
          <p:cNvSpPr txBox="1"/>
          <p:nvPr/>
        </p:nvSpPr>
        <p:spPr>
          <a:xfrm>
            <a:off x="490534" y="6470539"/>
            <a:ext cx="102095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rgbClr val="FF91B0"/>
                </a:solidFill>
              </a:rPr>
              <a:t>P36. </a:t>
            </a:r>
            <a:r>
              <a:rPr lang="pt-BR" sz="1100" b="1" dirty="0">
                <a:solidFill>
                  <a:schemeClr val="bg1"/>
                </a:solidFill>
              </a:rPr>
              <a:t>Após sua participação no EMPRETEC, alguém do Sebrae entrou em contato para verificar a sua satisfação ou os resultados obtidos com o seminário? </a:t>
            </a:r>
            <a:r>
              <a:rPr lang="pt-BR" sz="1100" b="1" dirty="0">
                <a:solidFill>
                  <a:srgbClr val="62D9D5"/>
                </a:solidFill>
              </a:rPr>
              <a:t>(ESPONTÂNEA-RU)</a:t>
            </a:r>
          </a:p>
        </p:txBody>
      </p:sp>
      <p:sp>
        <p:nvSpPr>
          <p:cNvPr id="31" name="Forma livre 39"/>
          <p:cNvSpPr/>
          <p:nvPr/>
        </p:nvSpPr>
        <p:spPr>
          <a:xfrm>
            <a:off x="-417212" y="161424"/>
            <a:ext cx="1214245" cy="172857"/>
          </a:xfrm>
          <a:custGeom>
            <a:avLst/>
            <a:gdLst>
              <a:gd name="connsiteX0" fmla="*/ 0 w 4785186"/>
              <a:gd name="connsiteY0" fmla="*/ 0 h 853819"/>
              <a:gd name="connsiteX1" fmla="*/ 4785186 w 4785186"/>
              <a:gd name="connsiteY1" fmla="*/ 0 h 853819"/>
              <a:gd name="connsiteX2" fmla="*/ 4310842 w 4785186"/>
              <a:gd name="connsiteY2" fmla="*/ 853819 h 853819"/>
              <a:gd name="connsiteX3" fmla="*/ 0 w 4785186"/>
              <a:gd name="connsiteY3" fmla="*/ 853819 h 85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5186" h="853819">
                <a:moveTo>
                  <a:pt x="0" y="0"/>
                </a:moveTo>
                <a:lnTo>
                  <a:pt x="4785186" y="0"/>
                </a:lnTo>
                <a:lnTo>
                  <a:pt x="4310842" y="853819"/>
                </a:lnTo>
                <a:lnTo>
                  <a:pt x="0" y="853819"/>
                </a:lnTo>
                <a:close/>
              </a:path>
            </a:pathLst>
          </a:custGeom>
          <a:solidFill>
            <a:srgbClr val="42C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CaixaDeTexto 31"/>
          <p:cNvSpPr txBox="1"/>
          <p:nvPr/>
        </p:nvSpPr>
        <p:spPr>
          <a:xfrm>
            <a:off x="758933" y="161424"/>
            <a:ext cx="8474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3600" b="0" i="1" dirty="0">
                <a:solidFill>
                  <a:srgbClr val="4A5463"/>
                </a:solidFill>
                <a:effectLst/>
                <a:latin typeface="+mn-lt"/>
              </a:rPr>
              <a:t>contato posterior</a:t>
            </a:r>
          </a:p>
        </p:txBody>
      </p:sp>
      <p:graphicFrame>
        <p:nvGraphicFramePr>
          <p:cNvPr id="75" name="Tabela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846420"/>
              </p:ext>
            </p:extLst>
          </p:nvPr>
        </p:nvGraphicFramePr>
        <p:xfrm>
          <a:off x="11276142" y="1361753"/>
          <a:ext cx="762296" cy="47438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1551">
                  <a:extLst>
                    <a:ext uri="{9D8B030D-6E8A-4147-A177-3AD203B41FA5}">
                      <a16:colId xmlns="" xmlns:a16="http://schemas.microsoft.com/office/drawing/2014/main" val="1034005398"/>
                    </a:ext>
                  </a:extLst>
                </a:gridCol>
                <a:gridCol w="420745">
                  <a:extLst>
                    <a:ext uri="{9D8B030D-6E8A-4147-A177-3AD203B41FA5}">
                      <a16:colId xmlns="" xmlns:a16="http://schemas.microsoft.com/office/drawing/2014/main" val="1770372347"/>
                    </a:ext>
                  </a:extLst>
                </a:gridCol>
              </a:tblGrid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55%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3033196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53%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44013623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44%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10203361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43%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69512980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42%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34999093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42%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2034353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09429684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39%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05567205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39%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32115278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38%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08593916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36%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28503447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66710861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33%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64489597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31%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92609367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31%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46262611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76861497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29%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16263685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28%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10454795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27%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3538941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27%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52044696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11216576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55480641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95445220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24%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91737115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22%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65767937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54043608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DF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10165543"/>
                  </a:ext>
                </a:extLst>
              </a:tr>
            </a:tbl>
          </a:graphicData>
        </a:graphic>
      </p:graphicFrame>
      <p:graphicFrame>
        <p:nvGraphicFramePr>
          <p:cNvPr id="76" name="Tabela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111057"/>
              </p:ext>
            </p:extLst>
          </p:nvPr>
        </p:nvGraphicFramePr>
        <p:xfrm>
          <a:off x="769857" y="5002165"/>
          <a:ext cx="10243422" cy="4604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9386">
                  <a:extLst>
                    <a:ext uri="{9D8B030D-6E8A-4147-A177-3AD203B41FA5}">
                      <a16:colId xmlns="" xmlns:a16="http://schemas.microsoft.com/office/drawing/2014/main" val="341582980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177867222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8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9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0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1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2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4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6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7"/>
                    </a:ext>
                  </a:extLst>
                </a:gridCol>
              </a:tblGrid>
              <a:tr h="4604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DF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A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A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A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A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A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A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A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38943772"/>
                  </a:ext>
                </a:extLst>
              </a:tr>
            </a:tbl>
          </a:graphicData>
        </a:graphic>
      </p:graphicFrame>
      <p:grpSp>
        <p:nvGrpSpPr>
          <p:cNvPr id="77" name="ordem decrescente"/>
          <p:cNvGrpSpPr/>
          <p:nvPr/>
        </p:nvGrpSpPr>
        <p:grpSpPr>
          <a:xfrm>
            <a:off x="10685989" y="918765"/>
            <a:ext cx="1516124" cy="441248"/>
            <a:chOff x="10996263" y="427055"/>
            <a:chExt cx="1516124" cy="441248"/>
          </a:xfrm>
        </p:grpSpPr>
        <p:sp>
          <p:nvSpPr>
            <p:cNvPr id="78" name="CaixaDeTexto 77"/>
            <p:cNvSpPr txBox="1"/>
            <p:nvPr/>
          </p:nvSpPr>
          <p:spPr>
            <a:xfrm>
              <a:off x="11337303" y="437416"/>
              <a:ext cx="117508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b="1" dirty="0">
                  <a:solidFill>
                    <a:schemeClr val="tx2">
                      <a:lumMod val="75000"/>
                    </a:schemeClr>
                  </a:solidFill>
                </a:rPr>
                <a:t>ver em ordem decrescente(UF)</a:t>
              </a:r>
            </a:p>
          </p:txBody>
        </p:sp>
        <p:grpSp>
          <p:nvGrpSpPr>
            <p:cNvPr id="79" name="Grupo 158"/>
            <p:cNvGrpSpPr/>
            <p:nvPr/>
          </p:nvGrpSpPr>
          <p:grpSpPr>
            <a:xfrm>
              <a:off x="10996263" y="427055"/>
              <a:ext cx="362471" cy="415499"/>
              <a:chOff x="7809980" y="654571"/>
              <a:chExt cx="362471" cy="415499"/>
            </a:xfrm>
          </p:grpSpPr>
          <p:sp>
            <p:nvSpPr>
              <p:cNvPr id="80" name="Elipse 79"/>
              <p:cNvSpPr/>
              <p:nvPr/>
            </p:nvSpPr>
            <p:spPr>
              <a:xfrm>
                <a:off x="7809980" y="713813"/>
                <a:ext cx="341040" cy="34104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1" name="CaixaDeTexto 80"/>
              <p:cNvSpPr txBox="1"/>
              <p:nvPr/>
            </p:nvSpPr>
            <p:spPr>
              <a:xfrm>
                <a:off x="7880350" y="654571"/>
                <a:ext cx="2434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b="1" dirty="0">
                    <a:solidFill>
                      <a:schemeClr val="accent6">
                        <a:lumMod val="75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82" name="Seta para baixo 161"/>
              <p:cNvSpPr/>
              <p:nvPr/>
            </p:nvSpPr>
            <p:spPr>
              <a:xfrm>
                <a:off x="7880350" y="783432"/>
                <a:ext cx="100150" cy="223838"/>
              </a:xfrm>
              <a:prstGeom prst="downArrow">
                <a:avLst>
                  <a:gd name="adj1" fmla="val 37501"/>
                  <a:gd name="adj2" fmla="val 9583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3" name="CaixaDeTexto 82"/>
              <p:cNvSpPr txBox="1"/>
              <p:nvPr/>
            </p:nvSpPr>
            <p:spPr>
              <a:xfrm>
                <a:off x="7928975" y="808460"/>
                <a:ext cx="2434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100" b="1" dirty="0">
                    <a:solidFill>
                      <a:schemeClr val="accent6">
                        <a:lumMod val="75000"/>
                      </a:schemeClr>
                    </a:solidFill>
                  </a:rPr>
                  <a:t>1</a:t>
                </a:r>
              </a:p>
            </p:txBody>
          </p:sp>
        </p:grpSp>
      </p:grpSp>
      <p:graphicFrame>
        <p:nvGraphicFramePr>
          <p:cNvPr id="84" name="Tabela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112880"/>
              </p:ext>
            </p:extLst>
          </p:nvPr>
        </p:nvGraphicFramePr>
        <p:xfrm>
          <a:off x="770095" y="5452404"/>
          <a:ext cx="10243422" cy="3473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9386">
                  <a:extLst>
                    <a:ext uri="{9D8B030D-6E8A-4147-A177-3AD203B41FA5}">
                      <a16:colId xmlns="" xmlns:a16="http://schemas.microsoft.com/office/drawing/2014/main" val="341582980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177867222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8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9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0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1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2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4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6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7"/>
                    </a:ext>
                  </a:extLst>
                </a:gridCol>
              </a:tblGrid>
              <a:tr h="347356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69014681"/>
                  </a:ext>
                </a:extLst>
              </a:tr>
            </a:tbl>
          </a:graphicData>
        </a:graphic>
      </p:graphicFrame>
      <p:sp>
        <p:nvSpPr>
          <p:cNvPr id="85" name="CaixaDeTexto 84"/>
          <p:cNvSpPr txBox="1"/>
          <p:nvPr/>
        </p:nvSpPr>
        <p:spPr>
          <a:xfrm>
            <a:off x="-247985" y="5493488"/>
            <a:ext cx="10178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i="1" dirty="0">
                <a:solidFill>
                  <a:schemeClr val="accent1">
                    <a:lumMod val="75000"/>
                  </a:schemeClr>
                </a:solidFill>
              </a:rPr>
              <a:t>base:</a:t>
            </a:r>
          </a:p>
        </p:txBody>
      </p:sp>
      <p:sp>
        <p:nvSpPr>
          <p:cNvPr id="86" name="CaixaDeTexto 85"/>
          <p:cNvSpPr txBox="1"/>
          <p:nvPr/>
        </p:nvSpPr>
        <p:spPr>
          <a:xfrm>
            <a:off x="729783" y="1653588"/>
            <a:ext cx="10454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i="1" dirty="0">
                <a:solidFill>
                  <a:srgbClr val="0070C0"/>
                </a:solidFill>
              </a:rPr>
              <a:t>por região</a:t>
            </a:r>
          </a:p>
        </p:txBody>
      </p:sp>
      <p:cxnSp>
        <p:nvCxnSpPr>
          <p:cNvPr id="87" name="Conector reto 86"/>
          <p:cNvCxnSpPr/>
          <p:nvPr/>
        </p:nvCxnSpPr>
        <p:spPr>
          <a:xfrm>
            <a:off x="1999770" y="1853643"/>
            <a:ext cx="895523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8" name="CaixaDeTexto 87"/>
          <p:cNvSpPr txBox="1"/>
          <p:nvPr/>
        </p:nvSpPr>
        <p:spPr>
          <a:xfrm>
            <a:off x="118506" y="4189714"/>
            <a:ext cx="478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i="1" dirty="0">
                <a:solidFill>
                  <a:srgbClr val="0070C0"/>
                </a:solidFill>
              </a:rPr>
              <a:t>por  uf</a:t>
            </a:r>
          </a:p>
        </p:txBody>
      </p:sp>
      <p:graphicFrame>
        <p:nvGraphicFramePr>
          <p:cNvPr id="89" name="Tabela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243065"/>
              </p:ext>
            </p:extLst>
          </p:nvPr>
        </p:nvGraphicFramePr>
        <p:xfrm>
          <a:off x="751042" y="2767125"/>
          <a:ext cx="10253675" cy="2156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3643">
                  <a:extLst>
                    <a:ext uri="{9D8B030D-6E8A-4147-A177-3AD203B41FA5}">
                      <a16:colId xmlns="" xmlns:a16="http://schemas.microsoft.com/office/drawing/2014/main" val="3415829805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1778672223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3502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66177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1569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481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694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402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810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397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69014681"/>
                  </a:ext>
                </a:extLst>
              </a:tr>
            </a:tbl>
          </a:graphicData>
        </a:graphic>
      </p:graphicFrame>
      <p:sp>
        <p:nvSpPr>
          <p:cNvPr id="90" name="CaixaDeTexto 89"/>
          <p:cNvSpPr txBox="1"/>
          <p:nvPr/>
        </p:nvSpPr>
        <p:spPr>
          <a:xfrm>
            <a:off x="-266800" y="2756550"/>
            <a:ext cx="10178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i="1" dirty="0">
                <a:solidFill>
                  <a:schemeClr val="accent1">
                    <a:lumMod val="75000"/>
                  </a:schemeClr>
                </a:solidFill>
              </a:rPr>
              <a:t>base:</a:t>
            </a:r>
          </a:p>
        </p:txBody>
      </p:sp>
      <p:sp>
        <p:nvSpPr>
          <p:cNvPr id="91" name="Retângulo 90"/>
          <p:cNvSpPr/>
          <p:nvPr/>
        </p:nvSpPr>
        <p:spPr>
          <a:xfrm>
            <a:off x="3501380" y="1130368"/>
            <a:ext cx="4548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00A79B"/>
                </a:solidFill>
              </a:rPr>
              <a:t>recebeu contato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1512300" y="2552096"/>
            <a:ext cx="4165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accent2"/>
                </a:solidFill>
              </a:rPr>
              <a:t>33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2853525" y="2531895"/>
            <a:ext cx="4165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accent2"/>
                </a:solidFill>
              </a:rPr>
              <a:t>35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4369733" y="2531895"/>
            <a:ext cx="4165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accent2"/>
                </a:solidFill>
              </a:rPr>
              <a:t>34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6820104" y="2540634"/>
            <a:ext cx="4165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accent2"/>
                </a:solidFill>
              </a:rPr>
              <a:t>33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9858953" y="2538362"/>
            <a:ext cx="4165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accent2"/>
                </a:solidFill>
              </a:rPr>
              <a:t>29</a:t>
            </a:r>
          </a:p>
        </p:txBody>
      </p:sp>
      <p:graphicFrame>
        <p:nvGraphicFramePr>
          <p:cNvPr id="39" name="Tabela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945473"/>
              </p:ext>
            </p:extLst>
          </p:nvPr>
        </p:nvGraphicFramePr>
        <p:xfrm>
          <a:off x="769857" y="5749503"/>
          <a:ext cx="10243422" cy="177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9386">
                  <a:extLst>
                    <a:ext uri="{9D8B030D-6E8A-4147-A177-3AD203B41FA5}">
                      <a16:colId xmlns="" xmlns:a16="http://schemas.microsoft.com/office/drawing/2014/main" val="341582980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177867222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8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9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0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1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2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4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6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7"/>
                    </a:ext>
                  </a:extLst>
                </a:gridCol>
              </a:tblGrid>
              <a:tr h="13059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38943772"/>
                  </a:ext>
                </a:extLst>
              </a:tr>
            </a:tbl>
          </a:graphicData>
        </a:graphic>
      </p:graphicFrame>
      <p:sp>
        <p:nvSpPr>
          <p:cNvPr id="40" name="CaixaDeTexto 39"/>
          <p:cNvSpPr txBox="1"/>
          <p:nvPr/>
        </p:nvSpPr>
        <p:spPr>
          <a:xfrm>
            <a:off x="-234794" y="5683857"/>
            <a:ext cx="10178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b="1" i="1" dirty="0">
                <a:solidFill>
                  <a:schemeClr val="accent2"/>
                </a:solidFill>
              </a:rPr>
              <a:t>2015</a:t>
            </a:r>
          </a:p>
        </p:txBody>
      </p:sp>
      <p:grpSp>
        <p:nvGrpSpPr>
          <p:cNvPr id="41" name="+ informações"/>
          <p:cNvGrpSpPr/>
          <p:nvPr/>
        </p:nvGrpSpPr>
        <p:grpSpPr>
          <a:xfrm>
            <a:off x="7496937" y="546644"/>
            <a:ext cx="1402473" cy="346249"/>
            <a:chOff x="7300120" y="5125288"/>
            <a:chExt cx="1748287" cy="431624"/>
          </a:xfrm>
        </p:grpSpPr>
        <p:sp>
          <p:nvSpPr>
            <p:cNvPr id="42" name="Forma livre 52"/>
            <p:cNvSpPr/>
            <p:nvPr/>
          </p:nvSpPr>
          <p:spPr>
            <a:xfrm>
              <a:off x="7529599" y="5255921"/>
              <a:ext cx="1340560" cy="203648"/>
            </a:xfrm>
            <a:custGeom>
              <a:avLst/>
              <a:gdLst>
                <a:gd name="connsiteX0" fmla="*/ 0 w 1340560"/>
                <a:gd name="connsiteY0" fmla="*/ 0 h 203648"/>
                <a:gd name="connsiteX1" fmla="*/ 1238736 w 1340560"/>
                <a:gd name="connsiteY1" fmla="*/ 0 h 203648"/>
                <a:gd name="connsiteX2" fmla="*/ 1340560 w 1340560"/>
                <a:gd name="connsiteY2" fmla="*/ 101824 h 203648"/>
                <a:gd name="connsiteX3" fmla="*/ 1340559 w 1340560"/>
                <a:gd name="connsiteY3" fmla="*/ 101824 h 203648"/>
                <a:gd name="connsiteX4" fmla="*/ 1238735 w 1340560"/>
                <a:gd name="connsiteY4" fmla="*/ 203648 h 203648"/>
                <a:gd name="connsiteX5" fmla="*/ 1958 w 1340560"/>
                <a:gd name="connsiteY5" fmla="*/ 203647 h 203648"/>
                <a:gd name="connsiteX6" fmla="*/ 28837 w 1340560"/>
                <a:gd name="connsiteY6" fmla="*/ 163780 h 203648"/>
                <a:gd name="connsiteX7" fmla="*/ 41052 w 1340560"/>
                <a:gd name="connsiteY7" fmla="*/ 103276 h 203648"/>
                <a:gd name="connsiteX8" fmla="*/ 28837 w 1340560"/>
                <a:gd name="connsiteY8" fmla="*/ 42772 h 20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0560" h="203648">
                  <a:moveTo>
                    <a:pt x="0" y="0"/>
                  </a:moveTo>
                  <a:lnTo>
                    <a:pt x="1238736" y="0"/>
                  </a:lnTo>
                  <a:cubicBezTo>
                    <a:pt x="1294972" y="0"/>
                    <a:pt x="1340560" y="45588"/>
                    <a:pt x="1340560" y="101824"/>
                  </a:cubicBezTo>
                  <a:lnTo>
                    <a:pt x="1340559" y="101824"/>
                  </a:lnTo>
                  <a:cubicBezTo>
                    <a:pt x="1340559" y="158060"/>
                    <a:pt x="1294971" y="203648"/>
                    <a:pt x="1238735" y="203648"/>
                  </a:cubicBezTo>
                  <a:lnTo>
                    <a:pt x="1958" y="203647"/>
                  </a:lnTo>
                  <a:lnTo>
                    <a:pt x="28837" y="163780"/>
                  </a:lnTo>
                  <a:cubicBezTo>
                    <a:pt x="36703" y="145184"/>
                    <a:pt x="41052" y="124738"/>
                    <a:pt x="41052" y="103276"/>
                  </a:cubicBezTo>
                  <a:cubicBezTo>
                    <a:pt x="41052" y="81815"/>
                    <a:pt x="36703" y="61369"/>
                    <a:pt x="28837" y="42772"/>
                  </a:cubicBezTo>
                  <a:close/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43" name="CaixaDeTexto 5"/>
            <p:cNvSpPr txBox="1"/>
            <p:nvPr/>
          </p:nvSpPr>
          <p:spPr>
            <a:xfrm>
              <a:off x="7543455" y="5125288"/>
              <a:ext cx="1504952" cy="43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2060"/>
                </a:buClr>
                <a:buSzPct val="120000"/>
              </a:pPr>
              <a:r>
                <a:rPr lang="pt-BR" sz="1100" b="1" dirty="0">
                  <a:solidFill>
                    <a:srgbClr val="1B75BB"/>
                  </a:solidFill>
                  <a:ea typeface="Verdana" pitchFamily="34" charset="0"/>
                  <a:cs typeface="Arial" charset="0"/>
                </a:rPr>
                <a:t>+ informações</a:t>
              </a:r>
            </a:p>
          </p:txBody>
        </p:sp>
        <p:grpSp>
          <p:nvGrpSpPr>
            <p:cNvPr id="44" name="Group 4"/>
            <p:cNvGrpSpPr>
              <a:grpSpLocks noChangeAspect="1"/>
            </p:cNvGrpSpPr>
            <p:nvPr/>
          </p:nvGrpSpPr>
          <p:grpSpPr bwMode="auto">
            <a:xfrm>
              <a:off x="7300120" y="5219409"/>
              <a:ext cx="276672" cy="276672"/>
              <a:chOff x="4549" y="2890"/>
              <a:chExt cx="599" cy="599"/>
            </a:xfrm>
            <a:solidFill>
              <a:schemeClr val="accent2"/>
            </a:solidFill>
          </p:grpSpPr>
          <p:sp>
            <p:nvSpPr>
              <p:cNvPr id="45" name="Freeform 5"/>
              <p:cNvSpPr>
                <a:spLocks noEditPoints="1"/>
              </p:cNvSpPr>
              <p:nvPr/>
            </p:nvSpPr>
            <p:spPr bwMode="auto">
              <a:xfrm>
                <a:off x="4549" y="2890"/>
                <a:ext cx="599" cy="599"/>
              </a:xfrm>
              <a:custGeom>
                <a:avLst/>
                <a:gdLst>
                  <a:gd name="T0" fmla="*/ 1398 w 1638"/>
                  <a:gd name="T1" fmla="*/ 240 h 1638"/>
                  <a:gd name="T2" fmla="*/ 819 w 1638"/>
                  <a:gd name="T3" fmla="*/ 0 h 1638"/>
                  <a:gd name="T4" fmla="*/ 240 w 1638"/>
                  <a:gd name="T5" fmla="*/ 240 h 1638"/>
                  <a:gd name="T6" fmla="*/ 0 w 1638"/>
                  <a:gd name="T7" fmla="*/ 819 h 1638"/>
                  <a:gd name="T8" fmla="*/ 240 w 1638"/>
                  <a:gd name="T9" fmla="*/ 1398 h 1638"/>
                  <a:gd name="T10" fmla="*/ 819 w 1638"/>
                  <a:gd name="T11" fmla="*/ 1638 h 1638"/>
                  <a:gd name="T12" fmla="*/ 1398 w 1638"/>
                  <a:gd name="T13" fmla="*/ 1398 h 1638"/>
                  <a:gd name="T14" fmla="*/ 1638 w 1638"/>
                  <a:gd name="T15" fmla="*/ 819 h 1638"/>
                  <a:gd name="T16" fmla="*/ 1398 w 1638"/>
                  <a:gd name="T17" fmla="*/ 240 h 1638"/>
                  <a:gd name="T18" fmla="*/ 819 w 1638"/>
                  <a:gd name="T19" fmla="*/ 1574 h 1638"/>
                  <a:gd name="T20" fmla="*/ 64 w 1638"/>
                  <a:gd name="T21" fmla="*/ 819 h 1638"/>
                  <a:gd name="T22" fmla="*/ 819 w 1638"/>
                  <a:gd name="T23" fmla="*/ 64 h 1638"/>
                  <a:gd name="T24" fmla="*/ 1574 w 1638"/>
                  <a:gd name="T25" fmla="*/ 819 h 1638"/>
                  <a:gd name="T26" fmla="*/ 819 w 1638"/>
                  <a:gd name="T27" fmla="*/ 1574 h 1638"/>
                  <a:gd name="T28" fmla="*/ 819 w 1638"/>
                  <a:gd name="T29" fmla="*/ 1574 h 1638"/>
                  <a:gd name="T30" fmla="*/ 819 w 1638"/>
                  <a:gd name="T31" fmla="*/ 1574 h 1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38" h="1638">
                    <a:moveTo>
                      <a:pt x="1398" y="240"/>
                    </a:moveTo>
                    <a:cubicBezTo>
                      <a:pt x="1244" y="85"/>
                      <a:pt x="1038" y="0"/>
                      <a:pt x="819" y="0"/>
                    </a:cubicBezTo>
                    <a:cubicBezTo>
                      <a:pt x="600" y="0"/>
                      <a:pt x="395" y="85"/>
                      <a:pt x="240" y="240"/>
                    </a:cubicBezTo>
                    <a:cubicBezTo>
                      <a:pt x="85" y="395"/>
                      <a:pt x="0" y="600"/>
                      <a:pt x="0" y="819"/>
                    </a:cubicBezTo>
                    <a:cubicBezTo>
                      <a:pt x="0" y="1038"/>
                      <a:pt x="85" y="1244"/>
                      <a:pt x="240" y="1398"/>
                    </a:cubicBezTo>
                    <a:cubicBezTo>
                      <a:pt x="395" y="1553"/>
                      <a:pt x="600" y="1638"/>
                      <a:pt x="819" y="1638"/>
                    </a:cubicBezTo>
                    <a:cubicBezTo>
                      <a:pt x="1038" y="1638"/>
                      <a:pt x="1244" y="1553"/>
                      <a:pt x="1398" y="1398"/>
                    </a:cubicBezTo>
                    <a:cubicBezTo>
                      <a:pt x="1553" y="1244"/>
                      <a:pt x="1638" y="1038"/>
                      <a:pt x="1638" y="819"/>
                    </a:cubicBezTo>
                    <a:cubicBezTo>
                      <a:pt x="1638" y="600"/>
                      <a:pt x="1553" y="395"/>
                      <a:pt x="1398" y="240"/>
                    </a:cubicBezTo>
                    <a:close/>
                    <a:moveTo>
                      <a:pt x="819" y="1574"/>
                    </a:moveTo>
                    <a:cubicBezTo>
                      <a:pt x="403" y="1574"/>
                      <a:pt x="64" y="1236"/>
                      <a:pt x="64" y="819"/>
                    </a:cubicBezTo>
                    <a:cubicBezTo>
                      <a:pt x="64" y="403"/>
                      <a:pt x="403" y="64"/>
                      <a:pt x="819" y="64"/>
                    </a:cubicBezTo>
                    <a:cubicBezTo>
                      <a:pt x="1236" y="64"/>
                      <a:pt x="1574" y="403"/>
                      <a:pt x="1574" y="819"/>
                    </a:cubicBezTo>
                    <a:cubicBezTo>
                      <a:pt x="1574" y="1236"/>
                      <a:pt x="1236" y="1574"/>
                      <a:pt x="819" y="1574"/>
                    </a:cubicBezTo>
                    <a:close/>
                    <a:moveTo>
                      <a:pt x="819" y="1574"/>
                    </a:moveTo>
                    <a:cubicBezTo>
                      <a:pt x="819" y="1574"/>
                      <a:pt x="819" y="1574"/>
                      <a:pt x="819" y="15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6" name="Freeform 6"/>
              <p:cNvSpPr>
                <a:spLocks noEditPoints="1"/>
              </p:cNvSpPr>
              <p:nvPr/>
            </p:nvSpPr>
            <p:spPr bwMode="auto">
              <a:xfrm>
                <a:off x="4808" y="3083"/>
                <a:ext cx="81" cy="331"/>
              </a:xfrm>
              <a:custGeom>
                <a:avLst/>
                <a:gdLst>
                  <a:gd name="T0" fmla="*/ 110 w 221"/>
                  <a:gd name="T1" fmla="*/ 0 h 905"/>
                  <a:gd name="T2" fmla="*/ 0 w 221"/>
                  <a:gd name="T3" fmla="*/ 110 h 905"/>
                  <a:gd name="T4" fmla="*/ 0 w 221"/>
                  <a:gd name="T5" fmla="*/ 794 h 905"/>
                  <a:gd name="T6" fmla="*/ 110 w 221"/>
                  <a:gd name="T7" fmla="*/ 905 h 905"/>
                  <a:gd name="T8" fmla="*/ 221 w 221"/>
                  <a:gd name="T9" fmla="*/ 794 h 905"/>
                  <a:gd name="T10" fmla="*/ 221 w 221"/>
                  <a:gd name="T11" fmla="*/ 110 h 905"/>
                  <a:gd name="T12" fmla="*/ 110 w 221"/>
                  <a:gd name="T13" fmla="*/ 0 h 905"/>
                  <a:gd name="T14" fmla="*/ 157 w 221"/>
                  <a:gd name="T15" fmla="*/ 794 h 905"/>
                  <a:gd name="T16" fmla="*/ 110 w 221"/>
                  <a:gd name="T17" fmla="*/ 841 h 905"/>
                  <a:gd name="T18" fmla="*/ 64 w 221"/>
                  <a:gd name="T19" fmla="*/ 794 h 905"/>
                  <a:gd name="T20" fmla="*/ 64 w 221"/>
                  <a:gd name="T21" fmla="*/ 110 h 905"/>
                  <a:gd name="T22" fmla="*/ 110 w 221"/>
                  <a:gd name="T23" fmla="*/ 64 h 905"/>
                  <a:gd name="T24" fmla="*/ 157 w 221"/>
                  <a:gd name="T25" fmla="*/ 110 h 905"/>
                  <a:gd name="T26" fmla="*/ 157 w 221"/>
                  <a:gd name="T27" fmla="*/ 794 h 905"/>
                  <a:gd name="T28" fmla="*/ 157 w 221"/>
                  <a:gd name="T29" fmla="*/ 794 h 905"/>
                  <a:gd name="T30" fmla="*/ 157 w 221"/>
                  <a:gd name="T31" fmla="*/ 794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905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794"/>
                      <a:pt x="0" y="794"/>
                      <a:pt x="0" y="794"/>
                    </a:cubicBezTo>
                    <a:cubicBezTo>
                      <a:pt x="0" y="855"/>
                      <a:pt x="49" y="905"/>
                      <a:pt x="110" y="905"/>
                    </a:cubicBezTo>
                    <a:cubicBezTo>
                      <a:pt x="171" y="905"/>
                      <a:pt x="221" y="855"/>
                      <a:pt x="221" y="794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794"/>
                    </a:moveTo>
                    <a:cubicBezTo>
                      <a:pt x="157" y="820"/>
                      <a:pt x="136" y="841"/>
                      <a:pt x="110" y="841"/>
                    </a:cubicBezTo>
                    <a:cubicBezTo>
                      <a:pt x="85" y="841"/>
                      <a:pt x="64" y="820"/>
                      <a:pt x="64" y="794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4"/>
                      <a:pt x="85" y="64"/>
                      <a:pt x="110" y="64"/>
                    </a:cubicBezTo>
                    <a:cubicBezTo>
                      <a:pt x="136" y="64"/>
                      <a:pt x="157" y="84"/>
                      <a:pt x="157" y="110"/>
                    </a:cubicBezTo>
                    <a:lnTo>
                      <a:pt x="157" y="794"/>
                    </a:lnTo>
                    <a:close/>
                    <a:moveTo>
                      <a:pt x="157" y="794"/>
                    </a:moveTo>
                    <a:cubicBezTo>
                      <a:pt x="157" y="794"/>
                      <a:pt x="157" y="794"/>
                      <a:pt x="157" y="79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7" name="Freeform 7"/>
              <p:cNvSpPr>
                <a:spLocks noEditPoints="1"/>
              </p:cNvSpPr>
              <p:nvPr/>
            </p:nvSpPr>
            <p:spPr bwMode="auto">
              <a:xfrm>
                <a:off x="4808" y="2965"/>
                <a:ext cx="81" cy="96"/>
              </a:xfrm>
              <a:custGeom>
                <a:avLst/>
                <a:gdLst>
                  <a:gd name="T0" fmla="*/ 110 w 221"/>
                  <a:gd name="T1" fmla="*/ 0 h 263"/>
                  <a:gd name="T2" fmla="*/ 0 w 221"/>
                  <a:gd name="T3" fmla="*/ 110 h 263"/>
                  <a:gd name="T4" fmla="*/ 0 w 221"/>
                  <a:gd name="T5" fmla="*/ 153 h 263"/>
                  <a:gd name="T6" fmla="*/ 110 w 221"/>
                  <a:gd name="T7" fmla="*/ 263 h 263"/>
                  <a:gd name="T8" fmla="*/ 221 w 221"/>
                  <a:gd name="T9" fmla="*/ 153 h 263"/>
                  <a:gd name="T10" fmla="*/ 221 w 221"/>
                  <a:gd name="T11" fmla="*/ 110 h 263"/>
                  <a:gd name="T12" fmla="*/ 110 w 221"/>
                  <a:gd name="T13" fmla="*/ 0 h 263"/>
                  <a:gd name="T14" fmla="*/ 157 w 221"/>
                  <a:gd name="T15" fmla="*/ 153 h 263"/>
                  <a:gd name="T16" fmla="*/ 110 w 221"/>
                  <a:gd name="T17" fmla="*/ 199 h 263"/>
                  <a:gd name="T18" fmla="*/ 64 w 221"/>
                  <a:gd name="T19" fmla="*/ 153 h 263"/>
                  <a:gd name="T20" fmla="*/ 64 w 221"/>
                  <a:gd name="T21" fmla="*/ 110 h 263"/>
                  <a:gd name="T22" fmla="*/ 110 w 221"/>
                  <a:gd name="T23" fmla="*/ 64 h 263"/>
                  <a:gd name="T24" fmla="*/ 157 w 221"/>
                  <a:gd name="T25" fmla="*/ 110 h 263"/>
                  <a:gd name="T26" fmla="*/ 157 w 221"/>
                  <a:gd name="T27" fmla="*/ 153 h 263"/>
                  <a:gd name="T28" fmla="*/ 157 w 221"/>
                  <a:gd name="T29" fmla="*/ 153 h 263"/>
                  <a:gd name="T30" fmla="*/ 157 w 221"/>
                  <a:gd name="T31" fmla="*/ 15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263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214"/>
                      <a:pt x="49" y="263"/>
                      <a:pt x="110" y="263"/>
                    </a:cubicBezTo>
                    <a:cubicBezTo>
                      <a:pt x="171" y="263"/>
                      <a:pt x="221" y="214"/>
                      <a:pt x="221" y="153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153"/>
                    </a:moveTo>
                    <a:cubicBezTo>
                      <a:pt x="157" y="179"/>
                      <a:pt x="136" y="199"/>
                      <a:pt x="110" y="199"/>
                    </a:cubicBezTo>
                    <a:cubicBezTo>
                      <a:pt x="85" y="199"/>
                      <a:pt x="64" y="179"/>
                      <a:pt x="64" y="153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5"/>
                      <a:pt x="85" y="64"/>
                      <a:pt x="110" y="64"/>
                    </a:cubicBezTo>
                    <a:cubicBezTo>
                      <a:pt x="136" y="64"/>
                      <a:pt x="157" y="85"/>
                      <a:pt x="157" y="110"/>
                    </a:cubicBezTo>
                    <a:lnTo>
                      <a:pt x="157" y="153"/>
                    </a:lnTo>
                    <a:close/>
                    <a:moveTo>
                      <a:pt x="157" y="153"/>
                    </a:moveTo>
                    <a:cubicBezTo>
                      <a:pt x="157" y="153"/>
                      <a:pt x="157" y="153"/>
                      <a:pt x="157" y="1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8" name="Freeform 8"/>
              <p:cNvSpPr>
                <a:spLocks noEditPoints="1"/>
              </p:cNvSpPr>
              <p:nvPr/>
            </p:nvSpPr>
            <p:spPr bwMode="auto">
              <a:xfrm>
                <a:off x="4681" y="2942"/>
                <a:ext cx="116" cy="70"/>
              </a:xfrm>
              <a:custGeom>
                <a:avLst/>
                <a:gdLst>
                  <a:gd name="T0" fmla="*/ 271 w 315"/>
                  <a:gd name="T1" fmla="*/ 5 h 193"/>
                  <a:gd name="T2" fmla="*/ 16 w 315"/>
                  <a:gd name="T3" fmla="*/ 136 h 193"/>
                  <a:gd name="T4" fmla="*/ 11 w 315"/>
                  <a:gd name="T5" fmla="*/ 181 h 193"/>
                  <a:gd name="T6" fmla="*/ 36 w 315"/>
                  <a:gd name="T7" fmla="*/ 193 h 193"/>
                  <a:gd name="T8" fmla="*/ 56 w 315"/>
                  <a:gd name="T9" fmla="*/ 186 h 193"/>
                  <a:gd name="T10" fmla="*/ 288 w 315"/>
                  <a:gd name="T11" fmla="*/ 66 h 193"/>
                  <a:gd name="T12" fmla="*/ 310 w 315"/>
                  <a:gd name="T13" fmla="*/ 27 h 193"/>
                  <a:gd name="T14" fmla="*/ 271 w 315"/>
                  <a:gd name="T15" fmla="*/ 5 h 193"/>
                  <a:gd name="T16" fmla="*/ 271 w 315"/>
                  <a:gd name="T17" fmla="*/ 5 h 193"/>
                  <a:gd name="T18" fmla="*/ 271 w 315"/>
                  <a:gd name="T19" fmla="*/ 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5" h="193">
                    <a:moveTo>
                      <a:pt x="271" y="5"/>
                    </a:moveTo>
                    <a:cubicBezTo>
                      <a:pt x="177" y="30"/>
                      <a:pt x="91" y="75"/>
                      <a:pt x="16" y="136"/>
                    </a:cubicBezTo>
                    <a:cubicBezTo>
                      <a:pt x="2" y="147"/>
                      <a:pt x="0" y="168"/>
                      <a:pt x="11" y="181"/>
                    </a:cubicBezTo>
                    <a:cubicBezTo>
                      <a:pt x="17" y="189"/>
                      <a:pt x="27" y="193"/>
                      <a:pt x="36" y="193"/>
                    </a:cubicBezTo>
                    <a:cubicBezTo>
                      <a:pt x="43" y="193"/>
                      <a:pt x="50" y="191"/>
                      <a:pt x="56" y="186"/>
                    </a:cubicBezTo>
                    <a:cubicBezTo>
                      <a:pt x="125" y="130"/>
                      <a:pt x="203" y="90"/>
                      <a:pt x="288" y="66"/>
                    </a:cubicBezTo>
                    <a:cubicBezTo>
                      <a:pt x="305" y="62"/>
                      <a:pt x="315" y="44"/>
                      <a:pt x="310" y="27"/>
                    </a:cubicBezTo>
                    <a:cubicBezTo>
                      <a:pt x="305" y="10"/>
                      <a:pt x="288" y="0"/>
                      <a:pt x="271" y="5"/>
                    </a:cubicBezTo>
                    <a:close/>
                    <a:moveTo>
                      <a:pt x="271" y="5"/>
                    </a:moveTo>
                    <a:cubicBezTo>
                      <a:pt x="271" y="5"/>
                      <a:pt x="271" y="5"/>
                      <a:pt x="271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9" name="Freeform 9"/>
              <p:cNvSpPr>
                <a:spLocks noEditPoints="1"/>
              </p:cNvSpPr>
              <p:nvPr/>
            </p:nvSpPr>
            <p:spPr bwMode="auto">
              <a:xfrm>
                <a:off x="4593" y="3039"/>
                <a:ext cx="174" cy="386"/>
              </a:xfrm>
              <a:custGeom>
                <a:avLst/>
                <a:gdLst>
                  <a:gd name="T0" fmla="*/ 453 w 476"/>
                  <a:gd name="T1" fmla="*/ 996 h 1057"/>
                  <a:gd name="T2" fmla="*/ 64 w 476"/>
                  <a:gd name="T3" fmla="*/ 411 h 1057"/>
                  <a:gd name="T4" fmla="*/ 173 w 476"/>
                  <a:gd name="T5" fmla="*/ 55 h 1057"/>
                  <a:gd name="T6" fmla="*/ 165 w 476"/>
                  <a:gd name="T7" fmla="*/ 10 h 1057"/>
                  <a:gd name="T8" fmla="*/ 120 w 476"/>
                  <a:gd name="T9" fmla="*/ 19 h 1057"/>
                  <a:gd name="T10" fmla="*/ 0 w 476"/>
                  <a:gd name="T11" fmla="*/ 411 h 1057"/>
                  <a:gd name="T12" fmla="*/ 428 w 476"/>
                  <a:gd name="T13" fmla="*/ 1055 h 1057"/>
                  <a:gd name="T14" fmla="*/ 440 w 476"/>
                  <a:gd name="T15" fmla="*/ 1057 h 1057"/>
                  <a:gd name="T16" fmla="*/ 470 w 476"/>
                  <a:gd name="T17" fmla="*/ 1038 h 1057"/>
                  <a:gd name="T18" fmla="*/ 453 w 476"/>
                  <a:gd name="T19" fmla="*/ 996 h 1057"/>
                  <a:gd name="T20" fmla="*/ 453 w 476"/>
                  <a:gd name="T21" fmla="*/ 996 h 1057"/>
                  <a:gd name="T22" fmla="*/ 453 w 476"/>
                  <a:gd name="T23" fmla="*/ 996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6" h="1057">
                    <a:moveTo>
                      <a:pt x="453" y="996"/>
                    </a:moveTo>
                    <a:cubicBezTo>
                      <a:pt x="216" y="897"/>
                      <a:pt x="64" y="667"/>
                      <a:pt x="64" y="411"/>
                    </a:cubicBezTo>
                    <a:cubicBezTo>
                      <a:pt x="64" y="283"/>
                      <a:pt x="102" y="160"/>
                      <a:pt x="173" y="55"/>
                    </a:cubicBezTo>
                    <a:cubicBezTo>
                      <a:pt x="183" y="40"/>
                      <a:pt x="179" y="20"/>
                      <a:pt x="165" y="10"/>
                    </a:cubicBezTo>
                    <a:cubicBezTo>
                      <a:pt x="150" y="0"/>
                      <a:pt x="130" y="4"/>
                      <a:pt x="120" y="19"/>
                    </a:cubicBezTo>
                    <a:cubicBezTo>
                      <a:pt x="41" y="135"/>
                      <a:pt x="0" y="270"/>
                      <a:pt x="0" y="411"/>
                    </a:cubicBezTo>
                    <a:cubicBezTo>
                      <a:pt x="0" y="693"/>
                      <a:pt x="168" y="946"/>
                      <a:pt x="428" y="1055"/>
                    </a:cubicBezTo>
                    <a:cubicBezTo>
                      <a:pt x="432" y="1057"/>
                      <a:pt x="436" y="1057"/>
                      <a:pt x="440" y="1057"/>
                    </a:cubicBezTo>
                    <a:cubicBezTo>
                      <a:pt x="453" y="1057"/>
                      <a:pt x="465" y="1050"/>
                      <a:pt x="470" y="1038"/>
                    </a:cubicBezTo>
                    <a:cubicBezTo>
                      <a:pt x="476" y="1021"/>
                      <a:pt x="469" y="1003"/>
                      <a:pt x="453" y="996"/>
                    </a:cubicBezTo>
                    <a:close/>
                    <a:moveTo>
                      <a:pt x="453" y="996"/>
                    </a:moveTo>
                    <a:cubicBezTo>
                      <a:pt x="453" y="996"/>
                      <a:pt x="453" y="996"/>
                      <a:pt x="453" y="9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  <p:grpSp>
        <p:nvGrpSpPr>
          <p:cNvPr id="66" name="hitorico"/>
          <p:cNvGrpSpPr/>
          <p:nvPr/>
        </p:nvGrpSpPr>
        <p:grpSpPr>
          <a:xfrm>
            <a:off x="9112479" y="407710"/>
            <a:ext cx="1596572" cy="624115"/>
            <a:chOff x="7794171" y="5558971"/>
            <a:chExt cx="1596572" cy="624115"/>
          </a:xfrm>
        </p:grpSpPr>
        <p:grpSp>
          <p:nvGrpSpPr>
            <p:cNvPr id="67" name="historico"/>
            <p:cNvGrpSpPr/>
            <p:nvPr/>
          </p:nvGrpSpPr>
          <p:grpSpPr>
            <a:xfrm>
              <a:off x="7913674" y="5674171"/>
              <a:ext cx="1346440" cy="450171"/>
              <a:chOff x="9469590" y="1309591"/>
              <a:chExt cx="1346440" cy="450171"/>
            </a:xfrm>
          </p:grpSpPr>
          <p:grpSp>
            <p:nvGrpSpPr>
              <p:cNvPr id="69" name="Group 4"/>
              <p:cNvGrpSpPr>
                <a:grpSpLocks noChangeAspect="1"/>
              </p:cNvGrpSpPr>
              <p:nvPr/>
            </p:nvGrpSpPr>
            <p:grpSpPr bwMode="auto">
              <a:xfrm>
                <a:off x="9469590" y="1309591"/>
                <a:ext cx="463483" cy="450171"/>
                <a:chOff x="5704" y="821"/>
                <a:chExt cx="383" cy="372"/>
              </a:xfrm>
              <a:solidFill>
                <a:srgbClr val="00A79B"/>
              </a:solidFill>
            </p:grpSpPr>
            <p:sp>
              <p:nvSpPr>
                <p:cNvPr id="71" name="Freeform 5"/>
                <p:cNvSpPr>
                  <a:spLocks noEditPoints="1"/>
                </p:cNvSpPr>
                <p:nvPr/>
              </p:nvSpPr>
              <p:spPr bwMode="auto">
                <a:xfrm>
                  <a:off x="5743" y="936"/>
                  <a:ext cx="63" cy="63"/>
                </a:xfrm>
                <a:custGeom>
                  <a:avLst/>
                  <a:gdLst>
                    <a:gd name="T0" fmla="*/ 306 w 338"/>
                    <a:gd name="T1" fmla="*/ 0 h 337"/>
                    <a:gd name="T2" fmla="*/ 32 w 338"/>
                    <a:gd name="T3" fmla="*/ 0 h 337"/>
                    <a:gd name="T4" fmla="*/ 0 w 338"/>
                    <a:gd name="T5" fmla="*/ 32 h 337"/>
                    <a:gd name="T6" fmla="*/ 0 w 338"/>
                    <a:gd name="T7" fmla="*/ 305 h 337"/>
                    <a:gd name="T8" fmla="*/ 32 w 338"/>
                    <a:gd name="T9" fmla="*/ 337 h 337"/>
                    <a:gd name="T10" fmla="*/ 306 w 338"/>
                    <a:gd name="T11" fmla="*/ 337 h 337"/>
                    <a:gd name="T12" fmla="*/ 338 w 338"/>
                    <a:gd name="T13" fmla="*/ 305 h 337"/>
                    <a:gd name="T14" fmla="*/ 338 w 338"/>
                    <a:gd name="T15" fmla="*/ 32 h 337"/>
                    <a:gd name="T16" fmla="*/ 306 w 338"/>
                    <a:gd name="T17" fmla="*/ 0 h 337"/>
                    <a:gd name="T18" fmla="*/ 274 w 338"/>
                    <a:gd name="T19" fmla="*/ 273 h 337"/>
                    <a:gd name="T20" fmla="*/ 64 w 338"/>
                    <a:gd name="T21" fmla="*/ 273 h 337"/>
                    <a:gd name="T22" fmla="*/ 64 w 338"/>
                    <a:gd name="T23" fmla="*/ 64 h 337"/>
                    <a:gd name="T24" fmla="*/ 274 w 338"/>
                    <a:gd name="T25" fmla="*/ 64 h 337"/>
                    <a:gd name="T26" fmla="*/ 274 w 338"/>
                    <a:gd name="T27" fmla="*/ 273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8" h="337">
                      <a:moveTo>
                        <a:pt x="306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5" y="0"/>
                        <a:pt x="0" y="14"/>
                        <a:pt x="0" y="32"/>
                      </a:cubicBezTo>
                      <a:cubicBezTo>
                        <a:pt x="0" y="305"/>
                        <a:pt x="0" y="305"/>
                        <a:pt x="0" y="305"/>
                      </a:cubicBezTo>
                      <a:cubicBezTo>
                        <a:pt x="0" y="323"/>
                        <a:pt x="15" y="337"/>
                        <a:pt x="32" y="337"/>
                      </a:cubicBezTo>
                      <a:cubicBezTo>
                        <a:pt x="306" y="337"/>
                        <a:pt x="306" y="337"/>
                        <a:pt x="306" y="337"/>
                      </a:cubicBezTo>
                      <a:cubicBezTo>
                        <a:pt x="324" y="337"/>
                        <a:pt x="338" y="323"/>
                        <a:pt x="338" y="305"/>
                      </a:cubicBezTo>
                      <a:cubicBezTo>
                        <a:pt x="338" y="32"/>
                        <a:pt x="338" y="32"/>
                        <a:pt x="338" y="32"/>
                      </a:cubicBezTo>
                      <a:cubicBezTo>
                        <a:pt x="338" y="14"/>
                        <a:pt x="324" y="0"/>
                        <a:pt x="306" y="0"/>
                      </a:cubicBezTo>
                      <a:close/>
                      <a:moveTo>
                        <a:pt x="274" y="273"/>
                      </a:moveTo>
                      <a:cubicBezTo>
                        <a:pt x="64" y="273"/>
                        <a:pt x="64" y="273"/>
                        <a:pt x="64" y="273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4" y="64"/>
                        <a:pt x="274" y="64"/>
                        <a:pt x="274" y="64"/>
                      </a:cubicBezTo>
                      <a:lnTo>
                        <a:pt x="274" y="27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72" name="Freeform 6"/>
                <p:cNvSpPr>
                  <a:spLocks noEditPoints="1"/>
                </p:cNvSpPr>
                <p:nvPr/>
              </p:nvSpPr>
              <p:spPr bwMode="auto">
                <a:xfrm>
                  <a:off x="5819" y="936"/>
                  <a:ext cx="63" cy="63"/>
                </a:xfrm>
                <a:custGeom>
                  <a:avLst/>
                  <a:gdLst>
                    <a:gd name="T0" fmla="*/ 305 w 337"/>
                    <a:gd name="T1" fmla="*/ 0 h 337"/>
                    <a:gd name="T2" fmla="*/ 32 w 337"/>
                    <a:gd name="T3" fmla="*/ 0 h 337"/>
                    <a:gd name="T4" fmla="*/ 0 w 337"/>
                    <a:gd name="T5" fmla="*/ 32 h 337"/>
                    <a:gd name="T6" fmla="*/ 0 w 337"/>
                    <a:gd name="T7" fmla="*/ 305 h 337"/>
                    <a:gd name="T8" fmla="*/ 32 w 337"/>
                    <a:gd name="T9" fmla="*/ 337 h 337"/>
                    <a:gd name="T10" fmla="*/ 305 w 337"/>
                    <a:gd name="T11" fmla="*/ 337 h 337"/>
                    <a:gd name="T12" fmla="*/ 337 w 337"/>
                    <a:gd name="T13" fmla="*/ 305 h 337"/>
                    <a:gd name="T14" fmla="*/ 337 w 337"/>
                    <a:gd name="T15" fmla="*/ 32 h 337"/>
                    <a:gd name="T16" fmla="*/ 305 w 337"/>
                    <a:gd name="T17" fmla="*/ 0 h 337"/>
                    <a:gd name="T18" fmla="*/ 273 w 337"/>
                    <a:gd name="T19" fmla="*/ 273 h 337"/>
                    <a:gd name="T20" fmla="*/ 64 w 337"/>
                    <a:gd name="T21" fmla="*/ 273 h 337"/>
                    <a:gd name="T22" fmla="*/ 64 w 337"/>
                    <a:gd name="T23" fmla="*/ 64 h 337"/>
                    <a:gd name="T24" fmla="*/ 273 w 337"/>
                    <a:gd name="T25" fmla="*/ 64 h 337"/>
                    <a:gd name="T26" fmla="*/ 273 w 337"/>
                    <a:gd name="T27" fmla="*/ 273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7" h="337">
                      <a:moveTo>
                        <a:pt x="305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4" y="0"/>
                        <a:pt x="0" y="14"/>
                        <a:pt x="0" y="32"/>
                      </a:cubicBezTo>
                      <a:cubicBezTo>
                        <a:pt x="0" y="305"/>
                        <a:pt x="0" y="305"/>
                        <a:pt x="0" y="305"/>
                      </a:cubicBezTo>
                      <a:cubicBezTo>
                        <a:pt x="0" y="323"/>
                        <a:pt x="14" y="337"/>
                        <a:pt x="32" y="337"/>
                      </a:cubicBezTo>
                      <a:cubicBezTo>
                        <a:pt x="305" y="337"/>
                        <a:pt x="305" y="337"/>
                        <a:pt x="305" y="337"/>
                      </a:cubicBezTo>
                      <a:cubicBezTo>
                        <a:pt x="323" y="337"/>
                        <a:pt x="337" y="323"/>
                        <a:pt x="337" y="305"/>
                      </a:cubicBezTo>
                      <a:cubicBezTo>
                        <a:pt x="337" y="32"/>
                        <a:pt x="337" y="32"/>
                        <a:pt x="337" y="32"/>
                      </a:cubicBezTo>
                      <a:cubicBezTo>
                        <a:pt x="337" y="14"/>
                        <a:pt x="323" y="0"/>
                        <a:pt x="305" y="0"/>
                      </a:cubicBezTo>
                      <a:close/>
                      <a:moveTo>
                        <a:pt x="273" y="273"/>
                      </a:moveTo>
                      <a:cubicBezTo>
                        <a:pt x="64" y="273"/>
                        <a:pt x="64" y="273"/>
                        <a:pt x="64" y="273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3" y="64"/>
                        <a:pt x="273" y="64"/>
                        <a:pt x="273" y="64"/>
                      </a:cubicBezTo>
                      <a:cubicBezTo>
                        <a:pt x="273" y="273"/>
                        <a:pt x="273" y="273"/>
                        <a:pt x="273" y="2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73" name="Freeform 7"/>
                <p:cNvSpPr>
                  <a:spLocks noEditPoints="1"/>
                </p:cNvSpPr>
                <p:nvPr/>
              </p:nvSpPr>
              <p:spPr bwMode="auto">
                <a:xfrm>
                  <a:off x="5743" y="1013"/>
                  <a:ext cx="63" cy="63"/>
                </a:xfrm>
                <a:custGeom>
                  <a:avLst/>
                  <a:gdLst>
                    <a:gd name="T0" fmla="*/ 306 w 338"/>
                    <a:gd name="T1" fmla="*/ 0 h 338"/>
                    <a:gd name="T2" fmla="*/ 32 w 338"/>
                    <a:gd name="T3" fmla="*/ 0 h 338"/>
                    <a:gd name="T4" fmla="*/ 0 w 338"/>
                    <a:gd name="T5" fmla="*/ 32 h 338"/>
                    <a:gd name="T6" fmla="*/ 0 w 338"/>
                    <a:gd name="T7" fmla="*/ 306 h 338"/>
                    <a:gd name="T8" fmla="*/ 32 w 338"/>
                    <a:gd name="T9" fmla="*/ 338 h 338"/>
                    <a:gd name="T10" fmla="*/ 306 w 338"/>
                    <a:gd name="T11" fmla="*/ 338 h 338"/>
                    <a:gd name="T12" fmla="*/ 338 w 338"/>
                    <a:gd name="T13" fmla="*/ 306 h 338"/>
                    <a:gd name="T14" fmla="*/ 338 w 338"/>
                    <a:gd name="T15" fmla="*/ 32 h 338"/>
                    <a:gd name="T16" fmla="*/ 306 w 338"/>
                    <a:gd name="T17" fmla="*/ 0 h 338"/>
                    <a:gd name="T18" fmla="*/ 274 w 338"/>
                    <a:gd name="T19" fmla="*/ 274 h 338"/>
                    <a:gd name="T20" fmla="*/ 64 w 338"/>
                    <a:gd name="T21" fmla="*/ 274 h 338"/>
                    <a:gd name="T22" fmla="*/ 64 w 338"/>
                    <a:gd name="T23" fmla="*/ 64 h 338"/>
                    <a:gd name="T24" fmla="*/ 274 w 338"/>
                    <a:gd name="T25" fmla="*/ 64 h 338"/>
                    <a:gd name="T26" fmla="*/ 274 w 338"/>
                    <a:gd name="T27" fmla="*/ 274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8" h="338">
                      <a:moveTo>
                        <a:pt x="306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5" y="0"/>
                        <a:pt x="0" y="14"/>
                        <a:pt x="0" y="32"/>
                      </a:cubicBezTo>
                      <a:cubicBezTo>
                        <a:pt x="0" y="306"/>
                        <a:pt x="0" y="306"/>
                        <a:pt x="0" y="306"/>
                      </a:cubicBezTo>
                      <a:cubicBezTo>
                        <a:pt x="0" y="323"/>
                        <a:pt x="15" y="338"/>
                        <a:pt x="32" y="338"/>
                      </a:cubicBezTo>
                      <a:cubicBezTo>
                        <a:pt x="306" y="338"/>
                        <a:pt x="306" y="338"/>
                        <a:pt x="306" y="338"/>
                      </a:cubicBezTo>
                      <a:cubicBezTo>
                        <a:pt x="324" y="338"/>
                        <a:pt x="338" y="323"/>
                        <a:pt x="338" y="306"/>
                      </a:cubicBezTo>
                      <a:cubicBezTo>
                        <a:pt x="338" y="32"/>
                        <a:pt x="338" y="32"/>
                        <a:pt x="338" y="32"/>
                      </a:cubicBezTo>
                      <a:cubicBezTo>
                        <a:pt x="338" y="14"/>
                        <a:pt x="324" y="0"/>
                        <a:pt x="306" y="0"/>
                      </a:cubicBezTo>
                      <a:close/>
                      <a:moveTo>
                        <a:pt x="274" y="274"/>
                      </a:moveTo>
                      <a:cubicBezTo>
                        <a:pt x="64" y="274"/>
                        <a:pt x="64" y="274"/>
                        <a:pt x="64" y="274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4" y="64"/>
                        <a:pt x="274" y="64"/>
                        <a:pt x="274" y="64"/>
                      </a:cubicBezTo>
                      <a:lnTo>
                        <a:pt x="274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74" name="Freeform 8"/>
                <p:cNvSpPr>
                  <a:spLocks noEditPoints="1"/>
                </p:cNvSpPr>
                <p:nvPr/>
              </p:nvSpPr>
              <p:spPr bwMode="auto">
                <a:xfrm>
                  <a:off x="5704" y="821"/>
                  <a:ext cx="383" cy="372"/>
                </a:xfrm>
                <a:custGeom>
                  <a:avLst/>
                  <a:gdLst>
                    <a:gd name="T0" fmla="*/ 1569 w 2048"/>
                    <a:gd name="T1" fmla="*/ 237 h 1990"/>
                    <a:gd name="T2" fmla="*/ 1398 w 2048"/>
                    <a:gd name="T3" fmla="*/ 205 h 1990"/>
                    <a:gd name="T4" fmla="*/ 1366 w 2048"/>
                    <a:gd name="T5" fmla="*/ 0 h 1990"/>
                    <a:gd name="T6" fmla="*/ 1197 w 2048"/>
                    <a:gd name="T7" fmla="*/ 32 h 1990"/>
                    <a:gd name="T8" fmla="*/ 885 w 2048"/>
                    <a:gd name="T9" fmla="*/ 205 h 1990"/>
                    <a:gd name="T10" fmla="*/ 853 w 2048"/>
                    <a:gd name="T11" fmla="*/ 0 h 1990"/>
                    <a:gd name="T12" fmla="*/ 684 w 2048"/>
                    <a:gd name="T13" fmla="*/ 32 h 1990"/>
                    <a:gd name="T14" fmla="*/ 372 w 2048"/>
                    <a:gd name="T15" fmla="*/ 205 h 1990"/>
                    <a:gd name="T16" fmla="*/ 340 w 2048"/>
                    <a:gd name="T17" fmla="*/ 0 h 1990"/>
                    <a:gd name="T18" fmla="*/ 171 w 2048"/>
                    <a:gd name="T19" fmla="*/ 32 h 1990"/>
                    <a:gd name="T20" fmla="*/ 32 w 2048"/>
                    <a:gd name="T21" fmla="*/ 205 h 1990"/>
                    <a:gd name="T22" fmla="*/ 0 w 2048"/>
                    <a:gd name="T23" fmla="*/ 1468 h 1990"/>
                    <a:gd name="T24" fmla="*/ 896 w 2048"/>
                    <a:gd name="T25" fmla="*/ 1501 h 1990"/>
                    <a:gd name="T26" fmla="*/ 1469 w 2048"/>
                    <a:gd name="T27" fmla="*/ 1990 h 1990"/>
                    <a:gd name="T28" fmla="*/ 1569 w 2048"/>
                    <a:gd name="T29" fmla="*/ 840 h 1990"/>
                    <a:gd name="T30" fmla="*/ 1261 w 2048"/>
                    <a:gd name="T31" fmla="*/ 64 h 1990"/>
                    <a:gd name="T32" fmla="*/ 1334 w 2048"/>
                    <a:gd name="T33" fmla="*/ 237 h 1990"/>
                    <a:gd name="T34" fmla="*/ 1261 w 2048"/>
                    <a:gd name="T35" fmla="*/ 410 h 1990"/>
                    <a:gd name="T36" fmla="*/ 748 w 2048"/>
                    <a:gd name="T37" fmla="*/ 237 h 1990"/>
                    <a:gd name="T38" fmla="*/ 821 w 2048"/>
                    <a:gd name="T39" fmla="*/ 64 h 1990"/>
                    <a:gd name="T40" fmla="*/ 821 w 2048"/>
                    <a:gd name="T41" fmla="*/ 410 h 1990"/>
                    <a:gd name="T42" fmla="*/ 748 w 2048"/>
                    <a:gd name="T43" fmla="*/ 237 h 1990"/>
                    <a:gd name="T44" fmla="*/ 235 w 2048"/>
                    <a:gd name="T45" fmla="*/ 64 h 1990"/>
                    <a:gd name="T46" fmla="*/ 308 w 2048"/>
                    <a:gd name="T47" fmla="*/ 237 h 1990"/>
                    <a:gd name="T48" fmla="*/ 235 w 2048"/>
                    <a:gd name="T49" fmla="*/ 410 h 1990"/>
                    <a:gd name="T50" fmla="*/ 921 w 2048"/>
                    <a:gd name="T51" fmla="*/ 1026 h 1990"/>
                    <a:gd name="T52" fmla="*/ 616 w 2048"/>
                    <a:gd name="T53" fmla="*/ 1058 h 1990"/>
                    <a:gd name="T54" fmla="*/ 648 w 2048"/>
                    <a:gd name="T55" fmla="*/ 1364 h 1990"/>
                    <a:gd name="T56" fmla="*/ 889 w 2048"/>
                    <a:gd name="T57" fmla="*/ 1411 h 1990"/>
                    <a:gd name="T58" fmla="*/ 64 w 2048"/>
                    <a:gd name="T59" fmla="*/ 1436 h 1990"/>
                    <a:gd name="T60" fmla="*/ 171 w 2048"/>
                    <a:gd name="T61" fmla="*/ 269 h 1990"/>
                    <a:gd name="T62" fmla="*/ 203 w 2048"/>
                    <a:gd name="T63" fmla="*/ 474 h 1990"/>
                    <a:gd name="T64" fmla="*/ 372 w 2048"/>
                    <a:gd name="T65" fmla="*/ 442 h 1990"/>
                    <a:gd name="T66" fmla="*/ 684 w 2048"/>
                    <a:gd name="T67" fmla="*/ 269 h 1990"/>
                    <a:gd name="T68" fmla="*/ 716 w 2048"/>
                    <a:gd name="T69" fmla="*/ 474 h 1990"/>
                    <a:gd name="T70" fmla="*/ 885 w 2048"/>
                    <a:gd name="T71" fmla="*/ 442 h 1990"/>
                    <a:gd name="T72" fmla="*/ 1197 w 2048"/>
                    <a:gd name="T73" fmla="*/ 269 h 1990"/>
                    <a:gd name="T74" fmla="*/ 1229 w 2048"/>
                    <a:gd name="T75" fmla="*/ 474 h 1990"/>
                    <a:gd name="T76" fmla="*/ 1398 w 2048"/>
                    <a:gd name="T77" fmla="*/ 442 h 1990"/>
                    <a:gd name="T78" fmla="*/ 1505 w 2048"/>
                    <a:gd name="T79" fmla="*/ 269 h 1990"/>
                    <a:gd name="T80" fmla="*/ 1469 w 2048"/>
                    <a:gd name="T81" fmla="*/ 831 h 1990"/>
                    <a:gd name="T82" fmla="*/ 1364 w 2048"/>
                    <a:gd name="T83" fmla="*/ 648 h 1990"/>
                    <a:gd name="T84" fmla="*/ 1058 w 2048"/>
                    <a:gd name="T85" fmla="*/ 616 h 1990"/>
                    <a:gd name="T86" fmla="*/ 1026 w 2048"/>
                    <a:gd name="T87" fmla="*/ 921 h 1990"/>
                    <a:gd name="T88" fmla="*/ 1113 w 2048"/>
                    <a:gd name="T89" fmla="*/ 953 h 1990"/>
                    <a:gd name="T90" fmla="*/ 953 w 2048"/>
                    <a:gd name="T91" fmla="*/ 1146 h 1990"/>
                    <a:gd name="T92" fmla="*/ 921 w 2048"/>
                    <a:gd name="T93" fmla="*/ 1026 h 1990"/>
                    <a:gd name="T94" fmla="*/ 889 w 2048"/>
                    <a:gd name="T95" fmla="*/ 1300 h 1990"/>
                    <a:gd name="T96" fmla="*/ 680 w 2048"/>
                    <a:gd name="T97" fmla="*/ 1090 h 1990"/>
                    <a:gd name="T98" fmla="*/ 1300 w 2048"/>
                    <a:gd name="T99" fmla="*/ 680 h 1990"/>
                    <a:gd name="T100" fmla="*/ 1217 w 2048"/>
                    <a:gd name="T101" fmla="*/ 889 h 1990"/>
                    <a:gd name="T102" fmla="*/ 1090 w 2048"/>
                    <a:gd name="T103" fmla="*/ 680 h 1990"/>
                    <a:gd name="T104" fmla="*/ 1469 w 2048"/>
                    <a:gd name="T105" fmla="*/ 1926 h 1990"/>
                    <a:gd name="T106" fmla="*/ 956 w 2048"/>
                    <a:gd name="T107" fmla="*/ 1465 h 1990"/>
                    <a:gd name="T108" fmla="*/ 1238 w 2048"/>
                    <a:gd name="T109" fmla="*/ 950 h 1990"/>
                    <a:gd name="T110" fmla="*/ 1340 w 2048"/>
                    <a:gd name="T111" fmla="*/ 912 h 1990"/>
                    <a:gd name="T112" fmla="*/ 1469 w 2048"/>
                    <a:gd name="T113" fmla="*/ 896 h 1990"/>
                    <a:gd name="T114" fmla="*/ 1533 w 2048"/>
                    <a:gd name="T115" fmla="*/ 900 h 1990"/>
                    <a:gd name="T116" fmla="*/ 1469 w 2048"/>
                    <a:gd name="T117" fmla="*/ 1926 h 19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048" h="1990">
                      <a:moveTo>
                        <a:pt x="1569" y="840"/>
                      </a:moveTo>
                      <a:cubicBezTo>
                        <a:pt x="1569" y="237"/>
                        <a:pt x="1569" y="237"/>
                        <a:pt x="1569" y="237"/>
                      </a:cubicBezTo>
                      <a:cubicBezTo>
                        <a:pt x="1569" y="219"/>
                        <a:pt x="1555" y="205"/>
                        <a:pt x="1537" y="205"/>
                      </a:cubicBezTo>
                      <a:cubicBezTo>
                        <a:pt x="1398" y="205"/>
                        <a:pt x="1398" y="205"/>
                        <a:pt x="1398" y="205"/>
                      </a:cubicBezTo>
                      <a:cubicBezTo>
                        <a:pt x="1398" y="32"/>
                        <a:pt x="1398" y="32"/>
                        <a:pt x="1398" y="32"/>
                      </a:cubicBezTo>
                      <a:cubicBezTo>
                        <a:pt x="1398" y="14"/>
                        <a:pt x="1384" y="0"/>
                        <a:pt x="1366" y="0"/>
                      </a:cubicBezTo>
                      <a:cubicBezTo>
                        <a:pt x="1229" y="0"/>
                        <a:pt x="1229" y="0"/>
                        <a:pt x="1229" y="0"/>
                      </a:cubicBezTo>
                      <a:cubicBezTo>
                        <a:pt x="1212" y="0"/>
                        <a:pt x="1197" y="14"/>
                        <a:pt x="1197" y="32"/>
                      </a:cubicBezTo>
                      <a:cubicBezTo>
                        <a:pt x="1197" y="205"/>
                        <a:pt x="1197" y="205"/>
                        <a:pt x="1197" y="205"/>
                      </a:cubicBezTo>
                      <a:cubicBezTo>
                        <a:pt x="885" y="205"/>
                        <a:pt x="885" y="205"/>
                        <a:pt x="885" y="205"/>
                      </a:cubicBezTo>
                      <a:cubicBezTo>
                        <a:pt x="885" y="32"/>
                        <a:pt x="885" y="32"/>
                        <a:pt x="885" y="32"/>
                      </a:cubicBezTo>
                      <a:cubicBezTo>
                        <a:pt x="885" y="14"/>
                        <a:pt x="871" y="0"/>
                        <a:pt x="853" y="0"/>
                      </a:cubicBezTo>
                      <a:cubicBezTo>
                        <a:pt x="716" y="0"/>
                        <a:pt x="716" y="0"/>
                        <a:pt x="716" y="0"/>
                      </a:cubicBezTo>
                      <a:cubicBezTo>
                        <a:pt x="698" y="0"/>
                        <a:pt x="684" y="14"/>
                        <a:pt x="684" y="32"/>
                      </a:cubicBezTo>
                      <a:cubicBezTo>
                        <a:pt x="684" y="205"/>
                        <a:pt x="684" y="205"/>
                        <a:pt x="684" y="205"/>
                      </a:cubicBezTo>
                      <a:cubicBezTo>
                        <a:pt x="372" y="205"/>
                        <a:pt x="372" y="205"/>
                        <a:pt x="372" y="205"/>
                      </a:cubicBezTo>
                      <a:cubicBezTo>
                        <a:pt x="372" y="32"/>
                        <a:pt x="372" y="32"/>
                        <a:pt x="372" y="32"/>
                      </a:cubicBezTo>
                      <a:cubicBezTo>
                        <a:pt x="372" y="14"/>
                        <a:pt x="358" y="0"/>
                        <a:pt x="340" y="0"/>
                      </a:cubicBezTo>
                      <a:cubicBezTo>
                        <a:pt x="203" y="0"/>
                        <a:pt x="203" y="0"/>
                        <a:pt x="203" y="0"/>
                      </a:cubicBezTo>
                      <a:cubicBezTo>
                        <a:pt x="185" y="0"/>
                        <a:pt x="171" y="14"/>
                        <a:pt x="171" y="32"/>
                      </a:cubicBezTo>
                      <a:cubicBezTo>
                        <a:pt x="171" y="205"/>
                        <a:pt x="171" y="205"/>
                        <a:pt x="171" y="205"/>
                      </a:cubicBezTo>
                      <a:cubicBezTo>
                        <a:pt x="32" y="205"/>
                        <a:pt x="32" y="205"/>
                        <a:pt x="32" y="205"/>
                      </a:cubicBezTo>
                      <a:cubicBezTo>
                        <a:pt x="14" y="205"/>
                        <a:pt x="0" y="219"/>
                        <a:pt x="0" y="237"/>
                      </a:cubicBezTo>
                      <a:cubicBezTo>
                        <a:pt x="0" y="1468"/>
                        <a:pt x="0" y="1468"/>
                        <a:pt x="0" y="1468"/>
                      </a:cubicBezTo>
                      <a:cubicBezTo>
                        <a:pt x="0" y="1486"/>
                        <a:pt x="14" y="1501"/>
                        <a:pt x="32" y="1501"/>
                      </a:cubicBezTo>
                      <a:cubicBezTo>
                        <a:pt x="896" y="1501"/>
                        <a:pt x="896" y="1501"/>
                        <a:pt x="896" y="1501"/>
                      </a:cubicBezTo>
                      <a:cubicBezTo>
                        <a:pt x="917" y="1631"/>
                        <a:pt x="981" y="1751"/>
                        <a:pt x="1080" y="1840"/>
                      </a:cubicBezTo>
                      <a:cubicBezTo>
                        <a:pt x="1186" y="1937"/>
                        <a:pt x="1325" y="1990"/>
                        <a:pt x="1469" y="1990"/>
                      </a:cubicBezTo>
                      <a:cubicBezTo>
                        <a:pt x="1788" y="1990"/>
                        <a:pt x="2048" y="1730"/>
                        <a:pt x="2048" y="1411"/>
                      </a:cubicBezTo>
                      <a:cubicBezTo>
                        <a:pt x="2048" y="1129"/>
                        <a:pt x="1844" y="888"/>
                        <a:pt x="1569" y="840"/>
                      </a:cubicBezTo>
                      <a:close/>
                      <a:moveTo>
                        <a:pt x="1261" y="237"/>
                      </a:moveTo>
                      <a:cubicBezTo>
                        <a:pt x="1261" y="64"/>
                        <a:pt x="1261" y="64"/>
                        <a:pt x="1261" y="64"/>
                      </a:cubicBezTo>
                      <a:cubicBezTo>
                        <a:pt x="1334" y="64"/>
                        <a:pt x="1334" y="64"/>
                        <a:pt x="1334" y="64"/>
                      </a:cubicBezTo>
                      <a:cubicBezTo>
                        <a:pt x="1334" y="237"/>
                        <a:pt x="1334" y="237"/>
                        <a:pt x="1334" y="237"/>
                      </a:cubicBezTo>
                      <a:cubicBezTo>
                        <a:pt x="1334" y="410"/>
                        <a:pt x="1334" y="410"/>
                        <a:pt x="1334" y="410"/>
                      </a:cubicBezTo>
                      <a:cubicBezTo>
                        <a:pt x="1261" y="410"/>
                        <a:pt x="1261" y="410"/>
                        <a:pt x="1261" y="410"/>
                      </a:cubicBezTo>
                      <a:lnTo>
                        <a:pt x="1261" y="237"/>
                      </a:lnTo>
                      <a:close/>
                      <a:moveTo>
                        <a:pt x="748" y="237"/>
                      </a:moveTo>
                      <a:cubicBezTo>
                        <a:pt x="748" y="64"/>
                        <a:pt x="748" y="64"/>
                        <a:pt x="748" y="64"/>
                      </a:cubicBezTo>
                      <a:cubicBezTo>
                        <a:pt x="821" y="64"/>
                        <a:pt x="821" y="64"/>
                        <a:pt x="821" y="64"/>
                      </a:cubicBezTo>
                      <a:cubicBezTo>
                        <a:pt x="821" y="237"/>
                        <a:pt x="821" y="237"/>
                        <a:pt x="821" y="237"/>
                      </a:cubicBezTo>
                      <a:cubicBezTo>
                        <a:pt x="821" y="410"/>
                        <a:pt x="821" y="410"/>
                        <a:pt x="821" y="410"/>
                      </a:cubicBezTo>
                      <a:cubicBezTo>
                        <a:pt x="748" y="410"/>
                        <a:pt x="748" y="410"/>
                        <a:pt x="748" y="410"/>
                      </a:cubicBezTo>
                      <a:lnTo>
                        <a:pt x="748" y="237"/>
                      </a:lnTo>
                      <a:close/>
                      <a:moveTo>
                        <a:pt x="235" y="237"/>
                      </a:moveTo>
                      <a:cubicBezTo>
                        <a:pt x="235" y="64"/>
                        <a:pt x="235" y="64"/>
                        <a:pt x="235" y="64"/>
                      </a:cubicBezTo>
                      <a:cubicBezTo>
                        <a:pt x="308" y="64"/>
                        <a:pt x="308" y="64"/>
                        <a:pt x="308" y="64"/>
                      </a:cubicBezTo>
                      <a:cubicBezTo>
                        <a:pt x="308" y="237"/>
                        <a:pt x="308" y="237"/>
                        <a:pt x="308" y="237"/>
                      </a:cubicBezTo>
                      <a:cubicBezTo>
                        <a:pt x="308" y="410"/>
                        <a:pt x="308" y="410"/>
                        <a:pt x="308" y="410"/>
                      </a:cubicBezTo>
                      <a:cubicBezTo>
                        <a:pt x="235" y="410"/>
                        <a:pt x="235" y="410"/>
                        <a:pt x="235" y="410"/>
                      </a:cubicBezTo>
                      <a:lnTo>
                        <a:pt x="235" y="237"/>
                      </a:lnTo>
                      <a:close/>
                      <a:moveTo>
                        <a:pt x="921" y="1026"/>
                      </a:moveTo>
                      <a:cubicBezTo>
                        <a:pt x="648" y="1026"/>
                        <a:pt x="648" y="1026"/>
                        <a:pt x="648" y="1026"/>
                      </a:cubicBezTo>
                      <a:cubicBezTo>
                        <a:pt x="630" y="1026"/>
                        <a:pt x="616" y="1040"/>
                        <a:pt x="616" y="1058"/>
                      </a:cubicBezTo>
                      <a:cubicBezTo>
                        <a:pt x="616" y="1332"/>
                        <a:pt x="616" y="1332"/>
                        <a:pt x="616" y="1332"/>
                      </a:cubicBezTo>
                      <a:cubicBezTo>
                        <a:pt x="616" y="1349"/>
                        <a:pt x="630" y="1364"/>
                        <a:pt x="648" y="1364"/>
                      </a:cubicBezTo>
                      <a:cubicBezTo>
                        <a:pt x="891" y="1364"/>
                        <a:pt x="891" y="1364"/>
                        <a:pt x="891" y="1364"/>
                      </a:cubicBezTo>
                      <a:cubicBezTo>
                        <a:pt x="890" y="1379"/>
                        <a:pt x="889" y="1395"/>
                        <a:pt x="889" y="1411"/>
                      </a:cubicBezTo>
                      <a:cubicBezTo>
                        <a:pt x="889" y="1419"/>
                        <a:pt x="890" y="1428"/>
                        <a:pt x="890" y="1436"/>
                      </a:cubicBezTo>
                      <a:cubicBezTo>
                        <a:pt x="64" y="1436"/>
                        <a:pt x="64" y="1436"/>
                        <a:pt x="64" y="1436"/>
                      </a:cubicBezTo>
                      <a:cubicBezTo>
                        <a:pt x="64" y="269"/>
                        <a:pt x="64" y="269"/>
                        <a:pt x="64" y="269"/>
                      </a:cubicBezTo>
                      <a:cubicBezTo>
                        <a:pt x="171" y="269"/>
                        <a:pt x="171" y="269"/>
                        <a:pt x="171" y="269"/>
                      </a:cubicBezTo>
                      <a:cubicBezTo>
                        <a:pt x="171" y="442"/>
                        <a:pt x="171" y="442"/>
                        <a:pt x="171" y="442"/>
                      </a:cubicBezTo>
                      <a:cubicBezTo>
                        <a:pt x="171" y="460"/>
                        <a:pt x="185" y="474"/>
                        <a:pt x="203" y="474"/>
                      </a:cubicBezTo>
                      <a:cubicBezTo>
                        <a:pt x="340" y="474"/>
                        <a:pt x="340" y="474"/>
                        <a:pt x="340" y="474"/>
                      </a:cubicBezTo>
                      <a:cubicBezTo>
                        <a:pt x="358" y="474"/>
                        <a:pt x="372" y="460"/>
                        <a:pt x="372" y="442"/>
                      </a:cubicBezTo>
                      <a:cubicBezTo>
                        <a:pt x="372" y="269"/>
                        <a:pt x="372" y="269"/>
                        <a:pt x="372" y="269"/>
                      </a:cubicBezTo>
                      <a:cubicBezTo>
                        <a:pt x="684" y="269"/>
                        <a:pt x="684" y="269"/>
                        <a:pt x="684" y="269"/>
                      </a:cubicBezTo>
                      <a:cubicBezTo>
                        <a:pt x="684" y="442"/>
                        <a:pt x="684" y="442"/>
                        <a:pt x="684" y="442"/>
                      </a:cubicBezTo>
                      <a:cubicBezTo>
                        <a:pt x="684" y="460"/>
                        <a:pt x="698" y="474"/>
                        <a:pt x="716" y="474"/>
                      </a:cubicBezTo>
                      <a:cubicBezTo>
                        <a:pt x="853" y="474"/>
                        <a:pt x="853" y="474"/>
                        <a:pt x="853" y="474"/>
                      </a:cubicBezTo>
                      <a:cubicBezTo>
                        <a:pt x="871" y="474"/>
                        <a:pt x="885" y="460"/>
                        <a:pt x="885" y="442"/>
                      </a:cubicBezTo>
                      <a:cubicBezTo>
                        <a:pt x="885" y="269"/>
                        <a:pt x="885" y="269"/>
                        <a:pt x="885" y="269"/>
                      </a:cubicBezTo>
                      <a:cubicBezTo>
                        <a:pt x="1197" y="269"/>
                        <a:pt x="1197" y="269"/>
                        <a:pt x="1197" y="269"/>
                      </a:cubicBezTo>
                      <a:cubicBezTo>
                        <a:pt x="1197" y="442"/>
                        <a:pt x="1197" y="442"/>
                        <a:pt x="1197" y="442"/>
                      </a:cubicBezTo>
                      <a:cubicBezTo>
                        <a:pt x="1197" y="460"/>
                        <a:pt x="1212" y="474"/>
                        <a:pt x="1229" y="474"/>
                      </a:cubicBezTo>
                      <a:cubicBezTo>
                        <a:pt x="1366" y="474"/>
                        <a:pt x="1366" y="474"/>
                        <a:pt x="1366" y="474"/>
                      </a:cubicBezTo>
                      <a:cubicBezTo>
                        <a:pt x="1384" y="474"/>
                        <a:pt x="1398" y="460"/>
                        <a:pt x="1398" y="442"/>
                      </a:cubicBezTo>
                      <a:cubicBezTo>
                        <a:pt x="1398" y="269"/>
                        <a:pt x="1398" y="269"/>
                        <a:pt x="1398" y="269"/>
                      </a:cubicBezTo>
                      <a:cubicBezTo>
                        <a:pt x="1505" y="269"/>
                        <a:pt x="1505" y="269"/>
                        <a:pt x="1505" y="269"/>
                      </a:cubicBezTo>
                      <a:cubicBezTo>
                        <a:pt x="1505" y="833"/>
                        <a:pt x="1505" y="833"/>
                        <a:pt x="1505" y="833"/>
                      </a:cubicBezTo>
                      <a:cubicBezTo>
                        <a:pt x="1493" y="832"/>
                        <a:pt x="1481" y="831"/>
                        <a:pt x="1469" y="831"/>
                      </a:cubicBezTo>
                      <a:cubicBezTo>
                        <a:pt x="1433" y="831"/>
                        <a:pt x="1398" y="835"/>
                        <a:pt x="1364" y="841"/>
                      </a:cubicBezTo>
                      <a:cubicBezTo>
                        <a:pt x="1364" y="648"/>
                        <a:pt x="1364" y="648"/>
                        <a:pt x="1364" y="648"/>
                      </a:cubicBezTo>
                      <a:cubicBezTo>
                        <a:pt x="1364" y="630"/>
                        <a:pt x="1350" y="616"/>
                        <a:pt x="1332" y="616"/>
                      </a:cubicBezTo>
                      <a:cubicBezTo>
                        <a:pt x="1058" y="616"/>
                        <a:pt x="1058" y="616"/>
                        <a:pt x="1058" y="616"/>
                      </a:cubicBezTo>
                      <a:cubicBezTo>
                        <a:pt x="1040" y="616"/>
                        <a:pt x="1026" y="630"/>
                        <a:pt x="1026" y="648"/>
                      </a:cubicBezTo>
                      <a:cubicBezTo>
                        <a:pt x="1026" y="921"/>
                        <a:pt x="1026" y="921"/>
                        <a:pt x="1026" y="921"/>
                      </a:cubicBezTo>
                      <a:cubicBezTo>
                        <a:pt x="1026" y="939"/>
                        <a:pt x="1040" y="953"/>
                        <a:pt x="1058" y="953"/>
                      </a:cubicBezTo>
                      <a:cubicBezTo>
                        <a:pt x="1113" y="953"/>
                        <a:pt x="1113" y="953"/>
                        <a:pt x="1113" y="953"/>
                      </a:cubicBezTo>
                      <a:cubicBezTo>
                        <a:pt x="1060" y="995"/>
                        <a:pt x="1014" y="1045"/>
                        <a:pt x="978" y="1102"/>
                      </a:cubicBezTo>
                      <a:cubicBezTo>
                        <a:pt x="969" y="1116"/>
                        <a:pt x="961" y="1131"/>
                        <a:pt x="953" y="1146"/>
                      </a:cubicBezTo>
                      <a:cubicBezTo>
                        <a:pt x="953" y="1058"/>
                        <a:pt x="953" y="1058"/>
                        <a:pt x="953" y="1058"/>
                      </a:cubicBezTo>
                      <a:cubicBezTo>
                        <a:pt x="953" y="1040"/>
                        <a:pt x="939" y="1026"/>
                        <a:pt x="921" y="1026"/>
                      </a:cubicBezTo>
                      <a:close/>
                      <a:moveTo>
                        <a:pt x="889" y="1090"/>
                      </a:moveTo>
                      <a:cubicBezTo>
                        <a:pt x="889" y="1300"/>
                        <a:pt x="889" y="1300"/>
                        <a:pt x="889" y="1300"/>
                      </a:cubicBezTo>
                      <a:cubicBezTo>
                        <a:pt x="680" y="1300"/>
                        <a:pt x="680" y="1300"/>
                        <a:pt x="680" y="1300"/>
                      </a:cubicBezTo>
                      <a:cubicBezTo>
                        <a:pt x="680" y="1090"/>
                        <a:pt x="680" y="1090"/>
                        <a:pt x="680" y="1090"/>
                      </a:cubicBezTo>
                      <a:lnTo>
                        <a:pt x="889" y="1090"/>
                      </a:lnTo>
                      <a:close/>
                      <a:moveTo>
                        <a:pt x="1300" y="680"/>
                      </a:moveTo>
                      <a:cubicBezTo>
                        <a:pt x="1300" y="857"/>
                        <a:pt x="1300" y="857"/>
                        <a:pt x="1300" y="857"/>
                      </a:cubicBezTo>
                      <a:cubicBezTo>
                        <a:pt x="1271" y="865"/>
                        <a:pt x="1244" y="876"/>
                        <a:pt x="1217" y="889"/>
                      </a:cubicBezTo>
                      <a:cubicBezTo>
                        <a:pt x="1090" y="889"/>
                        <a:pt x="1090" y="889"/>
                        <a:pt x="1090" y="889"/>
                      </a:cubicBezTo>
                      <a:cubicBezTo>
                        <a:pt x="1090" y="680"/>
                        <a:pt x="1090" y="680"/>
                        <a:pt x="1090" y="680"/>
                      </a:cubicBezTo>
                      <a:lnTo>
                        <a:pt x="1300" y="680"/>
                      </a:lnTo>
                      <a:close/>
                      <a:moveTo>
                        <a:pt x="1469" y="1926"/>
                      </a:moveTo>
                      <a:cubicBezTo>
                        <a:pt x="1204" y="1926"/>
                        <a:pt x="984" y="1728"/>
                        <a:pt x="956" y="1465"/>
                      </a:cubicBezTo>
                      <a:cubicBezTo>
                        <a:pt x="956" y="1465"/>
                        <a:pt x="956" y="1465"/>
                        <a:pt x="956" y="1465"/>
                      </a:cubicBezTo>
                      <a:cubicBezTo>
                        <a:pt x="954" y="1447"/>
                        <a:pt x="953" y="1429"/>
                        <a:pt x="953" y="1411"/>
                      </a:cubicBezTo>
                      <a:cubicBezTo>
                        <a:pt x="953" y="1215"/>
                        <a:pt x="1063" y="1038"/>
                        <a:pt x="1238" y="950"/>
                      </a:cubicBezTo>
                      <a:cubicBezTo>
                        <a:pt x="1238" y="950"/>
                        <a:pt x="1238" y="950"/>
                        <a:pt x="1238" y="950"/>
                      </a:cubicBezTo>
                      <a:cubicBezTo>
                        <a:pt x="1271" y="934"/>
                        <a:pt x="1305" y="921"/>
                        <a:pt x="1340" y="912"/>
                      </a:cubicBezTo>
                      <a:cubicBezTo>
                        <a:pt x="1340" y="912"/>
                        <a:pt x="1340" y="912"/>
                        <a:pt x="1340" y="912"/>
                      </a:cubicBezTo>
                      <a:cubicBezTo>
                        <a:pt x="1382" y="901"/>
                        <a:pt x="1425" y="896"/>
                        <a:pt x="1469" y="896"/>
                      </a:cubicBezTo>
                      <a:cubicBezTo>
                        <a:pt x="1490" y="896"/>
                        <a:pt x="1512" y="897"/>
                        <a:pt x="1533" y="900"/>
                      </a:cubicBezTo>
                      <a:cubicBezTo>
                        <a:pt x="1533" y="900"/>
                        <a:pt x="1533" y="900"/>
                        <a:pt x="1533" y="900"/>
                      </a:cubicBezTo>
                      <a:cubicBezTo>
                        <a:pt x="1790" y="932"/>
                        <a:pt x="1984" y="1151"/>
                        <a:pt x="1984" y="1411"/>
                      </a:cubicBezTo>
                      <a:cubicBezTo>
                        <a:pt x="1984" y="1695"/>
                        <a:pt x="1753" y="1926"/>
                        <a:pt x="1469" y="19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94" name="Freeform 9"/>
                <p:cNvSpPr>
                  <a:spLocks/>
                </p:cNvSpPr>
                <p:nvPr/>
              </p:nvSpPr>
              <p:spPr bwMode="auto">
                <a:xfrm>
                  <a:off x="6049" y="1050"/>
                  <a:ext cx="18" cy="41"/>
                </a:xfrm>
                <a:custGeom>
                  <a:avLst/>
                  <a:gdLst>
                    <a:gd name="T0" fmla="*/ 67 w 94"/>
                    <a:gd name="T1" fmla="*/ 25 h 216"/>
                    <a:gd name="T2" fmla="*/ 26 w 94"/>
                    <a:gd name="T3" fmla="*/ 6 h 216"/>
                    <a:gd name="T4" fmla="*/ 6 w 94"/>
                    <a:gd name="T5" fmla="*/ 47 h 216"/>
                    <a:gd name="T6" fmla="*/ 30 w 94"/>
                    <a:gd name="T7" fmla="*/ 184 h 216"/>
                    <a:gd name="T8" fmla="*/ 62 w 94"/>
                    <a:gd name="T9" fmla="*/ 216 h 216"/>
                    <a:gd name="T10" fmla="*/ 94 w 94"/>
                    <a:gd name="T11" fmla="*/ 184 h 216"/>
                    <a:gd name="T12" fmla="*/ 67 w 94"/>
                    <a:gd name="T13" fmla="*/ 25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4" h="216">
                      <a:moveTo>
                        <a:pt x="67" y="25"/>
                      </a:moveTo>
                      <a:cubicBezTo>
                        <a:pt x="61" y="9"/>
                        <a:pt x="42" y="0"/>
                        <a:pt x="26" y="6"/>
                      </a:cubicBezTo>
                      <a:cubicBezTo>
                        <a:pt x="9" y="12"/>
                        <a:pt x="0" y="30"/>
                        <a:pt x="6" y="47"/>
                      </a:cubicBezTo>
                      <a:cubicBezTo>
                        <a:pt x="22" y="91"/>
                        <a:pt x="30" y="137"/>
                        <a:pt x="30" y="184"/>
                      </a:cubicBezTo>
                      <a:cubicBezTo>
                        <a:pt x="30" y="202"/>
                        <a:pt x="44" y="216"/>
                        <a:pt x="62" y="216"/>
                      </a:cubicBezTo>
                      <a:cubicBezTo>
                        <a:pt x="80" y="216"/>
                        <a:pt x="94" y="202"/>
                        <a:pt x="94" y="184"/>
                      </a:cubicBezTo>
                      <a:cubicBezTo>
                        <a:pt x="94" y="130"/>
                        <a:pt x="85" y="76"/>
                        <a:pt x="67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95" name="Freeform 10"/>
                <p:cNvSpPr>
                  <a:spLocks/>
                </p:cNvSpPr>
                <p:nvPr/>
              </p:nvSpPr>
              <p:spPr bwMode="auto">
                <a:xfrm>
                  <a:off x="5994" y="999"/>
                  <a:ext cx="59" cy="45"/>
                </a:xfrm>
                <a:custGeom>
                  <a:avLst/>
                  <a:gdLst>
                    <a:gd name="T0" fmla="*/ 304 w 314"/>
                    <a:gd name="T1" fmla="*/ 191 h 242"/>
                    <a:gd name="T2" fmla="*/ 44 w 314"/>
                    <a:gd name="T3" fmla="*/ 5 h 242"/>
                    <a:gd name="T4" fmla="*/ 4 w 314"/>
                    <a:gd name="T5" fmla="*/ 27 h 242"/>
                    <a:gd name="T6" fmla="*/ 27 w 314"/>
                    <a:gd name="T7" fmla="*/ 67 h 242"/>
                    <a:gd name="T8" fmla="*/ 252 w 314"/>
                    <a:gd name="T9" fmla="*/ 228 h 242"/>
                    <a:gd name="T10" fmla="*/ 278 w 314"/>
                    <a:gd name="T11" fmla="*/ 242 h 242"/>
                    <a:gd name="T12" fmla="*/ 296 w 314"/>
                    <a:gd name="T13" fmla="*/ 236 h 242"/>
                    <a:gd name="T14" fmla="*/ 304 w 314"/>
                    <a:gd name="T15" fmla="*/ 191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4" h="242">
                      <a:moveTo>
                        <a:pt x="304" y="191"/>
                      </a:moveTo>
                      <a:cubicBezTo>
                        <a:pt x="242" y="101"/>
                        <a:pt x="149" y="35"/>
                        <a:pt x="44" y="5"/>
                      </a:cubicBezTo>
                      <a:cubicBezTo>
                        <a:pt x="27" y="0"/>
                        <a:pt x="9" y="10"/>
                        <a:pt x="4" y="27"/>
                      </a:cubicBezTo>
                      <a:cubicBezTo>
                        <a:pt x="0" y="44"/>
                        <a:pt x="10" y="62"/>
                        <a:pt x="27" y="67"/>
                      </a:cubicBezTo>
                      <a:cubicBezTo>
                        <a:pt x="117" y="93"/>
                        <a:pt x="197" y="150"/>
                        <a:pt x="252" y="228"/>
                      </a:cubicBezTo>
                      <a:cubicBezTo>
                        <a:pt x="258" y="237"/>
                        <a:pt x="268" y="242"/>
                        <a:pt x="278" y="242"/>
                      </a:cubicBezTo>
                      <a:cubicBezTo>
                        <a:pt x="284" y="242"/>
                        <a:pt x="291" y="240"/>
                        <a:pt x="296" y="236"/>
                      </a:cubicBezTo>
                      <a:cubicBezTo>
                        <a:pt x="311" y="226"/>
                        <a:pt x="314" y="206"/>
                        <a:pt x="304" y="1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96" name="Freeform 11"/>
                <p:cNvSpPr>
                  <a:spLocks noEditPoints="1"/>
                </p:cNvSpPr>
                <p:nvPr/>
              </p:nvSpPr>
              <p:spPr bwMode="auto">
                <a:xfrm>
                  <a:off x="5911" y="1017"/>
                  <a:ext cx="136" cy="136"/>
                </a:xfrm>
                <a:custGeom>
                  <a:avLst/>
                  <a:gdLst>
                    <a:gd name="T0" fmla="*/ 364 w 727"/>
                    <a:gd name="T1" fmla="*/ 0 h 727"/>
                    <a:gd name="T2" fmla="*/ 0 w 727"/>
                    <a:gd name="T3" fmla="*/ 364 h 727"/>
                    <a:gd name="T4" fmla="*/ 364 w 727"/>
                    <a:gd name="T5" fmla="*/ 727 h 727"/>
                    <a:gd name="T6" fmla="*/ 727 w 727"/>
                    <a:gd name="T7" fmla="*/ 364 h 727"/>
                    <a:gd name="T8" fmla="*/ 364 w 727"/>
                    <a:gd name="T9" fmla="*/ 0 h 727"/>
                    <a:gd name="T10" fmla="*/ 364 w 727"/>
                    <a:gd name="T11" fmla="*/ 663 h 727"/>
                    <a:gd name="T12" fmla="*/ 64 w 727"/>
                    <a:gd name="T13" fmla="*/ 364 h 727"/>
                    <a:gd name="T14" fmla="*/ 364 w 727"/>
                    <a:gd name="T15" fmla="*/ 65 h 727"/>
                    <a:gd name="T16" fmla="*/ 663 w 727"/>
                    <a:gd name="T17" fmla="*/ 364 h 727"/>
                    <a:gd name="T18" fmla="*/ 364 w 727"/>
                    <a:gd name="T19" fmla="*/ 663 h 7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27" h="727">
                      <a:moveTo>
                        <a:pt x="364" y="0"/>
                      </a:moveTo>
                      <a:cubicBezTo>
                        <a:pt x="163" y="0"/>
                        <a:pt x="0" y="163"/>
                        <a:pt x="0" y="364"/>
                      </a:cubicBezTo>
                      <a:cubicBezTo>
                        <a:pt x="0" y="564"/>
                        <a:pt x="163" y="727"/>
                        <a:pt x="364" y="727"/>
                      </a:cubicBezTo>
                      <a:cubicBezTo>
                        <a:pt x="564" y="727"/>
                        <a:pt x="727" y="564"/>
                        <a:pt x="727" y="364"/>
                      </a:cubicBezTo>
                      <a:cubicBezTo>
                        <a:pt x="727" y="163"/>
                        <a:pt x="564" y="0"/>
                        <a:pt x="364" y="0"/>
                      </a:cubicBezTo>
                      <a:close/>
                      <a:moveTo>
                        <a:pt x="364" y="663"/>
                      </a:moveTo>
                      <a:cubicBezTo>
                        <a:pt x="199" y="663"/>
                        <a:pt x="64" y="529"/>
                        <a:pt x="64" y="364"/>
                      </a:cubicBezTo>
                      <a:cubicBezTo>
                        <a:pt x="64" y="199"/>
                        <a:pt x="199" y="65"/>
                        <a:pt x="364" y="65"/>
                      </a:cubicBezTo>
                      <a:cubicBezTo>
                        <a:pt x="529" y="65"/>
                        <a:pt x="663" y="199"/>
                        <a:pt x="663" y="364"/>
                      </a:cubicBezTo>
                      <a:cubicBezTo>
                        <a:pt x="663" y="529"/>
                        <a:pt x="529" y="663"/>
                        <a:pt x="364" y="6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97" name="Freeform 12"/>
                <p:cNvSpPr>
                  <a:spLocks/>
                </p:cNvSpPr>
                <p:nvPr/>
              </p:nvSpPr>
              <p:spPr bwMode="auto">
                <a:xfrm>
                  <a:off x="5973" y="1048"/>
                  <a:ext cx="47" cy="47"/>
                </a:xfrm>
                <a:custGeom>
                  <a:avLst/>
                  <a:gdLst>
                    <a:gd name="T0" fmla="*/ 220 w 252"/>
                    <a:gd name="T1" fmla="*/ 188 h 252"/>
                    <a:gd name="T2" fmla="*/ 64 w 252"/>
                    <a:gd name="T3" fmla="*/ 188 h 252"/>
                    <a:gd name="T4" fmla="*/ 64 w 252"/>
                    <a:gd name="T5" fmla="*/ 32 h 252"/>
                    <a:gd name="T6" fmla="*/ 32 w 252"/>
                    <a:gd name="T7" fmla="*/ 0 h 252"/>
                    <a:gd name="T8" fmla="*/ 0 w 252"/>
                    <a:gd name="T9" fmla="*/ 32 h 252"/>
                    <a:gd name="T10" fmla="*/ 0 w 252"/>
                    <a:gd name="T11" fmla="*/ 220 h 252"/>
                    <a:gd name="T12" fmla="*/ 32 w 252"/>
                    <a:gd name="T13" fmla="*/ 252 h 252"/>
                    <a:gd name="T14" fmla="*/ 220 w 252"/>
                    <a:gd name="T15" fmla="*/ 252 h 252"/>
                    <a:gd name="T16" fmla="*/ 252 w 252"/>
                    <a:gd name="T17" fmla="*/ 220 h 252"/>
                    <a:gd name="T18" fmla="*/ 220 w 252"/>
                    <a:gd name="T19" fmla="*/ 188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2" h="252">
                      <a:moveTo>
                        <a:pt x="220" y="188"/>
                      </a:moveTo>
                      <a:cubicBezTo>
                        <a:pt x="64" y="188"/>
                        <a:pt x="64" y="188"/>
                        <a:pt x="64" y="188"/>
                      </a:cubicBezTo>
                      <a:cubicBezTo>
                        <a:pt x="64" y="32"/>
                        <a:pt x="64" y="32"/>
                        <a:pt x="64" y="32"/>
                      </a:cubicBezTo>
                      <a:cubicBezTo>
                        <a:pt x="64" y="14"/>
                        <a:pt x="49" y="0"/>
                        <a:pt x="32" y="0"/>
                      </a:cubicBezTo>
                      <a:cubicBezTo>
                        <a:pt x="14" y="0"/>
                        <a:pt x="0" y="14"/>
                        <a:pt x="0" y="32"/>
                      </a:cubicBezTo>
                      <a:cubicBezTo>
                        <a:pt x="0" y="220"/>
                        <a:pt x="0" y="220"/>
                        <a:pt x="0" y="220"/>
                      </a:cubicBezTo>
                      <a:cubicBezTo>
                        <a:pt x="0" y="238"/>
                        <a:pt x="14" y="252"/>
                        <a:pt x="32" y="252"/>
                      </a:cubicBezTo>
                      <a:cubicBezTo>
                        <a:pt x="220" y="252"/>
                        <a:pt x="220" y="252"/>
                        <a:pt x="220" y="252"/>
                      </a:cubicBezTo>
                      <a:cubicBezTo>
                        <a:pt x="237" y="252"/>
                        <a:pt x="252" y="238"/>
                        <a:pt x="252" y="220"/>
                      </a:cubicBezTo>
                      <a:cubicBezTo>
                        <a:pt x="252" y="203"/>
                        <a:pt x="238" y="188"/>
                        <a:pt x="220" y="1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  <p:sp>
            <p:nvSpPr>
              <p:cNvPr id="70" name="CaixaDeTexto 19"/>
              <p:cNvSpPr txBox="1"/>
              <p:nvPr/>
            </p:nvSpPr>
            <p:spPr>
              <a:xfrm>
                <a:off x="9934912" y="1361753"/>
                <a:ext cx="8811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pt-BR"/>
                </a:defPPr>
                <a:lvl1pPr algn="r">
                  <a:defRPr sz="5400" b="1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</a:defRPr>
                </a:lvl1pPr>
                <a:lvl2pPr lvl="1" algn="r">
                  <a:defRPr sz="3600">
                    <a:solidFill>
                      <a:schemeClr val="bg1"/>
                    </a:solidFill>
                  </a:defRPr>
                </a:lvl2pPr>
              </a:lstStyle>
              <a:p>
                <a:pPr algn="l"/>
                <a:r>
                  <a:rPr lang="pt-BR" sz="1400" i="1" dirty="0">
                    <a:solidFill>
                      <a:srgbClr val="4A5463"/>
                    </a:solidFill>
                    <a:effectLst/>
                    <a:latin typeface="+mn-lt"/>
                  </a:rPr>
                  <a:t>histórico</a:t>
                </a:r>
              </a:p>
            </p:txBody>
          </p:sp>
        </p:grpSp>
        <p:sp>
          <p:nvSpPr>
            <p:cNvPr id="68" name="Retângulo 67"/>
            <p:cNvSpPr/>
            <p:nvPr/>
          </p:nvSpPr>
          <p:spPr>
            <a:xfrm>
              <a:off x="7794171" y="5558971"/>
              <a:ext cx="1596572" cy="62411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79069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Graphic spid="65" grpId="0">
        <p:bldAsOne/>
      </p:bldGraphic>
      <p:bldGraphic spid="53" grpId="0">
        <p:bldAsOne/>
      </p:bldGraphic>
      <p:bldGraphic spid="53" grpId="1">
        <p:bldAsOne/>
      </p:bldGraphic>
      <p:bldP spid="85" grpId="0"/>
      <p:bldP spid="85" grpId="1"/>
      <p:bldP spid="86" grpId="0"/>
      <p:bldP spid="88" grpId="0"/>
      <p:bldP spid="90" grpId="0"/>
      <p:bldP spid="90" grpId="1"/>
      <p:bldP spid="91" grpId="0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40" grpId="0"/>
      <p:bldP spid="40" grpId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aixaDeTexto 24"/>
          <p:cNvSpPr txBox="1"/>
          <p:nvPr/>
        </p:nvSpPr>
        <p:spPr>
          <a:xfrm>
            <a:off x="595449" y="6451114"/>
            <a:ext cx="92339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rgbClr val="FF91B0"/>
                </a:solidFill>
              </a:rPr>
              <a:t>P37. </a:t>
            </a:r>
            <a:r>
              <a:rPr lang="pt-BR" sz="1100" b="1" dirty="0">
                <a:solidFill>
                  <a:schemeClr val="bg1"/>
                </a:solidFill>
              </a:rPr>
              <a:t>Antes de participar do EMPRETEC, o(a) Sr.(a) já havia feito algum curso do Sebrae ou recebido algum atendimento do Sebrae?</a:t>
            </a:r>
            <a:endParaRPr lang="pt-BR" sz="1100" b="1" dirty="0">
              <a:solidFill>
                <a:srgbClr val="62D9D5"/>
              </a:solidFill>
            </a:endParaRPr>
          </a:p>
        </p:txBody>
      </p:sp>
      <p:sp>
        <p:nvSpPr>
          <p:cNvPr id="31" name="Forma livre 39"/>
          <p:cNvSpPr/>
          <p:nvPr/>
        </p:nvSpPr>
        <p:spPr>
          <a:xfrm>
            <a:off x="-417212" y="161424"/>
            <a:ext cx="1214245" cy="172857"/>
          </a:xfrm>
          <a:custGeom>
            <a:avLst/>
            <a:gdLst>
              <a:gd name="connsiteX0" fmla="*/ 0 w 4785186"/>
              <a:gd name="connsiteY0" fmla="*/ 0 h 853819"/>
              <a:gd name="connsiteX1" fmla="*/ 4785186 w 4785186"/>
              <a:gd name="connsiteY1" fmla="*/ 0 h 853819"/>
              <a:gd name="connsiteX2" fmla="*/ 4310842 w 4785186"/>
              <a:gd name="connsiteY2" fmla="*/ 853819 h 853819"/>
              <a:gd name="connsiteX3" fmla="*/ 0 w 4785186"/>
              <a:gd name="connsiteY3" fmla="*/ 853819 h 85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5186" h="853819">
                <a:moveTo>
                  <a:pt x="0" y="0"/>
                </a:moveTo>
                <a:lnTo>
                  <a:pt x="4785186" y="0"/>
                </a:lnTo>
                <a:lnTo>
                  <a:pt x="4310842" y="853819"/>
                </a:lnTo>
                <a:lnTo>
                  <a:pt x="0" y="853819"/>
                </a:lnTo>
                <a:close/>
              </a:path>
            </a:pathLst>
          </a:custGeom>
          <a:solidFill>
            <a:srgbClr val="42C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CaixaDeTexto 31"/>
          <p:cNvSpPr txBox="1"/>
          <p:nvPr/>
        </p:nvSpPr>
        <p:spPr>
          <a:xfrm>
            <a:off x="758933" y="161424"/>
            <a:ext cx="8474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3600" b="0" i="1" dirty="0">
                <a:solidFill>
                  <a:srgbClr val="4A5463"/>
                </a:solidFill>
                <a:effectLst/>
                <a:latin typeface="+mn-lt"/>
              </a:rPr>
              <a:t>outros cursos antes do </a:t>
            </a:r>
            <a:r>
              <a:rPr lang="pt-BR" sz="3600" b="0" i="1" dirty="0" err="1">
                <a:solidFill>
                  <a:srgbClr val="4A5463"/>
                </a:solidFill>
                <a:effectLst/>
                <a:latin typeface="+mn-lt"/>
              </a:rPr>
              <a:t>Empretec</a:t>
            </a:r>
            <a:endParaRPr lang="pt-BR" sz="3600" b="0" i="1" dirty="0">
              <a:solidFill>
                <a:srgbClr val="4A5463"/>
              </a:solidFill>
              <a:effectLst/>
              <a:latin typeface="+mn-lt"/>
            </a:endParaRPr>
          </a:p>
        </p:txBody>
      </p:sp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2225478958"/>
              </p:ext>
            </p:extLst>
          </p:nvPr>
        </p:nvGraphicFramePr>
        <p:xfrm>
          <a:off x="4027062" y="2307222"/>
          <a:ext cx="1977935" cy="1887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2" name="CaixaDeTexto 19"/>
          <p:cNvSpPr txBox="1"/>
          <p:nvPr/>
        </p:nvSpPr>
        <p:spPr>
          <a:xfrm>
            <a:off x="4228777" y="2732550"/>
            <a:ext cx="1574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ctr"/>
            <a:r>
              <a:rPr lang="pt-BR" sz="6000" b="0" i="1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60</a:t>
            </a:r>
            <a:r>
              <a:rPr lang="pt-BR" sz="3600" b="0" i="1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%</a:t>
            </a:r>
            <a:endParaRPr lang="pt-BR" sz="3200" b="0" i="1" dirty="0">
              <a:solidFill>
                <a:schemeClr val="accent1">
                  <a:lumMod val="50000"/>
                </a:schemeClr>
              </a:solidFill>
              <a:effectLst/>
              <a:latin typeface="+mn-lt"/>
            </a:endParaRPr>
          </a:p>
        </p:txBody>
      </p:sp>
      <p:sp>
        <p:nvSpPr>
          <p:cNvPr id="43" name="CaixaDeTexto 19"/>
          <p:cNvSpPr txBox="1"/>
          <p:nvPr/>
        </p:nvSpPr>
        <p:spPr>
          <a:xfrm>
            <a:off x="1275073" y="2558447"/>
            <a:ext cx="27550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r>
              <a:rPr lang="pt-BR" sz="2800" i="1" dirty="0">
                <a:solidFill>
                  <a:srgbClr val="00A79B"/>
                </a:solidFill>
                <a:effectLst/>
                <a:latin typeface="+mn-lt"/>
              </a:rPr>
              <a:t>já haviam participado de outros cursos do Sebrae</a:t>
            </a:r>
            <a:endParaRPr lang="pt-BR" sz="1200" i="1" dirty="0">
              <a:solidFill>
                <a:srgbClr val="00A79B"/>
              </a:solidFill>
              <a:effectLst/>
              <a:latin typeface="+mn-lt"/>
            </a:endParaRPr>
          </a:p>
        </p:txBody>
      </p:sp>
      <p:graphicFrame>
        <p:nvGraphicFramePr>
          <p:cNvPr id="44" name="Gráfico 43"/>
          <p:cNvGraphicFramePr/>
          <p:nvPr>
            <p:extLst>
              <p:ext uri="{D42A27DB-BD31-4B8C-83A1-F6EECF244321}">
                <p14:modId xmlns:p14="http://schemas.microsoft.com/office/powerpoint/2010/main" val="3517247820"/>
              </p:ext>
            </p:extLst>
          </p:nvPr>
        </p:nvGraphicFramePr>
        <p:xfrm>
          <a:off x="3800269" y="4855180"/>
          <a:ext cx="850212" cy="811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5" name="CaixaDeTexto 19"/>
          <p:cNvSpPr txBox="1"/>
          <p:nvPr/>
        </p:nvSpPr>
        <p:spPr>
          <a:xfrm>
            <a:off x="3706339" y="5062889"/>
            <a:ext cx="1061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ctr"/>
            <a:r>
              <a:rPr lang="pt-BR" sz="2000" i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60</a:t>
            </a:r>
            <a:r>
              <a:rPr lang="pt-BR" sz="1200" i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%</a:t>
            </a:r>
          </a:p>
        </p:txBody>
      </p:sp>
      <p:graphicFrame>
        <p:nvGraphicFramePr>
          <p:cNvPr id="46" name="Gráfico 45"/>
          <p:cNvGraphicFramePr/>
          <p:nvPr>
            <p:extLst>
              <p:ext uri="{D42A27DB-BD31-4B8C-83A1-F6EECF244321}">
                <p14:modId xmlns:p14="http://schemas.microsoft.com/office/powerpoint/2010/main" val="93276410"/>
              </p:ext>
            </p:extLst>
          </p:nvPr>
        </p:nvGraphicFramePr>
        <p:xfrm>
          <a:off x="4800669" y="4882819"/>
          <a:ext cx="850212" cy="811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7" name="CaixaDeTexto 19"/>
          <p:cNvSpPr txBox="1"/>
          <p:nvPr/>
        </p:nvSpPr>
        <p:spPr>
          <a:xfrm>
            <a:off x="4899404" y="5076048"/>
            <a:ext cx="652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ctr"/>
            <a:r>
              <a:rPr lang="pt-BR" sz="2000" i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60</a:t>
            </a:r>
            <a:r>
              <a:rPr lang="pt-BR" sz="1200" i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%</a:t>
            </a:r>
            <a:endParaRPr lang="pt-BR" sz="1050" i="1" dirty="0">
              <a:solidFill>
                <a:schemeClr val="accent2">
                  <a:lumMod val="50000"/>
                </a:schemeClr>
              </a:solidFill>
              <a:effectLst/>
              <a:latin typeface="+mn-lt"/>
            </a:endParaRPr>
          </a:p>
        </p:txBody>
      </p:sp>
      <p:sp>
        <p:nvSpPr>
          <p:cNvPr id="48" name="Retângulo 47"/>
          <p:cNvSpPr/>
          <p:nvPr/>
        </p:nvSpPr>
        <p:spPr>
          <a:xfrm>
            <a:off x="3892882" y="4622054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2014</a:t>
            </a:r>
          </a:p>
        </p:txBody>
      </p:sp>
      <p:sp>
        <p:nvSpPr>
          <p:cNvPr id="49" name="Retângulo 48"/>
          <p:cNvSpPr/>
          <p:nvPr/>
        </p:nvSpPr>
        <p:spPr>
          <a:xfrm>
            <a:off x="4899403" y="4627662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2015</a:t>
            </a:r>
          </a:p>
        </p:txBody>
      </p:sp>
      <p:grpSp>
        <p:nvGrpSpPr>
          <p:cNvPr id="50" name="hitorico"/>
          <p:cNvGrpSpPr/>
          <p:nvPr/>
        </p:nvGrpSpPr>
        <p:grpSpPr>
          <a:xfrm>
            <a:off x="9430531" y="5494565"/>
            <a:ext cx="1596572" cy="624115"/>
            <a:chOff x="7794171" y="5558971"/>
            <a:chExt cx="1596572" cy="624115"/>
          </a:xfrm>
        </p:grpSpPr>
        <p:grpSp>
          <p:nvGrpSpPr>
            <p:cNvPr id="51" name="historico"/>
            <p:cNvGrpSpPr/>
            <p:nvPr/>
          </p:nvGrpSpPr>
          <p:grpSpPr>
            <a:xfrm>
              <a:off x="7913674" y="5674171"/>
              <a:ext cx="1346440" cy="450171"/>
              <a:chOff x="9469590" y="1309591"/>
              <a:chExt cx="1346440" cy="450171"/>
            </a:xfrm>
          </p:grpSpPr>
          <p:grpSp>
            <p:nvGrpSpPr>
              <p:cNvPr id="53" name="Group 4"/>
              <p:cNvGrpSpPr>
                <a:grpSpLocks noChangeAspect="1"/>
              </p:cNvGrpSpPr>
              <p:nvPr/>
            </p:nvGrpSpPr>
            <p:grpSpPr bwMode="auto">
              <a:xfrm>
                <a:off x="9469590" y="1309591"/>
                <a:ext cx="463483" cy="450171"/>
                <a:chOff x="5704" y="821"/>
                <a:chExt cx="383" cy="372"/>
              </a:xfrm>
              <a:solidFill>
                <a:srgbClr val="00A79B"/>
              </a:solidFill>
            </p:grpSpPr>
            <p:sp>
              <p:nvSpPr>
                <p:cNvPr id="55" name="Freeform 5"/>
                <p:cNvSpPr>
                  <a:spLocks noEditPoints="1"/>
                </p:cNvSpPr>
                <p:nvPr/>
              </p:nvSpPr>
              <p:spPr bwMode="auto">
                <a:xfrm>
                  <a:off x="5743" y="936"/>
                  <a:ext cx="63" cy="63"/>
                </a:xfrm>
                <a:custGeom>
                  <a:avLst/>
                  <a:gdLst>
                    <a:gd name="T0" fmla="*/ 306 w 338"/>
                    <a:gd name="T1" fmla="*/ 0 h 337"/>
                    <a:gd name="T2" fmla="*/ 32 w 338"/>
                    <a:gd name="T3" fmla="*/ 0 h 337"/>
                    <a:gd name="T4" fmla="*/ 0 w 338"/>
                    <a:gd name="T5" fmla="*/ 32 h 337"/>
                    <a:gd name="T6" fmla="*/ 0 w 338"/>
                    <a:gd name="T7" fmla="*/ 305 h 337"/>
                    <a:gd name="T8" fmla="*/ 32 w 338"/>
                    <a:gd name="T9" fmla="*/ 337 h 337"/>
                    <a:gd name="T10" fmla="*/ 306 w 338"/>
                    <a:gd name="T11" fmla="*/ 337 h 337"/>
                    <a:gd name="T12" fmla="*/ 338 w 338"/>
                    <a:gd name="T13" fmla="*/ 305 h 337"/>
                    <a:gd name="T14" fmla="*/ 338 w 338"/>
                    <a:gd name="T15" fmla="*/ 32 h 337"/>
                    <a:gd name="T16" fmla="*/ 306 w 338"/>
                    <a:gd name="T17" fmla="*/ 0 h 337"/>
                    <a:gd name="T18" fmla="*/ 274 w 338"/>
                    <a:gd name="T19" fmla="*/ 273 h 337"/>
                    <a:gd name="T20" fmla="*/ 64 w 338"/>
                    <a:gd name="T21" fmla="*/ 273 h 337"/>
                    <a:gd name="T22" fmla="*/ 64 w 338"/>
                    <a:gd name="T23" fmla="*/ 64 h 337"/>
                    <a:gd name="T24" fmla="*/ 274 w 338"/>
                    <a:gd name="T25" fmla="*/ 64 h 337"/>
                    <a:gd name="T26" fmla="*/ 274 w 338"/>
                    <a:gd name="T27" fmla="*/ 273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8" h="337">
                      <a:moveTo>
                        <a:pt x="306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5" y="0"/>
                        <a:pt x="0" y="14"/>
                        <a:pt x="0" y="32"/>
                      </a:cubicBezTo>
                      <a:cubicBezTo>
                        <a:pt x="0" y="305"/>
                        <a:pt x="0" y="305"/>
                        <a:pt x="0" y="305"/>
                      </a:cubicBezTo>
                      <a:cubicBezTo>
                        <a:pt x="0" y="323"/>
                        <a:pt x="15" y="337"/>
                        <a:pt x="32" y="337"/>
                      </a:cubicBezTo>
                      <a:cubicBezTo>
                        <a:pt x="306" y="337"/>
                        <a:pt x="306" y="337"/>
                        <a:pt x="306" y="337"/>
                      </a:cubicBezTo>
                      <a:cubicBezTo>
                        <a:pt x="324" y="337"/>
                        <a:pt x="338" y="323"/>
                        <a:pt x="338" y="305"/>
                      </a:cubicBezTo>
                      <a:cubicBezTo>
                        <a:pt x="338" y="32"/>
                        <a:pt x="338" y="32"/>
                        <a:pt x="338" y="32"/>
                      </a:cubicBezTo>
                      <a:cubicBezTo>
                        <a:pt x="338" y="14"/>
                        <a:pt x="324" y="0"/>
                        <a:pt x="306" y="0"/>
                      </a:cubicBezTo>
                      <a:close/>
                      <a:moveTo>
                        <a:pt x="274" y="273"/>
                      </a:moveTo>
                      <a:cubicBezTo>
                        <a:pt x="64" y="273"/>
                        <a:pt x="64" y="273"/>
                        <a:pt x="64" y="273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4" y="64"/>
                        <a:pt x="274" y="64"/>
                        <a:pt x="274" y="64"/>
                      </a:cubicBezTo>
                      <a:lnTo>
                        <a:pt x="274" y="27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6" name="Freeform 6"/>
                <p:cNvSpPr>
                  <a:spLocks noEditPoints="1"/>
                </p:cNvSpPr>
                <p:nvPr/>
              </p:nvSpPr>
              <p:spPr bwMode="auto">
                <a:xfrm>
                  <a:off x="5819" y="936"/>
                  <a:ext cx="63" cy="63"/>
                </a:xfrm>
                <a:custGeom>
                  <a:avLst/>
                  <a:gdLst>
                    <a:gd name="T0" fmla="*/ 305 w 337"/>
                    <a:gd name="T1" fmla="*/ 0 h 337"/>
                    <a:gd name="T2" fmla="*/ 32 w 337"/>
                    <a:gd name="T3" fmla="*/ 0 h 337"/>
                    <a:gd name="T4" fmla="*/ 0 w 337"/>
                    <a:gd name="T5" fmla="*/ 32 h 337"/>
                    <a:gd name="T6" fmla="*/ 0 w 337"/>
                    <a:gd name="T7" fmla="*/ 305 h 337"/>
                    <a:gd name="T8" fmla="*/ 32 w 337"/>
                    <a:gd name="T9" fmla="*/ 337 h 337"/>
                    <a:gd name="T10" fmla="*/ 305 w 337"/>
                    <a:gd name="T11" fmla="*/ 337 h 337"/>
                    <a:gd name="T12" fmla="*/ 337 w 337"/>
                    <a:gd name="T13" fmla="*/ 305 h 337"/>
                    <a:gd name="T14" fmla="*/ 337 w 337"/>
                    <a:gd name="T15" fmla="*/ 32 h 337"/>
                    <a:gd name="T16" fmla="*/ 305 w 337"/>
                    <a:gd name="T17" fmla="*/ 0 h 337"/>
                    <a:gd name="T18" fmla="*/ 273 w 337"/>
                    <a:gd name="T19" fmla="*/ 273 h 337"/>
                    <a:gd name="T20" fmla="*/ 64 w 337"/>
                    <a:gd name="T21" fmla="*/ 273 h 337"/>
                    <a:gd name="T22" fmla="*/ 64 w 337"/>
                    <a:gd name="T23" fmla="*/ 64 h 337"/>
                    <a:gd name="T24" fmla="*/ 273 w 337"/>
                    <a:gd name="T25" fmla="*/ 64 h 337"/>
                    <a:gd name="T26" fmla="*/ 273 w 337"/>
                    <a:gd name="T27" fmla="*/ 273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7" h="337">
                      <a:moveTo>
                        <a:pt x="305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4" y="0"/>
                        <a:pt x="0" y="14"/>
                        <a:pt x="0" y="32"/>
                      </a:cubicBezTo>
                      <a:cubicBezTo>
                        <a:pt x="0" y="305"/>
                        <a:pt x="0" y="305"/>
                        <a:pt x="0" y="305"/>
                      </a:cubicBezTo>
                      <a:cubicBezTo>
                        <a:pt x="0" y="323"/>
                        <a:pt x="14" y="337"/>
                        <a:pt x="32" y="337"/>
                      </a:cubicBezTo>
                      <a:cubicBezTo>
                        <a:pt x="305" y="337"/>
                        <a:pt x="305" y="337"/>
                        <a:pt x="305" y="337"/>
                      </a:cubicBezTo>
                      <a:cubicBezTo>
                        <a:pt x="323" y="337"/>
                        <a:pt x="337" y="323"/>
                        <a:pt x="337" y="305"/>
                      </a:cubicBezTo>
                      <a:cubicBezTo>
                        <a:pt x="337" y="32"/>
                        <a:pt x="337" y="32"/>
                        <a:pt x="337" y="32"/>
                      </a:cubicBezTo>
                      <a:cubicBezTo>
                        <a:pt x="337" y="14"/>
                        <a:pt x="323" y="0"/>
                        <a:pt x="305" y="0"/>
                      </a:cubicBezTo>
                      <a:close/>
                      <a:moveTo>
                        <a:pt x="273" y="273"/>
                      </a:moveTo>
                      <a:cubicBezTo>
                        <a:pt x="64" y="273"/>
                        <a:pt x="64" y="273"/>
                        <a:pt x="64" y="273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3" y="64"/>
                        <a:pt x="273" y="64"/>
                        <a:pt x="273" y="64"/>
                      </a:cubicBezTo>
                      <a:cubicBezTo>
                        <a:pt x="273" y="273"/>
                        <a:pt x="273" y="273"/>
                        <a:pt x="273" y="2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7" name="Freeform 7"/>
                <p:cNvSpPr>
                  <a:spLocks noEditPoints="1"/>
                </p:cNvSpPr>
                <p:nvPr/>
              </p:nvSpPr>
              <p:spPr bwMode="auto">
                <a:xfrm>
                  <a:off x="5743" y="1013"/>
                  <a:ext cx="63" cy="63"/>
                </a:xfrm>
                <a:custGeom>
                  <a:avLst/>
                  <a:gdLst>
                    <a:gd name="T0" fmla="*/ 306 w 338"/>
                    <a:gd name="T1" fmla="*/ 0 h 338"/>
                    <a:gd name="T2" fmla="*/ 32 w 338"/>
                    <a:gd name="T3" fmla="*/ 0 h 338"/>
                    <a:gd name="T4" fmla="*/ 0 w 338"/>
                    <a:gd name="T5" fmla="*/ 32 h 338"/>
                    <a:gd name="T6" fmla="*/ 0 w 338"/>
                    <a:gd name="T7" fmla="*/ 306 h 338"/>
                    <a:gd name="T8" fmla="*/ 32 w 338"/>
                    <a:gd name="T9" fmla="*/ 338 h 338"/>
                    <a:gd name="T10" fmla="*/ 306 w 338"/>
                    <a:gd name="T11" fmla="*/ 338 h 338"/>
                    <a:gd name="T12" fmla="*/ 338 w 338"/>
                    <a:gd name="T13" fmla="*/ 306 h 338"/>
                    <a:gd name="T14" fmla="*/ 338 w 338"/>
                    <a:gd name="T15" fmla="*/ 32 h 338"/>
                    <a:gd name="T16" fmla="*/ 306 w 338"/>
                    <a:gd name="T17" fmla="*/ 0 h 338"/>
                    <a:gd name="T18" fmla="*/ 274 w 338"/>
                    <a:gd name="T19" fmla="*/ 274 h 338"/>
                    <a:gd name="T20" fmla="*/ 64 w 338"/>
                    <a:gd name="T21" fmla="*/ 274 h 338"/>
                    <a:gd name="T22" fmla="*/ 64 w 338"/>
                    <a:gd name="T23" fmla="*/ 64 h 338"/>
                    <a:gd name="T24" fmla="*/ 274 w 338"/>
                    <a:gd name="T25" fmla="*/ 64 h 338"/>
                    <a:gd name="T26" fmla="*/ 274 w 338"/>
                    <a:gd name="T27" fmla="*/ 274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8" h="338">
                      <a:moveTo>
                        <a:pt x="306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5" y="0"/>
                        <a:pt x="0" y="14"/>
                        <a:pt x="0" y="32"/>
                      </a:cubicBezTo>
                      <a:cubicBezTo>
                        <a:pt x="0" y="306"/>
                        <a:pt x="0" y="306"/>
                        <a:pt x="0" y="306"/>
                      </a:cubicBezTo>
                      <a:cubicBezTo>
                        <a:pt x="0" y="323"/>
                        <a:pt x="15" y="338"/>
                        <a:pt x="32" y="338"/>
                      </a:cubicBezTo>
                      <a:cubicBezTo>
                        <a:pt x="306" y="338"/>
                        <a:pt x="306" y="338"/>
                        <a:pt x="306" y="338"/>
                      </a:cubicBezTo>
                      <a:cubicBezTo>
                        <a:pt x="324" y="338"/>
                        <a:pt x="338" y="323"/>
                        <a:pt x="338" y="306"/>
                      </a:cubicBezTo>
                      <a:cubicBezTo>
                        <a:pt x="338" y="32"/>
                        <a:pt x="338" y="32"/>
                        <a:pt x="338" y="32"/>
                      </a:cubicBezTo>
                      <a:cubicBezTo>
                        <a:pt x="338" y="14"/>
                        <a:pt x="324" y="0"/>
                        <a:pt x="306" y="0"/>
                      </a:cubicBezTo>
                      <a:close/>
                      <a:moveTo>
                        <a:pt x="274" y="274"/>
                      </a:moveTo>
                      <a:cubicBezTo>
                        <a:pt x="64" y="274"/>
                        <a:pt x="64" y="274"/>
                        <a:pt x="64" y="274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4" y="64"/>
                        <a:pt x="274" y="64"/>
                        <a:pt x="274" y="64"/>
                      </a:cubicBezTo>
                      <a:lnTo>
                        <a:pt x="274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8" name="Freeform 8"/>
                <p:cNvSpPr>
                  <a:spLocks noEditPoints="1"/>
                </p:cNvSpPr>
                <p:nvPr/>
              </p:nvSpPr>
              <p:spPr bwMode="auto">
                <a:xfrm>
                  <a:off x="5704" y="821"/>
                  <a:ext cx="383" cy="372"/>
                </a:xfrm>
                <a:custGeom>
                  <a:avLst/>
                  <a:gdLst>
                    <a:gd name="T0" fmla="*/ 1569 w 2048"/>
                    <a:gd name="T1" fmla="*/ 237 h 1990"/>
                    <a:gd name="T2" fmla="*/ 1398 w 2048"/>
                    <a:gd name="T3" fmla="*/ 205 h 1990"/>
                    <a:gd name="T4" fmla="*/ 1366 w 2048"/>
                    <a:gd name="T5" fmla="*/ 0 h 1990"/>
                    <a:gd name="T6" fmla="*/ 1197 w 2048"/>
                    <a:gd name="T7" fmla="*/ 32 h 1990"/>
                    <a:gd name="T8" fmla="*/ 885 w 2048"/>
                    <a:gd name="T9" fmla="*/ 205 h 1990"/>
                    <a:gd name="T10" fmla="*/ 853 w 2048"/>
                    <a:gd name="T11" fmla="*/ 0 h 1990"/>
                    <a:gd name="T12" fmla="*/ 684 w 2048"/>
                    <a:gd name="T13" fmla="*/ 32 h 1990"/>
                    <a:gd name="T14" fmla="*/ 372 w 2048"/>
                    <a:gd name="T15" fmla="*/ 205 h 1990"/>
                    <a:gd name="T16" fmla="*/ 340 w 2048"/>
                    <a:gd name="T17" fmla="*/ 0 h 1990"/>
                    <a:gd name="T18" fmla="*/ 171 w 2048"/>
                    <a:gd name="T19" fmla="*/ 32 h 1990"/>
                    <a:gd name="T20" fmla="*/ 32 w 2048"/>
                    <a:gd name="T21" fmla="*/ 205 h 1990"/>
                    <a:gd name="T22" fmla="*/ 0 w 2048"/>
                    <a:gd name="T23" fmla="*/ 1468 h 1990"/>
                    <a:gd name="T24" fmla="*/ 896 w 2048"/>
                    <a:gd name="T25" fmla="*/ 1501 h 1990"/>
                    <a:gd name="T26" fmla="*/ 1469 w 2048"/>
                    <a:gd name="T27" fmla="*/ 1990 h 1990"/>
                    <a:gd name="T28" fmla="*/ 1569 w 2048"/>
                    <a:gd name="T29" fmla="*/ 840 h 1990"/>
                    <a:gd name="T30" fmla="*/ 1261 w 2048"/>
                    <a:gd name="T31" fmla="*/ 64 h 1990"/>
                    <a:gd name="T32" fmla="*/ 1334 w 2048"/>
                    <a:gd name="T33" fmla="*/ 237 h 1990"/>
                    <a:gd name="T34" fmla="*/ 1261 w 2048"/>
                    <a:gd name="T35" fmla="*/ 410 h 1990"/>
                    <a:gd name="T36" fmla="*/ 748 w 2048"/>
                    <a:gd name="T37" fmla="*/ 237 h 1990"/>
                    <a:gd name="T38" fmla="*/ 821 w 2048"/>
                    <a:gd name="T39" fmla="*/ 64 h 1990"/>
                    <a:gd name="T40" fmla="*/ 821 w 2048"/>
                    <a:gd name="T41" fmla="*/ 410 h 1990"/>
                    <a:gd name="T42" fmla="*/ 748 w 2048"/>
                    <a:gd name="T43" fmla="*/ 237 h 1990"/>
                    <a:gd name="T44" fmla="*/ 235 w 2048"/>
                    <a:gd name="T45" fmla="*/ 64 h 1990"/>
                    <a:gd name="T46" fmla="*/ 308 w 2048"/>
                    <a:gd name="T47" fmla="*/ 237 h 1990"/>
                    <a:gd name="T48" fmla="*/ 235 w 2048"/>
                    <a:gd name="T49" fmla="*/ 410 h 1990"/>
                    <a:gd name="T50" fmla="*/ 921 w 2048"/>
                    <a:gd name="T51" fmla="*/ 1026 h 1990"/>
                    <a:gd name="T52" fmla="*/ 616 w 2048"/>
                    <a:gd name="T53" fmla="*/ 1058 h 1990"/>
                    <a:gd name="T54" fmla="*/ 648 w 2048"/>
                    <a:gd name="T55" fmla="*/ 1364 h 1990"/>
                    <a:gd name="T56" fmla="*/ 889 w 2048"/>
                    <a:gd name="T57" fmla="*/ 1411 h 1990"/>
                    <a:gd name="T58" fmla="*/ 64 w 2048"/>
                    <a:gd name="T59" fmla="*/ 1436 h 1990"/>
                    <a:gd name="T60" fmla="*/ 171 w 2048"/>
                    <a:gd name="T61" fmla="*/ 269 h 1990"/>
                    <a:gd name="T62" fmla="*/ 203 w 2048"/>
                    <a:gd name="T63" fmla="*/ 474 h 1990"/>
                    <a:gd name="T64" fmla="*/ 372 w 2048"/>
                    <a:gd name="T65" fmla="*/ 442 h 1990"/>
                    <a:gd name="T66" fmla="*/ 684 w 2048"/>
                    <a:gd name="T67" fmla="*/ 269 h 1990"/>
                    <a:gd name="T68" fmla="*/ 716 w 2048"/>
                    <a:gd name="T69" fmla="*/ 474 h 1990"/>
                    <a:gd name="T70" fmla="*/ 885 w 2048"/>
                    <a:gd name="T71" fmla="*/ 442 h 1990"/>
                    <a:gd name="T72" fmla="*/ 1197 w 2048"/>
                    <a:gd name="T73" fmla="*/ 269 h 1990"/>
                    <a:gd name="T74" fmla="*/ 1229 w 2048"/>
                    <a:gd name="T75" fmla="*/ 474 h 1990"/>
                    <a:gd name="T76" fmla="*/ 1398 w 2048"/>
                    <a:gd name="T77" fmla="*/ 442 h 1990"/>
                    <a:gd name="T78" fmla="*/ 1505 w 2048"/>
                    <a:gd name="T79" fmla="*/ 269 h 1990"/>
                    <a:gd name="T80" fmla="*/ 1469 w 2048"/>
                    <a:gd name="T81" fmla="*/ 831 h 1990"/>
                    <a:gd name="T82" fmla="*/ 1364 w 2048"/>
                    <a:gd name="T83" fmla="*/ 648 h 1990"/>
                    <a:gd name="T84" fmla="*/ 1058 w 2048"/>
                    <a:gd name="T85" fmla="*/ 616 h 1990"/>
                    <a:gd name="T86" fmla="*/ 1026 w 2048"/>
                    <a:gd name="T87" fmla="*/ 921 h 1990"/>
                    <a:gd name="T88" fmla="*/ 1113 w 2048"/>
                    <a:gd name="T89" fmla="*/ 953 h 1990"/>
                    <a:gd name="T90" fmla="*/ 953 w 2048"/>
                    <a:gd name="T91" fmla="*/ 1146 h 1990"/>
                    <a:gd name="T92" fmla="*/ 921 w 2048"/>
                    <a:gd name="T93" fmla="*/ 1026 h 1990"/>
                    <a:gd name="T94" fmla="*/ 889 w 2048"/>
                    <a:gd name="T95" fmla="*/ 1300 h 1990"/>
                    <a:gd name="T96" fmla="*/ 680 w 2048"/>
                    <a:gd name="T97" fmla="*/ 1090 h 1990"/>
                    <a:gd name="T98" fmla="*/ 1300 w 2048"/>
                    <a:gd name="T99" fmla="*/ 680 h 1990"/>
                    <a:gd name="T100" fmla="*/ 1217 w 2048"/>
                    <a:gd name="T101" fmla="*/ 889 h 1990"/>
                    <a:gd name="T102" fmla="*/ 1090 w 2048"/>
                    <a:gd name="T103" fmla="*/ 680 h 1990"/>
                    <a:gd name="T104" fmla="*/ 1469 w 2048"/>
                    <a:gd name="T105" fmla="*/ 1926 h 1990"/>
                    <a:gd name="T106" fmla="*/ 956 w 2048"/>
                    <a:gd name="T107" fmla="*/ 1465 h 1990"/>
                    <a:gd name="T108" fmla="*/ 1238 w 2048"/>
                    <a:gd name="T109" fmla="*/ 950 h 1990"/>
                    <a:gd name="T110" fmla="*/ 1340 w 2048"/>
                    <a:gd name="T111" fmla="*/ 912 h 1990"/>
                    <a:gd name="T112" fmla="*/ 1469 w 2048"/>
                    <a:gd name="T113" fmla="*/ 896 h 1990"/>
                    <a:gd name="T114" fmla="*/ 1533 w 2048"/>
                    <a:gd name="T115" fmla="*/ 900 h 1990"/>
                    <a:gd name="T116" fmla="*/ 1469 w 2048"/>
                    <a:gd name="T117" fmla="*/ 1926 h 19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048" h="1990">
                      <a:moveTo>
                        <a:pt x="1569" y="840"/>
                      </a:moveTo>
                      <a:cubicBezTo>
                        <a:pt x="1569" y="237"/>
                        <a:pt x="1569" y="237"/>
                        <a:pt x="1569" y="237"/>
                      </a:cubicBezTo>
                      <a:cubicBezTo>
                        <a:pt x="1569" y="219"/>
                        <a:pt x="1555" y="205"/>
                        <a:pt x="1537" y="205"/>
                      </a:cubicBezTo>
                      <a:cubicBezTo>
                        <a:pt x="1398" y="205"/>
                        <a:pt x="1398" y="205"/>
                        <a:pt x="1398" y="205"/>
                      </a:cubicBezTo>
                      <a:cubicBezTo>
                        <a:pt x="1398" y="32"/>
                        <a:pt x="1398" y="32"/>
                        <a:pt x="1398" y="32"/>
                      </a:cubicBezTo>
                      <a:cubicBezTo>
                        <a:pt x="1398" y="14"/>
                        <a:pt x="1384" y="0"/>
                        <a:pt x="1366" y="0"/>
                      </a:cubicBezTo>
                      <a:cubicBezTo>
                        <a:pt x="1229" y="0"/>
                        <a:pt x="1229" y="0"/>
                        <a:pt x="1229" y="0"/>
                      </a:cubicBezTo>
                      <a:cubicBezTo>
                        <a:pt x="1212" y="0"/>
                        <a:pt x="1197" y="14"/>
                        <a:pt x="1197" y="32"/>
                      </a:cubicBezTo>
                      <a:cubicBezTo>
                        <a:pt x="1197" y="205"/>
                        <a:pt x="1197" y="205"/>
                        <a:pt x="1197" y="205"/>
                      </a:cubicBezTo>
                      <a:cubicBezTo>
                        <a:pt x="885" y="205"/>
                        <a:pt x="885" y="205"/>
                        <a:pt x="885" y="205"/>
                      </a:cubicBezTo>
                      <a:cubicBezTo>
                        <a:pt x="885" y="32"/>
                        <a:pt x="885" y="32"/>
                        <a:pt x="885" y="32"/>
                      </a:cubicBezTo>
                      <a:cubicBezTo>
                        <a:pt x="885" y="14"/>
                        <a:pt x="871" y="0"/>
                        <a:pt x="853" y="0"/>
                      </a:cubicBezTo>
                      <a:cubicBezTo>
                        <a:pt x="716" y="0"/>
                        <a:pt x="716" y="0"/>
                        <a:pt x="716" y="0"/>
                      </a:cubicBezTo>
                      <a:cubicBezTo>
                        <a:pt x="698" y="0"/>
                        <a:pt x="684" y="14"/>
                        <a:pt x="684" y="32"/>
                      </a:cubicBezTo>
                      <a:cubicBezTo>
                        <a:pt x="684" y="205"/>
                        <a:pt x="684" y="205"/>
                        <a:pt x="684" y="205"/>
                      </a:cubicBezTo>
                      <a:cubicBezTo>
                        <a:pt x="372" y="205"/>
                        <a:pt x="372" y="205"/>
                        <a:pt x="372" y="205"/>
                      </a:cubicBezTo>
                      <a:cubicBezTo>
                        <a:pt x="372" y="32"/>
                        <a:pt x="372" y="32"/>
                        <a:pt x="372" y="32"/>
                      </a:cubicBezTo>
                      <a:cubicBezTo>
                        <a:pt x="372" y="14"/>
                        <a:pt x="358" y="0"/>
                        <a:pt x="340" y="0"/>
                      </a:cubicBezTo>
                      <a:cubicBezTo>
                        <a:pt x="203" y="0"/>
                        <a:pt x="203" y="0"/>
                        <a:pt x="203" y="0"/>
                      </a:cubicBezTo>
                      <a:cubicBezTo>
                        <a:pt x="185" y="0"/>
                        <a:pt x="171" y="14"/>
                        <a:pt x="171" y="32"/>
                      </a:cubicBezTo>
                      <a:cubicBezTo>
                        <a:pt x="171" y="205"/>
                        <a:pt x="171" y="205"/>
                        <a:pt x="171" y="205"/>
                      </a:cubicBezTo>
                      <a:cubicBezTo>
                        <a:pt x="32" y="205"/>
                        <a:pt x="32" y="205"/>
                        <a:pt x="32" y="205"/>
                      </a:cubicBezTo>
                      <a:cubicBezTo>
                        <a:pt x="14" y="205"/>
                        <a:pt x="0" y="219"/>
                        <a:pt x="0" y="237"/>
                      </a:cubicBezTo>
                      <a:cubicBezTo>
                        <a:pt x="0" y="1468"/>
                        <a:pt x="0" y="1468"/>
                        <a:pt x="0" y="1468"/>
                      </a:cubicBezTo>
                      <a:cubicBezTo>
                        <a:pt x="0" y="1486"/>
                        <a:pt x="14" y="1501"/>
                        <a:pt x="32" y="1501"/>
                      </a:cubicBezTo>
                      <a:cubicBezTo>
                        <a:pt x="896" y="1501"/>
                        <a:pt x="896" y="1501"/>
                        <a:pt x="896" y="1501"/>
                      </a:cubicBezTo>
                      <a:cubicBezTo>
                        <a:pt x="917" y="1631"/>
                        <a:pt x="981" y="1751"/>
                        <a:pt x="1080" y="1840"/>
                      </a:cubicBezTo>
                      <a:cubicBezTo>
                        <a:pt x="1186" y="1937"/>
                        <a:pt x="1325" y="1990"/>
                        <a:pt x="1469" y="1990"/>
                      </a:cubicBezTo>
                      <a:cubicBezTo>
                        <a:pt x="1788" y="1990"/>
                        <a:pt x="2048" y="1730"/>
                        <a:pt x="2048" y="1411"/>
                      </a:cubicBezTo>
                      <a:cubicBezTo>
                        <a:pt x="2048" y="1129"/>
                        <a:pt x="1844" y="888"/>
                        <a:pt x="1569" y="840"/>
                      </a:cubicBezTo>
                      <a:close/>
                      <a:moveTo>
                        <a:pt x="1261" y="237"/>
                      </a:moveTo>
                      <a:cubicBezTo>
                        <a:pt x="1261" y="64"/>
                        <a:pt x="1261" y="64"/>
                        <a:pt x="1261" y="64"/>
                      </a:cubicBezTo>
                      <a:cubicBezTo>
                        <a:pt x="1334" y="64"/>
                        <a:pt x="1334" y="64"/>
                        <a:pt x="1334" y="64"/>
                      </a:cubicBezTo>
                      <a:cubicBezTo>
                        <a:pt x="1334" y="237"/>
                        <a:pt x="1334" y="237"/>
                        <a:pt x="1334" y="237"/>
                      </a:cubicBezTo>
                      <a:cubicBezTo>
                        <a:pt x="1334" y="410"/>
                        <a:pt x="1334" y="410"/>
                        <a:pt x="1334" y="410"/>
                      </a:cubicBezTo>
                      <a:cubicBezTo>
                        <a:pt x="1261" y="410"/>
                        <a:pt x="1261" y="410"/>
                        <a:pt x="1261" y="410"/>
                      </a:cubicBezTo>
                      <a:lnTo>
                        <a:pt x="1261" y="237"/>
                      </a:lnTo>
                      <a:close/>
                      <a:moveTo>
                        <a:pt x="748" y="237"/>
                      </a:moveTo>
                      <a:cubicBezTo>
                        <a:pt x="748" y="64"/>
                        <a:pt x="748" y="64"/>
                        <a:pt x="748" y="64"/>
                      </a:cubicBezTo>
                      <a:cubicBezTo>
                        <a:pt x="821" y="64"/>
                        <a:pt x="821" y="64"/>
                        <a:pt x="821" y="64"/>
                      </a:cubicBezTo>
                      <a:cubicBezTo>
                        <a:pt x="821" y="237"/>
                        <a:pt x="821" y="237"/>
                        <a:pt x="821" y="237"/>
                      </a:cubicBezTo>
                      <a:cubicBezTo>
                        <a:pt x="821" y="410"/>
                        <a:pt x="821" y="410"/>
                        <a:pt x="821" y="410"/>
                      </a:cubicBezTo>
                      <a:cubicBezTo>
                        <a:pt x="748" y="410"/>
                        <a:pt x="748" y="410"/>
                        <a:pt x="748" y="410"/>
                      </a:cubicBezTo>
                      <a:lnTo>
                        <a:pt x="748" y="237"/>
                      </a:lnTo>
                      <a:close/>
                      <a:moveTo>
                        <a:pt x="235" y="237"/>
                      </a:moveTo>
                      <a:cubicBezTo>
                        <a:pt x="235" y="64"/>
                        <a:pt x="235" y="64"/>
                        <a:pt x="235" y="64"/>
                      </a:cubicBezTo>
                      <a:cubicBezTo>
                        <a:pt x="308" y="64"/>
                        <a:pt x="308" y="64"/>
                        <a:pt x="308" y="64"/>
                      </a:cubicBezTo>
                      <a:cubicBezTo>
                        <a:pt x="308" y="237"/>
                        <a:pt x="308" y="237"/>
                        <a:pt x="308" y="237"/>
                      </a:cubicBezTo>
                      <a:cubicBezTo>
                        <a:pt x="308" y="410"/>
                        <a:pt x="308" y="410"/>
                        <a:pt x="308" y="410"/>
                      </a:cubicBezTo>
                      <a:cubicBezTo>
                        <a:pt x="235" y="410"/>
                        <a:pt x="235" y="410"/>
                        <a:pt x="235" y="410"/>
                      </a:cubicBezTo>
                      <a:lnTo>
                        <a:pt x="235" y="237"/>
                      </a:lnTo>
                      <a:close/>
                      <a:moveTo>
                        <a:pt x="921" y="1026"/>
                      </a:moveTo>
                      <a:cubicBezTo>
                        <a:pt x="648" y="1026"/>
                        <a:pt x="648" y="1026"/>
                        <a:pt x="648" y="1026"/>
                      </a:cubicBezTo>
                      <a:cubicBezTo>
                        <a:pt x="630" y="1026"/>
                        <a:pt x="616" y="1040"/>
                        <a:pt x="616" y="1058"/>
                      </a:cubicBezTo>
                      <a:cubicBezTo>
                        <a:pt x="616" y="1332"/>
                        <a:pt x="616" y="1332"/>
                        <a:pt x="616" y="1332"/>
                      </a:cubicBezTo>
                      <a:cubicBezTo>
                        <a:pt x="616" y="1349"/>
                        <a:pt x="630" y="1364"/>
                        <a:pt x="648" y="1364"/>
                      </a:cubicBezTo>
                      <a:cubicBezTo>
                        <a:pt x="891" y="1364"/>
                        <a:pt x="891" y="1364"/>
                        <a:pt x="891" y="1364"/>
                      </a:cubicBezTo>
                      <a:cubicBezTo>
                        <a:pt x="890" y="1379"/>
                        <a:pt x="889" y="1395"/>
                        <a:pt x="889" y="1411"/>
                      </a:cubicBezTo>
                      <a:cubicBezTo>
                        <a:pt x="889" y="1419"/>
                        <a:pt x="890" y="1428"/>
                        <a:pt x="890" y="1436"/>
                      </a:cubicBezTo>
                      <a:cubicBezTo>
                        <a:pt x="64" y="1436"/>
                        <a:pt x="64" y="1436"/>
                        <a:pt x="64" y="1436"/>
                      </a:cubicBezTo>
                      <a:cubicBezTo>
                        <a:pt x="64" y="269"/>
                        <a:pt x="64" y="269"/>
                        <a:pt x="64" y="269"/>
                      </a:cubicBezTo>
                      <a:cubicBezTo>
                        <a:pt x="171" y="269"/>
                        <a:pt x="171" y="269"/>
                        <a:pt x="171" y="269"/>
                      </a:cubicBezTo>
                      <a:cubicBezTo>
                        <a:pt x="171" y="442"/>
                        <a:pt x="171" y="442"/>
                        <a:pt x="171" y="442"/>
                      </a:cubicBezTo>
                      <a:cubicBezTo>
                        <a:pt x="171" y="460"/>
                        <a:pt x="185" y="474"/>
                        <a:pt x="203" y="474"/>
                      </a:cubicBezTo>
                      <a:cubicBezTo>
                        <a:pt x="340" y="474"/>
                        <a:pt x="340" y="474"/>
                        <a:pt x="340" y="474"/>
                      </a:cubicBezTo>
                      <a:cubicBezTo>
                        <a:pt x="358" y="474"/>
                        <a:pt x="372" y="460"/>
                        <a:pt x="372" y="442"/>
                      </a:cubicBezTo>
                      <a:cubicBezTo>
                        <a:pt x="372" y="269"/>
                        <a:pt x="372" y="269"/>
                        <a:pt x="372" y="269"/>
                      </a:cubicBezTo>
                      <a:cubicBezTo>
                        <a:pt x="684" y="269"/>
                        <a:pt x="684" y="269"/>
                        <a:pt x="684" y="269"/>
                      </a:cubicBezTo>
                      <a:cubicBezTo>
                        <a:pt x="684" y="442"/>
                        <a:pt x="684" y="442"/>
                        <a:pt x="684" y="442"/>
                      </a:cubicBezTo>
                      <a:cubicBezTo>
                        <a:pt x="684" y="460"/>
                        <a:pt x="698" y="474"/>
                        <a:pt x="716" y="474"/>
                      </a:cubicBezTo>
                      <a:cubicBezTo>
                        <a:pt x="853" y="474"/>
                        <a:pt x="853" y="474"/>
                        <a:pt x="853" y="474"/>
                      </a:cubicBezTo>
                      <a:cubicBezTo>
                        <a:pt x="871" y="474"/>
                        <a:pt x="885" y="460"/>
                        <a:pt x="885" y="442"/>
                      </a:cubicBezTo>
                      <a:cubicBezTo>
                        <a:pt x="885" y="269"/>
                        <a:pt x="885" y="269"/>
                        <a:pt x="885" y="269"/>
                      </a:cubicBezTo>
                      <a:cubicBezTo>
                        <a:pt x="1197" y="269"/>
                        <a:pt x="1197" y="269"/>
                        <a:pt x="1197" y="269"/>
                      </a:cubicBezTo>
                      <a:cubicBezTo>
                        <a:pt x="1197" y="442"/>
                        <a:pt x="1197" y="442"/>
                        <a:pt x="1197" y="442"/>
                      </a:cubicBezTo>
                      <a:cubicBezTo>
                        <a:pt x="1197" y="460"/>
                        <a:pt x="1212" y="474"/>
                        <a:pt x="1229" y="474"/>
                      </a:cubicBezTo>
                      <a:cubicBezTo>
                        <a:pt x="1366" y="474"/>
                        <a:pt x="1366" y="474"/>
                        <a:pt x="1366" y="474"/>
                      </a:cubicBezTo>
                      <a:cubicBezTo>
                        <a:pt x="1384" y="474"/>
                        <a:pt x="1398" y="460"/>
                        <a:pt x="1398" y="442"/>
                      </a:cubicBezTo>
                      <a:cubicBezTo>
                        <a:pt x="1398" y="269"/>
                        <a:pt x="1398" y="269"/>
                        <a:pt x="1398" y="269"/>
                      </a:cubicBezTo>
                      <a:cubicBezTo>
                        <a:pt x="1505" y="269"/>
                        <a:pt x="1505" y="269"/>
                        <a:pt x="1505" y="269"/>
                      </a:cubicBezTo>
                      <a:cubicBezTo>
                        <a:pt x="1505" y="833"/>
                        <a:pt x="1505" y="833"/>
                        <a:pt x="1505" y="833"/>
                      </a:cubicBezTo>
                      <a:cubicBezTo>
                        <a:pt x="1493" y="832"/>
                        <a:pt x="1481" y="831"/>
                        <a:pt x="1469" y="831"/>
                      </a:cubicBezTo>
                      <a:cubicBezTo>
                        <a:pt x="1433" y="831"/>
                        <a:pt x="1398" y="835"/>
                        <a:pt x="1364" y="841"/>
                      </a:cubicBezTo>
                      <a:cubicBezTo>
                        <a:pt x="1364" y="648"/>
                        <a:pt x="1364" y="648"/>
                        <a:pt x="1364" y="648"/>
                      </a:cubicBezTo>
                      <a:cubicBezTo>
                        <a:pt x="1364" y="630"/>
                        <a:pt x="1350" y="616"/>
                        <a:pt x="1332" y="616"/>
                      </a:cubicBezTo>
                      <a:cubicBezTo>
                        <a:pt x="1058" y="616"/>
                        <a:pt x="1058" y="616"/>
                        <a:pt x="1058" y="616"/>
                      </a:cubicBezTo>
                      <a:cubicBezTo>
                        <a:pt x="1040" y="616"/>
                        <a:pt x="1026" y="630"/>
                        <a:pt x="1026" y="648"/>
                      </a:cubicBezTo>
                      <a:cubicBezTo>
                        <a:pt x="1026" y="921"/>
                        <a:pt x="1026" y="921"/>
                        <a:pt x="1026" y="921"/>
                      </a:cubicBezTo>
                      <a:cubicBezTo>
                        <a:pt x="1026" y="939"/>
                        <a:pt x="1040" y="953"/>
                        <a:pt x="1058" y="953"/>
                      </a:cubicBezTo>
                      <a:cubicBezTo>
                        <a:pt x="1113" y="953"/>
                        <a:pt x="1113" y="953"/>
                        <a:pt x="1113" y="953"/>
                      </a:cubicBezTo>
                      <a:cubicBezTo>
                        <a:pt x="1060" y="995"/>
                        <a:pt x="1014" y="1045"/>
                        <a:pt x="978" y="1102"/>
                      </a:cubicBezTo>
                      <a:cubicBezTo>
                        <a:pt x="969" y="1116"/>
                        <a:pt x="961" y="1131"/>
                        <a:pt x="953" y="1146"/>
                      </a:cubicBezTo>
                      <a:cubicBezTo>
                        <a:pt x="953" y="1058"/>
                        <a:pt x="953" y="1058"/>
                        <a:pt x="953" y="1058"/>
                      </a:cubicBezTo>
                      <a:cubicBezTo>
                        <a:pt x="953" y="1040"/>
                        <a:pt x="939" y="1026"/>
                        <a:pt x="921" y="1026"/>
                      </a:cubicBezTo>
                      <a:close/>
                      <a:moveTo>
                        <a:pt x="889" y="1090"/>
                      </a:moveTo>
                      <a:cubicBezTo>
                        <a:pt x="889" y="1300"/>
                        <a:pt x="889" y="1300"/>
                        <a:pt x="889" y="1300"/>
                      </a:cubicBezTo>
                      <a:cubicBezTo>
                        <a:pt x="680" y="1300"/>
                        <a:pt x="680" y="1300"/>
                        <a:pt x="680" y="1300"/>
                      </a:cubicBezTo>
                      <a:cubicBezTo>
                        <a:pt x="680" y="1090"/>
                        <a:pt x="680" y="1090"/>
                        <a:pt x="680" y="1090"/>
                      </a:cubicBezTo>
                      <a:lnTo>
                        <a:pt x="889" y="1090"/>
                      </a:lnTo>
                      <a:close/>
                      <a:moveTo>
                        <a:pt x="1300" y="680"/>
                      </a:moveTo>
                      <a:cubicBezTo>
                        <a:pt x="1300" y="857"/>
                        <a:pt x="1300" y="857"/>
                        <a:pt x="1300" y="857"/>
                      </a:cubicBezTo>
                      <a:cubicBezTo>
                        <a:pt x="1271" y="865"/>
                        <a:pt x="1244" y="876"/>
                        <a:pt x="1217" y="889"/>
                      </a:cubicBezTo>
                      <a:cubicBezTo>
                        <a:pt x="1090" y="889"/>
                        <a:pt x="1090" y="889"/>
                        <a:pt x="1090" y="889"/>
                      </a:cubicBezTo>
                      <a:cubicBezTo>
                        <a:pt x="1090" y="680"/>
                        <a:pt x="1090" y="680"/>
                        <a:pt x="1090" y="680"/>
                      </a:cubicBezTo>
                      <a:lnTo>
                        <a:pt x="1300" y="680"/>
                      </a:lnTo>
                      <a:close/>
                      <a:moveTo>
                        <a:pt x="1469" y="1926"/>
                      </a:moveTo>
                      <a:cubicBezTo>
                        <a:pt x="1204" y="1926"/>
                        <a:pt x="984" y="1728"/>
                        <a:pt x="956" y="1465"/>
                      </a:cubicBezTo>
                      <a:cubicBezTo>
                        <a:pt x="956" y="1465"/>
                        <a:pt x="956" y="1465"/>
                        <a:pt x="956" y="1465"/>
                      </a:cubicBezTo>
                      <a:cubicBezTo>
                        <a:pt x="954" y="1447"/>
                        <a:pt x="953" y="1429"/>
                        <a:pt x="953" y="1411"/>
                      </a:cubicBezTo>
                      <a:cubicBezTo>
                        <a:pt x="953" y="1215"/>
                        <a:pt x="1063" y="1038"/>
                        <a:pt x="1238" y="950"/>
                      </a:cubicBezTo>
                      <a:cubicBezTo>
                        <a:pt x="1238" y="950"/>
                        <a:pt x="1238" y="950"/>
                        <a:pt x="1238" y="950"/>
                      </a:cubicBezTo>
                      <a:cubicBezTo>
                        <a:pt x="1271" y="934"/>
                        <a:pt x="1305" y="921"/>
                        <a:pt x="1340" y="912"/>
                      </a:cubicBezTo>
                      <a:cubicBezTo>
                        <a:pt x="1340" y="912"/>
                        <a:pt x="1340" y="912"/>
                        <a:pt x="1340" y="912"/>
                      </a:cubicBezTo>
                      <a:cubicBezTo>
                        <a:pt x="1382" y="901"/>
                        <a:pt x="1425" y="896"/>
                        <a:pt x="1469" y="896"/>
                      </a:cubicBezTo>
                      <a:cubicBezTo>
                        <a:pt x="1490" y="896"/>
                        <a:pt x="1512" y="897"/>
                        <a:pt x="1533" y="900"/>
                      </a:cubicBezTo>
                      <a:cubicBezTo>
                        <a:pt x="1533" y="900"/>
                        <a:pt x="1533" y="900"/>
                        <a:pt x="1533" y="900"/>
                      </a:cubicBezTo>
                      <a:cubicBezTo>
                        <a:pt x="1790" y="932"/>
                        <a:pt x="1984" y="1151"/>
                        <a:pt x="1984" y="1411"/>
                      </a:cubicBezTo>
                      <a:cubicBezTo>
                        <a:pt x="1984" y="1695"/>
                        <a:pt x="1753" y="1926"/>
                        <a:pt x="1469" y="19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9" name="Freeform 9"/>
                <p:cNvSpPr>
                  <a:spLocks/>
                </p:cNvSpPr>
                <p:nvPr/>
              </p:nvSpPr>
              <p:spPr bwMode="auto">
                <a:xfrm>
                  <a:off x="6049" y="1050"/>
                  <a:ext cx="18" cy="41"/>
                </a:xfrm>
                <a:custGeom>
                  <a:avLst/>
                  <a:gdLst>
                    <a:gd name="T0" fmla="*/ 67 w 94"/>
                    <a:gd name="T1" fmla="*/ 25 h 216"/>
                    <a:gd name="T2" fmla="*/ 26 w 94"/>
                    <a:gd name="T3" fmla="*/ 6 h 216"/>
                    <a:gd name="T4" fmla="*/ 6 w 94"/>
                    <a:gd name="T5" fmla="*/ 47 h 216"/>
                    <a:gd name="T6" fmla="*/ 30 w 94"/>
                    <a:gd name="T7" fmla="*/ 184 h 216"/>
                    <a:gd name="T8" fmla="*/ 62 w 94"/>
                    <a:gd name="T9" fmla="*/ 216 h 216"/>
                    <a:gd name="T10" fmla="*/ 94 w 94"/>
                    <a:gd name="T11" fmla="*/ 184 h 216"/>
                    <a:gd name="T12" fmla="*/ 67 w 94"/>
                    <a:gd name="T13" fmla="*/ 25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4" h="216">
                      <a:moveTo>
                        <a:pt x="67" y="25"/>
                      </a:moveTo>
                      <a:cubicBezTo>
                        <a:pt x="61" y="9"/>
                        <a:pt x="42" y="0"/>
                        <a:pt x="26" y="6"/>
                      </a:cubicBezTo>
                      <a:cubicBezTo>
                        <a:pt x="9" y="12"/>
                        <a:pt x="0" y="30"/>
                        <a:pt x="6" y="47"/>
                      </a:cubicBezTo>
                      <a:cubicBezTo>
                        <a:pt x="22" y="91"/>
                        <a:pt x="30" y="137"/>
                        <a:pt x="30" y="184"/>
                      </a:cubicBezTo>
                      <a:cubicBezTo>
                        <a:pt x="30" y="202"/>
                        <a:pt x="44" y="216"/>
                        <a:pt x="62" y="216"/>
                      </a:cubicBezTo>
                      <a:cubicBezTo>
                        <a:pt x="80" y="216"/>
                        <a:pt x="94" y="202"/>
                        <a:pt x="94" y="184"/>
                      </a:cubicBezTo>
                      <a:cubicBezTo>
                        <a:pt x="94" y="130"/>
                        <a:pt x="85" y="76"/>
                        <a:pt x="67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0" name="Freeform 10"/>
                <p:cNvSpPr>
                  <a:spLocks/>
                </p:cNvSpPr>
                <p:nvPr/>
              </p:nvSpPr>
              <p:spPr bwMode="auto">
                <a:xfrm>
                  <a:off x="5994" y="999"/>
                  <a:ext cx="59" cy="45"/>
                </a:xfrm>
                <a:custGeom>
                  <a:avLst/>
                  <a:gdLst>
                    <a:gd name="T0" fmla="*/ 304 w 314"/>
                    <a:gd name="T1" fmla="*/ 191 h 242"/>
                    <a:gd name="T2" fmla="*/ 44 w 314"/>
                    <a:gd name="T3" fmla="*/ 5 h 242"/>
                    <a:gd name="T4" fmla="*/ 4 w 314"/>
                    <a:gd name="T5" fmla="*/ 27 h 242"/>
                    <a:gd name="T6" fmla="*/ 27 w 314"/>
                    <a:gd name="T7" fmla="*/ 67 h 242"/>
                    <a:gd name="T8" fmla="*/ 252 w 314"/>
                    <a:gd name="T9" fmla="*/ 228 h 242"/>
                    <a:gd name="T10" fmla="*/ 278 w 314"/>
                    <a:gd name="T11" fmla="*/ 242 h 242"/>
                    <a:gd name="T12" fmla="*/ 296 w 314"/>
                    <a:gd name="T13" fmla="*/ 236 h 242"/>
                    <a:gd name="T14" fmla="*/ 304 w 314"/>
                    <a:gd name="T15" fmla="*/ 191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4" h="242">
                      <a:moveTo>
                        <a:pt x="304" y="191"/>
                      </a:moveTo>
                      <a:cubicBezTo>
                        <a:pt x="242" y="101"/>
                        <a:pt x="149" y="35"/>
                        <a:pt x="44" y="5"/>
                      </a:cubicBezTo>
                      <a:cubicBezTo>
                        <a:pt x="27" y="0"/>
                        <a:pt x="9" y="10"/>
                        <a:pt x="4" y="27"/>
                      </a:cubicBezTo>
                      <a:cubicBezTo>
                        <a:pt x="0" y="44"/>
                        <a:pt x="10" y="62"/>
                        <a:pt x="27" y="67"/>
                      </a:cubicBezTo>
                      <a:cubicBezTo>
                        <a:pt x="117" y="93"/>
                        <a:pt x="197" y="150"/>
                        <a:pt x="252" y="228"/>
                      </a:cubicBezTo>
                      <a:cubicBezTo>
                        <a:pt x="258" y="237"/>
                        <a:pt x="268" y="242"/>
                        <a:pt x="278" y="242"/>
                      </a:cubicBezTo>
                      <a:cubicBezTo>
                        <a:pt x="284" y="242"/>
                        <a:pt x="291" y="240"/>
                        <a:pt x="296" y="236"/>
                      </a:cubicBezTo>
                      <a:cubicBezTo>
                        <a:pt x="311" y="226"/>
                        <a:pt x="314" y="206"/>
                        <a:pt x="304" y="1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1" name="Freeform 11"/>
                <p:cNvSpPr>
                  <a:spLocks noEditPoints="1"/>
                </p:cNvSpPr>
                <p:nvPr/>
              </p:nvSpPr>
              <p:spPr bwMode="auto">
                <a:xfrm>
                  <a:off x="5911" y="1017"/>
                  <a:ext cx="136" cy="136"/>
                </a:xfrm>
                <a:custGeom>
                  <a:avLst/>
                  <a:gdLst>
                    <a:gd name="T0" fmla="*/ 364 w 727"/>
                    <a:gd name="T1" fmla="*/ 0 h 727"/>
                    <a:gd name="T2" fmla="*/ 0 w 727"/>
                    <a:gd name="T3" fmla="*/ 364 h 727"/>
                    <a:gd name="T4" fmla="*/ 364 w 727"/>
                    <a:gd name="T5" fmla="*/ 727 h 727"/>
                    <a:gd name="T6" fmla="*/ 727 w 727"/>
                    <a:gd name="T7" fmla="*/ 364 h 727"/>
                    <a:gd name="T8" fmla="*/ 364 w 727"/>
                    <a:gd name="T9" fmla="*/ 0 h 727"/>
                    <a:gd name="T10" fmla="*/ 364 w 727"/>
                    <a:gd name="T11" fmla="*/ 663 h 727"/>
                    <a:gd name="T12" fmla="*/ 64 w 727"/>
                    <a:gd name="T13" fmla="*/ 364 h 727"/>
                    <a:gd name="T14" fmla="*/ 364 w 727"/>
                    <a:gd name="T15" fmla="*/ 65 h 727"/>
                    <a:gd name="T16" fmla="*/ 663 w 727"/>
                    <a:gd name="T17" fmla="*/ 364 h 727"/>
                    <a:gd name="T18" fmla="*/ 364 w 727"/>
                    <a:gd name="T19" fmla="*/ 663 h 7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27" h="727">
                      <a:moveTo>
                        <a:pt x="364" y="0"/>
                      </a:moveTo>
                      <a:cubicBezTo>
                        <a:pt x="163" y="0"/>
                        <a:pt x="0" y="163"/>
                        <a:pt x="0" y="364"/>
                      </a:cubicBezTo>
                      <a:cubicBezTo>
                        <a:pt x="0" y="564"/>
                        <a:pt x="163" y="727"/>
                        <a:pt x="364" y="727"/>
                      </a:cubicBezTo>
                      <a:cubicBezTo>
                        <a:pt x="564" y="727"/>
                        <a:pt x="727" y="564"/>
                        <a:pt x="727" y="364"/>
                      </a:cubicBezTo>
                      <a:cubicBezTo>
                        <a:pt x="727" y="163"/>
                        <a:pt x="564" y="0"/>
                        <a:pt x="364" y="0"/>
                      </a:cubicBezTo>
                      <a:close/>
                      <a:moveTo>
                        <a:pt x="364" y="663"/>
                      </a:moveTo>
                      <a:cubicBezTo>
                        <a:pt x="199" y="663"/>
                        <a:pt x="64" y="529"/>
                        <a:pt x="64" y="364"/>
                      </a:cubicBezTo>
                      <a:cubicBezTo>
                        <a:pt x="64" y="199"/>
                        <a:pt x="199" y="65"/>
                        <a:pt x="364" y="65"/>
                      </a:cubicBezTo>
                      <a:cubicBezTo>
                        <a:pt x="529" y="65"/>
                        <a:pt x="663" y="199"/>
                        <a:pt x="663" y="364"/>
                      </a:cubicBezTo>
                      <a:cubicBezTo>
                        <a:pt x="663" y="529"/>
                        <a:pt x="529" y="663"/>
                        <a:pt x="364" y="6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2" name="Freeform 12"/>
                <p:cNvSpPr>
                  <a:spLocks/>
                </p:cNvSpPr>
                <p:nvPr/>
              </p:nvSpPr>
              <p:spPr bwMode="auto">
                <a:xfrm>
                  <a:off x="5973" y="1048"/>
                  <a:ext cx="47" cy="47"/>
                </a:xfrm>
                <a:custGeom>
                  <a:avLst/>
                  <a:gdLst>
                    <a:gd name="T0" fmla="*/ 220 w 252"/>
                    <a:gd name="T1" fmla="*/ 188 h 252"/>
                    <a:gd name="T2" fmla="*/ 64 w 252"/>
                    <a:gd name="T3" fmla="*/ 188 h 252"/>
                    <a:gd name="T4" fmla="*/ 64 w 252"/>
                    <a:gd name="T5" fmla="*/ 32 h 252"/>
                    <a:gd name="T6" fmla="*/ 32 w 252"/>
                    <a:gd name="T7" fmla="*/ 0 h 252"/>
                    <a:gd name="T8" fmla="*/ 0 w 252"/>
                    <a:gd name="T9" fmla="*/ 32 h 252"/>
                    <a:gd name="T10" fmla="*/ 0 w 252"/>
                    <a:gd name="T11" fmla="*/ 220 h 252"/>
                    <a:gd name="T12" fmla="*/ 32 w 252"/>
                    <a:gd name="T13" fmla="*/ 252 h 252"/>
                    <a:gd name="T14" fmla="*/ 220 w 252"/>
                    <a:gd name="T15" fmla="*/ 252 h 252"/>
                    <a:gd name="T16" fmla="*/ 252 w 252"/>
                    <a:gd name="T17" fmla="*/ 220 h 252"/>
                    <a:gd name="T18" fmla="*/ 220 w 252"/>
                    <a:gd name="T19" fmla="*/ 188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2" h="252">
                      <a:moveTo>
                        <a:pt x="220" y="188"/>
                      </a:moveTo>
                      <a:cubicBezTo>
                        <a:pt x="64" y="188"/>
                        <a:pt x="64" y="188"/>
                        <a:pt x="64" y="188"/>
                      </a:cubicBezTo>
                      <a:cubicBezTo>
                        <a:pt x="64" y="32"/>
                        <a:pt x="64" y="32"/>
                        <a:pt x="64" y="32"/>
                      </a:cubicBezTo>
                      <a:cubicBezTo>
                        <a:pt x="64" y="14"/>
                        <a:pt x="49" y="0"/>
                        <a:pt x="32" y="0"/>
                      </a:cubicBezTo>
                      <a:cubicBezTo>
                        <a:pt x="14" y="0"/>
                        <a:pt x="0" y="14"/>
                        <a:pt x="0" y="32"/>
                      </a:cubicBezTo>
                      <a:cubicBezTo>
                        <a:pt x="0" y="220"/>
                        <a:pt x="0" y="220"/>
                        <a:pt x="0" y="220"/>
                      </a:cubicBezTo>
                      <a:cubicBezTo>
                        <a:pt x="0" y="238"/>
                        <a:pt x="14" y="252"/>
                        <a:pt x="32" y="252"/>
                      </a:cubicBezTo>
                      <a:cubicBezTo>
                        <a:pt x="220" y="252"/>
                        <a:pt x="220" y="252"/>
                        <a:pt x="220" y="252"/>
                      </a:cubicBezTo>
                      <a:cubicBezTo>
                        <a:pt x="237" y="252"/>
                        <a:pt x="252" y="238"/>
                        <a:pt x="252" y="220"/>
                      </a:cubicBezTo>
                      <a:cubicBezTo>
                        <a:pt x="252" y="203"/>
                        <a:pt x="238" y="188"/>
                        <a:pt x="220" y="1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  <p:sp>
            <p:nvSpPr>
              <p:cNvPr id="54" name="CaixaDeTexto 19"/>
              <p:cNvSpPr txBox="1"/>
              <p:nvPr/>
            </p:nvSpPr>
            <p:spPr>
              <a:xfrm>
                <a:off x="9934912" y="1361753"/>
                <a:ext cx="8811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pt-BR"/>
                </a:defPPr>
                <a:lvl1pPr algn="r">
                  <a:defRPr sz="5400" b="1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</a:defRPr>
                </a:lvl1pPr>
                <a:lvl2pPr lvl="1" algn="r">
                  <a:defRPr sz="3600">
                    <a:solidFill>
                      <a:schemeClr val="bg1"/>
                    </a:solidFill>
                  </a:defRPr>
                </a:lvl2pPr>
              </a:lstStyle>
              <a:p>
                <a:pPr algn="l"/>
                <a:r>
                  <a:rPr lang="pt-BR" sz="1400" i="1" dirty="0">
                    <a:solidFill>
                      <a:srgbClr val="4A5463"/>
                    </a:solidFill>
                    <a:effectLst/>
                    <a:latin typeface="+mn-lt"/>
                  </a:rPr>
                  <a:t>histórico</a:t>
                </a:r>
              </a:p>
            </p:txBody>
          </p:sp>
        </p:grpSp>
        <p:sp>
          <p:nvSpPr>
            <p:cNvPr id="52" name="Retângulo 51"/>
            <p:cNvSpPr/>
            <p:nvPr/>
          </p:nvSpPr>
          <p:spPr>
            <a:xfrm>
              <a:off x="7794171" y="5558971"/>
              <a:ext cx="1596572" cy="62411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3" name="CaixaDeTexto 5"/>
          <p:cNvSpPr txBox="1"/>
          <p:nvPr/>
        </p:nvSpPr>
        <p:spPr>
          <a:xfrm>
            <a:off x="7014876" y="2346742"/>
            <a:ext cx="41463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mais uma vez, o percentual de participantes do </a:t>
            </a:r>
            <a:r>
              <a:rPr lang="pt-BR" dirty="0" err="1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Empretec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 que já haviam tomado parte em outros cursos do Sebrae foi igual ao resultado de 2015 e ao de 2014 </a:t>
            </a:r>
            <a:r>
              <a:rPr lang="pt-BR" sz="1200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(P37)</a:t>
            </a: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397374" y="2721165"/>
            <a:ext cx="968537" cy="1038432"/>
            <a:chOff x="1579" y="4064"/>
            <a:chExt cx="485" cy="520"/>
          </a:xfrm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1874" y="4237"/>
              <a:ext cx="104" cy="17"/>
            </a:xfrm>
            <a:custGeom>
              <a:avLst/>
              <a:gdLst>
                <a:gd name="T0" fmla="*/ 0 w 410"/>
                <a:gd name="T1" fmla="*/ 34 h 68"/>
                <a:gd name="T2" fmla="*/ 34 w 410"/>
                <a:gd name="T3" fmla="*/ 68 h 68"/>
                <a:gd name="T4" fmla="*/ 376 w 410"/>
                <a:gd name="T5" fmla="*/ 68 h 68"/>
                <a:gd name="T6" fmla="*/ 410 w 410"/>
                <a:gd name="T7" fmla="*/ 34 h 68"/>
                <a:gd name="T8" fmla="*/ 376 w 410"/>
                <a:gd name="T9" fmla="*/ 0 h 68"/>
                <a:gd name="T10" fmla="*/ 34 w 410"/>
                <a:gd name="T11" fmla="*/ 0 h 68"/>
                <a:gd name="T12" fmla="*/ 0 w 410"/>
                <a:gd name="T13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0" h="68">
                  <a:moveTo>
                    <a:pt x="0" y="34"/>
                  </a:moveTo>
                  <a:cubicBezTo>
                    <a:pt x="0" y="53"/>
                    <a:pt x="15" y="68"/>
                    <a:pt x="34" y="68"/>
                  </a:cubicBezTo>
                  <a:cubicBezTo>
                    <a:pt x="376" y="68"/>
                    <a:pt x="376" y="68"/>
                    <a:pt x="376" y="68"/>
                  </a:cubicBezTo>
                  <a:cubicBezTo>
                    <a:pt x="394" y="68"/>
                    <a:pt x="410" y="53"/>
                    <a:pt x="410" y="34"/>
                  </a:cubicBezTo>
                  <a:cubicBezTo>
                    <a:pt x="410" y="15"/>
                    <a:pt x="394" y="0"/>
                    <a:pt x="37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lose/>
                </a:path>
              </a:pathLst>
            </a:custGeom>
            <a:solidFill>
              <a:srgbClr val="D80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" name="Freeform 6"/>
            <p:cNvSpPr>
              <a:spLocks/>
            </p:cNvSpPr>
            <p:nvPr/>
          </p:nvSpPr>
          <p:spPr bwMode="auto">
            <a:xfrm>
              <a:off x="1926" y="4289"/>
              <a:ext cx="69" cy="17"/>
            </a:xfrm>
            <a:custGeom>
              <a:avLst/>
              <a:gdLst>
                <a:gd name="T0" fmla="*/ 0 w 273"/>
                <a:gd name="T1" fmla="*/ 34 h 68"/>
                <a:gd name="T2" fmla="*/ 34 w 273"/>
                <a:gd name="T3" fmla="*/ 68 h 68"/>
                <a:gd name="T4" fmla="*/ 239 w 273"/>
                <a:gd name="T5" fmla="*/ 68 h 68"/>
                <a:gd name="T6" fmla="*/ 273 w 273"/>
                <a:gd name="T7" fmla="*/ 34 h 68"/>
                <a:gd name="T8" fmla="*/ 239 w 273"/>
                <a:gd name="T9" fmla="*/ 0 h 68"/>
                <a:gd name="T10" fmla="*/ 34 w 273"/>
                <a:gd name="T11" fmla="*/ 0 h 68"/>
                <a:gd name="T12" fmla="*/ 0 w 273"/>
                <a:gd name="T13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3" h="68">
                  <a:moveTo>
                    <a:pt x="0" y="34"/>
                  </a:moveTo>
                  <a:cubicBezTo>
                    <a:pt x="0" y="53"/>
                    <a:pt x="15" y="68"/>
                    <a:pt x="34" y="68"/>
                  </a:cubicBezTo>
                  <a:cubicBezTo>
                    <a:pt x="239" y="68"/>
                    <a:pt x="239" y="68"/>
                    <a:pt x="239" y="68"/>
                  </a:cubicBezTo>
                  <a:cubicBezTo>
                    <a:pt x="258" y="68"/>
                    <a:pt x="273" y="53"/>
                    <a:pt x="273" y="34"/>
                  </a:cubicBezTo>
                  <a:cubicBezTo>
                    <a:pt x="273" y="15"/>
                    <a:pt x="258" y="0"/>
                    <a:pt x="23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lose/>
                </a:path>
              </a:pathLst>
            </a:custGeom>
            <a:solidFill>
              <a:srgbClr val="D80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" name="Freeform 7"/>
            <p:cNvSpPr>
              <a:spLocks/>
            </p:cNvSpPr>
            <p:nvPr/>
          </p:nvSpPr>
          <p:spPr bwMode="auto">
            <a:xfrm>
              <a:off x="1891" y="4185"/>
              <a:ext cx="35" cy="18"/>
            </a:xfrm>
            <a:custGeom>
              <a:avLst/>
              <a:gdLst>
                <a:gd name="T0" fmla="*/ 103 w 137"/>
                <a:gd name="T1" fmla="*/ 69 h 69"/>
                <a:gd name="T2" fmla="*/ 137 w 137"/>
                <a:gd name="T3" fmla="*/ 34 h 69"/>
                <a:gd name="T4" fmla="*/ 103 w 137"/>
                <a:gd name="T5" fmla="*/ 0 h 69"/>
                <a:gd name="T6" fmla="*/ 34 w 137"/>
                <a:gd name="T7" fmla="*/ 0 h 69"/>
                <a:gd name="T8" fmla="*/ 0 w 137"/>
                <a:gd name="T9" fmla="*/ 34 h 69"/>
                <a:gd name="T10" fmla="*/ 34 w 137"/>
                <a:gd name="T11" fmla="*/ 69 h 69"/>
                <a:gd name="T12" fmla="*/ 103 w 137"/>
                <a:gd name="T1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" h="69">
                  <a:moveTo>
                    <a:pt x="103" y="69"/>
                  </a:moveTo>
                  <a:cubicBezTo>
                    <a:pt x="122" y="69"/>
                    <a:pt x="137" y="53"/>
                    <a:pt x="137" y="34"/>
                  </a:cubicBezTo>
                  <a:cubicBezTo>
                    <a:pt x="137" y="16"/>
                    <a:pt x="122" y="0"/>
                    <a:pt x="103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6"/>
                    <a:pt x="0" y="34"/>
                  </a:cubicBezTo>
                  <a:cubicBezTo>
                    <a:pt x="0" y="53"/>
                    <a:pt x="15" y="69"/>
                    <a:pt x="34" y="69"/>
                  </a:cubicBezTo>
                  <a:lnTo>
                    <a:pt x="103" y="69"/>
                  </a:lnTo>
                  <a:close/>
                </a:path>
              </a:pathLst>
            </a:custGeom>
            <a:solidFill>
              <a:srgbClr val="D80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1804" y="4289"/>
              <a:ext cx="104" cy="17"/>
            </a:xfrm>
            <a:custGeom>
              <a:avLst/>
              <a:gdLst>
                <a:gd name="T0" fmla="*/ 34 w 409"/>
                <a:gd name="T1" fmla="*/ 0 h 68"/>
                <a:gd name="T2" fmla="*/ 0 w 409"/>
                <a:gd name="T3" fmla="*/ 34 h 68"/>
                <a:gd name="T4" fmla="*/ 34 w 409"/>
                <a:gd name="T5" fmla="*/ 68 h 68"/>
                <a:gd name="T6" fmla="*/ 375 w 409"/>
                <a:gd name="T7" fmla="*/ 68 h 68"/>
                <a:gd name="T8" fmla="*/ 409 w 409"/>
                <a:gd name="T9" fmla="*/ 34 h 68"/>
                <a:gd name="T10" fmla="*/ 375 w 409"/>
                <a:gd name="T11" fmla="*/ 0 h 68"/>
                <a:gd name="T12" fmla="*/ 34 w 409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9" h="68">
                  <a:moveTo>
                    <a:pt x="34" y="0"/>
                  </a:moveTo>
                  <a:cubicBezTo>
                    <a:pt x="15" y="0"/>
                    <a:pt x="0" y="15"/>
                    <a:pt x="0" y="34"/>
                  </a:cubicBezTo>
                  <a:cubicBezTo>
                    <a:pt x="0" y="53"/>
                    <a:pt x="15" y="68"/>
                    <a:pt x="34" y="68"/>
                  </a:cubicBezTo>
                  <a:cubicBezTo>
                    <a:pt x="375" y="68"/>
                    <a:pt x="375" y="68"/>
                    <a:pt x="375" y="68"/>
                  </a:cubicBezTo>
                  <a:cubicBezTo>
                    <a:pt x="394" y="68"/>
                    <a:pt x="409" y="53"/>
                    <a:pt x="409" y="34"/>
                  </a:cubicBezTo>
                  <a:cubicBezTo>
                    <a:pt x="409" y="15"/>
                    <a:pt x="394" y="0"/>
                    <a:pt x="375" y="0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D80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1614" y="4099"/>
              <a:ext cx="251" cy="450"/>
            </a:xfrm>
            <a:custGeom>
              <a:avLst/>
              <a:gdLst>
                <a:gd name="T0" fmla="*/ 957 w 991"/>
                <a:gd name="T1" fmla="*/ 1707 h 1775"/>
                <a:gd name="T2" fmla="*/ 308 w 991"/>
                <a:gd name="T3" fmla="*/ 1707 h 1775"/>
                <a:gd name="T4" fmla="*/ 205 w 991"/>
                <a:gd name="T5" fmla="*/ 1605 h 1775"/>
                <a:gd name="T6" fmla="*/ 205 w 991"/>
                <a:gd name="T7" fmla="*/ 34 h 1775"/>
                <a:gd name="T8" fmla="*/ 171 w 991"/>
                <a:gd name="T9" fmla="*/ 0 h 1775"/>
                <a:gd name="T10" fmla="*/ 0 w 991"/>
                <a:gd name="T11" fmla="*/ 171 h 1775"/>
                <a:gd name="T12" fmla="*/ 35 w 991"/>
                <a:gd name="T13" fmla="*/ 205 h 1775"/>
                <a:gd name="T14" fmla="*/ 69 w 991"/>
                <a:gd name="T15" fmla="*/ 171 h 1775"/>
                <a:gd name="T16" fmla="*/ 137 w 991"/>
                <a:gd name="T17" fmla="*/ 74 h 1775"/>
                <a:gd name="T18" fmla="*/ 137 w 991"/>
                <a:gd name="T19" fmla="*/ 1605 h 1775"/>
                <a:gd name="T20" fmla="*/ 308 w 991"/>
                <a:gd name="T21" fmla="*/ 1775 h 1775"/>
                <a:gd name="T22" fmla="*/ 957 w 991"/>
                <a:gd name="T23" fmla="*/ 1775 h 1775"/>
                <a:gd name="T24" fmla="*/ 991 w 991"/>
                <a:gd name="T25" fmla="*/ 1741 h 1775"/>
                <a:gd name="T26" fmla="*/ 957 w 991"/>
                <a:gd name="T27" fmla="*/ 1707 h 1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91" h="1775">
                  <a:moveTo>
                    <a:pt x="957" y="1707"/>
                  </a:moveTo>
                  <a:cubicBezTo>
                    <a:pt x="308" y="1707"/>
                    <a:pt x="308" y="1707"/>
                    <a:pt x="308" y="1707"/>
                  </a:cubicBezTo>
                  <a:cubicBezTo>
                    <a:pt x="251" y="1707"/>
                    <a:pt x="205" y="1661"/>
                    <a:pt x="205" y="1605"/>
                  </a:cubicBezTo>
                  <a:cubicBezTo>
                    <a:pt x="205" y="34"/>
                    <a:pt x="205" y="34"/>
                    <a:pt x="205" y="34"/>
                  </a:cubicBezTo>
                  <a:cubicBezTo>
                    <a:pt x="205" y="15"/>
                    <a:pt x="190" y="0"/>
                    <a:pt x="171" y="0"/>
                  </a:cubicBezTo>
                  <a:cubicBezTo>
                    <a:pt x="77" y="0"/>
                    <a:pt x="0" y="76"/>
                    <a:pt x="0" y="171"/>
                  </a:cubicBezTo>
                  <a:cubicBezTo>
                    <a:pt x="0" y="189"/>
                    <a:pt x="16" y="205"/>
                    <a:pt x="35" y="205"/>
                  </a:cubicBezTo>
                  <a:cubicBezTo>
                    <a:pt x="54" y="205"/>
                    <a:pt x="69" y="189"/>
                    <a:pt x="69" y="171"/>
                  </a:cubicBezTo>
                  <a:cubicBezTo>
                    <a:pt x="69" y="126"/>
                    <a:pt x="97" y="88"/>
                    <a:pt x="137" y="74"/>
                  </a:cubicBezTo>
                  <a:cubicBezTo>
                    <a:pt x="137" y="1605"/>
                    <a:pt x="137" y="1605"/>
                    <a:pt x="137" y="1605"/>
                  </a:cubicBezTo>
                  <a:cubicBezTo>
                    <a:pt x="137" y="1699"/>
                    <a:pt x="214" y="1775"/>
                    <a:pt x="308" y="1775"/>
                  </a:cubicBezTo>
                  <a:cubicBezTo>
                    <a:pt x="957" y="1775"/>
                    <a:pt x="957" y="1775"/>
                    <a:pt x="957" y="1775"/>
                  </a:cubicBezTo>
                  <a:cubicBezTo>
                    <a:pt x="975" y="1775"/>
                    <a:pt x="991" y="1760"/>
                    <a:pt x="991" y="1741"/>
                  </a:cubicBezTo>
                  <a:cubicBezTo>
                    <a:pt x="991" y="1722"/>
                    <a:pt x="975" y="1707"/>
                    <a:pt x="957" y="1707"/>
                  </a:cubicBezTo>
                  <a:close/>
                </a:path>
              </a:pathLst>
            </a:custGeom>
            <a:solidFill>
              <a:srgbClr val="62D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4" name="Freeform 10"/>
            <p:cNvSpPr>
              <a:spLocks/>
            </p:cNvSpPr>
            <p:nvPr/>
          </p:nvSpPr>
          <p:spPr bwMode="auto">
            <a:xfrm>
              <a:off x="1718" y="4237"/>
              <a:ext cx="138" cy="17"/>
            </a:xfrm>
            <a:custGeom>
              <a:avLst/>
              <a:gdLst>
                <a:gd name="T0" fmla="*/ 34 w 547"/>
                <a:gd name="T1" fmla="*/ 68 h 68"/>
                <a:gd name="T2" fmla="*/ 512 w 547"/>
                <a:gd name="T3" fmla="*/ 68 h 68"/>
                <a:gd name="T4" fmla="*/ 547 w 547"/>
                <a:gd name="T5" fmla="*/ 34 h 68"/>
                <a:gd name="T6" fmla="*/ 512 w 547"/>
                <a:gd name="T7" fmla="*/ 0 h 68"/>
                <a:gd name="T8" fmla="*/ 34 w 547"/>
                <a:gd name="T9" fmla="*/ 0 h 68"/>
                <a:gd name="T10" fmla="*/ 0 w 547"/>
                <a:gd name="T11" fmla="*/ 34 h 68"/>
                <a:gd name="T12" fmla="*/ 34 w 547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7" h="68">
                  <a:moveTo>
                    <a:pt x="34" y="68"/>
                  </a:moveTo>
                  <a:cubicBezTo>
                    <a:pt x="512" y="68"/>
                    <a:pt x="512" y="68"/>
                    <a:pt x="512" y="68"/>
                  </a:cubicBezTo>
                  <a:cubicBezTo>
                    <a:pt x="531" y="68"/>
                    <a:pt x="547" y="53"/>
                    <a:pt x="547" y="34"/>
                  </a:cubicBezTo>
                  <a:cubicBezTo>
                    <a:pt x="547" y="15"/>
                    <a:pt x="531" y="0"/>
                    <a:pt x="512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6" y="0"/>
                    <a:pt x="0" y="15"/>
                    <a:pt x="0" y="34"/>
                  </a:cubicBezTo>
                  <a:cubicBezTo>
                    <a:pt x="0" y="53"/>
                    <a:pt x="16" y="68"/>
                    <a:pt x="34" y="68"/>
                  </a:cubicBezTo>
                  <a:close/>
                </a:path>
              </a:pathLst>
            </a:custGeom>
            <a:solidFill>
              <a:srgbClr val="D80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5" name="Freeform 11"/>
            <p:cNvSpPr>
              <a:spLocks/>
            </p:cNvSpPr>
            <p:nvPr/>
          </p:nvSpPr>
          <p:spPr bwMode="auto">
            <a:xfrm>
              <a:off x="1718" y="4185"/>
              <a:ext cx="52" cy="18"/>
            </a:xfrm>
            <a:custGeom>
              <a:avLst/>
              <a:gdLst>
                <a:gd name="T0" fmla="*/ 34 w 205"/>
                <a:gd name="T1" fmla="*/ 69 h 69"/>
                <a:gd name="T2" fmla="*/ 171 w 205"/>
                <a:gd name="T3" fmla="*/ 69 h 69"/>
                <a:gd name="T4" fmla="*/ 205 w 205"/>
                <a:gd name="T5" fmla="*/ 34 h 69"/>
                <a:gd name="T6" fmla="*/ 171 w 205"/>
                <a:gd name="T7" fmla="*/ 0 h 69"/>
                <a:gd name="T8" fmla="*/ 34 w 205"/>
                <a:gd name="T9" fmla="*/ 0 h 69"/>
                <a:gd name="T10" fmla="*/ 0 w 205"/>
                <a:gd name="T11" fmla="*/ 34 h 69"/>
                <a:gd name="T12" fmla="*/ 34 w 205"/>
                <a:gd name="T1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" h="69">
                  <a:moveTo>
                    <a:pt x="34" y="69"/>
                  </a:moveTo>
                  <a:cubicBezTo>
                    <a:pt x="171" y="69"/>
                    <a:pt x="171" y="69"/>
                    <a:pt x="171" y="69"/>
                  </a:cubicBezTo>
                  <a:cubicBezTo>
                    <a:pt x="190" y="69"/>
                    <a:pt x="205" y="53"/>
                    <a:pt x="205" y="34"/>
                  </a:cubicBezTo>
                  <a:cubicBezTo>
                    <a:pt x="205" y="16"/>
                    <a:pt x="190" y="0"/>
                    <a:pt x="171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6" y="0"/>
                    <a:pt x="0" y="16"/>
                    <a:pt x="0" y="34"/>
                  </a:cubicBezTo>
                  <a:cubicBezTo>
                    <a:pt x="0" y="53"/>
                    <a:pt x="16" y="69"/>
                    <a:pt x="34" y="69"/>
                  </a:cubicBezTo>
                  <a:close/>
                </a:path>
              </a:pathLst>
            </a:custGeom>
            <a:solidFill>
              <a:srgbClr val="D80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6" name="Freeform 12"/>
            <p:cNvSpPr>
              <a:spLocks/>
            </p:cNvSpPr>
            <p:nvPr/>
          </p:nvSpPr>
          <p:spPr bwMode="auto">
            <a:xfrm>
              <a:off x="1787" y="4185"/>
              <a:ext cx="87" cy="18"/>
            </a:xfrm>
            <a:custGeom>
              <a:avLst/>
              <a:gdLst>
                <a:gd name="T0" fmla="*/ 308 w 342"/>
                <a:gd name="T1" fmla="*/ 0 h 69"/>
                <a:gd name="T2" fmla="*/ 35 w 342"/>
                <a:gd name="T3" fmla="*/ 0 h 69"/>
                <a:gd name="T4" fmla="*/ 0 w 342"/>
                <a:gd name="T5" fmla="*/ 34 h 69"/>
                <a:gd name="T6" fmla="*/ 35 w 342"/>
                <a:gd name="T7" fmla="*/ 69 h 69"/>
                <a:gd name="T8" fmla="*/ 308 w 342"/>
                <a:gd name="T9" fmla="*/ 69 h 69"/>
                <a:gd name="T10" fmla="*/ 342 w 342"/>
                <a:gd name="T11" fmla="*/ 34 h 69"/>
                <a:gd name="T12" fmla="*/ 308 w 342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69">
                  <a:moveTo>
                    <a:pt x="308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16" y="0"/>
                    <a:pt x="0" y="16"/>
                    <a:pt x="0" y="34"/>
                  </a:cubicBezTo>
                  <a:cubicBezTo>
                    <a:pt x="0" y="53"/>
                    <a:pt x="16" y="69"/>
                    <a:pt x="35" y="69"/>
                  </a:cubicBezTo>
                  <a:cubicBezTo>
                    <a:pt x="308" y="69"/>
                    <a:pt x="308" y="69"/>
                    <a:pt x="308" y="69"/>
                  </a:cubicBezTo>
                  <a:cubicBezTo>
                    <a:pt x="327" y="69"/>
                    <a:pt x="342" y="53"/>
                    <a:pt x="342" y="34"/>
                  </a:cubicBezTo>
                  <a:cubicBezTo>
                    <a:pt x="342" y="16"/>
                    <a:pt x="327" y="0"/>
                    <a:pt x="308" y="0"/>
                  </a:cubicBezTo>
                  <a:close/>
                </a:path>
              </a:pathLst>
            </a:custGeom>
            <a:solidFill>
              <a:srgbClr val="D80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7" name="Freeform 13"/>
            <p:cNvSpPr>
              <a:spLocks/>
            </p:cNvSpPr>
            <p:nvPr/>
          </p:nvSpPr>
          <p:spPr bwMode="auto">
            <a:xfrm>
              <a:off x="1579" y="4064"/>
              <a:ext cx="485" cy="468"/>
            </a:xfrm>
            <a:custGeom>
              <a:avLst/>
              <a:gdLst>
                <a:gd name="T0" fmla="*/ 1605 w 1912"/>
                <a:gd name="T1" fmla="*/ 0 h 1843"/>
                <a:gd name="T2" fmla="*/ 307 w 1912"/>
                <a:gd name="T3" fmla="*/ 0 h 1843"/>
                <a:gd name="T4" fmla="*/ 0 w 1912"/>
                <a:gd name="T5" fmla="*/ 306 h 1843"/>
                <a:gd name="T6" fmla="*/ 0 w 1912"/>
                <a:gd name="T7" fmla="*/ 307 h 1843"/>
                <a:gd name="T8" fmla="*/ 0 w 1912"/>
                <a:gd name="T9" fmla="*/ 307 h 1843"/>
                <a:gd name="T10" fmla="*/ 0 w 1912"/>
                <a:gd name="T11" fmla="*/ 307 h 1843"/>
                <a:gd name="T12" fmla="*/ 0 w 1912"/>
                <a:gd name="T13" fmla="*/ 308 h 1843"/>
                <a:gd name="T14" fmla="*/ 154 w 1912"/>
                <a:gd name="T15" fmla="*/ 573 h 1843"/>
                <a:gd name="T16" fmla="*/ 200 w 1912"/>
                <a:gd name="T17" fmla="*/ 560 h 1843"/>
                <a:gd name="T18" fmla="*/ 188 w 1912"/>
                <a:gd name="T19" fmla="*/ 514 h 1843"/>
                <a:gd name="T20" fmla="*/ 68 w 1912"/>
                <a:gd name="T21" fmla="*/ 307 h 1843"/>
                <a:gd name="T22" fmla="*/ 307 w 1912"/>
                <a:gd name="T23" fmla="*/ 68 h 1843"/>
                <a:gd name="T24" fmla="*/ 1605 w 1912"/>
                <a:gd name="T25" fmla="*/ 68 h 1843"/>
                <a:gd name="T26" fmla="*/ 1844 w 1912"/>
                <a:gd name="T27" fmla="*/ 307 h 1843"/>
                <a:gd name="T28" fmla="*/ 1844 w 1912"/>
                <a:gd name="T29" fmla="*/ 1741 h 1843"/>
                <a:gd name="T30" fmla="*/ 1830 w 1912"/>
                <a:gd name="T31" fmla="*/ 1792 h 1843"/>
                <a:gd name="T32" fmla="*/ 1842 w 1912"/>
                <a:gd name="T33" fmla="*/ 1838 h 1843"/>
                <a:gd name="T34" fmla="*/ 1859 w 1912"/>
                <a:gd name="T35" fmla="*/ 1843 h 1843"/>
                <a:gd name="T36" fmla="*/ 1889 w 1912"/>
                <a:gd name="T37" fmla="*/ 1826 h 1843"/>
                <a:gd name="T38" fmla="*/ 1912 w 1912"/>
                <a:gd name="T39" fmla="*/ 1741 h 1843"/>
                <a:gd name="T40" fmla="*/ 1912 w 1912"/>
                <a:gd name="T41" fmla="*/ 307 h 1843"/>
                <a:gd name="T42" fmla="*/ 1605 w 1912"/>
                <a:gd name="T43" fmla="*/ 0 h 1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12" h="1843">
                  <a:moveTo>
                    <a:pt x="1605" y="0"/>
                  </a:moveTo>
                  <a:cubicBezTo>
                    <a:pt x="307" y="0"/>
                    <a:pt x="307" y="0"/>
                    <a:pt x="307" y="0"/>
                  </a:cubicBezTo>
                  <a:cubicBezTo>
                    <a:pt x="138" y="0"/>
                    <a:pt x="1" y="137"/>
                    <a:pt x="0" y="306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0" y="417"/>
                    <a:pt x="59" y="518"/>
                    <a:pt x="154" y="573"/>
                  </a:cubicBezTo>
                  <a:cubicBezTo>
                    <a:pt x="170" y="582"/>
                    <a:pt x="191" y="577"/>
                    <a:pt x="200" y="560"/>
                  </a:cubicBezTo>
                  <a:cubicBezTo>
                    <a:pt x="210" y="544"/>
                    <a:pt x="204" y="523"/>
                    <a:pt x="188" y="514"/>
                  </a:cubicBezTo>
                  <a:cubicBezTo>
                    <a:pt x="114" y="471"/>
                    <a:pt x="68" y="392"/>
                    <a:pt x="68" y="307"/>
                  </a:cubicBezTo>
                  <a:cubicBezTo>
                    <a:pt x="68" y="175"/>
                    <a:pt x="176" y="68"/>
                    <a:pt x="307" y="68"/>
                  </a:cubicBezTo>
                  <a:cubicBezTo>
                    <a:pt x="1605" y="68"/>
                    <a:pt x="1605" y="68"/>
                    <a:pt x="1605" y="68"/>
                  </a:cubicBezTo>
                  <a:cubicBezTo>
                    <a:pt x="1737" y="68"/>
                    <a:pt x="1844" y="176"/>
                    <a:pt x="1844" y="307"/>
                  </a:cubicBezTo>
                  <a:cubicBezTo>
                    <a:pt x="1844" y="1741"/>
                    <a:pt x="1844" y="1741"/>
                    <a:pt x="1844" y="1741"/>
                  </a:cubicBezTo>
                  <a:cubicBezTo>
                    <a:pt x="1844" y="1759"/>
                    <a:pt x="1839" y="1776"/>
                    <a:pt x="1830" y="1792"/>
                  </a:cubicBezTo>
                  <a:cubicBezTo>
                    <a:pt x="1820" y="1808"/>
                    <a:pt x="1826" y="1829"/>
                    <a:pt x="1842" y="1838"/>
                  </a:cubicBezTo>
                  <a:cubicBezTo>
                    <a:pt x="1847" y="1842"/>
                    <a:pt x="1853" y="1843"/>
                    <a:pt x="1859" y="1843"/>
                  </a:cubicBezTo>
                  <a:cubicBezTo>
                    <a:pt x="1871" y="1843"/>
                    <a:pt x="1882" y="1837"/>
                    <a:pt x="1889" y="1826"/>
                  </a:cubicBezTo>
                  <a:cubicBezTo>
                    <a:pt x="1904" y="1800"/>
                    <a:pt x="1912" y="1771"/>
                    <a:pt x="1912" y="1741"/>
                  </a:cubicBezTo>
                  <a:cubicBezTo>
                    <a:pt x="1912" y="307"/>
                    <a:pt x="1912" y="307"/>
                    <a:pt x="1912" y="307"/>
                  </a:cubicBezTo>
                  <a:cubicBezTo>
                    <a:pt x="1912" y="138"/>
                    <a:pt x="1774" y="0"/>
                    <a:pt x="1605" y="0"/>
                  </a:cubicBezTo>
                  <a:close/>
                </a:path>
              </a:pathLst>
            </a:custGeom>
            <a:solidFill>
              <a:srgbClr val="62D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8" name="Freeform 14"/>
            <p:cNvSpPr>
              <a:spLocks noEditPoints="1"/>
            </p:cNvSpPr>
            <p:nvPr/>
          </p:nvSpPr>
          <p:spPr bwMode="auto">
            <a:xfrm>
              <a:off x="1908" y="4410"/>
              <a:ext cx="104" cy="104"/>
            </a:xfrm>
            <a:custGeom>
              <a:avLst/>
              <a:gdLst>
                <a:gd name="T0" fmla="*/ 410 w 410"/>
                <a:gd name="T1" fmla="*/ 205 h 410"/>
                <a:gd name="T2" fmla="*/ 205 w 410"/>
                <a:gd name="T3" fmla="*/ 0 h 410"/>
                <a:gd name="T4" fmla="*/ 0 w 410"/>
                <a:gd name="T5" fmla="*/ 205 h 410"/>
                <a:gd name="T6" fmla="*/ 205 w 410"/>
                <a:gd name="T7" fmla="*/ 410 h 410"/>
                <a:gd name="T8" fmla="*/ 410 w 410"/>
                <a:gd name="T9" fmla="*/ 205 h 410"/>
                <a:gd name="T10" fmla="*/ 205 w 410"/>
                <a:gd name="T11" fmla="*/ 342 h 410"/>
                <a:gd name="T12" fmla="*/ 69 w 410"/>
                <a:gd name="T13" fmla="*/ 205 h 410"/>
                <a:gd name="T14" fmla="*/ 205 w 410"/>
                <a:gd name="T15" fmla="*/ 68 h 410"/>
                <a:gd name="T16" fmla="*/ 342 w 410"/>
                <a:gd name="T17" fmla="*/ 205 h 410"/>
                <a:gd name="T18" fmla="*/ 205 w 410"/>
                <a:gd name="T19" fmla="*/ 342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0" h="410">
                  <a:moveTo>
                    <a:pt x="410" y="205"/>
                  </a:moveTo>
                  <a:cubicBezTo>
                    <a:pt x="410" y="92"/>
                    <a:pt x="318" y="0"/>
                    <a:pt x="205" y="0"/>
                  </a:cubicBezTo>
                  <a:cubicBezTo>
                    <a:pt x="92" y="0"/>
                    <a:pt x="0" y="92"/>
                    <a:pt x="0" y="205"/>
                  </a:cubicBezTo>
                  <a:cubicBezTo>
                    <a:pt x="0" y="318"/>
                    <a:pt x="92" y="410"/>
                    <a:pt x="205" y="410"/>
                  </a:cubicBezTo>
                  <a:cubicBezTo>
                    <a:pt x="318" y="410"/>
                    <a:pt x="410" y="318"/>
                    <a:pt x="410" y="205"/>
                  </a:cubicBezTo>
                  <a:close/>
                  <a:moveTo>
                    <a:pt x="205" y="342"/>
                  </a:moveTo>
                  <a:cubicBezTo>
                    <a:pt x="130" y="342"/>
                    <a:pt x="69" y="280"/>
                    <a:pt x="69" y="205"/>
                  </a:cubicBezTo>
                  <a:cubicBezTo>
                    <a:pt x="69" y="130"/>
                    <a:pt x="130" y="68"/>
                    <a:pt x="205" y="68"/>
                  </a:cubicBezTo>
                  <a:cubicBezTo>
                    <a:pt x="281" y="68"/>
                    <a:pt x="342" y="130"/>
                    <a:pt x="342" y="205"/>
                  </a:cubicBezTo>
                  <a:cubicBezTo>
                    <a:pt x="342" y="280"/>
                    <a:pt x="281" y="342"/>
                    <a:pt x="205" y="342"/>
                  </a:cubicBezTo>
                  <a:close/>
                </a:path>
              </a:pathLst>
            </a:custGeom>
            <a:solidFill>
              <a:srgbClr val="D80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9" name="Freeform 15"/>
            <p:cNvSpPr>
              <a:spLocks/>
            </p:cNvSpPr>
            <p:nvPr/>
          </p:nvSpPr>
          <p:spPr bwMode="auto">
            <a:xfrm>
              <a:off x="1876" y="4503"/>
              <a:ext cx="74" cy="81"/>
            </a:xfrm>
            <a:custGeom>
              <a:avLst/>
              <a:gdLst>
                <a:gd name="T0" fmla="*/ 272 w 294"/>
                <a:gd name="T1" fmla="*/ 80 h 319"/>
                <a:gd name="T2" fmla="*/ 225 w 294"/>
                <a:gd name="T3" fmla="*/ 93 h 319"/>
                <a:gd name="T4" fmla="*/ 152 w 294"/>
                <a:gd name="T5" fmla="*/ 220 h 319"/>
                <a:gd name="T6" fmla="*/ 140 w 294"/>
                <a:gd name="T7" fmla="*/ 202 h 319"/>
                <a:gd name="T8" fmla="*/ 113 w 294"/>
                <a:gd name="T9" fmla="*/ 187 h 319"/>
                <a:gd name="T10" fmla="*/ 92 w 294"/>
                <a:gd name="T11" fmla="*/ 186 h 319"/>
                <a:gd name="T12" fmla="*/ 167 w 294"/>
                <a:gd name="T13" fmla="*/ 56 h 319"/>
                <a:gd name="T14" fmla="*/ 155 w 294"/>
                <a:gd name="T15" fmla="*/ 10 h 319"/>
                <a:gd name="T16" fmla="*/ 108 w 294"/>
                <a:gd name="T17" fmla="*/ 22 h 319"/>
                <a:gd name="T18" fmla="*/ 6 w 294"/>
                <a:gd name="T19" fmla="*/ 199 h 319"/>
                <a:gd name="T20" fmla="*/ 5 w 294"/>
                <a:gd name="T21" fmla="*/ 233 h 319"/>
                <a:gd name="T22" fmla="*/ 33 w 294"/>
                <a:gd name="T23" fmla="*/ 251 h 319"/>
                <a:gd name="T24" fmla="*/ 92 w 294"/>
                <a:gd name="T25" fmla="*/ 254 h 319"/>
                <a:gd name="T26" fmla="*/ 125 w 294"/>
                <a:gd name="T27" fmla="*/ 304 h 319"/>
                <a:gd name="T28" fmla="*/ 153 w 294"/>
                <a:gd name="T29" fmla="*/ 319 h 319"/>
                <a:gd name="T30" fmla="*/ 155 w 294"/>
                <a:gd name="T31" fmla="*/ 319 h 319"/>
                <a:gd name="T32" fmla="*/ 183 w 294"/>
                <a:gd name="T33" fmla="*/ 302 h 319"/>
                <a:gd name="T34" fmla="*/ 284 w 294"/>
                <a:gd name="T35" fmla="*/ 127 h 319"/>
                <a:gd name="T36" fmla="*/ 272 w 294"/>
                <a:gd name="T37" fmla="*/ 8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4" h="319">
                  <a:moveTo>
                    <a:pt x="272" y="80"/>
                  </a:moveTo>
                  <a:cubicBezTo>
                    <a:pt x="255" y="71"/>
                    <a:pt x="235" y="76"/>
                    <a:pt x="225" y="93"/>
                  </a:cubicBezTo>
                  <a:cubicBezTo>
                    <a:pt x="152" y="220"/>
                    <a:pt x="152" y="220"/>
                    <a:pt x="152" y="220"/>
                  </a:cubicBezTo>
                  <a:cubicBezTo>
                    <a:pt x="140" y="202"/>
                    <a:pt x="140" y="202"/>
                    <a:pt x="140" y="202"/>
                  </a:cubicBezTo>
                  <a:cubicBezTo>
                    <a:pt x="134" y="193"/>
                    <a:pt x="124" y="188"/>
                    <a:pt x="113" y="187"/>
                  </a:cubicBezTo>
                  <a:cubicBezTo>
                    <a:pt x="92" y="186"/>
                    <a:pt x="92" y="186"/>
                    <a:pt x="92" y="186"/>
                  </a:cubicBezTo>
                  <a:cubicBezTo>
                    <a:pt x="167" y="56"/>
                    <a:pt x="167" y="56"/>
                    <a:pt x="167" y="56"/>
                  </a:cubicBezTo>
                  <a:cubicBezTo>
                    <a:pt x="177" y="40"/>
                    <a:pt x="171" y="19"/>
                    <a:pt x="155" y="10"/>
                  </a:cubicBezTo>
                  <a:cubicBezTo>
                    <a:pt x="138" y="0"/>
                    <a:pt x="117" y="6"/>
                    <a:pt x="108" y="22"/>
                  </a:cubicBezTo>
                  <a:cubicBezTo>
                    <a:pt x="6" y="199"/>
                    <a:pt x="6" y="199"/>
                    <a:pt x="6" y="199"/>
                  </a:cubicBezTo>
                  <a:cubicBezTo>
                    <a:pt x="0" y="210"/>
                    <a:pt x="0" y="222"/>
                    <a:pt x="5" y="233"/>
                  </a:cubicBezTo>
                  <a:cubicBezTo>
                    <a:pt x="11" y="243"/>
                    <a:pt x="21" y="250"/>
                    <a:pt x="33" y="251"/>
                  </a:cubicBezTo>
                  <a:cubicBezTo>
                    <a:pt x="92" y="254"/>
                    <a:pt x="92" y="254"/>
                    <a:pt x="92" y="254"/>
                  </a:cubicBezTo>
                  <a:cubicBezTo>
                    <a:pt x="125" y="304"/>
                    <a:pt x="125" y="304"/>
                    <a:pt x="125" y="304"/>
                  </a:cubicBezTo>
                  <a:cubicBezTo>
                    <a:pt x="131" y="313"/>
                    <a:pt x="142" y="319"/>
                    <a:pt x="153" y="319"/>
                  </a:cubicBezTo>
                  <a:cubicBezTo>
                    <a:pt x="155" y="319"/>
                    <a:pt x="155" y="319"/>
                    <a:pt x="155" y="319"/>
                  </a:cubicBezTo>
                  <a:cubicBezTo>
                    <a:pt x="166" y="319"/>
                    <a:pt x="177" y="312"/>
                    <a:pt x="183" y="302"/>
                  </a:cubicBezTo>
                  <a:cubicBezTo>
                    <a:pt x="284" y="127"/>
                    <a:pt x="284" y="127"/>
                    <a:pt x="284" y="127"/>
                  </a:cubicBezTo>
                  <a:cubicBezTo>
                    <a:pt x="294" y="110"/>
                    <a:pt x="288" y="89"/>
                    <a:pt x="272" y="80"/>
                  </a:cubicBezTo>
                  <a:close/>
                </a:path>
              </a:pathLst>
            </a:custGeom>
            <a:solidFill>
              <a:srgbClr val="D80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0" name="Freeform 16"/>
            <p:cNvSpPr>
              <a:spLocks/>
            </p:cNvSpPr>
            <p:nvPr/>
          </p:nvSpPr>
          <p:spPr bwMode="auto">
            <a:xfrm>
              <a:off x="1970" y="4503"/>
              <a:ext cx="75" cy="81"/>
            </a:xfrm>
            <a:custGeom>
              <a:avLst/>
              <a:gdLst>
                <a:gd name="T0" fmla="*/ 187 w 294"/>
                <a:gd name="T1" fmla="*/ 22 h 317"/>
                <a:gd name="T2" fmla="*/ 140 w 294"/>
                <a:gd name="T3" fmla="*/ 9 h 317"/>
                <a:gd name="T4" fmla="*/ 128 w 294"/>
                <a:gd name="T5" fmla="*/ 56 h 317"/>
                <a:gd name="T6" fmla="*/ 201 w 294"/>
                <a:gd name="T7" fmla="*/ 184 h 317"/>
                <a:gd name="T8" fmla="*/ 180 w 294"/>
                <a:gd name="T9" fmla="*/ 185 h 317"/>
                <a:gd name="T10" fmla="*/ 154 w 294"/>
                <a:gd name="T11" fmla="*/ 200 h 317"/>
                <a:gd name="T12" fmla="*/ 142 w 294"/>
                <a:gd name="T13" fmla="*/ 218 h 317"/>
                <a:gd name="T14" fmla="*/ 69 w 294"/>
                <a:gd name="T15" fmla="*/ 91 h 317"/>
                <a:gd name="T16" fmla="*/ 22 w 294"/>
                <a:gd name="T17" fmla="*/ 79 h 317"/>
                <a:gd name="T18" fmla="*/ 10 w 294"/>
                <a:gd name="T19" fmla="*/ 125 h 317"/>
                <a:gd name="T20" fmla="*/ 111 w 294"/>
                <a:gd name="T21" fmla="*/ 300 h 317"/>
                <a:gd name="T22" fmla="*/ 139 w 294"/>
                <a:gd name="T23" fmla="*/ 317 h 317"/>
                <a:gd name="T24" fmla="*/ 140 w 294"/>
                <a:gd name="T25" fmla="*/ 317 h 317"/>
                <a:gd name="T26" fmla="*/ 169 w 294"/>
                <a:gd name="T27" fmla="*/ 302 h 317"/>
                <a:gd name="T28" fmla="*/ 201 w 294"/>
                <a:gd name="T29" fmla="*/ 252 h 317"/>
                <a:gd name="T30" fmla="*/ 261 w 294"/>
                <a:gd name="T31" fmla="*/ 249 h 317"/>
                <a:gd name="T32" fmla="*/ 289 w 294"/>
                <a:gd name="T33" fmla="*/ 231 h 317"/>
                <a:gd name="T34" fmla="*/ 288 w 294"/>
                <a:gd name="T35" fmla="*/ 197 h 317"/>
                <a:gd name="T36" fmla="*/ 187 w 294"/>
                <a:gd name="T37" fmla="*/ 22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4" h="317">
                  <a:moveTo>
                    <a:pt x="187" y="22"/>
                  </a:moveTo>
                  <a:cubicBezTo>
                    <a:pt x="177" y="5"/>
                    <a:pt x="156" y="0"/>
                    <a:pt x="140" y="9"/>
                  </a:cubicBezTo>
                  <a:cubicBezTo>
                    <a:pt x="124" y="19"/>
                    <a:pt x="118" y="40"/>
                    <a:pt x="128" y="56"/>
                  </a:cubicBezTo>
                  <a:cubicBezTo>
                    <a:pt x="201" y="184"/>
                    <a:pt x="201" y="184"/>
                    <a:pt x="201" y="184"/>
                  </a:cubicBezTo>
                  <a:cubicBezTo>
                    <a:pt x="180" y="185"/>
                    <a:pt x="180" y="185"/>
                    <a:pt x="180" y="185"/>
                  </a:cubicBezTo>
                  <a:cubicBezTo>
                    <a:pt x="170" y="186"/>
                    <a:pt x="160" y="191"/>
                    <a:pt x="154" y="200"/>
                  </a:cubicBezTo>
                  <a:cubicBezTo>
                    <a:pt x="142" y="218"/>
                    <a:pt x="142" y="218"/>
                    <a:pt x="142" y="218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0" y="75"/>
                    <a:pt x="39" y="69"/>
                    <a:pt x="22" y="79"/>
                  </a:cubicBezTo>
                  <a:cubicBezTo>
                    <a:pt x="6" y="88"/>
                    <a:pt x="0" y="109"/>
                    <a:pt x="10" y="125"/>
                  </a:cubicBezTo>
                  <a:cubicBezTo>
                    <a:pt x="111" y="300"/>
                    <a:pt x="111" y="300"/>
                    <a:pt x="111" y="300"/>
                  </a:cubicBezTo>
                  <a:cubicBezTo>
                    <a:pt x="117" y="310"/>
                    <a:pt x="127" y="317"/>
                    <a:pt x="139" y="317"/>
                  </a:cubicBezTo>
                  <a:cubicBezTo>
                    <a:pt x="140" y="317"/>
                    <a:pt x="140" y="317"/>
                    <a:pt x="140" y="317"/>
                  </a:cubicBezTo>
                  <a:cubicBezTo>
                    <a:pt x="152" y="317"/>
                    <a:pt x="162" y="311"/>
                    <a:pt x="169" y="302"/>
                  </a:cubicBezTo>
                  <a:cubicBezTo>
                    <a:pt x="201" y="252"/>
                    <a:pt x="201" y="252"/>
                    <a:pt x="201" y="252"/>
                  </a:cubicBezTo>
                  <a:cubicBezTo>
                    <a:pt x="261" y="249"/>
                    <a:pt x="261" y="249"/>
                    <a:pt x="261" y="249"/>
                  </a:cubicBezTo>
                  <a:cubicBezTo>
                    <a:pt x="272" y="248"/>
                    <a:pt x="283" y="241"/>
                    <a:pt x="289" y="231"/>
                  </a:cubicBezTo>
                  <a:cubicBezTo>
                    <a:pt x="294" y="220"/>
                    <a:pt x="294" y="208"/>
                    <a:pt x="288" y="197"/>
                  </a:cubicBezTo>
                  <a:lnTo>
                    <a:pt x="187" y="22"/>
                  </a:lnTo>
                  <a:close/>
                </a:path>
              </a:pathLst>
            </a:custGeom>
            <a:solidFill>
              <a:srgbClr val="D80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1" name="Freeform 17"/>
            <p:cNvSpPr>
              <a:spLocks/>
            </p:cNvSpPr>
            <p:nvPr/>
          </p:nvSpPr>
          <p:spPr bwMode="auto">
            <a:xfrm>
              <a:off x="1718" y="4289"/>
              <a:ext cx="69" cy="17"/>
            </a:xfrm>
            <a:custGeom>
              <a:avLst/>
              <a:gdLst>
                <a:gd name="T0" fmla="*/ 34 w 273"/>
                <a:gd name="T1" fmla="*/ 68 h 68"/>
                <a:gd name="T2" fmla="*/ 239 w 273"/>
                <a:gd name="T3" fmla="*/ 68 h 68"/>
                <a:gd name="T4" fmla="*/ 273 w 273"/>
                <a:gd name="T5" fmla="*/ 34 h 68"/>
                <a:gd name="T6" fmla="*/ 239 w 273"/>
                <a:gd name="T7" fmla="*/ 0 h 68"/>
                <a:gd name="T8" fmla="*/ 34 w 273"/>
                <a:gd name="T9" fmla="*/ 0 h 68"/>
                <a:gd name="T10" fmla="*/ 0 w 273"/>
                <a:gd name="T11" fmla="*/ 34 h 68"/>
                <a:gd name="T12" fmla="*/ 34 w 273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3" h="68">
                  <a:moveTo>
                    <a:pt x="34" y="68"/>
                  </a:moveTo>
                  <a:cubicBezTo>
                    <a:pt x="239" y="68"/>
                    <a:pt x="239" y="68"/>
                    <a:pt x="239" y="68"/>
                  </a:cubicBezTo>
                  <a:cubicBezTo>
                    <a:pt x="258" y="68"/>
                    <a:pt x="273" y="53"/>
                    <a:pt x="273" y="34"/>
                  </a:cubicBezTo>
                  <a:cubicBezTo>
                    <a:pt x="273" y="15"/>
                    <a:pt x="258" y="0"/>
                    <a:pt x="23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6" y="0"/>
                    <a:pt x="0" y="15"/>
                    <a:pt x="0" y="34"/>
                  </a:cubicBezTo>
                  <a:cubicBezTo>
                    <a:pt x="0" y="53"/>
                    <a:pt x="16" y="68"/>
                    <a:pt x="34" y="68"/>
                  </a:cubicBezTo>
                  <a:close/>
                </a:path>
              </a:pathLst>
            </a:custGeom>
            <a:solidFill>
              <a:srgbClr val="D80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" name="Freeform 18"/>
            <p:cNvSpPr>
              <a:spLocks/>
            </p:cNvSpPr>
            <p:nvPr/>
          </p:nvSpPr>
          <p:spPr bwMode="auto">
            <a:xfrm>
              <a:off x="1718" y="4341"/>
              <a:ext cx="121" cy="17"/>
            </a:xfrm>
            <a:custGeom>
              <a:avLst/>
              <a:gdLst>
                <a:gd name="T0" fmla="*/ 34 w 478"/>
                <a:gd name="T1" fmla="*/ 68 h 68"/>
                <a:gd name="T2" fmla="*/ 444 w 478"/>
                <a:gd name="T3" fmla="*/ 68 h 68"/>
                <a:gd name="T4" fmla="*/ 478 w 478"/>
                <a:gd name="T5" fmla="*/ 34 h 68"/>
                <a:gd name="T6" fmla="*/ 444 w 478"/>
                <a:gd name="T7" fmla="*/ 0 h 68"/>
                <a:gd name="T8" fmla="*/ 34 w 478"/>
                <a:gd name="T9" fmla="*/ 0 h 68"/>
                <a:gd name="T10" fmla="*/ 0 w 478"/>
                <a:gd name="T11" fmla="*/ 34 h 68"/>
                <a:gd name="T12" fmla="*/ 34 w 478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8" h="68">
                  <a:moveTo>
                    <a:pt x="34" y="68"/>
                  </a:moveTo>
                  <a:cubicBezTo>
                    <a:pt x="444" y="68"/>
                    <a:pt x="444" y="68"/>
                    <a:pt x="444" y="68"/>
                  </a:cubicBezTo>
                  <a:cubicBezTo>
                    <a:pt x="463" y="68"/>
                    <a:pt x="478" y="53"/>
                    <a:pt x="478" y="34"/>
                  </a:cubicBezTo>
                  <a:cubicBezTo>
                    <a:pt x="478" y="15"/>
                    <a:pt x="463" y="0"/>
                    <a:pt x="44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6" y="0"/>
                    <a:pt x="0" y="15"/>
                    <a:pt x="0" y="34"/>
                  </a:cubicBezTo>
                  <a:cubicBezTo>
                    <a:pt x="0" y="53"/>
                    <a:pt x="16" y="68"/>
                    <a:pt x="34" y="68"/>
                  </a:cubicBezTo>
                  <a:close/>
                </a:path>
              </a:pathLst>
            </a:custGeom>
            <a:solidFill>
              <a:srgbClr val="D80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3" name="Freeform 19"/>
            <p:cNvSpPr>
              <a:spLocks/>
            </p:cNvSpPr>
            <p:nvPr/>
          </p:nvSpPr>
          <p:spPr bwMode="auto">
            <a:xfrm>
              <a:off x="1714" y="4393"/>
              <a:ext cx="142" cy="87"/>
            </a:xfrm>
            <a:custGeom>
              <a:avLst/>
              <a:gdLst>
                <a:gd name="T0" fmla="*/ 51 w 560"/>
                <a:gd name="T1" fmla="*/ 288 h 344"/>
                <a:gd name="T2" fmla="*/ 97 w 560"/>
                <a:gd name="T3" fmla="*/ 304 h 344"/>
                <a:gd name="T4" fmla="*/ 112 w 560"/>
                <a:gd name="T5" fmla="*/ 258 h 344"/>
                <a:gd name="T6" fmla="*/ 92 w 560"/>
                <a:gd name="T7" fmla="*/ 95 h 344"/>
                <a:gd name="T8" fmla="*/ 150 w 560"/>
                <a:gd name="T9" fmla="*/ 68 h 344"/>
                <a:gd name="T10" fmla="*/ 176 w 560"/>
                <a:gd name="T11" fmla="*/ 79 h 344"/>
                <a:gd name="T12" fmla="*/ 152 w 560"/>
                <a:gd name="T13" fmla="*/ 295 h 344"/>
                <a:gd name="T14" fmla="*/ 165 w 560"/>
                <a:gd name="T15" fmla="*/ 336 h 344"/>
                <a:gd name="T16" fmla="*/ 208 w 560"/>
                <a:gd name="T17" fmla="*/ 331 h 344"/>
                <a:gd name="T18" fmla="*/ 252 w 560"/>
                <a:gd name="T19" fmla="*/ 290 h 344"/>
                <a:gd name="T20" fmla="*/ 252 w 560"/>
                <a:gd name="T21" fmla="*/ 307 h 344"/>
                <a:gd name="T22" fmla="*/ 273 w 560"/>
                <a:gd name="T23" fmla="*/ 339 h 344"/>
                <a:gd name="T24" fmla="*/ 311 w 560"/>
                <a:gd name="T25" fmla="*/ 331 h 344"/>
                <a:gd name="T26" fmla="*/ 359 w 560"/>
                <a:gd name="T27" fmla="*/ 289 h 344"/>
                <a:gd name="T28" fmla="*/ 358 w 560"/>
                <a:gd name="T29" fmla="*/ 292 h 344"/>
                <a:gd name="T30" fmla="*/ 360 w 560"/>
                <a:gd name="T31" fmla="*/ 325 h 344"/>
                <a:gd name="T32" fmla="*/ 389 w 560"/>
                <a:gd name="T33" fmla="*/ 341 h 344"/>
                <a:gd name="T34" fmla="*/ 525 w 560"/>
                <a:gd name="T35" fmla="*/ 341 h 344"/>
                <a:gd name="T36" fmla="*/ 560 w 560"/>
                <a:gd name="T37" fmla="*/ 307 h 344"/>
                <a:gd name="T38" fmla="*/ 525 w 560"/>
                <a:gd name="T39" fmla="*/ 273 h 344"/>
                <a:gd name="T40" fmla="*/ 437 w 560"/>
                <a:gd name="T41" fmla="*/ 273 h 344"/>
                <a:gd name="T42" fmla="*/ 430 w 560"/>
                <a:gd name="T43" fmla="*/ 227 h 344"/>
                <a:gd name="T44" fmla="*/ 389 w 560"/>
                <a:gd name="T45" fmla="*/ 205 h 344"/>
                <a:gd name="T46" fmla="*/ 320 w 560"/>
                <a:gd name="T47" fmla="*/ 233 h 344"/>
                <a:gd name="T48" fmla="*/ 296 w 560"/>
                <a:gd name="T49" fmla="*/ 201 h 344"/>
                <a:gd name="T50" fmla="*/ 247 w 560"/>
                <a:gd name="T51" fmla="*/ 209 h 344"/>
                <a:gd name="T52" fmla="*/ 232 w 560"/>
                <a:gd name="T53" fmla="*/ 40 h 344"/>
                <a:gd name="T54" fmla="*/ 150 w 560"/>
                <a:gd name="T55" fmla="*/ 0 h 344"/>
                <a:gd name="T56" fmla="*/ 34 w 560"/>
                <a:gd name="T57" fmla="*/ 60 h 344"/>
                <a:gd name="T58" fmla="*/ 51 w 560"/>
                <a:gd name="T59" fmla="*/ 288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0" h="344">
                  <a:moveTo>
                    <a:pt x="51" y="288"/>
                  </a:moveTo>
                  <a:cubicBezTo>
                    <a:pt x="59" y="305"/>
                    <a:pt x="80" y="312"/>
                    <a:pt x="97" y="304"/>
                  </a:cubicBezTo>
                  <a:cubicBezTo>
                    <a:pt x="114" y="295"/>
                    <a:pt x="121" y="275"/>
                    <a:pt x="112" y="258"/>
                  </a:cubicBezTo>
                  <a:cubicBezTo>
                    <a:pt x="78" y="190"/>
                    <a:pt x="71" y="129"/>
                    <a:pt x="92" y="95"/>
                  </a:cubicBezTo>
                  <a:cubicBezTo>
                    <a:pt x="103" y="77"/>
                    <a:pt x="122" y="68"/>
                    <a:pt x="150" y="68"/>
                  </a:cubicBezTo>
                  <a:cubicBezTo>
                    <a:pt x="166" y="68"/>
                    <a:pt x="172" y="74"/>
                    <a:pt x="176" y="79"/>
                  </a:cubicBezTo>
                  <a:cubicBezTo>
                    <a:pt x="201" y="116"/>
                    <a:pt x="177" y="228"/>
                    <a:pt x="152" y="295"/>
                  </a:cubicBezTo>
                  <a:cubicBezTo>
                    <a:pt x="146" y="310"/>
                    <a:pt x="152" y="327"/>
                    <a:pt x="165" y="336"/>
                  </a:cubicBezTo>
                  <a:cubicBezTo>
                    <a:pt x="179" y="344"/>
                    <a:pt x="197" y="343"/>
                    <a:pt x="208" y="331"/>
                  </a:cubicBezTo>
                  <a:cubicBezTo>
                    <a:pt x="223" y="317"/>
                    <a:pt x="239" y="302"/>
                    <a:pt x="252" y="290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52" y="321"/>
                    <a:pt x="261" y="333"/>
                    <a:pt x="273" y="339"/>
                  </a:cubicBezTo>
                  <a:cubicBezTo>
                    <a:pt x="286" y="344"/>
                    <a:pt x="301" y="341"/>
                    <a:pt x="311" y="331"/>
                  </a:cubicBezTo>
                  <a:cubicBezTo>
                    <a:pt x="326" y="316"/>
                    <a:pt x="344" y="300"/>
                    <a:pt x="359" y="289"/>
                  </a:cubicBezTo>
                  <a:cubicBezTo>
                    <a:pt x="359" y="290"/>
                    <a:pt x="359" y="291"/>
                    <a:pt x="358" y="292"/>
                  </a:cubicBezTo>
                  <a:cubicBezTo>
                    <a:pt x="353" y="302"/>
                    <a:pt x="354" y="315"/>
                    <a:pt x="360" y="325"/>
                  </a:cubicBezTo>
                  <a:cubicBezTo>
                    <a:pt x="366" y="335"/>
                    <a:pt x="377" y="341"/>
                    <a:pt x="389" y="341"/>
                  </a:cubicBezTo>
                  <a:cubicBezTo>
                    <a:pt x="525" y="341"/>
                    <a:pt x="525" y="341"/>
                    <a:pt x="525" y="341"/>
                  </a:cubicBezTo>
                  <a:cubicBezTo>
                    <a:pt x="544" y="341"/>
                    <a:pt x="560" y="326"/>
                    <a:pt x="560" y="307"/>
                  </a:cubicBezTo>
                  <a:cubicBezTo>
                    <a:pt x="560" y="288"/>
                    <a:pt x="544" y="273"/>
                    <a:pt x="525" y="273"/>
                  </a:cubicBezTo>
                  <a:cubicBezTo>
                    <a:pt x="437" y="273"/>
                    <a:pt x="437" y="273"/>
                    <a:pt x="437" y="273"/>
                  </a:cubicBezTo>
                  <a:cubicBezTo>
                    <a:pt x="439" y="257"/>
                    <a:pt x="439" y="240"/>
                    <a:pt x="430" y="227"/>
                  </a:cubicBezTo>
                  <a:cubicBezTo>
                    <a:pt x="422" y="213"/>
                    <a:pt x="407" y="205"/>
                    <a:pt x="389" y="205"/>
                  </a:cubicBezTo>
                  <a:cubicBezTo>
                    <a:pt x="368" y="205"/>
                    <a:pt x="343" y="218"/>
                    <a:pt x="320" y="233"/>
                  </a:cubicBezTo>
                  <a:cubicBezTo>
                    <a:pt x="319" y="219"/>
                    <a:pt x="310" y="206"/>
                    <a:pt x="296" y="201"/>
                  </a:cubicBezTo>
                  <a:cubicBezTo>
                    <a:pt x="287" y="197"/>
                    <a:pt x="275" y="192"/>
                    <a:pt x="247" y="209"/>
                  </a:cubicBezTo>
                  <a:cubicBezTo>
                    <a:pt x="258" y="150"/>
                    <a:pt x="261" y="83"/>
                    <a:pt x="232" y="40"/>
                  </a:cubicBezTo>
                  <a:cubicBezTo>
                    <a:pt x="219" y="22"/>
                    <a:pt x="195" y="0"/>
                    <a:pt x="150" y="0"/>
                  </a:cubicBezTo>
                  <a:cubicBezTo>
                    <a:pt x="99" y="0"/>
                    <a:pt x="57" y="21"/>
                    <a:pt x="34" y="60"/>
                  </a:cubicBezTo>
                  <a:cubicBezTo>
                    <a:pt x="0" y="115"/>
                    <a:pt x="6" y="198"/>
                    <a:pt x="51" y="288"/>
                  </a:cubicBezTo>
                  <a:close/>
                </a:path>
              </a:pathLst>
            </a:custGeom>
            <a:solidFill>
              <a:srgbClr val="D80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4" name="Freeform 20"/>
            <p:cNvSpPr>
              <a:spLocks/>
            </p:cNvSpPr>
            <p:nvPr/>
          </p:nvSpPr>
          <p:spPr bwMode="auto">
            <a:xfrm>
              <a:off x="1856" y="4341"/>
              <a:ext cx="104" cy="17"/>
            </a:xfrm>
            <a:custGeom>
              <a:avLst/>
              <a:gdLst>
                <a:gd name="T0" fmla="*/ 409 w 409"/>
                <a:gd name="T1" fmla="*/ 34 h 68"/>
                <a:gd name="T2" fmla="*/ 375 w 409"/>
                <a:gd name="T3" fmla="*/ 0 h 68"/>
                <a:gd name="T4" fmla="*/ 34 w 409"/>
                <a:gd name="T5" fmla="*/ 0 h 68"/>
                <a:gd name="T6" fmla="*/ 0 w 409"/>
                <a:gd name="T7" fmla="*/ 34 h 68"/>
                <a:gd name="T8" fmla="*/ 34 w 409"/>
                <a:gd name="T9" fmla="*/ 68 h 68"/>
                <a:gd name="T10" fmla="*/ 375 w 409"/>
                <a:gd name="T11" fmla="*/ 68 h 68"/>
                <a:gd name="T12" fmla="*/ 409 w 409"/>
                <a:gd name="T13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9" h="68">
                  <a:moveTo>
                    <a:pt x="409" y="34"/>
                  </a:moveTo>
                  <a:cubicBezTo>
                    <a:pt x="409" y="15"/>
                    <a:pt x="394" y="0"/>
                    <a:pt x="375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53"/>
                    <a:pt x="15" y="68"/>
                    <a:pt x="34" y="68"/>
                  </a:cubicBezTo>
                  <a:cubicBezTo>
                    <a:pt x="375" y="68"/>
                    <a:pt x="375" y="68"/>
                    <a:pt x="375" y="68"/>
                  </a:cubicBezTo>
                  <a:cubicBezTo>
                    <a:pt x="394" y="68"/>
                    <a:pt x="409" y="53"/>
                    <a:pt x="409" y="34"/>
                  </a:cubicBezTo>
                  <a:close/>
                </a:path>
              </a:pathLst>
            </a:custGeom>
            <a:solidFill>
              <a:srgbClr val="D80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75" name="CaixaDeTexto 74"/>
          <p:cNvSpPr txBox="1"/>
          <p:nvPr/>
        </p:nvSpPr>
        <p:spPr>
          <a:xfrm>
            <a:off x="-1491" y="6063910"/>
            <a:ext cx="7184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900" dirty="0"/>
              <a:t>base: 3.036</a:t>
            </a:r>
          </a:p>
        </p:txBody>
      </p:sp>
      <p:sp>
        <p:nvSpPr>
          <p:cNvPr id="76" name="CaixaDeTexto 5"/>
          <p:cNvSpPr txBox="1"/>
          <p:nvPr/>
        </p:nvSpPr>
        <p:spPr>
          <a:xfrm>
            <a:off x="7014876" y="3962412"/>
            <a:ext cx="4146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apesar de ainda existir um considerável espaço a ser ocupado junto a esse público já atendido e satisfeito com o produto recebido </a:t>
            </a:r>
            <a:endParaRPr lang="pt-BR" sz="1200" dirty="0">
              <a:solidFill>
                <a:schemeClr val="tx2">
                  <a:lumMod val="75000"/>
                </a:schemeClr>
              </a:solidFill>
              <a:ea typeface="Verdana" pitchFamily="34" charset="0"/>
              <a:cs typeface="Arial" charset="0"/>
            </a:endParaRPr>
          </a:p>
        </p:txBody>
      </p:sp>
      <p:grpSp>
        <p:nvGrpSpPr>
          <p:cNvPr id="77" name="+ informações"/>
          <p:cNvGrpSpPr/>
          <p:nvPr/>
        </p:nvGrpSpPr>
        <p:grpSpPr>
          <a:xfrm>
            <a:off x="7796055" y="5633803"/>
            <a:ext cx="1402473" cy="346249"/>
            <a:chOff x="7300120" y="5125288"/>
            <a:chExt cx="1748287" cy="431624"/>
          </a:xfrm>
        </p:grpSpPr>
        <p:sp>
          <p:nvSpPr>
            <p:cNvPr id="78" name="Forma livre 52"/>
            <p:cNvSpPr/>
            <p:nvPr/>
          </p:nvSpPr>
          <p:spPr>
            <a:xfrm>
              <a:off x="7529599" y="5255921"/>
              <a:ext cx="1340560" cy="203648"/>
            </a:xfrm>
            <a:custGeom>
              <a:avLst/>
              <a:gdLst>
                <a:gd name="connsiteX0" fmla="*/ 0 w 1340560"/>
                <a:gd name="connsiteY0" fmla="*/ 0 h 203648"/>
                <a:gd name="connsiteX1" fmla="*/ 1238736 w 1340560"/>
                <a:gd name="connsiteY1" fmla="*/ 0 h 203648"/>
                <a:gd name="connsiteX2" fmla="*/ 1340560 w 1340560"/>
                <a:gd name="connsiteY2" fmla="*/ 101824 h 203648"/>
                <a:gd name="connsiteX3" fmla="*/ 1340559 w 1340560"/>
                <a:gd name="connsiteY3" fmla="*/ 101824 h 203648"/>
                <a:gd name="connsiteX4" fmla="*/ 1238735 w 1340560"/>
                <a:gd name="connsiteY4" fmla="*/ 203648 h 203648"/>
                <a:gd name="connsiteX5" fmla="*/ 1958 w 1340560"/>
                <a:gd name="connsiteY5" fmla="*/ 203647 h 203648"/>
                <a:gd name="connsiteX6" fmla="*/ 28837 w 1340560"/>
                <a:gd name="connsiteY6" fmla="*/ 163780 h 203648"/>
                <a:gd name="connsiteX7" fmla="*/ 41052 w 1340560"/>
                <a:gd name="connsiteY7" fmla="*/ 103276 h 203648"/>
                <a:gd name="connsiteX8" fmla="*/ 28837 w 1340560"/>
                <a:gd name="connsiteY8" fmla="*/ 42772 h 20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0560" h="203648">
                  <a:moveTo>
                    <a:pt x="0" y="0"/>
                  </a:moveTo>
                  <a:lnTo>
                    <a:pt x="1238736" y="0"/>
                  </a:lnTo>
                  <a:cubicBezTo>
                    <a:pt x="1294972" y="0"/>
                    <a:pt x="1340560" y="45588"/>
                    <a:pt x="1340560" y="101824"/>
                  </a:cubicBezTo>
                  <a:lnTo>
                    <a:pt x="1340559" y="101824"/>
                  </a:lnTo>
                  <a:cubicBezTo>
                    <a:pt x="1340559" y="158060"/>
                    <a:pt x="1294971" y="203648"/>
                    <a:pt x="1238735" y="203648"/>
                  </a:cubicBezTo>
                  <a:lnTo>
                    <a:pt x="1958" y="203647"/>
                  </a:lnTo>
                  <a:lnTo>
                    <a:pt x="28837" y="163780"/>
                  </a:lnTo>
                  <a:cubicBezTo>
                    <a:pt x="36703" y="145184"/>
                    <a:pt x="41052" y="124738"/>
                    <a:pt x="41052" y="103276"/>
                  </a:cubicBezTo>
                  <a:cubicBezTo>
                    <a:pt x="41052" y="81815"/>
                    <a:pt x="36703" y="61369"/>
                    <a:pt x="28837" y="42772"/>
                  </a:cubicBezTo>
                  <a:close/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79" name="CaixaDeTexto 5"/>
            <p:cNvSpPr txBox="1"/>
            <p:nvPr/>
          </p:nvSpPr>
          <p:spPr>
            <a:xfrm>
              <a:off x="7543455" y="5125288"/>
              <a:ext cx="1504952" cy="43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2060"/>
                </a:buClr>
                <a:buSzPct val="120000"/>
              </a:pPr>
              <a:r>
                <a:rPr lang="pt-BR" sz="1100" b="1" dirty="0">
                  <a:solidFill>
                    <a:srgbClr val="1B75BB"/>
                  </a:solidFill>
                  <a:ea typeface="Verdana" pitchFamily="34" charset="0"/>
                  <a:cs typeface="Arial" charset="0"/>
                </a:rPr>
                <a:t>+ informações</a:t>
              </a:r>
            </a:p>
          </p:txBody>
        </p:sp>
        <p:grpSp>
          <p:nvGrpSpPr>
            <p:cNvPr id="80" name="Group 4"/>
            <p:cNvGrpSpPr>
              <a:grpSpLocks noChangeAspect="1"/>
            </p:cNvGrpSpPr>
            <p:nvPr/>
          </p:nvGrpSpPr>
          <p:grpSpPr bwMode="auto">
            <a:xfrm>
              <a:off x="7300120" y="5219409"/>
              <a:ext cx="276672" cy="276672"/>
              <a:chOff x="4549" y="2890"/>
              <a:chExt cx="599" cy="599"/>
            </a:xfrm>
            <a:solidFill>
              <a:schemeClr val="accent2"/>
            </a:solidFill>
          </p:grpSpPr>
          <p:sp>
            <p:nvSpPr>
              <p:cNvPr id="81" name="Freeform 5"/>
              <p:cNvSpPr>
                <a:spLocks noEditPoints="1"/>
              </p:cNvSpPr>
              <p:nvPr/>
            </p:nvSpPr>
            <p:spPr bwMode="auto">
              <a:xfrm>
                <a:off x="4549" y="2890"/>
                <a:ext cx="599" cy="599"/>
              </a:xfrm>
              <a:custGeom>
                <a:avLst/>
                <a:gdLst>
                  <a:gd name="T0" fmla="*/ 1398 w 1638"/>
                  <a:gd name="T1" fmla="*/ 240 h 1638"/>
                  <a:gd name="T2" fmla="*/ 819 w 1638"/>
                  <a:gd name="T3" fmla="*/ 0 h 1638"/>
                  <a:gd name="T4" fmla="*/ 240 w 1638"/>
                  <a:gd name="T5" fmla="*/ 240 h 1638"/>
                  <a:gd name="T6" fmla="*/ 0 w 1638"/>
                  <a:gd name="T7" fmla="*/ 819 h 1638"/>
                  <a:gd name="T8" fmla="*/ 240 w 1638"/>
                  <a:gd name="T9" fmla="*/ 1398 h 1638"/>
                  <a:gd name="T10" fmla="*/ 819 w 1638"/>
                  <a:gd name="T11" fmla="*/ 1638 h 1638"/>
                  <a:gd name="T12" fmla="*/ 1398 w 1638"/>
                  <a:gd name="T13" fmla="*/ 1398 h 1638"/>
                  <a:gd name="T14" fmla="*/ 1638 w 1638"/>
                  <a:gd name="T15" fmla="*/ 819 h 1638"/>
                  <a:gd name="T16" fmla="*/ 1398 w 1638"/>
                  <a:gd name="T17" fmla="*/ 240 h 1638"/>
                  <a:gd name="T18" fmla="*/ 819 w 1638"/>
                  <a:gd name="T19" fmla="*/ 1574 h 1638"/>
                  <a:gd name="T20" fmla="*/ 64 w 1638"/>
                  <a:gd name="T21" fmla="*/ 819 h 1638"/>
                  <a:gd name="T22" fmla="*/ 819 w 1638"/>
                  <a:gd name="T23" fmla="*/ 64 h 1638"/>
                  <a:gd name="T24" fmla="*/ 1574 w 1638"/>
                  <a:gd name="T25" fmla="*/ 819 h 1638"/>
                  <a:gd name="T26" fmla="*/ 819 w 1638"/>
                  <a:gd name="T27" fmla="*/ 1574 h 1638"/>
                  <a:gd name="T28" fmla="*/ 819 w 1638"/>
                  <a:gd name="T29" fmla="*/ 1574 h 1638"/>
                  <a:gd name="T30" fmla="*/ 819 w 1638"/>
                  <a:gd name="T31" fmla="*/ 1574 h 1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38" h="1638">
                    <a:moveTo>
                      <a:pt x="1398" y="240"/>
                    </a:moveTo>
                    <a:cubicBezTo>
                      <a:pt x="1244" y="85"/>
                      <a:pt x="1038" y="0"/>
                      <a:pt x="819" y="0"/>
                    </a:cubicBezTo>
                    <a:cubicBezTo>
                      <a:pt x="600" y="0"/>
                      <a:pt x="395" y="85"/>
                      <a:pt x="240" y="240"/>
                    </a:cubicBezTo>
                    <a:cubicBezTo>
                      <a:pt x="85" y="395"/>
                      <a:pt x="0" y="600"/>
                      <a:pt x="0" y="819"/>
                    </a:cubicBezTo>
                    <a:cubicBezTo>
                      <a:pt x="0" y="1038"/>
                      <a:pt x="85" y="1244"/>
                      <a:pt x="240" y="1398"/>
                    </a:cubicBezTo>
                    <a:cubicBezTo>
                      <a:pt x="395" y="1553"/>
                      <a:pt x="600" y="1638"/>
                      <a:pt x="819" y="1638"/>
                    </a:cubicBezTo>
                    <a:cubicBezTo>
                      <a:pt x="1038" y="1638"/>
                      <a:pt x="1244" y="1553"/>
                      <a:pt x="1398" y="1398"/>
                    </a:cubicBezTo>
                    <a:cubicBezTo>
                      <a:pt x="1553" y="1244"/>
                      <a:pt x="1638" y="1038"/>
                      <a:pt x="1638" y="819"/>
                    </a:cubicBezTo>
                    <a:cubicBezTo>
                      <a:pt x="1638" y="600"/>
                      <a:pt x="1553" y="395"/>
                      <a:pt x="1398" y="240"/>
                    </a:cubicBezTo>
                    <a:close/>
                    <a:moveTo>
                      <a:pt x="819" y="1574"/>
                    </a:moveTo>
                    <a:cubicBezTo>
                      <a:pt x="403" y="1574"/>
                      <a:pt x="64" y="1236"/>
                      <a:pt x="64" y="819"/>
                    </a:cubicBezTo>
                    <a:cubicBezTo>
                      <a:pt x="64" y="403"/>
                      <a:pt x="403" y="64"/>
                      <a:pt x="819" y="64"/>
                    </a:cubicBezTo>
                    <a:cubicBezTo>
                      <a:pt x="1236" y="64"/>
                      <a:pt x="1574" y="403"/>
                      <a:pt x="1574" y="819"/>
                    </a:cubicBezTo>
                    <a:cubicBezTo>
                      <a:pt x="1574" y="1236"/>
                      <a:pt x="1236" y="1574"/>
                      <a:pt x="819" y="1574"/>
                    </a:cubicBezTo>
                    <a:close/>
                    <a:moveTo>
                      <a:pt x="819" y="1574"/>
                    </a:moveTo>
                    <a:cubicBezTo>
                      <a:pt x="819" y="1574"/>
                      <a:pt x="819" y="1574"/>
                      <a:pt x="819" y="15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82" name="Freeform 6"/>
              <p:cNvSpPr>
                <a:spLocks noEditPoints="1"/>
              </p:cNvSpPr>
              <p:nvPr/>
            </p:nvSpPr>
            <p:spPr bwMode="auto">
              <a:xfrm>
                <a:off x="4808" y="3083"/>
                <a:ext cx="81" cy="331"/>
              </a:xfrm>
              <a:custGeom>
                <a:avLst/>
                <a:gdLst>
                  <a:gd name="T0" fmla="*/ 110 w 221"/>
                  <a:gd name="T1" fmla="*/ 0 h 905"/>
                  <a:gd name="T2" fmla="*/ 0 w 221"/>
                  <a:gd name="T3" fmla="*/ 110 h 905"/>
                  <a:gd name="T4" fmla="*/ 0 w 221"/>
                  <a:gd name="T5" fmla="*/ 794 h 905"/>
                  <a:gd name="T6" fmla="*/ 110 w 221"/>
                  <a:gd name="T7" fmla="*/ 905 h 905"/>
                  <a:gd name="T8" fmla="*/ 221 w 221"/>
                  <a:gd name="T9" fmla="*/ 794 h 905"/>
                  <a:gd name="T10" fmla="*/ 221 w 221"/>
                  <a:gd name="T11" fmla="*/ 110 h 905"/>
                  <a:gd name="T12" fmla="*/ 110 w 221"/>
                  <a:gd name="T13" fmla="*/ 0 h 905"/>
                  <a:gd name="T14" fmla="*/ 157 w 221"/>
                  <a:gd name="T15" fmla="*/ 794 h 905"/>
                  <a:gd name="T16" fmla="*/ 110 w 221"/>
                  <a:gd name="T17" fmla="*/ 841 h 905"/>
                  <a:gd name="T18" fmla="*/ 64 w 221"/>
                  <a:gd name="T19" fmla="*/ 794 h 905"/>
                  <a:gd name="T20" fmla="*/ 64 w 221"/>
                  <a:gd name="T21" fmla="*/ 110 h 905"/>
                  <a:gd name="T22" fmla="*/ 110 w 221"/>
                  <a:gd name="T23" fmla="*/ 64 h 905"/>
                  <a:gd name="T24" fmla="*/ 157 w 221"/>
                  <a:gd name="T25" fmla="*/ 110 h 905"/>
                  <a:gd name="T26" fmla="*/ 157 w 221"/>
                  <a:gd name="T27" fmla="*/ 794 h 905"/>
                  <a:gd name="T28" fmla="*/ 157 w 221"/>
                  <a:gd name="T29" fmla="*/ 794 h 905"/>
                  <a:gd name="T30" fmla="*/ 157 w 221"/>
                  <a:gd name="T31" fmla="*/ 794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905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794"/>
                      <a:pt x="0" y="794"/>
                      <a:pt x="0" y="794"/>
                    </a:cubicBezTo>
                    <a:cubicBezTo>
                      <a:pt x="0" y="855"/>
                      <a:pt x="49" y="905"/>
                      <a:pt x="110" y="905"/>
                    </a:cubicBezTo>
                    <a:cubicBezTo>
                      <a:pt x="171" y="905"/>
                      <a:pt x="221" y="855"/>
                      <a:pt x="221" y="794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794"/>
                    </a:moveTo>
                    <a:cubicBezTo>
                      <a:pt x="157" y="820"/>
                      <a:pt x="136" y="841"/>
                      <a:pt x="110" y="841"/>
                    </a:cubicBezTo>
                    <a:cubicBezTo>
                      <a:pt x="85" y="841"/>
                      <a:pt x="64" y="820"/>
                      <a:pt x="64" y="794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4"/>
                      <a:pt x="85" y="64"/>
                      <a:pt x="110" y="64"/>
                    </a:cubicBezTo>
                    <a:cubicBezTo>
                      <a:pt x="136" y="64"/>
                      <a:pt x="157" y="84"/>
                      <a:pt x="157" y="110"/>
                    </a:cubicBezTo>
                    <a:lnTo>
                      <a:pt x="157" y="794"/>
                    </a:lnTo>
                    <a:close/>
                    <a:moveTo>
                      <a:pt x="157" y="794"/>
                    </a:moveTo>
                    <a:cubicBezTo>
                      <a:pt x="157" y="794"/>
                      <a:pt x="157" y="794"/>
                      <a:pt x="157" y="79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83" name="Freeform 7"/>
              <p:cNvSpPr>
                <a:spLocks noEditPoints="1"/>
              </p:cNvSpPr>
              <p:nvPr/>
            </p:nvSpPr>
            <p:spPr bwMode="auto">
              <a:xfrm>
                <a:off x="4808" y="2965"/>
                <a:ext cx="81" cy="96"/>
              </a:xfrm>
              <a:custGeom>
                <a:avLst/>
                <a:gdLst>
                  <a:gd name="T0" fmla="*/ 110 w 221"/>
                  <a:gd name="T1" fmla="*/ 0 h 263"/>
                  <a:gd name="T2" fmla="*/ 0 w 221"/>
                  <a:gd name="T3" fmla="*/ 110 h 263"/>
                  <a:gd name="T4" fmla="*/ 0 w 221"/>
                  <a:gd name="T5" fmla="*/ 153 h 263"/>
                  <a:gd name="T6" fmla="*/ 110 w 221"/>
                  <a:gd name="T7" fmla="*/ 263 h 263"/>
                  <a:gd name="T8" fmla="*/ 221 w 221"/>
                  <a:gd name="T9" fmla="*/ 153 h 263"/>
                  <a:gd name="T10" fmla="*/ 221 w 221"/>
                  <a:gd name="T11" fmla="*/ 110 h 263"/>
                  <a:gd name="T12" fmla="*/ 110 w 221"/>
                  <a:gd name="T13" fmla="*/ 0 h 263"/>
                  <a:gd name="T14" fmla="*/ 157 w 221"/>
                  <a:gd name="T15" fmla="*/ 153 h 263"/>
                  <a:gd name="T16" fmla="*/ 110 w 221"/>
                  <a:gd name="T17" fmla="*/ 199 h 263"/>
                  <a:gd name="T18" fmla="*/ 64 w 221"/>
                  <a:gd name="T19" fmla="*/ 153 h 263"/>
                  <a:gd name="T20" fmla="*/ 64 w 221"/>
                  <a:gd name="T21" fmla="*/ 110 h 263"/>
                  <a:gd name="T22" fmla="*/ 110 w 221"/>
                  <a:gd name="T23" fmla="*/ 64 h 263"/>
                  <a:gd name="T24" fmla="*/ 157 w 221"/>
                  <a:gd name="T25" fmla="*/ 110 h 263"/>
                  <a:gd name="T26" fmla="*/ 157 w 221"/>
                  <a:gd name="T27" fmla="*/ 153 h 263"/>
                  <a:gd name="T28" fmla="*/ 157 w 221"/>
                  <a:gd name="T29" fmla="*/ 153 h 263"/>
                  <a:gd name="T30" fmla="*/ 157 w 221"/>
                  <a:gd name="T31" fmla="*/ 15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263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214"/>
                      <a:pt x="49" y="263"/>
                      <a:pt x="110" y="263"/>
                    </a:cubicBezTo>
                    <a:cubicBezTo>
                      <a:pt x="171" y="263"/>
                      <a:pt x="221" y="214"/>
                      <a:pt x="221" y="153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153"/>
                    </a:moveTo>
                    <a:cubicBezTo>
                      <a:pt x="157" y="179"/>
                      <a:pt x="136" y="199"/>
                      <a:pt x="110" y="199"/>
                    </a:cubicBezTo>
                    <a:cubicBezTo>
                      <a:pt x="85" y="199"/>
                      <a:pt x="64" y="179"/>
                      <a:pt x="64" y="153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5"/>
                      <a:pt x="85" y="64"/>
                      <a:pt x="110" y="64"/>
                    </a:cubicBezTo>
                    <a:cubicBezTo>
                      <a:pt x="136" y="64"/>
                      <a:pt x="157" y="85"/>
                      <a:pt x="157" y="110"/>
                    </a:cubicBezTo>
                    <a:lnTo>
                      <a:pt x="157" y="153"/>
                    </a:lnTo>
                    <a:close/>
                    <a:moveTo>
                      <a:pt x="157" y="153"/>
                    </a:moveTo>
                    <a:cubicBezTo>
                      <a:pt x="157" y="153"/>
                      <a:pt x="157" y="153"/>
                      <a:pt x="157" y="1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84" name="Freeform 8"/>
              <p:cNvSpPr>
                <a:spLocks noEditPoints="1"/>
              </p:cNvSpPr>
              <p:nvPr/>
            </p:nvSpPr>
            <p:spPr bwMode="auto">
              <a:xfrm>
                <a:off x="4681" y="2942"/>
                <a:ext cx="116" cy="70"/>
              </a:xfrm>
              <a:custGeom>
                <a:avLst/>
                <a:gdLst>
                  <a:gd name="T0" fmla="*/ 271 w 315"/>
                  <a:gd name="T1" fmla="*/ 5 h 193"/>
                  <a:gd name="T2" fmla="*/ 16 w 315"/>
                  <a:gd name="T3" fmla="*/ 136 h 193"/>
                  <a:gd name="T4" fmla="*/ 11 w 315"/>
                  <a:gd name="T5" fmla="*/ 181 h 193"/>
                  <a:gd name="T6" fmla="*/ 36 w 315"/>
                  <a:gd name="T7" fmla="*/ 193 h 193"/>
                  <a:gd name="T8" fmla="*/ 56 w 315"/>
                  <a:gd name="T9" fmla="*/ 186 h 193"/>
                  <a:gd name="T10" fmla="*/ 288 w 315"/>
                  <a:gd name="T11" fmla="*/ 66 h 193"/>
                  <a:gd name="T12" fmla="*/ 310 w 315"/>
                  <a:gd name="T13" fmla="*/ 27 h 193"/>
                  <a:gd name="T14" fmla="*/ 271 w 315"/>
                  <a:gd name="T15" fmla="*/ 5 h 193"/>
                  <a:gd name="T16" fmla="*/ 271 w 315"/>
                  <a:gd name="T17" fmla="*/ 5 h 193"/>
                  <a:gd name="T18" fmla="*/ 271 w 315"/>
                  <a:gd name="T19" fmla="*/ 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5" h="193">
                    <a:moveTo>
                      <a:pt x="271" y="5"/>
                    </a:moveTo>
                    <a:cubicBezTo>
                      <a:pt x="177" y="30"/>
                      <a:pt x="91" y="75"/>
                      <a:pt x="16" y="136"/>
                    </a:cubicBezTo>
                    <a:cubicBezTo>
                      <a:pt x="2" y="147"/>
                      <a:pt x="0" y="168"/>
                      <a:pt x="11" y="181"/>
                    </a:cubicBezTo>
                    <a:cubicBezTo>
                      <a:pt x="17" y="189"/>
                      <a:pt x="27" y="193"/>
                      <a:pt x="36" y="193"/>
                    </a:cubicBezTo>
                    <a:cubicBezTo>
                      <a:pt x="43" y="193"/>
                      <a:pt x="50" y="191"/>
                      <a:pt x="56" y="186"/>
                    </a:cubicBezTo>
                    <a:cubicBezTo>
                      <a:pt x="125" y="130"/>
                      <a:pt x="203" y="90"/>
                      <a:pt x="288" y="66"/>
                    </a:cubicBezTo>
                    <a:cubicBezTo>
                      <a:pt x="305" y="62"/>
                      <a:pt x="315" y="44"/>
                      <a:pt x="310" y="27"/>
                    </a:cubicBezTo>
                    <a:cubicBezTo>
                      <a:pt x="305" y="10"/>
                      <a:pt x="288" y="0"/>
                      <a:pt x="271" y="5"/>
                    </a:cubicBezTo>
                    <a:close/>
                    <a:moveTo>
                      <a:pt x="271" y="5"/>
                    </a:moveTo>
                    <a:cubicBezTo>
                      <a:pt x="271" y="5"/>
                      <a:pt x="271" y="5"/>
                      <a:pt x="271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85" name="Freeform 9"/>
              <p:cNvSpPr>
                <a:spLocks noEditPoints="1"/>
              </p:cNvSpPr>
              <p:nvPr/>
            </p:nvSpPr>
            <p:spPr bwMode="auto">
              <a:xfrm>
                <a:off x="4593" y="3039"/>
                <a:ext cx="174" cy="386"/>
              </a:xfrm>
              <a:custGeom>
                <a:avLst/>
                <a:gdLst>
                  <a:gd name="T0" fmla="*/ 453 w 476"/>
                  <a:gd name="T1" fmla="*/ 996 h 1057"/>
                  <a:gd name="T2" fmla="*/ 64 w 476"/>
                  <a:gd name="T3" fmla="*/ 411 h 1057"/>
                  <a:gd name="T4" fmla="*/ 173 w 476"/>
                  <a:gd name="T5" fmla="*/ 55 h 1057"/>
                  <a:gd name="T6" fmla="*/ 165 w 476"/>
                  <a:gd name="T7" fmla="*/ 10 h 1057"/>
                  <a:gd name="T8" fmla="*/ 120 w 476"/>
                  <a:gd name="T9" fmla="*/ 19 h 1057"/>
                  <a:gd name="T10" fmla="*/ 0 w 476"/>
                  <a:gd name="T11" fmla="*/ 411 h 1057"/>
                  <a:gd name="T12" fmla="*/ 428 w 476"/>
                  <a:gd name="T13" fmla="*/ 1055 h 1057"/>
                  <a:gd name="T14" fmla="*/ 440 w 476"/>
                  <a:gd name="T15" fmla="*/ 1057 h 1057"/>
                  <a:gd name="T16" fmla="*/ 470 w 476"/>
                  <a:gd name="T17" fmla="*/ 1038 h 1057"/>
                  <a:gd name="T18" fmla="*/ 453 w 476"/>
                  <a:gd name="T19" fmla="*/ 996 h 1057"/>
                  <a:gd name="T20" fmla="*/ 453 w 476"/>
                  <a:gd name="T21" fmla="*/ 996 h 1057"/>
                  <a:gd name="T22" fmla="*/ 453 w 476"/>
                  <a:gd name="T23" fmla="*/ 996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6" h="1057">
                    <a:moveTo>
                      <a:pt x="453" y="996"/>
                    </a:moveTo>
                    <a:cubicBezTo>
                      <a:pt x="216" y="897"/>
                      <a:pt x="64" y="667"/>
                      <a:pt x="64" y="411"/>
                    </a:cubicBezTo>
                    <a:cubicBezTo>
                      <a:pt x="64" y="283"/>
                      <a:pt x="102" y="160"/>
                      <a:pt x="173" y="55"/>
                    </a:cubicBezTo>
                    <a:cubicBezTo>
                      <a:pt x="183" y="40"/>
                      <a:pt x="179" y="20"/>
                      <a:pt x="165" y="10"/>
                    </a:cubicBezTo>
                    <a:cubicBezTo>
                      <a:pt x="150" y="0"/>
                      <a:pt x="130" y="4"/>
                      <a:pt x="120" y="19"/>
                    </a:cubicBezTo>
                    <a:cubicBezTo>
                      <a:pt x="41" y="135"/>
                      <a:pt x="0" y="270"/>
                      <a:pt x="0" y="411"/>
                    </a:cubicBezTo>
                    <a:cubicBezTo>
                      <a:pt x="0" y="693"/>
                      <a:pt x="168" y="946"/>
                      <a:pt x="428" y="1055"/>
                    </a:cubicBezTo>
                    <a:cubicBezTo>
                      <a:pt x="432" y="1057"/>
                      <a:pt x="436" y="1057"/>
                      <a:pt x="440" y="1057"/>
                    </a:cubicBezTo>
                    <a:cubicBezTo>
                      <a:pt x="453" y="1057"/>
                      <a:pt x="465" y="1050"/>
                      <a:pt x="470" y="1038"/>
                    </a:cubicBezTo>
                    <a:cubicBezTo>
                      <a:pt x="476" y="1021"/>
                      <a:pt x="469" y="1003"/>
                      <a:pt x="453" y="996"/>
                    </a:cubicBezTo>
                    <a:close/>
                    <a:moveTo>
                      <a:pt x="453" y="996"/>
                    </a:moveTo>
                    <a:cubicBezTo>
                      <a:pt x="453" y="996"/>
                      <a:pt x="453" y="996"/>
                      <a:pt x="453" y="9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7302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"/>
                            </p:stCondLst>
                            <p:childTnLst>
                              <p:par>
                                <p:cTn id="17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1" dur="1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1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  <p:bldLst>
      <p:bldP spid="32" grpId="0"/>
      <p:bldGraphic spid="41" grpId="0">
        <p:bldAsOne/>
      </p:bldGraphic>
      <p:bldGraphic spid="41" grpId="1">
        <p:bldAsOne/>
      </p:bldGraphic>
      <p:bldP spid="42" grpId="0"/>
      <p:bldP spid="43" grpId="0"/>
      <p:bldGraphic spid="44" grpId="0">
        <p:bldAsOne/>
      </p:bldGraphic>
      <p:bldGraphic spid="44" grpId="1">
        <p:bldAsOne/>
      </p:bldGraphic>
      <p:bldP spid="45" grpId="0"/>
      <p:bldP spid="45" grpId="1"/>
      <p:bldGraphic spid="46" grpId="0">
        <p:bldAsOne/>
      </p:bldGraphic>
      <p:bldGraphic spid="46" grpId="1">
        <p:bldAsOne/>
      </p:bldGraphic>
      <p:bldP spid="47" grpId="0"/>
      <p:bldP spid="47" grpId="1"/>
      <p:bldP spid="48" grpId="0"/>
      <p:bldP spid="48" grpId="1"/>
      <p:bldP spid="49" grpId="0"/>
      <p:bldP spid="49" grpId="1"/>
      <p:bldP spid="63" grpId="0"/>
      <p:bldP spid="75" grpId="0"/>
      <p:bldP spid="75" grpId="1"/>
      <p:bldP spid="7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Gráfico 64"/>
          <p:cNvGraphicFramePr/>
          <p:nvPr>
            <p:extLst>
              <p:ext uri="{D42A27DB-BD31-4B8C-83A1-F6EECF244321}">
                <p14:modId xmlns:p14="http://schemas.microsoft.com/office/powerpoint/2010/main" val="2899829864"/>
              </p:ext>
            </p:extLst>
          </p:nvPr>
        </p:nvGraphicFramePr>
        <p:xfrm>
          <a:off x="653454" y="2899760"/>
          <a:ext cx="10462859" cy="2004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2" name="Gráfico 51"/>
          <p:cNvGraphicFramePr/>
          <p:nvPr>
            <p:extLst>
              <p:ext uri="{D42A27DB-BD31-4B8C-83A1-F6EECF244321}">
                <p14:modId xmlns:p14="http://schemas.microsoft.com/office/powerpoint/2010/main" val="3355960433"/>
              </p:ext>
            </p:extLst>
          </p:nvPr>
        </p:nvGraphicFramePr>
        <p:xfrm>
          <a:off x="780721" y="2868879"/>
          <a:ext cx="10462859" cy="2032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4" name="Tabela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80592"/>
              </p:ext>
            </p:extLst>
          </p:nvPr>
        </p:nvGraphicFramePr>
        <p:xfrm>
          <a:off x="751045" y="1925745"/>
          <a:ext cx="10243422" cy="28420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3953">
                  <a:extLst>
                    <a:ext uri="{9D8B030D-6E8A-4147-A177-3AD203B41FA5}">
                      <a16:colId xmlns="" xmlns:a16="http://schemas.microsoft.com/office/drawing/2014/main" val="3415829805"/>
                    </a:ext>
                  </a:extLst>
                </a:gridCol>
                <a:gridCol w="152400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0780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420398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2637264">
                  <a:extLst>
                    <a:ext uri="{9D8B030D-6E8A-4147-A177-3AD203B41FA5}">
                      <a16:colId xmlns="" xmlns:a16="http://schemas.microsoft.com/office/drawing/2014/main" val="20021"/>
                    </a:ext>
                  </a:extLst>
                </a:gridCol>
              </a:tblGrid>
              <a:tr h="3270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Sul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55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Sudeste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Centro-Oeste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98DB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Nordeste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Norte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70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5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8DB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88011">
                <a:tc>
                  <a:txBody>
                    <a:bodyPr/>
                    <a:lstStyle/>
                    <a:p>
                      <a:pPr algn="ctr" fontAlgn="b"/>
                      <a:endParaRPr lang="pt-BR" sz="2000" b="1" u="none" strike="noStrike" kern="1200" dirty="0">
                        <a:solidFill>
                          <a:srgbClr val="0060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u="none" strike="noStrike" kern="1200" dirty="0">
                        <a:solidFill>
                          <a:srgbClr val="0060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u="none" strike="noStrike" kern="1200" dirty="0">
                        <a:solidFill>
                          <a:srgbClr val="0060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u="none" strike="noStrike" kern="1200" dirty="0">
                        <a:solidFill>
                          <a:srgbClr val="0060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u="none" strike="noStrike" kern="1200" dirty="0">
                        <a:solidFill>
                          <a:srgbClr val="0060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" name="Forma livre 39"/>
          <p:cNvSpPr/>
          <p:nvPr/>
        </p:nvSpPr>
        <p:spPr>
          <a:xfrm>
            <a:off x="-417212" y="161424"/>
            <a:ext cx="1214245" cy="172857"/>
          </a:xfrm>
          <a:custGeom>
            <a:avLst/>
            <a:gdLst>
              <a:gd name="connsiteX0" fmla="*/ 0 w 4785186"/>
              <a:gd name="connsiteY0" fmla="*/ 0 h 853819"/>
              <a:gd name="connsiteX1" fmla="*/ 4785186 w 4785186"/>
              <a:gd name="connsiteY1" fmla="*/ 0 h 853819"/>
              <a:gd name="connsiteX2" fmla="*/ 4310842 w 4785186"/>
              <a:gd name="connsiteY2" fmla="*/ 853819 h 853819"/>
              <a:gd name="connsiteX3" fmla="*/ 0 w 4785186"/>
              <a:gd name="connsiteY3" fmla="*/ 853819 h 85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5186" h="853819">
                <a:moveTo>
                  <a:pt x="0" y="0"/>
                </a:moveTo>
                <a:lnTo>
                  <a:pt x="4785186" y="0"/>
                </a:lnTo>
                <a:lnTo>
                  <a:pt x="4310842" y="853819"/>
                </a:lnTo>
                <a:lnTo>
                  <a:pt x="0" y="853819"/>
                </a:lnTo>
                <a:close/>
              </a:path>
            </a:pathLst>
          </a:custGeom>
          <a:solidFill>
            <a:srgbClr val="42C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75" name="Tabela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760731"/>
              </p:ext>
            </p:extLst>
          </p:nvPr>
        </p:nvGraphicFramePr>
        <p:xfrm>
          <a:off x="11276142" y="1361753"/>
          <a:ext cx="762296" cy="47438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891">
                  <a:extLst>
                    <a:ext uri="{9D8B030D-6E8A-4147-A177-3AD203B41FA5}">
                      <a16:colId xmlns="" xmlns:a16="http://schemas.microsoft.com/office/drawing/2014/main" val="1034005398"/>
                    </a:ext>
                  </a:extLst>
                </a:gridCol>
                <a:gridCol w="407405">
                  <a:extLst>
                    <a:ext uri="{9D8B030D-6E8A-4147-A177-3AD203B41FA5}">
                      <a16:colId xmlns="" xmlns:a16="http://schemas.microsoft.com/office/drawing/2014/main" val="1770372347"/>
                    </a:ext>
                  </a:extLst>
                </a:gridCol>
              </a:tblGrid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3033196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44013623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10203361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69512980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34999093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2034353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09429684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05567205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32115278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08593916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28503447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66710861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64489597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92609367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46262611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76861497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16263685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10454795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3538941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52044696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11216576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55480641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95445220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91737115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65767937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DF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54043608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10165543"/>
                  </a:ext>
                </a:extLst>
              </a:tr>
            </a:tbl>
          </a:graphicData>
        </a:graphic>
      </p:graphicFrame>
      <p:graphicFrame>
        <p:nvGraphicFramePr>
          <p:cNvPr id="76" name="Tabela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479642"/>
              </p:ext>
            </p:extLst>
          </p:nvPr>
        </p:nvGraphicFramePr>
        <p:xfrm>
          <a:off x="769857" y="4789878"/>
          <a:ext cx="10243422" cy="4604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9386">
                  <a:extLst>
                    <a:ext uri="{9D8B030D-6E8A-4147-A177-3AD203B41FA5}">
                      <a16:colId xmlns="" xmlns:a16="http://schemas.microsoft.com/office/drawing/2014/main" val="341582980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177867222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8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9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0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1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2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4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6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7"/>
                    </a:ext>
                  </a:extLst>
                </a:gridCol>
              </a:tblGrid>
              <a:tr h="46044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DF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A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A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A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A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A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A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A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38943772"/>
                  </a:ext>
                </a:extLst>
              </a:tr>
            </a:tbl>
          </a:graphicData>
        </a:graphic>
      </p:graphicFrame>
      <p:grpSp>
        <p:nvGrpSpPr>
          <p:cNvPr id="77" name="ordem decrescente"/>
          <p:cNvGrpSpPr/>
          <p:nvPr/>
        </p:nvGrpSpPr>
        <p:grpSpPr>
          <a:xfrm>
            <a:off x="10685989" y="918765"/>
            <a:ext cx="1516124" cy="441248"/>
            <a:chOff x="10996263" y="427055"/>
            <a:chExt cx="1516124" cy="441248"/>
          </a:xfrm>
        </p:grpSpPr>
        <p:sp>
          <p:nvSpPr>
            <p:cNvPr id="78" name="CaixaDeTexto 77"/>
            <p:cNvSpPr txBox="1"/>
            <p:nvPr/>
          </p:nvSpPr>
          <p:spPr>
            <a:xfrm>
              <a:off x="11337303" y="437416"/>
              <a:ext cx="117508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b="1" dirty="0">
                  <a:solidFill>
                    <a:schemeClr val="tx2">
                      <a:lumMod val="75000"/>
                    </a:schemeClr>
                  </a:solidFill>
                </a:rPr>
                <a:t>ver em ordem decrescente(UF)</a:t>
              </a:r>
            </a:p>
          </p:txBody>
        </p:sp>
        <p:grpSp>
          <p:nvGrpSpPr>
            <p:cNvPr id="79" name="Grupo 158"/>
            <p:cNvGrpSpPr/>
            <p:nvPr/>
          </p:nvGrpSpPr>
          <p:grpSpPr>
            <a:xfrm>
              <a:off x="10996263" y="427055"/>
              <a:ext cx="362471" cy="415499"/>
              <a:chOff x="7809980" y="654571"/>
              <a:chExt cx="362471" cy="415499"/>
            </a:xfrm>
          </p:grpSpPr>
          <p:sp>
            <p:nvSpPr>
              <p:cNvPr id="80" name="Elipse 79"/>
              <p:cNvSpPr/>
              <p:nvPr/>
            </p:nvSpPr>
            <p:spPr>
              <a:xfrm>
                <a:off x="7809980" y="713813"/>
                <a:ext cx="341040" cy="34104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1" name="CaixaDeTexto 80"/>
              <p:cNvSpPr txBox="1"/>
              <p:nvPr/>
            </p:nvSpPr>
            <p:spPr>
              <a:xfrm>
                <a:off x="7880350" y="654571"/>
                <a:ext cx="2434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b="1" dirty="0">
                    <a:solidFill>
                      <a:schemeClr val="accent6">
                        <a:lumMod val="75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82" name="Seta para baixo 161"/>
              <p:cNvSpPr/>
              <p:nvPr/>
            </p:nvSpPr>
            <p:spPr>
              <a:xfrm>
                <a:off x="7880350" y="783432"/>
                <a:ext cx="100150" cy="223838"/>
              </a:xfrm>
              <a:prstGeom prst="downArrow">
                <a:avLst>
                  <a:gd name="adj1" fmla="val 37501"/>
                  <a:gd name="adj2" fmla="val 9583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3" name="CaixaDeTexto 82"/>
              <p:cNvSpPr txBox="1"/>
              <p:nvPr/>
            </p:nvSpPr>
            <p:spPr>
              <a:xfrm>
                <a:off x="7928975" y="808460"/>
                <a:ext cx="2434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100" b="1" dirty="0">
                    <a:solidFill>
                      <a:schemeClr val="accent6">
                        <a:lumMod val="75000"/>
                      </a:schemeClr>
                    </a:solidFill>
                  </a:rPr>
                  <a:t>1</a:t>
                </a:r>
              </a:p>
            </p:txBody>
          </p:sp>
        </p:grpSp>
      </p:grpSp>
      <p:graphicFrame>
        <p:nvGraphicFramePr>
          <p:cNvPr id="84" name="Tabela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735053"/>
              </p:ext>
            </p:extLst>
          </p:nvPr>
        </p:nvGraphicFramePr>
        <p:xfrm>
          <a:off x="770095" y="5240117"/>
          <a:ext cx="10243422" cy="3473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9386">
                  <a:extLst>
                    <a:ext uri="{9D8B030D-6E8A-4147-A177-3AD203B41FA5}">
                      <a16:colId xmlns="" xmlns:a16="http://schemas.microsoft.com/office/drawing/2014/main" val="341582980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177867222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8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9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0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1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2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4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6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7"/>
                    </a:ext>
                  </a:extLst>
                </a:gridCol>
              </a:tblGrid>
              <a:tr h="347356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A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A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A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A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A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A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A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69014681"/>
                  </a:ext>
                </a:extLst>
              </a:tr>
            </a:tbl>
          </a:graphicData>
        </a:graphic>
      </p:graphicFrame>
      <p:sp>
        <p:nvSpPr>
          <p:cNvPr id="85" name="CaixaDeTexto 84"/>
          <p:cNvSpPr txBox="1"/>
          <p:nvPr/>
        </p:nvSpPr>
        <p:spPr>
          <a:xfrm>
            <a:off x="-247985" y="5281201"/>
            <a:ext cx="10178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i="1" dirty="0">
                <a:solidFill>
                  <a:schemeClr val="accent1">
                    <a:lumMod val="75000"/>
                  </a:schemeClr>
                </a:solidFill>
              </a:rPr>
              <a:t>base:</a:t>
            </a:r>
          </a:p>
        </p:txBody>
      </p:sp>
      <p:sp>
        <p:nvSpPr>
          <p:cNvPr id="86" name="CaixaDeTexto 85"/>
          <p:cNvSpPr txBox="1"/>
          <p:nvPr/>
        </p:nvSpPr>
        <p:spPr>
          <a:xfrm>
            <a:off x="729783" y="1441301"/>
            <a:ext cx="10454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i="1" dirty="0">
                <a:solidFill>
                  <a:srgbClr val="0070C0"/>
                </a:solidFill>
              </a:rPr>
              <a:t>por região</a:t>
            </a:r>
          </a:p>
        </p:txBody>
      </p:sp>
      <p:cxnSp>
        <p:nvCxnSpPr>
          <p:cNvPr id="87" name="Conector reto 86"/>
          <p:cNvCxnSpPr/>
          <p:nvPr/>
        </p:nvCxnSpPr>
        <p:spPr>
          <a:xfrm>
            <a:off x="1999770" y="1641356"/>
            <a:ext cx="895523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8" name="CaixaDeTexto 87"/>
          <p:cNvSpPr txBox="1"/>
          <p:nvPr/>
        </p:nvSpPr>
        <p:spPr>
          <a:xfrm>
            <a:off x="118506" y="3977427"/>
            <a:ext cx="478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i="1" dirty="0">
                <a:solidFill>
                  <a:srgbClr val="0070C0"/>
                </a:solidFill>
              </a:rPr>
              <a:t>por  uf</a:t>
            </a:r>
          </a:p>
        </p:txBody>
      </p:sp>
      <p:graphicFrame>
        <p:nvGraphicFramePr>
          <p:cNvPr id="89" name="Tabela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661095"/>
              </p:ext>
            </p:extLst>
          </p:nvPr>
        </p:nvGraphicFramePr>
        <p:xfrm>
          <a:off x="751042" y="2554838"/>
          <a:ext cx="10253675" cy="2156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3643">
                  <a:extLst>
                    <a:ext uri="{9D8B030D-6E8A-4147-A177-3AD203B41FA5}">
                      <a16:colId xmlns="" xmlns:a16="http://schemas.microsoft.com/office/drawing/2014/main" val="3415829805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1778672223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3502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66177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1569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533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766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443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880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414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69014681"/>
                  </a:ext>
                </a:extLst>
              </a:tr>
            </a:tbl>
          </a:graphicData>
        </a:graphic>
      </p:graphicFrame>
      <p:sp>
        <p:nvSpPr>
          <p:cNvPr id="90" name="CaixaDeTexto 89"/>
          <p:cNvSpPr txBox="1"/>
          <p:nvPr/>
        </p:nvSpPr>
        <p:spPr>
          <a:xfrm>
            <a:off x="-151261" y="2543507"/>
            <a:ext cx="10178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i="1" dirty="0">
                <a:solidFill>
                  <a:schemeClr val="accent1">
                    <a:lumMod val="75000"/>
                  </a:schemeClr>
                </a:solidFill>
              </a:rPr>
              <a:t>base:</a:t>
            </a:r>
          </a:p>
        </p:txBody>
      </p:sp>
      <p:sp>
        <p:nvSpPr>
          <p:cNvPr id="54" name="CaixaDeTexto 53"/>
          <p:cNvSpPr txBox="1"/>
          <p:nvPr/>
        </p:nvSpPr>
        <p:spPr>
          <a:xfrm>
            <a:off x="595449" y="6451114"/>
            <a:ext cx="92339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rgbClr val="FF91B0"/>
                </a:solidFill>
              </a:rPr>
              <a:t>P37. </a:t>
            </a:r>
            <a:r>
              <a:rPr lang="pt-BR" sz="1100" b="1" dirty="0">
                <a:solidFill>
                  <a:schemeClr val="bg1"/>
                </a:solidFill>
              </a:rPr>
              <a:t>Antes de participar do EMPRETEC, o(a) Sr.(a) já havia feito algum curso do Sebrae ou recebido algum atendimento do Sebrae?</a:t>
            </a:r>
            <a:endParaRPr lang="pt-BR" sz="1100" b="1" dirty="0">
              <a:solidFill>
                <a:srgbClr val="62D9D5"/>
              </a:solidFill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758933" y="161424"/>
            <a:ext cx="8474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3600" b="0" i="1" dirty="0">
                <a:solidFill>
                  <a:srgbClr val="4A5463"/>
                </a:solidFill>
                <a:effectLst/>
                <a:latin typeface="+mn-lt"/>
              </a:rPr>
              <a:t>outros cursos antes do </a:t>
            </a:r>
            <a:r>
              <a:rPr lang="pt-BR" sz="3600" b="0" i="1" dirty="0" err="1">
                <a:solidFill>
                  <a:srgbClr val="4A5463"/>
                </a:solidFill>
                <a:effectLst/>
                <a:latin typeface="+mn-lt"/>
              </a:rPr>
              <a:t>Empretec</a:t>
            </a:r>
            <a:endParaRPr lang="pt-BR" sz="3600" b="0" i="1" dirty="0">
              <a:solidFill>
                <a:srgbClr val="4A5463"/>
              </a:solidFill>
              <a:effectLst/>
              <a:latin typeface="+mn-lt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1495959" y="2344621"/>
            <a:ext cx="4165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accent2"/>
                </a:solidFill>
              </a:rPr>
              <a:t>60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2837184" y="2344621"/>
            <a:ext cx="4165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accent2"/>
                </a:solidFill>
              </a:rPr>
              <a:t>59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4353392" y="2344621"/>
            <a:ext cx="4165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accent2"/>
                </a:solidFill>
              </a:rPr>
              <a:t>56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6803763" y="2344621"/>
            <a:ext cx="4165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accent2"/>
                </a:solidFill>
              </a:rPr>
              <a:t>67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9829360" y="2344621"/>
            <a:ext cx="4165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accent2"/>
                </a:solidFill>
              </a:rPr>
              <a:t>56</a:t>
            </a:r>
          </a:p>
        </p:txBody>
      </p:sp>
      <p:graphicFrame>
        <p:nvGraphicFramePr>
          <p:cNvPr id="38" name="Tabela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428712"/>
              </p:ext>
            </p:extLst>
          </p:nvPr>
        </p:nvGraphicFramePr>
        <p:xfrm>
          <a:off x="769857" y="5749503"/>
          <a:ext cx="10243422" cy="177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9386">
                  <a:extLst>
                    <a:ext uri="{9D8B030D-6E8A-4147-A177-3AD203B41FA5}">
                      <a16:colId xmlns="" xmlns:a16="http://schemas.microsoft.com/office/drawing/2014/main" val="341582980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177867222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8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9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0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1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2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4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6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7"/>
                    </a:ext>
                  </a:extLst>
                </a:gridCol>
              </a:tblGrid>
              <a:tr h="13059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38943772"/>
                  </a:ext>
                </a:extLst>
              </a:tr>
            </a:tbl>
          </a:graphicData>
        </a:graphic>
      </p:graphicFrame>
      <p:sp>
        <p:nvSpPr>
          <p:cNvPr id="39" name="CaixaDeTexto 38"/>
          <p:cNvSpPr txBox="1"/>
          <p:nvPr/>
        </p:nvSpPr>
        <p:spPr>
          <a:xfrm>
            <a:off x="-234794" y="5683857"/>
            <a:ext cx="10178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b="1" i="1" dirty="0">
                <a:solidFill>
                  <a:schemeClr val="accent2"/>
                </a:solidFill>
              </a:rPr>
              <a:t>2015</a:t>
            </a:r>
          </a:p>
        </p:txBody>
      </p:sp>
      <p:grpSp>
        <p:nvGrpSpPr>
          <p:cNvPr id="40" name="+ informações"/>
          <p:cNvGrpSpPr/>
          <p:nvPr/>
        </p:nvGrpSpPr>
        <p:grpSpPr>
          <a:xfrm>
            <a:off x="7496937" y="546644"/>
            <a:ext cx="1402473" cy="346249"/>
            <a:chOff x="7300120" y="5125288"/>
            <a:chExt cx="1748287" cy="431624"/>
          </a:xfrm>
        </p:grpSpPr>
        <p:sp>
          <p:nvSpPr>
            <p:cNvPr id="41" name="Forma livre 52"/>
            <p:cNvSpPr/>
            <p:nvPr/>
          </p:nvSpPr>
          <p:spPr>
            <a:xfrm>
              <a:off x="7529599" y="5255921"/>
              <a:ext cx="1340560" cy="203648"/>
            </a:xfrm>
            <a:custGeom>
              <a:avLst/>
              <a:gdLst>
                <a:gd name="connsiteX0" fmla="*/ 0 w 1340560"/>
                <a:gd name="connsiteY0" fmla="*/ 0 h 203648"/>
                <a:gd name="connsiteX1" fmla="*/ 1238736 w 1340560"/>
                <a:gd name="connsiteY1" fmla="*/ 0 h 203648"/>
                <a:gd name="connsiteX2" fmla="*/ 1340560 w 1340560"/>
                <a:gd name="connsiteY2" fmla="*/ 101824 h 203648"/>
                <a:gd name="connsiteX3" fmla="*/ 1340559 w 1340560"/>
                <a:gd name="connsiteY3" fmla="*/ 101824 h 203648"/>
                <a:gd name="connsiteX4" fmla="*/ 1238735 w 1340560"/>
                <a:gd name="connsiteY4" fmla="*/ 203648 h 203648"/>
                <a:gd name="connsiteX5" fmla="*/ 1958 w 1340560"/>
                <a:gd name="connsiteY5" fmla="*/ 203647 h 203648"/>
                <a:gd name="connsiteX6" fmla="*/ 28837 w 1340560"/>
                <a:gd name="connsiteY6" fmla="*/ 163780 h 203648"/>
                <a:gd name="connsiteX7" fmla="*/ 41052 w 1340560"/>
                <a:gd name="connsiteY7" fmla="*/ 103276 h 203648"/>
                <a:gd name="connsiteX8" fmla="*/ 28837 w 1340560"/>
                <a:gd name="connsiteY8" fmla="*/ 42772 h 20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0560" h="203648">
                  <a:moveTo>
                    <a:pt x="0" y="0"/>
                  </a:moveTo>
                  <a:lnTo>
                    <a:pt x="1238736" y="0"/>
                  </a:lnTo>
                  <a:cubicBezTo>
                    <a:pt x="1294972" y="0"/>
                    <a:pt x="1340560" y="45588"/>
                    <a:pt x="1340560" y="101824"/>
                  </a:cubicBezTo>
                  <a:lnTo>
                    <a:pt x="1340559" y="101824"/>
                  </a:lnTo>
                  <a:cubicBezTo>
                    <a:pt x="1340559" y="158060"/>
                    <a:pt x="1294971" y="203648"/>
                    <a:pt x="1238735" y="203648"/>
                  </a:cubicBezTo>
                  <a:lnTo>
                    <a:pt x="1958" y="203647"/>
                  </a:lnTo>
                  <a:lnTo>
                    <a:pt x="28837" y="163780"/>
                  </a:lnTo>
                  <a:cubicBezTo>
                    <a:pt x="36703" y="145184"/>
                    <a:pt x="41052" y="124738"/>
                    <a:pt x="41052" y="103276"/>
                  </a:cubicBezTo>
                  <a:cubicBezTo>
                    <a:pt x="41052" y="81815"/>
                    <a:pt x="36703" y="61369"/>
                    <a:pt x="28837" y="42772"/>
                  </a:cubicBezTo>
                  <a:close/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42" name="CaixaDeTexto 5"/>
            <p:cNvSpPr txBox="1"/>
            <p:nvPr/>
          </p:nvSpPr>
          <p:spPr>
            <a:xfrm>
              <a:off x="7543455" y="5125288"/>
              <a:ext cx="1504952" cy="43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2060"/>
                </a:buClr>
                <a:buSzPct val="120000"/>
              </a:pPr>
              <a:r>
                <a:rPr lang="pt-BR" sz="1100" b="1" dirty="0">
                  <a:solidFill>
                    <a:srgbClr val="1B75BB"/>
                  </a:solidFill>
                  <a:ea typeface="Verdana" pitchFamily="34" charset="0"/>
                  <a:cs typeface="Arial" charset="0"/>
                </a:rPr>
                <a:t>+ informações</a:t>
              </a:r>
            </a:p>
          </p:txBody>
        </p:sp>
        <p:grpSp>
          <p:nvGrpSpPr>
            <p:cNvPr id="43" name="Group 4"/>
            <p:cNvGrpSpPr>
              <a:grpSpLocks noChangeAspect="1"/>
            </p:cNvGrpSpPr>
            <p:nvPr/>
          </p:nvGrpSpPr>
          <p:grpSpPr bwMode="auto">
            <a:xfrm>
              <a:off x="7300120" y="5219409"/>
              <a:ext cx="276672" cy="276672"/>
              <a:chOff x="4549" y="2890"/>
              <a:chExt cx="599" cy="599"/>
            </a:xfrm>
            <a:solidFill>
              <a:schemeClr val="accent2"/>
            </a:solidFill>
          </p:grpSpPr>
          <p:sp>
            <p:nvSpPr>
              <p:cNvPr id="44" name="Freeform 5"/>
              <p:cNvSpPr>
                <a:spLocks noEditPoints="1"/>
              </p:cNvSpPr>
              <p:nvPr/>
            </p:nvSpPr>
            <p:spPr bwMode="auto">
              <a:xfrm>
                <a:off x="4549" y="2890"/>
                <a:ext cx="599" cy="599"/>
              </a:xfrm>
              <a:custGeom>
                <a:avLst/>
                <a:gdLst>
                  <a:gd name="T0" fmla="*/ 1398 w 1638"/>
                  <a:gd name="T1" fmla="*/ 240 h 1638"/>
                  <a:gd name="T2" fmla="*/ 819 w 1638"/>
                  <a:gd name="T3" fmla="*/ 0 h 1638"/>
                  <a:gd name="T4" fmla="*/ 240 w 1638"/>
                  <a:gd name="T5" fmla="*/ 240 h 1638"/>
                  <a:gd name="T6" fmla="*/ 0 w 1638"/>
                  <a:gd name="T7" fmla="*/ 819 h 1638"/>
                  <a:gd name="T8" fmla="*/ 240 w 1638"/>
                  <a:gd name="T9" fmla="*/ 1398 h 1638"/>
                  <a:gd name="T10" fmla="*/ 819 w 1638"/>
                  <a:gd name="T11" fmla="*/ 1638 h 1638"/>
                  <a:gd name="T12" fmla="*/ 1398 w 1638"/>
                  <a:gd name="T13" fmla="*/ 1398 h 1638"/>
                  <a:gd name="T14" fmla="*/ 1638 w 1638"/>
                  <a:gd name="T15" fmla="*/ 819 h 1638"/>
                  <a:gd name="T16" fmla="*/ 1398 w 1638"/>
                  <a:gd name="T17" fmla="*/ 240 h 1638"/>
                  <a:gd name="T18" fmla="*/ 819 w 1638"/>
                  <a:gd name="T19" fmla="*/ 1574 h 1638"/>
                  <a:gd name="T20" fmla="*/ 64 w 1638"/>
                  <a:gd name="T21" fmla="*/ 819 h 1638"/>
                  <a:gd name="T22" fmla="*/ 819 w 1638"/>
                  <a:gd name="T23" fmla="*/ 64 h 1638"/>
                  <a:gd name="T24" fmla="*/ 1574 w 1638"/>
                  <a:gd name="T25" fmla="*/ 819 h 1638"/>
                  <a:gd name="T26" fmla="*/ 819 w 1638"/>
                  <a:gd name="T27" fmla="*/ 1574 h 1638"/>
                  <a:gd name="T28" fmla="*/ 819 w 1638"/>
                  <a:gd name="T29" fmla="*/ 1574 h 1638"/>
                  <a:gd name="T30" fmla="*/ 819 w 1638"/>
                  <a:gd name="T31" fmla="*/ 1574 h 1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38" h="1638">
                    <a:moveTo>
                      <a:pt x="1398" y="240"/>
                    </a:moveTo>
                    <a:cubicBezTo>
                      <a:pt x="1244" y="85"/>
                      <a:pt x="1038" y="0"/>
                      <a:pt x="819" y="0"/>
                    </a:cubicBezTo>
                    <a:cubicBezTo>
                      <a:pt x="600" y="0"/>
                      <a:pt x="395" y="85"/>
                      <a:pt x="240" y="240"/>
                    </a:cubicBezTo>
                    <a:cubicBezTo>
                      <a:pt x="85" y="395"/>
                      <a:pt x="0" y="600"/>
                      <a:pt x="0" y="819"/>
                    </a:cubicBezTo>
                    <a:cubicBezTo>
                      <a:pt x="0" y="1038"/>
                      <a:pt x="85" y="1244"/>
                      <a:pt x="240" y="1398"/>
                    </a:cubicBezTo>
                    <a:cubicBezTo>
                      <a:pt x="395" y="1553"/>
                      <a:pt x="600" y="1638"/>
                      <a:pt x="819" y="1638"/>
                    </a:cubicBezTo>
                    <a:cubicBezTo>
                      <a:pt x="1038" y="1638"/>
                      <a:pt x="1244" y="1553"/>
                      <a:pt x="1398" y="1398"/>
                    </a:cubicBezTo>
                    <a:cubicBezTo>
                      <a:pt x="1553" y="1244"/>
                      <a:pt x="1638" y="1038"/>
                      <a:pt x="1638" y="819"/>
                    </a:cubicBezTo>
                    <a:cubicBezTo>
                      <a:pt x="1638" y="600"/>
                      <a:pt x="1553" y="395"/>
                      <a:pt x="1398" y="240"/>
                    </a:cubicBezTo>
                    <a:close/>
                    <a:moveTo>
                      <a:pt x="819" y="1574"/>
                    </a:moveTo>
                    <a:cubicBezTo>
                      <a:pt x="403" y="1574"/>
                      <a:pt x="64" y="1236"/>
                      <a:pt x="64" y="819"/>
                    </a:cubicBezTo>
                    <a:cubicBezTo>
                      <a:pt x="64" y="403"/>
                      <a:pt x="403" y="64"/>
                      <a:pt x="819" y="64"/>
                    </a:cubicBezTo>
                    <a:cubicBezTo>
                      <a:pt x="1236" y="64"/>
                      <a:pt x="1574" y="403"/>
                      <a:pt x="1574" y="819"/>
                    </a:cubicBezTo>
                    <a:cubicBezTo>
                      <a:pt x="1574" y="1236"/>
                      <a:pt x="1236" y="1574"/>
                      <a:pt x="819" y="1574"/>
                    </a:cubicBezTo>
                    <a:close/>
                    <a:moveTo>
                      <a:pt x="819" y="1574"/>
                    </a:moveTo>
                    <a:cubicBezTo>
                      <a:pt x="819" y="1574"/>
                      <a:pt x="819" y="1574"/>
                      <a:pt x="819" y="15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5" name="Freeform 6"/>
              <p:cNvSpPr>
                <a:spLocks noEditPoints="1"/>
              </p:cNvSpPr>
              <p:nvPr/>
            </p:nvSpPr>
            <p:spPr bwMode="auto">
              <a:xfrm>
                <a:off x="4808" y="3083"/>
                <a:ext cx="81" cy="331"/>
              </a:xfrm>
              <a:custGeom>
                <a:avLst/>
                <a:gdLst>
                  <a:gd name="T0" fmla="*/ 110 w 221"/>
                  <a:gd name="T1" fmla="*/ 0 h 905"/>
                  <a:gd name="T2" fmla="*/ 0 w 221"/>
                  <a:gd name="T3" fmla="*/ 110 h 905"/>
                  <a:gd name="T4" fmla="*/ 0 w 221"/>
                  <a:gd name="T5" fmla="*/ 794 h 905"/>
                  <a:gd name="T6" fmla="*/ 110 w 221"/>
                  <a:gd name="T7" fmla="*/ 905 h 905"/>
                  <a:gd name="T8" fmla="*/ 221 w 221"/>
                  <a:gd name="T9" fmla="*/ 794 h 905"/>
                  <a:gd name="T10" fmla="*/ 221 w 221"/>
                  <a:gd name="T11" fmla="*/ 110 h 905"/>
                  <a:gd name="T12" fmla="*/ 110 w 221"/>
                  <a:gd name="T13" fmla="*/ 0 h 905"/>
                  <a:gd name="T14" fmla="*/ 157 w 221"/>
                  <a:gd name="T15" fmla="*/ 794 h 905"/>
                  <a:gd name="T16" fmla="*/ 110 w 221"/>
                  <a:gd name="T17" fmla="*/ 841 h 905"/>
                  <a:gd name="T18" fmla="*/ 64 w 221"/>
                  <a:gd name="T19" fmla="*/ 794 h 905"/>
                  <a:gd name="T20" fmla="*/ 64 w 221"/>
                  <a:gd name="T21" fmla="*/ 110 h 905"/>
                  <a:gd name="T22" fmla="*/ 110 w 221"/>
                  <a:gd name="T23" fmla="*/ 64 h 905"/>
                  <a:gd name="T24" fmla="*/ 157 w 221"/>
                  <a:gd name="T25" fmla="*/ 110 h 905"/>
                  <a:gd name="T26" fmla="*/ 157 w 221"/>
                  <a:gd name="T27" fmla="*/ 794 h 905"/>
                  <a:gd name="T28" fmla="*/ 157 w 221"/>
                  <a:gd name="T29" fmla="*/ 794 h 905"/>
                  <a:gd name="T30" fmla="*/ 157 w 221"/>
                  <a:gd name="T31" fmla="*/ 794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905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794"/>
                      <a:pt x="0" y="794"/>
                      <a:pt x="0" y="794"/>
                    </a:cubicBezTo>
                    <a:cubicBezTo>
                      <a:pt x="0" y="855"/>
                      <a:pt x="49" y="905"/>
                      <a:pt x="110" y="905"/>
                    </a:cubicBezTo>
                    <a:cubicBezTo>
                      <a:pt x="171" y="905"/>
                      <a:pt x="221" y="855"/>
                      <a:pt x="221" y="794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794"/>
                    </a:moveTo>
                    <a:cubicBezTo>
                      <a:pt x="157" y="820"/>
                      <a:pt x="136" y="841"/>
                      <a:pt x="110" y="841"/>
                    </a:cubicBezTo>
                    <a:cubicBezTo>
                      <a:pt x="85" y="841"/>
                      <a:pt x="64" y="820"/>
                      <a:pt x="64" y="794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4"/>
                      <a:pt x="85" y="64"/>
                      <a:pt x="110" y="64"/>
                    </a:cubicBezTo>
                    <a:cubicBezTo>
                      <a:pt x="136" y="64"/>
                      <a:pt x="157" y="84"/>
                      <a:pt x="157" y="110"/>
                    </a:cubicBezTo>
                    <a:lnTo>
                      <a:pt x="157" y="794"/>
                    </a:lnTo>
                    <a:close/>
                    <a:moveTo>
                      <a:pt x="157" y="794"/>
                    </a:moveTo>
                    <a:cubicBezTo>
                      <a:pt x="157" y="794"/>
                      <a:pt x="157" y="794"/>
                      <a:pt x="157" y="79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6" name="Freeform 7"/>
              <p:cNvSpPr>
                <a:spLocks noEditPoints="1"/>
              </p:cNvSpPr>
              <p:nvPr/>
            </p:nvSpPr>
            <p:spPr bwMode="auto">
              <a:xfrm>
                <a:off x="4808" y="2965"/>
                <a:ext cx="81" cy="96"/>
              </a:xfrm>
              <a:custGeom>
                <a:avLst/>
                <a:gdLst>
                  <a:gd name="T0" fmla="*/ 110 w 221"/>
                  <a:gd name="T1" fmla="*/ 0 h 263"/>
                  <a:gd name="T2" fmla="*/ 0 w 221"/>
                  <a:gd name="T3" fmla="*/ 110 h 263"/>
                  <a:gd name="T4" fmla="*/ 0 w 221"/>
                  <a:gd name="T5" fmla="*/ 153 h 263"/>
                  <a:gd name="T6" fmla="*/ 110 w 221"/>
                  <a:gd name="T7" fmla="*/ 263 h 263"/>
                  <a:gd name="T8" fmla="*/ 221 w 221"/>
                  <a:gd name="T9" fmla="*/ 153 h 263"/>
                  <a:gd name="T10" fmla="*/ 221 w 221"/>
                  <a:gd name="T11" fmla="*/ 110 h 263"/>
                  <a:gd name="T12" fmla="*/ 110 w 221"/>
                  <a:gd name="T13" fmla="*/ 0 h 263"/>
                  <a:gd name="T14" fmla="*/ 157 w 221"/>
                  <a:gd name="T15" fmla="*/ 153 h 263"/>
                  <a:gd name="T16" fmla="*/ 110 w 221"/>
                  <a:gd name="T17" fmla="*/ 199 h 263"/>
                  <a:gd name="T18" fmla="*/ 64 w 221"/>
                  <a:gd name="T19" fmla="*/ 153 h 263"/>
                  <a:gd name="T20" fmla="*/ 64 w 221"/>
                  <a:gd name="T21" fmla="*/ 110 h 263"/>
                  <a:gd name="T22" fmla="*/ 110 w 221"/>
                  <a:gd name="T23" fmla="*/ 64 h 263"/>
                  <a:gd name="T24" fmla="*/ 157 w 221"/>
                  <a:gd name="T25" fmla="*/ 110 h 263"/>
                  <a:gd name="T26" fmla="*/ 157 w 221"/>
                  <a:gd name="T27" fmla="*/ 153 h 263"/>
                  <a:gd name="T28" fmla="*/ 157 w 221"/>
                  <a:gd name="T29" fmla="*/ 153 h 263"/>
                  <a:gd name="T30" fmla="*/ 157 w 221"/>
                  <a:gd name="T31" fmla="*/ 15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263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214"/>
                      <a:pt x="49" y="263"/>
                      <a:pt x="110" y="263"/>
                    </a:cubicBezTo>
                    <a:cubicBezTo>
                      <a:pt x="171" y="263"/>
                      <a:pt x="221" y="214"/>
                      <a:pt x="221" y="153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153"/>
                    </a:moveTo>
                    <a:cubicBezTo>
                      <a:pt x="157" y="179"/>
                      <a:pt x="136" y="199"/>
                      <a:pt x="110" y="199"/>
                    </a:cubicBezTo>
                    <a:cubicBezTo>
                      <a:pt x="85" y="199"/>
                      <a:pt x="64" y="179"/>
                      <a:pt x="64" y="153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5"/>
                      <a:pt x="85" y="64"/>
                      <a:pt x="110" y="64"/>
                    </a:cubicBezTo>
                    <a:cubicBezTo>
                      <a:pt x="136" y="64"/>
                      <a:pt x="157" y="85"/>
                      <a:pt x="157" y="110"/>
                    </a:cubicBezTo>
                    <a:lnTo>
                      <a:pt x="157" y="153"/>
                    </a:lnTo>
                    <a:close/>
                    <a:moveTo>
                      <a:pt x="157" y="153"/>
                    </a:moveTo>
                    <a:cubicBezTo>
                      <a:pt x="157" y="153"/>
                      <a:pt x="157" y="153"/>
                      <a:pt x="157" y="1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7" name="Freeform 8"/>
              <p:cNvSpPr>
                <a:spLocks noEditPoints="1"/>
              </p:cNvSpPr>
              <p:nvPr/>
            </p:nvSpPr>
            <p:spPr bwMode="auto">
              <a:xfrm>
                <a:off x="4681" y="2942"/>
                <a:ext cx="116" cy="70"/>
              </a:xfrm>
              <a:custGeom>
                <a:avLst/>
                <a:gdLst>
                  <a:gd name="T0" fmla="*/ 271 w 315"/>
                  <a:gd name="T1" fmla="*/ 5 h 193"/>
                  <a:gd name="T2" fmla="*/ 16 w 315"/>
                  <a:gd name="T3" fmla="*/ 136 h 193"/>
                  <a:gd name="T4" fmla="*/ 11 w 315"/>
                  <a:gd name="T5" fmla="*/ 181 h 193"/>
                  <a:gd name="T6" fmla="*/ 36 w 315"/>
                  <a:gd name="T7" fmla="*/ 193 h 193"/>
                  <a:gd name="T8" fmla="*/ 56 w 315"/>
                  <a:gd name="T9" fmla="*/ 186 h 193"/>
                  <a:gd name="T10" fmla="*/ 288 w 315"/>
                  <a:gd name="T11" fmla="*/ 66 h 193"/>
                  <a:gd name="T12" fmla="*/ 310 w 315"/>
                  <a:gd name="T13" fmla="*/ 27 h 193"/>
                  <a:gd name="T14" fmla="*/ 271 w 315"/>
                  <a:gd name="T15" fmla="*/ 5 h 193"/>
                  <a:gd name="T16" fmla="*/ 271 w 315"/>
                  <a:gd name="T17" fmla="*/ 5 h 193"/>
                  <a:gd name="T18" fmla="*/ 271 w 315"/>
                  <a:gd name="T19" fmla="*/ 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5" h="193">
                    <a:moveTo>
                      <a:pt x="271" y="5"/>
                    </a:moveTo>
                    <a:cubicBezTo>
                      <a:pt x="177" y="30"/>
                      <a:pt x="91" y="75"/>
                      <a:pt x="16" y="136"/>
                    </a:cubicBezTo>
                    <a:cubicBezTo>
                      <a:pt x="2" y="147"/>
                      <a:pt x="0" y="168"/>
                      <a:pt x="11" y="181"/>
                    </a:cubicBezTo>
                    <a:cubicBezTo>
                      <a:pt x="17" y="189"/>
                      <a:pt x="27" y="193"/>
                      <a:pt x="36" y="193"/>
                    </a:cubicBezTo>
                    <a:cubicBezTo>
                      <a:pt x="43" y="193"/>
                      <a:pt x="50" y="191"/>
                      <a:pt x="56" y="186"/>
                    </a:cubicBezTo>
                    <a:cubicBezTo>
                      <a:pt x="125" y="130"/>
                      <a:pt x="203" y="90"/>
                      <a:pt x="288" y="66"/>
                    </a:cubicBezTo>
                    <a:cubicBezTo>
                      <a:pt x="305" y="62"/>
                      <a:pt x="315" y="44"/>
                      <a:pt x="310" y="27"/>
                    </a:cubicBezTo>
                    <a:cubicBezTo>
                      <a:pt x="305" y="10"/>
                      <a:pt x="288" y="0"/>
                      <a:pt x="271" y="5"/>
                    </a:cubicBezTo>
                    <a:close/>
                    <a:moveTo>
                      <a:pt x="271" y="5"/>
                    </a:moveTo>
                    <a:cubicBezTo>
                      <a:pt x="271" y="5"/>
                      <a:pt x="271" y="5"/>
                      <a:pt x="271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8" name="Freeform 9"/>
              <p:cNvSpPr>
                <a:spLocks noEditPoints="1"/>
              </p:cNvSpPr>
              <p:nvPr/>
            </p:nvSpPr>
            <p:spPr bwMode="auto">
              <a:xfrm>
                <a:off x="4593" y="3039"/>
                <a:ext cx="174" cy="386"/>
              </a:xfrm>
              <a:custGeom>
                <a:avLst/>
                <a:gdLst>
                  <a:gd name="T0" fmla="*/ 453 w 476"/>
                  <a:gd name="T1" fmla="*/ 996 h 1057"/>
                  <a:gd name="T2" fmla="*/ 64 w 476"/>
                  <a:gd name="T3" fmla="*/ 411 h 1057"/>
                  <a:gd name="T4" fmla="*/ 173 w 476"/>
                  <a:gd name="T5" fmla="*/ 55 h 1057"/>
                  <a:gd name="T6" fmla="*/ 165 w 476"/>
                  <a:gd name="T7" fmla="*/ 10 h 1057"/>
                  <a:gd name="T8" fmla="*/ 120 w 476"/>
                  <a:gd name="T9" fmla="*/ 19 h 1057"/>
                  <a:gd name="T10" fmla="*/ 0 w 476"/>
                  <a:gd name="T11" fmla="*/ 411 h 1057"/>
                  <a:gd name="T12" fmla="*/ 428 w 476"/>
                  <a:gd name="T13" fmla="*/ 1055 h 1057"/>
                  <a:gd name="T14" fmla="*/ 440 w 476"/>
                  <a:gd name="T15" fmla="*/ 1057 h 1057"/>
                  <a:gd name="T16" fmla="*/ 470 w 476"/>
                  <a:gd name="T17" fmla="*/ 1038 h 1057"/>
                  <a:gd name="T18" fmla="*/ 453 w 476"/>
                  <a:gd name="T19" fmla="*/ 996 h 1057"/>
                  <a:gd name="T20" fmla="*/ 453 w 476"/>
                  <a:gd name="T21" fmla="*/ 996 h 1057"/>
                  <a:gd name="T22" fmla="*/ 453 w 476"/>
                  <a:gd name="T23" fmla="*/ 996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6" h="1057">
                    <a:moveTo>
                      <a:pt x="453" y="996"/>
                    </a:moveTo>
                    <a:cubicBezTo>
                      <a:pt x="216" y="897"/>
                      <a:pt x="64" y="667"/>
                      <a:pt x="64" y="411"/>
                    </a:cubicBezTo>
                    <a:cubicBezTo>
                      <a:pt x="64" y="283"/>
                      <a:pt x="102" y="160"/>
                      <a:pt x="173" y="55"/>
                    </a:cubicBezTo>
                    <a:cubicBezTo>
                      <a:pt x="183" y="40"/>
                      <a:pt x="179" y="20"/>
                      <a:pt x="165" y="10"/>
                    </a:cubicBezTo>
                    <a:cubicBezTo>
                      <a:pt x="150" y="0"/>
                      <a:pt x="130" y="4"/>
                      <a:pt x="120" y="19"/>
                    </a:cubicBezTo>
                    <a:cubicBezTo>
                      <a:pt x="41" y="135"/>
                      <a:pt x="0" y="270"/>
                      <a:pt x="0" y="411"/>
                    </a:cubicBezTo>
                    <a:cubicBezTo>
                      <a:pt x="0" y="693"/>
                      <a:pt x="168" y="946"/>
                      <a:pt x="428" y="1055"/>
                    </a:cubicBezTo>
                    <a:cubicBezTo>
                      <a:pt x="432" y="1057"/>
                      <a:pt x="436" y="1057"/>
                      <a:pt x="440" y="1057"/>
                    </a:cubicBezTo>
                    <a:cubicBezTo>
                      <a:pt x="453" y="1057"/>
                      <a:pt x="465" y="1050"/>
                      <a:pt x="470" y="1038"/>
                    </a:cubicBezTo>
                    <a:cubicBezTo>
                      <a:pt x="476" y="1021"/>
                      <a:pt x="469" y="1003"/>
                      <a:pt x="453" y="996"/>
                    </a:cubicBezTo>
                    <a:close/>
                    <a:moveTo>
                      <a:pt x="453" y="996"/>
                    </a:moveTo>
                    <a:cubicBezTo>
                      <a:pt x="453" y="996"/>
                      <a:pt x="453" y="996"/>
                      <a:pt x="453" y="9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  <p:grpSp>
        <p:nvGrpSpPr>
          <p:cNvPr id="66" name="hitorico"/>
          <p:cNvGrpSpPr/>
          <p:nvPr/>
        </p:nvGrpSpPr>
        <p:grpSpPr>
          <a:xfrm>
            <a:off x="9089417" y="430577"/>
            <a:ext cx="1596572" cy="624115"/>
            <a:chOff x="7794171" y="5558971"/>
            <a:chExt cx="1596572" cy="624115"/>
          </a:xfrm>
        </p:grpSpPr>
        <p:grpSp>
          <p:nvGrpSpPr>
            <p:cNvPr id="67" name="historico"/>
            <p:cNvGrpSpPr/>
            <p:nvPr/>
          </p:nvGrpSpPr>
          <p:grpSpPr>
            <a:xfrm>
              <a:off x="7913674" y="5674171"/>
              <a:ext cx="1346440" cy="450171"/>
              <a:chOff x="9469590" y="1309591"/>
              <a:chExt cx="1346440" cy="450171"/>
            </a:xfrm>
          </p:grpSpPr>
          <p:grpSp>
            <p:nvGrpSpPr>
              <p:cNvPr id="69" name="Group 4"/>
              <p:cNvGrpSpPr>
                <a:grpSpLocks noChangeAspect="1"/>
              </p:cNvGrpSpPr>
              <p:nvPr/>
            </p:nvGrpSpPr>
            <p:grpSpPr bwMode="auto">
              <a:xfrm>
                <a:off x="9469590" y="1309591"/>
                <a:ext cx="463483" cy="450171"/>
                <a:chOff x="5704" y="821"/>
                <a:chExt cx="383" cy="372"/>
              </a:xfrm>
              <a:solidFill>
                <a:srgbClr val="00A79B"/>
              </a:solidFill>
            </p:grpSpPr>
            <p:sp>
              <p:nvSpPr>
                <p:cNvPr id="71" name="Freeform 5"/>
                <p:cNvSpPr>
                  <a:spLocks noEditPoints="1"/>
                </p:cNvSpPr>
                <p:nvPr/>
              </p:nvSpPr>
              <p:spPr bwMode="auto">
                <a:xfrm>
                  <a:off x="5743" y="936"/>
                  <a:ext cx="63" cy="63"/>
                </a:xfrm>
                <a:custGeom>
                  <a:avLst/>
                  <a:gdLst>
                    <a:gd name="T0" fmla="*/ 306 w 338"/>
                    <a:gd name="T1" fmla="*/ 0 h 337"/>
                    <a:gd name="T2" fmla="*/ 32 w 338"/>
                    <a:gd name="T3" fmla="*/ 0 h 337"/>
                    <a:gd name="T4" fmla="*/ 0 w 338"/>
                    <a:gd name="T5" fmla="*/ 32 h 337"/>
                    <a:gd name="T6" fmla="*/ 0 w 338"/>
                    <a:gd name="T7" fmla="*/ 305 h 337"/>
                    <a:gd name="T8" fmla="*/ 32 w 338"/>
                    <a:gd name="T9" fmla="*/ 337 h 337"/>
                    <a:gd name="T10" fmla="*/ 306 w 338"/>
                    <a:gd name="T11" fmla="*/ 337 h 337"/>
                    <a:gd name="T12" fmla="*/ 338 w 338"/>
                    <a:gd name="T13" fmla="*/ 305 h 337"/>
                    <a:gd name="T14" fmla="*/ 338 w 338"/>
                    <a:gd name="T15" fmla="*/ 32 h 337"/>
                    <a:gd name="T16" fmla="*/ 306 w 338"/>
                    <a:gd name="T17" fmla="*/ 0 h 337"/>
                    <a:gd name="T18" fmla="*/ 274 w 338"/>
                    <a:gd name="T19" fmla="*/ 273 h 337"/>
                    <a:gd name="T20" fmla="*/ 64 w 338"/>
                    <a:gd name="T21" fmla="*/ 273 h 337"/>
                    <a:gd name="T22" fmla="*/ 64 w 338"/>
                    <a:gd name="T23" fmla="*/ 64 h 337"/>
                    <a:gd name="T24" fmla="*/ 274 w 338"/>
                    <a:gd name="T25" fmla="*/ 64 h 337"/>
                    <a:gd name="T26" fmla="*/ 274 w 338"/>
                    <a:gd name="T27" fmla="*/ 273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8" h="337">
                      <a:moveTo>
                        <a:pt x="306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5" y="0"/>
                        <a:pt x="0" y="14"/>
                        <a:pt x="0" y="32"/>
                      </a:cubicBezTo>
                      <a:cubicBezTo>
                        <a:pt x="0" y="305"/>
                        <a:pt x="0" y="305"/>
                        <a:pt x="0" y="305"/>
                      </a:cubicBezTo>
                      <a:cubicBezTo>
                        <a:pt x="0" y="323"/>
                        <a:pt x="15" y="337"/>
                        <a:pt x="32" y="337"/>
                      </a:cubicBezTo>
                      <a:cubicBezTo>
                        <a:pt x="306" y="337"/>
                        <a:pt x="306" y="337"/>
                        <a:pt x="306" y="337"/>
                      </a:cubicBezTo>
                      <a:cubicBezTo>
                        <a:pt x="324" y="337"/>
                        <a:pt x="338" y="323"/>
                        <a:pt x="338" y="305"/>
                      </a:cubicBezTo>
                      <a:cubicBezTo>
                        <a:pt x="338" y="32"/>
                        <a:pt x="338" y="32"/>
                        <a:pt x="338" y="32"/>
                      </a:cubicBezTo>
                      <a:cubicBezTo>
                        <a:pt x="338" y="14"/>
                        <a:pt x="324" y="0"/>
                        <a:pt x="306" y="0"/>
                      </a:cubicBezTo>
                      <a:close/>
                      <a:moveTo>
                        <a:pt x="274" y="273"/>
                      </a:moveTo>
                      <a:cubicBezTo>
                        <a:pt x="64" y="273"/>
                        <a:pt x="64" y="273"/>
                        <a:pt x="64" y="273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4" y="64"/>
                        <a:pt x="274" y="64"/>
                        <a:pt x="274" y="64"/>
                      </a:cubicBezTo>
                      <a:lnTo>
                        <a:pt x="274" y="27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72" name="Freeform 6"/>
                <p:cNvSpPr>
                  <a:spLocks noEditPoints="1"/>
                </p:cNvSpPr>
                <p:nvPr/>
              </p:nvSpPr>
              <p:spPr bwMode="auto">
                <a:xfrm>
                  <a:off x="5819" y="936"/>
                  <a:ext cx="63" cy="63"/>
                </a:xfrm>
                <a:custGeom>
                  <a:avLst/>
                  <a:gdLst>
                    <a:gd name="T0" fmla="*/ 305 w 337"/>
                    <a:gd name="T1" fmla="*/ 0 h 337"/>
                    <a:gd name="T2" fmla="*/ 32 w 337"/>
                    <a:gd name="T3" fmla="*/ 0 h 337"/>
                    <a:gd name="T4" fmla="*/ 0 w 337"/>
                    <a:gd name="T5" fmla="*/ 32 h 337"/>
                    <a:gd name="T6" fmla="*/ 0 w 337"/>
                    <a:gd name="T7" fmla="*/ 305 h 337"/>
                    <a:gd name="T8" fmla="*/ 32 w 337"/>
                    <a:gd name="T9" fmla="*/ 337 h 337"/>
                    <a:gd name="T10" fmla="*/ 305 w 337"/>
                    <a:gd name="T11" fmla="*/ 337 h 337"/>
                    <a:gd name="T12" fmla="*/ 337 w 337"/>
                    <a:gd name="T13" fmla="*/ 305 h 337"/>
                    <a:gd name="T14" fmla="*/ 337 w 337"/>
                    <a:gd name="T15" fmla="*/ 32 h 337"/>
                    <a:gd name="T16" fmla="*/ 305 w 337"/>
                    <a:gd name="T17" fmla="*/ 0 h 337"/>
                    <a:gd name="T18" fmla="*/ 273 w 337"/>
                    <a:gd name="T19" fmla="*/ 273 h 337"/>
                    <a:gd name="T20" fmla="*/ 64 w 337"/>
                    <a:gd name="T21" fmla="*/ 273 h 337"/>
                    <a:gd name="T22" fmla="*/ 64 w 337"/>
                    <a:gd name="T23" fmla="*/ 64 h 337"/>
                    <a:gd name="T24" fmla="*/ 273 w 337"/>
                    <a:gd name="T25" fmla="*/ 64 h 337"/>
                    <a:gd name="T26" fmla="*/ 273 w 337"/>
                    <a:gd name="T27" fmla="*/ 273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7" h="337">
                      <a:moveTo>
                        <a:pt x="305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4" y="0"/>
                        <a:pt x="0" y="14"/>
                        <a:pt x="0" y="32"/>
                      </a:cubicBezTo>
                      <a:cubicBezTo>
                        <a:pt x="0" y="305"/>
                        <a:pt x="0" y="305"/>
                        <a:pt x="0" y="305"/>
                      </a:cubicBezTo>
                      <a:cubicBezTo>
                        <a:pt x="0" y="323"/>
                        <a:pt x="14" y="337"/>
                        <a:pt x="32" y="337"/>
                      </a:cubicBezTo>
                      <a:cubicBezTo>
                        <a:pt x="305" y="337"/>
                        <a:pt x="305" y="337"/>
                        <a:pt x="305" y="337"/>
                      </a:cubicBezTo>
                      <a:cubicBezTo>
                        <a:pt x="323" y="337"/>
                        <a:pt x="337" y="323"/>
                        <a:pt x="337" y="305"/>
                      </a:cubicBezTo>
                      <a:cubicBezTo>
                        <a:pt x="337" y="32"/>
                        <a:pt x="337" y="32"/>
                        <a:pt x="337" y="32"/>
                      </a:cubicBezTo>
                      <a:cubicBezTo>
                        <a:pt x="337" y="14"/>
                        <a:pt x="323" y="0"/>
                        <a:pt x="305" y="0"/>
                      </a:cubicBezTo>
                      <a:close/>
                      <a:moveTo>
                        <a:pt x="273" y="273"/>
                      </a:moveTo>
                      <a:cubicBezTo>
                        <a:pt x="64" y="273"/>
                        <a:pt x="64" y="273"/>
                        <a:pt x="64" y="273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3" y="64"/>
                        <a:pt x="273" y="64"/>
                        <a:pt x="273" y="64"/>
                      </a:cubicBezTo>
                      <a:cubicBezTo>
                        <a:pt x="273" y="273"/>
                        <a:pt x="273" y="273"/>
                        <a:pt x="273" y="2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73" name="Freeform 7"/>
                <p:cNvSpPr>
                  <a:spLocks noEditPoints="1"/>
                </p:cNvSpPr>
                <p:nvPr/>
              </p:nvSpPr>
              <p:spPr bwMode="auto">
                <a:xfrm>
                  <a:off x="5743" y="1013"/>
                  <a:ext cx="63" cy="63"/>
                </a:xfrm>
                <a:custGeom>
                  <a:avLst/>
                  <a:gdLst>
                    <a:gd name="T0" fmla="*/ 306 w 338"/>
                    <a:gd name="T1" fmla="*/ 0 h 338"/>
                    <a:gd name="T2" fmla="*/ 32 w 338"/>
                    <a:gd name="T3" fmla="*/ 0 h 338"/>
                    <a:gd name="T4" fmla="*/ 0 w 338"/>
                    <a:gd name="T5" fmla="*/ 32 h 338"/>
                    <a:gd name="T6" fmla="*/ 0 w 338"/>
                    <a:gd name="T7" fmla="*/ 306 h 338"/>
                    <a:gd name="T8" fmla="*/ 32 w 338"/>
                    <a:gd name="T9" fmla="*/ 338 h 338"/>
                    <a:gd name="T10" fmla="*/ 306 w 338"/>
                    <a:gd name="T11" fmla="*/ 338 h 338"/>
                    <a:gd name="T12" fmla="*/ 338 w 338"/>
                    <a:gd name="T13" fmla="*/ 306 h 338"/>
                    <a:gd name="T14" fmla="*/ 338 w 338"/>
                    <a:gd name="T15" fmla="*/ 32 h 338"/>
                    <a:gd name="T16" fmla="*/ 306 w 338"/>
                    <a:gd name="T17" fmla="*/ 0 h 338"/>
                    <a:gd name="T18" fmla="*/ 274 w 338"/>
                    <a:gd name="T19" fmla="*/ 274 h 338"/>
                    <a:gd name="T20" fmla="*/ 64 w 338"/>
                    <a:gd name="T21" fmla="*/ 274 h 338"/>
                    <a:gd name="T22" fmla="*/ 64 w 338"/>
                    <a:gd name="T23" fmla="*/ 64 h 338"/>
                    <a:gd name="T24" fmla="*/ 274 w 338"/>
                    <a:gd name="T25" fmla="*/ 64 h 338"/>
                    <a:gd name="T26" fmla="*/ 274 w 338"/>
                    <a:gd name="T27" fmla="*/ 274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8" h="338">
                      <a:moveTo>
                        <a:pt x="306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5" y="0"/>
                        <a:pt x="0" y="14"/>
                        <a:pt x="0" y="32"/>
                      </a:cubicBezTo>
                      <a:cubicBezTo>
                        <a:pt x="0" y="306"/>
                        <a:pt x="0" y="306"/>
                        <a:pt x="0" y="306"/>
                      </a:cubicBezTo>
                      <a:cubicBezTo>
                        <a:pt x="0" y="323"/>
                        <a:pt x="15" y="338"/>
                        <a:pt x="32" y="338"/>
                      </a:cubicBezTo>
                      <a:cubicBezTo>
                        <a:pt x="306" y="338"/>
                        <a:pt x="306" y="338"/>
                        <a:pt x="306" y="338"/>
                      </a:cubicBezTo>
                      <a:cubicBezTo>
                        <a:pt x="324" y="338"/>
                        <a:pt x="338" y="323"/>
                        <a:pt x="338" y="306"/>
                      </a:cubicBezTo>
                      <a:cubicBezTo>
                        <a:pt x="338" y="32"/>
                        <a:pt x="338" y="32"/>
                        <a:pt x="338" y="32"/>
                      </a:cubicBezTo>
                      <a:cubicBezTo>
                        <a:pt x="338" y="14"/>
                        <a:pt x="324" y="0"/>
                        <a:pt x="306" y="0"/>
                      </a:cubicBezTo>
                      <a:close/>
                      <a:moveTo>
                        <a:pt x="274" y="274"/>
                      </a:moveTo>
                      <a:cubicBezTo>
                        <a:pt x="64" y="274"/>
                        <a:pt x="64" y="274"/>
                        <a:pt x="64" y="274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4" y="64"/>
                        <a:pt x="274" y="64"/>
                        <a:pt x="274" y="64"/>
                      </a:cubicBezTo>
                      <a:lnTo>
                        <a:pt x="274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74" name="Freeform 8"/>
                <p:cNvSpPr>
                  <a:spLocks noEditPoints="1"/>
                </p:cNvSpPr>
                <p:nvPr/>
              </p:nvSpPr>
              <p:spPr bwMode="auto">
                <a:xfrm>
                  <a:off x="5704" y="821"/>
                  <a:ext cx="383" cy="372"/>
                </a:xfrm>
                <a:custGeom>
                  <a:avLst/>
                  <a:gdLst>
                    <a:gd name="T0" fmla="*/ 1569 w 2048"/>
                    <a:gd name="T1" fmla="*/ 237 h 1990"/>
                    <a:gd name="T2" fmla="*/ 1398 w 2048"/>
                    <a:gd name="T3" fmla="*/ 205 h 1990"/>
                    <a:gd name="T4" fmla="*/ 1366 w 2048"/>
                    <a:gd name="T5" fmla="*/ 0 h 1990"/>
                    <a:gd name="T6" fmla="*/ 1197 w 2048"/>
                    <a:gd name="T7" fmla="*/ 32 h 1990"/>
                    <a:gd name="T8" fmla="*/ 885 w 2048"/>
                    <a:gd name="T9" fmla="*/ 205 h 1990"/>
                    <a:gd name="T10" fmla="*/ 853 w 2048"/>
                    <a:gd name="T11" fmla="*/ 0 h 1990"/>
                    <a:gd name="T12" fmla="*/ 684 w 2048"/>
                    <a:gd name="T13" fmla="*/ 32 h 1990"/>
                    <a:gd name="T14" fmla="*/ 372 w 2048"/>
                    <a:gd name="T15" fmla="*/ 205 h 1990"/>
                    <a:gd name="T16" fmla="*/ 340 w 2048"/>
                    <a:gd name="T17" fmla="*/ 0 h 1990"/>
                    <a:gd name="T18" fmla="*/ 171 w 2048"/>
                    <a:gd name="T19" fmla="*/ 32 h 1990"/>
                    <a:gd name="T20" fmla="*/ 32 w 2048"/>
                    <a:gd name="T21" fmla="*/ 205 h 1990"/>
                    <a:gd name="T22" fmla="*/ 0 w 2048"/>
                    <a:gd name="T23" fmla="*/ 1468 h 1990"/>
                    <a:gd name="T24" fmla="*/ 896 w 2048"/>
                    <a:gd name="T25" fmla="*/ 1501 h 1990"/>
                    <a:gd name="T26" fmla="*/ 1469 w 2048"/>
                    <a:gd name="T27" fmla="*/ 1990 h 1990"/>
                    <a:gd name="T28" fmla="*/ 1569 w 2048"/>
                    <a:gd name="T29" fmla="*/ 840 h 1990"/>
                    <a:gd name="T30" fmla="*/ 1261 w 2048"/>
                    <a:gd name="T31" fmla="*/ 64 h 1990"/>
                    <a:gd name="T32" fmla="*/ 1334 w 2048"/>
                    <a:gd name="T33" fmla="*/ 237 h 1990"/>
                    <a:gd name="T34" fmla="*/ 1261 w 2048"/>
                    <a:gd name="T35" fmla="*/ 410 h 1990"/>
                    <a:gd name="T36" fmla="*/ 748 w 2048"/>
                    <a:gd name="T37" fmla="*/ 237 h 1990"/>
                    <a:gd name="T38" fmla="*/ 821 w 2048"/>
                    <a:gd name="T39" fmla="*/ 64 h 1990"/>
                    <a:gd name="T40" fmla="*/ 821 w 2048"/>
                    <a:gd name="T41" fmla="*/ 410 h 1990"/>
                    <a:gd name="T42" fmla="*/ 748 w 2048"/>
                    <a:gd name="T43" fmla="*/ 237 h 1990"/>
                    <a:gd name="T44" fmla="*/ 235 w 2048"/>
                    <a:gd name="T45" fmla="*/ 64 h 1990"/>
                    <a:gd name="T46" fmla="*/ 308 w 2048"/>
                    <a:gd name="T47" fmla="*/ 237 h 1990"/>
                    <a:gd name="T48" fmla="*/ 235 w 2048"/>
                    <a:gd name="T49" fmla="*/ 410 h 1990"/>
                    <a:gd name="T50" fmla="*/ 921 w 2048"/>
                    <a:gd name="T51" fmla="*/ 1026 h 1990"/>
                    <a:gd name="T52" fmla="*/ 616 w 2048"/>
                    <a:gd name="T53" fmla="*/ 1058 h 1990"/>
                    <a:gd name="T54" fmla="*/ 648 w 2048"/>
                    <a:gd name="T55" fmla="*/ 1364 h 1990"/>
                    <a:gd name="T56" fmla="*/ 889 w 2048"/>
                    <a:gd name="T57" fmla="*/ 1411 h 1990"/>
                    <a:gd name="T58" fmla="*/ 64 w 2048"/>
                    <a:gd name="T59" fmla="*/ 1436 h 1990"/>
                    <a:gd name="T60" fmla="*/ 171 w 2048"/>
                    <a:gd name="T61" fmla="*/ 269 h 1990"/>
                    <a:gd name="T62" fmla="*/ 203 w 2048"/>
                    <a:gd name="T63" fmla="*/ 474 h 1990"/>
                    <a:gd name="T64" fmla="*/ 372 w 2048"/>
                    <a:gd name="T65" fmla="*/ 442 h 1990"/>
                    <a:gd name="T66" fmla="*/ 684 w 2048"/>
                    <a:gd name="T67" fmla="*/ 269 h 1990"/>
                    <a:gd name="T68" fmla="*/ 716 w 2048"/>
                    <a:gd name="T69" fmla="*/ 474 h 1990"/>
                    <a:gd name="T70" fmla="*/ 885 w 2048"/>
                    <a:gd name="T71" fmla="*/ 442 h 1990"/>
                    <a:gd name="T72" fmla="*/ 1197 w 2048"/>
                    <a:gd name="T73" fmla="*/ 269 h 1990"/>
                    <a:gd name="T74" fmla="*/ 1229 w 2048"/>
                    <a:gd name="T75" fmla="*/ 474 h 1990"/>
                    <a:gd name="T76" fmla="*/ 1398 w 2048"/>
                    <a:gd name="T77" fmla="*/ 442 h 1990"/>
                    <a:gd name="T78" fmla="*/ 1505 w 2048"/>
                    <a:gd name="T79" fmla="*/ 269 h 1990"/>
                    <a:gd name="T80" fmla="*/ 1469 w 2048"/>
                    <a:gd name="T81" fmla="*/ 831 h 1990"/>
                    <a:gd name="T82" fmla="*/ 1364 w 2048"/>
                    <a:gd name="T83" fmla="*/ 648 h 1990"/>
                    <a:gd name="T84" fmla="*/ 1058 w 2048"/>
                    <a:gd name="T85" fmla="*/ 616 h 1990"/>
                    <a:gd name="T86" fmla="*/ 1026 w 2048"/>
                    <a:gd name="T87" fmla="*/ 921 h 1990"/>
                    <a:gd name="T88" fmla="*/ 1113 w 2048"/>
                    <a:gd name="T89" fmla="*/ 953 h 1990"/>
                    <a:gd name="T90" fmla="*/ 953 w 2048"/>
                    <a:gd name="T91" fmla="*/ 1146 h 1990"/>
                    <a:gd name="T92" fmla="*/ 921 w 2048"/>
                    <a:gd name="T93" fmla="*/ 1026 h 1990"/>
                    <a:gd name="T94" fmla="*/ 889 w 2048"/>
                    <a:gd name="T95" fmla="*/ 1300 h 1990"/>
                    <a:gd name="T96" fmla="*/ 680 w 2048"/>
                    <a:gd name="T97" fmla="*/ 1090 h 1990"/>
                    <a:gd name="T98" fmla="*/ 1300 w 2048"/>
                    <a:gd name="T99" fmla="*/ 680 h 1990"/>
                    <a:gd name="T100" fmla="*/ 1217 w 2048"/>
                    <a:gd name="T101" fmla="*/ 889 h 1990"/>
                    <a:gd name="T102" fmla="*/ 1090 w 2048"/>
                    <a:gd name="T103" fmla="*/ 680 h 1990"/>
                    <a:gd name="T104" fmla="*/ 1469 w 2048"/>
                    <a:gd name="T105" fmla="*/ 1926 h 1990"/>
                    <a:gd name="T106" fmla="*/ 956 w 2048"/>
                    <a:gd name="T107" fmla="*/ 1465 h 1990"/>
                    <a:gd name="T108" fmla="*/ 1238 w 2048"/>
                    <a:gd name="T109" fmla="*/ 950 h 1990"/>
                    <a:gd name="T110" fmla="*/ 1340 w 2048"/>
                    <a:gd name="T111" fmla="*/ 912 h 1990"/>
                    <a:gd name="T112" fmla="*/ 1469 w 2048"/>
                    <a:gd name="T113" fmla="*/ 896 h 1990"/>
                    <a:gd name="T114" fmla="*/ 1533 w 2048"/>
                    <a:gd name="T115" fmla="*/ 900 h 1990"/>
                    <a:gd name="T116" fmla="*/ 1469 w 2048"/>
                    <a:gd name="T117" fmla="*/ 1926 h 19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048" h="1990">
                      <a:moveTo>
                        <a:pt x="1569" y="840"/>
                      </a:moveTo>
                      <a:cubicBezTo>
                        <a:pt x="1569" y="237"/>
                        <a:pt x="1569" y="237"/>
                        <a:pt x="1569" y="237"/>
                      </a:cubicBezTo>
                      <a:cubicBezTo>
                        <a:pt x="1569" y="219"/>
                        <a:pt x="1555" y="205"/>
                        <a:pt x="1537" y="205"/>
                      </a:cubicBezTo>
                      <a:cubicBezTo>
                        <a:pt x="1398" y="205"/>
                        <a:pt x="1398" y="205"/>
                        <a:pt x="1398" y="205"/>
                      </a:cubicBezTo>
                      <a:cubicBezTo>
                        <a:pt x="1398" y="32"/>
                        <a:pt x="1398" y="32"/>
                        <a:pt x="1398" y="32"/>
                      </a:cubicBezTo>
                      <a:cubicBezTo>
                        <a:pt x="1398" y="14"/>
                        <a:pt x="1384" y="0"/>
                        <a:pt x="1366" y="0"/>
                      </a:cubicBezTo>
                      <a:cubicBezTo>
                        <a:pt x="1229" y="0"/>
                        <a:pt x="1229" y="0"/>
                        <a:pt x="1229" y="0"/>
                      </a:cubicBezTo>
                      <a:cubicBezTo>
                        <a:pt x="1212" y="0"/>
                        <a:pt x="1197" y="14"/>
                        <a:pt x="1197" y="32"/>
                      </a:cubicBezTo>
                      <a:cubicBezTo>
                        <a:pt x="1197" y="205"/>
                        <a:pt x="1197" y="205"/>
                        <a:pt x="1197" y="205"/>
                      </a:cubicBezTo>
                      <a:cubicBezTo>
                        <a:pt x="885" y="205"/>
                        <a:pt x="885" y="205"/>
                        <a:pt x="885" y="205"/>
                      </a:cubicBezTo>
                      <a:cubicBezTo>
                        <a:pt x="885" y="32"/>
                        <a:pt x="885" y="32"/>
                        <a:pt x="885" y="32"/>
                      </a:cubicBezTo>
                      <a:cubicBezTo>
                        <a:pt x="885" y="14"/>
                        <a:pt x="871" y="0"/>
                        <a:pt x="853" y="0"/>
                      </a:cubicBezTo>
                      <a:cubicBezTo>
                        <a:pt x="716" y="0"/>
                        <a:pt x="716" y="0"/>
                        <a:pt x="716" y="0"/>
                      </a:cubicBezTo>
                      <a:cubicBezTo>
                        <a:pt x="698" y="0"/>
                        <a:pt x="684" y="14"/>
                        <a:pt x="684" y="32"/>
                      </a:cubicBezTo>
                      <a:cubicBezTo>
                        <a:pt x="684" y="205"/>
                        <a:pt x="684" y="205"/>
                        <a:pt x="684" y="205"/>
                      </a:cubicBezTo>
                      <a:cubicBezTo>
                        <a:pt x="372" y="205"/>
                        <a:pt x="372" y="205"/>
                        <a:pt x="372" y="205"/>
                      </a:cubicBezTo>
                      <a:cubicBezTo>
                        <a:pt x="372" y="32"/>
                        <a:pt x="372" y="32"/>
                        <a:pt x="372" y="32"/>
                      </a:cubicBezTo>
                      <a:cubicBezTo>
                        <a:pt x="372" y="14"/>
                        <a:pt x="358" y="0"/>
                        <a:pt x="340" y="0"/>
                      </a:cubicBezTo>
                      <a:cubicBezTo>
                        <a:pt x="203" y="0"/>
                        <a:pt x="203" y="0"/>
                        <a:pt x="203" y="0"/>
                      </a:cubicBezTo>
                      <a:cubicBezTo>
                        <a:pt x="185" y="0"/>
                        <a:pt x="171" y="14"/>
                        <a:pt x="171" y="32"/>
                      </a:cubicBezTo>
                      <a:cubicBezTo>
                        <a:pt x="171" y="205"/>
                        <a:pt x="171" y="205"/>
                        <a:pt x="171" y="205"/>
                      </a:cubicBezTo>
                      <a:cubicBezTo>
                        <a:pt x="32" y="205"/>
                        <a:pt x="32" y="205"/>
                        <a:pt x="32" y="205"/>
                      </a:cubicBezTo>
                      <a:cubicBezTo>
                        <a:pt x="14" y="205"/>
                        <a:pt x="0" y="219"/>
                        <a:pt x="0" y="237"/>
                      </a:cubicBezTo>
                      <a:cubicBezTo>
                        <a:pt x="0" y="1468"/>
                        <a:pt x="0" y="1468"/>
                        <a:pt x="0" y="1468"/>
                      </a:cubicBezTo>
                      <a:cubicBezTo>
                        <a:pt x="0" y="1486"/>
                        <a:pt x="14" y="1501"/>
                        <a:pt x="32" y="1501"/>
                      </a:cubicBezTo>
                      <a:cubicBezTo>
                        <a:pt x="896" y="1501"/>
                        <a:pt x="896" y="1501"/>
                        <a:pt x="896" y="1501"/>
                      </a:cubicBezTo>
                      <a:cubicBezTo>
                        <a:pt x="917" y="1631"/>
                        <a:pt x="981" y="1751"/>
                        <a:pt x="1080" y="1840"/>
                      </a:cubicBezTo>
                      <a:cubicBezTo>
                        <a:pt x="1186" y="1937"/>
                        <a:pt x="1325" y="1990"/>
                        <a:pt x="1469" y="1990"/>
                      </a:cubicBezTo>
                      <a:cubicBezTo>
                        <a:pt x="1788" y="1990"/>
                        <a:pt x="2048" y="1730"/>
                        <a:pt x="2048" y="1411"/>
                      </a:cubicBezTo>
                      <a:cubicBezTo>
                        <a:pt x="2048" y="1129"/>
                        <a:pt x="1844" y="888"/>
                        <a:pt x="1569" y="840"/>
                      </a:cubicBezTo>
                      <a:close/>
                      <a:moveTo>
                        <a:pt x="1261" y="237"/>
                      </a:moveTo>
                      <a:cubicBezTo>
                        <a:pt x="1261" y="64"/>
                        <a:pt x="1261" y="64"/>
                        <a:pt x="1261" y="64"/>
                      </a:cubicBezTo>
                      <a:cubicBezTo>
                        <a:pt x="1334" y="64"/>
                        <a:pt x="1334" y="64"/>
                        <a:pt x="1334" y="64"/>
                      </a:cubicBezTo>
                      <a:cubicBezTo>
                        <a:pt x="1334" y="237"/>
                        <a:pt x="1334" y="237"/>
                        <a:pt x="1334" y="237"/>
                      </a:cubicBezTo>
                      <a:cubicBezTo>
                        <a:pt x="1334" y="410"/>
                        <a:pt x="1334" y="410"/>
                        <a:pt x="1334" y="410"/>
                      </a:cubicBezTo>
                      <a:cubicBezTo>
                        <a:pt x="1261" y="410"/>
                        <a:pt x="1261" y="410"/>
                        <a:pt x="1261" y="410"/>
                      </a:cubicBezTo>
                      <a:lnTo>
                        <a:pt x="1261" y="237"/>
                      </a:lnTo>
                      <a:close/>
                      <a:moveTo>
                        <a:pt x="748" y="237"/>
                      </a:moveTo>
                      <a:cubicBezTo>
                        <a:pt x="748" y="64"/>
                        <a:pt x="748" y="64"/>
                        <a:pt x="748" y="64"/>
                      </a:cubicBezTo>
                      <a:cubicBezTo>
                        <a:pt x="821" y="64"/>
                        <a:pt x="821" y="64"/>
                        <a:pt x="821" y="64"/>
                      </a:cubicBezTo>
                      <a:cubicBezTo>
                        <a:pt x="821" y="237"/>
                        <a:pt x="821" y="237"/>
                        <a:pt x="821" y="237"/>
                      </a:cubicBezTo>
                      <a:cubicBezTo>
                        <a:pt x="821" y="410"/>
                        <a:pt x="821" y="410"/>
                        <a:pt x="821" y="410"/>
                      </a:cubicBezTo>
                      <a:cubicBezTo>
                        <a:pt x="748" y="410"/>
                        <a:pt x="748" y="410"/>
                        <a:pt x="748" y="410"/>
                      </a:cubicBezTo>
                      <a:lnTo>
                        <a:pt x="748" y="237"/>
                      </a:lnTo>
                      <a:close/>
                      <a:moveTo>
                        <a:pt x="235" y="237"/>
                      </a:moveTo>
                      <a:cubicBezTo>
                        <a:pt x="235" y="64"/>
                        <a:pt x="235" y="64"/>
                        <a:pt x="235" y="64"/>
                      </a:cubicBezTo>
                      <a:cubicBezTo>
                        <a:pt x="308" y="64"/>
                        <a:pt x="308" y="64"/>
                        <a:pt x="308" y="64"/>
                      </a:cubicBezTo>
                      <a:cubicBezTo>
                        <a:pt x="308" y="237"/>
                        <a:pt x="308" y="237"/>
                        <a:pt x="308" y="237"/>
                      </a:cubicBezTo>
                      <a:cubicBezTo>
                        <a:pt x="308" y="410"/>
                        <a:pt x="308" y="410"/>
                        <a:pt x="308" y="410"/>
                      </a:cubicBezTo>
                      <a:cubicBezTo>
                        <a:pt x="235" y="410"/>
                        <a:pt x="235" y="410"/>
                        <a:pt x="235" y="410"/>
                      </a:cubicBezTo>
                      <a:lnTo>
                        <a:pt x="235" y="237"/>
                      </a:lnTo>
                      <a:close/>
                      <a:moveTo>
                        <a:pt x="921" y="1026"/>
                      </a:moveTo>
                      <a:cubicBezTo>
                        <a:pt x="648" y="1026"/>
                        <a:pt x="648" y="1026"/>
                        <a:pt x="648" y="1026"/>
                      </a:cubicBezTo>
                      <a:cubicBezTo>
                        <a:pt x="630" y="1026"/>
                        <a:pt x="616" y="1040"/>
                        <a:pt x="616" y="1058"/>
                      </a:cubicBezTo>
                      <a:cubicBezTo>
                        <a:pt x="616" y="1332"/>
                        <a:pt x="616" y="1332"/>
                        <a:pt x="616" y="1332"/>
                      </a:cubicBezTo>
                      <a:cubicBezTo>
                        <a:pt x="616" y="1349"/>
                        <a:pt x="630" y="1364"/>
                        <a:pt x="648" y="1364"/>
                      </a:cubicBezTo>
                      <a:cubicBezTo>
                        <a:pt x="891" y="1364"/>
                        <a:pt x="891" y="1364"/>
                        <a:pt x="891" y="1364"/>
                      </a:cubicBezTo>
                      <a:cubicBezTo>
                        <a:pt x="890" y="1379"/>
                        <a:pt x="889" y="1395"/>
                        <a:pt x="889" y="1411"/>
                      </a:cubicBezTo>
                      <a:cubicBezTo>
                        <a:pt x="889" y="1419"/>
                        <a:pt x="890" y="1428"/>
                        <a:pt x="890" y="1436"/>
                      </a:cubicBezTo>
                      <a:cubicBezTo>
                        <a:pt x="64" y="1436"/>
                        <a:pt x="64" y="1436"/>
                        <a:pt x="64" y="1436"/>
                      </a:cubicBezTo>
                      <a:cubicBezTo>
                        <a:pt x="64" y="269"/>
                        <a:pt x="64" y="269"/>
                        <a:pt x="64" y="269"/>
                      </a:cubicBezTo>
                      <a:cubicBezTo>
                        <a:pt x="171" y="269"/>
                        <a:pt x="171" y="269"/>
                        <a:pt x="171" y="269"/>
                      </a:cubicBezTo>
                      <a:cubicBezTo>
                        <a:pt x="171" y="442"/>
                        <a:pt x="171" y="442"/>
                        <a:pt x="171" y="442"/>
                      </a:cubicBezTo>
                      <a:cubicBezTo>
                        <a:pt x="171" y="460"/>
                        <a:pt x="185" y="474"/>
                        <a:pt x="203" y="474"/>
                      </a:cubicBezTo>
                      <a:cubicBezTo>
                        <a:pt x="340" y="474"/>
                        <a:pt x="340" y="474"/>
                        <a:pt x="340" y="474"/>
                      </a:cubicBezTo>
                      <a:cubicBezTo>
                        <a:pt x="358" y="474"/>
                        <a:pt x="372" y="460"/>
                        <a:pt x="372" y="442"/>
                      </a:cubicBezTo>
                      <a:cubicBezTo>
                        <a:pt x="372" y="269"/>
                        <a:pt x="372" y="269"/>
                        <a:pt x="372" y="269"/>
                      </a:cubicBezTo>
                      <a:cubicBezTo>
                        <a:pt x="684" y="269"/>
                        <a:pt x="684" y="269"/>
                        <a:pt x="684" y="269"/>
                      </a:cubicBezTo>
                      <a:cubicBezTo>
                        <a:pt x="684" y="442"/>
                        <a:pt x="684" y="442"/>
                        <a:pt x="684" y="442"/>
                      </a:cubicBezTo>
                      <a:cubicBezTo>
                        <a:pt x="684" y="460"/>
                        <a:pt x="698" y="474"/>
                        <a:pt x="716" y="474"/>
                      </a:cubicBezTo>
                      <a:cubicBezTo>
                        <a:pt x="853" y="474"/>
                        <a:pt x="853" y="474"/>
                        <a:pt x="853" y="474"/>
                      </a:cubicBezTo>
                      <a:cubicBezTo>
                        <a:pt x="871" y="474"/>
                        <a:pt x="885" y="460"/>
                        <a:pt x="885" y="442"/>
                      </a:cubicBezTo>
                      <a:cubicBezTo>
                        <a:pt x="885" y="269"/>
                        <a:pt x="885" y="269"/>
                        <a:pt x="885" y="269"/>
                      </a:cubicBezTo>
                      <a:cubicBezTo>
                        <a:pt x="1197" y="269"/>
                        <a:pt x="1197" y="269"/>
                        <a:pt x="1197" y="269"/>
                      </a:cubicBezTo>
                      <a:cubicBezTo>
                        <a:pt x="1197" y="442"/>
                        <a:pt x="1197" y="442"/>
                        <a:pt x="1197" y="442"/>
                      </a:cubicBezTo>
                      <a:cubicBezTo>
                        <a:pt x="1197" y="460"/>
                        <a:pt x="1212" y="474"/>
                        <a:pt x="1229" y="474"/>
                      </a:cubicBezTo>
                      <a:cubicBezTo>
                        <a:pt x="1366" y="474"/>
                        <a:pt x="1366" y="474"/>
                        <a:pt x="1366" y="474"/>
                      </a:cubicBezTo>
                      <a:cubicBezTo>
                        <a:pt x="1384" y="474"/>
                        <a:pt x="1398" y="460"/>
                        <a:pt x="1398" y="442"/>
                      </a:cubicBezTo>
                      <a:cubicBezTo>
                        <a:pt x="1398" y="269"/>
                        <a:pt x="1398" y="269"/>
                        <a:pt x="1398" y="269"/>
                      </a:cubicBezTo>
                      <a:cubicBezTo>
                        <a:pt x="1505" y="269"/>
                        <a:pt x="1505" y="269"/>
                        <a:pt x="1505" y="269"/>
                      </a:cubicBezTo>
                      <a:cubicBezTo>
                        <a:pt x="1505" y="833"/>
                        <a:pt x="1505" y="833"/>
                        <a:pt x="1505" y="833"/>
                      </a:cubicBezTo>
                      <a:cubicBezTo>
                        <a:pt x="1493" y="832"/>
                        <a:pt x="1481" y="831"/>
                        <a:pt x="1469" y="831"/>
                      </a:cubicBezTo>
                      <a:cubicBezTo>
                        <a:pt x="1433" y="831"/>
                        <a:pt x="1398" y="835"/>
                        <a:pt x="1364" y="841"/>
                      </a:cubicBezTo>
                      <a:cubicBezTo>
                        <a:pt x="1364" y="648"/>
                        <a:pt x="1364" y="648"/>
                        <a:pt x="1364" y="648"/>
                      </a:cubicBezTo>
                      <a:cubicBezTo>
                        <a:pt x="1364" y="630"/>
                        <a:pt x="1350" y="616"/>
                        <a:pt x="1332" y="616"/>
                      </a:cubicBezTo>
                      <a:cubicBezTo>
                        <a:pt x="1058" y="616"/>
                        <a:pt x="1058" y="616"/>
                        <a:pt x="1058" y="616"/>
                      </a:cubicBezTo>
                      <a:cubicBezTo>
                        <a:pt x="1040" y="616"/>
                        <a:pt x="1026" y="630"/>
                        <a:pt x="1026" y="648"/>
                      </a:cubicBezTo>
                      <a:cubicBezTo>
                        <a:pt x="1026" y="921"/>
                        <a:pt x="1026" y="921"/>
                        <a:pt x="1026" y="921"/>
                      </a:cubicBezTo>
                      <a:cubicBezTo>
                        <a:pt x="1026" y="939"/>
                        <a:pt x="1040" y="953"/>
                        <a:pt x="1058" y="953"/>
                      </a:cubicBezTo>
                      <a:cubicBezTo>
                        <a:pt x="1113" y="953"/>
                        <a:pt x="1113" y="953"/>
                        <a:pt x="1113" y="953"/>
                      </a:cubicBezTo>
                      <a:cubicBezTo>
                        <a:pt x="1060" y="995"/>
                        <a:pt x="1014" y="1045"/>
                        <a:pt x="978" y="1102"/>
                      </a:cubicBezTo>
                      <a:cubicBezTo>
                        <a:pt x="969" y="1116"/>
                        <a:pt x="961" y="1131"/>
                        <a:pt x="953" y="1146"/>
                      </a:cubicBezTo>
                      <a:cubicBezTo>
                        <a:pt x="953" y="1058"/>
                        <a:pt x="953" y="1058"/>
                        <a:pt x="953" y="1058"/>
                      </a:cubicBezTo>
                      <a:cubicBezTo>
                        <a:pt x="953" y="1040"/>
                        <a:pt x="939" y="1026"/>
                        <a:pt x="921" y="1026"/>
                      </a:cubicBezTo>
                      <a:close/>
                      <a:moveTo>
                        <a:pt x="889" y="1090"/>
                      </a:moveTo>
                      <a:cubicBezTo>
                        <a:pt x="889" y="1300"/>
                        <a:pt x="889" y="1300"/>
                        <a:pt x="889" y="1300"/>
                      </a:cubicBezTo>
                      <a:cubicBezTo>
                        <a:pt x="680" y="1300"/>
                        <a:pt x="680" y="1300"/>
                        <a:pt x="680" y="1300"/>
                      </a:cubicBezTo>
                      <a:cubicBezTo>
                        <a:pt x="680" y="1090"/>
                        <a:pt x="680" y="1090"/>
                        <a:pt x="680" y="1090"/>
                      </a:cubicBezTo>
                      <a:lnTo>
                        <a:pt x="889" y="1090"/>
                      </a:lnTo>
                      <a:close/>
                      <a:moveTo>
                        <a:pt x="1300" y="680"/>
                      </a:moveTo>
                      <a:cubicBezTo>
                        <a:pt x="1300" y="857"/>
                        <a:pt x="1300" y="857"/>
                        <a:pt x="1300" y="857"/>
                      </a:cubicBezTo>
                      <a:cubicBezTo>
                        <a:pt x="1271" y="865"/>
                        <a:pt x="1244" y="876"/>
                        <a:pt x="1217" y="889"/>
                      </a:cubicBezTo>
                      <a:cubicBezTo>
                        <a:pt x="1090" y="889"/>
                        <a:pt x="1090" y="889"/>
                        <a:pt x="1090" y="889"/>
                      </a:cubicBezTo>
                      <a:cubicBezTo>
                        <a:pt x="1090" y="680"/>
                        <a:pt x="1090" y="680"/>
                        <a:pt x="1090" y="680"/>
                      </a:cubicBezTo>
                      <a:lnTo>
                        <a:pt x="1300" y="680"/>
                      </a:lnTo>
                      <a:close/>
                      <a:moveTo>
                        <a:pt x="1469" y="1926"/>
                      </a:moveTo>
                      <a:cubicBezTo>
                        <a:pt x="1204" y="1926"/>
                        <a:pt x="984" y="1728"/>
                        <a:pt x="956" y="1465"/>
                      </a:cubicBezTo>
                      <a:cubicBezTo>
                        <a:pt x="956" y="1465"/>
                        <a:pt x="956" y="1465"/>
                        <a:pt x="956" y="1465"/>
                      </a:cubicBezTo>
                      <a:cubicBezTo>
                        <a:pt x="954" y="1447"/>
                        <a:pt x="953" y="1429"/>
                        <a:pt x="953" y="1411"/>
                      </a:cubicBezTo>
                      <a:cubicBezTo>
                        <a:pt x="953" y="1215"/>
                        <a:pt x="1063" y="1038"/>
                        <a:pt x="1238" y="950"/>
                      </a:cubicBezTo>
                      <a:cubicBezTo>
                        <a:pt x="1238" y="950"/>
                        <a:pt x="1238" y="950"/>
                        <a:pt x="1238" y="950"/>
                      </a:cubicBezTo>
                      <a:cubicBezTo>
                        <a:pt x="1271" y="934"/>
                        <a:pt x="1305" y="921"/>
                        <a:pt x="1340" y="912"/>
                      </a:cubicBezTo>
                      <a:cubicBezTo>
                        <a:pt x="1340" y="912"/>
                        <a:pt x="1340" y="912"/>
                        <a:pt x="1340" y="912"/>
                      </a:cubicBezTo>
                      <a:cubicBezTo>
                        <a:pt x="1382" y="901"/>
                        <a:pt x="1425" y="896"/>
                        <a:pt x="1469" y="896"/>
                      </a:cubicBezTo>
                      <a:cubicBezTo>
                        <a:pt x="1490" y="896"/>
                        <a:pt x="1512" y="897"/>
                        <a:pt x="1533" y="900"/>
                      </a:cubicBezTo>
                      <a:cubicBezTo>
                        <a:pt x="1533" y="900"/>
                        <a:pt x="1533" y="900"/>
                        <a:pt x="1533" y="900"/>
                      </a:cubicBezTo>
                      <a:cubicBezTo>
                        <a:pt x="1790" y="932"/>
                        <a:pt x="1984" y="1151"/>
                        <a:pt x="1984" y="1411"/>
                      </a:cubicBezTo>
                      <a:cubicBezTo>
                        <a:pt x="1984" y="1695"/>
                        <a:pt x="1753" y="1926"/>
                        <a:pt x="1469" y="19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94" name="Freeform 9"/>
                <p:cNvSpPr>
                  <a:spLocks/>
                </p:cNvSpPr>
                <p:nvPr/>
              </p:nvSpPr>
              <p:spPr bwMode="auto">
                <a:xfrm>
                  <a:off x="6049" y="1050"/>
                  <a:ext cx="18" cy="41"/>
                </a:xfrm>
                <a:custGeom>
                  <a:avLst/>
                  <a:gdLst>
                    <a:gd name="T0" fmla="*/ 67 w 94"/>
                    <a:gd name="T1" fmla="*/ 25 h 216"/>
                    <a:gd name="T2" fmla="*/ 26 w 94"/>
                    <a:gd name="T3" fmla="*/ 6 h 216"/>
                    <a:gd name="T4" fmla="*/ 6 w 94"/>
                    <a:gd name="T5" fmla="*/ 47 h 216"/>
                    <a:gd name="T6" fmla="*/ 30 w 94"/>
                    <a:gd name="T7" fmla="*/ 184 h 216"/>
                    <a:gd name="T8" fmla="*/ 62 w 94"/>
                    <a:gd name="T9" fmla="*/ 216 h 216"/>
                    <a:gd name="T10" fmla="*/ 94 w 94"/>
                    <a:gd name="T11" fmla="*/ 184 h 216"/>
                    <a:gd name="T12" fmla="*/ 67 w 94"/>
                    <a:gd name="T13" fmla="*/ 25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4" h="216">
                      <a:moveTo>
                        <a:pt x="67" y="25"/>
                      </a:moveTo>
                      <a:cubicBezTo>
                        <a:pt x="61" y="9"/>
                        <a:pt x="42" y="0"/>
                        <a:pt x="26" y="6"/>
                      </a:cubicBezTo>
                      <a:cubicBezTo>
                        <a:pt x="9" y="12"/>
                        <a:pt x="0" y="30"/>
                        <a:pt x="6" y="47"/>
                      </a:cubicBezTo>
                      <a:cubicBezTo>
                        <a:pt x="22" y="91"/>
                        <a:pt x="30" y="137"/>
                        <a:pt x="30" y="184"/>
                      </a:cubicBezTo>
                      <a:cubicBezTo>
                        <a:pt x="30" y="202"/>
                        <a:pt x="44" y="216"/>
                        <a:pt x="62" y="216"/>
                      </a:cubicBezTo>
                      <a:cubicBezTo>
                        <a:pt x="80" y="216"/>
                        <a:pt x="94" y="202"/>
                        <a:pt x="94" y="184"/>
                      </a:cubicBezTo>
                      <a:cubicBezTo>
                        <a:pt x="94" y="130"/>
                        <a:pt x="85" y="76"/>
                        <a:pt x="67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95" name="Freeform 10"/>
                <p:cNvSpPr>
                  <a:spLocks/>
                </p:cNvSpPr>
                <p:nvPr/>
              </p:nvSpPr>
              <p:spPr bwMode="auto">
                <a:xfrm>
                  <a:off x="5994" y="999"/>
                  <a:ext cx="59" cy="45"/>
                </a:xfrm>
                <a:custGeom>
                  <a:avLst/>
                  <a:gdLst>
                    <a:gd name="T0" fmla="*/ 304 w 314"/>
                    <a:gd name="T1" fmla="*/ 191 h 242"/>
                    <a:gd name="T2" fmla="*/ 44 w 314"/>
                    <a:gd name="T3" fmla="*/ 5 h 242"/>
                    <a:gd name="T4" fmla="*/ 4 w 314"/>
                    <a:gd name="T5" fmla="*/ 27 h 242"/>
                    <a:gd name="T6" fmla="*/ 27 w 314"/>
                    <a:gd name="T7" fmla="*/ 67 h 242"/>
                    <a:gd name="T8" fmla="*/ 252 w 314"/>
                    <a:gd name="T9" fmla="*/ 228 h 242"/>
                    <a:gd name="T10" fmla="*/ 278 w 314"/>
                    <a:gd name="T11" fmla="*/ 242 h 242"/>
                    <a:gd name="T12" fmla="*/ 296 w 314"/>
                    <a:gd name="T13" fmla="*/ 236 h 242"/>
                    <a:gd name="T14" fmla="*/ 304 w 314"/>
                    <a:gd name="T15" fmla="*/ 191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4" h="242">
                      <a:moveTo>
                        <a:pt x="304" y="191"/>
                      </a:moveTo>
                      <a:cubicBezTo>
                        <a:pt x="242" y="101"/>
                        <a:pt x="149" y="35"/>
                        <a:pt x="44" y="5"/>
                      </a:cubicBezTo>
                      <a:cubicBezTo>
                        <a:pt x="27" y="0"/>
                        <a:pt x="9" y="10"/>
                        <a:pt x="4" y="27"/>
                      </a:cubicBezTo>
                      <a:cubicBezTo>
                        <a:pt x="0" y="44"/>
                        <a:pt x="10" y="62"/>
                        <a:pt x="27" y="67"/>
                      </a:cubicBezTo>
                      <a:cubicBezTo>
                        <a:pt x="117" y="93"/>
                        <a:pt x="197" y="150"/>
                        <a:pt x="252" y="228"/>
                      </a:cubicBezTo>
                      <a:cubicBezTo>
                        <a:pt x="258" y="237"/>
                        <a:pt x="268" y="242"/>
                        <a:pt x="278" y="242"/>
                      </a:cubicBezTo>
                      <a:cubicBezTo>
                        <a:pt x="284" y="242"/>
                        <a:pt x="291" y="240"/>
                        <a:pt x="296" y="236"/>
                      </a:cubicBezTo>
                      <a:cubicBezTo>
                        <a:pt x="311" y="226"/>
                        <a:pt x="314" y="206"/>
                        <a:pt x="304" y="1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96" name="Freeform 11"/>
                <p:cNvSpPr>
                  <a:spLocks noEditPoints="1"/>
                </p:cNvSpPr>
                <p:nvPr/>
              </p:nvSpPr>
              <p:spPr bwMode="auto">
                <a:xfrm>
                  <a:off x="5911" y="1017"/>
                  <a:ext cx="136" cy="136"/>
                </a:xfrm>
                <a:custGeom>
                  <a:avLst/>
                  <a:gdLst>
                    <a:gd name="T0" fmla="*/ 364 w 727"/>
                    <a:gd name="T1" fmla="*/ 0 h 727"/>
                    <a:gd name="T2" fmla="*/ 0 w 727"/>
                    <a:gd name="T3" fmla="*/ 364 h 727"/>
                    <a:gd name="T4" fmla="*/ 364 w 727"/>
                    <a:gd name="T5" fmla="*/ 727 h 727"/>
                    <a:gd name="T6" fmla="*/ 727 w 727"/>
                    <a:gd name="T7" fmla="*/ 364 h 727"/>
                    <a:gd name="T8" fmla="*/ 364 w 727"/>
                    <a:gd name="T9" fmla="*/ 0 h 727"/>
                    <a:gd name="T10" fmla="*/ 364 w 727"/>
                    <a:gd name="T11" fmla="*/ 663 h 727"/>
                    <a:gd name="T12" fmla="*/ 64 w 727"/>
                    <a:gd name="T13" fmla="*/ 364 h 727"/>
                    <a:gd name="T14" fmla="*/ 364 w 727"/>
                    <a:gd name="T15" fmla="*/ 65 h 727"/>
                    <a:gd name="T16" fmla="*/ 663 w 727"/>
                    <a:gd name="T17" fmla="*/ 364 h 727"/>
                    <a:gd name="T18" fmla="*/ 364 w 727"/>
                    <a:gd name="T19" fmla="*/ 663 h 7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27" h="727">
                      <a:moveTo>
                        <a:pt x="364" y="0"/>
                      </a:moveTo>
                      <a:cubicBezTo>
                        <a:pt x="163" y="0"/>
                        <a:pt x="0" y="163"/>
                        <a:pt x="0" y="364"/>
                      </a:cubicBezTo>
                      <a:cubicBezTo>
                        <a:pt x="0" y="564"/>
                        <a:pt x="163" y="727"/>
                        <a:pt x="364" y="727"/>
                      </a:cubicBezTo>
                      <a:cubicBezTo>
                        <a:pt x="564" y="727"/>
                        <a:pt x="727" y="564"/>
                        <a:pt x="727" y="364"/>
                      </a:cubicBezTo>
                      <a:cubicBezTo>
                        <a:pt x="727" y="163"/>
                        <a:pt x="564" y="0"/>
                        <a:pt x="364" y="0"/>
                      </a:cubicBezTo>
                      <a:close/>
                      <a:moveTo>
                        <a:pt x="364" y="663"/>
                      </a:moveTo>
                      <a:cubicBezTo>
                        <a:pt x="199" y="663"/>
                        <a:pt x="64" y="529"/>
                        <a:pt x="64" y="364"/>
                      </a:cubicBezTo>
                      <a:cubicBezTo>
                        <a:pt x="64" y="199"/>
                        <a:pt x="199" y="65"/>
                        <a:pt x="364" y="65"/>
                      </a:cubicBezTo>
                      <a:cubicBezTo>
                        <a:pt x="529" y="65"/>
                        <a:pt x="663" y="199"/>
                        <a:pt x="663" y="364"/>
                      </a:cubicBezTo>
                      <a:cubicBezTo>
                        <a:pt x="663" y="529"/>
                        <a:pt x="529" y="663"/>
                        <a:pt x="364" y="6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97" name="Freeform 12"/>
                <p:cNvSpPr>
                  <a:spLocks/>
                </p:cNvSpPr>
                <p:nvPr/>
              </p:nvSpPr>
              <p:spPr bwMode="auto">
                <a:xfrm>
                  <a:off x="5973" y="1048"/>
                  <a:ext cx="47" cy="47"/>
                </a:xfrm>
                <a:custGeom>
                  <a:avLst/>
                  <a:gdLst>
                    <a:gd name="T0" fmla="*/ 220 w 252"/>
                    <a:gd name="T1" fmla="*/ 188 h 252"/>
                    <a:gd name="T2" fmla="*/ 64 w 252"/>
                    <a:gd name="T3" fmla="*/ 188 h 252"/>
                    <a:gd name="T4" fmla="*/ 64 w 252"/>
                    <a:gd name="T5" fmla="*/ 32 h 252"/>
                    <a:gd name="T6" fmla="*/ 32 w 252"/>
                    <a:gd name="T7" fmla="*/ 0 h 252"/>
                    <a:gd name="T8" fmla="*/ 0 w 252"/>
                    <a:gd name="T9" fmla="*/ 32 h 252"/>
                    <a:gd name="T10" fmla="*/ 0 w 252"/>
                    <a:gd name="T11" fmla="*/ 220 h 252"/>
                    <a:gd name="T12" fmla="*/ 32 w 252"/>
                    <a:gd name="T13" fmla="*/ 252 h 252"/>
                    <a:gd name="T14" fmla="*/ 220 w 252"/>
                    <a:gd name="T15" fmla="*/ 252 h 252"/>
                    <a:gd name="T16" fmla="*/ 252 w 252"/>
                    <a:gd name="T17" fmla="*/ 220 h 252"/>
                    <a:gd name="T18" fmla="*/ 220 w 252"/>
                    <a:gd name="T19" fmla="*/ 188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2" h="252">
                      <a:moveTo>
                        <a:pt x="220" y="188"/>
                      </a:moveTo>
                      <a:cubicBezTo>
                        <a:pt x="64" y="188"/>
                        <a:pt x="64" y="188"/>
                        <a:pt x="64" y="188"/>
                      </a:cubicBezTo>
                      <a:cubicBezTo>
                        <a:pt x="64" y="32"/>
                        <a:pt x="64" y="32"/>
                        <a:pt x="64" y="32"/>
                      </a:cubicBezTo>
                      <a:cubicBezTo>
                        <a:pt x="64" y="14"/>
                        <a:pt x="49" y="0"/>
                        <a:pt x="32" y="0"/>
                      </a:cubicBezTo>
                      <a:cubicBezTo>
                        <a:pt x="14" y="0"/>
                        <a:pt x="0" y="14"/>
                        <a:pt x="0" y="32"/>
                      </a:cubicBezTo>
                      <a:cubicBezTo>
                        <a:pt x="0" y="220"/>
                        <a:pt x="0" y="220"/>
                        <a:pt x="0" y="220"/>
                      </a:cubicBezTo>
                      <a:cubicBezTo>
                        <a:pt x="0" y="238"/>
                        <a:pt x="14" y="252"/>
                        <a:pt x="32" y="252"/>
                      </a:cubicBezTo>
                      <a:cubicBezTo>
                        <a:pt x="220" y="252"/>
                        <a:pt x="220" y="252"/>
                        <a:pt x="220" y="252"/>
                      </a:cubicBezTo>
                      <a:cubicBezTo>
                        <a:pt x="237" y="252"/>
                        <a:pt x="252" y="238"/>
                        <a:pt x="252" y="220"/>
                      </a:cubicBezTo>
                      <a:cubicBezTo>
                        <a:pt x="252" y="203"/>
                        <a:pt x="238" y="188"/>
                        <a:pt x="220" y="1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  <p:sp>
            <p:nvSpPr>
              <p:cNvPr id="70" name="CaixaDeTexto 19"/>
              <p:cNvSpPr txBox="1"/>
              <p:nvPr/>
            </p:nvSpPr>
            <p:spPr>
              <a:xfrm>
                <a:off x="9934912" y="1361753"/>
                <a:ext cx="8811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pt-BR"/>
                </a:defPPr>
                <a:lvl1pPr algn="r">
                  <a:defRPr sz="5400" b="1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</a:defRPr>
                </a:lvl1pPr>
                <a:lvl2pPr lvl="1" algn="r">
                  <a:defRPr sz="3600">
                    <a:solidFill>
                      <a:schemeClr val="bg1"/>
                    </a:solidFill>
                  </a:defRPr>
                </a:lvl2pPr>
              </a:lstStyle>
              <a:p>
                <a:pPr algn="l"/>
                <a:r>
                  <a:rPr lang="pt-BR" sz="1400" i="1" dirty="0">
                    <a:solidFill>
                      <a:srgbClr val="4A5463"/>
                    </a:solidFill>
                    <a:effectLst/>
                    <a:latin typeface="+mn-lt"/>
                  </a:rPr>
                  <a:t>histórico</a:t>
                </a:r>
              </a:p>
            </p:txBody>
          </p:sp>
        </p:grpSp>
        <p:sp>
          <p:nvSpPr>
            <p:cNvPr id="68" name="Retângulo 67"/>
            <p:cNvSpPr/>
            <p:nvPr/>
          </p:nvSpPr>
          <p:spPr>
            <a:xfrm>
              <a:off x="7794171" y="5558971"/>
              <a:ext cx="1596572" cy="62411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425754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Graphic spid="65" grpId="0">
        <p:bldAsOne/>
      </p:bldGraphic>
      <p:bldGraphic spid="52" grpId="0">
        <p:bldAsOne/>
      </p:bldGraphic>
      <p:bldGraphic spid="52" grpId="1">
        <p:bldAsOne/>
      </p:bldGraphic>
      <p:bldP spid="85" grpId="0"/>
      <p:bldP spid="85" grpId="1"/>
      <p:bldP spid="86" grpId="0"/>
      <p:bldP spid="88" grpId="0"/>
      <p:bldP spid="90" grpId="0"/>
      <p:bldP spid="90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9" grpId="0"/>
      <p:bldP spid="39" grpId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aixaDeTexto 24"/>
          <p:cNvSpPr txBox="1"/>
          <p:nvPr/>
        </p:nvSpPr>
        <p:spPr>
          <a:xfrm>
            <a:off x="595449" y="6451114"/>
            <a:ext cx="92339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rgbClr val="FF91B0"/>
                </a:solidFill>
              </a:rPr>
              <a:t>P38. </a:t>
            </a:r>
            <a:r>
              <a:rPr lang="pt-BR" sz="1100" b="1" dirty="0">
                <a:solidFill>
                  <a:schemeClr val="bg1"/>
                </a:solidFill>
              </a:rPr>
              <a:t>E depois de participar do EMPRETEC, o(a) Sr.(a) fez algum outro curso do Sebrae ou utilizou algum serviço do Sebrae? </a:t>
            </a:r>
            <a:endParaRPr lang="pt-BR" sz="1100" b="1" dirty="0">
              <a:solidFill>
                <a:srgbClr val="62D9D5"/>
              </a:solidFill>
            </a:endParaRPr>
          </a:p>
        </p:txBody>
      </p:sp>
      <p:sp>
        <p:nvSpPr>
          <p:cNvPr id="31" name="Forma livre 39"/>
          <p:cNvSpPr/>
          <p:nvPr/>
        </p:nvSpPr>
        <p:spPr>
          <a:xfrm>
            <a:off x="-417212" y="161424"/>
            <a:ext cx="1214245" cy="172857"/>
          </a:xfrm>
          <a:custGeom>
            <a:avLst/>
            <a:gdLst>
              <a:gd name="connsiteX0" fmla="*/ 0 w 4785186"/>
              <a:gd name="connsiteY0" fmla="*/ 0 h 853819"/>
              <a:gd name="connsiteX1" fmla="*/ 4785186 w 4785186"/>
              <a:gd name="connsiteY1" fmla="*/ 0 h 853819"/>
              <a:gd name="connsiteX2" fmla="*/ 4310842 w 4785186"/>
              <a:gd name="connsiteY2" fmla="*/ 853819 h 853819"/>
              <a:gd name="connsiteX3" fmla="*/ 0 w 4785186"/>
              <a:gd name="connsiteY3" fmla="*/ 853819 h 85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5186" h="853819">
                <a:moveTo>
                  <a:pt x="0" y="0"/>
                </a:moveTo>
                <a:lnTo>
                  <a:pt x="4785186" y="0"/>
                </a:lnTo>
                <a:lnTo>
                  <a:pt x="4310842" y="853819"/>
                </a:lnTo>
                <a:lnTo>
                  <a:pt x="0" y="853819"/>
                </a:lnTo>
                <a:close/>
              </a:path>
            </a:pathLst>
          </a:custGeom>
          <a:solidFill>
            <a:srgbClr val="42C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277017241"/>
              </p:ext>
            </p:extLst>
          </p:nvPr>
        </p:nvGraphicFramePr>
        <p:xfrm>
          <a:off x="3874662" y="2307222"/>
          <a:ext cx="1977935" cy="1887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2" name="CaixaDeTexto 19"/>
          <p:cNvSpPr txBox="1"/>
          <p:nvPr/>
        </p:nvSpPr>
        <p:spPr>
          <a:xfrm>
            <a:off x="4076377" y="2732550"/>
            <a:ext cx="1574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ctr"/>
            <a:r>
              <a:rPr lang="pt-BR" sz="6000" b="0" i="1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31</a:t>
            </a:r>
            <a:r>
              <a:rPr lang="pt-BR" sz="3600" b="0" i="1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%</a:t>
            </a:r>
            <a:endParaRPr lang="pt-BR" sz="3200" b="0" i="1" dirty="0">
              <a:solidFill>
                <a:schemeClr val="accent1">
                  <a:lumMod val="50000"/>
                </a:schemeClr>
              </a:solidFill>
              <a:effectLst/>
              <a:latin typeface="+mn-lt"/>
            </a:endParaRPr>
          </a:p>
        </p:txBody>
      </p:sp>
      <p:sp>
        <p:nvSpPr>
          <p:cNvPr id="43" name="CaixaDeTexto 19"/>
          <p:cNvSpPr txBox="1"/>
          <p:nvPr/>
        </p:nvSpPr>
        <p:spPr>
          <a:xfrm>
            <a:off x="1600528" y="2634781"/>
            <a:ext cx="2277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r>
              <a:rPr lang="pt-BR" sz="2800" i="1" dirty="0">
                <a:solidFill>
                  <a:srgbClr val="00A79B"/>
                </a:solidFill>
                <a:effectLst/>
                <a:latin typeface="+mn-lt"/>
              </a:rPr>
              <a:t>realizaram novos  cursos</a:t>
            </a:r>
            <a:endParaRPr lang="pt-BR" sz="1200" i="1" dirty="0">
              <a:solidFill>
                <a:srgbClr val="00A79B"/>
              </a:solidFill>
              <a:effectLst/>
              <a:latin typeface="+mn-lt"/>
            </a:endParaRPr>
          </a:p>
        </p:txBody>
      </p:sp>
      <p:graphicFrame>
        <p:nvGraphicFramePr>
          <p:cNvPr id="44" name="Gráfico 43"/>
          <p:cNvGraphicFramePr/>
          <p:nvPr>
            <p:extLst>
              <p:ext uri="{D42A27DB-BD31-4B8C-83A1-F6EECF244321}">
                <p14:modId xmlns:p14="http://schemas.microsoft.com/office/powerpoint/2010/main" val="1911298373"/>
              </p:ext>
            </p:extLst>
          </p:nvPr>
        </p:nvGraphicFramePr>
        <p:xfrm>
          <a:off x="3800269" y="4855180"/>
          <a:ext cx="850212" cy="811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5" name="CaixaDeTexto 19"/>
          <p:cNvSpPr txBox="1"/>
          <p:nvPr/>
        </p:nvSpPr>
        <p:spPr>
          <a:xfrm>
            <a:off x="3706339" y="5062889"/>
            <a:ext cx="1061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ctr"/>
            <a:r>
              <a:rPr lang="pt-BR" sz="2000" i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34</a:t>
            </a:r>
            <a:r>
              <a:rPr lang="pt-BR" sz="1200" i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%</a:t>
            </a:r>
          </a:p>
        </p:txBody>
      </p:sp>
      <p:graphicFrame>
        <p:nvGraphicFramePr>
          <p:cNvPr id="46" name="Gráfico 45"/>
          <p:cNvGraphicFramePr/>
          <p:nvPr>
            <p:extLst>
              <p:ext uri="{D42A27DB-BD31-4B8C-83A1-F6EECF244321}">
                <p14:modId xmlns:p14="http://schemas.microsoft.com/office/powerpoint/2010/main" val="2991485873"/>
              </p:ext>
            </p:extLst>
          </p:nvPr>
        </p:nvGraphicFramePr>
        <p:xfrm>
          <a:off x="4800669" y="4882819"/>
          <a:ext cx="850212" cy="811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7" name="CaixaDeTexto 19"/>
          <p:cNvSpPr txBox="1"/>
          <p:nvPr/>
        </p:nvSpPr>
        <p:spPr>
          <a:xfrm>
            <a:off x="4899404" y="5076048"/>
            <a:ext cx="652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ctr"/>
            <a:r>
              <a:rPr lang="pt-BR" sz="2000" i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34</a:t>
            </a:r>
            <a:r>
              <a:rPr lang="pt-BR" sz="1200" i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%</a:t>
            </a:r>
            <a:endParaRPr lang="pt-BR" sz="1050" i="1" dirty="0">
              <a:solidFill>
                <a:schemeClr val="accent2">
                  <a:lumMod val="50000"/>
                </a:schemeClr>
              </a:solidFill>
              <a:effectLst/>
              <a:latin typeface="+mn-lt"/>
            </a:endParaRPr>
          </a:p>
        </p:txBody>
      </p:sp>
      <p:sp>
        <p:nvSpPr>
          <p:cNvPr id="48" name="Retângulo 47"/>
          <p:cNvSpPr/>
          <p:nvPr/>
        </p:nvSpPr>
        <p:spPr>
          <a:xfrm>
            <a:off x="3892882" y="4622054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2014</a:t>
            </a:r>
          </a:p>
        </p:txBody>
      </p:sp>
      <p:sp>
        <p:nvSpPr>
          <p:cNvPr id="49" name="Retângulo 48"/>
          <p:cNvSpPr/>
          <p:nvPr/>
        </p:nvSpPr>
        <p:spPr>
          <a:xfrm>
            <a:off x="4899403" y="4627662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2015</a:t>
            </a:r>
          </a:p>
        </p:txBody>
      </p:sp>
      <p:grpSp>
        <p:nvGrpSpPr>
          <p:cNvPr id="50" name="hitorico"/>
          <p:cNvGrpSpPr/>
          <p:nvPr/>
        </p:nvGrpSpPr>
        <p:grpSpPr>
          <a:xfrm>
            <a:off x="9430531" y="5494565"/>
            <a:ext cx="1596572" cy="624115"/>
            <a:chOff x="7794171" y="5558971"/>
            <a:chExt cx="1596572" cy="624115"/>
          </a:xfrm>
        </p:grpSpPr>
        <p:grpSp>
          <p:nvGrpSpPr>
            <p:cNvPr id="51" name="historico"/>
            <p:cNvGrpSpPr/>
            <p:nvPr/>
          </p:nvGrpSpPr>
          <p:grpSpPr>
            <a:xfrm>
              <a:off x="7913674" y="5674171"/>
              <a:ext cx="1346440" cy="450171"/>
              <a:chOff x="9469590" y="1309591"/>
              <a:chExt cx="1346440" cy="450171"/>
            </a:xfrm>
          </p:grpSpPr>
          <p:grpSp>
            <p:nvGrpSpPr>
              <p:cNvPr id="53" name="Group 4"/>
              <p:cNvGrpSpPr>
                <a:grpSpLocks noChangeAspect="1"/>
              </p:cNvGrpSpPr>
              <p:nvPr/>
            </p:nvGrpSpPr>
            <p:grpSpPr bwMode="auto">
              <a:xfrm>
                <a:off x="9469590" y="1309591"/>
                <a:ext cx="463483" cy="450171"/>
                <a:chOff x="5704" y="821"/>
                <a:chExt cx="383" cy="372"/>
              </a:xfrm>
              <a:solidFill>
                <a:srgbClr val="00A79B"/>
              </a:solidFill>
            </p:grpSpPr>
            <p:sp>
              <p:nvSpPr>
                <p:cNvPr id="55" name="Freeform 5"/>
                <p:cNvSpPr>
                  <a:spLocks noEditPoints="1"/>
                </p:cNvSpPr>
                <p:nvPr/>
              </p:nvSpPr>
              <p:spPr bwMode="auto">
                <a:xfrm>
                  <a:off x="5743" y="936"/>
                  <a:ext cx="63" cy="63"/>
                </a:xfrm>
                <a:custGeom>
                  <a:avLst/>
                  <a:gdLst>
                    <a:gd name="T0" fmla="*/ 306 w 338"/>
                    <a:gd name="T1" fmla="*/ 0 h 337"/>
                    <a:gd name="T2" fmla="*/ 32 w 338"/>
                    <a:gd name="T3" fmla="*/ 0 h 337"/>
                    <a:gd name="T4" fmla="*/ 0 w 338"/>
                    <a:gd name="T5" fmla="*/ 32 h 337"/>
                    <a:gd name="T6" fmla="*/ 0 w 338"/>
                    <a:gd name="T7" fmla="*/ 305 h 337"/>
                    <a:gd name="T8" fmla="*/ 32 w 338"/>
                    <a:gd name="T9" fmla="*/ 337 h 337"/>
                    <a:gd name="T10" fmla="*/ 306 w 338"/>
                    <a:gd name="T11" fmla="*/ 337 h 337"/>
                    <a:gd name="T12" fmla="*/ 338 w 338"/>
                    <a:gd name="T13" fmla="*/ 305 h 337"/>
                    <a:gd name="T14" fmla="*/ 338 w 338"/>
                    <a:gd name="T15" fmla="*/ 32 h 337"/>
                    <a:gd name="T16" fmla="*/ 306 w 338"/>
                    <a:gd name="T17" fmla="*/ 0 h 337"/>
                    <a:gd name="T18" fmla="*/ 274 w 338"/>
                    <a:gd name="T19" fmla="*/ 273 h 337"/>
                    <a:gd name="T20" fmla="*/ 64 w 338"/>
                    <a:gd name="T21" fmla="*/ 273 h 337"/>
                    <a:gd name="T22" fmla="*/ 64 w 338"/>
                    <a:gd name="T23" fmla="*/ 64 h 337"/>
                    <a:gd name="T24" fmla="*/ 274 w 338"/>
                    <a:gd name="T25" fmla="*/ 64 h 337"/>
                    <a:gd name="T26" fmla="*/ 274 w 338"/>
                    <a:gd name="T27" fmla="*/ 273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8" h="337">
                      <a:moveTo>
                        <a:pt x="306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5" y="0"/>
                        <a:pt x="0" y="14"/>
                        <a:pt x="0" y="32"/>
                      </a:cubicBezTo>
                      <a:cubicBezTo>
                        <a:pt x="0" y="305"/>
                        <a:pt x="0" y="305"/>
                        <a:pt x="0" y="305"/>
                      </a:cubicBezTo>
                      <a:cubicBezTo>
                        <a:pt x="0" y="323"/>
                        <a:pt x="15" y="337"/>
                        <a:pt x="32" y="337"/>
                      </a:cubicBezTo>
                      <a:cubicBezTo>
                        <a:pt x="306" y="337"/>
                        <a:pt x="306" y="337"/>
                        <a:pt x="306" y="337"/>
                      </a:cubicBezTo>
                      <a:cubicBezTo>
                        <a:pt x="324" y="337"/>
                        <a:pt x="338" y="323"/>
                        <a:pt x="338" y="305"/>
                      </a:cubicBezTo>
                      <a:cubicBezTo>
                        <a:pt x="338" y="32"/>
                        <a:pt x="338" y="32"/>
                        <a:pt x="338" y="32"/>
                      </a:cubicBezTo>
                      <a:cubicBezTo>
                        <a:pt x="338" y="14"/>
                        <a:pt x="324" y="0"/>
                        <a:pt x="306" y="0"/>
                      </a:cubicBezTo>
                      <a:close/>
                      <a:moveTo>
                        <a:pt x="274" y="273"/>
                      </a:moveTo>
                      <a:cubicBezTo>
                        <a:pt x="64" y="273"/>
                        <a:pt x="64" y="273"/>
                        <a:pt x="64" y="273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4" y="64"/>
                        <a:pt x="274" y="64"/>
                        <a:pt x="274" y="64"/>
                      </a:cubicBezTo>
                      <a:lnTo>
                        <a:pt x="274" y="27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6" name="Freeform 6"/>
                <p:cNvSpPr>
                  <a:spLocks noEditPoints="1"/>
                </p:cNvSpPr>
                <p:nvPr/>
              </p:nvSpPr>
              <p:spPr bwMode="auto">
                <a:xfrm>
                  <a:off x="5819" y="936"/>
                  <a:ext cx="63" cy="63"/>
                </a:xfrm>
                <a:custGeom>
                  <a:avLst/>
                  <a:gdLst>
                    <a:gd name="T0" fmla="*/ 305 w 337"/>
                    <a:gd name="T1" fmla="*/ 0 h 337"/>
                    <a:gd name="T2" fmla="*/ 32 w 337"/>
                    <a:gd name="T3" fmla="*/ 0 h 337"/>
                    <a:gd name="T4" fmla="*/ 0 w 337"/>
                    <a:gd name="T5" fmla="*/ 32 h 337"/>
                    <a:gd name="T6" fmla="*/ 0 w 337"/>
                    <a:gd name="T7" fmla="*/ 305 h 337"/>
                    <a:gd name="T8" fmla="*/ 32 w 337"/>
                    <a:gd name="T9" fmla="*/ 337 h 337"/>
                    <a:gd name="T10" fmla="*/ 305 w 337"/>
                    <a:gd name="T11" fmla="*/ 337 h 337"/>
                    <a:gd name="T12" fmla="*/ 337 w 337"/>
                    <a:gd name="T13" fmla="*/ 305 h 337"/>
                    <a:gd name="T14" fmla="*/ 337 w 337"/>
                    <a:gd name="T15" fmla="*/ 32 h 337"/>
                    <a:gd name="T16" fmla="*/ 305 w 337"/>
                    <a:gd name="T17" fmla="*/ 0 h 337"/>
                    <a:gd name="T18" fmla="*/ 273 w 337"/>
                    <a:gd name="T19" fmla="*/ 273 h 337"/>
                    <a:gd name="T20" fmla="*/ 64 w 337"/>
                    <a:gd name="T21" fmla="*/ 273 h 337"/>
                    <a:gd name="T22" fmla="*/ 64 w 337"/>
                    <a:gd name="T23" fmla="*/ 64 h 337"/>
                    <a:gd name="T24" fmla="*/ 273 w 337"/>
                    <a:gd name="T25" fmla="*/ 64 h 337"/>
                    <a:gd name="T26" fmla="*/ 273 w 337"/>
                    <a:gd name="T27" fmla="*/ 273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7" h="337">
                      <a:moveTo>
                        <a:pt x="305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4" y="0"/>
                        <a:pt x="0" y="14"/>
                        <a:pt x="0" y="32"/>
                      </a:cubicBezTo>
                      <a:cubicBezTo>
                        <a:pt x="0" y="305"/>
                        <a:pt x="0" y="305"/>
                        <a:pt x="0" y="305"/>
                      </a:cubicBezTo>
                      <a:cubicBezTo>
                        <a:pt x="0" y="323"/>
                        <a:pt x="14" y="337"/>
                        <a:pt x="32" y="337"/>
                      </a:cubicBezTo>
                      <a:cubicBezTo>
                        <a:pt x="305" y="337"/>
                        <a:pt x="305" y="337"/>
                        <a:pt x="305" y="337"/>
                      </a:cubicBezTo>
                      <a:cubicBezTo>
                        <a:pt x="323" y="337"/>
                        <a:pt x="337" y="323"/>
                        <a:pt x="337" y="305"/>
                      </a:cubicBezTo>
                      <a:cubicBezTo>
                        <a:pt x="337" y="32"/>
                        <a:pt x="337" y="32"/>
                        <a:pt x="337" y="32"/>
                      </a:cubicBezTo>
                      <a:cubicBezTo>
                        <a:pt x="337" y="14"/>
                        <a:pt x="323" y="0"/>
                        <a:pt x="305" y="0"/>
                      </a:cubicBezTo>
                      <a:close/>
                      <a:moveTo>
                        <a:pt x="273" y="273"/>
                      </a:moveTo>
                      <a:cubicBezTo>
                        <a:pt x="64" y="273"/>
                        <a:pt x="64" y="273"/>
                        <a:pt x="64" y="273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3" y="64"/>
                        <a:pt x="273" y="64"/>
                        <a:pt x="273" y="64"/>
                      </a:cubicBezTo>
                      <a:cubicBezTo>
                        <a:pt x="273" y="273"/>
                        <a:pt x="273" y="273"/>
                        <a:pt x="273" y="2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7" name="Freeform 7"/>
                <p:cNvSpPr>
                  <a:spLocks noEditPoints="1"/>
                </p:cNvSpPr>
                <p:nvPr/>
              </p:nvSpPr>
              <p:spPr bwMode="auto">
                <a:xfrm>
                  <a:off x="5743" y="1013"/>
                  <a:ext cx="63" cy="63"/>
                </a:xfrm>
                <a:custGeom>
                  <a:avLst/>
                  <a:gdLst>
                    <a:gd name="T0" fmla="*/ 306 w 338"/>
                    <a:gd name="T1" fmla="*/ 0 h 338"/>
                    <a:gd name="T2" fmla="*/ 32 w 338"/>
                    <a:gd name="T3" fmla="*/ 0 h 338"/>
                    <a:gd name="T4" fmla="*/ 0 w 338"/>
                    <a:gd name="T5" fmla="*/ 32 h 338"/>
                    <a:gd name="T6" fmla="*/ 0 w 338"/>
                    <a:gd name="T7" fmla="*/ 306 h 338"/>
                    <a:gd name="T8" fmla="*/ 32 w 338"/>
                    <a:gd name="T9" fmla="*/ 338 h 338"/>
                    <a:gd name="T10" fmla="*/ 306 w 338"/>
                    <a:gd name="T11" fmla="*/ 338 h 338"/>
                    <a:gd name="T12" fmla="*/ 338 w 338"/>
                    <a:gd name="T13" fmla="*/ 306 h 338"/>
                    <a:gd name="T14" fmla="*/ 338 w 338"/>
                    <a:gd name="T15" fmla="*/ 32 h 338"/>
                    <a:gd name="T16" fmla="*/ 306 w 338"/>
                    <a:gd name="T17" fmla="*/ 0 h 338"/>
                    <a:gd name="T18" fmla="*/ 274 w 338"/>
                    <a:gd name="T19" fmla="*/ 274 h 338"/>
                    <a:gd name="T20" fmla="*/ 64 w 338"/>
                    <a:gd name="T21" fmla="*/ 274 h 338"/>
                    <a:gd name="T22" fmla="*/ 64 w 338"/>
                    <a:gd name="T23" fmla="*/ 64 h 338"/>
                    <a:gd name="T24" fmla="*/ 274 w 338"/>
                    <a:gd name="T25" fmla="*/ 64 h 338"/>
                    <a:gd name="T26" fmla="*/ 274 w 338"/>
                    <a:gd name="T27" fmla="*/ 274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8" h="338">
                      <a:moveTo>
                        <a:pt x="306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5" y="0"/>
                        <a:pt x="0" y="14"/>
                        <a:pt x="0" y="32"/>
                      </a:cubicBezTo>
                      <a:cubicBezTo>
                        <a:pt x="0" y="306"/>
                        <a:pt x="0" y="306"/>
                        <a:pt x="0" y="306"/>
                      </a:cubicBezTo>
                      <a:cubicBezTo>
                        <a:pt x="0" y="323"/>
                        <a:pt x="15" y="338"/>
                        <a:pt x="32" y="338"/>
                      </a:cubicBezTo>
                      <a:cubicBezTo>
                        <a:pt x="306" y="338"/>
                        <a:pt x="306" y="338"/>
                        <a:pt x="306" y="338"/>
                      </a:cubicBezTo>
                      <a:cubicBezTo>
                        <a:pt x="324" y="338"/>
                        <a:pt x="338" y="323"/>
                        <a:pt x="338" y="306"/>
                      </a:cubicBezTo>
                      <a:cubicBezTo>
                        <a:pt x="338" y="32"/>
                        <a:pt x="338" y="32"/>
                        <a:pt x="338" y="32"/>
                      </a:cubicBezTo>
                      <a:cubicBezTo>
                        <a:pt x="338" y="14"/>
                        <a:pt x="324" y="0"/>
                        <a:pt x="306" y="0"/>
                      </a:cubicBezTo>
                      <a:close/>
                      <a:moveTo>
                        <a:pt x="274" y="274"/>
                      </a:moveTo>
                      <a:cubicBezTo>
                        <a:pt x="64" y="274"/>
                        <a:pt x="64" y="274"/>
                        <a:pt x="64" y="274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4" y="64"/>
                        <a:pt x="274" y="64"/>
                        <a:pt x="274" y="64"/>
                      </a:cubicBezTo>
                      <a:lnTo>
                        <a:pt x="274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8" name="Freeform 8"/>
                <p:cNvSpPr>
                  <a:spLocks noEditPoints="1"/>
                </p:cNvSpPr>
                <p:nvPr/>
              </p:nvSpPr>
              <p:spPr bwMode="auto">
                <a:xfrm>
                  <a:off x="5704" y="821"/>
                  <a:ext cx="383" cy="372"/>
                </a:xfrm>
                <a:custGeom>
                  <a:avLst/>
                  <a:gdLst>
                    <a:gd name="T0" fmla="*/ 1569 w 2048"/>
                    <a:gd name="T1" fmla="*/ 237 h 1990"/>
                    <a:gd name="T2" fmla="*/ 1398 w 2048"/>
                    <a:gd name="T3" fmla="*/ 205 h 1990"/>
                    <a:gd name="T4" fmla="*/ 1366 w 2048"/>
                    <a:gd name="T5" fmla="*/ 0 h 1990"/>
                    <a:gd name="T6" fmla="*/ 1197 w 2048"/>
                    <a:gd name="T7" fmla="*/ 32 h 1990"/>
                    <a:gd name="T8" fmla="*/ 885 w 2048"/>
                    <a:gd name="T9" fmla="*/ 205 h 1990"/>
                    <a:gd name="T10" fmla="*/ 853 w 2048"/>
                    <a:gd name="T11" fmla="*/ 0 h 1990"/>
                    <a:gd name="T12" fmla="*/ 684 w 2048"/>
                    <a:gd name="T13" fmla="*/ 32 h 1990"/>
                    <a:gd name="T14" fmla="*/ 372 w 2048"/>
                    <a:gd name="T15" fmla="*/ 205 h 1990"/>
                    <a:gd name="T16" fmla="*/ 340 w 2048"/>
                    <a:gd name="T17" fmla="*/ 0 h 1990"/>
                    <a:gd name="T18" fmla="*/ 171 w 2048"/>
                    <a:gd name="T19" fmla="*/ 32 h 1990"/>
                    <a:gd name="T20" fmla="*/ 32 w 2048"/>
                    <a:gd name="T21" fmla="*/ 205 h 1990"/>
                    <a:gd name="T22" fmla="*/ 0 w 2048"/>
                    <a:gd name="T23" fmla="*/ 1468 h 1990"/>
                    <a:gd name="T24" fmla="*/ 896 w 2048"/>
                    <a:gd name="T25" fmla="*/ 1501 h 1990"/>
                    <a:gd name="T26" fmla="*/ 1469 w 2048"/>
                    <a:gd name="T27" fmla="*/ 1990 h 1990"/>
                    <a:gd name="T28" fmla="*/ 1569 w 2048"/>
                    <a:gd name="T29" fmla="*/ 840 h 1990"/>
                    <a:gd name="T30" fmla="*/ 1261 w 2048"/>
                    <a:gd name="T31" fmla="*/ 64 h 1990"/>
                    <a:gd name="T32" fmla="*/ 1334 w 2048"/>
                    <a:gd name="T33" fmla="*/ 237 h 1990"/>
                    <a:gd name="T34" fmla="*/ 1261 w 2048"/>
                    <a:gd name="T35" fmla="*/ 410 h 1990"/>
                    <a:gd name="T36" fmla="*/ 748 w 2048"/>
                    <a:gd name="T37" fmla="*/ 237 h 1990"/>
                    <a:gd name="T38" fmla="*/ 821 w 2048"/>
                    <a:gd name="T39" fmla="*/ 64 h 1990"/>
                    <a:gd name="T40" fmla="*/ 821 w 2048"/>
                    <a:gd name="T41" fmla="*/ 410 h 1990"/>
                    <a:gd name="T42" fmla="*/ 748 w 2048"/>
                    <a:gd name="T43" fmla="*/ 237 h 1990"/>
                    <a:gd name="T44" fmla="*/ 235 w 2048"/>
                    <a:gd name="T45" fmla="*/ 64 h 1990"/>
                    <a:gd name="T46" fmla="*/ 308 w 2048"/>
                    <a:gd name="T47" fmla="*/ 237 h 1990"/>
                    <a:gd name="T48" fmla="*/ 235 w 2048"/>
                    <a:gd name="T49" fmla="*/ 410 h 1990"/>
                    <a:gd name="T50" fmla="*/ 921 w 2048"/>
                    <a:gd name="T51" fmla="*/ 1026 h 1990"/>
                    <a:gd name="T52" fmla="*/ 616 w 2048"/>
                    <a:gd name="T53" fmla="*/ 1058 h 1990"/>
                    <a:gd name="T54" fmla="*/ 648 w 2048"/>
                    <a:gd name="T55" fmla="*/ 1364 h 1990"/>
                    <a:gd name="T56" fmla="*/ 889 w 2048"/>
                    <a:gd name="T57" fmla="*/ 1411 h 1990"/>
                    <a:gd name="T58" fmla="*/ 64 w 2048"/>
                    <a:gd name="T59" fmla="*/ 1436 h 1990"/>
                    <a:gd name="T60" fmla="*/ 171 w 2048"/>
                    <a:gd name="T61" fmla="*/ 269 h 1990"/>
                    <a:gd name="T62" fmla="*/ 203 w 2048"/>
                    <a:gd name="T63" fmla="*/ 474 h 1990"/>
                    <a:gd name="T64" fmla="*/ 372 w 2048"/>
                    <a:gd name="T65" fmla="*/ 442 h 1990"/>
                    <a:gd name="T66" fmla="*/ 684 w 2048"/>
                    <a:gd name="T67" fmla="*/ 269 h 1990"/>
                    <a:gd name="T68" fmla="*/ 716 w 2048"/>
                    <a:gd name="T69" fmla="*/ 474 h 1990"/>
                    <a:gd name="T70" fmla="*/ 885 w 2048"/>
                    <a:gd name="T71" fmla="*/ 442 h 1990"/>
                    <a:gd name="T72" fmla="*/ 1197 w 2048"/>
                    <a:gd name="T73" fmla="*/ 269 h 1990"/>
                    <a:gd name="T74" fmla="*/ 1229 w 2048"/>
                    <a:gd name="T75" fmla="*/ 474 h 1990"/>
                    <a:gd name="T76" fmla="*/ 1398 w 2048"/>
                    <a:gd name="T77" fmla="*/ 442 h 1990"/>
                    <a:gd name="T78" fmla="*/ 1505 w 2048"/>
                    <a:gd name="T79" fmla="*/ 269 h 1990"/>
                    <a:gd name="T80" fmla="*/ 1469 w 2048"/>
                    <a:gd name="T81" fmla="*/ 831 h 1990"/>
                    <a:gd name="T82" fmla="*/ 1364 w 2048"/>
                    <a:gd name="T83" fmla="*/ 648 h 1990"/>
                    <a:gd name="T84" fmla="*/ 1058 w 2048"/>
                    <a:gd name="T85" fmla="*/ 616 h 1990"/>
                    <a:gd name="T86" fmla="*/ 1026 w 2048"/>
                    <a:gd name="T87" fmla="*/ 921 h 1990"/>
                    <a:gd name="T88" fmla="*/ 1113 w 2048"/>
                    <a:gd name="T89" fmla="*/ 953 h 1990"/>
                    <a:gd name="T90" fmla="*/ 953 w 2048"/>
                    <a:gd name="T91" fmla="*/ 1146 h 1990"/>
                    <a:gd name="T92" fmla="*/ 921 w 2048"/>
                    <a:gd name="T93" fmla="*/ 1026 h 1990"/>
                    <a:gd name="T94" fmla="*/ 889 w 2048"/>
                    <a:gd name="T95" fmla="*/ 1300 h 1990"/>
                    <a:gd name="T96" fmla="*/ 680 w 2048"/>
                    <a:gd name="T97" fmla="*/ 1090 h 1990"/>
                    <a:gd name="T98" fmla="*/ 1300 w 2048"/>
                    <a:gd name="T99" fmla="*/ 680 h 1990"/>
                    <a:gd name="T100" fmla="*/ 1217 w 2048"/>
                    <a:gd name="T101" fmla="*/ 889 h 1990"/>
                    <a:gd name="T102" fmla="*/ 1090 w 2048"/>
                    <a:gd name="T103" fmla="*/ 680 h 1990"/>
                    <a:gd name="T104" fmla="*/ 1469 w 2048"/>
                    <a:gd name="T105" fmla="*/ 1926 h 1990"/>
                    <a:gd name="T106" fmla="*/ 956 w 2048"/>
                    <a:gd name="T107" fmla="*/ 1465 h 1990"/>
                    <a:gd name="T108" fmla="*/ 1238 w 2048"/>
                    <a:gd name="T109" fmla="*/ 950 h 1990"/>
                    <a:gd name="T110" fmla="*/ 1340 w 2048"/>
                    <a:gd name="T111" fmla="*/ 912 h 1990"/>
                    <a:gd name="T112" fmla="*/ 1469 w 2048"/>
                    <a:gd name="T113" fmla="*/ 896 h 1990"/>
                    <a:gd name="T114" fmla="*/ 1533 w 2048"/>
                    <a:gd name="T115" fmla="*/ 900 h 1990"/>
                    <a:gd name="T116" fmla="*/ 1469 w 2048"/>
                    <a:gd name="T117" fmla="*/ 1926 h 19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048" h="1990">
                      <a:moveTo>
                        <a:pt x="1569" y="840"/>
                      </a:moveTo>
                      <a:cubicBezTo>
                        <a:pt x="1569" y="237"/>
                        <a:pt x="1569" y="237"/>
                        <a:pt x="1569" y="237"/>
                      </a:cubicBezTo>
                      <a:cubicBezTo>
                        <a:pt x="1569" y="219"/>
                        <a:pt x="1555" y="205"/>
                        <a:pt x="1537" y="205"/>
                      </a:cubicBezTo>
                      <a:cubicBezTo>
                        <a:pt x="1398" y="205"/>
                        <a:pt x="1398" y="205"/>
                        <a:pt x="1398" y="205"/>
                      </a:cubicBezTo>
                      <a:cubicBezTo>
                        <a:pt x="1398" y="32"/>
                        <a:pt x="1398" y="32"/>
                        <a:pt x="1398" y="32"/>
                      </a:cubicBezTo>
                      <a:cubicBezTo>
                        <a:pt x="1398" y="14"/>
                        <a:pt x="1384" y="0"/>
                        <a:pt x="1366" y="0"/>
                      </a:cubicBezTo>
                      <a:cubicBezTo>
                        <a:pt x="1229" y="0"/>
                        <a:pt x="1229" y="0"/>
                        <a:pt x="1229" y="0"/>
                      </a:cubicBezTo>
                      <a:cubicBezTo>
                        <a:pt x="1212" y="0"/>
                        <a:pt x="1197" y="14"/>
                        <a:pt x="1197" y="32"/>
                      </a:cubicBezTo>
                      <a:cubicBezTo>
                        <a:pt x="1197" y="205"/>
                        <a:pt x="1197" y="205"/>
                        <a:pt x="1197" y="205"/>
                      </a:cubicBezTo>
                      <a:cubicBezTo>
                        <a:pt x="885" y="205"/>
                        <a:pt x="885" y="205"/>
                        <a:pt x="885" y="205"/>
                      </a:cubicBezTo>
                      <a:cubicBezTo>
                        <a:pt x="885" y="32"/>
                        <a:pt x="885" y="32"/>
                        <a:pt x="885" y="32"/>
                      </a:cubicBezTo>
                      <a:cubicBezTo>
                        <a:pt x="885" y="14"/>
                        <a:pt x="871" y="0"/>
                        <a:pt x="853" y="0"/>
                      </a:cubicBezTo>
                      <a:cubicBezTo>
                        <a:pt x="716" y="0"/>
                        <a:pt x="716" y="0"/>
                        <a:pt x="716" y="0"/>
                      </a:cubicBezTo>
                      <a:cubicBezTo>
                        <a:pt x="698" y="0"/>
                        <a:pt x="684" y="14"/>
                        <a:pt x="684" y="32"/>
                      </a:cubicBezTo>
                      <a:cubicBezTo>
                        <a:pt x="684" y="205"/>
                        <a:pt x="684" y="205"/>
                        <a:pt x="684" y="205"/>
                      </a:cubicBezTo>
                      <a:cubicBezTo>
                        <a:pt x="372" y="205"/>
                        <a:pt x="372" y="205"/>
                        <a:pt x="372" y="205"/>
                      </a:cubicBezTo>
                      <a:cubicBezTo>
                        <a:pt x="372" y="32"/>
                        <a:pt x="372" y="32"/>
                        <a:pt x="372" y="32"/>
                      </a:cubicBezTo>
                      <a:cubicBezTo>
                        <a:pt x="372" y="14"/>
                        <a:pt x="358" y="0"/>
                        <a:pt x="340" y="0"/>
                      </a:cubicBezTo>
                      <a:cubicBezTo>
                        <a:pt x="203" y="0"/>
                        <a:pt x="203" y="0"/>
                        <a:pt x="203" y="0"/>
                      </a:cubicBezTo>
                      <a:cubicBezTo>
                        <a:pt x="185" y="0"/>
                        <a:pt x="171" y="14"/>
                        <a:pt x="171" y="32"/>
                      </a:cubicBezTo>
                      <a:cubicBezTo>
                        <a:pt x="171" y="205"/>
                        <a:pt x="171" y="205"/>
                        <a:pt x="171" y="205"/>
                      </a:cubicBezTo>
                      <a:cubicBezTo>
                        <a:pt x="32" y="205"/>
                        <a:pt x="32" y="205"/>
                        <a:pt x="32" y="205"/>
                      </a:cubicBezTo>
                      <a:cubicBezTo>
                        <a:pt x="14" y="205"/>
                        <a:pt x="0" y="219"/>
                        <a:pt x="0" y="237"/>
                      </a:cubicBezTo>
                      <a:cubicBezTo>
                        <a:pt x="0" y="1468"/>
                        <a:pt x="0" y="1468"/>
                        <a:pt x="0" y="1468"/>
                      </a:cubicBezTo>
                      <a:cubicBezTo>
                        <a:pt x="0" y="1486"/>
                        <a:pt x="14" y="1501"/>
                        <a:pt x="32" y="1501"/>
                      </a:cubicBezTo>
                      <a:cubicBezTo>
                        <a:pt x="896" y="1501"/>
                        <a:pt x="896" y="1501"/>
                        <a:pt x="896" y="1501"/>
                      </a:cubicBezTo>
                      <a:cubicBezTo>
                        <a:pt x="917" y="1631"/>
                        <a:pt x="981" y="1751"/>
                        <a:pt x="1080" y="1840"/>
                      </a:cubicBezTo>
                      <a:cubicBezTo>
                        <a:pt x="1186" y="1937"/>
                        <a:pt x="1325" y="1990"/>
                        <a:pt x="1469" y="1990"/>
                      </a:cubicBezTo>
                      <a:cubicBezTo>
                        <a:pt x="1788" y="1990"/>
                        <a:pt x="2048" y="1730"/>
                        <a:pt x="2048" y="1411"/>
                      </a:cubicBezTo>
                      <a:cubicBezTo>
                        <a:pt x="2048" y="1129"/>
                        <a:pt x="1844" y="888"/>
                        <a:pt x="1569" y="840"/>
                      </a:cubicBezTo>
                      <a:close/>
                      <a:moveTo>
                        <a:pt x="1261" y="237"/>
                      </a:moveTo>
                      <a:cubicBezTo>
                        <a:pt x="1261" y="64"/>
                        <a:pt x="1261" y="64"/>
                        <a:pt x="1261" y="64"/>
                      </a:cubicBezTo>
                      <a:cubicBezTo>
                        <a:pt x="1334" y="64"/>
                        <a:pt x="1334" y="64"/>
                        <a:pt x="1334" y="64"/>
                      </a:cubicBezTo>
                      <a:cubicBezTo>
                        <a:pt x="1334" y="237"/>
                        <a:pt x="1334" y="237"/>
                        <a:pt x="1334" y="237"/>
                      </a:cubicBezTo>
                      <a:cubicBezTo>
                        <a:pt x="1334" y="410"/>
                        <a:pt x="1334" y="410"/>
                        <a:pt x="1334" y="410"/>
                      </a:cubicBezTo>
                      <a:cubicBezTo>
                        <a:pt x="1261" y="410"/>
                        <a:pt x="1261" y="410"/>
                        <a:pt x="1261" y="410"/>
                      </a:cubicBezTo>
                      <a:lnTo>
                        <a:pt x="1261" y="237"/>
                      </a:lnTo>
                      <a:close/>
                      <a:moveTo>
                        <a:pt x="748" y="237"/>
                      </a:moveTo>
                      <a:cubicBezTo>
                        <a:pt x="748" y="64"/>
                        <a:pt x="748" y="64"/>
                        <a:pt x="748" y="64"/>
                      </a:cubicBezTo>
                      <a:cubicBezTo>
                        <a:pt x="821" y="64"/>
                        <a:pt x="821" y="64"/>
                        <a:pt x="821" y="64"/>
                      </a:cubicBezTo>
                      <a:cubicBezTo>
                        <a:pt x="821" y="237"/>
                        <a:pt x="821" y="237"/>
                        <a:pt x="821" y="237"/>
                      </a:cubicBezTo>
                      <a:cubicBezTo>
                        <a:pt x="821" y="410"/>
                        <a:pt x="821" y="410"/>
                        <a:pt x="821" y="410"/>
                      </a:cubicBezTo>
                      <a:cubicBezTo>
                        <a:pt x="748" y="410"/>
                        <a:pt x="748" y="410"/>
                        <a:pt x="748" y="410"/>
                      </a:cubicBezTo>
                      <a:lnTo>
                        <a:pt x="748" y="237"/>
                      </a:lnTo>
                      <a:close/>
                      <a:moveTo>
                        <a:pt x="235" y="237"/>
                      </a:moveTo>
                      <a:cubicBezTo>
                        <a:pt x="235" y="64"/>
                        <a:pt x="235" y="64"/>
                        <a:pt x="235" y="64"/>
                      </a:cubicBezTo>
                      <a:cubicBezTo>
                        <a:pt x="308" y="64"/>
                        <a:pt x="308" y="64"/>
                        <a:pt x="308" y="64"/>
                      </a:cubicBezTo>
                      <a:cubicBezTo>
                        <a:pt x="308" y="237"/>
                        <a:pt x="308" y="237"/>
                        <a:pt x="308" y="237"/>
                      </a:cubicBezTo>
                      <a:cubicBezTo>
                        <a:pt x="308" y="410"/>
                        <a:pt x="308" y="410"/>
                        <a:pt x="308" y="410"/>
                      </a:cubicBezTo>
                      <a:cubicBezTo>
                        <a:pt x="235" y="410"/>
                        <a:pt x="235" y="410"/>
                        <a:pt x="235" y="410"/>
                      </a:cubicBezTo>
                      <a:lnTo>
                        <a:pt x="235" y="237"/>
                      </a:lnTo>
                      <a:close/>
                      <a:moveTo>
                        <a:pt x="921" y="1026"/>
                      </a:moveTo>
                      <a:cubicBezTo>
                        <a:pt x="648" y="1026"/>
                        <a:pt x="648" y="1026"/>
                        <a:pt x="648" y="1026"/>
                      </a:cubicBezTo>
                      <a:cubicBezTo>
                        <a:pt x="630" y="1026"/>
                        <a:pt x="616" y="1040"/>
                        <a:pt x="616" y="1058"/>
                      </a:cubicBezTo>
                      <a:cubicBezTo>
                        <a:pt x="616" y="1332"/>
                        <a:pt x="616" y="1332"/>
                        <a:pt x="616" y="1332"/>
                      </a:cubicBezTo>
                      <a:cubicBezTo>
                        <a:pt x="616" y="1349"/>
                        <a:pt x="630" y="1364"/>
                        <a:pt x="648" y="1364"/>
                      </a:cubicBezTo>
                      <a:cubicBezTo>
                        <a:pt x="891" y="1364"/>
                        <a:pt x="891" y="1364"/>
                        <a:pt x="891" y="1364"/>
                      </a:cubicBezTo>
                      <a:cubicBezTo>
                        <a:pt x="890" y="1379"/>
                        <a:pt x="889" y="1395"/>
                        <a:pt x="889" y="1411"/>
                      </a:cubicBezTo>
                      <a:cubicBezTo>
                        <a:pt x="889" y="1419"/>
                        <a:pt x="890" y="1428"/>
                        <a:pt x="890" y="1436"/>
                      </a:cubicBezTo>
                      <a:cubicBezTo>
                        <a:pt x="64" y="1436"/>
                        <a:pt x="64" y="1436"/>
                        <a:pt x="64" y="1436"/>
                      </a:cubicBezTo>
                      <a:cubicBezTo>
                        <a:pt x="64" y="269"/>
                        <a:pt x="64" y="269"/>
                        <a:pt x="64" y="269"/>
                      </a:cubicBezTo>
                      <a:cubicBezTo>
                        <a:pt x="171" y="269"/>
                        <a:pt x="171" y="269"/>
                        <a:pt x="171" y="269"/>
                      </a:cubicBezTo>
                      <a:cubicBezTo>
                        <a:pt x="171" y="442"/>
                        <a:pt x="171" y="442"/>
                        <a:pt x="171" y="442"/>
                      </a:cubicBezTo>
                      <a:cubicBezTo>
                        <a:pt x="171" y="460"/>
                        <a:pt x="185" y="474"/>
                        <a:pt x="203" y="474"/>
                      </a:cubicBezTo>
                      <a:cubicBezTo>
                        <a:pt x="340" y="474"/>
                        <a:pt x="340" y="474"/>
                        <a:pt x="340" y="474"/>
                      </a:cubicBezTo>
                      <a:cubicBezTo>
                        <a:pt x="358" y="474"/>
                        <a:pt x="372" y="460"/>
                        <a:pt x="372" y="442"/>
                      </a:cubicBezTo>
                      <a:cubicBezTo>
                        <a:pt x="372" y="269"/>
                        <a:pt x="372" y="269"/>
                        <a:pt x="372" y="269"/>
                      </a:cubicBezTo>
                      <a:cubicBezTo>
                        <a:pt x="684" y="269"/>
                        <a:pt x="684" y="269"/>
                        <a:pt x="684" y="269"/>
                      </a:cubicBezTo>
                      <a:cubicBezTo>
                        <a:pt x="684" y="442"/>
                        <a:pt x="684" y="442"/>
                        <a:pt x="684" y="442"/>
                      </a:cubicBezTo>
                      <a:cubicBezTo>
                        <a:pt x="684" y="460"/>
                        <a:pt x="698" y="474"/>
                        <a:pt x="716" y="474"/>
                      </a:cubicBezTo>
                      <a:cubicBezTo>
                        <a:pt x="853" y="474"/>
                        <a:pt x="853" y="474"/>
                        <a:pt x="853" y="474"/>
                      </a:cubicBezTo>
                      <a:cubicBezTo>
                        <a:pt x="871" y="474"/>
                        <a:pt x="885" y="460"/>
                        <a:pt x="885" y="442"/>
                      </a:cubicBezTo>
                      <a:cubicBezTo>
                        <a:pt x="885" y="269"/>
                        <a:pt x="885" y="269"/>
                        <a:pt x="885" y="269"/>
                      </a:cubicBezTo>
                      <a:cubicBezTo>
                        <a:pt x="1197" y="269"/>
                        <a:pt x="1197" y="269"/>
                        <a:pt x="1197" y="269"/>
                      </a:cubicBezTo>
                      <a:cubicBezTo>
                        <a:pt x="1197" y="442"/>
                        <a:pt x="1197" y="442"/>
                        <a:pt x="1197" y="442"/>
                      </a:cubicBezTo>
                      <a:cubicBezTo>
                        <a:pt x="1197" y="460"/>
                        <a:pt x="1212" y="474"/>
                        <a:pt x="1229" y="474"/>
                      </a:cubicBezTo>
                      <a:cubicBezTo>
                        <a:pt x="1366" y="474"/>
                        <a:pt x="1366" y="474"/>
                        <a:pt x="1366" y="474"/>
                      </a:cubicBezTo>
                      <a:cubicBezTo>
                        <a:pt x="1384" y="474"/>
                        <a:pt x="1398" y="460"/>
                        <a:pt x="1398" y="442"/>
                      </a:cubicBezTo>
                      <a:cubicBezTo>
                        <a:pt x="1398" y="269"/>
                        <a:pt x="1398" y="269"/>
                        <a:pt x="1398" y="269"/>
                      </a:cubicBezTo>
                      <a:cubicBezTo>
                        <a:pt x="1505" y="269"/>
                        <a:pt x="1505" y="269"/>
                        <a:pt x="1505" y="269"/>
                      </a:cubicBezTo>
                      <a:cubicBezTo>
                        <a:pt x="1505" y="833"/>
                        <a:pt x="1505" y="833"/>
                        <a:pt x="1505" y="833"/>
                      </a:cubicBezTo>
                      <a:cubicBezTo>
                        <a:pt x="1493" y="832"/>
                        <a:pt x="1481" y="831"/>
                        <a:pt x="1469" y="831"/>
                      </a:cubicBezTo>
                      <a:cubicBezTo>
                        <a:pt x="1433" y="831"/>
                        <a:pt x="1398" y="835"/>
                        <a:pt x="1364" y="841"/>
                      </a:cubicBezTo>
                      <a:cubicBezTo>
                        <a:pt x="1364" y="648"/>
                        <a:pt x="1364" y="648"/>
                        <a:pt x="1364" y="648"/>
                      </a:cubicBezTo>
                      <a:cubicBezTo>
                        <a:pt x="1364" y="630"/>
                        <a:pt x="1350" y="616"/>
                        <a:pt x="1332" y="616"/>
                      </a:cubicBezTo>
                      <a:cubicBezTo>
                        <a:pt x="1058" y="616"/>
                        <a:pt x="1058" y="616"/>
                        <a:pt x="1058" y="616"/>
                      </a:cubicBezTo>
                      <a:cubicBezTo>
                        <a:pt x="1040" y="616"/>
                        <a:pt x="1026" y="630"/>
                        <a:pt x="1026" y="648"/>
                      </a:cubicBezTo>
                      <a:cubicBezTo>
                        <a:pt x="1026" y="921"/>
                        <a:pt x="1026" y="921"/>
                        <a:pt x="1026" y="921"/>
                      </a:cubicBezTo>
                      <a:cubicBezTo>
                        <a:pt x="1026" y="939"/>
                        <a:pt x="1040" y="953"/>
                        <a:pt x="1058" y="953"/>
                      </a:cubicBezTo>
                      <a:cubicBezTo>
                        <a:pt x="1113" y="953"/>
                        <a:pt x="1113" y="953"/>
                        <a:pt x="1113" y="953"/>
                      </a:cubicBezTo>
                      <a:cubicBezTo>
                        <a:pt x="1060" y="995"/>
                        <a:pt x="1014" y="1045"/>
                        <a:pt x="978" y="1102"/>
                      </a:cubicBezTo>
                      <a:cubicBezTo>
                        <a:pt x="969" y="1116"/>
                        <a:pt x="961" y="1131"/>
                        <a:pt x="953" y="1146"/>
                      </a:cubicBezTo>
                      <a:cubicBezTo>
                        <a:pt x="953" y="1058"/>
                        <a:pt x="953" y="1058"/>
                        <a:pt x="953" y="1058"/>
                      </a:cubicBezTo>
                      <a:cubicBezTo>
                        <a:pt x="953" y="1040"/>
                        <a:pt x="939" y="1026"/>
                        <a:pt x="921" y="1026"/>
                      </a:cubicBezTo>
                      <a:close/>
                      <a:moveTo>
                        <a:pt x="889" y="1090"/>
                      </a:moveTo>
                      <a:cubicBezTo>
                        <a:pt x="889" y="1300"/>
                        <a:pt x="889" y="1300"/>
                        <a:pt x="889" y="1300"/>
                      </a:cubicBezTo>
                      <a:cubicBezTo>
                        <a:pt x="680" y="1300"/>
                        <a:pt x="680" y="1300"/>
                        <a:pt x="680" y="1300"/>
                      </a:cubicBezTo>
                      <a:cubicBezTo>
                        <a:pt x="680" y="1090"/>
                        <a:pt x="680" y="1090"/>
                        <a:pt x="680" y="1090"/>
                      </a:cubicBezTo>
                      <a:lnTo>
                        <a:pt x="889" y="1090"/>
                      </a:lnTo>
                      <a:close/>
                      <a:moveTo>
                        <a:pt x="1300" y="680"/>
                      </a:moveTo>
                      <a:cubicBezTo>
                        <a:pt x="1300" y="857"/>
                        <a:pt x="1300" y="857"/>
                        <a:pt x="1300" y="857"/>
                      </a:cubicBezTo>
                      <a:cubicBezTo>
                        <a:pt x="1271" y="865"/>
                        <a:pt x="1244" y="876"/>
                        <a:pt x="1217" y="889"/>
                      </a:cubicBezTo>
                      <a:cubicBezTo>
                        <a:pt x="1090" y="889"/>
                        <a:pt x="1090" y="889"/>
                        <a:pt x="1090" y="889"/>
                      </a:cubicBezTo>
                      <a:cubicBezTo>
                        <a:pt x="1090" y="680"/>
                        <a:pt x="1090" y="680"/>
                        <a:pt x="1090" y="680"/>
                      </a:cubicBezTo>
                      <a:lnTo>
                        <a:pt x="1300" y="680"/>
                      </a:lnTo>
                      <a:close/>
                      <a:moveTo>
                        <a:pt x="1469" y="1926"/>
                      </a:moveTo>
                      <a:cubicBezTo>
                        <a:pt x="1204" y="1926"/>
                        <a:pt x="984" y="1728"/>
                        <a:pt x="956" y="1465"/>
                      </a:cubicBezTo>
                      <a:cubicBezTo>
                        <a:pt x="956" y="1465"/>
                        <a:pt x="956" y="1465"/>
                        <a:pt x="956" y="1465"/>
                      </a:cubicBezTo>
                      <a:cubicBezTo>
                        <a:pt x="954" y="1447"/>
                        <a:pt x="953" y="1429"/>
                        <a:pt x="953" y="1411"/>
                      </a:cubicBezTo>
                      <a:cubicBezTo>
                        <a:pt x="953" y="1215"/>
                        <a:pt x="1063" y="1038"/>
                        <a:pt x="1238" y="950"/>
                      </a:cubicBezTo>
                      <a:cubicBezTo>
                        <a:pt x="1238" y="950"/>
                        <a:pt x="1238" y="950"/>
                        <a:pt x="1238" y="950"/>
                      </a:cubicBezTo>
                      <a:cubicBezTo>
                        <a:pt x="1271" y="934"/>
                        <a:pt x="1305" y="921"/>
                        <a:pt x="1340" y="912"/>
                      </a:cubicBezTo>
                      <a:cubicBezTo>
                        <a:pt x="1340" y="912"/>
                        <a:pt x="1340" y="912"/>
                        <a:pt x="1340" y="912"/>
                      </a:cubicBezTo>
                      <a:cubicBezTo>
                        <a:pt x="1382" y="901"/>
                        <a:pt x="1425" y="896"/>
                        <a:pt x="1469" y="896"/>
                      </a:cubicBezTo>
                      <a:cubicBezTo>
                        <a:pt x="1490" y="896"/>
                        <a:pt x="1512" y="897"/>
                        <a:pt x="1533" y="900"/>
                      </a:cubicBezTo>
                      <a:cubicBezTo>
                        <a:pt x="1533" y="900"/>
                        <a:pt x="1533" y="900"/>
                        <a:pt x="1533" y="900"/>
                      </a:cubicBezTo>
                      <a:cubicBezTo>
                        <a:pt x="1790" y="932"/>
                        <a:pt x="1984" y="1151"/>
                        <a:pt x="1984" y="1411"/>
                      </a:cubicBezTo>
                      <a:cubicBezTo>
                        <a:pt x="1984" y="1695"/>
                        <a:pt x="1753" y="1926"/>
                        <a:pt x="1469" y="19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9" name="Freeform 9"/>
                <p:cNvSpPr>
                  <a:spLocks/>
                </p:cNvSpPr>
                <p:nvPr/>
              </p:nvSpPr>
              <p:spPr bwMode="auto">
                <a:xfrm>
                  <a:off x="6049" y="1050"/>
                  <a:ext cx="18" cy="41"/>
                </a:xfrm>
                <a:custGeom>
                  <a:avLst/>
                  <a:gdLst>
                    <a:gd name="T0" fmla="*/ 67 w 94"/>
                    <a:gd name="T1" fmla="*/ 25 h 216"/>
                    <a:gd name="T2" fmla="*/ 26 w 94"/>
                    <a:gd name="T3" fmla="*/ 6 h 216"/>
                    <a:gd name="T4" fmla="*/ 6 w 94"/>
                    <a:gd name="T5" fmla="*/ 47 h 216"/>
                    <a:gd name="T6" fmla="*/ 30 w 94"/>
                    <a:gd name="T7" fmla="*/ 184 h 216"/>
                    <a:gd name="T8" fmla="*/ 62 w 94"/>
                    <a:gd name="T9" fmla="*/ 216 h 216"/>
                    <a:gd name="T10" fmla="*/ 94 w 94"/>
                    <a:gd name="T11" fmla="*/ 184 h 216"/>
                    <a:gd name="T12" fmla="*/ 67 w 94"/>
                    <a:gd name="T13" fmla="*/ 25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4" h="216">
                      <a:moveTo>
                        <a:pt x="67" y="25"/>
                      </a:moveTo>
                      <a:cubicBezTo>
                        <a:pt x="61" y="9"/>
                        <a:pt x="42" y="0"/>
                        <a:pt x="26" y="6"/>
                      </a:cubicBezTo>
                      <a:cubicBezTo>
                        <a:pt x="9" y="12"/>
                        <a:pt x="0" y="30"/>
                        <a:pt x="6" y="47"/>
                      </a:cubicBezTo>
                      <a:cubicBezTo>
                        <a:pt x="22" y="91"/>
                        <a:pt x="30" y="137"/>
                        <a:pt x="30" y="184"/>
                      </a:cubicBezTo>
                      <a:cubicBezTo>
                        <a:pt x="30" y="202"/>
                        <a:pt x="44" y="216"/>
                        <a:pt x="62" y="216"/>
                      </a:cubicBezTo>
                      <a:cubicBezTo>
                        <a:pt x="80" y="216"/>
                        <a:pt x="94" y="202"/>
                        <a:pt x="94" y="184"/>
                      </a:cubicBezTo>
                      <a:cubicBezTo>
                        <a:pt x="94" y="130"/>
                        <a:pt x="85" y="76"/>
                        <a:pt x="67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0" name="Freeform 10"/>
                <p:cNvSpPr>
                  <a:spLocks/>
                </p:cNvSpPr>
                <p:nvPr/>
              </p:nvSpPr>
              <p:spPr bwMode="auto">
                <a:xfrm>
                  <a:off x="5994" y="999"/>
                  <a:ext cx="59" cy="45"/>
                </a:xfrm>
                <a:custGeom>
                  <a:avLst/>
                  <a:gdLst>
                    <a:gd name="T0" fmla="*/ 304 w 314"/>
                    <a:gd name="T1" fmla="*/ 191 h 242"/>
                    <a:gd name="T2" fmla="*/ 44 w 314"/>
                    <a:gd name="T3" fmla="*/ 5 h 242"/>
                    <a:gd name="T4" fmla="*/ 4 w 314"/>
                    <a:gd name="T5" fmla="*/ 27 h 242"/>
                    <a:gd name="T6" fmla="*/ 27 w 314"/>
                    <a:gd name="T7" fmla="*/ 67 h 242"/>
                    <a:gd name="T8" fmla="*/ 252 w 314"/>
                    <a:gd name="T9" fmla="*/ 228 h 242"/>
                    <a:gd name="T10" fmla="*/ 278 w 314"/>
                    <a:gd name="T11" fmla="*/ 242 h 242"/>
                    <a:gd name="T12" fmla="*/ 296 w 314"/>
                    <a:gd name="T13" fmla="*/ 236 h 242"/>
                    <a:gd name="T14" fmla="*/ 304 w 314"/>
                    <a:gd name="T15" fmla="*/ 191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4" h="242">
                      <a:moveTo>
                        <a:pt x="304" y="191"/>
                      </a:moveTo>
                      <a:cubicBezTo>
                        <a:pt x="242" y="101"/>
                        <a:pt x="149" y="35"/>
                        <a:pt x="44" y="5"/>
                      </a:cubicBezTo>
                      <a:cubicBezTo>
                        <a:pt x="27" y="0"/>
                        <a:pt x="9" y="10"/>
                        <a:pt x="4" y="27"/>
                      </a:cubicBezTo>
                      <a:cubicBezTo>
                        <a:pt x="0" y="44"/>
                        <a:pt x="10" y="62"/>
                        <a:pt x="27" y="67"/>
                      </a:cubicBezTo>
                      <a:cubicBezTo>
                        <a:pt x="117" y="93"/>
                        <a:pt x="197" y="150"/>
                        <a:pt x="252" y="228"/>
                      </a:cubicBezTo>
                      <a:cubicBezTo>
                        <a:pt x="258" y="237"/>
                        <a:pt x="268" y="242"/>
                        <a:pt x="278" y="242"/>
                      </a:cubicBezTo>
                      <a:cubicBezTo>
                        <a:pt x="284" y="242"/>
                        <a:pt x="291" y="240"/>
                        <a:pt x="296" y="236"/>
                      </a:cubicBezTo>
                      <a:cubicBezTo>
                        <a:pt x="311" y="226"/>
                        <a:pt x="314" y="206"/>
                        <a:pt x="304" y="1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1" name="Freeform 11"/>
                <p:cNvSpPr>
                  <a:spLocks noEditPoints="1"/>
                </p:cNvSpPr>
                <p:nvPr/>
              </p:nvSpPr>
              <p:spPr bwMode="auto">
                <a:xfrm>
                  <a:off x="5911" y="1017"/>
                  <a:ext cx="136" cy="136"/>
                </a:xfrm>
                <a:custGeom>
                  <a:avLst/>
                  <a:gdLst>
                    <a:gd name="T0" fmla="*/ 364 w 727"/>
                    <a:gd name="T1" fmla="*/ 0 h 727"/>
                    <a:gd name="T2" fmla="*/ 0 w 727"/>
                    <a:gd name="T3" fmla="*/ 364 h 727"/>
                    <a:gd name="T4" fmla="*/ 364 w 727"/>
                    <a:gd name="T5" fmla="*/ 727 h 727"/>
                    <a:gd name="T6" fmla="*/ 727 w 727"/>
                    <a:gd name="T7" fmla="*/ 364 h 727"/>
                    <a:gd name="T8" fmla="*/ 364 w 727"/>
                    <a:gd name="T9" fmla="*/ 0 h 727"/>
                    <a:gd name="T10" fmla="*/ 364 w 727"/>
                    <a:gd name="T11" fmla="*/ 663 h 727"/>
                    <a:gd name="T12" fmla="*/ 64 w 727"/>
                    <a:gd name="T13" fmla="*/ 364 h 727"/>
                    <a:gd name="T14" fmla="*/ 364 w 727"/>
                    <a:gd name="T15" fmla="*/ 65 h 727"/>
                    <a:gd name="T16" fmla="*/ 663 w 727"/>
                    <a:gd name="T17" fmla="*/ 364 h 727"/>
                    <a:gd name="T18" fmla="*/ 364 w 727"/>
                    <a:gd name="T19" fmla="*/ 663 h 7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27" h="727">
                      <a:moveTo>
                        <a:pt x="364" y="0"/>
                      </a:moveTo>
                      <a:cubicBezTo>
                        <a:pt x="163" y="0"/>
                        <a:pt x="0" y="163"/>
                        <a:pt x="0" y="364"/>
                      </a:cubicBezTo>
                      <a:cubicBezTo>
                        <a:pt x="0" y="564"/>
                        <a:pt x="163" y="727"/>
                        <a:pt x="364" y="727"/>
                      </a:cubicBezTo>
                      <a:cubicBezTo>
                        <a:pt x="564" y="727"/>
                        <a:pt x="727" y="564"/>
                        <a:pt x="727" y="364"/>
                      </a:cubicBezTo>
                      <a:cubicBezTo>
                        <a:pt x="727" y="163"/>
                        <a:pt x="564" y="0"/>
                        <a:pt x="364" y="0"/>
                      </a:cubicBezTo>
                      <a:close/>
                      <a:moveTo>
                        <a:pt x="364" y="663"/>
                      </a:moveTo>
                      <a:cubicBezTo>
                        <a:pt x="199" y="663"/>
                        <a:pt x="64" y="529"/>
                        <a:pt x="64" y="364"/>
                      </a:cubicBezTo>
                      <a:cubicBezTo>
                        <a:pt x="64" y="199"/>
                        <a:pt x="199" y="65"/>
                        <a:pt x="364" y="65"/>
                      </a:cubicBezTo>
                      <a:cubicBezTo>
                        <a:pt x="529" y="65"/>
                        <a:pt x="663" y="199"/>
                        <a:pt x="663" y="364"/>
                      </a:cubicBezTo>
                      <a:cubicBezTo>
                        <a:pt x="663" y="529"/>
                        <a:pt x="529" y="663"/>
                        <a:pt x="364" y="6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2" name="Freeform 12"/>
                <p:cNvSpPr>
                  <a:spLocks/>
                </p:cNvSpPr>
                <p:nvPr/>
              </p:nvSpPr>
              <p:spPr bwMode="auto">
                <a:xfrm>
                  <a:off x="5973" y="1048"/>
                  <a:ext cx="47" cy="47"/>
                </a:xfrm>
                <a:custGeom>
                  <a:avLst/>
                  <a:gdLst>
                    <a:gd name="T0" fmla="*/ 220 w 252"/>
                    <a:gd name="T1" fmla="*/ 188 h 252"/>
                    <a:gd name="T2" fmla="*/ 64 w 252"/>
                    <a:gd name="T3" fmla="*/ 188 h 252"/>
                    <a:gd name="T4" fmla="*/ 64 w 252"/>
                    <a:gd name="T5" fmla="*/ 32 h 252"/>
                    <a:gd name="T6" fmla="*/ 32 w 252"/>
                    <a:gd name="T7" fmla="*/ 0 h 252"/>
                    <a:gd name="T8" fmla="*/ 0 w 252"/>
                    <a:gd name="T9" fmla="*/ 32 h 252"/>
                    <a:gd name="T10" fmla="*/ 0 w 252"/>
                    <a:gd name="T11" fmla="*/ 220 h 252"/>
                    <a:gd name="T12" fmla="*/ 32 w 252"/>
                    <a:gd name="T13" fmla="*/ 252 h 252"/>
                    <a:gd name="T14" fmla="*/ 220 w 252"/>
                    <a:gd name="T15" fmla="*/ 252 h 252"/>
                    <a:gd name="T16" fmla="*/ 252 w 252"/>
                    <a:gd name="T17" fmla="*/ 220 h 252"/>
                    <a:gd name="T18" fmla="*/ 220 w 252"/>
                    <a:gd name="T19" fmla="*/ 188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2" h="252">
                      <a:moveTo>
                        <a:pt x="220" y="188"/>
                      </a:moveTo>
                      <a:cubicBezTo>
                        <a:pt x="64" y="188"/>
                        <a:pt x="64" y="188"/>
                        <a:pt x="64" y="188"/>
                      </a:cubicBezTo>
                      <a:cubicBezTo>
                        <a:pt x="64" y="32"/>
                        <a:pt x="64" y="32"/>
                        <a:pt x="64" y="32"/>
                      </a:cubicBezTo>
                      <a:cubicBezTo>
                        <a:pt x="64" y="14"/>
                        <a:pt x="49" y="0"/>
                        <a:pt x="32" y="0"/>
                      </a:cubicBezTo>
                      <a:cubicBezTo>
                        <a:pt x="14" y="0"/>
                        <a:pt x="0" y="14"/>
                        <a:pt x="0" y="32"/>
                      </a:cubicBezTo>
                      <a:cubicBezTo>
                        <a:pt x="0" y="220"/>
                        <a:pt x="0" y="220"/>
                        <a:pt x="0" y="220"/>
                      </a:cubicBezTo>
                      <a:cubicBezTo>
                        <a:pt x="0" y="238"/>
                        <a:pt x="14" y="252"/>
                        <a:pt x="32" y="252"/>
                      </a:cubicBezTo>
                      <a:cubicBezTo>
                        <a:pt x="220" y="252"/>
                        <a:pt x="220" y="252"/>
                        <a:pt x="220" y="252"/>
                      </a:cubicBezTo>
                      <a:cubicBezTo>
                        <a:pt x="237" y="252"/>
                        <a:pt x="252" y="238"/>
                        <a:pt x="252" y="220"/>
                      </a:cubicBezTo>
                      <a:cubicBezTo>
                        <a:pt x="252" y="203"/>
                        <a:pt x="238" y="188"/>
                        <a:pt x="220" y="1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  <p:sp>
            <p:nvSpPr>
              <p:cNvPr id="54" name="CaixaDeTexto 19"/>
              <p:cNvSpPr txBox="1"/>
              <p:nvPr/>
            </p:nvSpPr>
            <p:spPr>
              <a:xfrm>
                <a:off x="9934912" y="1361753"/>
                <a:ext cx="8811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pt-BR"/>
                </a:defPPr>
                <a:lvl1pPr algn="r">
                  <a:defRPr sz="5400" b="1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</a:defRPr>
                </a:lvl1pPr>
                <a:lvl2pPr lvl="1" algn="r">
                  <a:defRPr sz="3600">
                    <a:solidFill>
                      <a:schemeClr val="bg1"/>
                    </a:solidFill>
                  </a:defRPr>
                </a:lvl2pPr>
              </a:lstStyle>
              <a:p>
                <a:pPr algn="l"/>
                <a:r>
                  <a:rPr lang="pt-BR" sz="1400" i="1" dirty="0">
                    <a:solidFill>
                      <a:srgbClr val="4A5463"/>
                    </a:solidFill>
                    <a:effectLst/>
                    <a:latin typeface="+mn-lt"/>
                  </a:rPr>
                  <a:t>histórico</a:t>
                </a:r>
              </a:p>
            </p:txBody>
          </p:sp>
        </p:grpSp>
        <p:sp>
          <p:nvSpPr>
            <p:cNvPr id="52" name="Retângulo 51"/>
            <p:cNvSpPr/>
            <p:nvPr/>
          </p:nvSpPr>
          <p:spPr>
            <a:xfrm>
              <a:off x="7794171" y="5558971"/>
              <a:ext cx="1596572" cy="62411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3" name="CaixaDeTexto 5"/>
          <p:cNvSpPr txBox="1"/>
          <p:nvPr/>
        </p:nvSpPr>
        <p:spPr>
          <a:xfrm>
            <a:off x="6630800" y="1465396"/>
            <a:ext cx="441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a quantidade de participantes retornando para outros cursos no Sebrae, ou usando algum serviço da instituição depois de participar do </a:t>
            </a:r>
            <a:r>
              <a:rPr lang="pt-BR" dirty="0" err="1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Empretec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 pouco se alterou, permanecendo em torno de 1 a cada 3 desses respondentes </a:t>
            </a:r>
            <a:r>
              <a:rPr lang="pt-BR" sz="1200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(P38)</a:t>
            </a: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397374" y="2721165"/>
            <a:ext cx="968537" cy="1038432"/>
            <a:chOff x="1579" y="4064"/>
            <a:chExt cx="485" cy="520"/>
          </a:xfrm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1874" y="4237"/>
              <a:ext cx="104" cy="17"/>
            </a:xfrm>
            <a:custGeom>
              <a:avLst/>
              <a:gdLst>
                <a:gd name="T0" fmla="*/ 0 w 410"/>
                <a:gd name="T1" fmla="*/ 34 h 68"/>
                <a:gd name="T2" fmla="*/ 34 w 410"/>
                <a:gd name="T3" fmla="*/ 68 h 68"/>
                <a:gd name="T4" fmla="*/ 376 w 410"/>
                <a:gd name="T5" fmla="*/ 68 h 68"/>
                <a:gd name="T6" fmla="*/ 410 w 410"/>
                <a:gd name="T7" fmla="*/ 34 h 68"/>
                <a:gd name="T8" fmla="*/ 376 w 410"/>
                <a:gd name="T9" fmla="*/ 0 h 68"/>
                <a:gd name="T10" fmla="*/ 34 w 410"/>
                <a:gd name="T11" fmla="*/ 0 h 68"/>
                <a:gd name="T12" fmla="*/ 0 w 410"/>
                <a:gd name="T13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0" h="68">
                  <a:moveTo>
                    <a:pt x="0" y="34"/>
                  </a:moveTo>
                  <a:cubicBezTo>
                    <a:pt x="0" y="53"/>
                    <a:pt x="15" y="68"/>
                    <a:pt x="34" y="68"/>
                  </a:cubicBezTo>
                  <a:cubicBezTo>
                    <a:pt x="376" y="68"/>
                    <a:pt x="376" y="68"/>
                    <a:pt x="376" y="68"/>
                  </a:cubicBezTo>
                  <a:cubicBezTo>
                    <a:pt x="394" y="68"/>
                    <a:pt x="410" y="53"/>
                    <a:pt x="410" y="34"/>
                  </a:cubicBezTo>
                  <a:cubicBezTo>
                    <a:pt x="410" y="15"/>
                    <a:pt x="394" y="0"/>
                    <a:pt x="37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lose/>
                </a:path>
              </a:pathLst>
            </a:custGeom>
            <a:solidFill>
              <a:srgbClr val="D80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" name="Freeform 6"/>
            <p:cNvSpPr>
              <a:spLocks/>
            </p:cNvSpPr>
            <p:nvPr/>
          </p:nvSpPr>
          <p:spPr bwMode="auto">
            <a:xfrm>
              <a:off x="1926" y="4289"/>
              <a:ext cx="69" cy="17"/>
            </a:xfrm>
            <a:custGeom>
              <a:avLst/>
              <a:gdLst>
                <a:gd name="T0" fmla="*/ 0 w 273"/>
                <a:gd name="T1" fmla="*/ 34 h 68"/>
                <a:gd name="T2" fmla="*/ 34 w 273"/>
                <a:gd name="T3" fmla="*/ 68 h 68"/>
                <a:gd name="T4" fmla="*/ 239 w 273"/>
                <a:gd name="T5" fmla="*/ 68 h 68"/>
                <a:gd name="T6" fmla="*/ 273 w 273"/>
                <a:gd name="T7" fmla="*/ 34 h 68"/>
                <a:gd name="T8" fmla="*/ 239 w 273"/>
                <a:gd name="T9" fmla="*/ 0 h 68"/>
                <a:gd name="T10" fmla="*/ 34 w 273"/>
                <a:gd name="T11" fmla="*/ 0 h 68"/>
                <a:gd name="T12" fmla="*/ 0 w 273"/>
                <a:gd name="T13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3" h="68">
                  <a:moveTo>
                    <a:pt x="0" y="34"/>
                  </a:moveTo>
                  <a:cubicBezTo>
                    <a:pt x="0" y="53"/>
                    <a:pt x="15" y="68"/>
                    <a:pt x="34" y="68"/>
                  </a:cubicBezTo>
                  <a:cubicBezTo>
                    <a:pt x="239" y="68"/>
                    <a:pt x="239" y="68"/>
                    <a:pt x="239" y="68"/>
                  </a:cubicBezTo>
                  <a:cubicBezTo>
                    <a:pt x="258" y="68"/>
                    <a:pt x="273" y="53"/>
                    <a:pt x="273" y="34"/>
                  </a:cubicBezTo>
                  <a:cubicBezTo>
                    <a:pt x="273" y="15"/>
                    <a:pt x="258" y="0"/>
                    <a:pt x="23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lose/>
                </a:path>
              </a:pathLst>
            </a:custGeom>
            <a:solidFill>
              <a:srgbClr val="D80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" name="Freeform 7"/>
            <p:cNvSpPr>
              <a:spLocks/>
            </p:cNvSpPr>
            <p:nvPr/>
          </p:nvSpPr>
          <p:spPr bwMode="auto">
            <a:xfrm>
              <a:off x="1891" y="4185"/>
              <a:ext cx="35" cy="18"/>
            </a:xfrm>
            <a:custGeom>
              <a:avLst/>
              <a:gdLst>
                <a:gd name="T0" fmla="*/ 103 w 137"/>
                <a:gd name="T1" fmla="*/ 69 h 69"/>
                <a:gd name="T2" fmla="*/ 137 w 137"/>
                <a:gd name="T3" fmla="*/ 34 h 69"/>
                <a:gd name="T4" fmla="*/ 103 w 137"/>
                <a:gd name="T5" fmla="*/ 0 h 69"/>
                <a:gd name="T6" fmla="*/ 34 w 137"/>
                <a:gd name="T7" fmla="*/ 0 h 69"/>
                <a:gd name="T8" fmla="*/ 0 w 137"/>
                <a:gd name="T9" fmla="*/ 34 h 69"/>
                <a:gd name="T10" fmla="*/ 34 w 137"/>
                <a:gd name="T11" fmla="*/ 69 h 69"/>
                <a:gd name="T12" fmla="*/ 103 w 137"/>
                <a:gd name="T1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" h="69">
                  <a:moveTo>
                    <a:pt x="103" y="69"/>
                  </a:moveTo>
                  <a:cubicBezTo>
                    <a:pt x="122" y="69"/>
                    <a:pt x="137" y="53"/>
                    <a:pt x="137" y="34"/>
                  </a:cubicBezTo>
                  <a:cubicBezTo>
                    <a:pt x="137" y="16"/>
                    <a:pt x="122" y="0"/>
                    <a:pt x="103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6"/>
                    <a:pt x="0" y="34"/>
                  </a:cubicBezTo>
                  <a:cubicBezTo>
                    <a:pt x="0" y="53"/>
                    <a:pt x="15" y="69"/>
                    <a:pt x="34" y="69"/>
                  </a:cubicBezTo>
                  <a:lnTo>
                    <a:pt x="103" y="69"/>
                  </a:lnTo>
                  <a:close/>
                </a:path>
              </a:pathLst>
            </a:custGeom>
            <a:solidFill>
              <a:srgbClr val="D80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1804" y="4289"/>
              <a:ext cx="104" cy="17"/>
            </a:xfrm>
            <a:custGeom>
              <a:avLst/>
              <a:gdLst>
                <a:gd name="T0" fmla="*/ 34 w 409"/>
                <a:gd name="T1" fmla="*/ 0 h 68"/>
                <a:gd name="T2" fmla="*/ 0 w 409"/>
                <a:gd name="T3" fmla="*/ 34 h 68"/>
                <a:gd name="T4" fmla="*/ 34 w 409"/>
                <a:gd name="T5" fmla="*/ 68 h 68"/>
                <a:gd name="T6" fmla="*/ 375 w 409"/>
                <a:gd name="T7" fmla="*/ 68 h 68"/>
                <a:gd name="T8" fmla="*/ 409 w 409"/>
                <a:gd name="T9" fmla="*/ 34 h 68"/>
                <a:gd name="T10" fmla="*/ 375 w 409"/>
                <a:gd name="T11" fmla="*/ 0 h 68"/>
                <a:gd name="T12" fmla="*/ 34 w 409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9" h="68">
                  <a:moveTo>
                    <a:pt x="34" y="0"/>
                  </a:moveTo>
                  <a:cubicBezTo>
                    <a:pt x="15" y="0"/>
                    <a:pt x="0" y="15"/>
                    <a:pt x="0" y="34"/>
                  </a:cubicBezTo>
                  <a:cubicBezTo>
                    <a:pt x="0" y="53"/>
                    <a:pt x="15" y="68"/>
                    <a:pt x="34" y="68"/>
                  </a:cubicBezTo>
                  <a:cubicBezTo>
                    <a:pt x="375" y="68"/>
                    <a:pt x="375" y="68"/>
                    <a:pt x="375" y="68"/>
                  </a:cubicBezTo>
                  <a:cubicBezTo>
                    <a:pt x="394" y="68"/>
                    <a:pt x="409" y="53"/>
                    <a:pt x="409" y="34"/>
                  </a:cubicBezTo>
                  <a:cubicBezTo>
                    <a:pt x="409" y="15"/>
                    <a:pt x="394" y="0"/>
                    <a:pt x="375" y="0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D80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1614" y="4099"/>
              <a:ext cx="251" cy="450"/>
            </a:xfrm>
            <a:custGeom>
              <a:avLst/>
              <a:gdLst>
                <a:gd name="T0" fmla="*/ 957 w 991"/>
                <a:gd name="T1" fmla="*/ 1707 h 1775"/>
                <a:gd name="T2" fmla="*/ 308 w 991"/>
                <a:gd name="T3" fmla="*/ 1707 h 1775"/>
                <a:gd name="T4" fmla="*/ 205 w 991"/>
                <a:gd name="T5" fmla="*/ 1605 h 1775"/>
                <a:gd name="T6" fmla="*/ 205 w 991"/>
                <a:gd name="T7" fmla="*/ 34 h 1775"/>
                <a:gd name="T8" fmla="*/ 171 w 991"/>
                <a:gd name="T9" fmla="*/ 0 h 1775"/>
                <a:gd name="T10" fmla="*/ 0 w 991"/>
                <a:gd name="T11" fmla="*/ 171 h 1775"/>
                <a:gd name="T12" fmla="*/ 35 w 991"/>
                <a:gd name="T13" fmla="*/ 205 h 1775"/>
                <a:gd name="T14" fmla="*/ 69 w 991"/>
                <a:gd name="T15" fmla="*/ 171 h 1775"/>
                <a:gd name="T16" fmla="*/ 137 w 991"/>
                <a:gd name="T17" fmla="*/ 74 h 1775"/>
                <a:gd name="T18" fmla="*/ 137 w 991"/>
                <a:gd name="T19" fmla="*/ 1605 h 1775"/>
                <a:gd name="T20" fmla="*/ 308 w 991"/>
                <a:gd name="T21" fmla="*/ 1775 h 1775"/>
                <a:gd name="T22" fmla="*/ 957 w 991"/>
                <a:gd name="T23" fmla="*/ 1775 h 1775"/>
                <a:gd name="T24" fmla="*/ 991 w 991"/>
                <a:gd name="T25" fmla="*/ 1741 h 1775"/>
                <a:gd name="T26" fmla="*/ 957 w 991"/>
                <a:gd name="T27" fmla="*/ 1707 h 1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91" h="1775">
                  <a:moveTo>
                    <a:pt x="957" y="1707"/>
                  </a:moveTo>
                  <a:cubicBezTo>
                    <a:pt x="308" y="1707"/>
                    <a:pt x="308" y="1707"/>
                    <a:pt x="308" y="1707"/>
                  </a:cubicBezTo>
                  <a:cubicBezTo>
                    <a:pt x="251" y="1707"/>
                    <a:pt x="205" y="1661"/>
                    <a:pt x="205" y="1605"/>
                  </a:cubicBezTo>
                  <a:cubicBezTo>
                    <a:pt x="205" y="34"/>
                    <a:pt x="205" y="34"/>
                    <a:pt x="205" y="34"/>
                  </a:cubicBezTo>
                  <a:cubicBezTo>
                    <a:pt x="205" y="15"/>
                    <a:pt x="190" y="0"/>
                    <a:pt x="171" y="0"/>
                  </a:cubicBezTo>
                  <a:cubicBezTo>
                    <a:pt x="77" y="0"/>
                    <a:pt x="0" y="76"/>
                    <a:pt x="0" y="171"/>
                  </a:cubicBezTo>
                  <a:cubicBezTo>
                    <a:pt x="0" y="189"/>
                    <a:pt x="16" y="205"/>
                    <a:pt x="35" y="205"/>
                  </a:cubicBezTo>
                  <a:cubicBezTo>
                    <a:pt x="54" y="205"/>
                    <a:pt x="69" y="189"/>
                    <a:pt x="69" y="171"/>
                  </a:cubicBezTo>
                  <a:cubicBezTo>
                    <a:pt x="69" y="126"/>
                    <a:pt x="97" y="88"/>
                    <a:pt x="137" y="74"/>
                  </a:cubicBezTo>
                  <a:cubicBezTo>
                    <a:pt x="137" y="1605"/>
                    <a:pt x="137" y="1605"/>
                    <a:pt x="137" y="1605"/>
                  </a:cubicBezTo>
                  <a:cubicBezTo>
                    <a:pt x="137" y="1699"/>
                    <a:pt x="214" y="1775"/>
                    <a:pt x="308" y="1775"/>
                  </a:cubicBezTo>
                  <a:cubicBezTo>
                    <a:pt x="957" y="1775"/>
                    <a:pt x="957" y="1775"/>
                    <a:pt x="957" y="1775"/>
                  </a:cubicBezTo>
                  <a:cubicBezTo>
                    <a:pt x="975" y="1775"/>
                    <a:pt x="991" y="1760"/>
                    <a:pt x="991" y="1741"/>
                  </a:cubicBezTo>
                  <a:cubicBezTo>
                    <a:pt x="991" y="1722"/>
                    <a:pt x="975" y="1707"/>
                    <a:pt x="957" y="1707"/>
                  </a:cubicBezTo>
                  <a:close/>
                </a:path>
              </a:pathLst>
            </a:custGeom>
            <a:solidFill>
              <a:srgbClr val="62D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4" name="Freeform 10"/>
            <p:cNvSpPr>
              <a:spLocks/>
            </p:cNvSpPr>
            <p:nvPr/>
          </p:nvSpPr>
          <p:spPr bwMode="auto">
            <a:xfrm>
              <a:off x="1718" y="4237"/>
              <a:ext cx="138" cy="17"/>
            </a:xfrm>
            <a:custGeom>
              <a:avLst/>
              <a:gdLst>
                <a:gd name="T0" fmla="*/ 34 w 547"/>
                <a:gd name="T1" fmla="*/ 68 h 68"/>
                <a:gd name="T2" fmla="*/ 512 w 547"/>
                <a:gd name="T3" fmla="*/ 68 h 68"/>
                <a:gd name="T4" fmla="*/ 547 w 547"/>
                <a:gd name="T5" fmla="*/ 34 h 68"/>
                <a:gd name="T6" fmla="*/ 512 w 547"/>
                <a:gd name="T7" fmla="*/ 0 h 68"/>
                <a:gd name="T8" fmla="*/ 34 w 547"/>
                <a:gd name="T9" fmla="*/ 0 h 68"/>
                <a:gd name="T10" fmla="*/ 0 w 547"/>
                <a:gd name="T11" fmla="*/ 34 h 68"/>
                <a:gd name="T12" fmla="*/ 34 w 547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7" h="68">
                  <a:moveTo>
                    <a:pt x="34" y="68"/>
                  </a:moveTo>
                  <a:cubicBezTo>
                    <a:pt x="512" y="68"/>
                    <a:pt x="512" y="68"/>
                    <a:pt x="512" y="68"/>
                  </a:cubicBezTo>
                  <a:cubicBezTo>
                    <a:pt x="531" y="68"/>
                    <a:pt x="547" y="53"/>
                    <a:pt x="547" y="34"/>
                  </a:cubicBezTo>
                  <a:cubicBezTo>
                    <a:pt x="547" y="15"/>
                    <a:pt x="531" y="0"/>
                    <a:pt x="512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6" y="0"/>
                    <a:pt x="0" y="15"/>
                    <a:pt x="0" y="34"/>
                  </a:cubicBezTo>
                  <a:cubicBezTo>
                    <a:pt x="0" y="53"/>
                    <a:pt x="16" y="68"/>
                    <a:pt x="34" y="68"/>
                  </a:cubicBezTo>
                  <a:close/>
                </a:path>
              </a:pathLst>
            </a:custGeom>
            <a:solidFill>
              <a:srgbClr val="D80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5" name="Freeform 11"/>
            <p:cNvSpPr>
              <a:spLocks/>
            </p:cNvSpPr>
            <p:nvPr/>
          </p:nvSpPr>
          <p:spPr bwMode="auto">
            <a:xfrm>
              <a:off x="1718" y="4185"/>
              <a:ext cx="52" cy="18"/>
            </a:xfrm>
            <a:custGeom>
              <a:avLst/>
              <a:gdLst>
                <a:gd name="T0" fmla="*/ 34 w 205"/>
                <a:gd name="T1" fmla="*/ 69 h 69"/>
                <a:gd name="T2" fmla="*/ 171 w 205"/>
                <a:gd name="T3" fmla="*/ 69 h 69"/>
                <a:gd name="T4" fmla="*/ 205 w 205"/>
                <a:gd name="T5" fmla="*/ 34 h 69"/>
                <a:gd name="T6" fmla="*/ 171 w 205"/>
                <a:gd name="T7" fmla="*/ 0 h 69"/>
                <a:gd name="T8" fmla="*/ 34 w 205"/>
                <a:gd name="T9" fmla="*/ 0 h 69"/>
                <a:gd name="T10" fmla="*/ 0 w 205"/>
                <a:gd name="T11" fmla="*/ 34 h 69"/>
                <a:gd name="T12" fmla="*/ 34 w 205"/>
                <a:gd name="T1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" h="69">
                  <a:moveTo>
                    <a:pt x="34" y="69"/>
                  </a:moveTo>
                  <a:cubicBezTo>
                    <a:pt x="171" y="69"/>
                    <a:pt x="171" y="69"/>
                    <a:pt x="171" y="69"/>
                  </a:cubicBezTo>
                  <a:cubicBezTo>
                    <a:pt x="190" y="69"/>
                    <a:pt x="205" y="53"/>
                    <a:pt x="205" y="34"/>
                  </a:cubicBezTo>
                  <a:cubicBezTo>
                    <a:pt x="205" y="16"/>
                    <a:pt x="190" y="0"/>
                    <a:pt x="171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6" y="0"/>
                    <a:pt x="0" y="16"/>
                    <a:pt x="0" y="34"/>
                  </a:cubicBezTo>
                  <a:cubicBezTo>
                    <a:pt x="0" y="53"/>
                    <a:pt x="16" y="69"/>
                    <a:pt x="34" y="69"/>
                  </a:cubicBezTo>
                  <a:close/>
                </a:path>
              </a:pathLst>
            </a:custGeom>
            <a:solidFill>
              <a:srgbClr val="D80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6" name="Freeform 12"/>
            <p:cNvSpPr>
              <a:spLocks/>
            </p:cNvSpPr>
            <p:nvPr/>
          </p:nvSpPr>
          <p:spPr bwMode="auto">
            <a:xfrm>
              <a:off x="1787" y="4185"/>
              <a:ext cx="87" cy="18"/>
            </a:xfrm>
            <a:custGeom>
              <a:avLst/>
              <a:gdLst>
                <a:gd name="T0" fmla="*/ 308 w 342"/>
                <a:gd name="T1" fmla="*/ 0 h 69"/>
                <a:gd name="T2" fmla="*/ 35 w 342"/>
                <a:gd name="T3" fmla="*/ 0 h 69"/>
                <a:gd name="T4" fmla="*/ 0 w 342"/>
                <a:gd name="T5" fmla="*/ 34 h 69"/>
                <a:gd name="T6" fmla="*/ 35 w 342"/>
                <a:gd name="T7" fmla="*/ 69 h 69"/>
                <a:gd name="T8" fmla="*/ 308 w 342"/>
                <a:gd name="T9" fmla="*/ 69 h 69"/>
                <a:gd name="T10" fmla="*/ 342 w 342"/>
                <a:gd name="T11" fmla="*/ 34 h 69"/>
                <a:gd name="T12" fmla="*/ 308 w 342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69">
                  <a:moveTo>
                    <a:pt x="308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16" y="0"/>
                    <a:pt x="0" y="16"/>
                    <a:pt x="0" y="34"/>
                  </a:cubicBezTo>
                  <a:cubicBezTo>
                    <a:pt x="0" y="53"/>
                    <a:pt x="16" y="69"/>
                    <a:pt x="35" y="69"/>
                  </a:cubicBezTo>
                  <a:cubicBezTo>
                    <a:pt x="308" y="69"/>
                    <a:pt x="308" y="69"/>
                    <a:pt x="308" y="69"/>
                  </a:cubicBezTo>
                  <a:cubicBezTo>
                    <a:pt x="327" y="69"/>
                    <a:pt x="342" y="53"/>
                    <a:pt x="342" y="34"/>
                  </a:cubicBezTo>
                  <a:cubicBezTo>
                    <a:pt x="342" y="16"/>
                    <a:pt x="327" y="0"/>
                    <a:pt x="308" y="0"/>
                  </a:cubicBezTo>
                  <a:close/>
                </a:path>
              </a:pathLst>
            </a:custGeom>
            <a:solidFill>
              <a:srgbClr val="D80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7" name="Freeform 13"/>
            <p:cNvSpPr>
              <a:spLocks/>
            </p:cNvSpPr>
            <p:nvPr/>
          </p:nvSpPr>
          <p:spPr bwMode="auto">
            <a:xfrm>
              <a:off x="1579" y="4064"/>
              <a:ext cx="485" cy="468"/>
            </a:xfrm>
            <a:custGeom>
              <a:avLst/>
              <a:gdLst>
                <a:gd name="T0" fmla="*/ 1605 w 1912"/>
                <a:gd name="T1" fmla="*/ 0 h 1843"/>
                <a:gd name="T2" fmla="*/ 307 w 1912"/>
                <a:gd name="T3" fmla="*/ 0 h 1843"/>
                <a:gd name="T4" fmla="*/ 0 w 1912"/>
                <a:gd name="T5" fmla="*/ 306 h 1843"/>
                <a:gd name="T6" fmla="*/ 0 w 1912"/>
                <a:gd name="T7" fmla="*/ 307 h 1843"/>
                <a:gd name="T8" fmla="*/ 0 w 1912"/>
                <a:gd name="T9" fmla="*/ 307 h 1843"/>
                <a:gd name="T10" fmla="*/ 0 w 1912"/>
                <a:gd name="T11" fmla="*/ 307 h 1843"/>
                <a:gd name="T12" fmla="*/ 0 w 1912"/>
                <a:gd name="T13" fmla="*/ 308 h 1843"/>
                <a:gd name="T14" fmla="*/ 154 w 1912"/>
                <a:gd name="T15" fmla="*/ 573 h 1843"/>
                <a:gd name="T16" fmla="*/ 200 w 1912"/>
                <a:gd name="T17" fmla="*/ 560 h 1843"/>
                <a:gd name="T18" fmla="*/ 188 w 1912"/>
                <a:gd name="T19" fmla="*/ 514 h 1843"/>
                <a:gd name="T20" fmla="*/ 68 w 1912"/>
                <a:gd name="T21" fmla="*/ 307 h 1843"/>
                <a:gd name="T22" fmla="*/ 307 w 1912"/>
                <a:gd name="T23" fmla="*/ 68 h 1843"/>
                <a:gd name="T24" fmla="*/ 1605 w 1912"/>
                <a:gd name="T25" fmla="*/ 68 h 1843"/>
                <a:gd name="T26" fmla="*/ 1844 w 1912"/>
                <a:gd name="T27" fmla="*/ 307 h 1843"/>
                <a:gd name="T28" fmla="*/ 1844 w 1912"/>
                <a:gd name="T29" fmla="*/ 1741 h 1843"/>
                <a:gd name="T30" fmla="*/ 1830 w 1912"/>
                <a:gd name="T31" fmla="*/ 1792 h 1843"/>
                <a:gd name="T32" fmla="*/ 1842 w 1912"/>
                <a:gd name="T33" fmla="*/ 1838 h 1843"/>
                <a:gd name="T34" fmla="*/ 1859 w 1912"/>
                <a:gd name="T35" fmla="*/ 1843 h 1843"/>
                <a:gd name="T36" fmla="*/ 1889 w 1912"/>
                <a:gd name="T37" fmla="*/ 1826 h 1843"/>
                <a:gd name="T38" fmla="*/ 1912 w 1912"/>
                <a:gd name="T39" fmla="*/ 1741 h 1843"/>
                <a:gd name="T40" fmla="*/ 1912 w 1912"/>
                <a:gd name="T41" fmla="*/ 307 h 1843"/>
                <a:gd name="T42" fmla="*/ 1605 w 1912"/>
                <a:gd name="T43" fmla="*/ 0 h 1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12" h="1843">
                  <a:moveTo>
                    <a:pt x="1605" y="0"/>
                  </a:moveTo>
                  <a:cubicBezTo>
                    <a:pt x="307" y="0"/>
                    <a:pt x="307" y="0"/>
                    <a:pt x="307" y="0"/>
                  </a:cubicBezTo>
                  <a:cubicBezTo>
                    <a:pt x="138" y="0"/>
                    <a:pt x="1" y="137"/>
                    <a:pt x="0" y="306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0" y="417"/>
                    <a:pt x="59" y="518"/>
                    <a:pt x="154" y="573"/>
                  </a:cubicBezTo>
                  <a:cubicBezTo>
                    <a:pt x="170" y="582"/>
                    <a:pt x="191" y="577"/>
                    <a:pt x="200" y="560"/>
                  </a:cubicBezTo>
                  <a:cubicBezTo>
                    <a:pt x="210" y="544"/>
                    <a:pt x="204" y="523"/>
                    <a:pt x="188" y="514"/>
                  </a:cubicBezTo>
                  <a:cubicBezTo>
                    <a:pt x="114" y="471"/>
                    <a:pt x="68" y="392"/>
                    <a:pt x="68" y="307"/>
                  </a:cubicBezTo>
                  <a:cubicBezTo>
                    <a:pt x="68" y="175"/>
                    <a:pt x="176" y="68"/>
                    <a:pt x="307" y="68"/>
                  </a:cubicBezTo>
                  <a:cubicBezTo>
                    <a:pt x="1605" y="68"/>
                    <a:pt x="1605" y="68"/>
                    <a:pt x="1605" y="68"/>
                  </a:cubicBezTo>
                  <a:cubicBezTo>
                    <a:pt x="1737" y="68"/>
                    <a:pt x="1844" y="176"/>
                    <a:pt x="1844" y="307"/>
                  </a:cubicBezTo>
                  <a:cubicBezTo>
                    <a:pt x="1844" y="1741"/>
                    <a:pt x="1844" y="1741"/>
                    <a:pt x="1844" y="1741"/>
                  </a:cubicBezTo>
                  <a:cubicBezTo>
                    <a:pt x="1844" y="1759"/>
                    <a:pt x="1839" y="1776"/>
                    <a:pt x="1830" y="1792"/>
                  </a:cubicBezTo>
                  <a:cubicBezTo>
                    <a:pt x="1820" y="1808"/>
                    <a:pt x="1826" y="1829"/>
                    <a:pt x="1842" y="1838"/>
                  </a:cubicBezTo>
                  <a:cubicBezTo>
                    <a:pt x="1847" y="1842"/>
                    <a:pt x="1853" y="1843"/>
                    <a:pt x="1859" y="1843"/>
                  </a:cubicBezTo>
                  <a:cubicBezTo>
                    <a:pt x="1871" y="1843"/>
                    <a:pt x="1882" y="1837"/>
                    <a:pt x="1889" y="1826"/>
                  </a:cubicBezTo>
                  <a:cubicBezTo>
                    <a:pt x="1904" y="1800"/>
                    <a:pt x="1912" y="1771"/>
                    <a:pt x="1912" y="1741"/>
                  </a:cubicBezTo>
                  <a:cubicBezTo>
                    <a:pt x="1912" y="307"/>
                    <a:pt x="1912" y="307"/>
                    <a:pt x="1912" y="307"/>
                  </a:cubicBezTo>
                  <a:cubicBezTo>
                    <a:pt x="1912" y="138"/>
                    <a:pt x="1774" y="0"/>
                    <a:pt x="1605" y="0"/>
                  </a:cubicBezTo>
                  <a:close/>
                </a:path>
              </a:pathLst>
            </a:custGeom>
            <a:solidFill>
              <a:srgbClr val="62D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8" name="Freeform 14"/>
            <p:cNvSpPr>
              <a:spLocks noEditPoints="1"/>
            </p:cNvSpPr>
            <p:nvPr/>
          </p:nvSpPr>
          <p:spPr bwMode="auto">
            <a:xfrm>
              <a:off x="1908" y="4410"/>
              <a:ext cx="104" cy="104"/>
            </a:xfrm>
            <a:custGeom>
              <a:avLst/>
              <a:gdLst>
                <a:gd name="T0" fmla="*/ 410 w 410"/>
                <a:gd name="T1" fmla="*/ 205 h 410"/>
                <a:gd name="T2" fmla="*/ 205 w 410"/>
                <a:gd name="T3" fmla="*/ 0 h 410"/>
                <a:gd name="T4" fmla="*/ 0 w 410"/>
                <a:gd name="T5" fmla="*/ 205 h 410"/>
                <a:gd name="T6" fmla="*/ 205 w 410"/>
                <a:gd name="T7" fmla="*/ 410 h 410"/>
                <a:gd name="T8" fmla="*/ 410 w 410"/>
                <a:gd name="T9" fmla="*/ 205 h 410"/>
                <a:gd name="T10" fmla="*/ 205 w 410"/>
                <a:gd name="T11" fmla="*/ 342 h 410"/>
                <a:gd name="T12" fmla="*/ 69 w 410"/>
                <a:gd name="T13" fmla="*/ 205 h 410"/>
                <a:gd name="T14" fmla="*/ 205 w 410"/>
                <a:gd name="T15" fmla="*/ 68 h 410"/>
                <a:gd name="T16" fmla="*/ 342 w 410"/>
                <a:gd name="T17" fmla="*/ 205 h 410"/>
                <a:gd name="T18" fmla="*/ 205 w 410"/>
                <a:gd name="T19" fmla="*/ 342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0" h="410">
                  <a:moveTo>
                    <a:pt x="410" y="205"/>
                  </a:moveTo>
                  <a:cubicBezTo>
                    <a:pt x="410" y="92"/>
                    <a:pt x="318" y="0"/>
                    <a:pt x="205" y="0"/>
                  </a:cubicBezTo>
                  <a:cubicBezTo>
                    <a:pt x="92" y="0"/>
                    <a:pt x="0" y="92"/>
                    <a:pt x="0" y="205"/>
                  </a:cubicBezTo>
                  <a:cubicBezTo>
                    <a:pt x="0" y="318"/>
                    <a:pt x="92" y="410"/>
                    <a:pt x="205" y="410"/>
                  </a:cubicBezTo>
                  <a:cubicBezTo>
                    <a:pt x="318" y="410"/>
                    <a:pt x="410" y="318"/>
                    <a:pt x="410" y="205"/>
                  </a:cubicBezTo>
                  <a:close/>
                  <a:moveTo>
                    <a:pt x="205" y="342"/>
                  </a:moveTo>
                  <a:cubicBezTo>
                    <a:pt x="130" y="342"/>
                    <a:pt x="69" y="280"/>
                    <a:pt x="69" y="205"/>
                  </a:cubicBezTo>
                  <a:cubicBezTo>
                    <a:pt x="69" y="130"/>
                    <a:pt x="130" y="68"/>
                    <a:pt x="205" y="68"/>
                  </a:cubicBezTo>
                  <a:cubicBezTo>
                    <a:pt x="281" y="68"/>
                    <a:pt x="342" y="130"/>
                    <a:pt x="342" y="205"/>
                  </a:cubicBezTo>
                  <a:cubicBezTo>
                    <a:pt x="342" y="280"/>
                    <a:pt x="281" y="342"/>
                    <a:pt x="205" y="342"/>
                  </a:cubicBezTo>
                  <a:close/>
                </a:path>
              </a:pathLst>
            </a:custGeom>
            <a:solidFill>
              <a:srgbClr val="D80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9" name="Freeform 15"/>
            <p:cNvSpPr>
              <a:spLocks/>
            </p:cNvSpPr>
            <p:nvPr/>
          </p:nvSpPr>
          <p:spPr bwMode="auto">
            <a:xfrm>
              <a:off x="1876" y="4503"/>
              <a:ext cx="74" cy="81"/>
            </a:xfrm>
            <a:custGeom>
              <a:avLst/>
              <a:gdLst>
                <a:gd name="T0" fmla="*/ 272 w 294"/>
                <a:gd name="T1" fmla="*/ 80 h 319"/>
                <a:gd name="T2" fmla="*/ 225 w 294"/>
                <a:gd name="T3" fmla="*/ 93 h 319"/>
                <a:gd name="T4" fmla="*/ 152 w 294"/>
                <a:gd name="T5" fmla="*/ 220 h 319"/>
                <a:gd name="T6" fmla="*/ 140 w 294"/>
                <a:gd name="T7" fmla="*/ 202 h 319"/>
                <a:gd name="T8" fmla="*/ 113 w 294"/>
                <a:gd name="T9" fmla="*/ 187 h 319"/>
                <a:gd name="T10" fmla="*/ 92 w 294"/>
                <a:gd name="T11" fmla="*/ 186 h 319"/>
                <a:gd name="T12" fmla="*/ 167 w 294"/>
                <a:gd name="T13" fmla="*/ 56 h 319"/>
                <a:gd name="T14" fmla="*/ 155 w 294"/>
                <a:gd name="T15" fmla="*/ 10 h 319"/>
                <a:gd name="T16" fmla="*/ 108 w 294"/>
                <a:gd name="T17" fmla="*/ 22 h 319"/>
                <a:gd name="T18" fmla="*/ 6 w 294"/>
                <a:gd name="T19" fmla="*/ 199 h 319"/>
                <a:gd name="T20" fmla="*/ 5 w 294"/>
                <a:gd name="T21" fmla="*/ 233 h 319"/>
                <a:gd name="T22" fmla="*/ 33 w 294"/>
                <a:gd name="T23" fmla="*/ 251 h 319"/>
                <a:gd name="T24" fmla="*/ 92 w 294"/>
                <a:gd name="T25" fmla="*/ 254 h 319"/>
                <a:gd name="T26" fmla="*/ 125 w 294"/>
                <a:gd name="T27" fmla="*/ 304 h 319"/>
                <a:gd name="T28" fmla="*/ 153 w 294"/>
                <a:gd name="T29" fmla="*/ 319 h 319"/>
                <a:gd name="T30" fmla="*/ 155 w 294"/>
                <a:gd name="T31" fmla="*/ 319 h 319"/>
                <a:gd name="T32" fmla="*/ 183 w 294"/>
                <a:gd name="T33" fmla="*/ 302 h 319"/>
                <a:gd name="T34" fmla="*/ 284 w 294"/>
                <a:gd name="T35" fmla="*/ 127 h 319"/>
                <a:gd name="T36" fmla="*/ 272 w 294"/>
                <a:gd name="T37" fmla="*/ 8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4" h="319">
                  <a:moveTo>
                    <a:pt x="272" y="80"/>
                  </a:moveTo>
                  <a:cubicBezTo>
                    <a:pt x="255" y="71"/>
                    <a:pt x="235" y="76"/>
                    <a:pt x="225" y="93"/>
                  </a:cubicBezTo>
                  <a:cubicBezTo>
                    <a:pt x="152" y="220"/>
                    <a:pt x="152" y="220"/>
                    <a:pt x="152" y="220"/>
                  </a:cubicBezTo>
                  <a:cubicBezTo>
                    <a:pt x="140" y="202"/>
                    <a:pt x="140" y="202"/>
                    <a:pt x="140" y="202"/>
                  </a:cubicBezTo>
                  <a:cubicBezTo>
                    <a:pt x="134" y="193"/>
                    <a:pt x="124" y="188"/>
                    <a:pt x="113" y="187"/>
                  </a:cubicBezTo>
                  <a:cubicBezTo>
                    <a:pt x="92" y="186"/>
                    <a:pt x="92" y="186"/>
                    <a:pt x="92" y="186"/>
                  </a:cubicBezTo>
                  <a:cubicBezTo>
                    <a:pt x="167" y="56"/>
                    <a:pt x="167" y="56"/>
                    <a:pt x="167" y="56"/>
                  </a:cubicBezTo>
                  <a:cubicBezTo>
                    <a:pt x="177" y="40"/>
                    <a:pt x="171" y="19"/>
                    <a:pt x="155" y="10"/>
                  </a:cubicBezTo>
                  <a:cubicBezTo>
                    <a:pt x="138" y="0"/>
                    <a:pt x="117" y="6"/>
                    <a:pt x="108" y="22"/>
                  </a:cubicBezTo>
                  <a:cubicBezTo>
                    <a:pt x="6" y="199"/>
                    <a:pt x="6" y="199"/>
                    <a:pt x="6" y="199"/>
                  </a:cubicBezTo>
                  <a:cubicBezTo>
                    <a:pt x="0" y="210"/>
                    <a:pt x="0" y="222"/>
                    <a:pt x="5" y="233"/>
                  </a:cubicBezTo>
                  <a:cubicBezTo>
                    <a:pt x="11" y="243"/>
                    <a:pt x="21" y="250"/>
                    <a:pt x="33" y="251"/>
                  </a:cubicBezTo>
                  <a:cubicBezTo>
                    <a:pt x="92" y="254"/>
                    <a:pt x="92" y="254"/>
                    <a:pt x="92" y="254"/>
                  </a:cubicBezTo>
                  <a:cubicBezTo>
                    <a:pt x="125" y="304"/>
                    <a:pt x="125" y="304"/>
                    <a:pt x="125" y="304"/>
                  </a:cubicBezTo>
                  <a:cubicBezTo>
                    <a:pt x="131" y="313"/>
                    <a:pt x="142" y="319"/>
                    <a:pt x="153" y="319"/>
                  </a:cubicBezTo>
                  <a:cubicBezTo>
                    <a:pt x="155" y="319"/>
                    <a:pt x="155" y="319"/>
                    <a:pt x="155" y="319"/>
                  </a:cubicBezTo>
                  <a:cubicBezTo>
                    <a:pt x="166" y="319"/>
                    <a:pt x="177" y="312"/>
                    <a:pt x="183" y="302"/>
                  </a:cubicBezTo>
                  <a:cubicBezTo>
                    <a:pt x="284" y="127"/>
                    <a:pt x="284" y="127"/>
                    <a:pt x="284" y="127"/>
                  </a:cubicBezTo>
                  <a:cubicBezTo>
                    <a:pt x="294" y="110"/>
                    <a:pt x="288" y="89"/>
                    <a:pt x="272" y="80"/>
                  </a:cubicBezTo>
                  <a:close/>
                </a:path>
              </a:pathLst>
            </a:custGeom>
            <a:solidFill>
              <a:srgbClr val="D80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0" name="Freeform 16"/>
            <p:cNvSpPr>
              <a:spLocks/>
            </p:cNvSpPr>
            <p:nvPr/>
          </p:nvSpPr>
          <p:spPr bwMode="auto">
            <a:xfrm>
              <a:off x="1970" y="4503"/>
              <a:ext cx="75" cy="81"/>
            </a:xfrm>
            <a:custGeom>
              <a:avLst/>
              <a:gdLst>
                <a:gd name="T0" fmla="*/ 187 w 294"/>
                <a:gd name="T1" fmla="*/ 22 h 317"/>
                <a:gd name="T2" fmla="*/ 140 w 294"/>
                <a:gd name="T3" fmla="*/ 9 h 317"/>
                <a:gd name="T4" fmla="*/ 128 w 294"/>
                <a:gd name="T5" fmla="*/ 56 h 317"/>
                <a:gd name="T6" fmla="*/ 201 w 294"/>
                <a:gd name="T7" fmla="*/ 184 h 317"/>
                <a:gd name="T8" fmla="*/ 180 w 294"/>
                <a:gd name="T9" fmla="*/ 185 h 317"/>
                <a:gd name="T10" fmla="*/ 154 w 294"/>
                <a:gd name="T11" fmla="*/ 200 h 317"/>
                <a:gd name="T12" fmla="*/ 142 w 294"/>
                <a:gd name="T13" fmla="*/ 218 h 317"/>
                <a:gd name="T14" fmla="*/ 69 w 294"/>
                <a:gd name="T15" fmla="*/ 91 h 317"/>
                <a:gd name="T16" fmla="*/ 22 w 294"/>
                <a:gd name="T17" fmla="*/ 79 h 317"/>
                <a:gd name="T18" fmla="*/ 10 w 294"/>
                <a:gd name="T19" fmla="*/ 125 h 317"/>
                <a:gd name="T20" fmla="*/ 111 w 294"/>
                <a:gd name="T21" fmla="*/ 300 h 317"/>
                <a:gd name="T22" fmla="*/ 139 w 294"/>
                <a:gd name="T23" fmla="*/ 317 h 317"/>
                <a:gd name="T24" fmla="*/ 140 w 294"/>
                <a:gd name="T25" fmla="*/ 317 h 317"/>
                <a:gd name="T26" fmla="*/ 169 w 294"/>
                <a:gd name="T27" fmla="*/ 302 h 317"/>
                <a:gd name="T28" fmla="*/ 201 w 294"/>
                <a:gd name="T29" fmla="*/ 252 h 317"/>
                <a:gd name="T30" fmla="*/ 261 w 294"/>
                <a:gd name="T31" fmla="*/ 249 h 317"/>
                <a:gd name="T32" fmla="*/ 289 w 294"/>
                <a:gd name="T33" fmla="*/ 231 h 317"/>
                <a:gd name="T34" fmla="*/ 288 w 294"/>
                <a:gd name="T35" fmla="*/ 197 h 317"/>
                <a:gd name="T36" fmla="*/ 187 w 294"/>
                <a:gd name="T37" fmla="*/ 22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4" h="317">
                  <a:moveTo>
                    <a:pt x="187" y="22"/>
                  </a:moveTo>
                  <a:cubicBezTo>
                    <a:pt x="177" y="5"/>
                    <a:pt x="156" y="0"/>
                    <a:pt x="140" y="9"/>
                  </a:cubicBezTo>
                  <a:cubicBezTo>
                    <a:pt x="124" y="19"/>
                    <a:pt x="118" y="40"/>
                    <a:pt x="128" y="56"/>
                  </a:cubicBezTo>
                  <a:cubicBezTo>
                    <a:pt x="201" y="184"/>
                    <a:pt x="201" y="184"/>
                    <a:pt x="201" y="184"/>
                  </a:cubicBezTo>
                  <a:cubicBezTo>
                    <a:pt x="180" y="185"/>
                    <a:pt x="180" y="185"/>
                    <a:pt x="180" y="185"/>
                  </a:cubicBezTo>
                  <a:cubicBezTo>
                    <a:pt x="170" y="186"/>
                    <a:pt x="160" y="191"/>
                    <a:pt x="154" y="200"/>
                  </a:cubicBezTo>
                  <a:cubicBezTo>
                    <a:pt x="142" y="218"/>
                    <a:pt x="142" y="218"/>
                    <a:pt x="142" y="218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0" y="75"/>
                    <a:pt x="39" y="69"/>
                    <a:pt x="22" y="79"/>
                  </a:cubicBezTo>
                  <a:cubicBezTo>
                    <a:pt x="6" y="88"/>
                    <a:pt x="0" y="109"/>
                    <a:pt x="10" y="125"/>
                  </a:cubicBezTo>
                  <a:cubicBezTo>
                    <a:pt x="111" y="300"/>
                    <a:pt x="111" y="300"/>
                    <a:pt x="111" y="300"/>
                  </a:cubicBezTo>
                  <a:cubicBezTo>
                    <a:pt x="117" y="310"/>
                    <a:pt x="127" y="317"/>
                    <a:pt x="139" y="317"/>
                  </a:cubicBezTo>
                  <a:cubicBezTo>
                    <a:pt x="140" y="317"/>
                    <a:pt x="140" y="317"/>
                    <a:pt x="140" y="317"/>
                  </a:cubicBezTo>
                  <a:cubicBezTo>
                    <a:pt x="152" y="317"/>
                    <a:pt x="162" y="311"/>
                    <a:pt x="169" y="302"/>
                  </a:cubicBezTo>
                  <a:cubicBezTo>
                    <a:pt x="201" y="252"/>
                    <a:pt x="201" y="252"/>
                    <a:pt x="201" y="252"/>
                  </a:cubicBezTo>
                  <a:cubicBezTo>
                    <a:pt x="261" y="249"/>
                    <a:pt x="261" y="249"/>
                    <a:pt x="261" y="249"/>
                  </a:cubicBezTo>
                  <a:cubicBezTo>
                    <a:pt x="272" y="248"/>
                    <a:pt x="283" y="241"/>
                    <a:pt x="289" y="231"/>
                  </a:cubicBezTo>
                  <a:cubicBezTo>
                    <a:pt x="294" y="220"/>
                    <a:pt x="294" y="208"/>
                    <a:pt x="288" y="197"/>
                  </a:cubicBezTo>
                  <a:lnTo>
                    <a:pt x="187" y="22"/>
                  </a:lnTo>
                  <a:close/>
                </a:path>
              </a:pathLst>
            </a:custGeom>
            <a:solidFill>
              <a:srgbClr val="D80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1" name="Freeform 17"/>
            <p:cNvSpPr>
              <a:spLocks/>
            </p:cNvSpPr>
            <p:nvPr/>
          </p:nvSpPr>
          <p:spPr bwMode="auto">
            <a:xfrm>
              <a:off x="1718" y="4289"/>
              <a:ext cx="69" cy="17"/>
            </a:xfrm>
            <a:custGeom>
              <a:avLst/>
              <a:gdLst>
                <a:gd name="T0" fmla="*/ 34 w 273"/>
                <a:gd name="T1" fmla="*/ 68 h 68"/>
                <a:gd name="T2" fmla="*/ 239 w 273"/>
                <a:gd name="T3" fmla="*/ 68 h 68"/>
                <a:gd name="T4" fmla="*/ 273 w 273"/>
                <a:gd name="T5" fmla="*/ 34 h 68"/>
                <a:gd name="T6" fmla="*/ 239 w 273"/>
                <a:gd name="T7" fmla="*/ 0 h 68"/>
                <a:gd name="T8" fmla="*/ 34 w 273"/>
                <a:gd name="T9" fmla="*/ 0 h 68"/>
                <a:gd name="T10" fmla="*/ 0 w 273"/>
                <a:gd name="T11" fmla="*/ 34 h 68"/>
                <a:gd name="T12" fmla="*/ 34 w 273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3" h="68">
                  <a:moveTo>
                    <a:pt x="34" y="68"/>
                  </a:moveTo>
                  <a:cubicBezTo>
                    <a:pt x="239" y="68"/>
                    <a:pt x="239" y="68"/>
                    <a:pt x="239" y="68"/>
                  </a:cubicBezTo>
                  <a:cubicBezTo>
                    <a:pt x="258" y="68"/>
                    <a:pt x="273" y="53"/>
                    <a:pt x="273" y="34"/>
                  </a:cubicBezTo>
                  <a:cubicBezTo>
                    <a:pt x="273" y="15"/>
                    <a:pt x="258" y="0"/>
                    <a:pt x="23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6" y="0"/>
                    <a:pt x="0" y="15"/>
                    <a:pt x="0" y="34"/>
                  </a:cubicBezTo>
                  <a:cubicBezTo>
                    <a:pt x="0" y="53"/>
                    <a:pt x="16" y="68"/>
                    <a:pt x="34" y="68"/>
                  </a:cubicBezTo>
                  <a:close/>
                </a:path>
              </a:pathLst>
            </a:custGeom>
            <a:solidFill>
              <a:srgbClr val="D80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" name="Freeform 18"/>
            <p:cNvSpPr>
              <a:spLocks/>
            </p:cNvSpPr>
            <p:nvPr/>
          </p:nvSpPr>
          <p:spPr bwMode="auto">
            <a:xfrm>
              <a:off x="1718" y="4341"/>
              <a:ext cx="121" cy="17"/>
            </a:xfrm>
            <a:custGeom>
              <a:avLst/>
              <a:gdLst>
                <a:gd name="T0" fmla="*/ 34 w 478"/>
                <a:gd name="T1" fmla="*/ 68 h 68"/>
                <a:gd name="T2" fmla="*/ 444 w 478"/>
                <a:gd name="T3" fmla="*/ 68 h 68"/>
                <a:gd name="T4" fmla="*/ 478 w 478"/>
                <a:gd name="T5" fmla="*/ 34 h 68"/>
                <a:gd name="T6" fmla="*/ 444 w 478"/>
                <a:gd name="T7" fmla="*/ 0 h 68"/>
                <a:gd name="T8" fmla="*/ 34 w 478"/>
                <a:gd name="T9" fmla="*/ 0 h 68"/>
                <a:gd name="T10" fmla="*/ 0 w 478"/>
                <a:gd name="T11" fmla="*/ 34 h 68"/>
                <a:gd name="T12" fmla="*/ 34 w 478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8" h="68">
                  <a:moveTo>
                    <a:pt x="34" y="68"/>
                  </a:moveTo>
                  <a:cubicBezTo>
                    <a:pt x="444" y="68"/>
                    <a:pt x="444" y="68"/>
                    <a:pt x="444" y="68"/>
                  </a:cubicBezTo>
                  <a:cubicBezTo>
                    <a:pt x="463" y="68"/>
                    <a:pt x="478" y="53"/>
                    <a:pt x="478" y="34"/>
                  </a:cubicBezTo>
                  <a:cubicBezTo>
                    <a:pt x="478" y="15"/>
                    <a:pt x="463" y="0"/>
                    <a:pt x="44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6" y="0"/>
                    <a:pt x="0" y="15"/>
                    <a:pt x="0" y="34"/>
                  </a:cubicBezTo>
                  <a:cubicBezTo>
                    <a:pt x="0" y="53"/>
                    <a:pt x="16" y="68"/>
                    <a:pt x="34" y="68"/>
                  </a:cubicBezTo>
                  <a:close/>
                </a:path>
              </a:pathLst>
            </a:custGeom>
            <a:solidFill>
              <a:srgbClr val="D80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3" name="Freeform 19"/>
            <p:cNvSpPr>
              <a:spLocks/>
            </p:cNvSpPr>
            <p:nvPr/>
          </p:nvSpPr>
          <p:spPr bwMode="auto">
            <a:xfrm>
              <a:off x="1714" y="4393"/>
              <a:ext cx="142" cy="87"/>
            </a:xfrm>
            <a:custGeom>
              <a:avLst/>
              <a:gdLst>
                <a:gd name="T0" fmla="*/ 51 w 560"/>
                <a:gd name="T1" fmla="*/ 288 h 344"/>
                <a:gd name="T2" fmla="*/ 97 w 560"/>
                <a:gd name="T3" fmla="*/ 304 h 344"/>
                <a:gd name="T4" fmla="*/ 112 w 560"/>
                <a:gd name="T5" fmla="*/ 258 h 344"/>
                <a:gd name="T6" fmla="*/ 92 w 560"/>
                <a:gd name="T7" fmla="*/ 95 h 344"/>
                <a:gd name="T8" fmla="*/ 150 w 560"/>
                <a:gd name="T9" fmla="*/ 68 h 344"/>
                <a:gd name="T10" fmla="*/ 176 w 560"/>
                <a:gd name="T11" fmla="*/ 79 h 344"/>
                <a:gd name="T12" fmla="*/ 152 w 560"/>
                <a:gd name="T13" fmla="*/ 295 h 344"/>
                <a:gd name="T14" fmla="*/ 165 w 560"/>
                <a:gd name="T15" fmla="*/ 336 h 344"/>
                <a:gd name="T16" fmla="*/ 208 w 560"/>
                <a:gd name="T17" fmla="*/ 331 h 344"/>
                <a:gd name="T18" fmla="*/ 252 w 560"/>
                <a:gd name="T19" fmla="*/ 290 h 344"/>
                <a:gd name="T20" fmla="*/ 252 w 560"/>
                <a:gd name="T21" fmla="*/ 307 h 344"/>
                <a:gd name="T22" fmla="*/ 273 w 560"/>
                <a:gd name="T23" fmla="*/ 339 h 344"/>
                <a:gd name="T24" fmla="*/ 311 w 560"/>
                <a:gd name="T25" fmla="*/ 331 h 344"/>
                <a:gd name="T26" fmla="*/ 359 w 560"/>
                <a:gd name="T27" fmla="*/ 289 h 344"/>
                <a:gd name="T28" fmla="*/ 358 w 560"/>
                <a:gd name="T29" fmla="*/ 292 h 344"/>
                <a:gd name="T30" fmla="*/ 360 w 560"/>
                <a:gd name="T31" fmla="*/ 325 h 344"/>
                <a:gd name="T32" fmla="*/ 389 w 560"/>
                <a:gd name="T33" fmla="*/ 341 h 344"/>
                <a:gd name="T34" fmla="*/ 525 w 560"/>
                <a:gd name="T35" fmla="*/ 341 h 344"/>
                <a:gd name="T36" fmla="*/ 560 w 560"/>
                <a:gd name="T37" fmla="*/ 307 h 344"/>
                <a:gd name="T38" fmla="*/ 525 w 560"/>
                <a:gd name="T39" fmla="*/ 273 h 344"/>
                <a:gd name="T40" fmla="*/ 437 w 560"/>
                <a:gd name="T41" fmla="*/ 273 h 344"/>
                <a:gd name="T42" fmla="*/ 430 w 560"/>
                <a:gd name="T43" fmla="*/ 227 h 344"/>
                <a:gd name="T44" fmla="*/ 389 w 560"/>
                <a:gd name="T45" fmla="*/ 205 h 344"/>
                <a:gd name="T46" fmla="*/ 320 w 560"/>
                <a:gd name="T47" fmla="*/ 233 h 344"/>
                <a:gd name="T48" fmla="*/ 296 w 560"/>
                <a:gd name="T49" fmla="*/ 201 h 344"/>
                <a:gd name="T50" fmla="*/ 247 w 560"/>
                <a:gd name="T51" fmla="*/ 209 h 344"/>
                <a:gd name="T52" fmla="*/ 232 w 560"/>
                <a:gd name="T53" fmla="*/ 40 h 344"/>
                <a:gd name="T54" fmla="*/ 150 w 560"/>
                <a:gd name="T55" fmla="*/ 0 h 344"/>
                <a:gd name="T56" fmla="*/ 34 w 560"/>
                <a:gd name="T57" fmla="*/ 60 h 344"/>
                <a:gd name="T58" fmla="*/ 51 w 560"/>
                <a:gd name="T59" fmla="*/ 288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0" h="344">
                  <a:moveTo>
                    <a:pt x="51" y="288"/>
                  </a:moveTo>
                  <a:cubicBezTo>
                    <a:pt x="59" y="305"/>
                    <a:pt x="80" y="312"/>
                    <a:pt x="97" y="304"/>
                  </a:cubicBezTo>
                  <a:cubicBezTo>
                    <a:pt x="114" y="295"/>
                    <a:pt x="121" y="275"/>
                    <a:pt x="112" y="258"/>
                  </a:cubicBezTo>
                  <a:cubicBezTo>
                    <a:pt x="78" y="190"/>
                    <a:pt x="71" y="129"/>
                    <a:pt x="92" y="95"/>
                  </a:cubicBezTo>
                  <a:cubicBezTo>
                    <a:pt x="103" y="77"/>
                    <a:pt x="122" y="68"/>
                    <a:pt x="150" y="68"/>
                  </a:cubicBezTo>
                  <a:cubicBezTo>
                    <a:pt x="166" y="68"/>
                    <a:pt x="172" y="74"/>
                    <a:pt x="176" y="79"/>
                  </a:cubicBezTo>
                  <a:cubicBezTo>
                    <a:pt x="201" y="116"/>
                    <a:pt x="177" y="228"/>
                    <a:pt x="152" y="295"/>
                  </a:cubicBezTo>
                  <a:cubicBezTo>
                    <a:pt x="146" y="310"/>
                    <a:pt x="152" y="327"/>
                    <a:pt x="165" y="336"/>
                  </a:cubicBezTo>
                  <a:cubicBezTo>
                    <a:pt x="179" y="344"/>
                    <a:pt x="197" y="343"/>
                    <a:pt x="208" y="331"/>
                  </a:cubicBezTo>
                  <a:cubicBezTo>
                    <a:pt x="223" y="317"/>
                    <a:pt x="239" y="302"/>
                    <a:pt x="252" y="290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52" y="321"/>
                    <a:pt x="261" y="333"/>
                    <a:pt x="273" y="339"/>
                  </a:cubicBezTo>
                  <a:cubicBezTo>
                    <a:pt x="286" y="344"/>
                    <a:pt x="301" y="341"/>
                    <a:pt x="311" y="331"/>
                  </a:cubicBezTo>
                  <a:cubicBezTo>
                    <a:pt x="326" y="316"/>
                    <a:pt x="344" y="300"/>
                    <a:pt x="359" y="289"/>
                  </a:cubicBezTo>
                  <a:cubicBezTo>
                    <a:pt x="359" y="290"/>
                    <a:pt x="359" y="291"/>
                    <a:pt x="358" y="292"/>
                  </a:cubicBezTo>
                  <a:cubicBezTo>
                    <a:pt x="353" y="302"/>
                    <a:pt x="354" y="315"/>
                    <a:pt x="360" y="325"/>
                  </a:cubicBezTo>
                  <a:cubicBezTo>
                    <a:pt x="366" y="335"/>
                    <a:pt x="377" y="341"/>
                    <a:pt x="389" y="341"/>
                  </a:cubicBezTo>
                  <a:cubicBezTo>
                    <a:pt x="525" y="341"/>
                    <a:pt x="525" y="341"/>
                    <a:pt x="525" y="341"/>
                  </a:cubicBezTo>
                  <a:cubicBezTo>
                    <a:pt x="544" y="341"/>
                    <a:pt x="560" y="326"/>
                    <a:pt x="560" y="307"/>
                  </a:cubicBezTo>
                  <a:cubicBezTo>
                    <a:pt x="560" y="288"/>
                    <a:pt x="544" y="273"/>
                    <a:pt x="525" y="273"/>
                  </a:cubicBezTo>
                  <a:cubicBezTo>
                    <a:pt x="437" y="273"/>
                    <a:pt x="437" y="273"/>
                    <a:pt x="437" y="273"/>
                  </a:cubicBezTo>
                  <a:cubicBezTo>
                    <a:pt x="439" y="257"/>
                    <a:pt x="439" y="240"/>
                    <a:pt x="430" y="227"/>
                  </a:cubicBezTo>
                  <a:cubicBezTo>
                    <a:pt x="422" y="213"/>
                    <a:pt x="407" y="205"/>
                    <a:pt x="389" y="205"/>
                  </a:cubicBezTo>
                  <a:cubicBezTo>
                    <a:pt x="368" y="205"/>
                    <a:pt x="343" y="218"/>
                    <a:pt x="320" y="233"/>
                  </a:cubicBezTo>
                  <a:cubicBezTo>
                    <a:pt x="319" y="219"/>
                    <a:pt x="310" y="206"/>
                    <a:pt x="296" y="201"/>
                  </a:cubicBezTo>
                  <a:cubicBezTo>
                    <a:pt x="287" y="197"/>
                    <a:pt x="275" y="192"/>
                    <a:pt x="247" y="209"/>
                  </a:cubicBezTo>
                  <a:cubicBezTo>
                    <a:pt x="258" y="150"/>
                    <a:pt x="261" y="83"/>
                    <a:pt x="232" y="40"/>
                  </a:cubicBezTo>
                  <a:cubicBezTo>
                    <a:pt x="219" y="22"/>
                    <a:pt x="195" y="0"/>
                    <a:pt x="150" y="0"/>
                  </a:cubicBezTo>
                  <a:cubicBezTo>
                    <a:pt x="99" y="0"/>
                    <a:pt x="57" y="21"/>
                    <a:pt x="34" y="60"/>
                  </a:cubicBezTo>
                  <a:cubicBezTo>
                    <a:pt x="0" y="115"/>
                    <a:pt x="6" y="198"/>
                    <a:pt x="51" y="288"/>
                  </a:cubicBezTo>
                  <a:close/>
                </a:path>
              </a:pathLst>
            </a:custGeom>
            <a:solidFill>
              <a:srgbClr val="D80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4" name="Freeform 20"/>
            <p:cNvSpPr>
              <a:spLocks/>
            </p:cNvSpPr>
            <p:nvPr/>
          </p:nvSpPr>
          <p:spPr bwMode="auto">
            <a:xfrm>
              <a:off x="1856" y="4341"/>
              <a:ext cx="104" cy="17"/>
            </a:xfrm>
            <a:custGeom>
              <a:avLst/>
              <a:gdLst>
                <a:gd name="T0" fmla="*/ 409 w 409"/>
                <a:gd name="T1" fmla="*/ 34 h 68"/>
                <a:gd name="T2" fmla="*/ 375 w 409"/>
                <a:gd name="T3" fmla="*/ 0 h 68"/>
                <a:gd name="T4" fmla="*/ 34 w 409"/>
                <a:gd name="T5" fmla="*/ 0 h 68"/>
                <a:gd name="T6" fmla="*/ 0 w 409"/>
                <a:gd name="T7" fmla="*/ 34 h 68"/>
                <a:gd name="T8" fmla="*/ 34 w 409"/>
                <a:gd name="T9" fmla="*/ 68 h 68"/>
                <a:gd name="T10" fmla="*/ 375 w 409"/>
                <a:gd name="T11" fmla="*/ 68 h 68"/>
                <a:gd name="T12" fmla="*/ 409 w 409"/>
                <a:gd name="T13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9" h="68">
                  <a:moveTo>
                    <a:pt x="409" y="34"/>
                  </a:moveTo>
                  <a:cubicBezTo>
                    <a:pt x="409" y="15"/>
                    <a:pt x="394" y="0"/>
                    <a:pt x="375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53"/>
                    <a:pt x="15" y="68"/>
                    <a:pt x="34" y="68"/>
                  </a:cubicBezTo>
                  <a:cubicBezTo>
                    <a:pt x="375" y="68"/>
                    <a:pt x="375" y="68"/>
                    <a:pt x="375" y="68"/>
                  </a:cubicBezTo>
                  <a:cubicBezTo>
                    <a:pt x="394" y="68"/>
                    <a:pt x="409" y="53"/>
                    <a:pt x="409" y="34"/>
                  </a:cubicBezTo>
                  <a:close/>
                </a:path>
              </a:pathLst>
            </a:custGeom>
            <a:solidFill>
              <a:srgbClr val="D80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39" name="Grupo 38"/>
          <p:cNvGrpSpPr/>
          <p:nvPr/>
        </p:nvGrpSpPr>
        <p:grpSpPr>
          <a:xfrm>
            <a:off x="1029391" y="2123633"/>
            <a:ext cx="720198" cy="721048"/>
            <a:chOff x="561292" y="2169475"/>
            <a:chExt cx="616903" cy="617631"/>
          </a:xfrm>
        </p:grpSpPr>
        <p:sp>
          <p:nvSpPr>
            <p:cNvPr id="34" name="Freeform 5"/>
            <p:cNvSpPr>
              <a:spLocks/>
            </p:cNvSpPr>
            <p:nvPr/>
          </p:nvSpPr>
          <p:spPr bwMode="auto">
            <a:xfrm>
              <a:off x="561292" y="2169475"/>
              <a:ext cx="616903" cy="617631"/>
            </a:xfrm>
            <a:custGeom>
              <a:avLst/>
              <a:gdLst>
                <a:gd name="T0" fmla="*/ 567 w 1134"/>
                <a:gd name="T1" fmla="*/ 0 h 1134"/>
                <a:gd name="T2" fmla="*/ 544 w 1134"/>
                <a:gd name="T3" fmla="*/ 23 h 1134"/>
                <a:gd name="T4" fmla="*/ 567 w 1134"/>
                <a:gd name="T5" fmla="*/ 46 h 1134"/>
                <a:gd name="T6" fmla="*/ 1088 w 1134"/>
                <a:gd name="T7" fmla="*/ 567 h 1134"/>
                <a:gd name="T8" fmla="*/ 567 w 1134"/>
                <a:gd name="T9" fmla="*/ 1088 h 1134"/>
                <a:gd name="T10" fmla="*/ 46 w 1134"/>
                <a:gd name="T11" fmla="*/ 567 h 1134"/>
                <a:gd name="T12" fmla="*/ 328 w 1134"/>
                <a:gd name="T13" fmla="*/ 104 h 1134"/>
                <a:gd name="T14" fmla="*/ 338 w 1134"/>
                <a:gd name="T15" fmla="*/ 73 h 1134"/>
                <a:gd name="T16" fmla="*/ 306 w 1134"/>
                <a:gd name="T17" fmla="*/ 63 h 1134"/>
                <a:gd name="T18" fmla="*/ 0 w 1134"/>
                <a:gd name="T19" fmla="*/ 567 h 1134"/>
                <a:gd name="T20" fmla="*/ 567 w 1134"/>
                <a:gd name="T21" fmla="*/ 1134 h 1134"/>
                <a:gd name="T22" fmla="*/ 1134 w 1134"/>
                <a:gd name="T23" fmla="*/ 567 h 1134"/>
                <a:gd name="T24" fmla="*/ 567 w 1134"/>
                <a:gd name="T25" fmla="*/ 0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4" h="1134">
                  <a:moveTo>
                    <a:pt x="567" y="0"/>
                  </a:moveTo>
                  <a:cubicBezTo>
                    <a:pt x="554" y="0"/>
                    <a:pt x="544" y="10"/>
                    <a:pt x="544" y="23"/>
                  </a:cubicBezTo>
                  <a:cubicBezTo>
                    <a:pt x="544" y="36"/>
                    <a:pt x="554" y="46"/>
                    <a:pt x="567" y="46"/>
                  </a:cubicBezTo>
                  <a:cubicBezTo>
                    <a:pt x="854" y="46"/>
                    <a:pt x="1088" y="280"/>
                    <a:pt x="1088" y="567"/>
                  </a:cubicBezTo>
                  <a:cubicBezTo>
                    <a:pt x="1088" y="854"/>
                    <a:pt x="854" y="1088"/>
                    <a:pt x="567" y="1088"/>
                  </a:cubicBezTo>
                  <a:cubicBezTo>
                    <a:pt x="280" y="1088"/>
                    <a:pt x="46" y="854"/>
                    <a:pt x="46" y="567"/>
                  </a:cubicBezTo>
                  <a:cubicBezTo>
                    <a:pt x="46" y="372"/>
                    <a:pt x="154" y="194"/>
                    <a:pt x="328" y="104"/>
                  </a:cubicBezTo>
                  <a:cubicBezTo>
                    <a:pt x="339" y="98"/>
                    <a:pt x="343" y="85"/>
                    <a:pt x="338" y="73"/>
                  </a:cubicBezTo>
                  <a:cubicBezTo>
                    <a:pt x="332" y="62"/>
                    <a:pt x="318" y="58"/>
                    <a:pt x="306" y="63"/>
                  </a:cubicBezTo>
                  <a:cubicBezTo>
                    <a:pt x="117" y="161"/>
                    <a:pt x="0" y="354"/>
                    <a:pt x="0" y="567"/>
                  </a:cubicBezTo>
                  <a:cubicBezTo>
                    <a:pt x="0" y="880"/>
                    <a:pt x="254" y="1134"/>
                    <a:pt x="567" y="1134"/>
                  </a:cubicBezTo>
                  <a:cubicBezTo>
                    <a:pt x="880" y="1134"/>
                    <a:pt x="1134" y="880"/>
                    <a:pt x="1134" y="567"/>
                  </a:cubicBezTo>
                  <a:cubicBezTo>
                    <a:pt x="1134" y="254"/>
                    <a:pt x="880" y="0"/>
                    <a:pt x="567" y="0"/>
                  </a:cubicBezTo>
                  <a:close/>
                </a:path>
              </a:pathLst>
            </a:custGeom>
            <a:solidFill>
              <a:srgbClr val="EC425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grpSp>
          <p:nvGrpSpPr>
            <p:cNvPr id="38" name="Grupo 37"/>
            <p:cNvGrpSpPr/>
            <p:nvPr/>
          </p:nvGrpSpPr>
          <p:grpSpPr>
            <a:xfrm>
              <a:off x="670543" y="2277997"/>
              <a:ext cx="445744" cy="399858"/>
              <a:chOff x="670543" y="2277997"/>
              <a:chExt cx="445744" cy="399858"/>
            </a:xfrm>
          </p:grpSpPr>
          <p:sp>
            <p:nvSpPr>
              <p:cNvPr id="35" name="Freeform 6"/>
              <p:cNvSpPr>
                <a:spLocks/>
              </p:cNvSpPr>
              <p:nvPr/>
            </p:nvSpPr>
            <p:spPr bwMode="auto">
              <a:xfrm>
                <a:off x="670543" y="2277997"/>
                <a:ext cx="393303" cy="399858"/>
              </a:xfrm>
              <a:custGeom>
                <a:avLst/>
                <a:gdLst>
                  <a:gd name="T0" fmla="*/ 589 w 723"/>
                  <a:gd name="T1" fmla="*/ 75 h 734"/>
                  <a:gd name="T2" fmla="*/ 367 w 723"/>
                  <a:gd name="T3" fmla="*/ 0 h 734"/>
                  <a:gd name="T4" fmla="*/ 0 w 723"/>
                  <a:gd name="T5" fmla="*/ 367 h 734"/>
                  <a:gd name="T6" fmla="*/ 367 w 723"/>
                  <a:gd name="T7" fmla="*/ 734 h 734"/>
                  <a:gd name="T8" fmla="*/ 626 w 723"/>
                  <a:gd name="T9" fmla="*/ 626 h 734"/>
                  <a:gd name="T10" fmla="*/ 626 w 723"/>
                  <a:gd name="T11" fmla="*/ 594 h 734"/>
                  <a:gd name="T12" fmla="*/ 594 w 723"/>
                  <a:gd name="T13" fmla="*/ 594 h 734"/>
                  <a:gd name="T14" fmla="*/ 367 w 723"/>
                  <a:gd name="T15" fmla="*/ 688 h 734"/>
                  <a:gd name="T16" fmla="*/ 46 w 723"/>
                  <a:gd name="T17" fmla="*/ 367 h 734"/>
                  <a:gd name="T18" fmla="*/ 367 w 723"/>
                  <a:gd name="T19" fmla="*/ 46 h 734"/>
                  <a:gd name="T20" fmla="*/ 675 w 723"/>
                  <a:gd name="T21" fmla="*/ 277 h 734"/>
                  <a:gd name="T22" fmla="*/ 704 w 723"/>
                  <a:gd name="T23" fmla="*/ 293 h 734"/>
                  <a:gd name="T24" fmla="*/ 719 w 723"/>
                  <a:gd name="T25" fmla="*/ 264 h 734"/>
                  <a:gd name="T26" fmla="*/ 589 w 723"/>
                  <a:gd name="T27" fmla="*/ 75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3" h="734">
                    <a:moveTo>
                      <a:pt x="589" y="75"/>
                    </a:moveTo>
                    <a:cubicBezTo>
                      <a:pt x="525" y="26"/>
                      <a:pt x="448" y="0"/>
                      <a:pt x="367" y="0"/>
                    </a:cubicBezTo>
                    <a:cubicBezTo>
                      <a:pt x="165" y="0"/>
                      <a:pt x="0" y="165"/>
                      <a:pt x="0" y="367"/>
                    </a:cubicBezTo>
                    <a:cubicBezTo>
                      <a:pt x="0" y="569"/>
                      <a:pt x="165" y="734"/>
                      <a:pt x="367" y="734"/>
                    </a:cubicBezTo>
                    <a:cubicBezTo>
                      <a:pt x="465" y="734"/>
                      <a:pt x="557" y="696"/>
                      <a:pt x="626" y="626"/>
                    </a:cubicBezTo>
                    <a:cubicBezTo>
                      <a:pt x="636" y="617"/>
                      <a:pt x="636" y="603"/>
                      <a:pt x="626" y="594"/>
                    </a:cubicBezTo>
                    <a:cubicBezTo>
                      <a:pt x="617" y="585"/>
                      <a:pt x="603" y="585"/>
                      <a:pt x="594" y="594"/>
                    </a:cubicBezTo>
                    <a:cubicBezTo>
                      <a:pt x="533" y="654"/>
                      <a:pt x="453" y="688"/>
                      <a:pt x="367" y="688"/>
                    </a:cubicBezTo>
                    <a:cubicBezTo>
                      <a:pt x="190" y="688"/>
                      <a:pt x="46" y="544"/>
                      <a:pt x="46" y="367"/>
                    </a:cubicBezTo>
                    <a:cubicBezTo>
                      <a:pt x="46" y="190"/>
                      <a:pt x="190" y="46"/>
                      <a:pt x="367" y="46"/>
                    </a:cubicBezTo>
                    <a:cubicBezTo>
                      <a:pt x="509" y="46"/>
                      <a:pt x="636" y="141"/>
                      <a:pt x="675" y="277"/>
                    </a:cubicBezTo>
                    <a:cubicBezTo>
                      <a:pt x="679" y="290"/>
                      <a:pt x="691" y="297"/>
                      <a:pt x="704" y="293"/>
                    </a:cubicBezTo>
                    <a:cubicBezTo>
                      <a:pt x="716" y="289"/>
                      <a:pt x="723" y="277"/>
                      <a:pt x="719" y="264"/>
                    </a:cubicBezTo>
                    <a:cubicBezTo>
                      <a:pt x="698" y="190"/>
                      <a:pt x="651" y="122"/>
                      <a:pt x="589" y="75"/>
                    </a:cubicBezTo>
                    <a:close/>
                  </a:path>
                </a:pathLst>
              </a:custGeom>
              <a:solidFill>
                <a:srgbClr val="62D9D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6" name="Freeform 7"/>
              <p:cNvSpPr>
                <a:spLocks/>
              </p:cNvSpPr>
              <p:nvPr/>
            </p:nvSpPr>
            <p:spPr bwMode="auto">
              <a:xfrm>
                <a:off x="994654" y="2435319"/>
                <a:ext cx="121633" cy="73562"/>
              </a:xfrm>
              <a:custGeom>
                <a:avLst/>
                <a:gdLst>
                  <a:gd name="T0" fmla="*/ 42 w 224"/>
                  <a:gd name="T1" fmla="*/ 9 h 135"/>
                  <a:gd name="T2" fmla="*/ 9 w 224"/>
                  <a:gd name="T3" fmla="*/ 9 h 135"/>
                  <a:gd name="T4" fmla="*/ 9 w 224"/>
                  <a:gd name="T5" fmla="*/ 42 h 135"/>
                  <a:gd name="T6" fmla="*/ 96 w 224"/>
                  <a:gd name="T7" fmla="*/ 129 h 135"/>
                  <a:gd name="T8" fmla="*/ 112 w 224"/>
                  <a:gd name="T9" fmla="*/ 135 h 135"/>
                  <a:gd name="T10" fmla="*/ 128 w 224"/>
                  <a:gd name="T11" fmla="*/ 129 h 135"/>
                  <a:gd name="T12" fmla="*/ 215 w 224"/>
                  <a:gd name="T13" fmla="*/ 42 h 135"/>
                  <a:gd name="T14" fmla="*/ 215 w 224"/>
                  <a:gd name="T15" fmla="*/ 9 h 135"/>
                  <a:gd name="T16" fmla="*/ 183 w 224"/>
                  <a:gd name="T17" fmla="*/ 9 h 135"/>
                  <a:gd name="T18" fmla="*/ 112 w 224"/>
                  <a:gd name="T19" fmla="*/ 80 h 135"/>
                  <a:gd name="T20" fmla="*/ 42 w 224"/>
                  <a:gd name="T21" fmla="*/ 9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4" h="135">
                    <a:moveTo>
                      <a:pt x="42" y="9"/>
                    </a:moveTo>
                    <a:cubicBezTo>
                      <a:pt x="33" y="0"/>
                      <a:pt x="18" y="0"/>
                      <a:pt x="9" y="9"/>
                    </a:cubicBezTo>
                    <a:cubicBezTo>
                      <a:pt x="0" y="18"/>
                      <a:pt x="0" y="33"/>
                      <a:pt x="9" y="42"/>
                    </a:cubicBezTo>
                    <a:cubicBezTo>
                      <a:pt x="96" y="129"/>
                      <a:pt x="96" y="129"/>
                      <a:pt x="96" y="129"/>
                    </a:cubicBezTo>
                    <a:cubicBezTo>
                      <a:pt x="100" y="133"/>
                      <a:pt x="106" y="135"/>
                      <a:pt x="112" y="135"/>
                    </a:cubicBezTo>
                    <a:cubicBezTo>
                      <a:pt x="118" y="135"/>
                      <a:pt x="124" y="133"/>
                      <a:pt x="128" y="129"/>
                    </a:cubicBezTo>
                    <a:cubicBezTo>
                      <a:pt x="215" y="42"/>
                      <a:pt x="215" y="42"/>
                      <a:pt x="215" y="42"/>
                    </a:cubicBezTo>
                    <a:cubicBezTo>
                      <a:pt x="224" y="33"/>
                      <a:pt x="224" y="18"/>
                      <a:pt x="215" y="9"/>
                    </a:cubicBezTo>
                    <a:cubicBezTo>
                      <a:pt x="206" y="0"/>
                      <a:pt x="192" y="0"/>
                      <a:pt x="183" y="9"/>
                    </a:cubicBezTo>
                    <a:cubicBezTo>
                      <a:pt x="112" y="80"/>
                      <a:pt x="112" y="80"/>
                      <a:pt x="112" y="80"/>
                    </a:cubicBezTo>
                    <a:lnTo>
                      <a:pt x="42" y="9"/>
                    </a:lnTo>
                    <a:close/>
                  </a:path>
                </a:pathLst>
              </a:custGeom>
              <a:solidFill>
                <a:srgbClr val="62D9D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</p:grpSp>
      <p:sp>
        <p:nvSpPr>
          <p:cNvPr id="77" name="CaixaDeTexto 76"/>
          <p:cNvSpPr txBox="1"/>
          <p:nvPr/>
        </p:nvSpPr>
        <p:spPr>
          <a:xfrm>
            <a:off x="758933" y="161424"/>
            <a:ext cx="9756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3600" b="0" i="1" dirty="0">
                <a:solidFill>
                  <a:srgbClr val="4A5463"/>
                </a:solidFill>
                <a:effectLst/>
                <a:latin typeface="+mn-lt"/>
              </a:rPr>
              <a:t>realização de cursos Sebrae APÓS o </a:t>
            </a:r>
            <a:r>
              <a:rPr lang="pt-BR" sz="3600" b="0" i="1" dirty="0" err="1">
                <a:solidFill>
                  <a:srgbClr val="4A5463"/>
                </a:solidFill>
                <a:effectLst/>
                <a:latin typeface="+mn-lt"/>
              </a:rPr>
              <a:t>Empretec</a:t>
            </a:r>
            <a:endParaRPr lang="pt-BR" sz="3600" b="0" i="1" dirty="0">
              <a:solidFill>
                <a:srgbClr val="4A5463"/>
              </a:solidFill>
              <a:effectLst/>
              <a:latin typeface="+mn-lt"/>
            </a:endParaRPr>
          </a:p>
        </p:txBody>
      </p:sp>
      <p:sp>
        <p:nvSpPr>
          <p:cNvPr id="78" name="CaixaDeTexto 77"/>
          <p:cNvSpPr txBox="1"/>
          <p:nvPr/>
        </p:nvSpPr>
        <p:spPr>
          <a:xfrm>
            <a:off x="-1491" y="6063910"/>
            <a:ext cx="7184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900" dirty="0"/>
              <a:t>base: 3.051</a:t>
            </a:r>
          </a:p>
        </p:txBody>
      </p:sp>
      <p:sp>
        <p:nvSpPr>
          <p:cNvPr id="79" name="CaixaDeTexto 5"/>
          <p:cNvSpPr txBox="1"/>
          <p:nvPr/>
        </p:nvSpPr>
        <p:spPr>
          <a:xfrm>
            <a:off x="6614175" y="3502966"/>
            <a:ext cx="4412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aparentemente tal percentual deva estar aquém do ‘desejável’, tendo em vista o elevado grau de satisfação manifestado por esses participantes com o próprio </a:t>
            </a:r>
            <a:r>
              <a:rPr lang="pt-BR" dirty="0" err="1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Empretec</a:t>
            </a:r>
            <a:endParaRPr lang="pt-BR" sz="1200" dirty="0">
              <a:solidFill>
                <a:schemeClr val="tx2">
                  <a:lumMod val="75000"/>
                </a:schemeClr>
              </a:solidFill>
              <a:ea typeface="Verdana" pitchFamily="34" charset="0"/>
              <a:cs typeface="Arial" charset="0"/>
            </a:endParaRPr>
          </a:p>
        </p:txBody>
      </p:sp>
      <p:grpSp>
        <p:nvGrpSpPr>
          <p:cNvPr id="75" name="+ informações"/>
          <p:cNvGrpSpPr/>
          <p:nvPr/>
        </p:nvGrpSpPr>
        <p:grpSpPr>
          <a:xfrm>
            <a:off x="7729497" y="5661927"/>
            <a:ext cx="1402473" cy="346249"/>
            <a:chOff x="7300120" y="5125288"/>
            <a:chExt cx="1748287" cy="431624"/>
          </a:xfrm>
        </p:grpSpPr>
        <p:sp>
          <p:nvSpPr>
            <p:cNvPr id="76" name="Forma livre 52"/>
            <p:cNvSpPr/>
            <p:nvPr/>
          </p:nvSpPr>
          <p:spPr>
            <a:xfrm>
              <a:off x="7529599" y="5255921"/>
              <a:ext cx="1340560" cy="203648"/>
            </a:xfrm>
            <a:custGeom>
              <a:avLst/>
              <a:gdLst>
                <a:gd name="connsiteX0" fmla="*/ 0 w 1340560"/>
                <a:gd name="connsiteY0" fmla="*/ 0 h 203648"/>
                <a:gd name="connsiteX1" fmla="*/ 1238736 w 1340560"/>
                <a:gd name="connsiteY1" fmla="*/ 0 h 203648"/>
                <a:gd name="connsiteX2" fmla="*/ 1340560 w 1340560"/>
                <a:gd name="connsiteY2" fmla="*/ 101824 h 203648"/>
                <a:gd name="connsiteX3" fmla="*/ 1340559 w 1340560"/>
                <a:gd name="connsiteY3" fmla="*/ 101824 h 203648"/>
                <a:gd name="connsiteX4" fmla="*/ 1238735 w 1340560"/>
                <a:gd name="connsiteY4" fmla="*/ 203648 h 203648"/>
                <a:gd name="connsiteX5" fmla="*/ 1958 w 1340560"/>
                <a:gd name="connsiteY5" fmla="*/ 203647 h 203648"/>
                <a:gd name="connsiteX6" fmla="*/ 28837 w 1340560"/>
                <a:gd name="connsiteY6" fmla="*/ 163780 h 203648"/>
                <a:gd name="connsiteX7" fmla="*/ 41052 w 1340560"/>
                <a:gd name="connsiteY7" fmla="*/ 103276 h 203648"/>
                <a:gd name="connsiteX8" fmla="*/ 28837 w 1340560"/>
                <a:gd name="connsiteY8" fmla="*/ 42772 h 20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0560" h="203648">
                  <a:moveTo>
                    <a:pt x="0" y="0"/>
                  </a:moveTo>
                  <a:lnTo>
                    <a:pt x="1238736" y="0"/>
                  </a:lnTo>
                  <a:cubicBezTo>
                    <a:pt x="1294972" y="0"/>
                    <a:pt x="1340560" y="45588"/>
                    <a:pt x="1340560" y="101824"/>
                  </a:cubicBezTo>
                  <a:lnTo>
                    <a:pt x="1340559" y="101824"/>
                  </a:lnTo>
                  <a:cubicBezTo>
                    <a:pt x="1340559" y="158060"/>
                    <a:pt x="1294971" y="203648"/>
                    <a:pt x="1238735" y="203648"/>
                  </a:cubicBezTo>
                  <a:lnTo>
                    <a:pt x="1958" y="203647"/>
                  </a:lnTo>
                  <a:lnTo>
                    <a:pt x="28837" y="163780"/>
                  </a:lnTo>
                  <a:cubicBezTo>
                    <a:pt x="36703" y="145184"/>
                    <a:pt x="41052" y="124738"/>
                    <a:pt x="41052" y="103276"/>
                  </a:cubicBezTo>
                  <a:cubicBezTo>
                    <a:pt x="41052" y="81815"/>
                    <a:pt x="36703" y="61369"/>
                    <a:pt x="28837" y="42772"/>
                  </a:cubicBezTo>
                  <a:close/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80" name="CaixaDeTexto 5"/>
            <p:cNvSpPr txBox="1"/>
            <p:nvPr/>
          </p:nvSpPr>
          <p:spPr>
            <a:xfrm>
              <a:off x="7543455" y="5125288"/>
              <a:ext cx="1504952" cy="43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2060"/>
                </a:buClr>
                <a:buSzPct val="120000"/>
              </a:pPr>
              <a:r>
                <a:rPr lang="pt-BR" sz="1100" b="1" dirty="0">
                  <a:solidFill>
                    <a:srgbClr val="1B75BB"/>
                  </a:solidFill>
                  <a:ea typeface="Verdana" pitchFamily="34" charset="0"/>
                  <a:cs typeface="Arial" charset="0"/>
                </a:rPr>
                <a:t>+ informações</a:t>
              </a:r>
            </a:p>
          </p:txBody>
        </p:sp>
        <p:grpSp>
          <p:nvGrpSpPr>
            <p:cNvPr id="81" name="Group 4"/>
            <p:cNvGrpSpPr>
              <a:grpSpLocks noChangeAspect="1"/>
            </p:cNvGrpSpPr>
            <p:nvPr/>
          </p:nvGrpSpPr>
          <p:grpSpPr bwMode="auto">
            <a:xfrm>
              <a:off x="7300120" y="5219409"/>
              <a:ext cx="276672" cy="276672"/>
              <a:chOff x="4549" y="2890"/>
              <a:chExt cx="599" cy="599"/>
            </a:xfrm>
            <a:solidFill>
              <a:schemeClr val="accent2"/>
            </a:solidFill>
          </p:grpSpPr>
          <p:sp>
            <p:nvSpPr>
              <p:cNvPr id="82" name="Freeform 5"/>
              <p:cNvSpPr>
                <a:spLocks noEditPoints="1"/>
              </p:cNvSpPr>
              <p:nvPr/>
            </p:nvSpPr>
            <p:spPr bwMode="auto">
              <a:xfrm>
                <a:off x="4549" y="2890"/>
                <a:ext cx="599" cy="599"/>
              </a:xfrm>
              <a:custGeom>
                <a:avLst/>
                <a:gdLst>
                  <a:gd name="T0" fmla="*/ 1398 w 1638"/>
                  <a:gd name="T1" fmla="*/ 240 h 1638"/>
                  <a:gd name="T2" fmla="*/ 819 w 1638"/>
                  <a:gd name="T3" fmla="*/ 0 h 1638"/>
                  <a:gd name="T4" fmla="*/ 240 w 1638"/>
                  <a:gd name="T5" fmla="*/ 240 h 1638"/>
                  <a:gd name="T6" fmla="*/ 0 w 1638"/>
                  <a:gd name="T7" fmla="*/ 819 h 1638"/>
                  <a:gd name="T8" fmla="*/ 240 w 1638"/>
                  <a:gd name="T9" fmla="*/ 1398 h 1638"/>
                  <a:gd name="T10" fmla="*/ 819 w 1638"/>
                  <a:gd name="T11" fmla="*/ 1638 h 1638"/>
                  <a:gd name="T12" fmla="*/ 1398 w 1638"/>
                  <a:gd name="T13" fmla="*/ 1398 h 1638"/>
                  <a:gd name="T14" fmla="*/ 1638 w 1638"/>
                  <a:gd name="T15" fmla="*/ 819 h 1638"/>
                  <a:gd name="T16" fmla="*/ 1398 w 1638"/>
                  <a:gd name="T17" fmla="*/ 240 h 1638"/>
                  <a:gd name="T18" fmla="*/ 819 w 1638"/>
                  <a:gd name="T19" fmla="*/ 1574 h 1638"/>
                  <a:gd name="T20" fmla="*/ 64 w 1638"/>
                  <a:gd name="T21" fmla="*/ 819 h 1638"/>
                  <a:gd name="T22" fmla="*/ 819 w 1638"/>
                  <a:gd name="T23" fmla="*/ 64 h 1638"/>
                  <a:gd name="T24" fmla="*/ 1574 w 1638"/>
                  <a:gd name="T25" fmla="*/ 819 h 1638"/>
                  <a:gd name="T26" fmla="*/ 819 w 1638"/>
                  <a:gd name="T27" fmla="*/ 1574 h 1638"/>
                  <a:gd name="T28" fmla="*/ 819 w 1638"/>
                  <a:gd name="T29" fmla="*/ 1574 h 1638"/>
                  <a:gd name="T30" fmla="*/ 819 w 1638"/>
                  <a:gd name="T31" fmla="*/ 1574 h 1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38" h="1638">
                    <a:moveTo>
                      <a:pt x="1398" y="240"/>
                    </a:moveTo>
                    <a:cubicBezTo>
                      <a:pt x="1244" y="85"/>
                      <a:pt x="1038" y="0"/>
                      <a:pt x="819" y="0"/>
                    </a:cubicBezTo>
                    <a:cubicBezTo>
                      <a:pt x="600" y="0"/>
                      <a:pt x="395" y="85"/>
                      <a:pt x="240" y="240"/>
                    </a:cubicBezTo>
                    <a:cubicBezTo>
                      <a:pt x="85" y="395"/>
                      <a:pt x="0" y="600"/>
                      <a:pt x="0" y="819"/>
                    </a:cubicBezTo>
                    <a:cubicBezTo>
                      <a:pt x="0" y="1038"/>
                      <a:pt x="85" y="1244"/>
                      <a:pt x="240" y="1398"/>
                    </a:cubicBezTo>
                    <a:cubicBezTo>
                      <a:pt x="395" y="1553"/>
                      <a:pt x="600" y="1638"/>
                      <a:pt x="819" y="1638"/>
                    </a:cubicBezTo>
                    <a:cubicBezTo>
                      <a:pt x="1038" y="1638"/>
                      <a:pt x="1244" y="1553"/>
                      <a:pt x="1398" y="1398"/>
                    </a:cubicBezTo>
                    <a:cubicBezTo>
                      <a:pt x="1553" y="1244"/>
                      <a:pt x="1638" y="1038"/>
                      <a:pt x="1638" y="819"/>
                    </a:cubicBezTo>
                    <a:cubicBezTo>
                      <a:pt x="1638" y="600"/>
                      <a:pt x="1553" y="395"/>
                      <a:pt x="1398" y="240"/>
                    </a:cubicBezTo>
                    <a:close/>
                    <a:moveTo>
                      <a:pt x="819" y="1574"/>
                    </a:moveTo>
                    <a:cubicBezTo>
                      <a:pt x="403" y="1574"/>
                      <a:pt x="64" y="1236"/>
                      <a:pt x="64" y="819"/>
                    </a:cubicBezTo>
                    <a:cubicBezTo>
                      <a:pt x="64" y="403"/>
                      <a:pt x="403" y="64"/>
                      <a:pt x="819" y="64"/>
                    </a:cubicBezTo>
                    <a:cubicBezTo>
                      <a:pt x="1236" y="64"/>
                      <a:pt x="1574" y="403"/>
                      <a:pt x="1574" y="819"/>
                    </a:cubicBezTo>
                    <a:cubicBezTo>
                      <a:pt x="1574" y="1236"/>
                      <a:pt x="1236" y="1574"/>
                      <a:pt x="819" y="1574"/>
                    </a:cubicBezTo>
                    <a:close/>
                    <a:moveTo>
                      <a:pt x="819" y="1574"/>
                    </a:moveTo>
                    <a:cubicBezTo>
                      <a:pt x="819" y="1574"/>
                      <a:pt x="819" y="1574"/>
                      <a:pt x="819" y="15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83" name="Freeform 6"/>
              <p:cNvSpPr>
                <a:spLocks noEditPoints="1"/>
              </p:cNvSpPr>
              <p:nvPr/>
            </p:nvSpPr>
            <p:spPr bwMode="auto">
              <a:xfrm>
                <a:off x="4808" y="3083"/>
                <a:ext cx="81" cy="331"/>
              </a:xfrm>
              <a:custGeom>
                <a:avLst/>
                <a:gdLst>
                  <a:gd name="T0" fmla="*/ 110 w 221"/>
                  <a:gd name="T1" fmla="*/ 0 h 905"/>
                  <a:gd name="T2" fmla="*/ 0 w 221"/>
                  <a:gd name="T3" fmla="*/ 110 h 905"/>
                  <a:gd name="T4" fmla="*/ 0 w 221"/>
                  <a:gd name="T5" fmla="*/ 794 h 905"/>
                  <a:gd name="T6" fmla="*/ 110 w 221"/>
                  <a:gd name="T7" fmla="*/ 905 h 905"/>
                  <a:gd name="T8" fmla="*/ 221 w 221"/>
                  <a:gd name="T9" fmla="*/ 794 h 905"/>
                  <a:gd name="T10" fmla="*/ 221 w 221"/>
                  <a:gd name="T11" fmla="*/ 110 h 905"/>
                  <a:gd name="T12" fmla="*/ 110 w 221"/>
                  <a:gd name="T13" fmla="*/ 0 h 905"/>
                  <a:gd name="T14" fmla="*/ 157 w 221"/>
                  <a:gd name="T15" fmla="*/ 794 h 905"/>
                  <a:gd name="T16" fmla="*/ 110 w 221"/>
                  <a:gd name="T17" fmla="*/ 841 h 905"/>
                  <a:gd name="T18" fmla="*/ 64 w 221"/>
                  <a:gd name="T19" fmla="*/ 794 h 905"/>
                  <a:gd name="T20" fmla="*/ 64 w 221"/>
                  <a:gd name="T21" fmla="*/ 110 h 905"/>
                  <a:gd name="T22" fmla="*/ 110 w 221"/>
                  <a:gd name="T23" fmla="*/ 64 h 905"/>
                  <a:gd name="T24" fmla="*/ 157 w 221"/>
                  <a:gd name="T25" fmla="*/ 110 h 905"/>
                  <a:gd name="T26" fmla="*/ 157 w 221"/>
                  <a:gd name="T27" fmla="*/ 794 h 905"/>
                  <a:gd name="T28" fmla="*/ 157 w 221"/>
                  <a:gd name="T29" fmla="*/ 794 h 905"/>
                  <a:gd name="T30" fmla="*/ 157 w 221"/>
                  <a:gd name="T31" fmla="*/ 794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905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794"/>
                      <a:pt x="0" y="794"/>
                      <a:pt x="0" y="794"/>
                    </a:cubicBezTo>
                    <a:cubicBezTo>
                      <a:pt x="0" y="855"/>
                      <a:pt x="49" y="905"/>
                      <a:pt x="110" y="905"/>
                    </a:cubicBezTo>
                    <a:cubicBezTo>
                      <a:pt x="171" y="905"/>
                      <a:pt x="221" y="855"/>
                      <a:pt x="221" y="794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794"/>
                    </a:moveTo>
                    <a:cubicBezTo>
                      <a:pt x="157" y="820"/>
                      <a:pt x="136" y="841"/>
                      <a:pt x="110" y="841"/>
                    </a:cubicBezTo>
                    <a:cubicBezTo>
                      <a:pt x="85" y="841"/>
                      <a:pt x="64" y="820"/>
                      <a:pt x="64" y="794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4"/>
                      <a:pt x="85" y="64"/>
                      <a:pt x="110" y="64"/>
                    </a:cubicBezTo>
                    <a:cubicBezTo>
                      <a:pt x="136" y="64"/>
                      <a:pt x="157" y="84"/>
                      <a:pt x="157" y="110"/>
                    </a:cubicBezTo>
                    <a:lnTo>
                      <a:pt x="157" y="794"/>
                    </a:lnTo>
                    <a:close/>
                    <a:moveTo>
                      <a:pt x="157" y="794"/>
                    </a:moveTo>
                    <a:cubicBezTo>
                      <a:pt x="157" y="794"/>
                      <a:pt x="157" y="794"/>
                      <a:pt x="157" y="79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84" name="Freeform 7"/>
              <p:cNvSpPr>
                <a:spLocks noEditPoints="1"/>
              </p:cNvSpPr>
              <p:nvPr/>
            </p:nvSpPr>
            <p:spPr bwMode="auto">
              <a:xfrm>
                <a:off x="4808" y="2965"/>
                <a:ext cx="81" cy="96"/>
              </a:xfrm>
              <a:custGeom>
                <a:avLst/>
                <a:gdLst>
                  <a:gd name="T0" fmla="*/ 110 w 221"/>
                  <a:gd name="T1" fmla="*/ 0 h 263"/>
                  <a:gd name="T2" fmla="*/ 0 w 221"/>
                  <a:gd name="T3" fmla="*/ 110 h 263"/>
                  <a:gd name="T4" fmla="*/ 0 w 221"/>
                  <a:gd name="T5" fmla="*/ 153 h 263"/>
                  <a:gd name="T6" fmla="*/ 110 w 221"/>
                  <a:gd name="T7" fmla="*/ 263 h 263"/>
                  <a:gd name="T8" fmla="*/ 221 w 221"/>
                  <a:gd name="T9" fmla="*/ 153 h 263"/>
                  <a:gd name="T10" fmla="*/ 221 w 221"/>
                  <a:gd name="T11" fmla="*/ 110 h 263"/>
                  <a:gd name="T12" fmla="*/ 110 w 221"/>
                  <a:gd name="T13" fmla="*/ 0 h 263"/>
                  <a:gd name="T14" fmla="*/ 157 w 221"/>
                  <a:gd name="T15" fmla="*/ 153 h 263"/>
                  <a:gd name="T16" fmla="*/ 110 w 221"/>
                  <a:gd name="T17" fmla="*/ 199 h 263"/>
                  <a:gd name="T18" fmla="*/ 64 w 221"/>
                  <a:gd name="T19" fmla="*/ 153 h 263"/>
                  <a:gd name="T20" fmla="*/ 64 w 221"/>
                  <a:gd name="T21" fmla="*/ 110 h 263"/>
                  <a:gd name="T22" fmla="*/ 110 w 221"/>
                  <a:gd name="T23" fmla="*/ 64 h 263"/>
                  <a:gd name="T24" fmla="*/ 157 w 221"/>
                  <a:gd name="T25" fmla="*/ 110 h 263"/>
                  <a:gd name="T26" fmla="*/ 157 w 221"/>
                  <a:gd name="T27" fmla="*/ 153 h 263"/>
                  <a:gd name="T28" fmla="*/ 157 w 221"/>
                  <a:gd name="T29" fmla="*/ 153 h 263"/>
                  <a:gd name="T30" fmla="*/ 157 w 221"/>
                  <a:gd name="T31" fmla="*/ 15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263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214"/>
                      <a:pt x="49" y="263"/>
                      <a:pt x="110" y="263"/>
                    </a:cubicBezTo>
                    <a:cubicBezTo>
                      <a:pt x="171" y="263"/>
                      <a:pt x="221" y="214"/>
                      <a:pt x="221" y="153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153"/>
                    </a:moveTo>
                    <a:cubicBezTo>
                      <a:pt x="157" y="179"/>
                      <a:pt x="136" y="199"/>
                      <a:pt x="110" y="199"/>
                    </a:cubicBezTo>
                    <a:cubicBezTo>
                      <a:pt x="85" y="199"/>
                      <a:pt x="64" y="179"/>
                      <a:pt x="64" y="153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5"/>
                      <a:pt x="85" y="64"/>
                      <a:pt x="110" y="64"/>
                    </a:cubicBezTo>
                    <a:cubicBezTo>
                      <a:pt x="136" y="64"/>
                      <a:pt x="157" y="85"/>
                      <a:pt x="157" y="110"/>
                    </a:cubicBezTo>
                    <a:lnTo>
                      <a:pt x="157" y="153"/>
                    </a:lnTo>
                    <a:close/>
                    <a:moveTo>
                      <a:pt x="157" y="153"/>
                    </a:moveTo>
                    <a:cubicBezTo>
                      <a:pt x="157" y="153"/>
                      <a:pt x="157" y="153"/>
                      <a:pt x="157" y="1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85" name="Freeform 8"/>
              <p:cNvSpPr>
                <a:spLocks noEditPoints="1"/>
              </p:cNvSpPr>
              <p:nvPr/>
            </p:nvSpPr>
            <p:spPr bwMode="auto">
              <a:xfrm>
                <a:off x="4681" y="2942"/>
                <a:ext cx="116" cy="70"/>
              </a:xfrm>
              <a:custGeom>
                <a:avLst/>
                <a:gdLst>
                  <a:gd name="T0" fmla="*/ 271 w 315"/>
                  <a:gd name="T1" fmla="*/ 5 h 193"/>
                  <a:gd name="T2" fmla="*/ 16 w 315"/>
                  <a:gd name="T3" fmla="*/ 136 h 193"/>
                  <a:gd name="T4" fmla="*/ 11 w 315"/>
                  <a:gd name="T5" fmla="*/ 181 h 193"/>
                  <a:gd name="T6" fmla="*/ 36 w 315"/>
                  <a:gd name="T7" fmla="*/ 193 h 193"/>
                  <a:gd name="T8" fmla="*/ 56 w 315"/>
                  <a:gd name="T9" fmla="*/ 186 h 193"/>
                  <a:gd name="T10" fmla="*/ 288 w 315"/>
                  <a:gd name="T11" fmla="*/ 66 h 193"/>
                  <a:gd name="T12" fmla="*/ 310 w 315"/>
                  <a:gd name="T13" fmla="*/ 27 h 193"/>
                  <a:gd name="T14" fmla="*/ 271 w 315"/>
                  <a:gd name="T15" fmla="*/ 5 h 193"/>
                  <a:gd name="T16" fmla="*/ 271 w 315"/>
                  <a:gd name="T17" fmla="*/ 5 h 193"/>
                  <a:gd name="T18" fmla="*/ 271 w 315"/>
                  <a:gd name="T19" fmla="*/ 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5" h="193">
                    <a:moveTo>
                      <a:pt x="271" y="5"/>
                    </a:moveTo>
                    <a:cubicBezTo>
                      <a:pt x="177" y="30"/>
                      <a:pt x="91" y="75"/>
                      <a:pt x="16" y="136"/>
                    </a:cubicBezTo>
                    <a:cubicBezTo>
                      <a:pt x="2" y="147"/>
                      <a:pt x="0" y="168"/>
                      <a:pt x="11" y="181"/>
                    </a:cubicBezTo>
                    <a:cubicBezTo>
                      <a:pt x="17" y="189"/>
                      <a:pt x="27" y="193"/>
                      <a:pt x="36" y="193"/>
                    </a:cubicBezTo>
                    <a:cubicBezTo>
                      <a:pt x="43" y="193"/>
                      <a:pt x="50" y="191"/>
                      <a:pt x="56" y="186"/>
                    </a:cubicBezTo>
                    <a:cubicBezTo>
                      <a:pt x="125" y="130"/>
                      <a:pt x="203" y="90"/>
                      <a:pt x="288" y="66"/>
                    </a:cubicBezTo>
                    <a:cubicBezTo>
                      <a:pt x="305" y="62"/>
                      <a:pt x="315" y="44"/>
                      <a:pt x="310" y="27"/>
                    </a:cubicBezTo>
                    <a:cubicBezTo>
                      <a:pt x="305" y="10"/>
                      <a:pt x="288" y="0"/>
                      <a:pt x="271" y="5"/>
                    </a:cubicBezTo>
                    <a:close/>
                    <a:moveTo>
                      <a:pt x="271" y="5"/>
                    </a:moveTo>
                    <a:cubicBezTo>
                      <a:pt x="271" y="5"/>
                      <a:pt x="271" y="5"/>
                      <a:pt x="271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86" name="Freeform 9"/>
              <p:cNvSpPr>
                <a:spLocks noEditPoints="1"/>
              </p:cNvSpPr>
              <p:nvPr/>
            </p:nvSpPr>
            <p:spPr bwMode="auto">
              <a:xfrm>
                <a:off x="4593" y="3039"/>
                <a:ext cx="174" cy="386"/>
              </a:xfrm>
              <a:custGeom>
                <a:avLst/>
                <a:gdLst>
                  <a:gd name="T0" fmla="*/ 453 w 476"/>
                  <a:gd name="T1" fmla="*/ 996 h 1057"/>
                  <a:gd name="T2" fmla="*/ 64 w 476"/>
                  <a:gd name="T3" fmla="*/ 411 h 1057"/>
                  <a:gd name="T4" fmla="*/ 173 w 476"/>
                  <a:gd name="T5" fmla="*/ 55 h 1057"/>
                  <a:gd name="T6" fmla="*/ 165 w 476"/>
                  <a:gd name="T7" fmla="*/ 10 h 1057"/>
                  <a:gd name="T8" fmla="*/ 120 w 476"/>
                  <a:gd name="T9" fmla="*/ 19 h 1057"/>
                  <a:gd name="T10" fmla="*/ 0 w 476"/>
                  <a:gd name="T11" fmla="*/ 411 h 1057"/>
                  <a:gd name="T12" fmla="*/ 428 w 476"/>
                  <a:gd name="T13" fmla="*/ 1055 h 1057"/>
                  <a:gd name="T14" fmla="*/ 440 w 476"/>
                  <a:gd name="T15" fmla="*/ 1057 h 1057"/>
                  <a:gd name="T16" fmla="*/ 470 w 476"/>
                  <a:gd name="T17" fmla="*/ 1038 h 1057"/>
                  <a:gd name="T18" fmla="*/ 453 w 476"/>
                  <a:gd name="T19" fmla="*/ 996 h 1057"/>
                  <a:gd name="T20" fmla="*/ 453 w 476"/>
                  <a:gd name="T21" fmla="*/ 996 h 1057"/>
                  <a:gd name="T22" fmla="*/ 453 w 476"/>
                  <a:gd name="T23" fmla="*/ 996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6" h="1057">
                    <a:moveTo>
                      <a:pt x="453" y="996"/>
                    </a:moveTo>
                    <a:cubicBezTo>
                      <a:pt x="216" y="897"/>
                      <a:pt x="64" y="667"/>
                      <a:pt x="64" y="411"/>
                    </a:cubicBezTo>
                    <a:cubicBezTo>
                      <a:pt x="64" y="283"/>
                      <a:pt x="102" y="160"/>
                      <a:pt x="173" y="55"/>
                    </a:cubicBezTo>
                    <a:cubicBezTo>
                      <a:pt x="183" y="40"/>
                      <a:pt x="179" y="20"/>
                      <a:pt x="165" y="10"/>
                    </a:cubicBezTo>
                    <a:cubicBezTo>
                      <a:pt x="150" y="0"/>
                      <a:pt x="130" y="4"/>
                      <a:pt x="120" y="19"/>
                    </a:cubicBezTo>
                    <a:cubicBezTo>
                      <a:pt x="41" y="135"/>
                      <a:pt x="0" y="270"/>
                      <a:pt x="0" y="411"/>
                    </a:cubicBezTo>
                    <a:cubicBezTo>
                      <a:pt x="0" y="693"/>
                      <a:pt x="168" y="946"/>
                      <a:pt x="428" y="1055"/>
                    </a:cubicBezTo>
                    <a:cubicBezTo>
                      <a:pt x="432" y="1057"/>
                      <a:pt x="436" y="1057"/>
                      <a:pt x="440" y="1057"/>
                    </a:cubicBezTo>
                    <a:cubicBezTo>
                      <a:pt x="453" y="1057"/>
                      <a:pt x="465" y="1050"/>
                      <a:pt x="470" y="1038"/>
                    </a:cubicBezTo>
                    <a:cubicBezTo>
                      <a:pt x="476" y="1021"/>
                      <a:pt x="469" y="1003"/>
                      <a:pt x="453" y="996"/>
                    </a:cubicBezTo>
                    <a:close/>
                    <a:moveTo>
                      <a:pt x="453" y="996"/>
                    </a:moveTo>
                    <a:cubicBezTo>
                      <a:pt x="453" y="996"/>
                      <a:pt x="453" y="996"/>
                      <a:pt x="453" y="9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6952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00"/>
                            </p:stCondLst>
                            <p:childTnLst>
                              <p:par>
                                <p:cTn id="19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3" dur="1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Graphic spid="41" grpId="0">
        <p:bldAsOne/>
      </p:bldGraphic>
      <p:bldGraphic spid="41" grpId="1">
        <p:bldAsOne/>
      </p:bldGraphic>
      <p:bldP spid="42" grpId="0"/>
      <p:bldP spid="43" grpId="0"/>
      <p:bldGraphic spid="44" grpId="0">
        <p:bldAsOne/>
      </p:bldGraphic>
      <p:bldGraphic spid="44" grpId="1">
        <p:bldAsOne/>
      </p:bldGraphic>
      <p:bldP spid="45" grpId="0"/>
      <p:bldP spid="45" grpId="1"/>
      <p:bldGraphic spid="46" grpId="0">
        <p:bldAsOne/>
      </p:bldGraphic>
      <p:bldGraphic spid="46" grpId="1">
        <p:bldAsOne/>
      </p:bldGraphic>
      <p:bldP spid="47" grpId="0"/>
      <p:bldP spid="47" grpId="1"/>
      <p:bldP spid="48" grpId="0"/>
      <p:bldP spid="48" grpId="1"/>
      <p:bldP spid="49" grpId="0"/>
      <p:bldP spid="49" grpId="1"/>
      <p:bldP spid="63" grpId="0"/>
      <p:bldP spid="78" grpId="0"/>
      <p:bldP spid="78" grpId="1"/>
      <p:bldP spid="7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a livre 39"/>
          <p:cNvSpPr/>
          <p:nvPr/>
        </p:nvSpPr>
        <p:spPr>
          <a:xfrm>
            <a:off x="-417212" y="161424"/>
            <a:ext cx="1214245" cy="172857"/>
          </a:xfrm>
          <a:custGeom>
            <a:avLst/>
            <a:gdLst>
              <a:gd name="connsiteX0" fmla="*/ 0 w 4785186"/>
              <a:gd name="connsiteY0" fmla="*/ 0 h 853819"/>
              <a:gd name="connsiteX1" fmla="*/ 4785186 w 4785186"/>
              <a:gd name="connsiteY1" fmla="*/ 0 h 853819"/>
              <a:gd name="connsiteX2" fmla="*/ 4310842 w 4785186"/>
              <a:gd name="connsiteY2" fmla="*/ 853819 h 853819"/>
              <a:gd name="connsiteX3" fmla="*/ 0 w 4785186"/>
              <a:gd name="connsiteY3" fmla="*/ 853819 h 85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5186" h="853819">
                <a:moveTo>
                  <a:pt x="0" y="0"/>
                </a:moveTo>
                <a:lnTo>
                  <a:pt x="4785186" y="0"/>
                </a:lnTo>
                <a:lnTo>
                  <a:pt x="4310842" y="853819"/>
                </a:lnTo>
                <a:lnTo>
                  <a:pt x="0" y="853819"/>
                </a:lnTo>
                <a:close/>
              </a:path>
            </a:pathLst>
          </a:custGeom>
          <a:solidFill>
            <a:srgbClr val="42C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64" name="Tabela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765129"/>
              </p:ext>
            </p:extLst>
          </p:nvPr>
        </p:nvGraphicFramePr>
        <p:xfrm>
          <a:off x="751045" y="1925745"/>
          <a:ext cx="10243422" cy="28420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3953">
                  <a:extLst>
                    <a:ext uri="{9D8B030D-6E8A-4147-A177-3AD203B41FA5}">
                      <a16:colId xmlns="" xmlns:a16="http://schemas.microsoft.com/office/drawing/2014/main" val="3415829805"/>
                    </a:ext>
                  </a:extLst>
                </a:gridCol>
                <a:gridCol w="152400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0780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420398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2637264">
                  <a:extLst>
                    <a:ext uri="{9D8B030D-6E8A-4147-A177-3AD203B41FA5}">
                      <a16:colId xmlns="" xmlns:a16="http://schemas.microsoft.com/office/drawing/2014/main" val="20021"/>
                    </a:ext>
                  </a:extLst>
                </a:gridCol>
              </a:tblGrid>
              <a:tr h="3270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Sul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55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Sudeste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Centro-Oeste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98DB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Nordeste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Norte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70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5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8DB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88011">
                <a:tc>
                  <a:txBody>
                    <a:bodyPr/>
                    <a:lstStyle/>
                    <a:p>
                      <a:pPr algn="ctr" fontAlgn="b"/>
                      <a:endParaRPr lang="pt-BR" sz="2000" b="1" u="none" strike="noStrike" kern="1200" dirty="0">
                        <a:solidFill>
                          <a:srgbClr val="0060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u="none" strike="noStrike" kern="1200" dirty="0">
                        <a:solidFill>
                          <a:srgbClr val="0060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u="none" strike="noStrike" kern="1200" dirty="0">
                        <a:solidFill>
                          <a:srgbClr val="0060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u="none" strike="noStrike" kern="1200" dirty="0">
                        <a:solidFill>
                          <a:srgbClr val="0060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u="none" strike="noStrike" kern="1200" dirty="0">
                        <a:solidFill>
                          <a:srgbClr val="0060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5" name="Gráfico 64"/>
          <p:cNvGraphicFramePr/>
          <p:nvPr>
            <p:extLst>
              <p:ext uri="{D42A27DB-BD31-4B8C-83A1-F6EECF244321}">
                <p14:modId xmlns:p14="http://schemas.microsoft.com/office/powerpoint/2010/main" val="3253866647"/>
              </p:ext>
            </p:extLst>
          </p:nvPr>
        </p:nvGraphicFramePr>
        <p:xfrm>
          <a:off x="653454" y="2899760"/>
          <a:ext cx="10462859" cy="2004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5" name="Tabela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98303"/>
              </p:ext>
            </p:extLst>
          </p:nvPr>
        </p:nvGraphicFramePr>
        <p:xfrm>
          <a:off x="11276142" y="1361753"/>
          <a:ext cx="762296" cy="47438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891">
                  <a:extLst>
                    <a:ext uri="{9D8B030D-6E8A-4147-A177-3AD203B41FA5}">
                      <a16:colId xmlns="" xmlns:a16="http://schemas.microsoft.com/office/drawing/2014/main" val="1034005398"/>
                    </a:ext>
                  </a:extLst>
                </a:gridCol>
                <a:gridCol w="407405">
                  <a:extLst>
                    <a:ext uri="{9D8B030D-6E8A-4147-A177-3AD203B41FA5}">
                      <a16:colId xmlns="" xmlns:a16="http://schemas.microsoft.com/office/drawing/2014/main" val="1770372347"/>
                    </a:ext>
                  </a:extLst>
                </a:gridCol>
              </a:tblGrid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3033196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44013623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10203361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69512980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34999093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2034353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09429684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05567205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32115278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08593916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28503447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66710861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64489597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92609367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46262611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76861497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16263685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10454795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3538941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52044696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11216576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55480641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95445220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91737115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DF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65767937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54043608"/>
                  </a:ext>
                </a:extLst>
              </a:tr>
              <a:tr h="1756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10165543"/>
                  </a:ext>
                </a:extLst>
              </a:tr>
            </a:tbl>
          </a:graphicData>
        </a:graphic>
      </p:graphicFrame>
      <p:graphicFrame>
        <p:nvGraphicFramePr>
          <p:cNvPr id="76" name="Tabela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165798"/>
              </p:ext>
            </p:extLst>
          </p:nvPr>
        </p:nvGraphicFramePr>
        <p:xfrm>
          <a:off x="769857" y="4789878"/>
          <a:ext cx="10243422" cy="4604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9386">
                  <a:extLst>
                    <a:ext uri="{9D8B030D-6E8A-4147-A177-3AD203B41FA5}">
                      <a16:colId xmlns="" xmlns:a16="http://schemas.microsoft.com/office/drawing/2014/main" val="341582980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177867222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8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9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0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1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2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4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6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7"/>
                    </a:ext>
                  </a:extLst>
                </a:gridCol>
              </a:tblGrid>
              <a:tr h="4604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DF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A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A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A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A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A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A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rgbClr val="0060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A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38943772"/>
                  </a:ext>
                </a:extLst>
              </a:tr>
            </a:tbl>
          </a:graphicData>
        </a:graphic>
      </p:graphicFrame>
      <p:grpSp>
        <p:nvGrpSpPr>
          <p:cNvPr id="77" name="ordem decrescente"/>
          <p:cNvGrpSpPr/>
          <p:nvPr/>
        </p:nvGrpSpPr>
        <p:grpSpPr>
          <a:xfrm>
            <a:off x="10685989" y="918765"/>
            <a:ext cx="1516124" cy="441248"/>
            <a:chOff x="10996263" y="427055"/>
            <a:chExt cx="1516124" cy="441248"/>
          </a:xfrm>
        </p:grpSpPr>
        <p:sp>
          <p:nvSpPr>
            <p:cNvPr id="78" name="CaixaDeTexto 77"/>
            <p:cNvSpPr txBox="1"/>
            <p:nvPr/>
          </p:nvSpPr>
          <p:spPr>
            <a:xfrm>
              <a:off x="11337303" y="437416"/>
              <a:ext cx="117508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b="1" dirty="0">
                  <a:solidFill>
                    <a:schemeClr val="tx2">
                      <a:lumMod val="75000"/>
                    </a:schemeClr>
                  </a:solidFill>
                </a:rPr>
                <a:t>ver em ordem decrescente(UF)</a:t>
              </a:r>
            </a:p>
          </p:txBody>
        </p:sp>
        <p:grpSp>
          <p:nvGrpSpPr>
            <p:cNvPr id="79" name="Grupo 158"/>
            <p:cNvGrpSpPr/>
            <p:nvPr/>
          </p:nvGrpSpPr>
          <p:grpSpPr>
            <a:xfrm>
              <a:off x="10996263" y="427055"/>
              <a:ext cx="362471" cy="415499"/>
              <a:chOff x="7809980" y="654571"/>
              <a:chExt cx="362471" cy="415499"/>
            </a:xfrm>
          </p:grpSpPr>
          <p:sp>
            <p:nvSpPr>
              <p:cNvPr id="80" name="Elipse 79"/>
              <p:cNvSpPr/>
              <p:nvPr/>
            </p:nvSpPr>
            <p:spPr>
              <a:xfrm>
                <a:off x="7809980" y="713813"/>
                <a:ext cx="341040" cy="34104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1" name="CaixaDeTexto 80"/>
              <p:cNvSpPr txBox="1"/>
              <p:nvPr/>
            </p:nvSpPr>
            <p:spPr>
              <a:xfrm>
                <a:off x="7880350" y="654571"/>
                <a:ext cx="2434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b="1" dirty="0">
                    <a:solidFill>
                      <a:schemeClr val="accent6">
                        <a:lumMod val="75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82" name="Seta para baixo 161"/>
              <p:cNvSpPr/>
              <p:nvPr/>
            </p:nvSpPr>
            <p:spPr>
              <a:xfrm>
                <a:off x="7880350" y="783432"/>
                <a:ext cx="100150" cy="223838"/>
              </a:xfrm>
              <a:prstGeom prst="downArrow">
                <a:avLst>
                  <a:gd name="adj1" fmla="val 37501"/>
                  <a:gd name="adj2" fmla="val 9583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3" name="CaixaDeTexto 82"/>
              <p:cNvSpPr txBox="1"/>
              <p:nvPr/>
            </p:nvSpPr>
            <p:spPr>
              <a:xfrm>
                <a:off x="7928975" y="808460"/>
                <a:ext cx="2434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100" b="1" dirty="0">
                    <a:solidFill>
                      <a:schemeClr val="accent6">
                        <a:lumMod val="75000"/>
                      </a:schemeClr>
                    </a:solidFill>
                  </a:rPr>
                  <a:t>1</a:t>
                </a:r>
              </a:p>
            </p:txBody>
          </p:sp>
        </p:grpSp>
      </p:grpSp>
      <p:graphicFrame>
        <p:nvGraphicFramePr>
          <p:cNvPr id="84" name="Tabela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585711"/>
              </p:ext>
            </p:extLst>
          </p:nvPr>
        </p:nvGraphicFramePr>
        <p:xfrm>
          <a:off x="770095" y="5240117"/>
          <a:ext cx="10243422" cy="3473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9386">
                  <a:extLst>
                    <a:ext uri="{9D8B030D-6E8A-4147-A177-3AD203B41FA5}">
                      <a16:colId xmlns="" xmlns:a16="http://schemas.microsoft.com/office/drawing/2014/main" val="341582980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177867222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8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9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0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1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2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4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6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7"/>
                    </a:ext>
                  </a:extLst>
                </a:gridCol>
              </a:tblGrid>
              <a:tr h="347356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A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A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A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A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A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A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A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69014681"/>
                  </a:ext>
                </a:extLst>
              </a:tr>
            </a:tbl>
          </a:graphicData>
        </a:graphic>
      </p:graphicFrame>
      <p:sp>
        <p:nvSpPr>
          <p:cNvPr id="85" name="CaixaDeTexto 84"/>
          <p:cNvSpPr txBox="1"/>
          <p:nvPr/>
        </p:nvSpPr>
        <p:spPr>
          <a:xfrm>
            <a:off x="-247985" y="5281201"/>
            <a:ext cx="10178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i="1" dirty="0">
                <a:solidFill>
                  <a:schemeClr val="accent1">
                    <a:lumMod val="75000"/>
                  </a:schemeClr>
                </a:solidFill>
              </a:rPr>
              <a:t>base:</a:t>
            </a:r>
          </a:p>
        </p:txBody>
      </p:sp>
      <p:sp>
        <p:nvSpPr>
          <p:cNvPr id="86" name="CaixaDeTexto 85"/>
          <p:cNvSpPr txBox="1"/>
          <p:nvPr/>
        </p:nvSpPr>
        <p:spPr>
          <a:xfrm>
            <a:off x="729783" y="1441301"/>
            <a:ext cx="10454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i="1" dirty="0">
                <a:solidFill>
                  <a:srgbClr val="0070C0"/>
                </a:solidFill>
              </a:rPr>
              <a:t>por região</a:t>
            </a:r>
          </a:p>
        </p:txBody>
      </p:sp>
      <p:cxnSp>
        <p:nvCxnSpPr>
          <p:cNvPr id="87" name="Conector reto 86"/>
          <p:cNvCxnSpPr/>
          <p:nvPr/>
        </p:nvCxnSpPr>
        <p:spPr>
          <a:xfrm>
            <a:off x="1999770" y="1641356"/>
            <a:ext cx="895523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8" name="CaixaDeTexto 87"/>
          <p:cNvSpPr txBox="1"/>
          <p:nvPr/>
        </p:nvSpPr>
        <p:spPr>
          <a:xfrm>
            <a:off x="118506" y="3977427"/>
            <a:ext cx="478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i="1" dirty="0">
                <a:solidFill>
                  <a:srgbClr val="0070C0"/>
                </a:solidFill>
              </a:rPr>
              <a:t>por  uf</a:t>
            </a:r>
          </a:p>
        </p:txBody>
      </p:sp>
      <p:graphicFrame>
        <p:nvGraphicFramePr>
          <p:cNvPr id="89" name="Tabela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227878"/>
              </p:ext>
            </p:extLst>
          </p:nvPr>
        </p:nvGraphicFramePr>
        <p:xfrm>
          <a:off x="751042" y="2554838"/>
          <a:ext cx="10253675" cy="2156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3643">
                  <a:extLst>
                    <a:ext uri="{9D8B030D-6E8A-4147-A177-3AD203B41FA5}">
                      <a16:colId xmlns="" xmlns:a16="http://schemas.microsoft.com/office/drawing/2014/main" val="3415829805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1778672223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3502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66177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1569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238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351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69014681"/>
                  </a:ext>
                </a:extLst>
              </a:tr>
            </a:tbl>
          </a:graphicData>
        </a:graphic>
      </p:graphicFrame>
      <p:sp>
        <p:nvSpPr>
          <p:cNvPr id="90" name="CaixaDeTexto 89"/>
          <p:cNvSpPr txBox="1"/>
          <p:nvPr/>
        </p:nvSpPr>
        <p:spPr>
          <a:xfrm>
            <a:off x="-151261" y="2543507"/>
            <a:ext cx="10178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i="1" dirty="0">
                <a:solidFill>
                  <a:schemeClr val="accent1">
                    <a:lumMod val="75000"/>
                  </a:schemeClr>
                </a:solidFill>
              </a:rPr>
              <a:t>base: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595449" y="6451114"/>
            <a:ext cx="92339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rgbClr val="FF91B0"/>
                </a:solidFill>
              </a:rPr>
              <a:t>P38. </a:t>
            </a:r>
            <a:r>
              <a:rPr lang="pt-BR" sz="1100" b="1" dirty="0">
                <a:solidFill>
                  <a:schemeClr val="bg1"/>
                </a:solidFill>
              </a:rPr>
              <a:t>E depois de participar do EMPRETEC, o(a) Sr.(a) fez algum outro curso do Sebrae ou utilizou algum serviço do Sebrae? </a:t>
            </a:r>
            <a:endParaRPr lang="pt-BR" sz="1100" b="1" dirty="0">
              <a:solidFill>
                <a:srgbClr val="62D9D5"/>
              </a:solidFill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758933" y="161424"/>
            <a:ext cx="9756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3600" b="0" i="1" dirty="0">
                <a:solidFill>
                  <a:srgbClr val="4A5463"/>
                </a:solidFill>
                <a:effectLst/>
                <a:latin typeface="+mn-lt"/>
              </a:rPr>
              <a:t>realização de cursos Sebrae APÓS o </a:t>
            </a:r>
            <a:r>
              <a:rPr lang="pt-BR" sz="3600" b="0" i="1" dirty="0" err="1">
                <a:solidFill>
                  <a:srgbClr val="4A5463"/>
                </a:solidFill>
                <a:effectLst/>
                <a:latin typeface="+mn-lt"/>
              </a:rPr>
              <a:t>Empretec</a:t>
            </a:r>
            <a:endParaRPr lang="pt-BR" sz="3600" b="0" i="1" dirty="0">
              <a:solidFill>
                <a:srgbClr val="4A5463"/>
              </a:solidFill>
              <a:effectLst/>
              <a:latin typeface="+mn-lt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1495959" y="2344621"/>
            <a:ext cx="4165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accent2"/>
                </a:solidFill>
              </a:rPr>
              <a:t>29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2837184" y="2344621"/>
            <a:ext cx="4165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accent2"/>
                </a:solidFill>
              </a:rPr>
              <a:t>40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4353392" y="2344621"/>
            <a:ext cx="4165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accent2"/>
                </a:solidFill>
              </a:rPr>
              <a:t>27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6803763" y="2344621"/>
            <a:ext cx="4165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accent2"/>
                </a:solidFill>
              </a:rPr>
              <a:t>31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9829360" y="2344621"/>
            <a:ext cx="4165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accent2"/>
                </a:solidFill>
              </a:rPr>
              <a:t>31</a:t>
            </a:r>
          </a:p>
        </p:txBody>
      </p:sp>
      <p:graphicFrame>
        <p:nvGraphicFramePr>
          <p:cNvPr id="40" name="Tabela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887324"/>
              </p:ext>
            </p:extLst>
          </p:nvPr>
        </p:nvGraphicFramePr>
        <p:xfrm>
          <a:off x="769857" y="5749503"/>
          <a:ext cx="10243422" cy="177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9386">
                  <a:extLst>
                    <a:ext uri="{9D8B030D-6E8A-4147-A177-3AD203B41FA5}">
                      <a16:colId xmlns="" xmlns:a16="http://schemas.microsoft.com/office/drawing/2014/main" val="341582980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177867222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8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19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0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1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2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3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4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5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6"/>
                    </a:ext>
                  </a:extLst>
                </a:gridCol>
                <a:gridCol w="379386">
                  <a:extLst>
                    <a:ext uri="{9D8B030D-6E8A-4147-A177-3AD203B41FA5}">
                      <a16:colId xmlns="" xmlns:a16="http://schemas.microsoft.com/office/drawing/2014/main" val="20027"/>
                    </a:ext>
                  </a:extLst>
                </a:gridCol>
              </a:tblGrid>
              <a:tr h="13059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38943772"/>
                  </a:ext>
                </a:extLst>
              </a:tr>
            </a:tbl>
          </a:graphicData>
        </a:graphic>
      </p:graphicFrame>
      <p:sp>
        <p:nvSpPr>
          <p:cNvPr id="41" name="CaixaDeTexto 40"/>
          <p:cNvSpPr txBox="1"/>
          <p:nvPr/>
        </p:nvSpPr>
        <p:spPr>
          <a:xfrm>
            <a:off x="-234794" y="5683857"/>
            <a:ext cx="10178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b="1" i="1" dirty="0">
                <a:solidFill>
                  <a:schemeClr val="accent2"/>
                </a:solidFill>
              </a:rPr>
              <a:t>2015</a:t>
            </a:r>
          </a:p>
        </p:txBody>
      </p:sp>
      <p:grpSp>
        <p:nvGrpSpPr>
          <p:cNvPr id="42" name="+ informações"/>
          <p:cNvGrpSpPr/>
          <p:nvPr/>
        </p:nvGrpSpPr>
        <p:grpSpPr>
          <a:xfrm>
            <a:off x="7496937" y="954609"/>
            <a:ext cx="1402473" cy="346249"/>
            <a:chOff x="7300120" y="5125288"/>
            <a:chExt cx="1748287" cy="431624"/>
          </a:xfrm>
        </p:grpSpPr>
        <p:sp>
          <p:nvSpPr>
            <p:cNvPr id="43" name="Forma livre 52"/>
            <p:cNvSpPr/>
            <p:nvPr/>
          </p:nvSpPr>
          <p:spPr>
            <a:xfrm>
              <a:off x="7529599" y="5255921"/>
              <a:ext cx="1340560" cy="203648"/>
            </a:xfrm>
            <a:custGeom>
              <a:avLst/>
              <a:gdLst>
                <a:gd name="connsiteX0" fmla="*/ 0 w 1340560"/>
                <a:gd name="connsiteY0" fmla="*/ 0 h 203648"/>
                <a:gd name="connsiteX1" fmla="*/ 1238736 w 1340560"/>
                <a:gd name="connsiteY1" fmla="*/ 0 h 203648"/>
                <a:gd name="connsiteX2" fmla="*/ 1340560 w 1340560"/>
                <a:gd name="connsiteY2" fmla="*/ 101824 h 203648"/>
                <a:gd name="connsiteX3" fmla="*/ 1340559 w 1340560"/>
                <a:gd name="connsiteY3" fmla="*/ 101824 h 203648"/>
                <a:gd name="connsiteX4" fmla="*/ 1238735 w 1340560"/>
                <a:gd name="connsiteY4" fmla="*/ 203648 h 203648"/>
                <a:gd name="connsiteX5" fmla="*/ 1958 w 1340560"/>
                <a:gd name="connsiteY5" fmla="*/ 203647 h 203648"/>
                <a:gd name="connsiteX6" fmla="*/ 28837 w 1340560"/>
                <a:gd name="connsiteY6" fmla="*/ 163780 h 203648"/>
                <a:gd name="connsiteX7" fmla="*/ 41052 w 1340560"/>
                <a:gd name="connsiteY7" fmla="*/ 103276 h 203648"/>
                <a:gd name="connsiteX8" fmla="*/ 28837 w 1340560"/>
                <a:gd name="connsiteY8" fmla="*/ 42772 h 20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0560" h="203648">
                  <a:moveTo>
                    <a:pt x="0" y="0"/>
                  </a:moveTo>
                  <a:lnTo>
                    <a:pt x="1238736" y="0"/>
                  </a:lnTo>
                  <a:cubicBezTo>
                    <a:pt x="1294972" y="0"/>
                    <a:pt x="1340560" y="45588"/>
                    <a:pt x="1340560" y="101824"/>
                  </a:cubicBezTo>
                  <a:lnTo>
                    <a:pt x="1340559" y="101824"/>
                  </a:lnTo>
                  <a:cubicBezTo>
                    <a:pt x="1340559" y="158060"/>
                    <a:pt x="1294971" y="203648"/>
                    <a:pt x="1238735" y="203648"/>
                  </a:cubicBezTo>
                  <a:lnTo>
                    <a:pt x="1958" y="203647"/>
                  </a:lnTo>
                  <a:lnTo>
                    <a:pt x="28837" y="163780"/>
                  </a:lnTo>
                  <a:cubicBezTo>
                    <a:pt x="36703" y="145184"/>
                    <a:pt x="41052" y="124738"/>
                    <a:pt x="41052" y="103276"/>
                  </a:cubicBezTo>
                  <a:cubicBezTo>
                    <a:pt x="41052" y="81815"/>
                    <a:pt x="36703" y="61369"/>
                    <a:pt x="28837" y="42772"/>
                  </a:cubicBezTo>
                  <a:close/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44" name="CaixaDeTexto 5"/>
            <p:cNvSpPr txBox="1"/>
            <p:nvPr/>
          </p:nvSpPr>
          <p:spPr>
            <a:xfrm>
              <a:off x="7543455" y="5125288"/>
              <a:ext cx="1504952" cy="43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2060"/>
                </a:buClr>
                <a:buSzPct val="120000"/>
              </a:pPr>
              <a:r>
                <a:rPr lang="pt-BR" sz="1100" b="1" dirty="0">
                  <a:solidFill>
                    <a:srgbClr val="1B75BB"/>
                  </a:solidFill>
                  <a:ea typeface="Verdana" pitchFamily="34" charset="0"/>
                  <a:cs typeface="Arial" charset="0"/>
                </a:rPr>
                <a:t>+ informações</a:t>
              </a:r>
            </a:p>
          </p:txBody>
        </p:sp>
        <p:grpSp>
          <p:nvGrpSpPr>
            <p:cNvPr id="45" name="Group 4"/>
            <p:cNvGrpSpPr>
              <a:grpSpLocks noChangeAspect="1"/>
            </p:cNvGrpSpPr>
            <p:nvPr/>
          </p:nvGrpSpPr>
          <p:grpSpPr bwMode="auto">
            <a:xfrm>
              <a:off x="7300120" y="5219409"/>
              <a:ext cx="276672" cy="276672"/>
              <a:chOff x="4549" y="2890"/>
              <a:chExt cx="599" cy="599"/>
            </a:xfrm>
            <a:solidFill>
              <a:schemeClr val="accent2"/>
            </a:solidFill>
          </p:grpSpPr>
          <p:sp>
            <p:nvSpPr>
              <p:cNvPr id="46" name="Freeform 5"/>
              <p:cNvSpPr>
                <a:spLocks noEditPoints="1"/>
              </p:cNvSpPr>
              <p:nvPr/>
            </p:nvSpPr>
            <p:spPr bwMode="auto">
              <a:xfrm>
                <a:off x="4549" y="2890"/>
                <a:ext cx="599" cy="599"/>
              </a:xfrm>
              <a:custGeom>
                <a:avLst/>
                <a:gdLst>
                  <a:gd name="T0" fmla="*/ 1398 w 1638"/>
                  <a:gd name="T1" fmla="*/ 240 h 1638"/>
                  <a:gd name="T2" fmla="*/ 819 w 1638"/>
                  <a:gd name="T3" fmla="*/ 0 h 1638"/>
                  <a:gd name="T4" fmla="*/ 240 w 1638"/>
                  <a:gd name="T5" fmla="*/ 240 h 1638"/>
                  <a:gd name="T6" fmla="*/ 0 w 1638"/>
                  <a:gd name="T7" fmla="*/ 819 h 1638"/>
                  <a:gd name="T8" fmla="*/ 240 w 1638"/>
                  <a:gd name="T9" fmla="*/ 1398 h 1638"/>
                  <a:gd name="T10" fmla="*/ 819 w 1638"/>
                  <a:gd name="T11" fmla="*/ 1638 h 1638"/>
                  <a:gd name="T12" fmla="*/ 1398 w 1638"/>
                  <a:gd name="T13" fmla="*/ 1398 h 1638"/>
                  <a:gd name="T14" fmla="*/ 1638 w 1638"/>
                  <a:gd name="T15" fmla="*/ 819 h 1638"/>
                  <a:gd name="T16" fmla="*/ 1398 w 1638"/>
                  <a:gd name="T17" fmla="*/ 240 h 1638"/>
                  <a:gd name="T18" fmla="*/ 819 w 1638"/>
                  <a:gd name="T19" fmla="*/ 1574 h 1638"/>
                  <a:gd name="T20" fmla="*/ 64 w 1638"/>
                  <a:gd name="T21" fmla="*/ 819 h 1638"/>
                  <a:gd name="T22" fmla="*/ 819 w 1638"/>
                  <a:gd name="T23" fmla="*/ 64 h 1638"/>
                  <a:gd name="T24" fmla="*/ 1574 w 1638"/>
                  <a:gd name="T25" fmla="*/ 819 h 1638"/>
                  <a:gd name="T26" fmla="*/ 819 w 1638"/>
                  <a:gd name="T27" fmla="*/ 1574 h 1638"/>
                  <a:gd name="T28" fmla="*/ 819 w 1638"/>
                  <a:gd name="T29" fmla="*/ 1574 h 1638"/>
                  <a:gd name="T30" fmla="*/ 819 w 1638"/>
                  <a:gd name="T31" fmla="*/ 1574 h 1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38" h="1638">
                    <a:moveTo>
                      <a:pt x="1398" y="240"/>
                    </a:moveTo>
                    <a:cubicBezTo>
                      <a:pt x="1244" y="85"/>
                      <a:pt x="1038" y="0"/>
                      <a:pt x="819" y="0"/>
                    </a:cubicBezTo>
                    <a:cubicBezTo>
                      <a:pt x="600" y="0"/>
                      <a:pt x="395" y="85"/>
                      <a:pt x="240" y="240"/>
                    </a:cubicBezTo>
                    <a:cubicBezTo>
                      <a:pt x="85" y="395"/>
                      <a:pt x="0" y="600"/>
                      <a:pt x="0" y="819"/>
                    </a:cubicBezTo>
                    <a:cubicBezTo>
                      <a:pt x="0" y="1038"/>
                      <a:pt x="85" y="1244"/>
                      <a:pt x="240" y="1398"/>
                    </a:cubicBezTo>
                    <a:cubicBezTo>
                      <a:pt x="395" y="1553"/>
                      <a:pt x="600" y="1638"/>
                      <a:pt x="819" y="1638"/>
                    </a:cubicBezTo>
                    <a:cubicBezTo>
                      <a:pt x="1038" y="1638"/>
                      <a:pt x="1244" y="1553"/>
                      <a:pt x="1398" y="1398"/>
                    </a:cubicBezTo>
                    <a:cubicBezTo>
                      <a:pt x="1553" y="1244"/>
                      <a:pt x="1638" y="1038"/>
                      <a:pt x="1638" y="819"/>
                    </a:cubicBezTo>
                    <a:cubicBezTo>
                      <a:pt x="1638" y="600"/>
                      <a:pt x="1553" y="395"/>
                      <a:pt x="1398" y="240"/>
                    </a:cubicBezTo>
                    <a:close/>
                    <a:moveTo>
                      <a:pt x="819" y="1574"/>
                    </a:moveTo>
                    <a:cubicBezTo>
                      <a:pt x="403" y="1574"/>
                      <a:pt x="64" y="1236"/>
                      <a:pt x="64" y="819"/>
                    </a:cubicBezTo>
                    <a:cubicBezTo>
                      <a:pt x="64" y="403"/>
                      <a:pt x="403" y="64"/>
                      <a:pt x="819" y="64"/>
                    </a:cubicBezTo>
                    <a:cubicBezTo>
                      <a:pt x="1236" y="64"/>
                      <a:pt x="1574" y="403"/>
                      <a:pt x="1574" y="819"/>
                    </a:cubicBezTo>
                    <a:cubicBezTo>
                      <a:pt x="1574" y="1236"/>
                      <a:pt x="1236" y="1574"/>
                      <a:pt x="819" y="1574"/>
                    </a:cubicBezTo>
                    <a:close/>
                    <a:moveTo>
                      <a:pt x="819" y="1574"/>
                    </a:moveTo>
                    <a:cubicBezTo>
                      <a:pt x="819" y="1574"/>
                      <a:pt x="819" y="1574"/>
                      <a:pt x="819" y="15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7" name="Freeform 6"/>
              <p:cNvSpPr>
                <a:spLocks noEditPoints="1"/>
              </p:cNvSpPr>
              <p:nvPr/>
            </p:nvSpPr>
            <p:spPr bwMode="auto">
              <a:xfrm>
                <a:off x="4808" y="3083"/>
                <a:ext cx="81" cy="331"/>
              </a:xfrm>
              <a:custGeom>
                <a:avLst/>
                <a:gdLst>
                  <a:gd name="T0" fmla="*/ 110 w 221"/>
                  <a:gd name="T1" fmla="*/ 0 h 905"/>
                  <a:gd name="T2" fmla="*/ 0 w 221"/>
                  <a:gd name="T3" fmla="*/ 110 h 905"/>
                  <a:gd name="T4" fmla="*/ 0 w 221"/>
                  <a:gd name="T5" fmla="*/ 794 h 905"/>
                  <a:gd name="T6" fmla="*/ 110 w 221"/>
                  <a:gd name="T7" fmla="*/ 905 h 905"/>
                  <a:gd name="T8" fmla="*/ 221 w 221"/>
                  <a:gd name="T9" fmla="*/ 794 h 905"/>
                  <a:gd name="T10" fmla="*/ 221 w 221"/>
                  <a:gd name="T11" fmla="*/ 110 h 905"/>
                  <a:gd name="T12" fmla="*/ 110 w 221"/>
                  <a:gd name="T13" fmla="*/ 0 h 905"/>
                  <a:gd name="T14" fmla="*/ 157 w 221"/>
                  <a:gd name="T15" fmla="*/ 794 h 905"/>
                  <a:gd name="T16" fmla="*/ 110 w 221"/>
                  <a:gd name="T17" fmla="*/ 841 h 905"/>
                  <a:gd name="T18" fmla="*/ 64 w 221"/>
                  <a:gd name="T19" fmla="*/ 794 h 905"/>
                  <a:gd name="T20" fmla="*/ 64 w 221"/>
                  <a:gd name="T21" fmla="*/ 110 h 905"/>
                  <a:gd name="T22" fmla="*/ 110 w 221"/>
                  <a:gd name="T23" fmla="*/ 64 h 905"/>
                  <a:gd name="T24" fmla="*/ 157 w 221"/>
                  <a:gd name="T25" fmla="*/ 110 h 905"/>
                  <a:gd name="T26" fmla="*/ 157 w 221"/>
                  <a:gd name="T27" fmla="*/ 794 h 905"/>
                  <a:gd name="T28" fmla="*/ 157 w 221"/>
                  <a:gd name="T29" fmla="*/ 794 h 905"/>
                  <a:gd name="T30" fmla="*/ 157 w 221"/>
                  <a:gd name="T31" fmla="*/ 794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905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794"/>
                      <a:pt x="0" y="794"/>
                      <a:pt x="0" y="794"/>
                    </a:cubicBezTo>
                    <a:cubicBezTo>
                      <a:pt x="0" y="855"/>
                      <a:pt x="49" y="905"/>
                      <a:pt x="110" y="905"/>
                    </a:cubicBezTo>
                    <a:cubicBezTo>
                      <a:pt x="171" y="905"/>
                      <a:pt x="221" y="855"/>
                      <a:pt x="221" y="794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794"/>
                    </a:moveTo>
                    <a:cubicBezTo>
                      <a:pt x="157" y="820"/>
                      <a:pt x="136" y="841"/>
                      <a:pt x="110" y="841"/>
                    </a:cubicBezTo>
                    <a:cubicBezTo>
                      <a:pt x="85" y="841"/>
                      <a:pt x="64" y="820"/>
                      <a:pt x="64" y="794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4"/>
                      <a:pt x="85" y="64"/>
                      <a:pt x="110" y="64"/>
                    </a:cubicBezTo>
                    <a:cubicBezTo>
                      <a:pt x="136" y="64"/>
                      <a:pt x="157" y="84"/>
                      <a:pt x="157" y="110"/>
                    </a:cubicBezTo>
                    <a:lnTo>
                      <a:pt x="157" y="794"/>
                    </a:lnTo>
                    <a:close/>
                    <a:moveTo>
                      <a:pt x="157" y="794"/>
                    </a:moveTo>
                    <a:cubicBezTo>
                      <a:pt x="157" y="794"/>
                      <a:pt x="157" y="794"/>
                      <a:pt x="157" y="79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8" name="Freeform 7"/>
              <p:cNvSpPr>
                <a:spLocks noEditPoints="1"/>
              </p:cNvSpPr>
              <p:nvPr/>
            </p:nvSpPr>
            <p:spPr bwMode="auto">
              <a:xfrm>
                <a:off x="4808" y="2965"/>
                <a:ext cx="81" cy="96"/>
              </a:xfrm>
              <a:custGeom>
                <a:avLst/>
                <a:gdLst>
                  <a:gd name="T0" fmla="*/ 110 w 221"/>
                  <a:gd name="T1" fmla="*/ 0 h 263"/>
                  <a:gd name="T2" fmla="*/ 0 w 221"/>
                  <a:gd name="T3" fmla="*/ 110 h 263"/>
                  <a:gd name="T4" fmla="*/ 0 w 221"/>
                  <a:gd name="T5" fmla="*/ 153 h 263"/>
                  <a:gd name="T6" fmla="*/ 110 w 221"/>
                  <a:gd name="T7" fmla="*/ 263 h 263"/>
                  <a:gd name="T8" fmla="*/ 221 w 221"/>
                  <a:gd name="T9" fmla="*/ 153 h 263"/>
                  <a:gd name="T10" fmla="*/ 221 w 221"/>
                  <a:gd name="T11" fmla="*/ 110 h 263"/>
                  <a:gd name="T12" fmla="*/ 110 w 221"/>
                  <a:gd name="T13" fmla="*/ 0 h 263"/>
                  <a:gd name="T14" fmla="*/ 157 w 221"/>
                  <a:gd name="T15" fmla="*/ 153 h 263"/>
                  <a:gd name="T16" fmla="*/ 110 w 221"/>
                  <a:gd name="T17" fmla="*/ 199 h 263"/>
                  <a:gd name="T18" fmla="*/ 64 w 221"/>
                  <a:gd name="T19" fmla="*/ 153 h 263"/>
                  <a:gd name="T20" fmla="*/ 64 w 221"/>
                  <a:gd name="T21" fmla="*/ 110 h 263"/>
                  <a:gd name="T22" fmla="*/ 110 w 221"/>
                  <a:gd name="T23" fmla="*/ 64 h 263"/>
                  <a:gd name="T24" fmla="*/ 157 w 221"/>
                  <a:gd name="T25" fmla="*/ 110 h 263"/>
                  <a:gd name="T26" fmla="*/ 157 w 221"/>
                  <a:gd name="T27" fmla="*/ 153 h 263"/>
                  <a:gd name="T28" fmla="*/ 157 w 221"/>
                  <a:gd name="T29" fmla="*/ 153 h 263"/>
                  <a:gd name="T30" fmla="*/ 157 w 221"/>
                  <a:gd name="T31" fmla="*/ 15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263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214"/>
                      <a:pt x="49" y="263"/>
                      <a:pt x="110" y="263"/>
                    </a:cubicBezTo>
                    <a:cubicBezTo>
                      <a:pt x="171" y="263"/>
                      <a:pt x="221" y="214"/>
                      <a:pt x="221" y="153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153"/>
                    </a:moveTo>
                    <a:cubicBezTo>
                      <a:pt x="157" y="179"/>
                      <a:pt x="136" y="199"/>
                      <a:pt x="110" y="199"/>
                    </a:cubicBezTo>
                    <a:cubicBezTo>
                      <a:pt x="85" y="199"/>
                      <a:pt x="64" y="179"/>
                      <a:pt x="64" y="153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5"/>
                      <a:pt x="85" y="64"/>
                      <a:pt x="110" y="64"/>
                    </a:cubicBezTo>
                    <a:cubicBezTo>
                      <a:pt x="136" y="64"/>
                      <a:pt x="157" y="85"/>
                      <a:pt x="157" y="110"/>
                    </a:cubicBezTo>
                    <a:lnTo>
                      <a:pt x="157" y="153"/>
                    </a:lnTo>
                    <a:close/>
                    <a:moveTo>
                      <a:pt x="157" y="153"/>
                    </a:moveTo>
                    <a:cubicBezTo>
                      <a:pt x="157" y="153"/>
                      <a:pt x="157" y="153"/>
                      <a:pt x="157" y="1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9" name="Freeform 8"/>
              <p:cNvSpPr>
                <a:spLocks noEditPoints="1"/>
              </p:cNvSpPr>
              <p:nvPr/>
            </p:nvSpPr>
            <p:spPr bwMode="auto">
              <a:xfrm>
                <a:off x="4681" y="2942"/>
                <a:ext cx="116" cy="70"/>
              </a:xfrm>
              <a:custGeom>
                <a:avLst/>
                <a:gdLst>
                  <a:gd name="T0" fmla="*/ 271 w 315"/>
                  <a:gd name="T1" fmla="*/ 5 h 193"/>
                  <a:gd name="T2" fmla="*/ 16 w 315"/>
                  <a:gd name="T3" fmla="*/ 136 h 193"/>
                  <a:gd name="T4" fmla="*/ 11 w 315"/>
                  <a:gd name="T5" fmla="*/ 181 h 193"/>
                  <a:gd name="T6" fmla="*/ 36 w 315"/>
                  <a:gd name="T7" fmla="*/ 193 h 193"/>
                  <a:gd name="T8" fmla="*/ 56 w 315"/>
                  <a:gd name="T9" fmla="*/ 186 h 193"/>
                  <a:gd name="T10" fmla="*/ 288 w 315"/>
                  <a:gd name="T11" fmla="*/ 66 h 193"/>
                  <a:gd name="T12" fmla="*/ 310 w 315"/>
                  <a:gd name="T13" fmla="*/ 27 h 193"/>
                  <a:gd name="T14" fmla="*/ 271 w 315"/>
                  <a:gd name="T15" fmla="*/ 5 h 193"/>
                  <a:gd name="T16" fmla="*/ 271 w 315"/>
                  <a:gd name="T17" fmla="*/ 5 h 193"/>
                  <a:gd name="T18" fmla="*/ 271 w 315"/>
                  <a:gd name="T19" fmla="*/ 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5" h="193">
                    <a:moveTo>
                      <a:pt x="271" y="5"/>
                    </a:moveTo>
                    <a:cubicBezTo>
                      <a:pt x="177" y="30"/>
                      <a:pt x="91" y="75"/>
                      <a:pt x="16" y="136"/>
                    </a:cubicBezTo>
                    <a:cubicBezTo>
                      <a:pt x="2" y="147"/>
                      <a:pt x="0" y="168"/>
                      <a:pt x="11" y="181"/>
                    </a:cubicBezTo>
                    <a:cubicBezTo>
                      <a:pt x="17" y="189"/>
                      <a:pt x="27" y="193"/>
                      <a:pt x="36" y="193"/>
                    </a:cubicBezTo>
                    <a:cubicBezTo>
                      <a:pt x="43" y="193"/>
                      <a:pt x="50" y="191"/>
                      <a:pt x="56" y="186"/>
                    </a:cubicBezTo>
                    <a:cubicBezTo>
                      <a:pt x="125" y="130"/>
                      <a:pt x="203" y="90"/>
                      <a:pt x="288" y="66"/>
                    </a:cubicBezTo>
                    <a:cubicBezTo>
                      <a:pt x="305" y="62"/>
                      <a:pt x="315" y="44"/>
                      <a:pt x="310" y="27"/>
                    </a:cubicBezTo>
                    <a:cubicBezTo>
                      <a:pt x="305" y="10"/>
                      <a:pt x="288" y="0"/>
                      <a:pt x="271" y="5"/>
                    </a:cubicBezTo>
                    <a:close/>
                    <a:moveTo>
                      <a:pt x="271" y="5"/>
                    </a:moveTo>
                    <a:cubicBezTo>
                      <a:pt x="271" y="5"/>
                      <a:pt x="271" y="5"/>
                      <a:pt x="271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50" name="Freeform 9"/>
              <p:cNvSpPr>
                <a:spLocks noEditPoints="1"/>
              </p:cNvSpPr>
              <p:nvPr/>
            </p:nvSpPr>
            <p:spPr bwMode="auto">
              <a:xfrm>
                <a:off x="4593" y="3039"/>
                <a:ext cx="174" cy="386"/>
              </a:xfrm>
              <a:custGeom>
                <a:avLst/>
                <a:gdLst>
                  <a:gd name="T0" fmla="*/ 453 w 476"/>
                  <a:gd name="T1" fmla="*/ 996 h 1057"/>
                  <a:gd name="T2" fmla="*/ 64 w 476"/>
                  <a:gd name="T3" fmla="*/ 411 h 1057"/>
                  <a:gd name="T4" fmla="*/ 173 w 476"/>
                  <a:gd name="T5" fmla="*/ 55 h 1057"/>
                  <a:gd name="T6" fmla="*/ 165 w 476"/>
                  <a:gd name="T7" fmla="*/ 10 h 1057"/>
                  <a:gd name="T8" fmla="*/ 120 w 476"/>
                  <a:gd name="T9" fmla="*/ 19 h 1057"/>
                  <a:gd name="T10" fmla="*/ 0 w 476"/>
                  <a:gd name="T11" fmla="*/ 411 h 1057"/>
                  <a:gd name="T12" fmla="*/ 428 w 476"/>
                  <a:gd name="T13" fmla="*/ 1055 h 1057"/>
                  <a:gd name="T14" fmla="*/ 440 w 476"/>
                  <a:gd name="T15" fmla="*/ 1057 h 1057"/>
                  <a:gd name="T16" fmla="*/ 470 w 476"/>
                  <a:gd name="T17" fmla="*/ 1038 h 1057"/>
                  <a:gd name="T18" fmla="*/ 453 w 476"/>
                  <a:gd name="T19" fmla="*/ 996 h 1057"/>
                  <a:gd name="T20" fmla="*/ 453 w 476"/>
                  <a:gd name="T21" fmla="*/ 996 h 1057"/>
                  <a:gd name="T22" fmla="*/ 453 w 476"/>
                  <a:gd name="T23" fmla="*/ 996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6" h="1057">
                    <a:moveTo>
                      <a:pt x="453" y="996"/>
                    </a:moveTo>
                    <a:cubicBezTo>
                      <a:pt x="216" y="897"/>
                      <a:pt x="64" y="667"/>
                      <a:pt x="64" y="411"/>
                    </a:cubicBezTo>
                    <a:cubicBezTo>
                      <a:pt x="64" y="283"/>
                      <a:pt x="102" y="160"/>
                      <a:pt x="173" y="55"/>
                    </a:cubicBezTo>
                    <a:cubicBezTo>
                      <a:pt x="183" y="40"/>
                      <a:pt x="179" y="20"/>
                      <a:pt x="165" y="10"/>
                    </a:cubicBezTo>
                    <a:cubicBezTo>
                      <a:pt x="150" y="0"/>
                      <a:pt x="130" y="4"/>
                      <a:pt x="120" y="19"/>
                    </a:cubicBezTo>
                    <a:cubicBezTo>
                      <a:pt x="41" y="135"/>
                      <a:pt x="0" y="270"/>
                      <a:pt x="0" y="411"/>
                    </a:cubicBezTo>
                    <a:cubicBezTo>
                      <a:pt x="0" y="693"/>
                      <a:pt x="168" y="946"/>
                      <a:pt x="428" y="1055"/>
                    </a:cubicBezTo>
                    <a:cubicBezTo>
                      <a:pt x="432" y="1057"/>
                      <a:pt x="436" y="1057"/>
                      <a:pt x="440" y="1057"/>
                    </a:cubicBezTo>
                    <a:cubicBezTo>
                      <a:pt x="453" y="1057"/>
                      <a:pt x="465" y="1050"/>
                      <a:pt x="470" y="1038"/>
                    </a:cubicBezTo>
                    <a:cubicBezTo>
                      <a:pt x="476" y="1021"/>
                      <a:pt x="469" y="1003"/>
                      <a:pt x="453" y="996"/>
                    </a:cubicBezTo>
                    <a:close/>
                    <a:moveTo>
                      <a:pt x="453" y="996"/>
                    </a:moveTo>
                    <a:cubicBezTo>
                      <a:pt x="453" y="996"/>
                      <a:pt x="453" y="996"/>
                      <a:pt x="453" y="9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  <p:grpSp>
        <p:nvGrpSpPr>
          <p:cNvPr id="66" name="hitorico"/>
          <p:cNvGrpSpPr/>
          <p:nvPr/>
        </p:nvGrpSpPr>
        <p:grpSpPr>
          <a:xfrm>
            <a:off x="8968633" y="843814"/>
            <a:ext cx="1596572" cy="624115"/>
            <a:chOff x="7794171" y="5558971"/>
            <a:chExt cx="1596572" cy="624115"/>
          </a:xfrm>
        </p:grpSpPr>
        <p:grpSp>
          <p:nvGrpSpPr>
            <p:cNvPr id="67" name="historico"/>
            <p:cNvGrpSpPr/>
            <p:nvPr/>
          </p:nvGrpSpPr>
          <p:grpSpPr>
            <a:xfrm>
              <a:off x="7913674" y="5674171"/>
              <a:ext cx="1346440" cy="450171"/>
              <a:chOff x="9469590" y="1309591"/>
              <a:chExt cx="1346440" cy="450171"/>
            </a:xfrm>
          </p:grpSpPr>
          <p:grpSp>
            <p:nvGrpSpPr>
              <p:cNvPr id="69" name="Group 4"/>
              <p:cNvGrpSpPr>
                <a:grpSpLocks noChangeAspect="1"/>
              </p:cNvGrpSpPr>
              <p:nvPr/>
            </p:nvGrpSpPr>
            <p:grpSpPr bwMode="auto">
              <a:xfrm>
                <a:off x="9469590" y="1309591"/>
                <a:ext cx="463483" cy="450171"/>
                <a:chOff x="5704" y="821"/>
                <a:chExt cx="383" cy="372"/>
              </a:xfrm>
              <a:solidFill>
                <a:srgbClr val="00A79B"/>
              </a:solidFill>
            </p:grpSpPr>
            <p:sp>
              <p:nvSpPr>
                <p:cNvPr id="71" name="Freeform 5"/>
                <p:cNvSpPr>
                  <a:spLocks noEditPoints="1"/>
                </p:cNvSpPr>
                <p:nvPr/>
              </p:nvSpPr>
              <p:spPr bwMode="auto">
                <a:xfrm>
                  <a:off x="5743" y="936"/>
                  <a:ext cx="63" cy="63"/>
                </a:xfrm>
                <a:custGeom>
                  <a:avLst/>
                  <a:gdLst>
                    <a:gd name="T0" fmla="*/ 306 w 338"/>
                    <a:gd name="T1" fmla="*/ 0 h 337"/>
                    <a:gd name="T2" fmla="*/ 32 w 338"/>
                    <a:gd name="T3" fmla="*/ 0 h 337"/>
                    <a:gd name="T4" fmla="*/ 0 w 338"/>
                    <a:gd name="T5" fmla="*/ 32 h 337"/>
                    <a:gd name="T6" fmla="*/ 0 w 338"/>
                    <a:gd name="T7" fmla="*/ 305 h 337"/>
                    <a:gd name="T8" fmla="*/ 32 w 338"/>
                    <a:gd name="T9" fmla="*/ 337 h 337"/>
                    <a:gd name="T10" fmla="*/ 306 w 338"/>
                    <a:gd name="T11" fmla="*/ 337 h 337"/>
                    <a:gd name="T12" fmla="*/ 338 w 338"/>
                    <a:gd name="T13" fmla="*/ 305 h 337"/>
                    <a:gd name="T14" fmla="*/ 338 w 338"/>
                    <a:gd name="T15" fmla="*/ 32 h 337"/>
                    <a:gd name="T16" fmla="*/ 306 w 338"/>
                    <a:gd name="T17" fmla="*/ 0 h 337"/>
                    <a:gd name="T18" fmla="*/ 274 w 338"/>
                    <a:gd name="T19" fmla="*/ 273 h 337"/>
                    <a:gd name="T20" fmla="*/ 64 w 338"/>
                    <a:gd name="T21" fmla="*/ 273 h 337"/>
                    <a:gd name="T22" fmla="*/ 64 w 338"/>
                    <a:gd name="T23" fmla="*/ 64 h 337"/>
                    <a:gd name="T24" fmla="*/ 274 w 338"/>
                    <a:gd name="T25" fmla="*/ 64 h 337"/>
                    <a:gd name="T26" fmla="*/ 274 w 338"/>
                    <a:gd name="T27" fmla="*/ 273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8" h="337">
                      <a:moveTo>
                        <a:pt x="306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5" y="0"/>
                        <a:pt x="0" y="14"/>
                        <a:pt x="0" y="32"/>
                      </a:cubicBezTo>
                      <a:cubicBezTo>
                        <a:pt x="0" y="305"/>
                        <a:pt x="0" y="305"/>
                        <a:pt x="0" y="305"/>
                      </a:cubicBezTo>
                      <a:cubicBezTo>
                        <a:pt x="0" y="323"/>
                        <a:pt x="15" y="337"/>
                        <a:pt x="32" y="337"/>
                      </a:cubicBezTo>
                      <a:cubicBezTo>
                        <a:pt x="306" y="337"/>
                        <a:pt x="306" y="337"/>
                        <a:pt x="306" y="337"/>
                      </a:cubicBezTo>
                      <a:cubicBezTo>
                        <a:pt x="324" y="337"/>
                        <a:pt x="338" y="323"/>
                        <a:pt x="338" y="305"/>
                      </a:cubicBezTo>
                      <a:cubicBezTo>
                        <a:pt x="338" y="32"/>
                        <a:pt x="338" y="32"/>
                        <a:pt x="338" y="32"/>
                      </a:cubicBezTo>
                      <a:cubicBezTo>
                        <a:pt x="338" y="14"/>
                        <a:pt x="324" y="0"/>
                        <a:pt x="306" y="0"/>
                      </a:cubicBezTo>
                      <a:close/>
                      <a:moveTo>
                        <a:pt x="274" y="273"/>
                      </a:moveTo>
                      <a:cubicBezTo>
                        <a:pt x="64" y="273"/>
                        <a:pt x="64" y="273"/>
                        <a:pt x="64" y="273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4" y="64"/>
                        <a:pt x="274" y="64"/>
                        <a:pt x="274" y="64"/>
                      </a:cubicBezTo>
                      <a:lnTo>
                        <a:pt x="274" y="27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72" name="Freeform 6"/>
                <p:cNvSpPr>
                  <a:spLocks noEditPoints="1"/>
                </p:cNvSpPr>
                <p:nvPr/>
              </p:nvSpPr>
              <p:spPr bwMode="auto">
                <a:xfrm>
                  <a:off x="5819" y="936"/>
                  <a:ext cx="63" cy="63"/>
                </a:xfrm>
                <a:custGeom>
                  <a:avLst/>
                  <a:gdLst>
                    <a:gd name="T0" fmla="*/ 305 w 337"/>
                    <a:gd name="T1" fmla="*/ 0 h 337"/>
                    <a:gd name="T2" fmla="*/ 32 w 337"/>
                    <a:gd name="T3" fmla="*/ 0 h 337"/>
                    <a:gd name="T4" fmla="*/ 0 w 337"/>
                    <a:gd name="T5" fmla="*/ 32 h 337"/>
                    <a:gd name="T6" fmla="*/ 0 w 337"/>
                    <a:gd name="T7" fmla="*/ 305 h 337"/>
                    <a:gd name="T8" fmla="*/ 32 w 337"/>
                    <a:gd name="T9" fmla="*/ 337 h 337"/>
                    <a:gd name="T10" fmla="*/ 305 w 337"/>
                    <a:gd name="T11" fmla="*/ 337 h 337"/>
                    <a:gd name="T12" fmla="*/ 337 w 337"/>
                    <a:gd name="T13" fmla="*/ 305 h 337"/>
                    <a:gd name="T14" fmla="*/ 337 w 337"/>
                    <a:gd name="T15" fmla="*/ 32 h 337"/>
                    <a:gd name="T16" fmla="*/ 305 w 337"/>
                    <a:gd name="T17" fmla="*/ 0 h 337"/>
                    <a:gd name="T18" fmla="*/ 273 w 337"/>
                    <a:gd name="T19" fmla="*/ 273 h 337"/>
                    <a:gd name="T20" fmla="*/ 64 w 337"/>
                    <a:gd name="T21" fmla="*/ 273 h 337"/>
                    <a:gd name="T22" fmla="*/ 64 w 337"/>
                    <a:gd name="T23" fmla="*/ 64 h 337"/>
                    <a:gd name="T24" fmla="*/ 273 w 337"/>
                    <a:gd name="T25" fmla="*/ 64 h 337"/>
                    <a:gd name="T26" fmla="*/ 273 w 337"/>
                    <a:gd name="T27" fmla="*/ 273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7" h="337">
                      <a:moveTo>
                        <a:pt x="305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4" y="0"/>
                        <a:pt x="0" y="14"/>
                        <a:pt x="0" y="32"/>
                      </a:cubicBezTo>
                      <a:cubicBezTo>
                        <a:pt x="0" y="305"/>
                        <a:pt x="0" y="305"/>
                        <a:pt x="0" y="305"/>
                      </a:cubicBezTo>
                      <a:cubicBezTo>
                        <a:pt x="0" y="323"/>
                        <a:pt x="14" y="337"/>
                        <a:pt x="32" y="337"/>
                      </a:cubicBezTo>
                      <a:cubicBezTo>
                        <a:pt x="305" y="337"/>
                        <a:pt x="305" y="337"/>
                        <a:pt x="305" y="337"/>
                      </a:cubicBezTo>
                      <a:cubicBezTo>
                        <a:pt x="323" y="337"/>
                        <a:pt x="337" y="323"/>
                        <a:pt x="337" y="305"/>
                      </a:cubicBezTo>
                      <a:cubicBezTo>
                        <a:pt x="337" y="32"/>
                        <a:pt x="337" y="32"/>
                        <a:pt x="337" y="32"/>
                      </a:cubicBezTo>
                      <a:cubicBezTo>
                        <a:pt x="337" y="14"/>
                        <a:pt x="323" y="0"/>
                        <a:pt x="305" y="0"/>
                      </a:cubicBezTo>
                      <a:close/>
                      <a:moveTo>
                        <a:pt x="273" y="273"/>
                      </a:moveTo>
                      <a:cubicBezTo>
                        <a:pt x="64" y="273"/>
                        <a:pt x="64" y="273"/>
                        <a:pt x="64" y="273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3" y="64"/>
                        <a:pt x="273" y="64"/>
                        <a:pt x="273" y="64"/>
                      </a:cubicBezTo>
                      <a:cubicBezTo>
                        <a:pt x="273" y="273"/>
                        <a:pt x="273" y="273"/>
                        <a:pt x="273" y="2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73" name="Freeform 7"/>
                <p:cNvSpPr>
                  <a:spLocks noEditPoints="1"/>
                </p:cNvSpPr>
                <p:nvPr/>
              </p:nvSpPr>
              <p:spPr bwMode="auto">
                <a:xfrm>
                  <a:off x="5743" y="1013"/>
                  <a:ext cx="63" cy="63"/>
                </a:xfrm>
                <a:custGeom>
                  <a:avLst/>
                  <a:gdLst>
                    <a:gd name="T0" fmla="*/ 306 w 338"/>
                    <a:gd name="T1" fmla="*/ 0 h 338"/>
                    <a:gd name="T2" fmla="*/ 32 w 338"/>
                    <a:gd name="T3" fmla="*/ 0 h 338"/>
                    <a:gd name="T4" fmla="*/ 0 w 338"/>
                    <a:gd name="T5" fmla="*/ 32 h 338"/>
                    <a:gd name="T6" fmla="*/ 0 w 338"/>
                    <a:gd name="T7" fmla="*/ 306 h 338"/>
                    <a:gd name="T8" fmla="*/ 32 w 338"/>
                    <a:gd name="T9" fmla="*/ 338 h 338"/>
                    <a:gd name="T10" fmla="*/ 306 w 338"/>
                    <a:gd name="T11" fmla="*/ 338 h 338"/>
                    <a:gd name="T12" fmla="*/ 338 w 338"/>
                    <a:gd name="T13" fmla="*/ 306 h 338"/>
                    <a:gd name="T14" fmla="*/ 338 w 338"/>
                    <a:gd name="T15" fmla="*/ 32 h 338"/>
                    <a:gd name="T16" fmla="*/ 306 w 338"/>
                    <a:gd name="T17" fmla="*/ 0 h 338"/>
                    <a:gd name="T18" fmla="*/ 274 w 338"/>
                    <a:gd name="T19" fmla="*/ 274 h 338"/>
                    <a:gd name="T20" fmla="*/ 64 w 338"/>
                    <a:gd name="T21" fmla="*/ 274 h 338"/>
                    <a:gd name="T22" fmla="*/ 64 w 338"/>
                    <a:gd name="T23" fmla="*/ 64 h 338"/>
                    <a:gd name="T24" fmla="*/ 274 w 338"/>
                    <a:gd name="T25" fmla="*/ 64 h 338"/>
                    <a:gd name="T26" fmla="*/ 274 w 338"/>
                    <a:gd name="T27" fmla="*/ 274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8" h="338">
                      <a:moveTo>
                        <a:pt x="306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5" y="0"/>
                        <a:pt x="0" y="14"/>
                        <a:pt x="0" y="32"/>
                      </a:cubicBezTo>
                      <a:cubicBezTo>
                        <a:pt x="0" y="306"/>
                        <a:pt x="0" y="306"/>
                        <a:pt x="0" y="306"/>
                      </a:cubicBezTo>
                      <a:cubicBezTo>
                        <a:pt x="0" y="323"/>
                        <a:pt x="15" y="338"/>
                        <a:pt x="32" y="338"/>
                      </a:cubicBezTo>
                      <a:cubicBezTo>
                        <a:pt x="306" y="338"/>
                        <a:pt x="306" y="338"/>
                        <a:pt x="306" y="338"/>
                      </a:cubicBezTo>
                      <a:cubicBezTo>
                        <a:pt x="324" y="338"/>
                        <a:pt x="338" y="323"/>
                        <a:pt x="338" y="306"/>
                      </a:cubicBezTo>
                      <a:cubicBezTo>
                        <a:pt x="338" y="32"/>
                        <a:pt x="338" y="32"/>
                        <a:pt x="338" y="32"/>
                      </a:cubicBezTo>
                      <a:cubicBezTo>
                        <a:pt x="338" y="14"/>
                        <a:pt x="324" y="0"/>
                        <a:pt x="306" y="0"/>
                      </a:cubicBezTo>
                      <a:close/>
                      <a:moveTo>
                        <a:pt x="274" y="274"/>
                      </a:moveTo>
                      <a:cubicBezTo>
                        <a:pt x="64" y="274"/>
                        <a:pt x="64" y="274"/>
                        <a:pt x="64" y="274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4" y="64"/>
                        <a:pt x="274" y="64"/>
                        <a:pt x="274" y="64"/>
                      </a:cubicBezTo>
                      <a:lnTo>
                        <a:pt x="274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74" name="Freeform 8"/>
                <p:cNvSpPr>
                  <a:spLocks noEditPoints="1"/>
                </p:cNvSpPr>
                <p:nvPr/>
              </p:nvSpPr>
              <p:spPr bwMode="auto">
                <a:xfrm>
                  <a:off x="5704" y="821"/>
                  <a:ext cx="383" cy="372"/>
                </a:xfrm>
                <a:custGeom>
                  <a:avLst/>
                  <a:gdLst>
                    <a:gd name="T0" fmla="*/ 1569 w 2048"/>
                    <a:gd name="T1" fmla="*/ 237 h 1990"/>
                    <a:gd name="T2" fmla="*/ 1398 w 2048"/>
                    <a:gd name="T3" fmla="*/ 205 h 1990"/>
                    <a:gd name="T4" fmla="*/ 1366 w 2048"/>
                    <a:gd name="T5" fmla="*/ 0 h 1990"/>
                    <a:gd name="T6" fmla="*/ 1197 w 2048"/>
                    <a:gd name="T7" fmla="*/ 32 h 1990"/>
                    <a:gd name="T8" fmla="*/ 885 w 2048"/>
                    <a:gd name="T9" fmla="*/ 205 h 1990"/>
                    <a:gd name="T10" fmla="*/ 853 w 2048"/>
                    <a:gd name="T11" fmla="*/ 0 h 1990"/>
                    <a:gd name="T12" fmla="*/ 684 w 2048"/>
                    <a:gd name="T13" fmla="*/ 32 h 1990"/>
                    <a:gd name="T14" fmla="*/ 372 w 2048"/>
                    <a:gd name="T15" fmla="*/ 205 h 1990"/>
                    <a:gd name="T16" fmla="*/ 340 w 2048"/>
                    <a:gd name="T17" fmla="*/ 0 h 1990"/>
                    <a:gd name="T18" fmla="*/ 171 w 2048"/>
                    <a:gd name="T19" fmla="*/ 32 h 1990"/>
                    <a:gd name="T20" fmla="*/ 32 w 2048"/>
                    <a:gd name="T21" fmla="*/ 205 h 1990"/>
                    <a:gd name="T22" fmla="*/ 0 w 2048"/>
                    <a:gd name="T23" fmla="*/ 1468 h 1990"/>
                    <a:gd name="T24" fmla="*/ 896 w 2048"/>
                    <a:gd name="T25" fmla="*/ 1501 h 1990"/>
                    <a:gd name="T26" fmla="*/ 1469 w 2048"/>
                    <a:gd name="T27" fmla="*/ 1990 h 1990"/>
                    <a:gd name="T28" fmla="*/ 1569 w 2048"/>
                    <a:gd name="T29" fmla="*/ 840 h 1990"/>
                    <a:gd name="T30" fmla="*/ 1261 w 2048"/>
                    <a:gd name="T31" fmla="*/ 64 h 1990"/>
                    <a:gd name="T32" fmla="*/ 1334 w 2048"/>
                    <a:gd name="T33" fmla="*/ 237 h 1990"/>
                    <a:gd name="T34" fmla="*/ 1261 w 2048"/>
                    <a:gd name="T35" fmla="*/ 410 h 1990"/>
                    <a:gd name="T36" fmla="*/ 748 w 2048"/>
                    <a:gd name="T37" fmla="*/ 237 h 1990"/>
                    <a:gd name="T38" fmla="*/ 821 w 2048"/>
                    <a:gd name="T39" fmla="*/ 64 h 1990"/>
                    <a:gd name="T40" fmla="*/ 821 w 2048"/>
                    <a:gd name="T41" fmla="*/ 410 h 1990"/>
                    <a:gd name="T42" fmla="*/ 748 w 2048"/>
                    <a:gd name="T43" fmla="*/ 237 h 1990"/>
                    <a:gd name="T44" fmla="*/ 235 w 2048"/>
                    <a:gd name="T45" fmla="*/ 64 h 1990"/>
                    <a:gd name="T46" fmla="*/ 308 w 2048"/>
                    <a:gd name="T47" fmla="*/ 237 h 1990"/>
                    <a:gd name="T48" fmla="*/ 235 w 2048"/>
                    <a:gd name="T49" fmla="*/ 410 h 1990"/>
                    <a:gd name="T50" fmla="*/ 921 w 2048"/>
                    <a:gd name="T51" fmla="*/ 1026 h 1990"/>
                    <a:gd name="T52" fmla="*/ 616 w 2048"/>
                    <a:gd name="T53" fmla="*/ 1058 h 1990"/>
                    <a:gd name="T54" fmla="*/ 648 w 2048"/>
                    <a:gd name="T55" fmla="*/ 1364 h 1990"/>
                    <a:gd name="T56" fmla="*/ 889 w 2048"/>
                    <a:gd name="T57" fmla="*/ 1411 h 1990"/>
                    <a:gd name="T58" fmla="*/ 64 w 2048"/>
                    <a:gd name="T59" fmla="*/ 1436 h 1990"/>
                    <a:gd name="T60" fmla="*/ 171 w 2048"/>
                    <a:gd name="T61" fmla="*/ 269 h 1990"/>
                    <a:gd name="T62" fmla="*/ 203 w 2048"/>
                    <a:gd name="T63" fmla="*/ 474 h 1990"/>
                    <a:gd name="T64" fmla="*/ 372 w 2048"/>
                    <a:gd name="T65" fmla="*/ 442 h 1990"/>
                    <a:gd name="T66" fmla="*/ 684 w 2048"/>
                    <a:gd name="T67" fmla="*/ 269 h 1990"/>
                    <a:gd name="T68" fmla="*/ 716 w 2048"/>
                    <a:gd name="T69" fmla="*/ 474 h 1990"/>
                    <a:gd name="T70" fmla="*/ 885 w 2048"/>
                    <a:gd name="T71" fmla="*/ 442 h 1990"/>
                    <a:gd name="T72" fmla="*/ 1197 w 2048"/>
                    <a:gd name="T73" fmla="*/ 269 h 1990"/>
                    <a:gd name="T74" fmla="*/ 1229 w 2048"/>
                    <a:gd name="T75" fmla="*/ 474 h 1990"/>
                    <a:gd name="T76" fmla="*/ 1398 w 2048"/>
                    <a:gd name="T77" fmla="*/ 442 h 1990"/>
                    <a:gd name="T78" fmla="*/ 1505 w 2048"/>
                    <a:gd name="T79" fmla="*/ 269 h 1990"/>
                    <a:gd name="T80" fmla="*/ 1469 w 2048"/>
                    <a:gd name="T81" fmla="*/ 831 h 1990"/>
                    <a:gd name="T82" fmla="*/ 1364 w 2048"/>
                    <a:gd name="T83" fmla="*/ 648 h 1990"/>
                    <a:gd name="T84" fmla="*/ 1058 w 2048"/>
                    <a:gd name="T85" fmla="*/ 616 h 1990"/>
                    <a:gd name="T86" fmla="*/ 1026 w 2048"/>
                    <a:gd name="T87" fmla="*/ 921 h 1990"/>
                    <a:gd name="T88" fmla="*/ 1113 w 2048"/>
                    <a:gd name="T89" fmla="*/ 953 h 1990"/>
                    <a:gd name="T90" fmla="*/ 953 w 2048"/>
                    <a:gd name="T91" fmla="*/ 1146 h 1990"/>
                    <a:gd name="T92" fmla="*/ 921 w 2048"/>
                    <a:gd name="T93" fmla="*/ 1026 h 1990"/>
                    <a:gd name="T94" fmla="*/ 889 w 2048"/>
                    <a:gd name="T95" fmla="*/ 1300 h 1990"/>
                    <a:gd name="T96" fmla="*/ 680 w 2048"/>
                    <a:gd name="T97" fmla="*/ 1090 h 1990"/>
                    <a:gd name="T98" fmla="*/ 1300 w 2048"/>
                    <a:gd name="T99" fmla="*/ 680 h 1990"/>
                    <a:gd name="T100" fmla="*/ 1217 w 2048"/>
                    <a:gd name="T101" fmla="*/ 889 h 1990"/>
                    <a:gd name="T102" fmla="*/ 1090 w 2048"/>
                    <a:gd name="T103" fmla="*/ 680 h 1990"/>
                    <a:gd name="T104" fmla="*/ 1469 w 2048"/>
                    <a:gd name="T105" fmla="*/ 1926 h 1990"/>
                    <a:gd name="T106" fmla="*/ 956 w 2048"/>
                    <a:gd name="T107" fmla="*/ 1465 h 1990"/>
                    <a:gd name="T108" fmla="*/ 1238 w 2048"/>
                    <a:gd name="T109" fmla="*/ 950 h 1990"/>
                    <a:gd name="T110" fmla="*/ 1340 w 2048"/>
                    <a:gd name="T111" fmla="*/ 912 h 1990"/>
                    <a:gd name="T112" fmla="*/ 1469 w 2048"/>
                    <a:gd name="T113" fmla="*/ 896 h 1990"/>
                    <a:gd name="T114" fmla="*/ 1533 w 2048"/>
                    <a:gd name="T115" fmla="*/ 900 h 1990"/>
                    <a:gd name="T116" fmla="*/ 1469 w 2048"/>
                    <a:gd name="T117" fmla="*/ 1926 h 19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048" h="1990">
                      <a:moveTo>
                        <a:pt x="1569" y="840"/>
                      </a:moveTo>
                      <a:cubicBezTo>
                        <a:pt x="1569" y="237"/>
                        <a:pt x="1569" y="237"/>
                        <a:pt x="1569" y="237"/>
                      </a:cubicBezTo>
                      <a:cubicBezTo>
                        <a:pt x="1569" y="219"/>
                        <a:pt x="1555" y="205"/>
                        <a:pt x="1537" y="205"/>
                      </a:cubicBezTo>
                      <a:cubicBezTo>
                        <a:pt x="1398" y="205"/>
                        <a:pt x="1398" y="205"/>
                        <a:pt x="1398" y="205"/>
                      </a:cubicBezTo>
                      <a:cubicBezTo>
                        <a:pt x="1398" y="32"/>
                        <a:pt x="1398" y="32"/>
                        <a:pt x="1398" y="32"/>
                      </a:cubicBezTo>
                      <a:cubicBezTo>
                        <a:pt x="1398" y="14"/>
                        <a:pt x="1384" y="0"/>
                        <a:pt x="1366" y="0"/>
                      </a:cubicBezTo>
                      <a:cubicBezTo>
                        <a:pt x="1229" y="0"/>
                        <a:pt x="1229" y="0"/>
                        <a:pt x="1229" y="0"/>
                      </a:cubicBezTo>
                      <a:cubicBezTo>
                        <a:pt x="1212" y="0"/>
                        <a:pt x="1197" y="14"/>
                        <a:pt x="1197" y="32"/>
                      </a:cubicBezTo>
                      <a:cubicBezTo>
                        <a:pt x="1197" y="205"/>
                        <a:pt x="1197" y="205"/>
                        <a:pt x="1197" y="205"/>
                      </a:cubicBezTo>
                      <a:cubicBezTo>
                        <a:pt x="885" y="205"/>
                        <a:pt x="885" y="205"/>
                        <a:pt x="885" y="205"/>
                      </a:cubicBezTo>
                      <a:cubicBezTo>
                        <a:pt x="885" y="32"/>
                        <a:pt x="885" y="32"/>
                        <a:pt x="885" y="32"/>
                      </a:cubicBezTo>
                      <a:cubicBezTo>
                        <a:pt x="885" y="14"/>
                        <a:pt x="871" y="0"/>
                        <a:pt x="853" y="0"/>
                      </a:cubicBezTo>
                      <a:cubicBezTo>
                        <a:pt x="716" y="0"/>
                        <a:pt x="716" y="0"/>
                        <a:pt x="716" y="0"/>
                      </a:cubicBezTo>
                      <a:cubicBezTo>
                        <a:pt x="698" y="0"/>
                        <a:pt x="684" y="14"/>
                        <a:pt x="684" y="32"/>
                      </a:cubicBezTo>
                      <a:cubicBezTo>
                        <a:pt x="684" y="205"/>
                        <a:pt x="684" y="205"/>
                        <a:pt x="684" y="205"/>
                      </a:cubicBezTo>
                      <a:cubicBezTo>
                        <a:pt x="372" y="205"/>
                        <a:pt x="372" y="205"/>
                        <a:pt x="372" y="205"/>
                      </a:cubicBezTo>
                      <a:cubicBezTo>
                        <a:pt x="372" y="32"/>
                        <a:pt x="372" y="32"/>
                        <a:pt x="372" y="32"/>
                      </a:cubicBezTo>
                      <a:cubicBezTo>
                        <a:pt x="372" y="14"/>
                        <a:pt x="358" y="0"/>
                        <a:pt x="340" y="0"/>
                      </a:cubicBezTo>
                      <a:cubicBezTo>
                        <a:pt x="203" y="0"/>
                        <a:pt x="203" y="0"/>
                        <a:pt x="203" y="0"/>
                      </a:cubicBezTo>
                      <a:cubicBezTo>
                        <a:pt x="185" y="0"/>
                        <a:pt x="171" y="14"/>
                        <a:pt x="171" y="32"/>
                      </a:cubicBezTo>
                      <a:cubicBezTo>
                        <a:pt x="171" y="205"/>
                        <a:pt x="171" y="205"/>
                        <a:pt x="171" y="205"/>
                      </a:cubicBezTo>
                      <a:cubicBezTo>
                        <a:pt x="32" y="205"/>
                        <a:pt x="32" y="205"/>
                        <a:pt x="32" y="205"/>
                      </a:cubicBezTo>
                      <a:cubicBezTo>
                        <a:pt x="14" y="205"/>
                        <a:pt x="0" y="219"/>
                        <a:pt x="0" y="237"/>
                      </a:cubicBezTo>
                      <a:cubicBezTo>
                        <a:pt x="0" y="1468"/>
                        <a:pt x="0" y="1468"/>
                        <a:pt x="0" y="1468"/>
                      </a:cubicBezTo>
                      <a:cubicBezTo>
                        <a:pt x="0" y="1486"/>
                        <a:pt x="14" y="1501"/>
                        <a:pt x="32" y="1501"/>
                      </a:cubicBezTo>
                      <a:cubicBezTo>
                        <a:pt x="896" y="1501"/>
                        <a:pt x="896" y="1501"/>
                        <a:pt x="896" y="1501"/>
                      </a:cubicBezTo>
                      <a:cubicBezTo>
                        <a:pt x="917" y="1631"/>
                        <a:pt x="981" y="1751"/>
                        <a:pt x="1080" y="1840"/>
                      </a:cubicBezTo>
                      <a:cubicBezTo>
                        <a:pt x="1186" y="1937"/>
                        <a:pt x="1325" y="1990"/>
                        <a:pt x="1469" y="1990"/>
                      </a:cubicBezTo>
                      <a:cubicBezTo>
                        <a:pt x="1788" y="1990"/>
                        <a:pt x="2048" y="1730"/>
                        <a:pt x="2048" y="1411"/>
                      </a:cubicBezTo>
                      <a:cubicBezTo>
                        <a:pt x="2048" y="1129"/>
                        <a:pt x="1844" y="888"/>
                        <a:pt x="1569" y="840"/>
                      </a:cubicBezTo>
                      <a:close/>
                      <a:moveTo>
                        <a:pt x="1261" y="237"/>
                      </a:moveTo>
                      <a:cubicBezTo>
                        <a:pt x="1261" y="64"/>
                        <a:pt x="1261" y="64"/>
                        <a:pt x="1261" y="64"/>
                      </a:cubicBezTo>
                      <a:cubicBezTo>
                        <a:pt x="1334" y="64"/>
                        <a:pt x="1334" y="64"/>
                        <a:pt x="1334" y="64"/>
                      </a:cubicBezTo>
                      <a:cubicBezTo>
                        <a:pt x="1334" y="237"/>
                        <a:pt x="1334" y="237"/>
                        <a:pt x="1334" y="237"/>
                      </a:cubicBezTo>
                      <a:cubicBezTo>
                        <a:pt x="1334" y="410"/>
                        <a:pt x="1334" y="410"/>
                        <a:pt x="1334" y="410"/>
                      </a:cubicBezTo>
                      <a:cubicBezTo>
                        <a:pt x="1261" y="410"/>
                        <a:pt x="1261" y="410"/>
                        <a:pt x="1261" y="410"/>
                      </a:cubicBezTo>
                      <a:lnTo>
                        <a:pt x="1261" y="237"/>
                      </a:lnTo>
                      <a:close/>
                      <a:moveTo>
                        <a:pt x="748" y="237"/>
                      </a:moveTo>
                      <a:cubicBezTo>
                        <a:pt x="748" y="64"/>
                        <a:pt x="748" y="64"/>
                        <a:pt x="748" y="64"/>
                      </a:cubicBezTo>
                      <a:cubicBezTo>
                        <a:pt x="821" y="64"/>
                        <a:pt x="821" y="64"/>
                        <a:pt x="821" y="64"/>
                      </a:cubicBezTo>
                      <a:cubicBezTo>
                        <a:pt x="821" y="237"/>
                        <a:pt x="821" y="237"/>
                        <a:pt x="821" y="237"/>
                      </a:cubicBezTo>
                      <a:cubicBezTo>
                        <a:pt x="821" y="410"/>
                        <a:pt x="821" y="410"/>
                        <a:pt x="821" y="410"/>
                      </a:cubicBezTo>
                      <a:cubicBezTo>
                        <a:pt x="748" y="410"/>
                        <a:pt x="748" y="410"/>
                        <a:pt x="748" y="410"/>
                      </a:cubicBezTo>
                      <a:lnTo>
                        <a:pt x="748" y="237"/>
                      </a:lnTo>
                      <a:close/>
                      <a:moveTo>
                        <a:pt x="235" y="237"/>
                      </a:moveTo>
                      <a:cubicBezTo>
                        <a:pt x="235" y="64"/>
                        <a:pt x="235" y="64"/>
                        <a:pt x="235" y="64"/>
                      </a:cubicBezTo>
                      <a:cubicBezTo>
                        <a:pt x="308" y="64"/>
                        <a:pt x="308" y="64"/>
                        <a:pt x="308" y="64"/>
                      </a:cubicBezTo>
                      <a:cubicBezTo>
                        <a:pt x="308" y="237"/>
                        <a:pt x="308" y="237"/>
                        <a:pt x="308" y="237"/>
                      </a:cubicBezTo>
                      <a:cubicBezTo>
                        <a:pt x="308" y="410"/>
                        <a:pt x="308" y="410"/>
                        <a:pt x="308" y="410"/>
                      </a:cubicBezTo>
                      <a:cubicBezTo>
                        <a:pt x="235" y="410"/>
                        <a:pt x="235" y="410"/>
                        <a:pt x="235" y="410"/>
                      </a:cubicBezTo>
                      <a:lnTo>
                        <a:pt x="235" y="237"/>
                      </a:lnTo>
                      <a:close/>
                      <a:moveTo>
                        <a:pt x="921" y="1026"/>
                      </a:moveTo>
                      <a:cubicBezTo>
                        <a:pt x="648" y="1026"/>
                        <a:pt x="648" y="1026"/>
                        <a:pt x="648" y="1026"/>
                      </a:cubicBezTo>
                      <a:cubicBezTo>
                        <a:pt x="630" y="1026"/>
                        <a:pt x="616" y="1040"/>
                        <a:pt x="616" y="1058"/>
                      </a:cubicBezTo>
                      <a:cubicBezTo>
                        <a:pt x="616" y="1332"/>
                        <a:pt x="616" y="1332"/>
                        <a:pt x="616" y="1332"/>
                      </a:cubicBezTo>
                      <a:cubicBezTo>
                        <a:pt x="616" y="1349"/>
                        <a:pt x="630" y="1364"/>
                        <a:pt x="648" y="1364"/>
                      </a:cubicBezTo>
                      <a:cubicBezTo>
                        <a:pt x="891" y="1364"/>
                        <a:pt x="891" y="1364"/>
                        <a:pt x="891" y="1364"/>
                      </a:cubicBezTo>
                      <a:cubicBezTo>
                        <a:pt x="890" y="1379"/>
                        <a:pt x="889" y="1395"/>
                        <a:pt x="889" y="1411"/>
                      </a:cubicBezTo>
                      <a:cubicBezTo>
                        <a:pt x="889" y="1419"/>
                        <a:pt x="890" y="1428"/>
                        <a:pt x="890" y="1436"/>
                      </a:cubicBezTo>
                      <a:cubicBezTo>
                        <a:pt x="64" y="1436"/>
                        <a:pt x="64" y="1436"/>
                        <a:pt x="64" y="1436"/>
                      </a:cubicBezTo>
                      <a:cubicBezTo>
                        <a:pt x="64" y="269"/>
                        <a:pt x="64" y="269"/>
                        <a:pt x="64" y="269"/>
                      </a:cubicBezTo>
                      <a:cubicBezTo>
                        <a:pt x="171" y="269"/>
                        <a:pt x="171" y="269"/>
                        <a:pt x="171" y="269"/>
                      </a:cubicBezTo>
                      <a:cubicBezTo>
                        <a:pt x="171" y="442"/>
                        <a:pt x="171" y="442"/>
                        <a:pt x="171" y="442"/>
                      </a:cubicBezTo>
                      <a:cubicBezTo>
                        <a:pt x="171" y="460"/>
                        <a:pt x="185" y="474"/>
                        <a:pt x="203" y="474"/>
                      </a:cubicBezTo>
                      <a:cubicBezTo>
                        <a:pt x="340" y="474"/>
                        <a:pt x="340" y="474"/>
                        <a:pt x="340" y="474"/>
                      </a:cubicBezTo>
                      <a:cubicBezTo>
                        <a:pt x="358" y="474"/>
                        <a:pt x="372" y="460"/>
                        <a:pt x="372" y="442"/>
                      </a:cubicBezTo>
                      <a:cubicBezTo>
                        <a:pt x="372" y="269"/>
                        <a:pt x="372" y="269"/>
                        <a:pt x="372" y="269"/>
                      </a:cubicBezTo>
                      <a:cubicBezTo>
                        <a:pt x="684" y="269"/>
                        <a:pt x="684" y="269"/>
                        <a:pt x="684" y="269"/>
                      </a:cubicBezTo>
                      <a:cubicBezTo>
                        <a:pt x="684" y="442"/>
                        <a:pt x="684" y="442"/>
                        <a:pt x="684" y="442"/>
                      </a:cubicBezTo>
                      <a:cubicBezTo>
                        <a:pt x="684" y="460"/>
                        <a:pt x="698" y="474"/>
                        <a:pt x="716" y="474"/>
                      </a:cubicBezTo>
                      <a:cubicBezTo>
                        <a:pt x="853" y="474"/>
                        <a:pt x="853" y="474"/>
                        <a:pt x="853" y="474"/>
                      </a:cubicBezTo>
                      <a:cubicBezTo>
                        <a:pt x="871" y="474"/>
                        <a:pt x="885" y="460"/>
                        <a:pt x="885" y="442"/>
                      </a:cubicBezTo>
                      <a:cubicBezTo>
                        <a:pt x="885" y="269"/>
                        <a:pt x="885" y="269"/>
                        <a:pt x="885" y="269"/>
                      </a:cubicBezTo>
                      <a:cubicBezTo>
                        <a:pt x="1197" y="269"/>
                        <a:pt x="1197" y="269"/>
                        <a:pt x="1197" y="269"/>
                      </a:cubicBezTo>
                      <a:cubicBezTo>
                        <a:pt x="1197" y="442"/>
                        <a:pt x="1197" y="442"/>
                        <a:pt x="1197" y="442"/>
                      </a:cubicBezTo>
                      <a:cubicBezTo>
                        <a:pt x="1197" y="460"/>
                        <a:pt x="1212" y="474"/>
                        <a:pt x="1229" y="474"/>
                      </a:cubicBezTo>
                      <a:cubicBezTo>
                        <a:pt x="1366" y="474"/>
                        <a:pt x="1366" y="474"/>
                        <a:pt x="1366" y="474"/>
                      </a:cubicBezTo>
                      <a:cubicBezTo>
                        <a:pt x="1384" y="474"/>
                        <a:pt x="1398" y="460"/>
                        <a:pt x="1398" y="442"/>
                      </a:cubicBezTo>
                      <a:cubicBezTo>
                        <a:pt x="1398" y="269"/>
                        <a:pt x="1398" y="269"/>
                        <a:pt x="1398" y="269"/>
                      </a:cubicBezTo>
                      <a:cubicBezTo>
                        <a:pt x="1505" y="269"/>
                        <a:pt x="1505" y="269"/>
                        <a:pt x="1505" y="269"/>
                      </a:cubicBezTo>
                      <a:cubicBezTo>
                        <a:pt x="1505" y="833"/>
                        <a:pt x="1505" y="833"/>
                        <a:pt x="1505" y="833"/>
                      </a:cubicBezTo>
                      <a:cubicBezTo>
                        <a:pt x="1493" y="832"/>
                        <a:pt x="1481" y="831"/>
                        <a:pt x="1469" y="831"/>
                      </a:cubicBezTo>
                      <a:cubicBezTo>
                        <a:pt x="1433" y="831"/>
                        <a:pt x="1398" y="835"/>
                        <a:pt x="1364" y="841"/>
                      </a:cubicBezTo>
                      <a:cubicBezTo>
                        <a:pt x="1364" y="648"/>
                        <a:pt x="1364" y="648"/>
                        <a:pt x="1364" y="648"/>
                      </a:cubicBezTo>
                      <a:cubicBezTo>
                        <a:pt x="1364" y="630"/>
                        <a:pt x="1350" y="616"/>
                        <a:pt x="1332" y="616"/>
                      </a:cubicBezTo>
                      <a:cubicBezTo>
                        <a:pt x="1058" y="616"/>
                        <a:pt x="1058" y="616"/>
                        <a:pt x="1058" y="616"/>
                      </a:cubicBezTo>
                      <a:cubicBezTo>
                        <a:pt x="1040" y="616"/>
                        <a:pt x="1026" y="630"/>
                        <a:pt x="1026" y="648"/>
                      </a:cubicBezTo>
                      <a:cubicBezTo>
                        <a:pt x="1026" y="921"/>
                        <a:pt x="1026" y="921"/>
                        <a:pt x="1026" y="921"/>
                      </a:cubicBezTo>
                      <a:cubicBezTo>
                        <a:pt x="1026" y="939"/>
                        <a:pt x="1040" y="953"/>
                        <a:pt x="1058" y="953"/>
                      </a:cubicBezTo>
                      <a:cubicBezTo>
                        <a:pt x="1113" y="953"/>
                        <a:pt x="1113" y="953"/>
                        <a:pt x="1113" y="953"/>
                      </a:cubicBezTo>
                      <a:cubicBezTo>
                        <a:pt x="1060" y="995"/>
                        <a:pt x="1014" y="1045"/>
                        <a:pt x="978" y="1102"/>
                      </a:cubicBezTo>
                      <a:cubicBezTo>
                        <a:pt x="969" y="1116"/>
                        <a:pt x="961" y="1131"/>
                        <a:pt x="953" y="1146"/>
                      </a:cubicBezTo>
                      <a:cubicBezTo>
                        <a:pt x="953" y="1058"/>
                        <a:pt x="953" y="1058"/>
                        <a:pt x="953" y="1058"/>
                      </a:cubicBezTo>
                      <a:cubicBezTo>
                        <a:pt x="953" y="1040"/>
                        <a:pt x="939" y="1026"/>
                        <a:pt x="921" y="1026"/>
                      </a:cubicBezTo>
                      <a:close/>
                      <a:moveTo>
                        <a:pt x="889" y="1090"/>
                      </a:moveTo>
                      <a:cubicBezTo>
                        <a:pt x="889" y="1300"/>
                        <a:pt x="889" y="1300"/>
                        <a:pt x="889" y="1300"/>
                      </a:cubicBezTo>
                      <a:cubicBezTo>
                        <a:pt x="680" y="1300"/>
                        <a:pt x="680" y="1300"/>
                        <a:pt x="680" y="1300"/>
                      </a:cubicBezTo>
                      <a:cubicBezTo>
                        <a:pt x="680" y="1090"/>
                        <a:pt x="680" y="1090"/>
                        <a:pt x="680" y="1090"/>
                      </a:cubicBezTo>
                      <a:lnTo>
                        <a:pt x="889" y="1090"/>
                      </a:lnTo>
                      <a:close/>
                      <a:moveTo>
                        <a:pt x="1300" y="680"/>
                      </a:moveTo>
                      <a:cubicBezTo>
                        <a:pt x="1300" y="857"/>
                        <a:pt x="1300" y="857"/>
                        <a:pt x="1300" y="857"/>
                      </a:cubicBezTo>
                      <a:cubicBezTo>
                        <a:pt x="1271" y="865"/>
                        <a:pt x="1244" y="876"/>
                        <a:pt x="1217" y="889"/>
                      </a:cubicBezTo>
                      <a:cubicBezTo>
                        <a:pt x="1090" y="889"/>
                        <a:pt x="1090" y="889"/>
                        <a:pt x="1090" y="889"/>
                      </a:cubicBezTo>
                      <a:cubicBezTo>
                        <a:pt x="1090" y="680"/>
                        <a:pt x="1090" y="680"/>
                        <a:pt x="1090" y="680"/>
                      </a:cubicBezTo>
                      <a:lnTo>
                        <a:pt x="1300" y="680"/>
                      </a:lnTo>
                      <a:close/>
                      <a:moveTo>
                        <a:pt x="1469" y="1926"/>
                      </a:moveTo>
                      <a:cubicBezTo>
                        <a:pt x="1204" y="1926"/>
                        <a:pt x="984" y="1728"/>
                        <a:pt x="956" y="1465"/>
                      </a:cubicBezTo>
                      <a:cubicBezTo>
                        <a:pt x="956" y="1465"/>
                        <a:pt x="956" y="1465"/>
                        <a:pt x="956" y="1465"/>
                      </a:cubicBezTo>
                      <a:cubicBezTo>
                        <a:pt x="954" y="1447"/>
                        <a:pt x="953" y="1429"/>
                        <a:pt x="953" y="1411"/>
                      </a:cubicBezTo>
                      <a:cubicBezTo>
                        <a:pt x="953" y="1215"/>
                        <a:pt x="1063" y="1038"/>
                        <a:pt x="1238" y="950"/>
                      </a:cubicBezTo>
                      <a:cubicBezTo>
                        <a:pt x="1238" y="950"/>
                        <a:pt x="1238" y="950"/>
                        <a:pt x="1238" y="950"/>
                      </a:cubicBezTo>
                      <a:cubicBezTo>
                        <a:pt x="1271" y="934"/>
                        <a:pt x="1305" y="921"/>
                        <a:pt x="1340" y="912"/>
                      </a:cubicBezTo>
                      <a:cubicBezTo>
                        <a:pt x="1340" y="912"/>
                        <a:pt x="1340" y="912"/>
                        <a:pt x="1340" y="912"/>
                      </a:cubicBezTo>
                      <a:cubicBezTo>
                        <a:pt x="1382" y="901"/>
                        <a:pt x="1425" y="896"/>
                        <a:pt x="1469" y="896"/>
                      </a:cubicBezTo>
                      <a:cubicBezTo>
                        <a:pt x="1490" y="896"/>
                        <a:pt x="1512" y="897"/>
                        <a:pt x="1533" y="900"/>
                      </a:cubicBezTo>
                      <a:cubicBezTo>
                        <a:pt x="1533" y="900"/>
                        <a:pt x="1533" y="900"/>
                        <a:pt x="1533" y="900"/>
                      </a:cubicBezTo>
                      <a:cubicBezTo>
                        <a:pt x="1790" y="932"/>
                        <a:pt x="1984" y="1151"/>
                        <a:pt x="1984" y="1411"/>
                      </a:cubicBezTo>
                      <a:cubicBezTo>
                        <a:pt x="1984" y="1695"/>
                        <a:pt x="1753" y="1926"/>
                        <a:pt x="1469" y="19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94" name="Freeform 9"/>
                <p:cNvSpPr>
                  <a:spLocks/>
                </p:cNvSpPr>
                <p:nvPr/>
              </p:nvSpPr>
              <p:spPr bwMode="auto">
                <a:xfrm>
                  <a:off x="6049" y="1050"/>
                  <a:ext cx="18" cy="41"/>
                </a:xfrm>
                <a:custGeom>
                  <a:avLst/>
                  <a:gdLst>
                    <a:gd name="T0" fmla="*/ 67 w 94"/>
                    <a:gd name="T1" fmla="*/ 25 h 216"/>
                    <a:gd name="T2" fmla="*/ 26 w 94"/>
                    <a:gd name="T3" fmla="*/ 6 h 216"/>
                    <a:gd name="T4" fmla="*/ 6 w 94"/>
                    <a:gd name="T5" fmla="*/ 47 h 216"/>
                    <a:gd name="T6" fmla="*/ 30 w 94"/>
                    <a:gd name="T7" fmla="*/ 184 h 216"/>
                    <a:gd name="T8" fmla="*/ 62 w 94"/>
                    <a:gd name="T9" fmla="*/ 216 h 216"/>
                    <a:gd name="T10" fmla="*/ 94 w 94"/>
                    <a:gd name="T11" fmla="*/ 184 h 216"/>
                    <a:gd name="T12" fmla="*/ 67 w 94"/>
                    <a:gd name="T13" fmla="*/ 25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4" h="216">
                      <a:moveTo>
                        <a:pt x="67" y="25"/>
                      </a:moveTo>
                      <a:cubicBezTo>
                        <a:pt x="61" y="9"/>
                        <a:pt x="42" y="0"/>
                        <a:pt x="26" y="6"/>
                      </a:cubicBezTo>
                      <a:cubicBezTo>
                        <a:pt x="9" y="12"/>
                        <a:pt x="0" y="30"/>
                        <a:pt x="6" y="47"/>
                      </a:cubicBezTo>
                      <a:cubicBezTo>
                        <a:pt x="22" y="91"/>
                        <a:pt x="30" y="137"/>
                        <a:pt x="30" y="184"/>
                      </a:cubicBezTo>
                      <a:cubicBezTo>
                        <a:pt x="30" y="202"/>
                        <a:pt x="44" y="216"/>
                        <a:pt x="62" y="216"/>
                      </a:cubicBezTo>
                      <a:cubicBezTo>
                        <a:pt x="80" y="216"/>
                        <a:pt x="94" y="202"/>
                        <a:pt x="94" y="184"/>
                      </a:cubicBezTo>
                      <a:cubicBezTo>
                        <a:pt x="94" y="130"/>
                        <a:pt x="85" y="76"/>
                        <a:pt x="67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95" name="Freeform 10"/>
                <p:cNvSpPr>
                  <a:spLocks/>
                </p:cNvSpPr>
                <p:nvPr/>
              </p:nvSpPr>
              <p:spPr bwMode="auto">
                <a:xfrm>
                  <a:off x="5994" y="999"/>
                  <a:ext cx="59" cy="45"/>
                </a:xfrm>
                <a:custGeom>
                  <a:avLst/>
                  <a:gdLst>
                    <a:gd name="T0" fmla="*/ 304 w 314"/>
                    <a:gd name="T1" fmla="*/ 191 h 242"/>
                    <a:gd name="T2" fmla="*/ 44 w 314"/>
                    <a:gd name="T3" fmla="*/ 5 h 242"/>
                    <a:gd name="T4" fmla="*/ 4 w 314"/>
                    <a:gd name="T5" fmla="*/ 27 h 242"/>
                    <a:gd name="T6" fmla="*/ 27 w 314"/>
                    <a:gd name="T7" fmla="*/ 67 h 242"/>
                    <a:gd name="T8" fmla="*/ 252 w 314"/>
                    <a:gd name="T9" fmla="*/ 228 h 242"/>
                    <a:gd name="T10" fmla="*/ 278 w 314"/>
                    <a:gd name="T11" fmla="*/ 242 h 242"/>
                    <a:gd name="T12" fmla="*/ 296 w 314"/>
                    <a:gd name="T13" fmla="*/ 236 h 242"/>
                    <a:gd name="T14" fmla="*/ 304 w 314"/>
                    <a:gd name="T15" fmla="*/ 191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4" h="242">
                      <a:moveTo>
                        <a:pt x="304" y="191"/>
                      </a:moveTo>
                      <a:cubicBezTo>
                        <a:pt x="242" y="101"/>
                        <a:pt x="149" y="35"/>
                        <a:pt x="44" y="5"/>
                      </a:cubicBezTo>
                      <a:cubicBezTo>
                        <a:pt x="27" y="0"/>
                        <a:pt x="9" y="10"/>
                        <a:pt x="4" y="27"/>
                      </a:cubicBezTo>
                      <a:cubicBezTo>
                        <a:pt x="0" y="44"/>
                        <a:pt x="10" y="62"/>
                        <a:pt x="27" y="67"/>
                      </a:cubicBezTo>
                      <a:cubicBezTo>
                        <a:pt x="117" y="93"/>
                        <a:pt x="197" y="150"/>
                        <a:pt x="252" y="228"/>
                      </a:cubicBezTo>
                      <a:cubicBezTo>
                        <a:pt x="258" y="237"/>
                        <a:pt x="268" y="242"/>
                        <a:pt x="278" y="242"/>
                      </a:cubicBezTo>
                      <a:cubicBezTo>
                        <a:pt x="284" y="242"/>
                        <a:pt x="291" y="240"/>
                        <a:pt x="296" y="236"/>
                      </a:cubicBezTo>
                      <a:cubicBezTo>
                        <a:pt x="311" y="226"/>
                        <a:pt x="314" y="206"/>
                        <a:pt x="304" y="1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96" name="Freeform 11"/>
                <p:cNvSpPr>
                  <a:spLocks noEditPoints="1"/>
                </p:cNvSpPr>
                <p:nvPr/>
              </p:nvSpPr>
              <p:spPr bwMode="auto">
                <a:xfrm>
                  <a:off x="5911" y="1017"/>
                  <a:ext cx="136" cy="136"/>
                </a:xfrm>
                <a:custGeom>
                  <a:avLst/>
                  <a:gdLst>
                    <a:gd name="T0" fmla="*/ 364 w 727"/>
                    <a:gd name="T1" fmla="*/ 0 h 727"/>
                    <a:gd name="T2" fmla="*/ 0 w 727"/>
                    <a:gd name="T3" fmla="*/ 364 h 727"/>
                    <a:gd name="T4" fmla="*/ 364 w 727"/>
                    <a:gd name="T5" fmla="*/ 727 h 727"/>
                    <a:gd name="T6" fmla="*/ 727 w 727"/>
                    <a:gd name="T7" fmla="*/ 364 h 727"/>
                    <a:gd name="T8" fmla="*/ 364 w 727"/>
                    <a:gd name="T9" fmla="*/ 0 h 727"/>
                    <a:gd name="T10" fmla="*/ 364 w 727"/>
                    <a:gd name="T11" fmla="*/ 663 h 727"/>
                    <a:gd name="T12" fmla="*/ 64 w 727"/>
                    <a:gd name="T13" fmla="*/ 364 h 727"/>
                    <a:gd name="T14" fmla="*/ 364 w 727"/>
                    <a:gd name="T15" fmla="*/ 65 h 727"/>
                    <a:gd name="T16" fmla="*/ 663 w 727"/>
                    <a:gd name="T17" fmla="*/ 364 h 727"/>
                    <a:gd name="T18" fmla="*/ 364 w 727"/>
                    <a:gd name="T19" fmla="*/ 663 h 7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27" h="727">
                      <a:moveTo>
                        <a:pt x="364" y="0"/>
                      </a:moveTo>
                      <a:cubicBezTo>
                        <a:pt x="163" y="0"/>
                        <a:pt x="0" y="163"/>
                        <a:pt x="0" y="364"/>
                      </a:cubicBezTo>
                      <a:cubicBezTo>
                        <a:pt x="0" y="564"/>
                        <a:pt x="163" y="727"/>
                        <a:pt x="364" y="727"/>
                      </a:cubicBezTo>
                      <a:cubicBezTo>
                        <a:pt x="564" y="727"/>
                        <a:pt x="727" y="564"/>
                        <a:pt x="727" y="364"/>
                      </a:cubicBezTo>
                      <a:cubicBezTo>
                        <a:pt x="727" y="163"/>
                        <a:pt x="564" y="0"/>
                        <a:pt x="364" y="0"/>
                      </a:cubicBezTo>
                      <a:close/>
                      <a:moveTo>
                        <a:pt x="364" y="663"/>
                      </a:moveTo>
                      <a:cubicBezTo>
                        <a:pt x="199" y="663"/>
                        <a:pt x="64" y="529"/>
                        <a:pt x="64" y="364"/>
                      </a:cubicBezTo>
                      <a:cubicBezTo>
                        <a:pt x="64" y="199"/>
                        <a:pt x="199" y="65"/>
                        <a:pt x="364" y="65"/>
                      </a:cubicBezTo>
                      <a:cubicBezTo>
                        <a:pt x="529" y="65"/>
                        <a:pt x="663" y="199"/>
                        <a:pt x="663" y="364"/>
                      </a:cubicBezTo>
                      <a:cubicBezTo>
                        <a:pt x="663" y="529"/>
                        <a:pt x="529" y="663"/>
                        <a:pt x="364" y="6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97" name="Freeform 12"/>
                <p:cNvSpPr>
                  <a:spLocks/>
                </p:cNvSpPr>
                <p:nvPr/>
              </p:nvSpPr>
              <p:spPr bwMode="auto">
                <a:xfrm>
                  <a:off x="5973" y="1048"/>
                  <a:ext cx="47" cy="47"/>
                </a:xfrm>
                <a:custGeom>
                  <a:avLst/>
                  <a:gdLst>
                    <a:gd name="T0" fmla="*/ 220 w 252"/>
                    <a:gd name="T1" fmla="*/ 188 h 252"/>
                    <a:gd name="T2" fmla="*/ 64 w 252"/>
                    <a:gd name="T3" fmla="*/ 188 h 252"/>
                    <a:gd name="T4" fmla="*/ 64 w 252"/>
                    <a:gd name="T5" fmla="*/ 32 h 252"/>
                    <a:gd name="T6" fmla="*/ 32 w 252"/>
                    <a:gd name="T7" fmla="*/ 0 h 252"/>
                    <a:gd name="T8" fmla="*/ 0 w 252"/>
                    <a:gd name="T9" fmla="*/ 32 h 252"/>
                    <a:gd name="T10" fmla="*/ 0 w 252"/>
                    <a:gd name="T11" fmla="*/ 220 h 252"/>
                    <a:gd name="T12" fmla="*/ 32 w 252"/>
                    <a:gd name="T13" fmla="*/ 252 h 252"/>
                    <a:gd name="T14" fmla="*/ 220 w 252"/>
                    <a:gd name="T15" fmla="*/ 252 h 252"/>
                    <a:gd name="T16" fmla="*/ 252 w 252"/>
                    <a:gd name="T17" fmla="*/ 220 h 252"/>
                    <a:gd name="T18" fmla="*/ 220 w 252"/>
                    <a:gd name="T19" fmla="*/ 188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2" h="252">
                      <a:moveTo>
                        <a:pt x="220" y="188"/>
                      </a:moveTo>
                      <a:cubicBezTo>
                        <a:pt x="64" y="188"/>
                        <a:pt x="64" y="188"/>
                        <a:pt x="64" y="188"/>
                      </a:cubicBezTo>
                      <a:cubicBezTo>
                        <a:pt x="64" y="32"/>
                        <a:pt x="64" y="32"/>
                        <a:pt x="64" y="32"/>
                      </a:cubicBezTo>
                      <a:cubicBezTo>
                        <a:pt x="64" y="14"/>
                        <a:pt x="49" y="0"/>
                        <a:pt x="32" y="0"/>
                      </a:cubicBezTo>
                      <a:cubicBezTo>
                        <a:pt x="14" y="0"/>
                        <a:pt x="0" y="14"/>
                        <a:pt x="0" y="32"/>
                      </a:cubicBezTo>
                      <a:cubicBezTo>
                        <a:pt x="0" y="220"/>
                        <a:pt x="0" y="220"/>
                        <a:pt x="0" y="220"/>
                      </a:cubicBezTo>
                      <a:cubicBezTo>
                        <a:pt x="0" y="238"/>
                        <a:pt x="14" y="252"/>
                        <a:pt x="32" y="252"/>
                      </a:cubicBezTo>
                      <a:cubicBezTo>
                        <a:pt x="220" y="252"/>
                        <a:pt x="220" y="252"/>
                        <a:pt x="220" y="252"/>
                      </a:cubicBezTo>
                      <a:cubicBezTo>
                        <a:pt x="237" y="252"/>
                        <a:pt x="252" y="238"/>
                        <a:pt x="252" y="220"/>
                      </a:cubicBezTo>
                      <a:cubicBezTo>
                        <a:pt x="252" y="203"/>
                        <a:pt x="238" y="188"/>
                        <a:pt x="220" y="1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  <p:sp>
            <p:nvSpPr>
              <p:cNvPr id="70" name="CaixaDeTexto 19"/>
              <p:cNvSpPr txBox="1"/>
              <p:nvPr/>
            </p:nvSpPr>
            <p:spPr>
              <a:xfrm>
                <a:off x="9934912" y="1361753"/>
                <a:ext cx="8811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pt-BR"/>
                </a:defPPr>
                <a:lvl1pPr algn="r">
                  <a:defRPr sz="5400" b="1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</a:defRPr>
                </a:lvl1pPr>
                <a:lvl2pPr lvl="1" algn="r">
                  <a:defRPr sz="3600">
                    <a:solidFill>
                      <a:schemeClr val="bg1"/>
                    </a:solidFill>
                  </a:defRPr>
                </a:lvl2pPr>
              </a:lstStyle>
              <a:p>
                <a:pPr algn="l"/>
                <a:r>
                  <a:rPr lang="pt-BR" sz="1400" i="1" dirty="0">
                    <a:solidFill>
                      <a:srgbClr val="4A5463"/>
                    </a:solidFill>
                    <a:effectLst/>
                    <a:latin typeface="+mn-lt"/>
                  </a:rPr>
                  <a:t>histórico</a:t>
                </a:r>
              </a:p>
            </p:txBody>
          </p:sp>
        </p:grpSp>
        <p:sp>
          <p:nvSpPr>
            <p:cNvPr id="68" name="Retângulo 67"/>
            <p:cNvSpPr/>
            <p:nvPr/>
          </p:nvSpPr>
          <p:spPr>
            <a:xfrm>
              <a:off x="7794171" y="5558971"/>
              <a:ext cx="1596572" cy="62411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aphicFrame>
        <p:nvGraphicFramePr>
          <p:cNvPr id="52" name="Gráfico 51"/>
          <p:cNvGraphicFramePr/>
          <p:nvPr>
            <p:extLst>
              <p:ext uri="{D42A27DB-BD31-4B8C-83A1-F6EECF244321}">
                <p14:modId xmlns:p14="http://schemas.microsoft.com/office/powerpoint/2010/main" val="4042197451"/>
              </p:ext>
            </p:extLst>
          </p:nvPr>
        </p:nvGraphicFramePr>
        <p:xfrm>
          <a:off x="780721" y="2868879"/>
          <a:ext cx="10462859" cy="2032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4751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Graphic spid="65" grpId="0">
        <p:bldAsOne/>
      </p:bldGraphic>
      <p:bldP spid="85" grpId="0"/>
      <p:bldP spid="85" grpId="1"/>
      <p:bldP spid="86" grpId="0"/>
      <p:bldP spid="88" grpId="0"/>
      <p:bldP spid="90" grpId="0"/>
      <p:bldP spid="90" grpId="1"/>
      <p:bldP spid="33" grpId="0"/>
      <p:bldP spid="33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1" grpId="0"/>
      <p:bldP spid="41" grpId="1"/>
      <p:bldGraphic spid="52" grpId="0">
        <p:bldAsOne/>
      </p:bldGraphic>
      <p:bldGraphic spid="52" grpId="1">
        <p:bldAsOne/>
      </p:bldGraphic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3790033789"/>
              </p:ext>
            </p:extLst>
          </p:nvPr>
        </p:nvGraphicFramePr>
        <p:xfrm>
          <a:off x="4488988" y="906036"/>
          <a:ext cx="3421828" cy="5142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Gráfico 18"/>
          <p:cNvGraphicFramePr/>
          <p:nvPr>
            <p:extLst>
              <p:ext uri="{D42A27DB-BD31-4B8C-83A1-F6EECF244321}">
                <p14:modId xmlns:p14="http://schemas.microsoft.com/office/powerpoint/2010/main" val="214441320"/>
              </p:ext>
            </p:extLst>
          </p:nvPr>
        </p:nvGraphicFramePr>
        <p:xfrm>
          <a:off x="4499180" y="1071085"/>
          <a:ext cx="3421828" cy="5142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Forma livre 39"/>
          <p:cNvSpPr/>
          <p:nvPr/>
        </p:nvSpPr>
        <p:spPr>
          <a:xfrm>
            <a:off x="-417212" y="161424"/>
            <a:ext cx="1214245" cy="172857"/>
          </a:xfrm>
          <a:custGeom>
            <a:avLst/>
            <a:gdLst>
              <a:gd name="connsiteX0" fmla="*/ 0 w 4785186"/>
              <a:gd name="connsiteY0" fmla="*/ 0 h 853819"/>
              <a:gd name="connsiteX1" fmla="*/ 4785186 w 4785186"/>
              <a:gd name="connsiteY1" fmla="*/ 0 h 853819"/>
              <a:gd name="connsiteX2" fmla="*/ 4310842 w 4785186"/>
              <a:gd name="connsiteY2" fmla="*/ 853819 h 853819"/>
              <a:gd name="connsiteX3" fmla="*/ 0 w 4785186"/>
              <a:gd name="connsiteY3" fmla="*/ 853819 h 85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5186" h="853819">
                <a:moveTo>
                  <a:pt x="0" y="0"/>
                </a:moveTo>
                <a:lnTo>
                  <a:pt x="4785186" y="0"/>
                </a:lnTo>
                <a:lnTo>
                  <a:pt x="4310842" y="853819"/>
                </a:lnTo>
                <a:lnTo>
                  <a:pt x="0" y="853819"/>
                </a:lnTo>
                <a:close/>
              </a:path>
            </a:pathLst>
          </a:custGeom>
          <a:solidFill>
            <a:srgbClr val="42C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595449" y="6451114"/>
            <a:ext cx="92339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rgbClr val="FF91B0"/>
                </a:solidFill>
              </a:rPr>
              <a:t>P39</a:t>
            </a:r>
            <a:r>
              <a:rPr lang="pt-BR" sz="1100" b="1" dirty="0">
                <a:solidFill>
                  <a:schemeClr val="bg1"/>
                </a:solidFill>
              </a:rPr>
              <a:t>. Quais são as áreas em que sente mais necessidade de capacitação, cursos ou consultoria?</a:t>
            </a:r>
            <a:r>
              <a:rPr lang="pt-BR" sz="1100" b="1" dirty="0">
                <a:solidFill>
                  <a:srgbClr val="FF91B0"/>
                </a:solidFill>
              </a:rPr>
              <a:t> </a:t>
            </a:r>
            <a:r>
              <a:rPr lang="pt-BR" sz="1100" b="1" dirty="0">
                <a:solidFill>
                  <a:srgbClr val="62D9D5"/>
                </a:solidFill>
              </a:rPr>
              <a:t>(ESTIMULAR – RM)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758933" y="161424"/>
            <a:ext cx="8474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3600" b="0" i="1" dirty="0">
                <a:solidFill>
                  <a:srgbClr val="4A5463"/>
                </a:solidFill>
                <a:effectLst/>
                <a:latin typeface="+mn-lt"/>
              </a:rPr>
              <a:t>necessidades de capacitação</a:t>
            </a:r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339243"/>
              </p:ext>
            </p:extLst>
          </p:nvPr>
        </p:nvGraphicFramePr>
        <p:xfrm>
          <a:off x="38263" y="1050570"/>
          <a:ext cx="4686712" cy="48859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043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23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07161"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marketing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7161"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planejamento estratégico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7161"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inovação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7161"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gestão financeira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7161"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negociação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7161"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liderança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7161"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gestão de pessoas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7161"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gestão da qualidade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7161"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orientação para o crédito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7161"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associativismo/ cultura da cooperação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07161"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franquias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07161"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gestão ambiental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20" name="historico"/>
          <p:cNvGrpSpPr/>
          <p:nvPr/>
        </p:nvGrpSpPr>
        <p:grpSpPr>
          <a:xfrm>
            <a:off x="9430531" y="5494565"/>
            <a:ext cx="1596572" cy="624115"/>
            <a:chOff x="7794171" y="5558971"/>
            <a:chExt cx="1596572" cy="624115"/>
          </a:xfrm>
        </p:grpSpPr>
        <p:grpSp>
          <p:nvGrpSpPr>
            <p:cNvPr id="21" name="historico"/>
            <p:cNvGrpSpPr/>
            <p:nvPr/>
          </p:nvGrpSpPr>
          <p:grpSpPr>
            <a:xfrm>
              <a:off x="7913674" y="5674171"/>
              <a:ext cx="1346440" cy="450171"/>
              <a:chOff x="9469590" y="1309591"/>
              <a:chExt cx="1346440" cy="450171"/>
            </a:xfrm>
          </p:grpSpPr>
          <p:grpSp>
            <p:nvGrpSpPr>
              <p:cNvPr id="23" name="Group 4"/>
              <p:cNvGrpSpPr>
                <a:grpSpLocks noChangeAspect="1"/>
              </p:cNvGrpSpPr>
              <p:nvPr/>
            </p:nvGrpSpPr>
            <p:grpSpPr bwMode="auto">
              <a:xfrm>
                <a:off x="9469590" y="1309591"/>
                <a:ext cx="463483" cy="450171"/>
                <a:chOff x="5704" y="821"/>
                <a:chExt cx="383" cy="372"/>
              </a:xfrm>
              <a:solidFill>
                <a:srgbClr val="00A79B"/>
              </a:solidFill>
            </p:grpSpPr>
            <p:sp>
              <p:nvSpPr>
                <p:cNvPr id="25" name="Freeform 5"/>
                <p:cNvSpPr>
                  <a:spLocks noEditPoints="1"/>
                </p:cNvSpPr>
                <p:nvPr/>
              </p:nvSpPr>
              <p:spPr bwMode="auto">
                <a:xfrm>
                  <a:off x="5743" y="936"/>
                  <a:ext cx="63" cy="63"/>
                </a:xfrm>
                <a:custGeom>
                  <a:avLst/>
                  <a:gdLst>
                    <a:gd name="T0" fmla="*/ 306 w 338"/>
                    <a:gd name="T1" fmla="*/ 0 h 337"/>
                    <a:gd name="T2" fmla="*/ 32 w 338"/>
                    <a:gd name="T3" fmla="*/ 0 h 337"/>
                    <a:gd name="T4" fmla="*/ 0 w 338"/>
                    <a:gd name="T5" fmla="*/ 32 h 337"/>
                    <a:gd name="T6" fmla="*/ 0 w 338"/>
                    <a:gd name="T7" fmla="*/ 305 h 337"/>
                    <a:gd name="T8" fmla="*/ 32 w 338"/>
                    <a:gd name="T9" fmla="*/ 337 h 337"/>
                    <a:gd name="T10" fmla="*/ 306 w 338"/>
                    <a:gd name="T11" fmla="*/ 337 h 337"/>
                    <a:gd name="T12" fmla="*/ 338 w 338"/>
                    <a:gd name="T13" fmla="*/ 305 h 337"/>
                    <a:gd name="T14" fmla="*/ 338 w 338"/>
                    <a:gd name="T15" fmla="*/ 32 h 337"/>
                    <a:gd name="T16" fmla="*/ 306 w 338"/>
                    <a:gd name="T17" fmla="*/ 0 h 337"/>
                    <a:gd name="T18" fmla="*/ 274 w 338"/>
                    <a:gd name="T19" fmla="*/ 273 h 337"/>
                    <a:gd name="T20" fmla="*/ 64 w 338"/>
                    <a:gd name="T21" fmla="*/ 273 h 337"/>
                    <a:gd name="T22" fmla="*/ 64 w 338"/>
                    <a:gd name="T23" fmla="*/ 64 h 337"/>
                    <a:gd name="T24" fmla="*/ 274 w 338"/>
                    <a:gd name="T25" fmla="*/ 64 h 337"/>
                    <a:gd name="T26" fmla="*/ 274 w 338"/>
                    <a:gd name="T27" fmla="*/ 273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8" h="337">
                      <a:moveTo>
                        <a:pt x="306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5" y="0"/>
                        <a:pt x="0" y="14"/>
                        <a:pt x="0" y="32"/>
                      </a:cubicBezTo>
                      <a:cubicBezTo>
                        <a:pt x="0" y="305"/>
                        <a:pt x="0" y="305"/>
                        <a:pt x="0" y="305"/>
                      </a:cubicBezTo>
                      <a:cubicBezTo>
                        <a:pt x="0" y="323"/>
                        <a:pt x="15" y="337"/>
                        <a:pt x="32" y="337"/>
                      </a:cubicBezTo>
                      <a:cubicBezTo>
                        <a:pt x="306" y="337"/>
                        <a:pt x="306" y="337"/>
                        <a:pt x="306" y="337"/>
                      </a:cubicBezTo>
                      <a:cubicBezTo>
                        <a:pt x="324" y="337"/>
                        <a:pt x="338" y="323"/>
                        <a:pt x="338" y="305"/>
                      </a:cubicBezTo>
                      <a:cubicBezTo>
                        <a:pt x="338" y="32"/>
                        <a:pt x="338" y="32"/>
                        <a:pt x="338" y="32"/>
                      </a:cubicBezTo>
                      <a:cubicBezTo>
                        <a:pt x="338" y="14"/>
                        <a:pt x="324" y="0"/>
                        <a:pt x="306" y="0"/>
                      </a:cubicBezTo>
                      <a:close/>
                      <a:moveTo>
                        <a:pt x="274" y="273"/>
                      </a:moveTo>
                      <a:cubicBezTo>
                        <a:pt x="64" y="273"/>
                        <a:pt x="64" y="273"/>
                        <a:pt x="64" y="273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4" y="64"/>
                        <a:pt x="274" y="64"/>
                        <a:pt x="274" y="64"/>
                      </a:cubicBezTo>
                      <a:lnTo>
                        <a:pt x="274" y="27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26" name="Freeform 6"/>
                <p:cNvSpPr>
                  <a:spLocks noEditPoints="1"/>
                </p:cNvSpPr>
                <p:nvPr/>
              </p:nvSpPr>
              <p:spPr bwMode="auto">
                <a:xfrm>
                  <a:off x="5819" y="936"/>
                  <a:ext cx="63" cy="63"/>
                </a:xfrm>
                <a:custGeom>
                  <a:avLst/>
                  <a:gdLst>
                    <a:gd name="T0" fmla="*/ 305 w 337"/>
                    <a:gd name="T1" fmla="*/ 0 h 337"/>
                    <a:gd name="T2" fmla="*/ 32 w 337"/>
                    <a:gd name="T3" fmla="*/ 0 h 337"/>
                    <a:gd name="T4" fmla="*/ 0 w 337"/>
                    <a:gd name="T5" fmla="*/ 32 h 337"/>
                    <a:gd name="T6" fmla="*/ 0 w 337"/>
                    <a:gd name="T7" fmla="*/ 305 h 337"/>
                    <a:gd name="T8" fmla="*/ 32 w 337"/>
                    <a:gd name="T9" fmla="*/ 337 h 337"/>
                    <a:gd name="T10" fmla="*/ 305 w 337"/>
                    <a:gd name="T11" fmla="*/ 337 h 337"/>
                    <a:gd name="T12" fmla="*/ 337 w 337"/>
                    <a:gd name="T13" fmla="*/ 305 h 337"/>
                    <a:gd name="T14" fmla="*/ 337 w 337"/>
                    <a:gd name="T15" fmla="*/ 32 h 337"/>
                    <a:gd name="T16" fmla="*/ 305 w 337"/>
                    <a:gd name="T17" fmla="*/ 0 h 337"/>
                    <a:gd name="T18" fmla="*/ 273 w 337"/>
                    <a:gd name="T19" fmla="*/ 273 h 337"/>
                    <a:gd name="T20" fmla="*/ 64 w 337"/>
                    <a:gd name="T21" fmla="*/ 273 h 337"/>
                    <a:gd name="T22" fmla="*/ 64 w 337"/>
                    <a:gd name="T23" fmla="*/ 64 h 337"/>
                    <a:gd name="T24" fmla="*/ 273 w 337"/>
                    <a:gd name="T25" fmla="*/ 64 h 337"/>
                    <a:gd name="T26" fmla="*/ 273 w 337"/>
                    <a:gd name="T27" fmla="*/ 273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7" h="337">
                      <a:moveTo>
                        <a:pt x="305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4" y="0"/>
                        <a:pt x="0" y="14"/>
                        <a:pt x="0" y="32"/>
                      </a:cubicBezTo>
                      <a:cubicBezTo>
                        <a:pt x="0" y="305"/>
                        <a:pt x="0" y="305"/>
                        <a:pt x="0" y="305"/>
                      </a:cubicBezTo>
                      <a:cubicBezTo>
                        <a:pt x="0" y="323"/>
                        <a:pt x="14" y="337"/>
                        <a:pt x="32" y="337"/>
                      </a:cubicBezTo>
                      <a:cubicBezTo>
                        <a:pt x="305" y="337"/>
                        <a:pt x="305" y="337"/>
                        <a:pt x="305" y="337"/>
                      </a:cubicBezTo>
                      <a:cubicBezTo>
                        <a:pt x="323" y="337"/>
                        <a:pt x="337" y="323"/>
                        <a:pt x="337" y="305"/>
                      </a:cubicBezTo>
                      <a:cubicBezTo>
                        <a:pt x="337" y="32"/>
                        <a:pt x="337" y="32"/>
                        <a:pt x="337" y="32"/>
                      </a:cubicBezTo>
                      <a:cubicBezTo>
                        <a:pt x="337" y="14"/>
                        <a:pt x="323" y="0"/>
                        <a:pt x="305" y="0"/>
                      </a:cubicBezTo>
                      <a:close/>
                      <a:moveTo>
                        <a:pt x="273" y="273"/>
                      </a:moveTo>
                      <a:cubicBezTo>
                        <a:pt x="64" y="273"/>
                        <a:pt x="64" y="273"/>
                        <a:pt x="64" y="273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3" y="64"/>
                        <a:pt x="273" y="64"/>
                        <a:pt x="273" y="64"/>
                      </a:cubicBezTo>
                      <a:cubicBezTo>
                        <a:pt x="273" y="273"/>
                        <a:pt x="273" y="273"/>
                        <a:pt x="273" y="2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27" name="Freeform 7"/>
                <p:cNvSpPr>
                  <a:spLocks noEditPoints="1"/>
                </p:cNvSpPr>
                <p:nvPr/>
              </p:nvSpPr>
              <p:spPr bwMode="auto">
                <a:xfrm>
                  <a:off x="5743" y="1013"/>
                  <a:ext cx="63" cy="63"/>
                </a:xfrm>
                <a:custGeom>
                  <a:avLst/>
                  <a:gdLst>
                    <a:gd name="T0" fmla="*/ 306 w 338"/>
                    <a:gd name="T1" fmla="*/ 0 h 338"/>
                    <a:gd name="T2" fmla="*/ 32 w 338"/>
                    <a:gd name="T3" fmla="*/ 0 h 338"/>
                    <a:gd name="T4" fmla="*/ 0 w 338"/>
                    <a:gd name="T5" fmla="*/ 32 h 338"/>
                    <a:gd name="T6" fmla="*/ 0 w 338"/>
                    <a:gd name="T7" fmla="*/ 306 h 338"/>
                    <a:gd name="T8" fmla="*/ 32 w 338"/>
                    <a:gd name="T9" fmla="*/ 338 h 338"/>
                    <a:gd name="T10" fmla="*/ 306 w 338"/>
                    <a:gd name="T11" fmla="*/ 338 h 338"/>
                    <a:gd name="T12" fmla="*/ 338 w 338"/>
                    <a:gd name="T13" fmla="*/ 306 h 338"/>
                    <a:gd name="T14" fmla="*/ 338 w 338"/>
                    <a:gd name="T15" fmla="*/ 32 h 338"/>
                    <a:gd name="T16" fmla="*/ 306 w 338"/>
                    <a:gd name="T17" fmla="*/ 0 h 338"/>
                    <a:gd name="T18" fmla="*/ 274 w 338"/>
                    <a:gd name="T19" fmla="*/ 274 h 338"/>
                    <a:gd name="T20" fmla="*/ 64 w 338"/>
                    <a:gd name="T21" fmla="*/ 274 h 338"/>
                    <a:gd name="T22" fmla="*/ 64 w 338"/>
                    <a:gd name="T23" fmla="*/ 64 h 338"/>
                    <a:gd name="T24" fmla="*/ 274 w 338"/>
                    <a:gd name="T25" fmla="*/ 64 h 338"/>
                    <a:gd name="T26" fmla="*/ 274 w 338"/>
                    <a:gd name="T27" fmla="*/ 274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8" h="338">
                      <a:moveTo>
                        <a:pt x="306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5" y="0"/>
                        <a:pt x="0" y="14"/>
                        <a:pt x="0" y="32"/>
                      </a:cubicBezTo>
                      <a:cubicBezTo>
                        <a:pt x="0" y="306"/>
                        <a:pt x="0" y="306"/>
                        <a:pt x="0" y="306"/>
                      </a:cubicBezTo>
                      <a:cubicBezTo>
                        <a:pt x="0" y="323"/>
                        <a:pt x="15" y="338"/>
                        <a:pt x="32" y="338"/>
                      </a:cubicBezTo>
                      <a:cubicBezTo>
                        <a:pt x="306" y="338"/>
                        <a:pt x="306" y="338"/>
                        <a:pt x="306" y="338"/>
                      </a:cubicBezTo>
                      <a:cubicBezTo>
                        <a:pt x="324" y="338"/>
                        <a:pt x="338" y="323"/>
                        <a:pt x="338" y="306"/>
                      </a:cubicBezTo>
                      <a:cubicBezTo>
                        <a:pt x="338" y="32"/>
                        <a:pt x="338" y="32"/>
                        <a:pt x="338" y="32"/>
                      </a:cubicBezTo>
                      <a:cubicBezTo>
                        <a:pt x="338" y="14"/>
                        <a:pt x="324" y="0"/>
                        <a:pt x="306" y="0"/>
                      </a:cubicBezTo>
                      <a:close/>
                      <a:moveTo>
                        <a:pt x="274" y="274"/>
                      </a:moveTo>
                      <a:cubicBezTo>
                        <a:pt x="64" y="274"/>
                        <a:pt x="64" y="274"/>
                        <a:pt x="64" y="274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4" y="64"/>
                        <a:pt x="274" y="64"/>
                        <a:pt x="274" y="64"/>
                      </a:cubicBezTo>
                      <a:lnTo>
                        <a:pt x="274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28" name="Freeform 8"/>
                <p:cNvSpPr>
                  <a:spLocks noEditPoints="1"/>
                </p:cNvSpPr>
                <p:nvPr/>
              </p:nvSpPr>
              <p:spPr bwMode="auto">
                <a:xfrm>
                  <a:off x="5704" y="821"/>
                  <a:ext cx="383" cy="372"/>
                </a:xfrm>
                <a:custGeom>
                  <a:avLst/>
                  <a:gdLst>
                    <a:gd name="T0" fmla="*/ 1569 w 2048"/>
                    <a:gd name="T1" fmla="*/ 237 h 1990"/>
                    <a:gd name="T2" fmla="*/ 1398 w 2048"/>
                    <a:gd name="T3" fmla="*/ 205 h 1990"/>
                    <a:gd name="T4" fmla="*/ 1366 w 2048"/>
                    <a:gd name="T5" fmla="*/ 0 h 1990"/>
                    <a:gd name="T6" fmla="*/ 1197 w 2048"/>
                    <a:gd name="T7" fmla="*/ 32 h 1990"/>
                    <a:gd name="T8" fmla="*/ 885 w 2048"/>
                    <a:gd name="T9" fmla="*/ 205 h 1990"/>
                    <a:gd name="T10" fmla="*/ 853 w 2048"/>
                    <a:gd name="T11" fmla="*/ 0 h 1990"/>
                    <a:gd name="T12" fmla="*/ 684 w 2048"/>
                    <a:gd name="T13" fmla="*/ 32 h 1990"/>
                    <a:gd name="T14" fmla="*/ 372 w 2048"/>
                    <a:gd name="T15" fmla="*/ 205 h 1990"/>
                    <a:gd name="T16" fmla="*/ 340 w 2048"/>
                    <a:gd name="T17" fmla="*/ 0 h 1990"/>
                    <a:gd name="T18" fmla="*/ 171 w 2048"/>
                    <a:gd name="T19" fmla="*/ 32 h 1990"/>
                    <a:gd name="T20" fmla="*/ 32 w 2048"/>
                    <a:gd name="T21" fmla="*/ 205 h 1990"/>
                    <a:gd name="T22" fmla="*/ 0 w 2048"/>
                    <a:gd name="T23" fmla="*/ 1468 h 1990"/>
                    <a:gd name="T24" fmla="*/ 896 w 2048"/>
                    <a:gd name="T25" fmla="*/ 1501 h 1990"/>
                    <a:gd name="T26" fmla="*/ 1469 w 2048"/>
                    <a:gd name="T27" fmla="*/ 1990 h 1990"/>
                    <a:gd name="T28" fmla="*/ 1569 w 2048"/>
                    <a:gd name="T29" fmla="*/ 840 h 1990"/>
                    <a:gd name="T30" fmla="*/ 1261 w 2048"/>
                    <a:gd name="T31" fmla="*/ 64 h 1990"/>
                    <a:gd name="T32" fmla="*/ 1334 w 2048"/>
                    <a:gd name="T33" fmla="*/ 237 h 1990"/>
                    <a:gd name="T34" fmla="*/ 1261 w 2048"/>
                    <a:gd name="T35" fmla="*/ 410 h 1990"/>
                    <a:gd name="T36" fmla="*/ 748 w 2048"/>
                    <a:gd name="T37" fmla="*/ 237 h 1990"/>
                    <a:gd name="T38" fmla="*/ 821 w 2048"/>
                    <a:gd name="T39" fmla="*/ 64 h 1990"/>
                    <a:gd name="T40" fmla="*/ 821 w 2048"/>
                    <a:gd name="T41" fmla="*/ 410 h 1990"/>
                    <a:gd name="T42" fmla="*/ 748 w 2048"/>
                    <a:gd name="T43" fmla="*/ 237 h 1990"/>
                    <a:gd name="T44" fmla="*/ 235 w 2048"/>
                    <a:gd name="T45" fmla="*/ 64 h 1990"/>
                    <a:gd name="T46" fmla="*/ 308 w 2048"/>
                    <a:gd name="T47" fmla="*/ 237 h 1990"/>
                    <a:gd name="T48" fmla="*/ 235 w 2048"/>
                    <a:gd name="T49" fmla="*/ 410 h 1990"/>
                    <a:gd name="T50" fmla="*/ 921 w 2048"/>
                    <a:gd name="T51" fmla="*/ 1026 h 1990"/>
                    <a:gd name="T52" fmla="*/ 616 w 2048"/>
                    <a:gd name="T53" fmla="*/ 1058 h 1990"/>
                    <a:gd name="T54" fmla="*/ 648 w 2048"/>
                    <a:gd name="T55" fmla="*/ 1364 h 1990"/>
                    <a:gd name="T56" fmla="*/ 889 w 2048"/>
                    <a:gd name="T57" fmla="*/ 1411 h 1990"/>
                    <a:gd name="T58" fmla="*/ 64 w 2048"/>
                    <a:gd name="T59" fmla="*/ 1436 h 1990"/>
                    <a:gd name="T60" fmla="*/ 171 w 2048"/>
                    <a:gd name="T61" fmla="*/ 269 h 1990"/>
                    <a:gd name="T62" fmla="*/ 203 w 2048"/>
                    <a:gd name="T63" fmla="*/ 474 h 1990"/>
                    <a:gd name="T64" fmla="*/ 372 w 2048"/>
                    <a:gd name="T65" fmla="*/ 442 h 1990"/>
                    <a:gd name="T66" fmla="*/ 684 w 2048"/>
                    <a:gd name="T67" fmla="*/ 269 h 1990"/>
                    <a:gd name="T68" fmla="*/ 716 w 2048"/>
                    <a:gd name="T69" fmla="*/ 474 h 1990"/>
                    <a:gd name="T70" fmla="*/ 885 w 2048"/>
                    <a:gd name="T71" fmla="*/ 442 h 1990"/>
                    <a:gd name="T72" fmla="*/ 1197 w 2048"/>
                    <a:gd name="T73" fmla="*/ 269 h 1990"/>
                    <a:gd name="T74" fmla="*/ 1229 w 2048"/>
                    <a:gd name="T75" fmla="*/ 474 h 1990"/>
                    <a:gd name="T76" fmla="*/ 1398 w 2048"/>
                    <a:gd name="T77" fmla="*/ 442 h 1990"/>
                    <a:gd name="T78" fmla="*/ 1505 w 2048"/>
                    <a:gd name="T79" fmla="*/ 269 h 1990"/>
                    <a:gd name="T80" fmla="*/ 1469 w 2048"/>
                    <a:gd name="T81" fmla="*/ 831 h 1990"/>
                    <a:gd name="T82" fmla="*/ 1364 w 2048"/>
                    <a:gd name="T83" fmla="*/ 648 h 1990"/>
                    <a:gd name="T84" fmla="*/ 1058 w 2048"/>
                    <a:gd name="T85" fmla="*/ 616 h 1990"/>
                    <a:gd name="T86" fmla="*/ 1026 w 2048"/>
                    <a:gd name="T87" fmla="*/ 921 h 1990"/>
                    <a:gd name="T88" fmla="*/ 1113 w 2048"/>
                    <a:gd name="T89" fmla="*/ 953 h 1990"/>
                    <a:gd name="T90" fmla="*/ 953 w 2048"/>
                    <a:gd name="T91" fmla="*/ 1146 h 1990"/>
                    <a:gd name="T92" fmla="*/ 921 w 2048"/>
                    <a:gd name="T93" fmla="*/ 1026 h 1990"/>
                    <a:gd name="T94" fmla="*/ 889 w 2048"/>
                    <a:gd name="T95" fmla="*/ 1300 h 1990"/>
                    <a:gd name="T96" fmla="*/ 680 w 2048"/>
                    <a:gd name="T97" fmla="*/ 1090 h 1990"/>
                    <a:gd name="T98" fmla="*/ 1300 w 2048"/>
                    <a:gd name="T99" fmla="*/ 680 h 1990"/>
                    <a:gd name="T100" fmla="*/ 1217 w 2048"/>
                    <a:gd name="T101" fmla="*/ 889 h 1990"/>
                    <a:gd name="T102" fmla="*/ 1090 w 2048"/>
                    <a:gd name="T103" fmla="*/ 680 h 1990"/>
                    <a:gd name="T104" fmla="*/ 1469 w 2048"/>
                    <a:gd name="T105" fmla="*/ 1926 h 1990"/>
                    <a:gd name="T106" fmla="*/ 956 w 2048"/>
                    <a:gd name="T107" fmla="*/ 1465 h 1990"/>
                    <a:gd name="T108" fmla="*/ 1238 w 2048"/>
                    <a:gd name="T109" fmla="*/ 950 h 1990"/>
                    <a:gd name="T110" fmla="*/ 1340 w 2048"/>
                    <a:gd name="T111" fmla="*/ 912 h 1990"/>
                    <a:gd name="T112" fmla="*/ 1469 w 2048"/>
                    <a:gd name="T113" fmla="*/ 896 h 1990"/>
                    <a:gd name="T114" fmla="*/ 1533 w 2048"/>
                    <a:gd name="T115" fmla="*/ 900 h 1990"/>
                    <a:gd name="T116" fmla="*/ 1469 w 2048"/>
                    <a:gd name="T117" fmla="*/ 1926 h 19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048" h="1990">
                      <a:moveTo>
                        <a:pt x="1569" y="840"/>
                      </a:moveTo>
                      <a:cubicBezTo>
                        <a:pt x="1569" y="237"/>
                        <a:pt x="1569" y="237"/>
                        <a:pt x="1569" y="237"/>
                      </a:cubicBezTo>
                      <a:cubicBezTo>
                        <a:pt x="1569" y="219"/>
                        <a:pt x="1555" y="205"/>
                        <a:pt x="1537" y="205"/>
                      </a:cubicBezTo>
                      <a:cubicBezTo>
                        <a:pt x="1398" y="205"/>
                        <a:pt x="1398" y="205"/>
                        <a:pt x="1398" y="205"/>
                      </a:cubicBezTo>
                      <a:cubicBezTo>
                        <a:pt x="1398" y="32"/>
                        <a:pt x="1398" y="32"/>
                        <a:pt x="1398" y="32"/>
                      </a:cubicBezTo>
                      <a:cubicBezTo>
                        <a:pt x="1398" y="14"/>
                        <a:pt x="1384" y="0"/>
                        <a:pt x="1366" y="0"/>
                      </a:cubicBezTo>
                      <a:cubicBezTo>
                        <a:pt x="1229" y="0"/>
                        <a:pt x="1229" y="0"/>
                        <a:pt x="1229" y="0"/>
                      </a:cubicBezTo>
                      <a:cubicBezTo>
                        <a:pt x="1212" y="0"/>
                        <a:pt x="1197" y="14"/>
                        <a:pt x="1197" y="32"/>
                      </a:cubicBezTo>
                      <a:cubicBezTo>
                        <a:pt x="1197" y="205"/>
                        <a:pt x="1197" y="205"/>
                        <a:pt x="1197" y="205"/>
                      </a:cubicBezTo>
                      <a:cubicBezTo>
                        <a:pt x="885" y="205"/>
                        <a:pt x="885" y="205"/>
                        <a:pt x="885" y="205"/>
                      </a:cubicBezTo>
                      <a:cubicBezTo>
                        <a:pt x="885" y="32"/>
                        <a:pt x="885" y="32"/>
                        <a:pt x="885" y="32"/>
                      </a:cubicBezTo>
                      <a:cubicBezTo>
                        <a:pt x="885" y="14"/>
                        <a:pt x="871" y="0"/>
                        <a:pt x="853" y="0"/>
                      </a:cubicBezTo>
                      <a:cubicBezTo>
                        <a:pt x="716" y="0"/>
                        <a:pt x="716" y="0"/>
                        <a:pt x="716" y="0"/>
                      </a:cubicBezTo>
                      <a:cubicBezTo>
                        <a:pt x="698" y="0"/>
                        <a:pt x="684" y="14"/>
                        <a:pt x="684" y="32"/>
                      </a:cubicBezTo>
                      <a:cubicBezTo>
                        <a:pt x="684" y="205"/>
                        <a:pt x="684" y="205"/>
                        <a:pt x="684" y="205"/>
                      </a:cubicBezTo>
                      <a:cubicBezTo>
                        <a:pt x="372" y="205"/>
                        <a:pt x="372" y="205"/>
                        <a:pt x="372" y="205"/>
                      </a:cubicBezTo>
                      <a:cubicBezTo>
                        <a:pt x="372" y="32"/>
                        <a:pt x="372" y="32"/>
                        <a:pt x="372" y="32"/>
                      </a:cubicBezTo>
                      <a:cubicBezTo>
                        <a:pt x="372" y="14"/>
                        <a:pt x="358" y="0"/>
                        <a:pt x="340" y="0"/>
                      </a:cubicBezTo>
                      <a:cubicBezTo>
                        <a:pt x="203" y="0"/>
                        <a:pt x="203" y="0"/>
                        <a:pt x="203" y="0"/>
                      </a:cubicBezTo>
                      <a:cubicBezTo>
                        <a:pt x="185" y="0"/>
                        <a:pt x="171" y="14"/>
                        <a:pt x="171" y="32"/>
                      </a:cubicBezTo>
                      <a:cubicBezTo>
                        <a:pt x="171" y="205"/>
                        <a:pt x="171" y="205"/>
                        <a:pt x="171" y="205"/>
                      </a:cubicBezTo>
                      <a:cubicBezTo>
                        <a:pt x="32" y="205"/>
                        <a:pt x="32" y="205"/>
                        <a:pt x="32" y="205"/>
                      </a:cubicBezTo>
                      <a:cubicBezTo>
                        <a:pt x="14" y="205"/>
                        <a:pt x="0" y="219"/>
                        <a:pt x="0" y="237"/>
                      </a:cubicBezTo>
                      <a:cubicBezTo>
                        <a:pt x="0" y="1468"/>
                        <a:pt x="0" y="1468"/>
                        <a:pt x="0" y="1468"/>
                      </a:cubicBezTo>
                      <a:cubicBezTo>
                        <a:pt x="0" y="1486"/>
                        <a:pt x="14" y="1501"/>
                        <a:pt x="32" y="1501"/>
                      </a:cubicBezTo>
                      <a:cubicBezTo>
                        <a:pt x="896" y="1501"/>
                        <a:pt x="896" y="1501"/>
                        <a:pt x="896" y="1501"/>
                      </a:cubicBezTo>
                      <a:cubicBezTo>
                        <a:pt x="917" y="1631"/>
                        <a:pt x="981" y="1751"/>
                        <a:pt x="1080" y="1840"/>
                      </a:cubicBezTo>
                      <a:cubicBezTo>
                        <a:pt x="1186" y="1937"/>
                        <a:pt x="1325" y="1990"/>
                        <a:pt x="1469" y="1990"/>
                      </a:cubicBezTo>
                      <a:cubicBezTo>
                        <a:pt x="1788" y="1990"/>
                        <a:pt x="2048" y="1730"/>
                        <a:pt x="2048" y="1411"/>
                      </a:cubicBezTo>
                      <a:cubicBezTo>
                        <a:pt x="2048" y="1129"/>
                        <a:pt x="1844" y="888"/>
                        <a:pt x="1569" y="840"/>
                      </a:cubicBezTo>
                      <a:close/>
                      <a:moveTo>
                        <a:pt x="1261" y="237"/>
                      </a:moveTo>
                      <a:cubicBezTo>
                        <a:pt x="1261" y="64"/>
                        <a:pt x="1261" y="64"/>
                        <a:pt x="1261" y="64"/>
                      </a:cubicBezTo>
                      <a:cubicBezTo>
                        <a:pt x="1334" y="64"/>
                        <a:pt x="1334" y="64"/>
                        <a:pt x="1334" y="64"/>
                      </a:cubicBezTo>
                      <a:cubicBezTo>
                        <a:pt x="1334" y="237"/>
                        <a:pt x="1334" y="237"/>
                        <a:pt x="1334" y="237"/>
                      </a:cubicBezTo>
                      <a:cubicBezTo>
                        <a:pt x="1334" y="410"/>
                        <a:pt x="1334" y="410"/>
                        <a:pt x="1334" y="410"/>
                      </a:cubicBezTo>
                      <a:cubicBezTo>
                        <a:pt x="1261" y="410"/>
                        <a:pt x="1261" y="410"/>
                        <a:pt x="1261" y="410"/>
                      </a:cubicBezTo>
                      <a:lnTo>
                        <a:pt x="1261" y="237"/>
                      </a:lnTo>
                      <a:close/>
                      <a:moveTo>
                        <a:pt x="748" y="237"/>
                      </a:moveTo>
                      <a:cubicBezTo>
                        <a:pt x="748" y="64"/>
                        <a:pt x="748" y="64"/>
                        <a:pt x="748" y="64"/>
                      </a:cubicBezTo>
                      <a:cubicBezTo>
                        <a:pt x="821" y="64"/>
                        <a:pt x="821" y="64"/>
                        <a:pt x="821" y="64"/>
                      </a:cubicBezTo>
                      <a:cubicBezTo>
                        <a:pt x="821" y="237"/>
                        <a:pt x="821" y="237"/>
                        <a:pt x="821" y="237"/>
                      </a:cubicBezTo>
                      <a:cubicBezTo>
                        <a:pt x="821" y="410"/>
                        <a:pt x="821" y="410"/>
                        <a:pt x="821" y="410"/>
                      </a:cubicBezTo>
                      <a:cubicBezTo>
                        <a:pt x="748" y="410"/>
                        <a:pt x="748" y="410"/>
                        <a:pt x="748" y="410"/>
                      </a:cubicBezTo>
                      <a:lnTo>
                        <a:pt x="748" y="237"/>
                      </a:lnTo>
                      <a:close/>
                      <a:moveTo>
                        <a:pt x="235" y="237"/>
                      </a:moveTo>
                      <a:cubicBezTo>
                        <a:pt x="235" y="64"/>
                        <a:pt x="235" y="64"/>
                        <a:pt x="235" y="64"/>
                      </a:cubicBezTo>
                      <a:cubicBezTo>
                        <a:pt x="308" y="64"/>
                        <a:pt x="308" y="64"/>
                        <a:pt x="308" y="64"/>
                      </a:cubicBezTo>
                      <a:cubicBezTo>
                        <a:pt x="308" y="237"/>
                        <a:pt x="308" y="237"/>
                        <a:pt x="308" y="237"/>
                      </a:cubicBezTo>
                      <a:cubicBezTo>
                        <a:pt x="308" y="410"/>
                        <a:pt x="308" y="410"/>
                        <a:pt x="308" y="410"/>
                      </a:cubicBezTo>
                      <a:cubicBezTo>
                        <a:pt x="235" y="410"/>
                        <a:pt x="235" y="410"/>
                        <a:pt x="235" y="410"/>
                      </a:cubicBezTo>
                      <a:lnTo>
                        <a:pt x="235" y="237"/>
                      </a:lnTo>
                      <a:close/>
                      <a:moveTo>
                        <a:pt x="921" y="1026"/>
                      </a:moveTo>
                      <a:cubicBezTo>
                        <a:pt x="648" y="1026"/>
                        <a:pt x="648" y="1026"/>
                        <a:pt x="648" y="1026"/>
                      </a:cubicBezTo>
                      <a:cubicBezTo>
                        <a:pt x="630" y="1026"/>
                        <a:pt x="616" y="1040"/>
                        <a:pt x="616" y="1058"/>
                      </a:cubicBezTo>
                      <a:cubicBezTo>
                        <a:pt x="616" y="1332"/>
                        <a:pt x="616" y="1332"/>
                        <a:pt x="616" y="1332"/>
                      </a:cubicBezTo>
                      <a:cubicBezTo>
                        <a:pt x="616" y="1349"/>
                        <a:pt x="630" y="1364"/>
                        <a:pt x="648" y="1364"/>
                      </a:cubicBezTo>
                      <a:cubicBezTo>
                        <a:pt x="891" y="1364"/>
                        <a:pt x="891" y="1364"/>
                        <a:pt x="891" y="1364"/>
                      </a:cubicBezTo>
                      <a:cubicBezTo>
                        <a:pt x="890" y="1379"/>
                        <a:pt x="889" y="1395"/>
                        <a:pt x="889" y="1411"/>
                      </a:cubicBezTo>
                      <a:cubicBezTo>
                        <a:pt x="889" y="1419"/>
                        <a:pt x="890" y="1428"/>
                        <a:pt x="890" y="1436"/>
                      </a:cubicBezTo>
                      <a:cubicBezTo>
                        <a:pt x="64" y="1436"/>
                        <a:pt x="64" y="1436"/>
                        <a:pt x="64" y="1436"/>
                      </a:cubicBezTo>
                      <a:cubicBezTo>
                        <a:pt x="64" y="269"/>
                        <a:pt x="64" y="269"/>
                        <a:pt x="64" y="269"/>
                      </a:cubicBezTo>
                      <a:cubicBezTo>
                        <a:pt x="171" y="269"/>
                        <a:pt x="171" y="269"/>
                        <a:pt x="171" y="269"/>
                      </a:cubicBezTo>
                      <a:cubicBezTo>
                        <a:pt x="171" y="442"/>
                        <a:pt x="171" y="442"/>
                        <a:pt x="171" y="442"/>
                      </a:cubicBezTo>
                      <a:cubicBezTo>
                        <a:pt x="171" y="460"/>
                        <a:pt x="185" y="474"/>
                        <a:pt x="203" y="474"/>
                      </a:cubicBezTo>
                      <a:cubicBezTo>
                        <a:pt x="340" y="474"/>
                        <a:pt x="340" y="474"/>
                        <a:pt x="340" y="474"/>
                      </a:cubicBezTo>
                      <a:cubicBezTo>
                        <a:pt x="358" y="474"/>
                        <a:pt x="372" y="460"/>
                        <a:pt x="372" y="442"/>
                      </a:cubicBezTo>
                      <a:cubicBezTo>
                        <a:pt x="372" y="269"/>
                        <a:pt x="372" y="269"/>
                        <a:pt x="372" y="269"/>
                      </a:cubicBezTo>
                      <a:cubicBezTo>
                        <a:pt x="684" y="269"/>
                        <a:pt x="684" y="269"/>
                        <a:pt x="684" y="269"/>
                      </a:cubicBezTo>
                      <a:cubicBezTo>
                        <a:pt x="684" y="442"/>
                        <a:pt x="684" y="442"/>
                        <a:pt x="684" y="442"/>
                      </a:cubicBezTo>
                      <a:cubicBezTo>
                        <a:pt x="684" y="460"/>
                        <a:pt x="698" y="474"/>
                        <a:pt x="716" y="474"/>
                      </a:cubicBezTo>
                      <a:cubicBezTo>
                        <a:pt x="853" y="474"/>
                        <a:pt x="853" y="474"/>
                        <a:pt x="853" y="474"/>
                      </a:cubicBezTo>
                      <a:cubicBezTo>
                        <a:pt x="871" y="474"/>
                        <a:pt x="885" y="460"/>
                        <a:pt x="885" y="442"/>
                      </a:cubicBezTo>
                      <a:cubicBezTo>
                        <a:pt x="885" y="269"/>
                        <a:pt x="885" y="269"/>
                        <a:pt x="885" y="269"/>
                      </a:cubicBezTo>
                      <a:cubicBezTo>
                        <a:pt x="1197" y="269"/>
                        <a:pt x="1197" y="269"/>
                        <a:pt x="1197" y="269"/>
                      </a:cubicBezTo>
                      <a:cubicBezTo>
                        <a:pt x="1197" y="442"/>
                        <a:pt x="1197" y="442"/>
                        <a:pt x="1197" y="442"/>
                      </a:cubicBezTo>
                      <a:cubicBezTo>
                        <a:pt x="1197" y="460"/>
                        <a:pt x="1212" y="474"/>
                        <a:pt x="1229" y="474"/>
                      </a:cubicBezTo>
                      <a:cubicBezTo>
                        <a:pt x="1366" y="474"/>
                        <a:pt x="1366" y="474"/>
                        <a:pt x="1366" y="474"/>
                      </a:cubicBezTo>
                      <a:cubicBezTo>
                        <a:pt x="1384" y="474"/>
                        <a:pt x="1398" y="460"/>
                        <a:pt x="1398" y="442"/>
                      </a:cubicBezTo>
                      <a:cubicBezTo>
                        <a:pt x="1398" y="269"/>
                        <a:pt x="1398" y="269"/>
                        <a:pt x="1398" y="269"/>
                      </a:cubicBezTo>
                      <a:cubicBezTo>
                        <a:pt x="1505" y="269"/>
                        <a:pt x="1505" y="269"/>
                        <a:pt x="1505" y="269"/>
                      </a:cubicBezTo>
                      <a:cubicBezTo>
                        <a:pt x="1505" y="833"/>
                        <a:pt x="1505" y="833"/>
                        <a:pt x="1505" y="833"/>
                      </a:cubicBezTo>
                      <a:cubicBezTo>
                        <a:pt x="1493" y="832"/>
                        <a:pt x="1481" y="831"/>
                        <a:pt x="1469" y="831"/>
                      </a:cubicBezTo>
                      <a:cubicBezTo>
                        <a:pt x="1433" y="831"/>
                        <a:pt x="1398" y="835"/>
                        <a:pt x="1364" y="841"/>
                      </a:cubicBezTo>
                      <a:cubicBezTo>
                        <a:pt x="1364" y="648"/>
                        <a:pt x="1364" y="648"/>
                        <a:pt x="1364" y="648"/>
                      </a:cubicBezTo>
                      <a:cubicBezTo>
                        <a:pt x="1364" y="630"/>
                        <a:pt x="1350" y="616"/>
                        <a:pt x="1332" y="616"/>
                      </a:cubicBezTo>
                      <a:cubicBezTo>
                        <a:pt x="1058" y="616"/>
                        <a:pt x="1058" y="616"/>
                        <a:pt x="1058" y="616"/>
                      </a:cubicBezTo>
                      <a:cubicBezTo>
                        <a:pt x="1040" y="616"/>
                        <a:pt x="1026" y="630"/>
                        <a:pt x="1026" y="648"/>
                      </a:cubicBezTo>
                      <a:cubicBezTo>
                        <a:pt x="1026" y="921"/>
                        <a:pt x="1026" y="921"/>
                        <a:pt x="1026" y="921"/>
                      </a:cubicBezTo>
                      <a:cubicBezTo>
                        <a:pt x="1026" y="939"/>
                        <a:pt x="1040" y="953"/>
                        <a:pt x="1058" y="953"/>
                      </a:cubicBezTo>
                      <a:cubicBezTo>
                        <a:pt x="1113" y="953"/>
                        <a:pt x="1113" y="953"/>
                        <a:pt x="1113" y="953"/>
                      </a:cubicBezTo>
                      <a:cubicBezTo>
                        <a:pt x="1060" y="995"/>
                        <a:pt x="1014" y="1045"/>
                        <a:pt x="978" y="1102"/>
                      </a:cubicBezTo>
                      <a:cubicBezTo>
                        <a:pt x="969" y="1116"/>
                        <a:pt x="961" y="1131"/>
                        <a:pt x="953" y="1146"/>
                      </a:cubicBezTo>
                      <a:cubicBezTo>
                        <a:pt x="953" y="1058"/>
                        <a:pt x="953" y="1058"/>
                        <a:pt x="953" y="1058"/>
                      </a:cubicBezTo>
                      <a:cubicBezTo>
                        <a:pt x="953" y="1040"/>
                        <a:pt x="939" y="1026"/>
                        <a:pt x="921" y="1026"/>
                      </a:cubicBezTo>
                      <a:close/>
                      <a:moveTo>
                        <a:pt x="889" y="1090"/>
                      </a:moveTo>
                      <a:cubicBezTo>
                        <a:pt x="889" y="1300"/>
                        <a:pt x="889" y="1300"/>
                        <a:pt x="889" y="1300"/>
                      </a:cubicBezTo>
                      <a:cubicBezTo>
                        <a:pt x="680" y="1300"/>
                        <a:pt x="680" y="1300"/>
                        <a:pt x="680" y="1300"/>
                      </a:cubicBezTo>
                      <a:cubicBezTo>
                        <a:pt x="680" y="1090"/>
                        <a:pt x="680" y="1090"/>
                        <a:pt x="680" y="1090"/>
                      </a:cubicBezTo>
                      <a:lnTo>
                        <a:pt x="889" y="1090"/>
                      </a:lnTo>
                      <a:close/>
                      <a:moveTo>
                        <a:pt x="1300" y="680"/>
                      </a:moveTo>
                      <a:cubicBezTo>
                        <a:pt x="1300" y="857"/>
                        <a:pt x="1300" y="857"/>
                        <a:pt x="1300" y="857"/>
                      </a:cubicBezTo>
                      <a:cubicBezTo>
                        <a:pt x="1271" y="865"/>
                        <a:pt x="1244" y="876"/>
                        <a:pt x="1217" y="889"/>
                      </a:cubicBezTo>
                      <a:cubicBezTo>
                        <a:pt x="1090" y="889"/>
                        <a:pt x="1090" y="889"/>
                        <a:pt x="1090" y="889"/>
                      </a:cubicBezTo>
                      <a:cubicBezTo>
                        <a:pt x="1090" y="680"/>
                        <a:pt x="1090" y="680"/>
                        <a:pt x="1090" y="680"/>
                      </a:cubicBezTo>
                      <a:lnTo>
                        <a:pt x="1300" y="680"/>
                      </a:lnTo>
                      <a:close/>
                      <a:moveTo>
                        <a:pt x="1469" y="1926"/>
                      </a:moveTo>
                      <a:cubicBezTo>
                        <a:pt x="1204" y="1926"/>
                        <a:pt x="984" y="1728"/>
                        <a:pt x="956" y="1465"/>
                      </a:cubicBezTo>
                      <a:cubicBezTo>
                        <a:pt x="956" y="1465"/>
                        <a:pt x="956" y="1465"/>
                        <a:pt x="956" y="1465"/>
                      </a:cubicBezTo>
                      <a:cubicBezTo>
                        <a:pt x="954" y="1447"/>
                        <a:pt x="953" y="1429"/>
                        <a:pt x="953" y="1411"/>
                      </a:cubicBezTo>
                      <a:cubicBezTo>
                        <a:pt x="953" y="1215"/>
                        <a:pt x="1063" y="1038"/>
                        <a:pt x="1238" y="950"/>
                      </a:cubicBezTo>
                      <a:cubicBezTo>
                        <a:pt x="1238" y="950"/>
                        <a:pt x="1238" y="950"/>
                        <a:pt x="1238" y="950"/>
                      </a:cubicBezTo>
                      <a:cubicBezTo>
                        <a:pt x="1271" y="934"/>
                        <a:pt x="1305" y="921"/>
                        <a:pt x="1340" y="912"/>
                      </a:cubicBezTo>
                      <a:cubicBezTo>
                        <a:pt x="1340" y="912"/>
                        <a:pt x="1340" y="912"/>
                        <a:pt x="1340" y="912"/>
                      </a:cubicBezTo>
                      <a:cubicBezTo>
                        <a:pt x="1382" y="901"/>
                        <a:pt x="1425" y="896"/>
                        <a:pt x="1469" y="896"/>
                      </a:cubicBezTo>
                      <a:cubicBezTo>
                        <a:pt x="1490" y="896"/>
                        <a:pt x="1512" y="897"/>
                        <a:pt x="1533" y="900"/>
                      </a:cubicBezTo>
                      <a:cubicBezTo>
                        <a:pt x="1533" y="900"/>
                        <a:pt x="1533" y="900"/>
                        <a:pt x="1533" y="900"/>
                      </a:cubicBezTo>
                      <a:cubicBezTo>
                        <a:pt x="1790" y="932"/>
                        <a:pt x="1984" y="1151"/>
                        <a:pt x="1984" y="1411"/>
                      </a:cubicBezTo>
                      <a:cubicBezTo>
                        <a:pt x="1984" y="1695"/>
                        <a:pt x="1753" y="1926"/>
                        <a:pt x="1469" y="19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29" name="Freeform 9"/>
                <p:cNvSpPr>
                  <a:spLocks/>
                </p:cNvSpPr>
                <p:nvPr/>
              </p:nvSpPr>
              <p:spPr bwMode="auto">
                <a:xfrm>
                  <a:off x="6049" y="1050"/>
                  <a:ext cx="18" cy="41"/>
                </a:xfrm>
                <a:custGeom>
                  <a:avLst/>
                  <a:gdLst>
                    <a:gd name="T0" fmla="*/ 67 w 94"/>
                    <a:gd name="T1" fmla="*/ 25 h 216"/>
                    <a:gd name="T2" fmla="*/ 26 w 94"/>
                    <a:gd name="T3" fmla="*/ 6 h 216"/>
                    <a:gd name="T4" fmla="*/ 6 w 94"/>
                    <a:gd name="T5" fmla="*/ 47 h 216"/>
                    <a:gd name="T6" fmla="*/ 30 w 94"/>
                    <a:gd name="T7" fmla="*/ 184 h 216"/>
                    <a:gd name="T8" fmla="*/ 62 w 94"/>
                    <a:gd name="T9" fmla="*/ 216 h 216"/>
                    <a:gd name="T10" fmla="*/ 94 w 94"/>
                    <a:gd name="T11" fmla="*/ 184 h 216"/>
                    <a:gd name="T12" fmla="*/ 67 w 94"/>
                    <a:gd name="T13" fmla="*/ 25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4" h="216">
                      <a:moveTo>
                        <a:pt x="67" y="25"/>
                      </a:moveTo>
                      <a:cubicBezTo>
                        <a:pt x="61" y="9"/>
                        <a:pt x="42" y="0"/>
                        <a:pt x="26" y="6"/>
                      </a:cubicBezTo>
                      <a:cubicBezTo>
                        <a:pt x="9" y="12"/>
                        <a:pt x="0" y="30"/>
                        <a:pt x="6" y="47"/>
                      </a:cubicBezTo>
                      <a:cubicBezTo>
                        <a:pt x="22" y="91"/>
                        <a:pt x="30" y="137"/>
                        <a:pt x="30" y="184"/>
                      </a:cubicBezTo>
                      <a:cubicBezTo>
                        <a:pt x="30" y="202"/>
                        <a:pt x="44" y="216"/>
                        <a:pt x="62" y="216"/>
                      </a:cubicBezTo>
                      <a:cubicBezTo>
                        <a:pt x="80" y="216"/>
                        <a:pt x="94" y="202"/>
                        <a:pt x="94" y="184"/>
                      </a:cubicBezTo>
                      <a:cubicBezTo>
                        <a:pt x="94" y="130"/>
                        <a:pt x="85" y="76"/>
                        <a:pt x="67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30" name="Freeform 10"/>
                <p:cNvSpPr>
                  <a:spLocks/>
                </p:cNvSpPr>
                <p:nvPr/>
              </p:nvSpPr>
              <p:spPr bwMode="auto">
                <a:xfrm>
                  <a:off x="5994" y="999"/>
                  <a:ext cx="59" cy="45"/>
                </a:xfrm>
                <a:custGeom>
                  <a:avLst/>
                  <a:gdLst>
                    <a:gd name="T0" fmla="*/ 304 w 314"/>
                    <a:gd name="T1" fmla="*/ 191 h 242"/>
                    <a:gd name="T2" fmla="*/ 44 w 314"/>
                    <a:gd name="T3" fmla="*/ 5 h 242"/>
                    <a:gd name="T4" fmla="*/ 4 w 314"/>
                    <a:gd name="T5" fmla="*/ 27 h 242"/>
                    <a:gd name="T6" fmla="*/ 27 w 314"/>
                    <a:gd name="T7" fmla="*/ 67 h 242"/>
                    <a:gd name="T8" fmla="*/ 252 w 314"/>
                    <a:gd name="T9" fmla="*/ 228 h 242"/>
                    <a:gd name="T10" fmla="*/ 278 w 314"/>
                    <a:gd name="T11" fmla="*/ 242 h 242"/>
                    <a:gd name="T12" fmla="*/ 296 w 314"/>
                    <a:gd name="T13" fmla="*/ 236 h 242"/>
                    <a:gd name="T14" fmla="*/ 304 w 314"/>
                    <a:gd name="T15" fmla="*/ 191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4" h="242">
                      <a:moveTo>
                        <a:pt x="304" y="191"/>
                      </a:moveTo>
                      <a:cubicBezTo>
                        <a:pt x="242" y="101"/>
                        <a:pt x="149" y="35"/>
                        <a:pt x="44" y="5"/>
                      </a:cubicBezTo>
                      <a:cubicBezTo>
                        <a:pt x="27" y="0"/>
                        <a:pt x="9" y="10"/>
                        <a:pt x="4" y="27"/>
                      </a:cubicBezTo>
                      <a:cubicBezTo>
                        <a:pt x="0" y="44"/>
                        <a:pt x="10" y="62"/>
                        <a:pt x="27" y="67"/>
                      </a:cubicBezTo>
                      <a:cubicBezTo>
                        <a:pt x="117" y="93"/>
                        <a:pt x="197" y="150"/>
                        <a:pt x="252" y="228"/>
                      </a:cubicBezTo>
                      <a:cubicBezTo>
                        <a:pt x="258" y="237"/>
                        <a:pt x="268" y="242"/>
                        <a:pt x="278" y="242"/>
                      </a:cubicBezTo>
                      <a:cubicBezTo>
                        <a:pt x="284" y="242"/>
                        <a:pt x="291" y="240"/>
                        <a:pt x="296" y="236"/>
                      </a:cubicBezTo>
                      <a:cubicBezTo>
                        <a:pt x="311" y="226"/>
                        <a:pt x="314" y="206"/>
                        <a:pt x="304" y="1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31" name="Freeform 11"/>
                <p:cNvSpPr>
                  <a:spLocks noEditPoints="1"/>
                </p:cNvSpPr>
                <p:nvPr/>
              </p:nvSpPr>
              <p:spPr bwMode="auto">
                <a:xfrm>
                  <a:off x="5911" y="1017"/>
                  <a:ext cx="136" cy="136"/>
                </a:xfrm>
                <a:custGeom>
                  <a:avLst/>
                  <a:gdLst>
                    <a:gd name="T0" fmla="*/ 364 w 727"/>
                    <a:gd name="T1" fmla="*/ 0 h 727"/>
                    <a:gd name="T2" fmla="*/ 0 w 727"/>
                    <a:gd name="T3" fmla="*/ 364 h 727"/>
                    <a:gd name="T4" fmla="*/ 364 w 727"/>
                    <a:gd name="T5" fmla="*/ 727 h 727"/>
                    <a:gd name="T6" fmla="*/ 727 w 727"/>
                    <a:gd name="T7" fmla="*/ 364 h 727"/>
                    <a:gd name="T8" fmla="*/ 364 w 727"/>
                    <a:gd name="T9" fmla="*/ 0 h 727"/>
                    <a:gd name="T10" fmla="*/ 364 w 727"/>
                    <a:gd name="T11" fmla="*/ 663 h 727"/>
                    <a:gd name="T12" fmla="*/ 64 w 727"/>
                    <a:gd name="T13" fmla="*/ 364 h 727"/>
                    <a:gd name="T14" fmla="*/ 364 w 727"/>
                    <a:gd name="T15" fmla="*/ 65 h 727"/>
                    <a:gd name="T16" fmla="*/ 663 w 727"/>
                    <a:gd name="T17" fmla="*/ 364 h 727"/>
                    <a:gd name="T18" fmla="*/ 364 w 727"/>
                    <a:gd name="T19" fmla="*/ 663 h 7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27" h="727">
                      <a:moveTo>
                        <a:pt x="364" y="0"/>
                      </a:moveTo>
                      <a:cubicBezTo>
                        <a:pt x="163" y="0"/>
                        <a:pt x="0" y="163"/>
                        <a:pt x="0" y="364"/>
                      </a:cubicBezTo>
                      <a:cubicBezTo>
                        <a:pt x="0" y="564"/>
                        <a:pt x="163" y="727"/>
                        <a:pt x="364" y="727"/>
                      </a:cubicBezTo>
                      <a:cubicBezTo>
                        <a:pt x="564" y="727"/>
                        <a:pt x="727" y="564"/>
                        <a:pt x="727" y="364"/>
                      </a:cubicBezTo>
                      <a:cubicBezTo>
                        <a:pt x="727" y="163"/>
                        <a:pt x="564" y="0"/>
                        <a:pt x="364" y="0"/>
                      </a:cubicBezTo>
                      <a:close/>
                      <a:moveTo>
                        <a:pt x="364" y="663"/>
                      </a:moveTo>
                      <a:cubicBezTo>
                        <a:pt x="199" y="663"/>
                        <a:pt x="64" y="529"/>
                        <a:pt x="64" y="364"/>
                      </a:cubicBezTo>
                      <a:cubicBezTo>
                        <a:pt x="64" y="199"/>
                        <a:pt x="199" y="65"/>
                        <a:pt x="364" y="65"/>
                      </a:cubicBezTo>
                      <a:cubicBezTo>
                        <a:pt x="529" y="65"/>
                        <a:pt x="663" y="199"/>
                        <a:pt x="663" y="364"/>
                      </a:cubicBezTo>
                      <a:cubicBezTo>
                        <a:pt x="663" y="529"/>
                        <a:pt x="529" y="663"/>
                        <a:pt x="364" y="6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32" name="Freeform 12"/>
                <p:cNvSpPr>
                  <a:spLocks/>
                </p:cNvSpPr>
                <p:nvPr/>
              </p:nvSpPr>
              <p:spPr bwMode="auto">
                <a:xfrm>
                  <a:off x="5973" y="1048"/>
                  <a:ext cx="47" cy="47"/>
                </a:xfrm>
                <a:custGeom>
                  <a:avLst/>
                  <a:gdLst>
                    <a:gd name="T0" fmla="*/ 220 w 252"/>
                    <a:gd name="T1" fmla="*/ 188 h 252"/>
                    <a:gd name="T2" fmla="*/ 64 w 252"/>
                    <a:gd name="T3" fmla="*/ 188 h 252"/>
                    <a:gd name="T4" fmla="*/ 64 w 252"/>
                    <a:gd name="T5" fmla="*/ 32 h 252"/>
                    <a:gd name="T6" fmla="*/ 32 w 252"/>
                    <a:gd name="T7" fmla="*/ 0 h 252"/>
                    <a:gd name="T8" fmla="*/ 0 w 252"/>
                    <a:gd name="T9" fmla="*/ 32 h 252"/>
                    <a:gd name="T10" fmla="*/ 0 w 252"/>
                    <a:gd name="T11" fmla="*/ 220 h 252"/>
                    <a:gd name="T12" fmla="*/ 32 w 252"/>
                    <a:gd name="T13" fmla="*/ 252 h 252"/>
                    <a:gd name="T14" fmla="*/ 220 w 252"/>
                    <a:gd name="T15" fmla="*/ 252 h 252"/>
                    <a:gd name="T16" fmla="*/ 252 w 252"/>
                    <a:gd name="T17" fmla="*/ 220 h 252"/>
                    <a:gd name="T18" fmla="*/ 220 w 252"/>
                    <a:gd name="T19" fmla="*/ 188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2" h="252">
                      <a:moveTo>
                        <a:pt x="220" y="188"/>
                      </a:moveTo>
                      <a:cubicBezTo>
                        <a:pt x="64" y="188"/>
                        <a:pt x="64" y="188"/>
                        <a:pt x="64" y="188"/>
                      </a:cubicBezTo>
                      <a:cubicBezTo>
                        <a:pt x="64" y="32"/>
                        <a:pt x="64" y="32"/>
                        <a:pt x="64" y="32"/>
                      </a:cubicBezTo>
                      <a:cubicBezTo>
                        <a:pt x="64" y="14"/>
                        <a:pt x="49" y="0"/>
                        <a:pt x="32" y="0"/>
                      </a:cubicBezTo>
                      <a:cubicBezTo>
                        <a:pt x="14" y="0"/>
                        <a:pt x="0" y="14"/>
                        <a:pt x="0" y="32"/>
                      </a:cubicBezTo>
                      <a:cubicBezTo>
                        <a:pt x="0" y="220"/>
                        <a:pt x="0" y="220"/>
                        <a:pt x="0" y="220"/>
                      </a:cubicBezTo>
                      <a:cubicBezTo>
                        <a:pt x="0" y="238"/>
                        <a:pt x="14" y="252"/>
                        <a:pt x="32" y="252"/>
                      </a:cubicBezTo>
                      <a:cubicBezTo>
                        <a:pt x="220" y="252"/>
                        <a:pt x="220" y="252"/>
                        <a:pt x="220" y="252"/>
                      </a:cubicBezTo>
                      <a:cubicBezTo>
                        <a:pt x="237" y="252"/>
                        <a:pt x="252" y="238"/>
                        <a:pt x="252" y="220"/>
                      </a:cubicBezTo>
                      <a:cubicBezTo>
                        <a:pt x="252" y="203"/>
                        <a:pt x="238" y="188"/>
                        <a:pt x="220" y="1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  <p:sp>
            <p:nvSpPr>
              <p:cNvPr id="24" name="CaixaDeTexto 19"/>
              <p:cNvSpPr txBox="1"/>
              <p:nvPr/>
            </p:nvSpPr>
            <p:spPr>
              <a:xfrm>
                <a:off x="9934912" y="1361753"/>
                <a:ext cx="8811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pt-BR"/>
                </a:defPPr>
                <a:lvl1pPr algn="r">
                  <a:defRPr sz="5400" b="1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</a:defRPr>
                </a:lvl1pPr>
                <a:lvl2pPr lvl="1" algn="r">
                  <a:defRPr sz="3600">
                    <a:solidFill>
                      <a:schemeClr val="bg1"/>
                    </a:solidFill>
                  </a:defRPr>
                </a:lvl2pPr>
              </a:lstStyle>
              <a:p>
                <a:pPr algn="l"/>
                <a:r>
                  <a:rPr lang="pt-BR" sz="1400" i="1" dirty="0">
                    <a:solidFill>
                      <a:srgbClr val="4A5463"/>
                    </a:solidFill>
                    <a:effectLst/>
                    <a:latin typeface="+mn-lt"/>
                  </a:rPr>
                  <a:t>histórico</a:t>
                </a:r>
              </a:p>
            </p:txBody>
          </p:sp>
        </p:grpSp>
        <p:sp>
          <p:nvSpPr>
            <p:cNvPr id="22" name="Retângulo 21"/>
            <p:cNvSpPr/>
            <p:nvPr/>
          </p:nvSpPr>
          <p:spPr>
            <a:xfrm>
              <a:off x="7794171" y="5558971"/>
              <a:ext cx="1596572" cy="62411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3" name="CaixaDeTexto 5"/>
          <p:cNvSpPr txBox="1"/>
          <p:nvPr/>
        </p:nvSpPr>
        <p:spPr>
          <a:xfrm>
            <a:off x="8005141" y="2632545"/>
            <a:ext cx="36484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com relação às necessidades de capacitação desses entrevistados, observa-se a existência de uma gama bem diversificada de carências, tanto que 9 diferentes áreas são de interesse de mais da metade desses respondentes </a:t>
            </a:r>
            <a:r>
              <a:rPr lang="pt-BR" sz="1200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(P39)</a:t>
            </a:r>
          </a:p>
        </p:txBody>
      </p:sp>
      <p:sp>
        <p:nvSpPr>
          <p:cNvPr id="35" name="Retângulo 34"/>
          <p:cNvSpPr/>
          <p:nvPr/>
        </p:nvSpPr>
        <p:spPr>
          <a:xfrm>
            <a:off x="8863609" y="1463741"/>
            <a:ext cx="652743" cy="4622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2015</a:t>
            </a:r>
          </a:p>
        </p:txBody>
      </p:sp>
      <p:sp>
        <p:nvSpPr>
          <p:cNvPr id="36" name="Retângulo 35"/>
          <p:cNvSpPr/>
          <p:nvPr/>
        </p:nvSpPr>
        <p:spPr>
          <a:xfrm>
            <a:off x="8993275" y="1353196"/>
            <a:ext cx="367332" cy="57227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CaixaDeTexto 33"/>
          <p:cNvSpPr txBox="1"/>
          <p:nvPr/>
        </p:nvSpPr>
        <p:spPr>
          <a:xfrm>
            <a:off x="41790" y="6063910"/>
            <a:ext cx="6319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900" dirty="0"/>
              <a:t>base: 809</a:t>
            </a:r>
          </a:p>
        </p:txBody>
      </p:sp>
      <p:grpSp>
        <p:nvGrpSpPr>
          <p:cNvPr id="37" name="+ informações"/>
          <p:cNvGrpSpPr/>
          <p:nvPr/>
        </p:nvGrpSpPr>
        <p:grpSpPr>
          <a:xfrm>
            <a:off x="7716373" y="5590253"/>
            <a:ext cx="1402473" cy="346249"/>
            <a:chOff x="7300120" y="5125288"/>
            <a:chExt cx="1748287" cy="431624"/>
          </a:xfrm>
        </p:grpSpPr>
        <p:sp>
          <p:nvSpPr>
            <p:cNvPr id="38" name="Forma livre 52"/>
            <p:cNvSpPr/>
            <p:nvPr/>
          </p:nvSpPr>
          <p:spPr>
            <a:xfrm>
              <a:off x="7529599" y="5255921"/>
              <a:ext cx="1340560" cy="203648"/>
            </a:xfrm>
            <a:custGeom>
              <a:avLst/>
              <a:gdLst>
                <a:gd name="connsiteX0" fmla="*/ 0 w 1340560"/>
                <a:gd name="connsiteY0" fmla="*/ 0 h 203648"/>
                <a:gd name="connsiteX1" fmla="*/ 1238736 w 1340560"/>
                <a:gd name="connsiteY1" fmla="*/ 0 h 203648"/>
                <a:gd name="connsiteX2" fmla="*/ 1340560 w 1340560"/>
                <a:gd name="connsiteY2" fmla="*/ 101824 h 203648"/>
                <a:gd name="connsiteX3" fmla="*/ 1340559 w 1340560"/>
                <a:gd name="connsiteY3" fmla="*/ 101824 h 203648"/>
                <a:gd name="connsiteX4" fmla="*/ 1238735 w 1340560"/>
                <a:gd name="connsiteY4" fmla="*/ 203648 h 203648"/>
                <a:gd name="connsiteX5" fmla="*/ 1958 w 1340560"/>
                <a:gd name="connsiteY5" fmla="*/ 203647 h 203648"/>
                <a:gd name="connsiteX6" fmla="*/ 28837 w 1340560"/>
                <a:gd name="connsiteY6" fmla="*/ 163780 h 203648"/>
                <a:gd name="connsiteX7" fmla="*/ 41052 w 1340560"/>
                <a:gd name="connsiteY7" fmla="*/ 103276 h 203648"/>
                <a:gd name="connsiteX8" fmla="*/ 28837 w 1340560"/>
                <a:gd name="connsiteY8" fmla="*/ 42772 h 20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0560" h="203648">
                  <a:moveTo>
                    <a:pt x="0" y="0"/>
                  </a:moveTo>
                  <a:lnTo>
                    <a:pt x="1238736" y="0"/>
                  </a:lnTo>
                  <a:cubicBezTo>
                    <a:pt x="1294972" y="0"/>
                    <a:pt x="1340560" y="45588"/>
                    <a:pt x="1340560" y="101824"/>
                  </a:cubicBezTo>
                  <a:lnTo>
                    <a:pt x="1340559" y="101824"/>
                  </a:lnTo>
                  <a:cubicBezTo>
                    <a:pt x="1340559" y="158060"/>
                    <a:pt x="1294971" y="203648"/>
                    <a:pt x="1238735" y="203648"/>
                  </a:cubicBezTo>
                  <a:lnTo>
                    <a:pt x="1958" y="203647"/>
                  </a:lnTo>
                  <a:lnTo>
                    <a:pt x="28837" y="163780"/>
                  </a:lnTo>
                  <a:cubicBezTo>
                    <a:pt x="36703" y="145184"/>
                    <a:pt x="41052" y="124738"/>
                    <a:pt x="41052" y="103276"/>
                  </a:cubicBezTo>
                  <a:cubicBezTo>
                    <a:pt x="41052" y="81815"/>
                    <a:pt x="36703" y="61369"/>
                    <a:pt x="28837" y="42772"/>
                  </a:cubicBezTo>
                  <a:close/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9" name="CaixaDeTexto 5"/>
            <p:cNvSpPr txBox="1"/>
            <p:nvPr/>
          </p:nvSpPr>
          <p:spPr>
            <a:xfrm>
              <a:off x="7543455" y="5125288"/>
              <a:ext cx="1504952" cy="43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2060"/>
                </a:buClr>
                <a:buSzPct val="120000"/>
              </a:pPr>
              <a:r>
                <a:rPr lang="pt-BR" sz="1100" b="1" dirty="0">
                  <a:solidFill>
                    <a:srgbClr val="1B75BB"/>
                  </a:solidFill>
                  <a:ea typeface="Verdana" pitchFamily="34" charset="0"/>
                  <a:cs typeface="Arial" charset="0"/>
                </a:rPr>
                <a:t>+ informações</a:t>
              </a:r>
            </a:p>
          </p:txBody>
        </p:sp>
        <p:grpSp>
          <p:nvGrpSpPr>
            <p:cNvPr id="40" name="Group 4"/>
            <p:cNvGrpSpPr>
              <a:grpSpLocks noChangeAspect="1"/>
            </p:cNvGrpSpPr>
            <p:nvPr/>
          </p:nvGrpSpPr>
          <p:grpSpPr bwMode="auto">
            <a:xfrm>
              <a:off x="7300120" y="5219409"/>
              <a:ext cx="276672" cy="276672"/>
              <a:chOff x="4549" y="2890"/>
              <a:chExt cx="599" cy="599"/>
            </a:xfrm>
            <a:solidFill>
              <a:schemeClr val="accent2"/>
            </a:solidFill>
          </p:grpSpPr>
          <p:sp>
            <p:nvSpPr>
              <p:cNvPr id="41" name="Freeform 5"/>
              <p:cNvSpPr>
                <a:spLocks noEditPoints="1"/>
              </p:cNvSpPr>
              <p:nvPr/>
            </p:nvSpPr>
            <p:spPr bwMode="auto">
              <a:xfrm>
                <a:off x="4549" y="2890"/>
                <a:ext cx="599" cy="599"/>
              </a:xfrm>
              <a:custGeom>
                <a:avLst/>
                <a:gdLst>
                  <a:gd name="T0" fmla="*/ 1398 w 1638"/>
                  <a:gd name="T1" fmla="*/ 240 h 1638"/>
                  <a:gd name="T2" fmla="*/ 819 w 1638"/>
                  <a:gd name="T3" fmla="*/ 0 h 1638"/>
                  <a:gd name="T4" fmla="*/ 240 w 1638"/>
                  <a:gd name="T5" fmla="*/ 240 h 1638"/>
                  <a:gd name="T6" fmla="*/ 0 w 1638"/>
                  <a:gd name="T7" fmla="*/ 819 h 1638"/>
                  <a:gd name="T8" fmla="*/ 240 w 1638"/>
                  <a:gd name="T9" fmla="*/ 1398 h 1638"/>
                  <a:gd name="T10" fmla="*/ 819 w 1638"/>
                  <a:gd name="T11" fmla="*/ 1638 h 1638"/>
                  <a:gd name="T12" fmla="*/ 1398 w 1638"/>
                  <a:gd name="T13" fmla="*/ 1398 h 1638"/>
                  <a:gd name="T14" fmla="*/ 1638 w 1638"/>
                  <a:gd name="T15" fmla="*/ 819 h 1638"/>
                  <a:gd name="T16" fmla="*/ 1398 w 1638"/>
                  <a:gd name="T17" fmla="*/ 240 h 1638"/>
                  <a:gd name="T18" fmla="*/ 819 w 1638"/>
                  <a:gd name="T19" fmla="*/ 1574 h 1638"/>
                  <a:gd name="T20" fmla="*/ 64 w 1638"/>
                  <a:gd name="T21" fmla="*/ 819 h 1638"/>
                  <a:gd name="T22" fmla="*/ 819 w 1638"/>
                  <a:gd name="T23" fmla="*/ 64 h 1638"/>
                  <a:gd name="T24" fmla="*/ 1574 w 1638"/>
                  <a:gd name="T25" fmla="*/ 819 h 1638"/>
                  <a:gd name="T26" fmla="*/ 819 w 1638"/>
                  <a:gd name="T27" fmla="*/ 1574 h 1638"/>
                  <a:gd name="T28" fmla="*/ 819 w 1638"/>
                  <a:gd name="T29" fmla="*/ 1574 h 1638"/>
                  <a:gd name="T30" fmla="*/ 819 w 1638"/>
                  <a:gd name="T31" fmla="*/ 1574 h 1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38" h="1638">
                    <a:moveTo>
                      <a:pt x="1398" y="240"/>
                    </a:moveTo>
                    <a:cubicBezTo>
                      <a:pt x="1244" y="85"/>
                      <a:pt x="1038" y="0"/>
                      <a:pt x="819" y="0"/>
                    </a:cubicBezTo>
                    <a:cubicBezTo>
                      <a:pt x="600" y="0"/>
                      <a:pt x="395" y="85"/>
                      <a:pt x="240" y="240"/>
                    </a:cubicBezTo>
                    <a:cubicBezTo>
                      <a:pt x="85" y="395"/>
                      <a:pt x="0" y="600"/>
                      <a:pt x="0" y="819"/>
                    </a:cubicBezTo>
                    <a:cubicBezTo>
                      <a:pt x="0" y="1038"/>
                      <a:pt x="85" y="1244"/>
                      <a:pt x="240" y="1398"/>
                    </a:cubicBezTo>
                    <a:cubicBezTo>
                      <a:pt x="395" y="1553"/>
                      <a:pt x="600" y="1638"/>
                      <a:pt x="819" y="1638"/>
                    </a:cubicBezTo>
                    <a:cubicBezTo>
                      <a:pt x="1038" y="1638"/>
                      <a:pt x="1244" y="1553"/>
                      <a:pt x="1398" y="1398"/>
                    </a:cubicBezTo>
                    <a:cubicBezTo>
                      <a:pt x="1553" y="1244"/>
                      <a:pt x="1638" y="1038"/>
                      <a:pt x="1638" y="819"/>
                    </a:cubicBezTo>
                    <a:cubicBezTo>
                      <a:pt x="1638" y="600"/>
                      <a:pt x="1553" y="395"/>
                      <a:pt x="1398" y="240"/>
                    </a:cubicBezTo>
                    <a:close/>
                    <a:moveTo>
                      <a:pt x="819" y="1574"/>
                    </a:moveTo>
                    <a:cubicBezTo>
                      <a:pt x="403" y="1574"/>
                      <a:pt x="64" y="1236"/>
                      <a:pt x="64" y="819"/>
                    </a:cubicBezTo>
                    <a:cubicBezTo>
                      <a:pt x="64" y="403"/>
                      <a:pt x="403" y="64"/>
                      <a:pt x="819" y="64"/>
                    </a:cubicBezTo>
                    <a:cubicBezTo>
                      <a:pt x="1236" y="64"/>
                      <a:pt x="1574" y="403"/>
                      <a:pt x="1574" y="819"/>
                    </a:cubicBezTo>
                    <a:cubicBezTo>
                      <a:pt x="1574" y="1236"/>
                      <a:pt x="1236" y="1574"/>
                      <a:pt x="819" y="1574"/>
                    </a:cubicBezTo>
                    <a:close/>
                    <a:moveTo>
                      <a:pt x="819" y="1574"/>
                    </a:moveTo>
                    <a:cubicBezTo>
                      <a:pt x="819" y="1574"/>
                      <a:pt x="819" y="1574"/>
                      <a:pt x="819" y="15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2" name="Freeform 6"/>
              <p:cNvSpPr>
                <a:spLocks noEditPoints="1"/>
              </p:cNvSpPr>
              <p:nvPr/>
            </p:nvSpPr>
            <p:spPr bwMode="auto">
              <a:xfrm>
                <a:off x="4808" y="3083"/>
                <a:ext cx="81" cy="331"/>
              </a:xfrm>
              <a:custGeom>
                <a:avLst/>
                <a:gdLst>
                  <a:gd name="T0" fmla="*/ 110 w 221"/>
                  <a:gd name="T1" fmla="*/ 0 h 905"/>
                  <a:gd name="T2" fmla="*/ 0 w 221"/>
                  <a:gd name="T3" fmla="*/ 110 h 905"/>
                  <a:gd name="T4" fmla="*/ 0 w 221"/>
                  <a:gd name="T5" fmla="*/ 794 h 905"/>
                  <a:gd name="T6" fmla="*/ 110 w 221"/>
                  <a:gd name="T7" fmla="*/ 905 h 905"/>
                  <a:gd name="T8" fmla="*/ 221 w 221"/>
                  <a:gd name="T9" fmla="*/ 794 h 905"/>
                  <a:gd name="T10" fmla="*/ 221 w 221"/>
                  <a:gd name="T11" fmla="*/ 110 h 905"/>
                  <a:gd name="T12" fmla="*/ 110 w 221"/>
                  <a:gd name="T13" fmla="*/ 0 h 905"/>
                  <a:gd name="T14" fmla="*/ 157 w 221"/>
                  <a:gd name="T15" fmla="*/ 794 h 905"/>
                  <a:gd name="T16" fmla="*/ 110 w 221"/>
                  <a:gd name="T17" fmla="*/ 841 h 905"/>
                  <a:gd name="T18" fmla="*/ 64 w 221"/>
                  <a:gd name="T19" fmla="*/ 794 h 905"/>
                  <a:gd name="T20" fmla="*/ 64 w 221"/>
                  <a:gd name="T21" fmla="*/ 110 h 905"/>
                  <a:gd name="T22" fmla="*/ 110 w 221"/>
                  <a:gd name="T23" fmla="*/ 64 h 905"/>
                  <a:gd name="T24" fmla="*/ 157 w 221"/>
                  <a:gd name="T25" fmla="*/ 110 h 905"/>
                  <a:gd name="T26" fmla="*/ 157 w 221"/>
                  <a:gd name="T27" fmla="*/ 794 h 905"/>
                  <a:gd name="T28" fmla="*/ 157 w 221"/>
                  <a:gd name="T29" fmla="*/ 794 h 905"/>
                  <a:gd name="T30" fmla="*/ 157 w 221"/>
                  <a:gd name="T31" fmla="*/ 794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905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794"/>
                      <a:pt x="0" y="794"/>
                      <a:pt x="0" y="794"/>
                    </a:cubicBezTo>
                    <a:cubicBezTo>
                      <a:pt x="0" y="855"/>
                      <a:pt x="49" y="905"/>
                      <a:pt x="110" y="905"/>
                    </a:cubicBezTo>
                    <a:cubicBezTo>
                      <a:pt x="171" y="905"/>
                      <a:pt x="221" y="855"/>
                      <a:pt x="221" y="794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794"/>
                    </a:moveTo>
                    <a:cubicBezTo>
                      <a:pt x="157" y="820"/>
                      <a:pt x="136" y="841"/>
                      <a:pt x="110" y="841"/>
                    </a:cubicBezTo>
                    <a:cubicBezTo>
                      <a:pt x="85" y="841"/>
                      <a:pt x="64" y="820"/>
                      <a:pt x="64" y="794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4"/>
                      <a:pt x="85" y="64"/>
                      <a:pt x="110" y="64"/>
                    </a:cubicBezTo>
                    <a:cubicBezTo>
                      <a:pt x="136" y="64"/>
                      <a:pt x="157" y="84"/>
                      <a:pt x="157" y="110"/>
                    </a:cubicBezTo>
                    <a:lnTo>
                      <a:pt x="157" y="794"/>
                    </a:lnTo>
                    <a:close/>
                    <a:moveTo>
                      <a:pt x="157" y="794"/>
                    </a:moveTo>
                    <a:cubicBezTo>
                      <a:pt x="157" y="794"/>
                      <a:pt x="157" y="794"/>
                      <a:pt x="157" y="79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3" name="Freeform 7"/>
              <p:cNvSpPr>
                <a:spLocks noEditPoints="1"/>
              </p:cNvSpPr>
              <p:nvPr/>
            </p:nvSpPr>
            <p:spPr bwMode="auto">
              <a:xfrm>
                <a:off x="4808" y="2965"/>
                <a:ext cx="81" cy="96"/>
              </a:xfrm>
              <a:custGeom>
                <a:avLst/>
                <a:gdLst>
                  <a:gd name="T0" fmla="*/ 110 w 221"/>
                  <a:gd name="T1" fmla="*/ 0 h 263"/>
                  <a:gd name="T2" fmla="*/ 0 w 221"/>
                  <a:gd name="T3" fmla="*/ 110 h 263"/>
                  <a:gd name="T4" fmla="*/ 0 w 221"/>
                  <a:gd name="T5" fmla="*/ 153 h 263"/>
                  <a:gd name="T6" fmla="*/ 110 w 221"/>
                  <a:gd name="T7" fmla="*/ 263 h 263"/>
                  <a:gd name="T8" fmla="*/ 221 w 221"/>
                  <a:gd name="T9" fmla="*/ 153 h 263"/>
                  <a:gd name="T10" fmla="*/ 221 w 221"/>
                  <a:gd name="T11" fmla="*/ 110 h 263"/>
                  <a:gd name="T12" fmla="*/ 110 w 221"/>
                  <a:gd name="T13" fmla="*/ 0 h 263"/>
                  <a:gd name="T14" fmla="*/ 157 w 221"/>
                  <a:gd name="T15" fmla="*/ 153 h 263"/>
                  <a:gd name="T16" fmla="*/ 110 w 221"/>
                  <a:gd name="T17" fmla="*/ 199 h 263"/>
                  <a:gd name="T18" fmla="*/ 64 w 221"/>
                  <a:gd name="T19" fmla="*/ 153 h 263"/>
                  <a:gd name="T20" fmla="*/ 64 w 221"/>
                  <a:gd name="T21" fmla="*/ 110 h 263"/>
                  <a:gd name="T22" fmla="*/ 110 w 221"/>
                  <a:gd name="T23" fmla="*/ 64 h 263"/>
                  <a:gd name="T24" fmla="*/ 157 w 221"/>
                  <a:gd name="T25" fmla="*/ 110 h 263"/>
                  <a:gd name="T26" fmla="*/ 157 w 221"/>
                  <a:gd name="T27" fmla="*/ 153 h 263"/>
                  <a:gd name="T28" fmla="*/ 157 w 221"/>
                  <a:gd name="T29" fmla="*/ 153 h 263"/>
                  <a:gd name="T30" fmla="*/ 157 w 221"/>
                  <a:gd name="T31" fmla="*/ 15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263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214"/>
                      <a:pt x="49" y="263"/>
                      <a:pt x="110" y="263"/>
                    </a:cubicBezTo>
                    <a:cubicBezTo>
                      <a:pt x="171" y="263"/>
                      <a:pt x="221" y="214"/>
                      <a:pt x="221" y="153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153"/>
                    </a:moveTo>
                    <a:cubicBezTo>
                      <a:pt x="157" y="179"/>
                      <a:pt x="136" y="199"/>
                      <a:pt x="110" y="199"/>
                    </a:cubicBezTo>
                    <a:cubicBezTo>
                      <a:pt x="85" y="199"/>
                      <a:pt x="64" y="179"/>
                      <a:pt x="64" y="153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5"/>
                      <a:pt x="85" y="64"/>
                      <a:pt x="110" y="64"/>
                    </a:cubicBezTo>
                    <a:cubicBezTo>
                      <a:pt x="136" y="64"/>
                      <a:pt x="157" y="85"/>
                      <a:pt x="157" y="110"/>
                    </a:cubicBezTo>
                    <a:lnTo>
                      <a:pt x="157" y="153"/>
                    </a:lnTo>
                    <a:close/>
                    <a:moveTo>
                      <a:pt x="157" y="153"/>
                    </a:moveTo>
                    <a:cubicBezTo>
                      <a:pt x="157" y="153"/>
                      <a:pt x="157" y="153"/>
                      <a:pt x="157" y="1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4" name="Freeform 8"/>
              <p:cNvSpPr>
                <a:spLocks noEditPoints="1"/>
              </p:cNvSpPr>
              <p:nvPr/>
            </p:nvSpPr>
            <p:spPr bwMode="auto">
              <a:xfrm>
                <a:off x="4681" y="2942"/>
                <a:ext cx="116" cy="70"/>
              </a:xfrm>
              <a:custGeom>
                <a:avLst/>
                <a:gdLst>
                  <a:gd name="T0" fmla="*/ 271 w 315"/>
                  <a:gd name="T1" fmla="*/ 5 h 193"/>
                  <a:gd name="T2" fmla="*/ 16 w 315"/>
                  <a:gd name="T3" fmla="*/ 136 h 193"/>
                  <a:gd name="T4" fmla="*/ 11 w 315"/>
                  <a:gd name="T5" fmla="*/ 181 h 193"/>
                  <a:gd name="T6" fmla="*/ 36 w 315"/>
                  <a:gd name="T7" fmla="*/ 193 h 193"/>
                  <a:gd name="T8" fmla="*/ 56 w 315"/>
                  <a:gd name="T9" fmla="*/ 186 h 193"/>
                  <a:gd name="T10" fmla="*/ 288 w 315"/>
                  <a:gd name="T11" fmla="*/ 66 h 193"/>
                  <a:gd name="T12" fmla="*/ 310 w 315"/>
                  <a:gd name="T13" fmla="*/ 27 h 193"/>
                  <a:gd name="T14" fmla="*/ 271 w 315"/>
                  <a:gd name="T15" fmla="*/ 5 h 193"/>
                  <a:gd name="T16" fmla="*/ 271 w 315"/>
                  <a:gd name="T17" fmla="*/ 5 h 193"/>
                  <a:gd name="T18" fmla="*/ 271 w 315"/>
                  <a:gd name="T19" fmla="*/ 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5" h="193">
                    <a:moveTo>
                      <a:pt x="271" y="5"/>
                    </a:moveTo>
                    <a:cubicBezTo>
                      <a:pt x="177" y="30"/>
                      <a:pt x="91" y="75"/>
                      <a:pt x="16" y="136"/>
                    </a:cubicBezTo>
                    <a:cubicBezTo>
                      <a:pt x="2" y="147"/>
                      <a:pt x="0" y="168"/>
                      <a:pt x="11" y="181"/>
                    </a:cubicBezTo>
                    <a:cubicBezTo>
                      <a:pt x="17" y="189"/>
                      <a:pt x="27" y="193"/>
                      <a:pt x="36" y="193"/>
                    </a:cubicBezTo>
                    <a:cubicBezTo>
                      <a:pt x="43" y="193"/>
                      <a:pt x="50" y="191"/>
                      <a:pt x="56" y="186"/>
                    </a:cubicBezTo>
                    <a:cubicBezTo>
                      <a:pt x="125" y="130"/>
                      <a:pt x="203" y="90"/>
                      <a:pt x="288" y="66"/>
                    </a:cubicBezTo>
                    <a:cubicBezTo>
                      <a:pt x="305" y="62"/>
                      <a:pt x="315" y="44"/>
                      <a:pt x="310" y="27"/>
                    </a:cubicBezTo>
                    <a:cubicBezTo>
                      <a:pt x="305" y="10"/>
                      <a:pt x="288" y="0"/>
                      <a:pt x="271" y="5"/>
                    </a:cubicBezTo>
                    <a:close/>
                    <a:moveTo>
                      <a:pt x="271" y="5"/>
                    </a:moveTo>
                    <a:cubicBezTo>
                      <a:pt x="271" y="5"/>
                      <a:pt x="271" y="5"/>
                      <a:pt x="271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5" name="Freeform 9"/>
              <p:cNvSpPr>
                <a:spLocks noEditPoints="1"/>
              </p:cNvSpPr>
              <p:nvPr/>
            </p:nvSpPr>
            <p:spPr bwMode="auto">
              <a:xfrm>
                <a:off x="4593" y="3039"/>
                <a:ext cx="174" cy="386"/>
              </a:xfrm>
              <a:custGeom>
                <a:avLst/>
                <a:gdLst>
                  <a:gd name="T0" fmla="*/ 453 w 476"/>
                  <a:gd name="T1" fmla="*/ 996 h 1057"/>
                  <a:gd name="T2" fmla="*/ 64 w 476"/>
                  <a:gd name="T3" fmla="*/ 411 h 1057"/>
                  <a:gd name="T4" fmla="*/ 173 w 476"/>
                  <a:gd name="T5" fmla="*/ 55 h 1057"/>
                  <a:gd name="T6" fmla="*/ 165 w 476"/>
                  <a:gd name="T7" fmla="*/ 10 h 1057"/>
                  <a:gd name="T8" fmla="*/ 120 w 476"/>
                  <a:gd name="T9" fmla="*/ 19 h 1057"/>
                  <a:gd name="T10" fmla="*/ 0 w 476"/>
                  <a:gd name="T11" fmla="*/ 411 h 1057"/>
                  <a:gd name="T12" fmla="*/ 428 w 476"/>
                  <a:gd name="T13" fmla="*/ 1055 h 1057"/>
                  <a:gd name="T14" fmla="*/ 440 w 476"/>
                  <a:gd name="T15" fmla="*/ 1057 h 1057"/>
                  <a:gd name="T16" fmla="*/ 470 w 476"/>
                  <a:gd name="T17" fmla="*/ 1038 h 1057"/>
                  <a:gd name="T18" fmla="*/ 453 w 476"/>
                  <a:gd name="T19" fmla="*/ 996 h 1057"/>
                  <a:gd name="T20" fmla="*/ 453 w 476"/>
                  <a:gd name="T21" fmla="*/ 996 h 1057"/>
                  <a:gd name="T22" fmla="*/ 453 w 476"/>
                  <a:gd name="T23" fmla="*/ 996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6" h="1057">
                    <a:moveTo>
                      <a:pt x="453" y="996"/>
                    </a:moveTo>
                    <a:cubicBezTo>
                      <a:pt x="216" y="897"/>
                      <a:pt x="64" y="667"/>
                      <a:pt x="64" y="411"/>
                    </a:cubicBezTo>
                    <a:cubicBezTo>
                      <a:pt x="64" y="283"/>
                      <a:pt x="102" y="160"/>
                      <a:pt x="173" y="55"/>
                    </a:cubicBezTo>
                    <a:cubicBezTo>
                      <a:pt x="183" y="40"/>
                      <a:pt x="179" y="20"/>
                      <a:pt x="165" y="10"/>
                    </a:cubicBezTo>
                    <a:cubicBezTo>
                      <a:pt x="150" y="0"/>
                      <a:pt x="130" y="4"/>
                      <a:pt x="120" y="19"/>
                    </a:cubicBezTo>
                    <a:cubicBezTo>
                      <a:pt x="41" y="135"/>
                      <a:pt x="0" y="270"/>
                      <a:pt x="0" y="411"/>
                    </a:cubicBezTo>
                    <a:cubicBezTo>
                      <a:pt x="0" y="693"/>
                      <a:pt x="168" y="946"/>
                      <a:pt x="428" y="1055"/>
                    </a:cubicBezTo>
                    <a:cubicBezTo>
                      <a:pt x="432" y="1057"/>
                      <a:pt x="436" y="1057"/>
                      <a:pt x="440" y="1057"/>
                    </a:cubicBezTo>
                    <a:cubicBezTo>
                      <a:pt x="453" y="1057"/>
                      <a:pt x="465" y="1050"/>
                      <a:pt x="470" y="1038"/>
                    </a:cubicBezTo>
                    <a:cubicBezTo>
                      <a:pt x="476" y="1021"/>
                      <a:pt x="469" y="1003"/>
                      <a:pt x="453" y="996"/>
                    </a:cubicBezTo>
                    <a:close/>
                    <a:moveTo>
                      <a:pt x="453" y="996"/>
                    </a:moveTo>
                    <a:cubicBezTo>
                      <a:pt x="453" y="996"/>
                      <a:pt x="453" y="996"/>
                      <a:pt x="453" y="9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0330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Graphic spid="19" grpId="0">
        <p:bldAsOne/>
      </p:bldGraphic>
      <p:bldGraphic spid="19" grpId="1">
        <p:bldAsOne/>
      </p:bldGraphic>
      <p:bldP spid="33" grpId="0"/>
      <p:bldP spid="35" grpId="0"/>
      <p:bldP spid="35" grpId="1"/>
      <p:bldP spid="36" grpId="0" animBg="1"/>
      <p:bldP spid="36" grpId="1" animBg="1"/>
      <p:bldP spid="34" grpId="0"/>
      <p:bldP spid="34" grpId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3130885848"/>
              </p:ext>
            </p:extLst>
          </p:nvPr>
        </p:nvGraphicFramePr>
        <p:xfrm>
          <a:off x="3927856" y="1343729"/>
          <a:ext cx="3512094" cy="4543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10740437"/>
              </p:ext>
            </p:extLst>
          </p:nvPr>
        </p:nvGraphicFramePr>
        <p:xfrm>
          <a:off x="3958486" y="1063390"/>
          <a:ext cx="3420000" cy="4543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" name="CaixaDeTexto 53"/>
          <p:cNvSpPr txBox="1"/>
          <p:nvPr/>
        </p:nvSpPr>
        <p:spPr>
          <a:xfrm>
            <a:off x="595449" y="6394349"/>
            <a:ext cx="108317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chemeClr val="accent2"/>
                </a:solidFill>
              </a:rPr>
              <a:t>P40 a P45.</a:t>
            </a:r>
            <a:r>
              <a:rPr lang="pt-BR" sz="1100" dirty="0">
                <a:solidFill>
                  <a:schemeClr val="bg1"/>
                </a:solidFill>
              </a:rPr>
              <a:t> Como avalia o instrutor EMPRETEC em relação aos seguintes aspectos? Atribua nota de 0 a 10, onde 0 significa ‘totalmente insatisfeito(a)’ e 10 ‘totalmente satisfeito(a)’. (ESTIMULAR)</a:t>
            </a:r>
          </a:p>
        </p:txBody>
      </p:sp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342262"/>
              </p:ext>
            </p:extLst>
          </p:nvPr>
        </p:nvGraphicFramePr>
        <p:xfrm>
          <a:off x="696685" y="1324830"/>
          <a:ext cx="3183976" cy="44849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83976">
                  <a:extLst>
                    <a:ext uri="{9D8B030D-6E8A-4147-A177-3AD203B41FA5}">
                      <a16:colId xmlns="" xmlns:a16="http://schemas.microsoft.com/office/drawing/2014/main" val="3515355404"/>
                    </a:ext>
                  </a:extLst>
                </a:gridCol>
              </a:tblGrid>
              <a:tr h="747486"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avaliação do domínio </a:t>
                      </a:r>
                      <a:r>
                        <a:rPr lang="pt-BR" sz="16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</a:t>
                      </a:r>
                      <a:r>
                        <a:rPr lang="pt-B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conteúdo do instrutor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97863901"/>
                  </a:ext>
                </a:extLst>
              </a:tr>
              <a:tr h="747486"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educação e postura ética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12302780"/>
                  </a:ext>
                </a:extLst>
              </a:tr>
              <a:tr h="747486"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interação com a turma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31761435"/>
                  </a:ext>
                </a:extLst>
              </a:tr>
              <a:tr h="747486"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facilidade de comunicação/</a:t>
                      </a:r>
                    </a:p>
                    <a:p>
                      <a:pPr marL="0" algn="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linguagem utilizada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42322124"/>
                  </a:ext>
                </a:extLst>
              </a:tr>
              <a:tr h="747486"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condução do curso de </a:t>
                      </a:r>
                    </a:p>
                    <a:p>
                      <a:pPr marL="0" algn="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 geral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33650274"/>
                  </a:ext>
                </a:extLst>
              </a:tr>
              <a:tr h="747486"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condução do grupo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43917486"/>
                  </a:ext>
                </a:extLst>
              </a:tr>
            </a:tbl>
          </a:graphicData>
        </a:graphic>
      </p:graphicFrame>
      <p:sp>
        <p:nvSpPr>
          <p:cNvPr id="64" name="Forma livre 39"/>
          <p:cNvSpPr/>
          <p:nvPr/>
        </p:nvSpPr>
        <p:spPr>
          <a:xfrm>
            <a:off x="-417212" y="161424"/>
            <a:ext cx="1214245" cy="172857"/>
          </a:xfrm>
          <a:custGeom>
            <a:avLst/>
            <a:gdLst>
              <a:gd name="connsiteX0" fmla="*/ 0 w 4785186"/>
              <a:gd name="connsiteY0" fmla="*/ 0 h 853819"/>
              <a:gd name="connsiteX1" fmla="*/ 4785186 w 4785186"/>
              <a:gd name="connsiteY1" fmla="*/ 0 h 853819"/>
              <a:gd name="connsiteX2" fmla="*/ 4310842 w 4785186"/>
              <a:gd name="connsiteY2" fmla="*/ 853819 h 853819"/>
              <a:gd name="connsiteX3" fmla="*/ 0 w 4785186"/>
              <a:gd name="connsiteY3" fmla="*/ 853819 h 85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5186" h="853819">
                <a:moveTo>
                  <a:pt x="0" y="0"/>
                </a:moveTo>
                <a:lnTo>
                  <a:pt x="4785186" y="0"/>
                </a:lnTo>
                <a:lnTo>
                  <a:pt x="4310842" y="853819"/>
                </a:lnTo>
                <a:lnTo>
                  <a:pt x="0" y="853819"/>
                </a:lnTo>
                <a:close/>
              </a:path>
            </a:pathLst>
          </a:custGeom>
          <a:solidFill>
            <a:srgbClr val="42C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5" name="CaixaDeTexto 64"/>
          <p:cNvSpPr txBox="1"/>
          <p:nvPr/>
        </p:nvSpPr>
        <p:spPr>
          <a:xfrm>
            <a:off x="758933" y="161424"/>
            <a:ext cx="4921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3600" b="0" i="1" dirty="0">
                <a:solidFill>
                  <a:srgbClr val="4A5463"/>
                </a:solidFill>
                <a:effectLst/>
                <a:latin typeface="+mn-lt"/>
              </a:rPr>
              <a:t>avaliações do instrutor</a:t>
            </a:r>
          </a:p>
        </p:txBody>
      </p:sp>
      <p:sp>
        <p:nvSpPr>
          <p:cNvPr id="66" name="CaixaDeTexto 5"/>
          <p:cNvSpPr txBox="1"/>
          <p:nvPr/>
        </p:nvSpPr>
        <p:spPr>
          <a:xfrm>
            <a:off x="7765283" y="1467715"/>
            <a:ext cx="38119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com relação às avaliações do instrutor do </a:t>
            </a:r>
            <a:r>
              <a:rPr lang="pt-BR" dirty="0" err="1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Empretec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, todos os diferente aspectos mereceram notas muito elevadas, a exemplo do apurado tanto em 2014 como também em 2015 </a:t>
            </a:r>
            <a:r>
              <a:rPr lang="pt-BR" sz="1200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(P40&amp;P45)</a:t>
            </a:r>
          </a:p>
        </p:txBody>
      </p:sp>
      <p:grpSp>
        <p:nvGrpSpPr>
          <p:cNvPr id="16" name="historico"/>
          <p:cNvGrpSpPr/>
          <p:nvPr/>
        </p:nvGrpSpPr>
        <p:grpSpPr>
          <a:xfrm>
            <a:off x="9430531" y="5494565"/>
            <a:ext cx="1596572" cy="624115"/>
            <a:chOff x="7794171" y="5558971"/>
            <a:chExt cx="1596572" cy="624115"/>
          </a:xfrm>
        </p:grpSpPr>
        <p:grpSp>
          <p:nvGrpSpPr>
            <p:cNvPr id="17" name="historico"/>
            <p:cNvGrpSpPr/>
            <p:nvPr/>
          </p:nvGrpSpPr>
          <p:grpSpPr>
            <a:xfrm>
              <a:off x="7913674" y="5674171"/>
              <a:ext cx="1346440" cy="450171"/>
              <a:chOff x="9469590" y="1309591"/>
              <a:chExt cx="1346440" cy="450171"/>
            </a:xfrm>
          </p:grpSpPr>
          <p:grpSp>
            <p:nvGrpSpPr>
              <p:cNvPr id="19" name="Group 4"/>
              <p:cNvGrpSpPr>
                <a:grpSpLocks noChangeAspect="1"/>
              </p:cNvGrpSpPr>
              <p:nvPr/>
            </p:nvGrpSpPr>
            <p:grpSpPr bwMode="auto">
              <a:xfrm>
                <a:off x="9469590" y="1309591"/>
                <a:ext cx="463483" cy="450171"/>
                <a:chOff x="5704" y="821"/>
                <a:chExt cx="383" cy="372"/>
              </a:xfrm>
              <a:solidFill>
                <a:srgbClr val="00A79B"/>
              </a:solidFill>
            </p:grpSpPr>
            <p:sp>
              <p:nvSpPr>
                <p:cNvPr id="21" name="Freeform 5"/>
                <p:cNvSpPr>
                  <a:spLocks noEditPoints="1"/>
                </p:cNvSpPr>
                <p:nvPr/>
              </p:nvSpPr>
              <p:spPr bwMode="auto">
                <a:xfrm>
                  <a:off x="5743" y="936"/>
                  <a:ext cx="63" cy="63"/>
                </a:xfrm>
                <a:custGeom>
                  <a:avLst/>
                  <a:gdLst>
                    <a:gd name="T0" fmla="*/ 306 w 338"/>
                    <a:gd name="T1" fmla="*/ 0 h 337"/>
                    <a:gd name="T2" fmla="*/ 32 w 338"/>
                    <a:gd name="T3" fmla="*/ 0 h 337"/>
                    <a:gd name="T4" fmla="*/ 0 w 338"/>
                    <a:gd name="T5" fmla="*/ 32 h 337"/>
                    <a:gd name="T6" fmla="*/ 0 w 338"/>
                    <a:gd name="T7" fmla="*/ 305 h 337"/>
                    <a:gd name="T8" fmla="*/ 32 w 338"/>
                    <a:gd name="T9" fmla="*/ 337 h 337"/>
                    <a:gd name="T10" fmla="*/ 306 w 338"/>
                    <a:gd name="T11" fmla="*/ 337 h 337"/>
                    <a:gd name="T12" fmla="*/ 338 w 338"/>
                    <a:gd name="T13" fmla="*/ 305 h 337"/>
                    <a:gd name="T14" fmla="*/ 338 w 338"/>
                    <a:gd name="T15" fmla="*/ 32 h 337"/>
                    <a:gd name="T16" fmla="*/ 306 w 338"/>
                    <a:gd name="T17" fmla="*/ 0 h 337"/>
                    <a:gd name="T18" fmla="*/ 274 w 338"/>
                    <a:gd name="T19" fmla="*/ 273 h 337"/>
                    <a:gd name="T20" fmla="*/ 64 w 338"/>
                    <a:gd name="T21" fmla="*/ 273 h 337"/>
                    <a:gd name="T22" fmla="*/ 64 w 338"/>
                    <a:gd name="T23" fmla="*/ 64 h 337"/>
                    <a:gd name="T24" fmla="*/ 274 w 338"/>
                    <a:gd name="T25" fmla="*/ 64 h 337"/>
                    <a:gd name="T26" fmla="*/ 274 w 338"/>
                    <a:gd name="T27" fmla="*/ 273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8" h="337">
                      <a:moveTo>
                        <a:pt x="306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5" y="0"/>
                        <a:pt x="0" y="14"/>
                        <a:pt x="0" y="32"/>
                      </a:cubicBezTo>
                      <a:cubicBezTo>
                        <a:pt x="0" y="305"/>
                        <a:pt x="0" y="305"/>
                        <a:pt x="0" y="305"/>
                      </a:cubicBezTo>
                      <a:cubicBezTo>
                        <a:pt x="0" y="323"/>
                        <a:pt x="15" y="337"/>
                        <a:pt x="32" y="337"/>
                      </a:cubicBezTo>
                      <a:cubicBezTo>
                        <a:pt x="306" y="337"/>
                        <a:pt x="306" y="337"/>
                        <a:pt x="306" y="337"/>
                      </a:cubicBezTo>
                      <a:cubicBezTo>
                        <a:pt x="324" y="337"/>
                        <a:pt x="338" y="323"/>
                        <a:pt x="338" y="305"/>
                      </a:cubicBezTo>
                      <a:cubicBezTo>
                        <a:pt x="338" y="32"/>
                        <a:pt x="338" y="32"/>
                        <a:pt x="338" y="32"/>
                      </a:cubicBezTo>
                      <a:cubicBezTo>
                        <a:pt x="338" y="14"/>
                        <a:pt x="324" y="0"/>
                        <a:pt x="306" y="0"/>
                      </a:cubicBezTo>
                      <a:close/>
                      <a:moveTo>
                        <a:pt x="274" y="273"/>
                      </a:moveTo>
                      <a:cubicBezTo>
                        <a:pt x="64" y="273"/>
                        <a:pt x="64" y="273"/>
                        <a:pt x="64" y="273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4" y="64"/>
                        <a:pt x="274" y="64"/>
                        <a:pt x="274" y="64"/>
                      </a:cubicBezTo>
                      <a:lnTo>
                        <a:pt x="274" y="27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22" name="Freeform 6"/>
                <p:cNvSpPr>
                  <a:spLocks noEditPoints="1"/>
                </p:cNvSpPr>
                <p:nvPr/>
              </p:nvSpPr>
              <p:spPr bwMode="auto">
                <a:xfrm>
                  <a:off x="5819" y="936"/>
                  <a:ext cx="63" cy="63"/>
                </a:xfrm>
                <a:custGeom>
                  <a:avLst/>
                  <a:gdLst>
                    <a:gd name="T0" fmla="*/ 305 w 337"/>
                    <a:gd name="T1" fmla="*/ 0 h 337"/>
                    <a:gd name="T2" fmla="*/ 32 w 337"/>
                    <a:gd name="T3" fmla="*/ 0 h 337"/>
                    <a:gd name="T4" fmla="*/ 0 w 337"/>
                    <a:gd name="T5" fmla="*/ 32 h 337"/>
                    <a:gd name="T6" fmla="*/ 0 w 337"/>
                    <a:gd name="T7" fmla="*/ 305 h 337"/>
                    <a:gd name="T8" fmla="*/ 32 w 337"/>
                    <a:gd name="T9" fmla="*/ 337 h 337"/>
                    <a:gd name="T10" fmla="*/ 305 w 337"/>
                    <a:gd name="T11" fmla="*/ 337 h 337"/>
                    <a:gd name="T12" fmla="*/ 337 w 337"/>
                    <a:gd name="T13" fmla="*/ 305 h 337"/>
                    <a:gd name="T14" fmla="*/ 337 w 337"/>
                    <a:gd name="T15" fmla="*/ 32 h 337"/>
                    <a:gd name="T16" fmla="*/ 305 w 337"/>
                    <a:gd name="T17" fmla="*/ 0 h 337"/>
                    <a:gd name="T18" fmla="*/ 273 w 337"/>
                    <a:gd name="T19" fmla="*/ 273 h 337"/>
                    <a:gd name="T20" fmla="*/ 64 w 337"/>
                    <a:gd name="T21" fmla="*/ 273 h 337"/>
                    <a:gd name="T22" fmla="*/ 64 w 337"/>
                    <a:gd name="T23" fmla="*/ 64 h 337"/>
                    <a:gd name="T24" fmla="*/ 273 w 337"/>
                    <a:gd name="T25" fmla="*/ 64 h 337"/>
                    <a:gd name="T26" fmla="*/ 273 w 337"/>
                    <a:gd name="T27" fmla="*/ 273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7" h="337">
                      <a:moveTo>
                        <a:pt x="305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4" y="0"/>
                        <a:pt x="0" y="14"/>
                        <a:pt x="0" y="32"/>
                      </a:cubicBezTo>
                      <a:cubicBezTo>
                        <a:pt x="0" y="305"/>
                        <a:pt x="0" y="305"/>
                        <a:pt x="0" y="305"/>
                      </a:cubicBezTo>
                      <a:cubicBezTo>
                        <a:pt x="0" y="323"/>
                        <a:pt x="14" y="337"/>
                        <a:pt x="32" y="337"/>
                      </a:cubicBezTo>
                      <a:cubicBezTo>
                        <a:pt x="305" y="337"/>
                        <a:pt x="305" y="337"/>
                        <a:pt x="305" y="337"/>
                      </a:cubicBezTo>
                      <a:cubicBezTo>
                        <a:pt x="323" y="337"/>
                        <a:pt x="337" y="323"/>
                        <a:pt x="337" y="305"/>
                      </a:cubicBezTo>
                      <a:cubicBezTo>
                        <a:pt x="337" y="32"/>
                        <a:pt x="337" y="32"/>
                        <a:pt x="337" y="32"/>
                      </a:cubicBezTo>
                      <a:cubicBezTo>
                        <a:pt x="337" y="14"/>
                        <a:pt x="323" y="0"/>
                        <a:pt x="305" y="0"/>
                      </a:cubicBezTo>
                      <a:close/>
                      <a:moveTo>
                        <a:pt x="273" y="273"/>
                      </a:moveTo>
                      <a:cubicBezTo>
                        <a:pt x="64" y="273"/>
                        <a:pt x="64" y="273"/>
                        <a:pt x="64" y="273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3" y="64"/>
                        <a:pt x="273" y="64"/>
                        <a:pt x="273" y="64"/>
                      </a:cubicBezTo>
                      <a:cubicBezTo>
                        <a:pt x="273" y="273"/>
                        <a:pt x="273" y="273"/>
                        <a:pt x="273" y="2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23" name="Freeform 7"/>
                <p:cNvSpPr>
                  <a:spLocks noEditPoints="1"/>
                </p:cNvSpPr>
                <p:nvPr/>
              </p:nvSpPr>
              <p:spPr bwMode="auto">
                <a:xfrm>
                  <a:off x="5743" y="1013"/>
                  <a:ext cx="63" cy="63"/>
                </a:xfrm>
                <a:custGeom>
                  <a:avLst/>
                  <a:gdLst>
                    <a:gd name="T0" fmla="*/ 306 w 338"/>
                    <a:gd name="T1" fmla="*/ 0 h 338"/>
                    <a:gd name="T2" fmla="*/ 32 w 338"/>
                    <a:gd name="T3" fmla="*/ 0 h 338"/>
                    <a:gd name="T4" fmla="*/ 0 w 338"/>
                    <a:gd name="T5" fmla="*/ 32 h 338"/>
                    <a:gd name="T6" fmla="*/ 0 w 338"/>
                    <a:gd name="T7" fmla="*/ 306 h 338"/>
                    <a:gd name="T8" fmla="*/ 32 w 338"/>
                    <a:gd name="T9" fmla="*/ 338 h 338"/>
                    <a:gd name="T10" fmla="*/ 306 w 338"/>
                    <a:gd name="T11" fmla="*/ 338 h 338"/>
                    <a:gd name="T12" fmla="*/ 338 w 338"/>
                    <a:gd name="T13" fmla="*/ 306 h 338"/>
                    <a:gd name="T14" fmla="*/ 338 w 338"/>
                    <a:gd name="T15" fmla="*/ 32 h 338"/>
                    <a:gd name="T16" fmla="*/ 306 w 338"/>
                    <a:gd name="T17" fmla="*/ 0 h 338"/>
                    <a:gd name="T18" fmla="*/ 274 w 338"/>
                    <a:gd name="T19" fmla="*/ 274 h 338"/>
                    <a:gd name="T20" fmla="*/ 64 w 338"/>
                    <a:gd name="T21" fmla="*/ 274 h 338"/>
                    <a:gd name="T22" fmla="*/ 64 w 338"/>
                    <a:gd name="T23" fmla="*/ 64 h 338"/>
                    <a:gd name="T24" fmla="*/ 274 w 338"/>
                    <a:gd name="T25" fmla="*/ 64 h 338"/>
                    <a:gd name="T26" fmla="*/ 274 w 338"/>
                    <a:gd name="T27" fmla="*/ 274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8" h="338">
                      <a:moveTo>
                        <a:pt x="306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5" y="0"/>
                        <a:pt x="0" y="14"/>
                        <a:pt x="0" y="32"/>
                      </a:cubicBezTo>
                      <a:cubicBezTo>
                        <a:pt x="0" y="306"/>
                        <a:pt x="0" y="306"/>
                        <a:pt x="0" y="306"/>
                      </a:cubicBezTo>
                      <a:cubicBezTo>
                        <a:pt x="0" y="323"/>
                        <a:pt x="15" y="338"/>
                        <a:pt x="32" y="338"/>
                      </a:cubicBezTo>
                      <a:cubicBezTo>
                        <a:pt x="306" y="338"/>
                        <a:pt x="306" y="338"/>
                        <a:pt x="306" y="338"/>
                      </a:cubicBezTo>
                      <a:cubicBezTo>
                        <a:pt x="324" y="338"/>
                        <a:pt x="338" y="323"/>
                        <a:pt x="338" y="306"/>
                      </a:cubicBezTo>
                      <a:cubicBezTo>
                        <a:pt x="338" y="32"/>
                        <a:pt x="338" y="32"/>
                        <a:pt x="338" y="32"/>
                      </a:cubicBezTo>
                      <a:cubicBezTo>
                        <a:pt x="338" y="14"/>
                        <a:pt x="324" y="0"/>
                        <a:pt x="306" y="0"/>
                      </a:cubicBezTo>
                      <a:close/>
                      <a:moveTo>
                        <a:pt x="274" y="274"/>
                      </a:moveTo>
                      <a:cubicBezTo>
                        <a:pt x="64" y="274"/>
                        <a:pt x="64" y="274"/>
                        <a:pt x="64" y="274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4" y="64"/>
                        <a:pt x="274" y="64"/>
                        <a:pt x="274" y="64"/>
                      </a:cubicBezTo>
                      <a:lnTo>
                        <a:pt x="274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24" name="Freeform 8"/>
                <p:cNvSpPr>
                  <a:spLocks noEditPoints="1"/>
                </p:cNvSpPr>
                <p:nvPr/>
              </p:nvSpPr>
              <p:spPr bwMode="auto">
                <a:xfrm>
                  <a:off x="5704" y="821"/>
                  <a:ext cx="383" cy="372"/>
                </a:xfrm>
                <a:custGeom>
                  <a:avLst/>
                  <a:gdLst>
                    <a:gd name="T0" fmla="*/ 1569 w 2048"/>
                    <a:gd name="T1" fmla="*/ 237 h 1990"/>
                    <a:gd name="T2" fmla="*/ 1398 w 2048"/>
                    <a:gd name="T3" fmla="*/ 205 h 1990"/>
                    <a:gd name="T4" fmla="*/ 1366 w 2048"/>
                    <a:gd name="T5" fmla="*/ 0 h 1990"/>
                    <a:gd name="T6" fmla="*/ 1197 w 2048"/>
                    <a:gd name="T7" fmla="*/ 32 h 1990"/>
                    <a:gd name="T8" fmla="*/ 885 w 2048"/>
                    <a:gd name="T9" fmla="*/ 205 h 1990"/>
                    <a:gd name="T10" fmla="*/ 853 w 2048"/>
                    <a:gd name="T11" fmla="*/ 0 h 1990"/>
                    <a:gd name="T12" fmla="*/ 684 w 2048"/>
                    <a:gd name="T13" fmla="*/ 32 h 1990"/>
                    <a:gd name="T14" fmla="*/ 372 w 2048"/>
                    <a:gd name="T15" fmla="*/ 205 h 1990"/>
                    <a:gd name="T16" fmla="*/ 340 w 2048"/>
                    <a:gd name="T17" fmla="*/ 0 h 1990"/>
                    <a:gd name="T18" fmla="*/ 171 w 2048"/>
                    <a:gd name="T19" fmla="*/ 32 h 1990"/>
                    <a:gd name="T20" fmla="*/ 32 w 2048"/>
                    <a:gd name="T21" fmla="*/ 205 h 1990"/>
                    <a:gd name="T22" fmla="*/ 0 w 2048"/>
                    <a:gd name="T23" fmla="*/ 1468 h 1990"/>
                    <a:gd name="T24" fmla="*/ 896 w 2048"/>
                    <a:gd name="T25" fmla="*/ 1501 h 1990"/>
                    <a:gd name="T26" fmla="*/ 1469 w 2048"/>
                    <a:gd name="T27" fmla="*/ 1990 h 1990"/>
                    <a:gd name="T28" fmla="*/ 1569 w 2048"/>
                    <a:gd name="T29" fmla="*/ 840 h 1990"/>
                    <a:gd name="T30" fmla="*/ 1261 w 2048"/>
                    <a:gd name="T31" fmla="*/ 64 h 1990"/>
                    <a:gd name="T32" fmla="*/ 1334 w 2048"/>
                    <a:gd name="T33" fmla="*/ 237 h 1990"/>
                    <a:gd name="T34" fmla="*/ 1261 w 2048"/>
                    <a:gd name="T35" fmla="*/ 410 h 1990"/>
                    <a:gd name="T36" fmla="*/ 748 w 2048"/>
                    <a:gd name="T37" fmla="*/ 237 h 1990"/>
                    <a:gd name="T38" fmla="*/ 821 w 2048"/>
                    <a:gd name="T39" fmla="*/ 64 h 1990"/>
                    <a:gd name="T40" fmla="*/ 821 w 2048"/>
                    <a:gd name="T41" fmla="*/ 410 h 1990"/>
                    <a:gd name="T42" fmla="*/ 748 w 2048"/>
                    <a:gd name="T43" fmla="*/ 237 h 1990"/>
                    <a:gd name="T44" fmla="*/ 235 w 2048"/>
                    <a:gd name="T45" fmla="*/ 64 h 1990"/>
                    <a:gd name="T46" fmla="*/ 308 w 2048"/>
                    <a:gd name="T47" fmla="*/ 237 h 1990"/>
                    <a:gd name="T48" fmla="*/ 235 w 2048"/>
                    <a:gd name="T49" fmla="*/ 410 h 1990"/>
                    <a:gd name="T50" fmla="*/ 921 w 2048"/>
                    <a:gd name="T51" fmla="*/ 1026 h 1990"/>
                    <a:gd name="T52" fmla="*/ 616 w 2048"/>
                    <a:gd name="T53" fmla="*/ 1058 h 1990"/>
                    <a:gd name="T54" fmla="*/ 648 w 2048"/>
                    <a:gd name="T55" fmla="*/ 1364 h 1990"/>
                    <a:gd name="T56" fmla="*/ 889 w 2048"/>
                    <a:gd name="T57" fmla="*/ 1411 h 1990"/>
                    <a:gd name="T58" fmla="*/ 64 w 2048"/>
                    <a:gd name="T59" fmla="*/ 1436 h 1990"/>
                    <a:gd name="T60" fmla="*/ 171 w 2048"/>
                    <a:gd name="T61" fmla="*/ 269 h 1990"/>
                    <a:gd name="T62" fmla="*/ 203 w 2048"/>
                    <a:gd name="T63" fmla="*/ 474 h 1990"/>
                    <a:gd name="T64" fmla="*/ 372 w 2048"/>
                    <a:gd name="T65" fmla="*/ 442 h 1990"/>
                    <a:gd name="T66" fmla="*/ 684 w 2048"/>
                    <a:gd name="T67" fmla="*/ 269 h 1990"/>
                    <a:gd name="T68" fmla="*/ 716 w 2048"/>
                    <a:gd name="T69" fmla="*/ 474 h 1990"/>
                    <a:gd name="T70" fmla="*/ 885 w 2048"/>
                    <a:gd name="T71" fmla="*/ 442 h 1990"/>
                    <a:gd name="T72" fmla="*/ 1197 w 2048"/>
                    <a:gd name="T73" fmla="*/ 269 h 1990"/>
                    <a:gd name="T74" fmla="*/ 1229 w 2048"/>
                    <a:gd name="T75" fmla="*/ 474 h 1990"/>
                    <a:gd name="T76" fmla="*/ 1398 w 2048"/>
                    <a:gd name="T77" fmla="*/ 442 h 1990"/>
                    <a:gd name="T78" fmla="*/ 1505 w 2048"/>
                    <a:gd name="T79" fmla="*/ 269 h 1990"/>
                    <a:gd name="T80" fmla="*/ 1469 w 2048"/>
                    <a:gd name="T81" fmla="*/ 831 h 1990"/>
                    <a:gd name="T82" fmla="*/ 1364 w 2048"/>
                    <a:gd name="T83" fmla="*/ 648 h 1990"/>
                    <a:gd name="T84" fmla="*/ 1058 w 2048"/>
                    <a:gd name="T85" fmla="*/ 616 h 1990"/>
                    <a:gd name="T86" fmla="*/ 1026 w 2048"/>
                    <a:gd name="T87" fmla="*/ 921 h 1990"/>
                    <a:gd name="T88" fmla="*/ 1113 w 2048"/>
                    <a:gd name="T89" fmla="*/ 953 h 1990"/>
                    <a:gd name="T90" fmla="*/ 953 w 2048"/>
                    <a:gd name="T91" fmla="*/ 1146 h 1990"/>
                    <a:gd name="T92" fmla="*/ 921 w 2048"/>
                    <a:gd name="T93" fmla="*/ 1026 h 1990"/>
                    <a:gd name="T94" fmla="*/ 889 w 2048"/>
                    <a:gd name="T95" fmla="*/ 1300 h 1990"/>
                    <a:gd name="T96" fmla="*/ 680 w 2048"/>
                    <a:gd name="T97" fmla="*/ 1090 h 1990"/>
                    <a:gd name="T98" fmla="*/ 1300 w 2048"/>
                    <a:gd name="T99" fmla="*/ 680 h 1990"/>
                    <a:gd name="T100" fmla="*/ 1217 w 2048"/>
                    <a:gd name="T101" fmla="*/ 889 h 1990"/>
                    <a:gd name="T102" fmla="*/ 1090 w 2048"/>
                    <a:gd name="T103" fmla="*/ 680 h 1990"/>
                    <a:gd name="T104" fmla="*/ 1469 w 2048"/>
                    <a:gd name="T105" fmla="*/ 1926 h 1990"/>
                    <a:gd name="T106" fmla="*/ 956 w 2048"/>
                    <a:gd name="T107" fmla="*/ 1465 h 1990"/>
                    <a:gd name="T108" fmla="*/ 1238 w 2048"/>
                    <a:gd name="T109" fmla="*/ 950 h 1990"/>
                    <a:gd name="T110" fmla="*/ 1340 w 2048"/>
                    <a:gd name="T111" fmla="*/ 912 h 1990"/>
                    <a:gd name="T112" fmla="*/ 1469 w 2048"/>
                    <a:gd name="T113" fmla="*/ 896 h 1990"/>
                    <a:gd name="T114" fmla="*/ 1533 w 2048"/>
                    <a:gd name="T115" fmla="*/ 900 h 1990"/>
                    <a:gd name="T116" fmla="*/ 1469 w 2048"/>
                    <a:gd name="T117" fmla="*/ 1926 h 19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048" h="1990">
                      <a:moveTo>
                        <a:pt x="1569" y="840"/>
                      </a:moveTo>
                      <a:cubicBezTo>
                        <a:pt x="1569" y="237"/>
                        <a:pt x="1569" y="237"/>
                        <a:pt x="1569" y="237"/>
                      </a:cubicBezTo>
                      <a:cubicBezTo>
                        <a:pt x="1569" y="219"/>
                        <a:pt x="1555" y="205"/>
                        <a:pt x="1537" y="205"/>
                      </a:cubicBezTo>
                      <a:cubicBezTo>
                        <a:pt x="1398" y="205"/>
                        <a:pt x="1398" y="205"/>
                        <a:pt x="1398" y="205"/>
                      </a:cubicBezTo>
                      <a:cubicBezTo>
                        <a:pt x="1398" y="32"/>
                        <a:pt x="1398" y="32"/>
                        <a:pt x="1398" y="32"/>
                      </a:cubicBezTo>
                      <a:cubicBezTo>
                        <a:pt x="1398" y="14"/>
                        <a:pt x="1384" y="0"/>
                        <a:pt x="1366" y="0"/>
                      </a:cubicBezTo>
                      <a:cubicBezTo>
                        <a:pt x="1229" y="0"/>
                        <a:pt x="1229" y="0"/>
                        <a:pt x="1229" y="0"/>
                      </a:cubicBezTo>
                      <a:cubicBezTo>
                        <a:pt x="1212" y="0"/>
                        <a:pt x="1197" y="14"/>
                        <a:pt x="1197" y="32"/>
                      </a:cubicBezTo>
                      <a:cubicBezTo>
                        <a:pt x="1197" y="205"/>
                        <a:pt x="1197" y="205"/>
                        <a:pt x="1197" y="205"/>
                      </a:cubicBezTo>
                      <a:cubicBezTo>
                        <a:pt x="885" y="205"/>
                        <a:pt x="885" y="205"/>
                        <a:pt x="885" y="205"/>
                      </a:cubicBezTo>
                      <a:cubicBezTo>
                        <a:pt x="885" y="32"/>
                        <a:pt x="885" y="32"/>
                        <a:pt x="885" y="32"/>
                      </a:cubicBezTo>
                      <a:cubicBezTo>
                        <a:pt x="885" y="14"/>
                        <a:pt x="871" y="0"/>
                        <a:pt x="853" y="0"/>
                      </a:cubicBezTo>
                      <a:cubicBezTo>
                        <a:pt x="716" y="0"/>
                        <a:pt x="716" y="0"/>
                        <a:pt x="716" y="0"/>
                      </a:cubicBezTo>
                      <a:cubicBezTo>
                        <a:pt x="698" y="0"/>
                        <a:pt x="684" y="14"/>
                        <a:pt x="684" y="32"/>
                      </a:cubicBezTo>
                      <a:cubicBezTo>
                        <a:pt x="684" y="205"/>
                        <a:pt x="684" y="205"/>
                        <a:pt x="684" y="205"/>
                      </a:cubicBezTo>
                      <a:cubicBezTo>
                        <a:pt x="372" y="205"/>
                        <a:pt x="372" y="205"/>
                        <a:pt x="372" y="205"/>
                      </a:cubicBezTo>
                      <a:cubicBezTo>
                        <a:pt x="372" y="32"/>
                        <a:pt x="372" y="32"/>
                        <a:pt x="372" y="32"/>
                      </a:cubicBezTo>
                      <a:cubicBezTo>
                        <a:pt x="372" y="14"/>
                        <a:pt x="358" y="0"/>
                        <a:pt x="340" y="0"/>
                      </a:cubicBezTo>
                      <a:cubicBezTo>
                        <a:pt x="203" y="0"/>
                        <a:pt x="203" y="0"/>
                        <a:pt x="203" y="0"/>
                      </a:cubicBezTo>
                      <a:cubicBezTo>
                        <a:pt x="185" y="0"/>
                        <a:pt x="171" y="14"/>
                        <a:pt x="171" y="32"/>
                      </a:cubicBezTo>
                      <a:cubicBezTo>
                        <a:pt x="171" y="205"/>
                        <a:pt x="171" y="205"/>
                        <a:pt x="171" y="205"/>
                      </a:cubicBezTo>
                      <a:cubicBezTo>
                        <a:pt x="32" y="205"/>
                        <a:pt x="32" y="205"/>
                        <a:pt x="32" y="205"/>
                      </a:cubicBezTo>
                      <a:cubicBezTo>
                        <a:pt x="14" y="205"/>
                        <a:pt x="0" y="219"/>
                        <a:pt x="0" y="237"/>
                      </a:cubicBezTo>
                      <a:cubicBezTo>
                        <a:pt x="0" y="1468"/>
                        <a:pt x="0" y="1468"/>
                        <a:pt x="0" y="1468"/>
                      </a:cubicBezTo>
                      <a:cubicBezTo>
                        <a:pt x="0" y="1486"/>
                        <a:pt x="14" y="1501"/>
                        <a:pt x="32" y="1501"/>
                      </a:cubicBezTo>
                      <a:cubicBezTo>
                        <a:pt x="896" y="1501"/>
                        <a:pt x="896" y="1501"/>
                        <a:pt x="896" y="1501"/>
                      </a:cubicBezTo>
                      <a:cubicBezTo>
                        <a:pt x="917" y="1631"/>
                        <a:pt x="981" y="1751"/>
                        <a:pt x="1080" y="1840"/>
                      </a:cubicBezTo>
                      <a:cubicBezTo>
                        <a:pt x="1186" y="1937"/>
                        <a:pt x="1325" y="1990"/>
                        <a:pt x="1469" y="1990"/>
                      </a:cubicBezTo>
                      <a:cubicBezTo>
                        <a:pt x="1788" y="1990"/>
                        <a:pt x="2048" y="1730"/>
                        <a:pt x="2048" y="1411"/>
                      </a:cubicBezTo>
                      <a:cubicBezTo>
                        <a:pt x="2048" y="1129"/>
                        <a:pt x="1844" y="888"/>
                        <a:pt x="1569" y="840"/>
                      </a:cubicBezTo>
                      <a:close/>
                      <a:moveTo>
                        <a:pt x="1261" y="237"/>
                      </a:moveTo>
                      <a:cubicBezTo>
                        <a:pt x="1261" y="64"/>
                        <a:pt x="1261" y="64"/>
                        <a:pt x="1261" y="64"/>
                      </a:cubicBezTo>
                      <a:cubicBezTo>
                        <a:pt x="1334" y="64"/>
                        <a:pt x="1334" y="64"/>
                        <a:pt x="1334" y="64"/>
                      </a:cubicBezTo>
                      <a:cubicBezTo>
                        <a:pt x="1334" y="237"/>
                        <a:pt x="1334" y="237"/>
                        <a:pt x="1334" y="237"/>
                      </a:cubicBezTo>
                      <a:cubicBezTo>
                        <a:pt x="1334" y="410"/>
                        <a:pt x="1334" y="410"/>
                        <a:pt x="1334" y="410"/>
                      </a:cubicBezTo>
                      <a:cubicBezTo>
                        <a:pt x="1261" y="410"/>
                        <a:pt x="1261" y="410"/>
                        <a:pt x="1261" y="410"/>
                      </a:cubicBezTo>
                      <a:lnTo>
                        <a:pt x="1261" y="237"/>
                      </a:lnTo>
                      <a:close/>
                      <a:moveTo>
                        <a:pt x="748" y="237"/>
                      </a:moveTo>
                      <a:cubicBezTo>
                        <a:pt x="748" y="64"/>
                        <a:pt x="748" y="64"/>
                        <a:pt x="748" y="64"/>
                      </a:cubicBezTo>
                      <a:cubicBezTo>
                        <a:pt x="821" y="64"/>
                        <a:pt x="821" y="64"/>
                        <a:pt x="821" y="64"/>
                      </a:cubicBezTo>
                      <a:cubicBezTo>
                        <a:pt x="821" y="237"/>
                        <a:pt x="821" y="237"/>
                        <a:pt x="821" y="237"/>
                      </a:cubicBezTo>
                      <a:cubicBezTo>
                        <a:pt x="821" y="410"/>
                        <a:pt x="821" y="410"/>
                        <a:pt x="821" y="410"/>
                      </a:cubicBezTo>
                      <a:cubicBezTo>
                        <a:pt x="748" y="410"/>
                        <a:pt x="748" y="410"/>
                        <a:pt x="748" y="410"/>
                      </a:cubicBezTo>
                      <a:lnTo>
                        <a:pt x="748" y="237"/>
                      </a:lnTo>
                      <a:close/>
                      <a:moveTo>
                        <a:pt x="235" y="237"/>
                      </a:moveTo>
                      <a:cubicBezTo>
                        <a:pt x="235" y="64"/>
                        <a:pt x="235" y="64"/>
                        <a:pt x="235" y="64"/>
                      </a:cubicBezTo>
                      <a:cubicBezTo>
                        <a:pt x="308" y="64"/>
                        <a:pt x="308" y="64"/>
                        <a:pt x="308" y="64"/>
                      </a:cubicBezTo>
                      <a:cubicBezTo>
                        <a:pt x="308" y="237"/>
                        <a:pt x="308" y="237"/>
                        <a:pt x="308" y="237"/>
                      </a:cubicBezTo>
                      <a:cubicBezTo>
                        <a:pt x="308" y="410"/>
                        <a:pt x="308" y="410"/>
                        <a:pt x="308" y="410"/>
                      </a:cubicBezTo>
                      <a:cubicBezTo>
                        <a:pt x="235" y="410"/>
                        <a:pt x="235" y="410"/>
                        <a:pt x="235" y="410"/>
                      </a:cubicBezTo>
                      <a:lnTo>
                        <a:pt x="235" y="237"/>
                      </a:lnTo>
                      <a:close/>
                      <a:moveTo>
                        <a:pt x="921" y="1026"/>
                      </a:moveTo>
                      <a:cubicBezTo>
                        <a:pt x="648" y="1026"/>
                        <a:pt x="648" y="1026"/>
                        <a:pt x="648" y="1026"/>
                      </a:cubicBezTo>
                      <a:cubicBezTo>
                        <a:pt x="630" y="1026"/>
                        <a:pt x="616" y="1040"/>
                        <a:pt x="616" y="1058"/>
                      </a:cubicBezTo>
                      <a:cubicBezTo>
                        <a:pt x="616" y="1332"/>
                        <a:pt x="616" y="1332"/>
                        <a:pt x="616" y="1332"/>
                      </a:cubicBezTo>
                      <a:cubicBezTo>
                        <a:pt x="616" y="1349"/>
                        <a:pt x="630" y="1364"/>
                        <a:pt x="648" y="1364"/>
                      </a:cubicBezTo>
                      <a:cubicBezTo>
                        <a:pt x="891" y="1364"/>
                        <a:pt x="891" y="1364"/>
                        <a:pt x="891" y="1364"/>
                      </a:cubicBezTo>
                      <a:cubicBezTo>
                        <a:pt x="890" y="1379"/>
                        <a:pt x="889" y="1395"/>
                        <a:pt x="889" y="1411"/>
                      </a:cubicBezTo>
                      <a:cubicBezTo>
                        <a:pt x="889" y="1419"/>
                        <a:pt x="890" y="1428"/>
                        <a:pt x="890" y="1436"/>
                      </a:cubicBezTo>
                      <a:cubicBezTo>
                        <a:pt x="64" y="1436"/>
                        <a:pt x="64" y="1436"/>
                        <a:pt x="64" y="1436"/>
                      </a:cubicBezTo>
                      <a:cubicBezTo>
                        <a:pt x="64" y="269"/>
                        <a:pt x="64" y="269"/>
                        <a:pt x="64" y="269"/>
                      </a:cubicBezTo>
                      <a:cubicBezTo>
                        <a:pt x="171" y="269"/>
                        <a:pt x="171" y="269"/>
                        <a:pt x="171" y="269"/>
                      </a:cubicBezTo>
                      <a:cubicBezTo>
                        <a:pt x="171" y="442"/>
                        <a:pt x="171" y="442"/>
                        <a:pt x="171" y="442"/>
                      </a:cubicBezTo>
                      <a:cubicBezTo>
                        <a:pt x="171" y="460"/>
                        <a:pt x="185" y="474"/>
                        <a:pt x="203" y="474"/>
                      </a:cubicBezTo>
                      <a:cubicBezTo>
                        <a:pt x="340" y="474"/>
                        <a:pt x="340" y="474"/>
                        <a:pt x="340" y="474"/>
                      </a:cubicBezTo>
                      <a:cubicBezTo>
                        <a:pt x="358" y="474"/>
                        <a:pt x="372" y="460"/>
                        <a:pt x="372" y="442"/>
                      </a:cubicBezTo>
                      <a:cubicBezTo>
                        <a:pt x="372" y="269"/>
                        <a:pt x="372" y="269"/>
                        <a:pt x="372" y="269"/>
                      </a:cubicBezTo>
                      <a:cubicBezTo>
                        <a:pt x="684" y="269"/>
                        <a:pt x="684" y="269"/>
                        <a:pt x="684" y="269"/>
                      </a:cubicBezTo>
                      <a:cubicBezTo>
                        <a:pt x="684" y="442"/>
                        <a:pt x="684" y="442"/>
                        <a:pt x="684" y="442"/>
                      </a:cubicBezTo>
                      <a:cubicBezTo>
                        <a:pt x="684" y="460"/>
                        <a:pt x="698" y="474"/>
                        <a:pt x="716" y="474"/>
                      </a:cubicBezTo>
                      <a:cubicBezTo>
                        <a:pt x="853" y="474"/>
                        <a:pt x="853" y="474"/>
                        <a:pt x="853" y="474"/>
                      </a:cubicBezTo>
                      <a:cubicBezTo>
                        <a:pt x="871" y="474"/>
                        <a:pt x="885" y="460"/>
                        <a:pt x="885" y="442"/>
                      </a:cubicBezTo>
                      <a:cubicBezTo>
                        <a:pt x="885" y="269"/>
                        <a:pt x="885" y="269"/>
                        <a:pt x="885" y="269"/>
                      </a:cubicBezTo>
                      <a:cubicBezTo>
                        <a:pt x="1197" y="269"/>
                        <a:pt x="1197" y="269"/>
                        <a:pt x="1197" y="269"/>
                      </a:cubicBezTo>
                      <a:cubicBezTo>
                        <a:pt x="1197" y="442"/>
                        <a:pt x="1197" y="442"/>
                        <a:pt x="1197" y="442"/>
                      </a:cubicBezTo>
                      <a:cubicBezTo>
                        <a:pt x="1197" y="460"/>
                        <a:pt x="1212" y="474"/>
                        <a:pt x="1229" y="474"/>
                      </a:cubicBezTo>
                      <a:cubicBezTo>
                        <a:pt x="1366" y="474"/>
                        <a:pt x="1366" y="474"/>
                        <a:pt x="1366" y="474"/>
                      </a:cubicBezTo>
                      <a:cubicBezTo>
                        <a:pt x="1384" y="474"/>
                        <a:pt x="1398" y="460"/>
                        <a:pt x="1398" y="442"/>
                      </a:cubicBezTo>
                      <a:cubicBezTo>
                        <a:pt x="1398" y="269"/>
                        <a:pt x="1398" y="269"/>
                        <a:pt x="1398" y="269"/>
                      </a:cubicBezTo>
                      <a:cubicBezTo>
                        <a:pt x="1505" y="269"/>
                        <a:pt x="1505" y="269"/>
                        <a:pt x="1505" y="269"/>
                      </a:cubicBezTo>
                      <a:cubicBezTo>
                        <a:pt x="1505" y="833"/>
                        <a:pt x="1505" y="833"/>
                        <a:pt x="1505" y="833"/>
                      </a:cubicBezTo>
                      <a:cubicBezTo>
                        <a:pt x="1493" y="832"/>
                        <a:pt x="1481" y="831"/>
                        <a:pt x="1469" y="831"/>
                      </a:cubicBezTo>
                      <a:cubicBezTo>
                        <a:pt x="1433" y="831"/>
                        <a:pt x="1398" y="835"/>
                        <a:pt x="1364" y="841"/>
                      </a:cubicBezTo>
                      <a:cubicBezTo>
                        <a:pt x="1364" y="648"/>
                        <a:pt x="1364" y="648"/>
                        <a:pt x="1364" y="648"/>
                      </a:cubicBezTo>
                      <a:cubicBezTo>
                        <a:pt x="1364" y="630"/>
                        <a:pt x="1350" y="616"/>
                        <a:pt x="1332" y="616"/>
                      </a:cubicBezTo>
                      <a:cubicBezTo>
                        <a:pt x="1058" y="616"/>
                        <a:pt x="1058" y="616"/>
                        <a:pt x="1058" y="616"/>
                      </a:cubicBezTo>
                      <a:cubicBezTo>
                        <a:pt x="1040" y="616"/>
                        <a:pt x="1026" y="630"/>
                        <a:pt x="1026" y="648"/>
                      </a:cubicBezTo>
                      <a:cubicBezTo>
                        <a:pt x="1026" y="921"/>
                        <a:pt x="1026" y="921"/>
                        <a:pt x="1026" y="921"/>
                      </a:cubicBezTo>
                      <a:cubicBezTo>
                        <a:pt x="1026" y="939"/>
                        <a:pt x="1040" y="953"/>
                        <a:pt x="1058" y="953"/>
                      </a:cubicBezTo>
                      <a:cubicBezTo>
                        <a:pt x="1113" y="953"/>
                        <a:pt x="1113" y="953"/>
                        <a:pt x="1113" y="953"/>
                      </a:cubicBezTo>
                      <a:cubicBezTo>
                        <a:pt x="1060" y="995"/>
                        <a:pt x="1014" y="1045"/>
                        <a:pt x="978" y="1102"/>
                      </a:cubicBezTo>
                      <a:cubicBezTo>
                        <a:pt x="969" y="1116"/>
                        <a:pt x="961" y="1131"/>
                        <a:pt x="953" y="1146"/>
                      </a:cubicBezTo>
                      <a:cubicBezTo>
                        <a:pt x="953" y="1058"/>
                        <a:pt x="953" y="1058"/>
                        <a:pt x="953" y="1058"/>
                      </a:cubicBezTo>
                      <a:cubicBezTo>
                        <a:pt x="953" y="1040"/>
                        <a:pt x="939" y="1026"/>
                        <a:pt x="921" y="1026"/>
                      </a:cubicBezTo>
                      <a:close/>
                      <a:moveTo>
                        <a:pt x="889" y="1090"/>
                      </a:moveTo>
                      <a:cubicBezTo>
                        <a:pt x="889" y="1300"/>
                        <a:pt x="889" y="1300"/>
                        <a:pt x="889" y="1300"/>
                      </a:cubicBezTo>
                      <a:cubicBezTo>
                        <a:pt x="680" y="1300"/>
                        <a:pt x="680" y="1300"/>
                        <a:pt x="680" y="1300"/>
                      </a:cubicBezTo>
                      <a:cubicBezTo>
                        <a:pt x="680" y="1090"/>
                        <a:pt x="680" y="1090"/>
                        <a:pt x="680" y="1090"/>
                      </a:cubicBezTo>
                      <a:lnTo>
                        <a:pt x="889" y="1090"/>
                      </a:lnTo>
                      <a:close/>
                      <a:moveTo>
                        <a:pt x="1300" y="680"/>
                      </a:moveTo>
                      <a:cubicBezTo>
                        <a:pt x="1300" y="857"/>
                        <a:pt x="1300" y="857"/>
                        <a:pt x="1300" y="857"/>
                      </a:cubicBezTo>
                      <a:cubicBezTo>
                        <a:pt x="1271" y="865"/>
                        <a:pt x="1244" y="876"/>
                        <a:pt x="1217" y="889"/>
                      </a:cubicBezTo>
                      <a:cubicBezTo>
                        <a:pt x="1090" y="889"/>
                        <a:pt x="1090" y="889"/>
                        <a:pt x="1090" y="889"/>
                      </a:cubicBezTo>
                      <a:cubicBezTo>
                        <a:pt x="1090" y="680"/>
                        <a:pt x="1090" y="680"/>
                        <a:pt x="1090" y="680"/>
                      </a:cubicBezTo>
                      <a:lnTo>
                        <a:pt x="1300" y="680"/>
                      </a:lnTo>
                      <a:close/>
                      <a:moveTo>
                        <a:pt x="1469" y="1926"/>
                      </a:moveTo>
                      <a:cubicBezTo>
                        <a:pt x="1204" y="1926"/>
                        <a:pt x="984" y="1728"/>
                        <a:pt x="956" y="1465"/>
                      </a:cubicBezTo>
                      <a:cubicBezTo>
                        <a:pt x="956" y="1465"/>
                        <a:pt x="956" y="1465"/>
                        <a:pt x="956" y="1465"/>
                      </a:cubicBezTo>
                      <a:cubicBezTo>
                        <a:pt x="954" y="1447"/>
                        <a:pt x="953" y="1429"/>
                        <a:pt x="953" y="1411"/>
                      </a:cubicBezTo>
                      <a:cubicBezTo>
                        <a:pt x="953" y="1215"/>
                        <a:pt x="1063" y="1038"/>
                        <a:pt x="1238" y="950"/>
                      </a:cubicBezTo>
                      <a:cubicBezTo>
                        <a:pt x="1238" y="950"/>
                        <a:pt x="1238" y="950"/>
                        <a:pt x="1238" y="950"/>
                      </a:cubicBezTo>
                      <a:cubicBezTo>
                        <a:pt x="1271" y="934"/>
                        <a:pt x="1305" y="921"/>
                        <a:pt x="1340" y="912"/>
                      </a:cubicBezTo>
                      <a:cubicBezTo>
                        <a:pt x="1340" y="912"/>
                        <a:pt x="1340" y="912"/>
                        <a:pt x="1340" y="912"/>
                      </a:cubicBezTo>
                      <a:cubicBezTo>
                        <a:pt x="1382" y="901"/>
                        <a:pt x="1425" y="896"/>
                        <a:pt x="1469" y="896"/>
                      </a:cubicBezTo>
                      <a:cubicBezTo>
                        <a:pt x="1490" y="896"/>
                        <a:pt x="1512" y="897"/>
                        <a:pt x="1533" y="900"/>
                      </a:cubicBezTo>
                      <a:cubicBezTo>
                        <a:pt x="1533" y="900"/>
                        <a:pt x="1533" y="900"/>
                        <a:pt x="1533" y="900"/>
                      </a:cubicBezTo>
                      <a:cubicBezTo>
                        <a:pt x="1790" y="932"/>
                        <a:pt x="1984" y="1151"/>
                        <a:pt x="1984" y="1411"/>
                      </a:cubicBezTo>
                      <a:cubicBezTo>
                        <a:pt x="1984" y="1695"/>
                        <a:pt x="1753" y="1926"/>
                        <a:pt x="1469" y="19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25" name="Freeform 9"/>
                <p:cNvSpPr>
                  <a:spLocks/>
                </p:cNvSpPr>
                <p:nvPr/>
              </p:nvSpPr>
              <p:spPr bwMode="auto">
                <a:xfrm>
                  <a:off x="6049" y="1050"/>
                  <a:ext cx="18" cy="41"/>
                </a:xfrm>
                <a:custGeom>
                  <a:avLst/>
                  <a:gdLst>
                    <a:gd name="T0" fmla="*/ 67 w 94"/>
                    <a:gd name="T1" fmla="*/ 25 h 216"/>
                    <a:gd name="T2" fmla="*/ 26 w 94"/>
                    <a:gd name="T3" fmla="*/ 6 h 216"/>
                    <a:gd name="T4" fmla="*/ 6 w 94"/>
                    <a:gd name="T5" fmla="*/ 47 h 216"/>
                    <a:gd name="T6" fmla="*/ 30 w 94"/>
                    <a:gd name="T7" fmla="*/ 184 h 216"/>
                    <a:gd name="T8" fmla="*/ 62 w 94"/>
                    <a:gd name="T9" fmla="*/ 216 h 216"/>
                    <a:gd name="T10" fmla="*/ 94 w 94"/>
                    <a:gd name="T11" fmla="*/ 184 h 216"/>
                    <a:gd name="T12" fmla="*/ 67 w 94"/>
                    <a:gd name="T13" fmla="*/ 25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4" h="216">
                      <a:moveTo>
                        <a:pt x="67" y="25"/>
                      </a:moveTo>
                      <a:cubicBezTo>
                        <a:pt x="61" y="9"/>
                        <a:pt x="42" y="0"/>
                        <a:pt x="26" y="6"/>
                      </a:cubicBezTo>
                      <a:cubicBezTo>
                        <a:pt x="9" y="12"/>
                        <a:pt x="0" y="30"/>
                        <a:pt x="6" y="47"/>
                      </a:cubicBezTo>
                      <a:cubicBezTo>
                        <a:pt x="22" y="91"/>
                        <a:pt x="30" y="137"/>
                        <a:pt x="30" y="184"/>
                      </a:cubicBezTo>
                      <a:cubicBezTo>
                        <a:pt x="30" y="202"/>
                        <a:pt x="44" y="216"/>
                        <a:pt x="62" y="216"/>
                      </a:cubicBezTo>
                      <a:cubicBezTo>
                        <a:pt x="80" y="216"/>
                        <a:pt x="94" y="202"/>
                        <a:pt x="94" y="184"/>
                      </a:cubicBezTo>
                      <a:cubicBezTo>
                        <a:pt x="94" y="130"/>
                        <a:pt x="85" y="76"/>
                        <a:pt x="67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26" name="Freeform 10"/>
                <p:cNvSpPr>
                  <a:spLocks/>
                </p:cNvSpPr>
                <p:nvPr/>
              </p:nvSpPr>
              <p:spPr bwMode="auto">
                <a:xfrm>
                  <a:off x="5994" y="999"/>
                  <a:ext cx="59" cy="45"/>
                </a:xfrm>
                <a:custGeom>
                  <a:avLst/>
                  <a:gdLst>
                    <a:gd name="T0" fmla="*/ 304 w 314"/>
                    <a:gd name="T1" fmla="*/ 191 h 242"/>
                    <a:gd name="T2" fmla="*/ 44 w 314"/>
                    <a:gd name="T3" fmla="*/ 5 h 242"/>
                    <a:gd name="T4" fmla="*/ 4 w 314"/>
                    <a:gd name="T5" fmla="*/ 27 h 242"/>
                    <a:gd name="T6" fmla="*/ 27 w 314"/>
                    <a:gd name="T7" fmla="*/ 67 h 242"/>
                    <a:gd name="T8" fmla="*/ 252 w 314"/>
                    <a:gd name="T9" fmla="*/ 228 h 242"/>
                    <a:gd name="T10" fmla="*/ 278 w 314"/>
                    <a:gd name="T11" fmla="*/ 242 h 242"/>
                    <a:gd name="T12" fmla="*/ 296 w 314"/>
                    <a:gd name="T13" fmla="*/ 236 h 242"/>
                    <a:gd name="T14" fmla="*/ 304 w 314"/>
                    <a:gd name="T15" fmla="*/ 191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4" h="242">
                      <a:moveTo>
                        <a:pt x="304" y="191"/>
                      </a:moveTo>
                      <a:cubicBezTo>
                        <a:pt x="242" y="101"/>
                        <a:pt x="149" y="35"/>
                        <a:pt x="44" y="5"/>
                      </a:cubicBezTo>
                      <a:cubicBezTo>
                        <a:pt x="27" y="0"/>
                        <a:pt x="9" y="10"/>
                        <a:pt x="4" y="27"/>
                      </a:cubicBezTo>
                      <a:cubicBezTo>
                        <a:pt x="0" y="44"/>
                        <a:pt x="10" y="62"/>
                        <a:pt x="27" y="67"/>
                      </a:cubicBezTo>
                      <a:cubicBezTo>
                        <a:pt x="117" y="93"/>
                        <a:pt x="197" y="150"/>
                        <a:pt x="252" y="228"/>
                      </a:cubicBezTo>
                      <a:cubicBezTo>
                        <a:pt x="258" y="237"/>
                        <a:pt x="268" y="242"/>
                        <a:pt x="278" y="242"/>
                      </a:cubicBezTo>
                      <a:cubicBezTo>
                        <a:pt x="284" y="242"/>
                        <a:pt x="291" y="240"/>
                        <a:pt x="296" y="236"/>
                      </a:cubicBezTo>
                      <a:cubicBezTo>
                        <a:pt x="311" y="226"/>
                        <a:pt x="314" y="206"/>
                        <a:pt x="304" y="1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27" name="Freeform 11"/>
                <p:cNvSpPr>
                  <a:spLocks noEditPoints="1"/>
                </p:cNvSpPr>
                <p:nvPr/>
              </p:nvSpPr>
              <p:spPr bwMode="auto">
                <a:xfrm>
                  <a:off x="5911" y="1017"/>
                  <a:ext cx="136" cy="136"/>
                </a:xfrm>
                <a:custGeom>
                  <a:avLst/>
                  <a:gdLst>
                    <a:gd name="T0" fmla="*/ 364 w 727"/>
                    <a:gd name="T1" fmla="*/ 0 h 727"/>
                    <a:gd name="T2" fmla="*/ 0 w 727"/>
                    <a:gd name="T3" fmla="*/ 364 h 727"/>
                    <a:gd name="T4" fmla="*/ 364 w 727"/>
                    <a:gd name="T5" fmla="*/ 727 h 727"/>
                    <a:gd name="T6" fmla="*/ 727 w 727"/>
                    <a:gd name="T7" fmla="*/ 364 h 727"/>
                    <a:gd name="T8" fmla="*/ 364 w 727"/>
                    <a:gd name="T9" fmla="*/ 0 h 727"/>
                    <a:gd name="T10" fmla="*/ 364 w 727"/>
                    <a:gd name="T11" fmla="*/ 663 h 727"/>
                    <a:gd name="T12" fmla="*/ 64 w 727"/>
                    <a:gd name="T13" fmla="*/ 364 h 727"/>
                    <a:gd name="T14" fmla="*/ 364 w 727"/>
                    <a:gd name="T15" fmla="*/ 65 h 727"/>
                    <a:gd name="T16" fmla="*/ 663 w 727"/>
                    <a:gd name="T17" fmla="*/ 364 h 727"/>
                    <a:gd name="T18" fmla="*/ 364 w 727"/>
                    <a:gd name="T19" fmla="*/ 663 h 7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27" h="727">
                      <a:moveTo>
                        <a:pt x="364" y="0"/>
                      </a:moveTo>
                      <a:cubicBezTo>
                        <a:pt x="163" y="0"/>
                        <a:pt x="0" y="163"/>
                        <a:pt x="0" y="364"/>
                      </a:cubicBezTo>
                      <a:cubicBezTo>
                        <a:pt x="0" y="564"/>
                        <a:pt x="163" y="727"/>
                        <a:pt x="364" y="727"/>
                      </a:cubicBezTo>
                      <a:cubicBezTo>
                        <a:pt x="564" y="727"/>
                        <a:pt x="727" y="564"/>
                        <a:pt x="727" y="364"/>
                      </a:cubicBezTo>
                      <a:cubicBezTo>
                        <a:pt x="727" y="163"/>
                        <a:pt x="564" y="0"/>
                        <a:pt x="364" y="0"/>
                      </a:cubicBezTo>
                      <a:close/>
                      <a:moveTo>
                        <a:pt x="364" y="663"/>
                      </a:moveTo>
                      <a:cubicBezTo>
                        <a:pt x="199" y="663"/>
                        <a:pt x="64" y="529"/>
                        <a:pt x="64" y="364"/>
                      </a:cubicBezTo>
                      <a:cubicBezTo>
                        <a:pt x="64" y="199"/>
                        <a:pt x="199" y="65"/>
                        <a:pt x="364" y="65"/>
                      </a:cubicBezTo>
                      <a:cubicBezTo>
                        <a:pt x="529" y="65"/>
                        <a:pt x="663" y="199"/>
                        <a:pt x="663" y="364"/>
                      </a:cubicBezTo>
                      <a:cubicBezTo>
                        <a:pt x="663" y="529"/>
                        <a:pt x="529" y="663"/>
                        <a:pt x="364" y="6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28" name="Freeform 12"/>
                <p:cNvSpPr>
                  <a:spLocks/>
                </p:cNvSpPr>
                <p:nvPr/>
              </p:nvSpPr>
              <p:spPr bwMode="auto">
                <a:xfrm>
                  <a:off x="5973" y="1048"/>
                  <a:ext cx="47" cy="47"/>
                </a:xfrm>
                <a:custGeom>
                  <a:avLst/>
                  <a:gdLst>
                    <a:gd name="T0" fmla="*/ 220 w 252"/>
                    <a:gd name="T1" fmla="*/ 188 h 252"/>
                    <a:gd name="T2" fmla="*/ 64 w 252"/>
                    <a:gd name="T3" fmla="*/ 188 h 252"/>
                    <a:gd name="T4" fmla="*/ 64 w 252"/>
                    <a:gd name="T5" fmla="*/ 32 h 252"/>
                    <a:gd name="T6" fmla="*/ 32 w 252"/>
                    <a:gd name="T7" fmla="*/ 0 h 252"/>
                    <a:gd name="T8" fmla="*/ 0 w 252"/>
                    <a:gd name="T9" fmla="*/ 32 h 252"/>
                    <a:gd name="T10" fmla="*/ 0 w 252"/>
                    <a:gd name="T11" fmla="*/ 220 h 252"/>
                    <a:gd name="T12" fmla="*/ 32 w 252"/>
                    <a:gd name="T13" fmla="*/ 252 h 252"/>
                    <a:gd name="T14" fmla="*/ 220 w 252"/>
                    <a:gd name="T15" fmla="*/ 252 h 252"/>
                    <a:gd name="T16" fmla="*/ 252 w 252"/>
                    <a:gd name="T17" fmla="*/ 220 h 252"/>
                    <a:gd name="T18" fmla="*/ 220 w 252"/>
                    <a:gd name="T19" fmla="*/ 188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2" h="252">
                      <a:moveTo>
                        <a:pt x="220" y="188"/>
                      </a:moveTo>
                      <a:cubicBezTo>
                        <a:pt x="64" y="188"/>
                        <a:pt x="64" y="188"/>
                        <a:pt x="64" y="188"/>
                      </a:cubicBezTo>
                      <a:cubicBezTo>
                        <a:pt x="64" y="32"/>
                        <a:pt x="64" y="32"/>
                        <a:pt x="64" y="32"/>
                      </a:cubicBezTo>
                      <a:cubicBezTo>
                        <a:pt x="64" y="14"/>
                        <a:pt x="49" y="0"/>
                        <a:pt x="32" y="0"/>
                      </a:cubicBezTo>
                      <a:cubicBezTo>
                        <a:pt x="14" y="0"/>
                        <a:pt x="0" y="14"/>
                        <a:pt x="0" y="32"/>
                      </a:cubicBezTo>
                      <a:cubicBezTo>
                        <a:pt x="0" y="220"/>
                        <a:pt x="0" y="220"/>
                        <a:pt x="0" y="220"/>
                      </a:cubicBezTo>
                      <a:cubicBezTo>
                        <a:pt x="0" y="238"/>
                        <a:pt x="14" y="252"/>
                        <a:pt x="32" y="252"/>
                      </a:cubicBezTo>
                      <a:cubicBezTo>
                        <a:pt x="220" y="252"/>
                        <a:pt x="220" y="252"/>
                        <a:pt x="220" y="252"/>
                      </a:cubicBezTo>
                      <a:cubicBezTo>
                        <a:pt x="237" y="252"/>
                        <a:pt x="252" y="238"/>
                        <a:pt x="252" y="220"/>
                      </a:cubicBezTo>
                      <a:cubicBezTo>
                        <a:pt x="252" y="203"/>
                        <a:pt x="238" y="188"/>
                        <a:pt x="220" y="1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  <p:sp>
            <p:nvSpPr>
              <p:cNvPr id="20" name="CaixaDeTexto 19"/>
              <p:cNvSpPr txBox="1"/>
              <p:nvPr/>
            </p:nvSpPr>
            <p:spPr>
              <a:xfrm>
                <a:off x="9934912" y="1361753"/>
                <a:ext cx="8811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pt-BR"/>
                </a:defPPr>
                <a:lvl1pPr algn="r">
                  <a:defRPr sz="5400" b="1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</a:defRPr>
                </a:lvl1pPr>
                <a:lvl2pPr lvl="1" algn="r">
                  <a:defRPr sz="3600">
                    <a:solidFill>
                      <a:schemeClr val="bg1"/>
                    </a:solidFill>
                  </a:defRPr>
                </a:lvl2pPr>
              </a:lstStyle>
              <a:p>
                <a:pPr algn="l"/>
                <a:r>
                  <a:rPr lang="pt-BR" sz="1400" i="1" dirty="0">
                    <a:solidFill>
                      <a:srgbClr val="4A5463"/>
                    </a:solidFill>
                    <a:effectLst/>
                    <a:latin typeface="+mn-lt"/>
                  </a:rPr>
                  <a:t>histórico</a:t>
                </a:r>
              </a:p>
            </p:txBody>
          </p:sp>
        </p:grpSp>
        <p:sp>
          <p:nvSpPr>
            <p:cNvPr id="18" name="Retângulo 17"/>
            <p:cNvSpPr/>
            <p:nvPr/>
          </p:nvSpPr>
          <p:spPr>
            <a:xfrm>
              <a:off x="7794171" y="5558971"/>
              <a:ext cx="1596572" cy="62411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9" name="CaixaDeTexto 28"/>
          <p:cNvSpPr txBox="1"/>
          <p:nvPr/>
        </p:nvSpPr>
        <p:spPr>
          <a:xfrm>
            <a:off x="-30345" y="6063910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900" dirty="0"/>
              <a:t>base: ~3.052</a:t>
            </a:r>
          </a:p>
        </p:txBody>
      </p:sp>
      <p:grpSp>
        <p:nvGrpSpPr>
          <p:cNvPr id="30" name="+ informações"/>
          <p:cNvGrpSpPr/>
          <p:nvPr/>
        </p:nvGrpSpPr>
        <p:grpSpPr>
          <a:xfrm>
            <a:off x="7716373" y="5590253"/>
            <a:ext cx="1402473" cy="346249"/>
            <a:chOff x="7300120" y="5125288"/>
            <a:chExt cx="1748287" cy="431624"/>
          </a:xfrm>
        </p:grpSpPr>
        <p:sp>
          <p:nvSpPr>
            <p:cNvPr id="31" name="Forma livre 52"/>
            <p:cNvSpPr/>
            <p:nvPr/>
          </p:nvSpPr>
          <p:spPr>
            <a:xfrm>
              <a:off x="7529599" y="5255921"/>
              <a:ext cx="1340560" cy="203648"/>
            </a:xfrm>
            <a:custGeom>
              <a:avLst/>
              <a:gdLst>
                <a:gd name="connsiteX0" fmla="*/ 0 w 1340560"/>
                <a:gd name="connsiteY0" fmla="*/ 0 h 203648"/>
                <a:gd name="connsiteX1" fmla="*/ 1238736 w 1340560"/>
                <a:gd name="connsiteY1" fmla="*/ 0 h 203648"/>
                <a:gd name="connsiteX2" fmla="*/ 1340560 w 1340560"/>
                <a:gd name="connsiteY2" fmla="*/ 101824 h 203648"/>
                <a:gd name="connsiteX3" fmla="*/ 1340559 w 1340560"/>
                <a:gd name="connsiteY3" fmla="*/ 101824 h 203648"/>
                <a:gd name="connsiteX4" fmla="*/ 1238735 w 1340560"/>
                <a:gd name="connsiteY4" fmla="*/ 203648 h 203648"/>
                <a:gd name="connsiteX5" fmla="*/ 1958 w 1340560"/>
                <a:gd name="connsiteY5" fmla="*/ 203647 h 203648"/>
                <a:gd name="connsiteX6" fmla="*/ 28837 w 1340560"/>
                <a:gd name="connsiteY6" fmla="*/ 163780 h 203648"/>
                <a:gd name="connsiteX7" fmla="*/ 41052 w 1340560"/>
                <a:gd name="connsiteY7" fmla="*/ 103276 h 203648"/>
                <a:gd name="connsiteX8" fmla="*/ 28837 w 1340560"/>
                <a:gd name="connsiteY8" fmla="*/ 42772 h 20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0560" h="203648">
                  <a:moveTo>
                    <a:pt x="0" y="0"/>
                  </a:moveTo>
                  <a:lnTo>
                    <a:pt x="1238736" y="0"/>
                  </a:lnTo>
                  <a:cubicBezTo>
                    <a:pt x="1294972" y="0"/>
                    <a:pt x="1340560" y="45588"/>
                    <a:pt x="1340560" y="101824"/>
                  </a:cubicBezTo>
                  <a:lnTo>
                    <a:pt x="1340559" y="101824"/>
                  </a:lnTo>
                  <a:cubicBezTo>
                    <a:pt x="1340559" y="158060"/>
                    <a:pt x="1294971" y="203648"/>
                    <a:pt x="1238735" y="203648"/>
                  </a:cubicBezTo>
                  <a:lnTo>
                    <a:pt x="1958" y="203647"/>
                  </a:lnTo>
                  <a:lnTo>
                    <a:pt x="28837" y="163780"/>
                  </a:lnTo>
                  <a:cubicBezTo>
                    <a:pt x="36703" y="145184"/>
                    <a:pt x="41052" y="124738"/>
                    <a:pt x="41052" y="103276"/>
                  </a:cubicBezTo>
                  <a:cubicBezTo>
                    <a:pt x="41052" y="81815"/>
                    <a:pt x="36703" y="61369"/>
                    <a:pt x="28837" y="42772"/>
                  </a:cubicBezTo>
                  <a:close/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2" name="CaixaDeTexto 5"/>
            <p:cNvSpPr txBox="1"/>
            <p:nvPr/>
          </p:nvSpPr>
          <p:spPr>
            <a:xfrm>
              <a:off x="7543455" y="5125288"/>
              <a:ext cx="1504952" cy="43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2060"/>
                </a:buClr>
                <a:buSzPct val="120000"/>
              </a:pPr>
              <a:r>
                <a:rPr lang="pt-BR" sz="1100" b="1" dirty="0">
                  <a:solidFill>
                    <a:srgbClr val="1B75BB"/>
                  </a:solidFill>
                  <a:ea typeface="Verdana" pitchFamily="34" charset="0"/>
                  <a:cs typeface="Arial" charset="0"/>
                </a:rPr>
                <a:t>+ informações</a:t>
              </a:r>
            </a:p>
          </p:txBody>
        </p:sp>
        <p:grpSp>
          <p:nvGrpSpPr>
            <p:cNvPr id="33" name="Group 4"/>
            <p:cNvGrpSpPr>
              <a:grpSpLocks noChangeAspect="1"/>
            </p:cNvGrpSpPr>
            <p:nvPr/>
          </p:nvGrpSpPr>
          <p:grpSpPr bwMode="auto">
            <a:xfrm>
              <a:off x="7300120" y="5219409"/>
              <a:ext cx="276672" cy="276672"/>
              <a:chOff x="4549" y="2890"/>
              <a:chExt cx="599" cy="599"/>
            </a:xfrm>
            <a:solidFill>
              <a:schemeClr val="accent2"/>
            </a:solidFill>
          </p:grpSpPr>
          <p:sp>
            <p:nvSpPr>
              <p:cNvPr id="34" name="Freeform 5"/>
              <p:cNvSpPr>
                <a:spLocks noEditPoints="1"/>
              </p:cNvSpPr>
              <p:nvPr/>
            </p:nvSpPr>
            <p:spPr bwMode="auto">
              <a:xfrm>
                <a:off x="4549" y="2890"/>
                <a:ext cx="599" cy="599"/>
              </a:xfrm>
              <a:custGeom>
                <a:avLst/>
                <a:gdLst>
                  <a:gd name="T0" fmla="*/ 1398 w 1638"/>
                  <a:gd name="T1" fmla="*/ 240 h 1638"/>
                  <a:gd name="T2" fmla="*/ 819 w 1638"/>
                  <a:gd name="T3" fmla="*/ 0 h 1638"/>
                  <a:gd name="T4" fmla="*/ 240 w 1638"/>
                  <a:gd name="T5" fmla="*/ 240 h 1638"/>
                  <a:gd name="T6" fmla="*/ 0 w 1638"/>
                  <a:gd name="T7" fmla="*/ 819 h 1638"/>
                  <a:gd name="T8" fmla="*/ 240 w 1638"/>
                  <a:gd name="T9" fmla="*/ 1398 h 1638"/>
                  <a:gd name="T10" fmla="*/ 819 w 1638"/>
                  <a:gd name="T11" fmla="*/ 1638 h 1638"/>
                  <a:gd name="T12" fmla="*/ 1398 w 1638"/>
                  <a:gd name="T13" fmla="*/ 1398 h 1638"/>
                  <a:gd name="T14" fmla="*/ 1638 w 1638"/>
                  <a:gd name="T15" fmla="*/ 819 h 1638"/>
                  <a:gd name="T16" fmla="*/ 1398 w 1638"/>
                  <a:gd name="T17" fmla="*/ 240 h 1638"/>
                  <a:gd name="T18" fmla="*/ 819 w 1638"/>
                  <a:gd name="T19" fmla="*/ 1574 h 1638"/>
                  <a:gd name="T20" fmla="*/ 64 w 1638"/>
                  <a:gd name="T21" fmla="*/ 819 h 1638"/>
                  <a:gd name="T22" fmla="*/ 819 w 1638"/>
                  <a:gd name="T23" fmla="*/ 64 h 1638"/>
                  <a:gd name="T24" fmla="*/ 1574 w 1638"/>
                  <a:gd name="T25" fmla="*/ 819 h 1638"/>
                  <a:gd name="T26" fmla="*/ 819 w 1638"/>
                  <a:gd name="T27" fmla="*/ 1574 h 1638"/>
                  <a:gd name="T28" fmla="*/ 819 w 1638"/>
                  <a:gd name="T29" fmla="*/ 1574 h 1638"/>
                  <a:gd name="T30" fmla="*/ 819 w 1638"/>
                  <a:gd name="T31" fmla="*/ 1574 h 1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38" h="1638">
                    <a:moveTo>
                      <a:pt x="1398" y="240"/>
                    </a:moveTo>
                    <a:cubicBezTo>
                      <a:pt x="1244" y="85"/>
                      <a:pt x="1038" y="0"/>
                      <a:pt x="819" y="0"/>
                    </a:cubicBezTo>
                    <a:cubicBezTo>
                      <a:pt x="600" y="0"/>
                      <a:pt x="395" y="85"/>
                      <a:pt x="240" y="240"/>
                    </a:cubicBezTo>
                    <a:cubicBezTo>
                      <a:pt x="85" y="395"/>
                      <a:pt x="0" y="600"/>
                      <a:pt x="0" y="819"/>
                    </a:cubicBezTo>
                    <a:cubicBezTo>
                      <a:pt x="0" y="1038"/>
                      <a:pt x="85" y="1244"/>
                      <a:pt x="240" y="1398"/>
                    </a:cubicBezTo>
                    <a:cubicBezTo>
                      <a:pt x="395" y="1553"/>
                      <a:pt x="600" y="1638"/>
                      <a:pt x="819" y="1638"/>
                    </a:cubicBezTo>
                    <a:cubicBezTo>
                      <a:pt x="1038" y="1638"/>
                      <a:pt x="1244" y="1553"/>
                      <a:pt x="1398" y="1398"/>
                    </a:cubicBezTo>
                    <a:cubicBezTo>
                      <a:pt x="1553" y="1244"/>
                      <a:pt x="1638" y="1038"/>
                      <a:pt x="1638" y="819"/>
                    </a:cubicBezTo>
                    <a:cubicBezTo>
                      <a:pt x="1638" y="600"/>
                      <a:pt x="1553" y="395"/>
                      <a:pt x="1398" y="240"/>
                    </a:cubicBezTo>
                    <a:close/>
                    <a:moveTo>
                      <a:pt x="819" y="1574"/>
                    </a:moveTo>
                    <a:cubicBezTo>
                      <a:pt x="403" y="1574"/>
                      <a:pt x="64" y="1236"/>
                      <a:pt x="64" y="819"/>
                    </a:cubicBezTo>
                    <a:cubicBezTo>
                      <a:pt x="64" y="403"/>
                      <a:pt x="403" y="64"/>
                      <a:pt x="819" y="64"/>
                    </a:cubicBezTo>
                    <a:cubicBezTo>
                      <a:pt x="1236" y="64"/>
                      <a:pt x="1574" y="403"/>
                      <a:pt x="1574" y="819"/>
                    </a:cubicBezTo>
                    <a:cubicBezTo>
                      <a:pt x="1574" y="1236"/>
                      <a:pt x="1236" y="1574"/>
                      <a:pt x="819" y="1574"/>
                    </a:cubicBezTo>
                    <a:close/>
                    <a:moveTo>
                      <a:pt x="819" y="1574"/>
                    </a:moveTo>
                    <a:cubicBezTo>
                      <a:pt x="819" y="1574"/>
                      <a:pt x="819" y="1574"/>
                      <a:pt x="819" y="15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35" name="Freeform 6"/>
              <p:cNvSpPr>
                <a:spLocks noEditPoints="1"/>
              </p:cNvSpPr>
              <p:nvPr/>
            </p:nvSpPr>
            <p:spPr bwMode="auto">
              <a:xfrm>
                <a:off x="4808" y="3083"/>
                <a:ext cx="81" cy="331"/>
              </a:xfrm>
              <a:custGeom>
                <a:avLst/>
                <a:gdLst>
                  <a:gd name="T0" fmla="*/ 110 w 221"/>
                  <a:gd name="T1" fmla="*/ 0 h 905"/>
                  <a:gd name="T2" fmla="*/ 0 w 221"/>
                  <a:gd name="T3" fmla="*/ 110 h 905"/>
                  <a:gd name="T4" fmla="*/ 0 w 221"/>
                  <a:gd name="T5" fmla="*/ 794 h 905"/>
                  <a:gd name="T6" fmla="*/ 110 w 221"/>
                  <a:gd name="T7" fmla="*/ 905 h 905"/>
                  <a:gd name="T8" fmla="*/ 221 w 221"/>
                  <a:gd name="T9" fmla="*/ 794 h 905"/>
                  <a:gd name="T10" fmla="*/ 221 w 221"/>
                  <a:gd name="T11" fmla="*/ 110 h 905"/>
                  <a:gd name="T12" fmla="*/ 110 w 221"/>
                  <a:gd name="T13" fmla="*/ 0 h 905"/>
                  <a:gd name="T14" fmla="*/ 157 w 221"/>
                  <a:gd name="T15" fmla="*/ 794 h 905"/>
                  <a:gd name="T16" fmla="*/ 110 w 221"/>
                  <a:gd name="T17" fmla="*/ 841 h 905"/>
                  <a:gd name="T18" fmla="*/ 64 w 221"/>
                  <a:gd name="T19" fmla="*/ 794 h 905"/>
                  <a:gd name="T20" fmla="*/ 64 w 221"/>
                  <a:gd name="T21" fmla="*/ 110 h 905"/>
                  <a:gd name="T22" fmla="*/ 110 w 221"/>
                  <a:gd name="T23" fmla="*/ 64 h 905"/>
                  <a:gd name="T24" fmla="*/ 157 w 221"/>
                  <a:gd name="T25" fmla="*/ 110 h 905"/>
                  <a:gd name="T26" fmla="*/ 157 w 221"/>
                  <a:gd name="T27" fmla="*/ 794 h 905"/>
                  <a:gd name="T28" fmla="*/ 157 w 221"/>
                  <a:gd name="T29" fmla="*/ 794 h 905"/>
                  <a:gd name="T30" fmla="*/ 157 w 221"/>
                  <a:gd name="T31" fmla="*/ 794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905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794"/>
                      <a:pt x="0" y="794"/>
                      <a:pt x="0" y="794"/>
                    </a:cubicBezTo>
                    <a:cubicBezTo>
                      <a:pt x="0" y="855"/>
                      <a:pt x="49" y="905"/>
                      <a:pt x="110" y="905"/>
                    </a:cubicBezTo>
                    <a:cubicBezTo>
                      <a:pt x="171" y="905"/>
                      <a:pt x="221" y="855"/>
                      <a:pt x="221" y="794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794"/>
                    </a:moveTo>
                    <a:cubicBezTo>
                      <a:pt x="157" y="820"/>
                      <a:pt x="136" y="841"/>
                      <a:pt x="110" y="841"/>
                    </a:cubicBezTo>
                    <a:cubicBezTo>
                      <a:pt x="85" y="841"/>
                      <a:pt x="64" y="820"/>
                      <a:pt x="64" y="794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4"/>
                      <a:pt x="85" y="64"/>
                      <a:pt x="110" y="64"/>
                    </a:cubicBezTo>
                    <a:cubicBezTo>
                      <a:pt x="136" y="64"/>
                      <a:pt x="157" y="84"/>
                      <a:pt x="157" y="110"/>
                    </a:cubicBezTo>
                    <a:lnTo>
                      <a:pt x="157" y="794"/>
                    </a:lnTo>
                    <a:close/>
                    <a:moveTo>
                      <a:pt x="157" y="794"/>
                    </a:moveTo>
                    <a:cubicBezTo>
                      <a:pt x="157" y="794"/>
                      <a:pt x="157" y="794"/>
                      <a:pt x="157" y="79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36" name="Freeform 7"/>
              <p:cNvSpPr>
                <a:spLocks noEditPoints="1"/>
              </p:cNvSpPr>
              <p:nvPr/>
            </p:nvSpPr>
            <p:spPr bwMode="auto">
              <a:xfrm>
                <a:off x="4808" y="2965"/>
                <a:ext cx="81" cy="96"/>
              </a:xfrm>
              <a:custGeom>
                <a:avLst/>
                <a:gdLst>
                  <a:gd name="T0" fmla="*/ 110 w 221"/>
                  <a:gd name="T1" fmla="*/ 0 h 263"/>
                  <a:gd name="T2" fmla="*/ 0 w 221"/>
                  <a:gd name="T3" fmla="*/ 110 h 263"/>
                  <a:gd name="T4" fmla="*/ 0 w 221"/>
                  <a:gd name="T5" fmla="*/ 153 h 263"/>
                  <a:gd name="T6" fmla="*/ 110 w 221"/>
                  <a:gd name="T7" fmla="*/ 263 h 263"/>
                  <a:gd name="T8" fmla="*/ 221 w 221"/>
                  <a:gd name="T9" fmla="*/ 153 h 263"/>
                  <a:gd name="T10" fmla="*/ 221 w 221"/>
                  <a:gd name="T11" fmla="*/ 110 h 263"/>
                  <a:gd name="T12" fmla="*/ 110 w 221"/>
                  <a:gd name="T13" fmla="*/ 0 h 263"/>
                  <a:gd name="T14" fmla="*/ 157 w 221"/>
                  <a:gd name="T15" fmla="*/ 153 h 263"/>
                  <a:gd name="T16" fmla="*/ 110 w 221"/>
                  <a:gd name="T17" fmla="*/ 199 h 263"/>
                  <a:gd name="T18" fmla="*/ 64 w 221"/>
                  <a:gd name="T19" fmla="*/ 153 h 263"/>
                  <a:gd name="T20" fmla="*/ 64 w 221"/>
                  <a:gd name="T21" fmla="*/ 110 h 263"/>
                  <a:gd name="T22" fmla="*/ 110 w 221"/>
                  <a:gd name="T23" fmla="*/ 64 h 263"/>
                  <a:gd name="T24" fmla="*/ 157 w 221"/>
                  <a:gd name="T25" fmla="*/ 110 h 263"/>
                  <a:gd name="T26" fmla="*/ 157 w 221"/>
                  <a:gd name="T27" fmla="*/ 153 h 263"/>
                  <a:gd name="T28" fmla="*/ 157 w 221"/>
                  <a:gd name="T29" fmla="*/ 153 h 263"/>
                  <a:gd name="T30" fmla="*/ 157 w 221"/>
                  <a:gd name="T31" fmla="*/ 15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263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214"/>
                      <a:pt x="49" y="263"/>
                      <a:pt x="110" y="263"/>
                    </a:cubicBezTo>
                    <a:cubicBezTo>
                      <a:pt x="171" y="263"/>
                      <a:pt x="221" y="214"/>
                      <a:pt x="221" y="153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153"/>
                    </a:moveTo>
                    <a:cubicBezTo>
                      <a:pt x="157" y="179"/>
                      <a:pt x="136" y="199"/>
                      <a:pt x="110" y="199"/>
                    </a:cubicBezTo>
                    <a:cubicBezTo>
                      <a:pt x="85" y="199"/>
                      <a:pt x="64" y="179"/>
                      <a:pt x="64" y="153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5"/>
                      <a:pt x="85" y="64"/>
                      <a:pt x="110" y="64"/>
                    </a:cubicBezTo>
                    <a:cubicBezTo>
                      <a:pt x="136" y="64"/>
                      <a:pt x="157" y="85"/>
                      <a:pt x="157" y="110"/>
                    </a:cubicBezTo>
                    <a:lnTo>
                      <a:pt x="157" y="153"/>
                    </a:lnTo>
                    <a:close/>
                    <a:moveTo>
                      <a:pt x="157" y="153"/>
                    </a:moveTo>
                    <a:cubicBezTo>
                      <a:pt x="157" y="153"/>
                      <a:pt x="157" y="153"/>
                      <a:pt x="157" y="1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37" name="Freeform 8"/>
              <p:cNvSpPr>
                <a:spLocks noEditPoints="1"/>
              </p:cNvSpPr>
              <p:nvPr/>
            </p:nvSpPr>
            <p:spPr bwMode="auto">
              <a:xfrm>
                <a:off x="4681" y="2942"/>
                <a:ext cx="116" cy="70"/>
              </a:xfrm>
              <a:custGeom>
                <a:avLst/>
                <a:gdLst>
                  <a:gd name="T0" fmla="*/ 271 w 315"/>
                  <a:gd name="T1" fmla="*/ 5 h 193"/>
                  <a:gd name="T2" fmla="*/ 16 w 315"/>
                  <a:gd name="T3" fmla="*/ 136 h 193"/>
                  <a:gd name="T4" fmla="*/ 11 w 315"/>
                  <a:gd name="T5" fmla="*/ 181 h 193"/>
                  <a:gd name="T6" fmla="*/ 36 w 315"/>
                  <a:gd name="T7" fmla="*/ 193 h 193"/>
                  <a:gd name="T8" fmla="*/ 56 w 315"/>
                  <a:gd name="T9" fmla="*/ 186 h 193"/>
                  <a:gd name="T10" fmla="*/ 288 w 315"/>
                  <a:gd name="T11" fmla="*/ 66 h 193"/>
                  <a:gd name="T12" fmla="*/ 310 w 315"/>
                  <a:gd name="T13" fmla="*/ 27 h 193"/>
                  <a:gd name="T14" fmla="*/ 271 w 315"/>
                  <a:gd name="T15" fmla="*/ 5 h 193"/>
                  <a:gd name="T16" fmla="*/ 271 w 315"/>
                  <a:gd name="T17" fmla="*/ 5 h 193"/>
                  <a:gd name="T18" fmla="*/ 271 w 315"/>
                  <a:gd name="T19" fmla="*/ 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5" h="193">
                    <a:moveTo>
                      <a:pt x="271" y="5"/>
                    </a:moveTo>
                    <a:cubicBezTo>
                      <a:pt x="177" y="30"/>
                      <a:pt x="91" y="75"/>
                      <a:pt x="16" y="136"/>
                    </a:cubicBezTo>
                    <a:cubicBezTo>
                      <a:pt x="2" y="147"/>
                      <a:pt x="0" y="168"/>
                      <a:pt x="11" y="181"/>
                    </a:cubicBezTo>
                    <a:cubicBezTo>
                      <a:pt x="17" y="189"/>
                      <a:pt x="27" y="193"/>
                      <a:pt x="36" y="193"/>
                    </a:cubicBezTo>
                    <a:cubicBezTo>
                      <a:pt x="43" y="193"/>
                      <a:pt x="50" y="191"/>
                      <a:pt x="56" y="186"/>
                    </a:cubicBezTo>
                    <a:cubicBezTo>
                      <a:pt x="125" y="130"/>
                      <a:pt x="203" y="90"/>
                      <a:pt x="288" y="66"/>
                    </a:cubicBezTo>
                    <a:cubicBezTo>
                      <a:pt x="305" y="62"/>
                      <a:pt x="315" y="44"/>
                      <a:pt x="310" y="27"/>
                    </a:cubicBezTo>
                    <a:cubicBezTo>
                      <a:pt x="305" y="10"/>
                      <a:pt x="288" y="0"/>
                      <a:pt x="271" y="5"/>
                    </a:cubicBezTo>
                    <a:close/>
                    <a:moveTo>
                      <a:pt x="271" y="5"/>
                    </a:moveTo>
                    <a:cubicBezTo>
                      <a:pt x="271" y="5"/>
                      <a:pt x="271" y="5"/>
                      <a:pt x="271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38" name="Freeform 9"/>
              <p:cNvSpPr>
                <a:spLocks noEditPoints="1"/>
              </p:cNvSpPr>
              <p:nvPr/>
            </p:nvSpPr>
            <p:spPr bwMode="auto">
              <a:xfrm>
                <a:off x="4593" y="3039"/>
                <a:ext cx="174" cy="386"/>
              </a:xfrm>
              <a:custGeom>
                <a:avLst/>
                <a:gdLst>
                  <a:gd name="T0" fmla="*/ 453 w 476"/>
                  <a:gd name="T1" fmla="*/ 996 h 1057"/>
                  <a:gd name="T2" fmla="*/ 64 w 476"/>
                  <a:gd name="T3" fmla="*/ 411 h 1057"/>
                  <a:gd name="T4" fmla="*/ 173 w 476"/>
                  <a:gd name="T5" fmla="*/ 55 h 1057"/>
                  <a:gd name="T6" fmla="*/ 165 w 476"/>
                  <a:gd name="T7" fmla="*/ 10 h 1057"/>
                  <a:gd name="T8" fmla="*/ 120 w 476"/>
                  <a:gd name="T9" fmla="*/ 19 h 1057"/>
                  <a:gd name="T10" fmla="*/ 0 w 476"/>
                  <a:gd name="T11" fmla="*/ 411 h 1057"/>
                  <a:gd name="T12" fmla="*/ 428 w 476"/>
                  <a:gd name="T13" fmla="*/ 1055 h 1057"/>
                  <a:gd name="T14" fmla="*/ 440 w 476"/>
                  <a:gd name="T15" fmla="*/ 1057 h 1057"/>
                  <a:gd name="T16" fmla="*/ 470 w 476"/>
                  <a:gd name="T17" fmla="*/ 1038 h 1057"/>
                  <a:gd name="T18" fmla="*/ 453 w 476"/>
                  <a:gd name="T19" fmla="*/ 996 h 1057"/>
                  <a:gd name="T20" fmla="*/ 453 w 476"/>
                  <a:gd name="T21" fmla="*/ 996 h 1057"/>
                  <a:gd name="T22" fmla="*/ 453 w 476"/>
                  <a:gd name="T23" fmla="*/ 996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6" h="1057">
                    <a:moveTo>
                      <a:pt x="453" y="996"/>
                    </a:moveTo>
                    <a:cubicBezTo>
                      <a:pt x="216" y="897"/>
                      <a:pt x="64" y="667"/>
                      <a:pt x="64" y="411"/>
                    </a:cubicBezTo>
                    <a:cubicBezTo>
                      <a:pt x="64" y="283"/>
                      <a:pt x="102" y="160"/>
                      <a:pt x="173" y="55"/>
                    </a:cubicBezTo>
                    <a:cubicBezTo>
                      <a:pt x="183" y="40"/>
                      <a:pt x="179" y="20"/>
                      <a:pt x="165" y="10"/>
                    </a:cubicBezTo>
                    <a:cubicBezTo>
                      <a:pt x="150" y="0"/>
                      <a:pt x="130" y="4"/>
                      <a:pt x="120" y="19"/>
                    </a:cubicBezTo>
                    <a:cubicBezTo>
                      <a:pt x="41" y="135"/>
                      <a:pt x="0" y="270"/>
                      <a:pt x="0" y="411"/>
                    </a:cubicBezTo>
                    <a:cubicBezTo>
                      <a:pt x="0" y="693"/>
                      <a:pt x="168" y="946"/>
                      <a:pt x="428" y="1055"/>
                    </a:cubicBezTo>
                    <a:cubicBezTo>
                      <a:pt x="432" y="1057"/>
                      <a:pt x="436" y="1057"/>
                      <a:pt x="440" y="1057"/>
                    </a:cubicBezTo>
                    <a:cubicBezTo>
                      <a:pt x="453" y="1057"/>
                      <a:pt x="465" y="1050"/>
                      <a:pt x="470" y="1038"/>
                    </a:cubicBezTo>
                    <a:cubicBezTo>
                      <a:pt x="476" y="1021"/>
                      <a:pt x="469" y="1003"/>
                      <a:pt x="453" y="996"/>
                    </a:cubicBezTo>
                    <a:close/>
                    <a:moveTo>
                      <a:pt x="453" y="996"/>
                    </a:moveTo>
                    <a:cubicBezTo>
                      <a:pt x="453" y="996"/>
                      <a:pt x="453" y="996"/>
                      <a:pt x="453" y="9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  <p:sp>
        <p:nvSpPr>
          <p:cNvPr id="39" name="Retângulo 38"/>
          <p:cNvSpPr/>
          <p:nvPr/>
        </p:nvSpPr>
        <p:spPr>
          <a:xfrm>
            <a:off x="7911576" y="4253624"/>
            <a:ext cx="652743" cy="4622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2015</a:t>
            </a:r>
          </a:p>
        </p:txBody>
      </p:sp>
      <p:sp>
        <p:nvSpPr>
          <p:cNvPr id="40" name="Retângulo 39"/>
          <p:cNvSpPr/>
          <p:nvPr/>
        </p:nvSpPr>
        <p:spPr>
          <a:xfrm>
            <a:off x="8041242" y="4143079"/>
            <a:ext cx="367332" cy="57227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880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Graphic spid="13" grpId="0" uiExpand="1">
        <p:bldAsOne/>
      </p:bldGraphic>
      <p:bldGraphic spid="13" grpId="1">
        <p:bldAsOne/>
      </p:bldGraphic>
      <p:bldGraphic spid="14" grpId="0" uiExpand="1">
        <p:bldSub>
          <a:bldChart bld="series"/>
        </p:bldSub>
      </p:bldGraphic>
      <p:bldP spid="54" grpId="0"/>
      <p:bldP spid="66" grpId="0"/>
      <p:bldP spid="29" grpId="0"/>
      <p:bldP spid="29" grpId="1"/>
      <p:bldP spid="39" grpId="0"/>
      <p:bldP spid="39" grpId="1"/>
      <p:bldP spid="40" grpId="0" animBg="1"/>
      <p:bldP spid="4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ombra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0361" y="0"/>
            <a:ext cx="6351638" cy="6858000"/>
          </a:xfrm>
          <a:prstGeom prst="rect">
            <a:avLst/>
          </a:prstGeom>
        </p:spPr>
      </p:pic>
      <p:grpSp>
        <p:nvGrpSpPr>
          <p:cNvPr id="248" name="Group 150"/>
          <p:cNvGrpSpPr>
            <a:grpSpLocks noChangeAspect="1"/>
          </p:cNvGrpSpPr>
          <p:nvPr/>
        </p:nvGrpSpPr>
        <p:grpSpPr bwMode="auto">
          <a:xfrm>
            <a:off x="6659563" y="1657350"/>
            <a:ext cx="3116263" cy="2157413"/>
            <a:chOff x="4195" y="1044"/>
            <a:chExt cx="1963" cy="1359"/>
          </a:xfrm>
        </p:grpSpPr>
        <p:sp>
          <p:nvSpPr>
            <p:cNvPr id="250" name="Freeform 151"/>
            <p:cNvSpPr>
              <a:spLocks/>
            </p:cNvSpPr>
            <p:nvPr/>
          </p:nvSpPr>
          <p:spPr bwMode="auto">
            <a:xfrm>
              <a:off x="4430" y="2105"/>
              <a:ext cx="2" cy="2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0 w 2"/>
                <a:gd name="T5" fmla="*/ 2 h 2"/>
                <a:gd name="T6" fmla="*/ 2 w 2"/>
                <a:gd name="T7" fmla="*/ 0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8D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1" name="Freeform 152"/>
            <p:cNvSpPr>
              <a:spLocks/>
            </p:cNvSpPr>
            <p:nvPr/>
          </p:nvSpPr>
          <p:spPr bwMode="auto">
            <a:xfrm>
              <a:off x="4549" y="2210"/>
              <a:ext cx="0" cy="2"/>
            </a:xfrm>
            <a:custGeom>
              <a:avLst/>
              <a:gdLst>
                <a:gd name="T0" fmla="*/ 2 h 2"/>
                <a:gd name="T1" fmla="*/ 2 h 2"/>
                <a:gd name="T2" fmla="*/ 2 h 2"/>
                <a:gd name="T3" fmla="*/ 0 h 2"/>
                <a:gd name="T4" fmla="*/ 2 h 2"/>
                <a:gd name="T5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8D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2" name="Freeform 153"/>
            <p:cNvSpPr>
              <a:spLocks/>
            </p:cNvSpPr>
            <p:nvPr/>
          </p:nvSpPr>
          <p:spPr bwMode="auto">
            <a:xfrm>
              <a:off x="4430" y="2107"/>
              <a:ext cx="2" cy="0"/>
            </a:xfrm>
            <a:custGeom>
              <a:avLst/>
              <a:gdLst>
                <a:gd name="T0" fmla="*/ 0 w 2"/>
                <a:gd name="T1" fmla="*/ 2 w 2"/>
                <a:gd name="T2" fmla="*/ 0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D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3" name="Freeform 154"/>
            <p:cNvSpPr>
              <a:spLocks/>
            </p:cNvSpPr>
            <p:nvPr/>
          </p:nvSpPr>
          <p:spPr bwMode="auto">
            <a:xfrm>
              <a:off x="6009" y="1469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8D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4" name="Freeform 155"/>
            <p:cNvSpPr>
              <a:spLocks/>
            </p:cNvSpPr>
            <p:nvPr/>
          </p:nvSpPr>
          <p:spPr bwMode="auto">
            <a:xfrm>
              <a:off x="6114" y="1489"/>
              <a:ext cx="1" cy="2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1 w 1"/>
                <a:gd name="T5" fmla="*/ 0 h 2"/>
                <a:gd name="T6" fmla="*/ 0 w 1"/>
                <a:gd name="T7" fmla="*/ 0 h 2"/>
                <a:gd name="T8" fmla="*/ 0 w 1"/>
                <a:gd name="T9" fmla="*/ 0 h 2"/>
                <a:gd name="T10" fmla="*/ 0 w 1"/>
                <a:gd name="T11" fmla="*/ 2 h 2"/>
                <a:gd name="T12" fmla="*/ 1 w 1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98D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5" name="Freeform 156"/>
            <p:cNvSpPr>
              <a:spLocks/>
            </p:cNvSpPr>
            <p:nvPr/>
          </p:nvSpPr>
          <p:spPr bwMode="auto">
            <a:xfrm>
              <a:off x="6110" y="1492"/>
              <a:ext cx="1" cy="2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0 h 2"/>
                <a:gd name="T4" fmla="*/ 1 w 1"/>
                <a:gd name="T5" fmla="*/ 0 h 2"/>
                <a:gd name="T6" fmla="*/ 0 w 1"/>
                <a:gd name="T7" fmla="*/ 1 h 2"/>
                <a:gd name="T8" fmla="*/ 0 w 1"/>
                <a:gd name="T9" fmla="*/ 2 h 2"/>
                <a:gd name="T10" fmla="*/ 0 w 1"/>
                <a:gd name="T11" fmla="*/ 2 h 2"/>
                <a:gd name="T12" fmla="*/ 1 w 1"/>
                <a:gd name="T13" fmla="*/ 2 h 2"/>
                <a:gd name="T14" fmla="*/ 1 w 1"/>
                <a:gd name="T1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8D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6" name="Freeform 157"/>
            <p:cNvSpPr>
              <a:spLocks/>
            </p:cNvSpPr>
            <p:nvPr/>
          </p:nvSpPr>
          <p:spPr bwMode="auto">
            <a:xfrm>
              <a:off x="6065" y="1471"/>
              <a:ext cx="2" cy="1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0 h 1"/>
                <a:gd name="T4" fmla="*/ 1 w 2"/>
                <a:gd name="T5" fmla="*/ 0 h 1"/>
                <a:gd name="T6" fmla="*/ 0 w 2"/>
                <a:gd name="T7" fmla="*/ 0 h 1"/>
                <a:gd name="T8" fmla="*/ 0 w 2"/>
                <a:gd name="T9" fmla="*/ 1 h 1"/>
                <a:gd name="T10" fmla="*/ 2 w 2"/>
                <a:gd name="T11" fmla="*/ 0 h 1"/>
                <a:gd name="T12" fmla="*/ 1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8D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7" name="Freeform 158"/>
            <p:cNvSpPr>
              <a:spLocks/>
            </p:cNvSpPr>
            <p:nvPr/>
          </p:nvSpPr>
          <p:spPr bwMode="auto">
            <a:xfrm>
              <a:off x="6131" y="1497"/>
              <a:ext cx="1" cy="4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0 w 1"/>
                <a:gd name="T5" fmla="*/ 1 h 4"/>
                <a:gd name="T6" fmla="*/ 0 w 1"/>
                <a:gd name="T7" fmla="*/ 1 h 4"/>
                <a:gd name="T8" fmla="*/ 0 w 1"/>
                <a:gd name="T9" fmla="*/ 3 h 4"/>
                <a:gd name="T10" fmla="*/ 1 w 1"/>
                <a:gd name="T11" fmla="*/ 4 h 4"/>
                <a:gd name="T12" fmla="*/ 1 w 1"/>
                <a:gd name="T13" fmla="*/ 4 h 4"/>
                <a:gd name="T14" fmla="*/ 1 w 1"/>
                <a:gd name="T15" fmla="*/ 3 h 4"/>
                <a:gd name="T16" fmla="*/ 1 w 1"/>
                <a:gd name="T17" fmla="*/ 1 h 4"/>
                <a:gd name="T18" fmla="*/ 1 w 1"/>
                <a:gd name="T19" fmla="*/ 1 h 4"/>
                <a:gd name="T20" fmla="*/ 1 w 1"/>
                <a:gd name="T21" fmla="*/ 0 h 4"/>
                <a:gd name="T22" fmla="*/ 0 w 1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D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8" name="Rectangle 159"/>
            <p:cNvSpPr>
              <a:spLocks noChangeArrowheads="1"/>
            </p:cNvSpPr>
            <p:nvPr/>
          </p:nvSpPr>
          <p:spPr bwMode="auto">
            <a:xfrm>
              <a:off x="6094" y="1480"/>
              <a:ext cx="2" cy="1"/>
            </a:xfrm>
            <a:prstGeom prst="rect">
              <a:avLst/>
            </a:prstGeom>
            <a:solidFill>
              <a:srgbClr val="98D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9" name="Freeform 160"/>
            <p:cNvSpPr>
              <a:spLocks/>
            </p:cNvSpPr>
            <p:nvPr/>
          </p:nvSpPr>
          <p:spPr bwMode="auto">
            <a:xfrm>
              <a:off x="6106" y="1488"/>
              <a:ext cx="3" cy="4"/>
            </a:xfrm>
            <a:custGeom>
              <a:avLst/>
              <a:gdLst>
                <a:gd name="T0" fmla="*/ 1 w 3"/>
                <a:gd name="T1" fmla="*/ 1 h 4"/>
                <a:gd name="T2" fmla="*/ 1 w 3"/>
                <a:gd name="T3" fmla="*/ 3 h 4"/>
                <a:gd name="T4" fmla="*/ 0 w 3"/>
                <a:gd name="T5" fmla="*/ 4 h 4"/>
                <a:gd name="T6" fmla="*/ 3 w 3"/>
                <a:gd name="T7" fmla="*/ 3 h 4"/>
                <a:gd name="T8" fmla="*/ 3 w 3"/>
                <a:gd name="T9" fmla="*/ 3 h 4"/>
                <a:gd name="T10" fmla="*/ 3 w 3"/>
                <a:gd name="T11" fmla="*/ 3 h 4"/>
                <a:gd name="T12" fmla="*/ 3 w 3"/>
                <a:gd name="T13" fmla="*/ 1 h 4"/>
                <a:gd name="T14" fmla="*/ 3 w 3"/>
                <a:gd name="T15" fmla="*/ 1 h 4"/>
                <a:gd name="T16" fmla="*/ 3 w 3"/>
                <a:gd name="T17" fmla="*/ 1 h 4"/>
                <a:gd name="T18" fmla="*/ 3 w 3"/>
                <a:gd name="T19" fmla="*/ 0 h 4"/>
                <a:gd name="T20" fmla="*/ 1 w 3"/>
                <a:gd name="T21" fmla="*/ 1 h 4"/>
                <a:gd name="T22" fmla="*/ 1 w 3"/>
                <a:gd name="T2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4">
                  <a:moveTo>
                    <a:pt x="1" y="1"/>
                  </a:moveTo>
                  <a:lnTo>
                    <a:pt x="1" y="3"/>
                  </a:lnTo>
                  <a:lnTo>
                    <a:pt x="0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8D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60" name="Freeform 161"/>
            <p:cNvSpPr>
              <a:spLocks/>
            </p:cNvSpPr>
            <p:nvPr/>
          </p:nvSpPr>
          <p:spPr bwMode="auto">
            <a:xfrm>
              <a:off x="6103" y="1491"/>
              <a:ext cx="2" cy="0"/>
            </a:xfrm>
            <a:custGeom>
              <a:avLst/>
              <a:gdLst>
                <a:gd name="T0" fmla="*/ 0 w 2"/>
                <a:gd name="T1" fmla="*/ 2 w 2"/>
                <a:gd name="T2" fmla="*/ 0 w 2"/>
                <a:gd name="T3" fmla="*/ 0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D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61" name="Freeform 162"/>
            <p:cNvSpPr>
              <a:spLocks/>
            </p:cNvSpPr>
            <p:nvPr/>
          </p:nvSpPr>
          <p:spPr bwMode="auto">
            <a:xfrm>
              <a:off x="6045" y="1712"/>
              <a:ext cx="2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8D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62" name="Rectangle 163"/>
            <p:cNvSpPr>
              <a:spLocks noChangeArrowheads="1"/>
            </p:cNvSpPr>
            <p:nvPr/>
          </p:nvSpPr>
          <p:spPr bwMode="auto">
            <a:xfrm>
              <a:off x="6106" y="1493"/>
              <a:ext cx="1" cy="1"/>
            </a:xfrm>
            <a:prstGeom prst="rect">
              <a:avLst/>
            </a:prstGeom>
            <a:solidFill>
              <a:srgbClr val="98D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63" name="Rectangle 164"/>
            <p:cNvSpPr>
              <a:spLocks noChangeArrowheads="1"/>
            </p:cNvSpPr>
            <p:nvPr/>
          </p:nvSpPr>
          <p:spPr bwMode="auto">
            <a:xfrm>
              <a:off x="6123" y="1489"/>
              <a:ext cx="1" cy="1"/>
            </a:xfrm>
            <a:prstGeom prst="rect">
              <a:avLst/>
            </a:prstGeom>
            <a:solidFill>
              <a:srgbClr val="98D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64" name="Freeform 165"/>
            <p:cNvSpPr>
              <a:spLocks/>
            </p:cNvSpPr>
            <p:nvPr/>
          </p:nvSpPr>
          <p:spPr bwMode="auto">
            <a:xfrm>
              <a:off x="6094" y="1483"/>
              <a:ext cx="2" cy="1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0 h 1"/>
                <a:gd name="T8" fmla="*/ 0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8D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65" name="Freeform 166"/>
            <p:cNvSpPr>
              <a:spLocks/>
            </p:cNvSpPr>
            <p:nvPr/>
          </p:nvSpPr>
          <p:spPr bwMode="auto">
            <a:xfrm>
              <a:off x="6054" y="1470"/>
              <a:ext cx="2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D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66" name="Rectangle 167"/>
            <p:cNvSpPr>
              <a:spLocks noChangeArrowheads="1"/>
            </p:cNvSpPr>
            <p:nvPr/>
          </p:nvSpPr>
          <p:spPr bwMode="auto">
            <a:xfrm>
              <a:off x="5003" y="2363"/>
              <a:ext cx="1" cy="1"/>
            </a:xfrm>
            <a:prstGeom prst="rect">
              <a:avLst/>
            </a:prstGeom>
            <a:solidFill>
              <a:srgbClr val="98D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67" name="Rectangle 168"/>
            <p:cNvSpPr>
              <a:spLocks noChangeArrowheads="1"/>
            </p:cNvSpPr>
            <p:nvPr/>
          </p:nvSpPr>
          <p:spPr bwMode="auto">
            <a:xfrm>
              <a:off x="5003" y="2363"/>
              <a:ext cx="1" cy="1"/>
            </a:xfrm>
            <a:prstGeom prst="rect">
              <a:avLst/>
            </a:prstGeom>
            <a:solidFill>
              <a:srgbClr val="98D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68" name="Freeform 169"/>
            <p:cNvSpPr>
              <a:spLocks noEditPoints="1"/>
            </p:cNvSpPr>
            <p:nvPr/>
          </p:nvSpPr>
          <p:spPr bwMode="auto">
            <a:xfrm>
              <a:off x="4195" y="1044"/>
              <a:ext cx="1963" cy="1359"/>
            </a:xfrm>
            <a:custGeom>
              <a:avLst/>
              <a:gdLst>
                <a:gd name="T0" fmla="*/ 1874 w 1963"/>
                <a:gd name="T1" fmla="*/ 1028 h 1359"/>
                <a:gd name="T2" fmla="*/ 1899 w 1963"/>
                <a:gd name="T3" fmla="*/ 975 h 1359"/>
                <a:gd name="T4" fmla="*/ 1853 w 1963"/>
                <a:gd name="T5" fmla="*/ 932 h 1359"/>
                <a:gd name="T6" fmla="*/ 1840 w 1963"/>
                <a:gd name="T7" fmla="*/ 782 h 1359"/>
                <a:gd name="T8" fmla="*/ 1857 w 1963"/>
                <a:gd name="T9" fmla="*/ 664 h 1359"/>
                <a:gd name="T10" fmla="*/ 1892 w 1963"/>
                <a:gd name="T11" fmla="*/ 602 h 1359"/>
                <a:gd name="T12" fmla="*/ 1921 w 1963"/>
                <a:gd name="T13" fmla="*/ 532 h 1359"/>
                <a:gd name="T14" fmla="*/ 1927 w 1963"/>
                <a:gd name="T15" fmla="*/ 448 h 1359"/>
                <a:gd name="T16" fmla="*/ 1907 w 1963"/>
                <a:gd name="T17" fmla="*/ 440 h 1359"/>
                <a:gd name="T18" fmla="*/ 1884 w 1963"/>
                <a:gd name="T19" fmla="*/ 435 h 1359"/>
                <a:gd name="T20" fmla="*/ 1857 w 1963"/>
                <a:gd name="T21" fmla="*/ 427 h 1359"/>
                <a:gd name="T22" fmla="*/ 1813 w 1963"/>
                <a:gd name="T23" fmla="*/ 426 h 1359"/>
                <a:gd name="T24" fmla="*/ 1660 w 1963"/>
                <a:gd name="T25" fmla="*/ 351 h 1359"/>
                <a:gd name="T26" fmla="*/ 1597 w 1963"/>
                <a:gd name="T27" fmla="*/ 168 h 1359"/>
                <a:gd name="T28" fmla="*/ 1498 w 1963"/>
                <a:gd name="T29" fmla="*/ 167 h 1359"/>
                <a:gd name="T30" fmla="*/ 1416 w 1963"/>
                <a:gd name="T31" fmla="*/ 215 h 1359"/>
                <a:gd name="T32" fmla="*/ 1250 w 1963"/>
                <a:gd name="T33" fmla="*/ 203 h 1359"/>
                <a:gd name="T34" fmla="*/ 1208 w 1963"/>
                <a:gd name="T35" fmla="*/ 241 h 1359"/>
                <a:gd name="T36" fmla="*/ 1128 w 1963"/>
                <a:gd name="T37" fmla="*/ 254 h 1359"/>
                <a:gd name="T38" fmla="*/ 1061 w 1963"/>
                <a:gd name="T39" fmla="*/ 285 h 1359"/>
                <a:gd name="T40" fmla="*/ 990 w 1963"/>
                <a:gd name="T41" fmla="*/ 245 h 1359"/>
                <a:gd name="T42" fmla="*/ 983 w 1963"/>
                <a:gd name="T43" fmla="*/ 136 h 1359"/>
                <a:gd name="T44" fmla="*/ 990 w 1963"/>
                <a:gd name="T45" fmla="*/ 62 h 1359"/>
                <a:gd name="T46" fmla="*/ 942 w 1963"/>
                <a:gd name="T47" fmla="*/ 5 h 1359"/>
                <a:gd name="T48" fmla="*/ 880 w 1963"/>
                <a:gd name="T49" fmla="*/ 58 h 1359"/>
                <a:gd name="T50" fmla="*/ 808 w 1963"/>
                <a:gd name="T51" fmla="*/ 79 h 1359"/>
                <a:gd name="T52" fmla="*/ 742 w 1963"/>
                <a:gd name="T53" fmla="*/ 93 h 1359"/>
                <a:gd name="T54" fmla="*/ 644 w 1963"/>
                <a:gd name="T55" fmla="*/ 85 h 1359"/>
                <a:gd name="T56" fmla="*/ 717 w 1963"/>
                <a:gd name="T57" fmla="*/ 229 h 1359"/>
                <a:gd name="T58" fmla="*/ 644 w 1963"/>
                <a:gd name="T59" fmla="*/ 287 h 1359"/>
                <a:gd name="T60" fmla="*/ 575 w 1963"/>
                <a:gd name="T61" fmla="*/ 305 h 1359"/>
                <a:gd name="T62" fmla="*/ 319 w 1963"/>
                <a:gd name="T63" fmla="*/ 254 h 1359"/>
                <a:gd name="T64" fmla="*/ 310 w 1963"/>
                <a:gd name="T65" fmla="*/ 326 h 1359"/>
                <a:gd name="T66" fmla="*/ 317 w 1963"/>
                <a:gd name="T67" fmla="*/ 467 h 1359"/>
                <a:gd name="T68" fmla="*/ 211 w 1963"/>
                <a:gd name="T69" fmla="*/ 692 h 1359"/>
                <a:gd name="T70" fmla="*/ 137 w 1963"/>
                <a:gd name="T71" fmla="*/ 709 h 1359"/>
                <a:gd name="T72" fmla="*/ 71 w 1963"/>
                <a:gd name="T73" fmla="*/ 778 h 1359"/>
                <a:gd name="T74" fmla="*/ 13 w 1963"/>
                <a:gd name="T75" fmla="*/ 887 h 1359"/>
                <a:gd name="T76" fmla="*/ 65 w 1963"/>
                <a:gd name="T77" fmla="*/ 1012 h 1359"/>
                <a:gd name="T78" fmla="*/ 126 w 1963"/>
                <a:gd name="T79" fmla="*/ 1092 h 1359"/>
                <a:gd name="T80" fmla="*/ 237 w 1963"/>
                <a:gd name="T81" fmla="*/ 1063 h 1359"/>
                <a:gd name="T82" fmla="*/ 300 w 1963"/>
                <a:gd name="T83" fmla="*/ 1164 h 1359"/>
                <a:gd name="T84" fmla="*/ 365 w 1963"/>
                <a:gd name="T85" fmla="*/ 1173 h 1359"/>
                <a:gd name="T86" fmla="*/ 462 w 1963"/>
                <a:gd name="T87" fmla="*/ 1121 h 1359"/>
                <a:gd name="T88" fmla="*/ 525 w 1963"/>
                <a:gd name="T89" fmla="*/ 1085 h 1359"/>
                <a:gd name="T90" fmla="*/ 586 w 1963"/>
                <a:gd name="T91" fmla="*/ 1081 h 1359"/>
                <a:gd name="T92" fmla="*/ 619 w 1963"/>
                <a:gd name="T93" fmla="*/ 1230 h 1359"/>
                <a:gd name="T94" fmla="*/ 728 w 1963"/>
                <a:gd name="T95" fmla="*/ 1278 h 1359"/>
                <a:gd name="T96" fmla="*/ 808 w 1963"/>
                <a:gd name="T97" fmla="*/ 1319 h 1359"/>
                <a:gd name="T98" fmla="*/ 885 w 1963"/>
                <a:gd name="T99" fmla="*/ 1347 h 1359"/>
                <a:gd name="T100" fmla="*/ 951 w 1963"/>
                <a:gd name="T101" fmla="*/ 1318 h 1359"/>
                <a:gd name="T102" fmla="*/ 961 w 1963"/>
                <a:gd name="T103" fmla="*/ 1217 h 1359"/>
                <a:gd name="T104" fmla="*/ 865 w 1963"/>
                <a:gd name="T105" fmla="*/ 1161 h 1359"/>
                <a:gd name="T106" fmla="*/ 861 w 1963"/>
                <a:gd name="T107" fmla="*/ 1050 h 1359"/>
                <a:gd name="T108" fmla="*/ 1115 w 1963"/>
                <a:gd name="T109" fmla="*/ 927 h 1359"/>
                <a:gd name="T110" fmla="*/ 1636 w 1963"/>
                <a:gd name="T111" fmla="*/ 1120 h 1359"/>
                <a:gd name="T112" fmla="*/ 1619 w 1963"/>
                <a:gd name="T113" fmla="*/ 1288 h 1359"/>
                <a:gd name="T114" fmla="*/ 1644 w 1963"/>
                <a:gd name="T115" fmla="*/ 1292 h 1359"/>
                <a:gd name="T116" fmla="*/ 1752 w 1963"/>
                <a:gd name="T117" fmla="*/ 1309 h 1359"/>
                <a:gd name="T118" fmla="*/ 1792 w 1963"/>
                <a:gd name="T119" fmla="*/ 1323 h 1359"/>
                <a:gd name="T120" fmla="*/ 1852 w 1963"/>
                <a:gd name="T121" fmla="*/ 1328 h 1359"/>
                <a:gd name="T122" fmla="*/ 1921 w 1963"/>
                <a:gd name="T123" fmla="*/ 1288 h 1359"/>
                <a:gd name="T124" fmla="*/ 1933 w 1963"/>
                <a:gd name="T125" fmla="*/ 1209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63" h="1359">
                  <a:moveTo>
                    <a:pt x="1963" y="1107"/>
                  </a:moveTo>
                  <a:lnTo>
                    <a:pt x="1961" y="1107"/>
                  </a:lnTo>
                  <a:lnTo>
                    <a:pt x="1961" y="1105"/>
                  </a:lnTo>
                  <a:lnTo>
                    <a:pt x="1960" y="1107"/>
                  </a:lnTo>
                  <a:lnTo>
                    <a:pt x="1960" y="1108"/>
                  </a:lnTo>
                  <a:lnTo>
                    <a:pt x="1961" y="1109"/>
                  </a:lnTo>
                  <a:lnTo>
                    <a:pt x="1960" y="1111"/>
                  </a:lnTo>
                  <a:lnTo>
                    <a:pt x="1959" y="1112"/>
                  </a:lnTo>
                  <a:lnTo>
                    <a:pt x="1956" y="1113"/>
                  </a:lnTo>
                  <a:lnTo>
                    <a:pt x="1952" y="1113"/>
                  </a:lnTo>
                  <a:lnTo>
                    <a:pt x="1950" y="1112"/>
                  </a:lnTo>
                  <a:lnTo>
                    <a:pt x="1947" y="1112"/>
                  </a:lnTo>
                  <a:lnTo>
                    <a:pt x="1946" y="1113"/>
                  </a:lnTo>
                  <a:lnTo>
                    <a:pt x="1943" y="1112"/>
                  </a:lnTo>
                  <a:lnTo>
                    <a:pt x="1942" y="1112"/>
                  </a:lnTo>
                  <a:lnTo>
                    <a:pt x="1942" y="1113"/>
                  </a:lnTo>
                  <a:lnTo>
                    <a:pt x="1941" y="1112"/>
                  </a:lnTo>
                  <a:lnTo>
                    <a:pt x="1941" y="1107"/>
                  </a:lnTo>
                  <a:lnTo>
                    <a:pt x="1939" y="1107"/>
                  </a:lnTo>
                  <a:lnTo>
                    <a:pt x="1939" y="1107"/>
                  </a:lnTo>
                  <a:lnTo>
                    <a:pt x="1938" y="1107"/>
                  </a:lnTo>
                  <a:lnTo>
                    <a:pt x="1936" y="1109"/>
                  </a:lnTo>
                  <a:lnTo>
                    <a:pt x="1932" y="1109"/>
                  </a:lnTo>
                  <a:lnTo>
                    <a:pt x="1930" y="1109"/>
                  </a:lnTo>
                  <a:lnTo>
                    <a:pt x="1929" y="1108"/>
                  </a:lnTo>
                  <a:lnTo>
                    <a:pt x="1928" y="1107"/>
                  </a:lnTo>
                  <a:lnTo>
                    <a:pt x="1928" y="1107"/>
                  </a:lnTo>
                  <a:lnTo>
                    <a:pt x="1927" y="1107"/>
                  </a:lnTo>
                  <a:lnTo>
                    <a:pt x="1925" y="1107"/>
                  </a:lnTo>
                  <a:lnTo>
                    <a:pt x="1923" y="1107"/>
                  </a:lnTo>
                  <a:lnTo>
                    <a:pt x="1921" y="1107"/>
                  </a:lnTo>
                  <a:lnTo>
                    <a:pt x="1920" y="1107"/>
                  </a:lnTo>
                  <a:lnTo>
                    <a:pt x="1919" y="1108"/>
                  </a:lnTo>
                  <a:lnTo>
                    <a:pt x="1917" y="1107"/>
                  </a:lnTo>
                  <a:lnTo>
                    <a:pt x="1916" y="1107"/>
                  </a:lnTo>
                  <a:lnTo>
                    <a:pt x="1915" y="1103"/>
                  </a:lnTo>
                  <a:lnTo>
                    <a:pt x="1912" y="1100"/>
                  </a:lnTo>
                  <a:lnTo>
                    <a:pt x="1912" y="1100"/>
                  </a:lnTo>
                  <a:lnTo>
                    <a:pt x="1911" y="1100"/>
                  </a:lnTo>
                  <a:lnTo>
                    <a:pt x="1911" y="1098"/>
                  </a:lnTo>
                  <a:lnTo>
                    <a:pt x="1910" y="1098"/>
                  </a:lnTo>
                  <a:lnTo>
                    <a:pt x="1910" y="1095"/>
                  </a:lnTo>
                  <a:lnTo>
                    <a:pt x="1908" y="1094"/>
                  </a:lnTo>
                  <a:lnTo>
                    <a:pt x="1908" y="1092"/>
                  </a:lnTo>
                  <a:lnTo>
                    <a:pt x="1908" y="1091"/>
                  </a:lnTo>
                  <a:lnTo>
                    <a:pt x="1910" y="1090"/>
                  </a:lnTo>
                  <a:lnTo>
                    <a:pt x="1908" y="1089"/>
                  </a:lnTo>
                  <a:lnTo>
                    <a:pt x="1908" y="1087"/>
                  </a:lnTo>
                  <a:lnTo>
                    <a:pt x="1908" y="1087"/>
                  </a:lnTo>
                  <a:lnTo>
                    <a:pt x="1908" y="1086"/>
                  </a:lnTo>
                  <a:lnTo>
                    <a:pt x="1907" y="1085"/>
                  </a:lnTo>
                  <a:lnTo>
                    <a:pt x="1907" y="1085"/>
                  </a:lnTo>
                  <a:lnTo>
                    <a:pt x="1908" y="1083"/>
                  </a:lnTo>
                  <a:lnTo>
                    <a:pt x="1907" y="1083"/>
                  </a:lnTo>
                  <a:lnTo>
                    <a:pt x="1907" y="1083"/>
                  </a:lnTo>
                  <a:lnTo>
                    <a:pt x="1907" y="1082"/>
                  </a:lnTo>
                  <a:lnTo>
                    <a:pt x="1907" y="1081"/>
                  </a:lnTo>
                  <a:lnTo>
                    <a:pt x="1906" y="1079"/>
                  </a:lnTo>
                  <a:lnTo>
                    <a:pt x="1905" y="1081"/>
                  </a:lnTo>
                  <a:lnTo>
                    <a:pt x="1903" y="1081"/>
                  </a:lnTo>
                  <a:lnTo>
                    <a:pt x="1902" y="1081"/>
                  </a:lnTo>
                  <a:lnTo>
                    <a:pt x="1902" y="1079"/>
                  </a:lnTo>
                  <a:lnTo>
                    <a:pt x="1902" y="1078"/>
                  </a:lnTo>
                  <a:lnTo>
                    <a:pt x="1902" y="1078"/>
                  </a:lnTo>
                  <a:lnTo>
                    <a:pt x="1902" y="1077"/>
                  </a:lnTo>
                  <a:lnTo>
                    <a:pt x="1901" y="1076"/>
                  </a:lnTo>
                  <a:lnTo>
                    <a:pt x="1898" y="1076"/>
                  </a:lnTo>
                  <a:lnTo>
                    <a:pt x="1897" y="1076"/>
                  </a:lnTo>
                  <a:lnTo>
                    <a:pt x="1897" y="1076"/>
                  </a:lnTo>
                  <a:lnTo>
                    <a:pt x="1897" y="1076"/>
                  </a:lnTo>
                  <a:lnTo>
                    <a:pt x="1897" y="1074"/>
                  </a:lnTo>
                  <a:lnTo>
                    <a:pt x="1897" y="1072"/>
                  </a:lnTo>
                  <a:lnTo>
                    <a:pt x="1899" y="1070"/>
                  </a:lnTo>
                  <a:lnTo>
                    <a:pt x="1899" y="1069"/>
                  </a:lnTo>
                  <a:lnTo>
                    <a:pt x="1899" y="1068"/>
                  </a:lnTo>
                  <a:lnTo>
                    <a:pt x="1901" y="1067"/>
                  </a:lnTo>
                  <a:lnTo>
                    <a:pt x="1901" y="1065"/>
                  </a:lnTo>
                  <a:lnTo>
                    <a:pt x="1902" y="1064"/>
                  </a:lnTo>
                  <a:lnTo>
                    <a:pt x="1905" y="1063"/>
                  </a:lnTo>
                  <a:lnTo>
                    <a:pt x="1905" y="1061"/>
                  </a:lnTo>
                  <a:lnTo>
                    <a:pt x="1903" y="1061"/>
                  </a:lnTo>
                  <a:lnTo>
                    <a:pt x="1903" y="1061"/>
                  </a:lnTo>
                  <a:lnTo>
                    <a:pt x="1902" y="1060"/>
                  </a:lnTo>
                  <a:lnTo>
                    <a:pt x="1902" y="1059"/>
                  </a:lnTo>
                  <a:lnTo>
                    <a:pt x="1903" y="1057"/>
                  </a:lnTo>
                  <a:lnTo>
                    <a:pt x="1903" y="1057"/>
                  </a:lnTo>
                  <a:lnTo>
                    <a:pt x="1902" y="1056"/>
                  </a:lnTo>
                  <a:lnTo>
                    <a:pt x="1901" y="1057"/>
                  </a:lnTo>
                  <a:lnTo>
                    <a:pt x="1901" y="1056"/>
                  </a:lnTo>
                  <a:lnTo>
                    <a:pt x="1899" y="1056"/>
                  </a:lnTo>
                  <a:lnTo>
                    <a:pt x="1898" y="1056"/>
                  </a:lnTo>
                  <a:lnTo>
                    <a:pt x="1897" y="1055"/>
                  </a:lnTo>
                  <a:lnTo>
                    <a:pt x="1897" y="1055"/>
                  </a:lnTo>
                  <a:lnTo>
                    <a:pt x="1897" y="1054"/>
                  </a:lnTo>
                  <a:lnTo>
                    <a:pt x="1897" y="1052"/>
                  </a:lnTo>
                  <a:lnTo>
                    <a:pt x="1898" y="1052"/>
                  </a:lnTo>
                  <a:lnTo>
                    <a:pt x="1897" y="1051"/>
                  </a:lnTo>
                  <a:lnTo>
                    <a:pt x="1896" y="1051"/>
                  </a:lnTo>
                  <a:lnTo>
                    <a:pt x="1896" y="1051"/>
                  </a:lnTo>
                  <a:lnTo>
                    <a:pt x="1893" y="1051"/>
                  </a:lnTo>
                  <a:lnTo>
                    <a:pt x="1892" y="1051"/>
                  </a:lnTo>
                  <a:lnTo>
                    <a:pt x="1890" y="1051"/>
                  </a:lnTo>
                  <a:lnTo>
                    <a:pt x="1890" y="1052"/>
                  </a:lnTo>
                  <a:lnTo>
                    <a:pt x="1890" y="1052"/>
                  </a:lnTo>
                  <a:lnTo>
                    <a:pt x="1889" y="1052"/>
                  </a:lnTo>
                  <a:lnTo>
                    <a:pt x="1889" y="1051"/>
                  </a:lnTo>
                  <a:lnTo>
                    <a:pt x="1889" y="1050"/>
                  </a:lnTo>
                  <a:lnTo>
                    <a:pt x="1888" y="1048"/>
                  </a:lnTo>
                  <a:lnTo>
                    <a:pt x="1888" y="1048"/>
                  </a:lnTo>
                  <a:lnTo>
                    <a:pt x="1888" y="1047"/>
                  </a:lnTo>
                  <a:lnTo>
                    <a:pt x="1886" y="1047"/>
                  </a:lnTo>
                  <a:lnTo>
                    <a:pt x="1885" y="1046"/>
                  </a:lnTo>
                  <a:lnTo>
                    <a:pt x="1885" y="1045"/>
                  </a:lnTo>
                  <a:lnTo>
                    <a:pt x="1885" y="1045"/>
                  </a:lnTo>
                  <a:lnTo>
                    <a:pt x="1884" y="1045"/>
                  </a:lnTo>
                  <a:lnTo>
                    <a:pt x="1883" y="1045"/>
                  </a:lnTo>
                  <a:lnTo>
                    <a:pt x="1883" y="1043"/>
                  </a:lnTo>
                  <a:lnTo>
                    <a:pt x="1883" y="1043"/>
                  </a:lnTo>
                  <a:lnTo>
                    <a:pt x="1884" y="1042"/>
                  </a:lnTo>
                  <a:lnTo>
                    <a:pt x="1884" y="1042"/>
                  </a:lnTo>
                  <a:lnTo>
                    <a:pt x="1885" y="1042"/>
                  </a:lnTo>
                  <a:lnTo>
                    <a:pt x="1885" y="1041"/>
                  </a:lnTo>
                  <a:lnTo>
                    <a:pt x="1884" y="1039"/>
                  </a:lnTo>
                  <a:lnTo>
                    <a:pt x="1885" y="1038"/>
                  </a:lnTo>
                  <a:lnTo>
                    <a:pt x="1885" y="1038"/>
                  </a:lnTo>
                  <a:lnTo>
                    <a:pt x="1885" y="1037"/>
                  </a:lnTo>
                  <a:lnTo>
                    <a:pt x="1885" y="1037"/>
                  </a:lnTo>
                  <a:lnTo>
                    <a:pt x="1884" y="1037"/>
                  </a:lnTo>
                  <a:lnTo>
                    <a:pt x="1883" y="1037"/>
                  </a:lnTo>
                  <a:lnTo>
                    <a:pt x="1883" y="1035"/>
                  </a:lnTo>
                  <a:lnTo>
                    <a:pt x="1883" y="1034"/>
                  </a:lnTo>
                  <a:lnTo>
                    <a:pt x="1883" y="1033"/>
                  </a:lnTo>
                  <a:lnTo>
                    <a:pt x="1883" y="1033"/>
                  </a:lnTo>
                  <a:lnTo>
                    <a:pt x="1880" y="1033"/>
                  </a:lnTo>
                  <a:lnTo>
                    <a:pt x="1880" y="1033"/>
                  </a:lnTo>
                  <a:lnTo>
                    <a:pt x="1880" y="1032"/>
                  </a:lnTo>
                  <a:lnTo>
                    <a:pt x="1880" y="1032"/>
                  </a:lnTo>
                  <a:lnTo>
                    <a:pt x="1879" y="1032"/>
                  </a:lnTo>
                  <a:lnTo>
                    <a:pt x="1879" y="1032"/>
                  </a:lnTo>
                  <a:lnTo>
                    <a:pt x="1877" y="1032"/>
                  </a:lnTo>
                  <a:lnTo>
                    <a:pt x="1877" y="1032"/>
                  </a:lnTo>
                  <a:lnTo>
                    <a:pt x="1877" y="1032"/>
                  </a:lnTo>
                  <a:lnTo>
                    <a:pt x="1877" y="1032"/>
                  </a:lnTo>
                  <a:lnTo>
                    <a:pt x="1877" y="1030"/>
                  </a:lnTo>
                  <a:lnTo>
                    <a:pt x="1877" y="1030"/>
                  </a:lnTo>
                  <a:lnTo>
                    <a:pt x="1877" y="1029"/>
                  </a:lnTo>
                  <a:lnTo>
                    <a:pt x="1877" y="1029"/>
                  </a:lnTo>
                  <a:lnTo>
                    <a:pt x="1877" y="1029"/>
                  </a:lnTo>
                  <a:lnTo>
                    <a:pt x="1877" y="1029"/>
                  </a:lnTo>
                  <a:lnTo>
                    <a:pt x="1877" y="1029"/>
                  </a:lnTo>
                  <a:lnTo>
                    <a:pt x="1879" y="1028"/>
                  </a:lnTo>
                  <a:lnTo>
                    <a:pt x="1877" y="1028"/>
                  </a:lnTo>
                  <a:lnTo>
                    <a:pt x="1876" y="1028"/>
                  </a:lnTo>
                  <a:lnTo>
                    <a:pt x="1874" y="1028"/>
                  </a:lnTo>
                  <a:lnTo>
                    <a:pt x="1874" y="1028"/>
                  </a:lnTo>
                  <a:lnTo>
                    <a:pt x="1872" y="1028"/>
                  </a:lnTo>
                  <a:lnTo>
                    <a:pt x="1872" y="1028"/>
                  </a:lnTo>
                  <a:lnTo>
                    <a:pt x="1872" y="1028"/>
                  </a:lnTo>
                  <a:lnTo>
                    <a:pt x="1871" y="1028"/>
                  </a:lnTo>
                  <a:lnTo>
                    <a:pt x="1872" y="1028"/>
                  </a:lnTo>
                  <a:lnTo>
                    <a:pt x="1871" y="1028"/>
                  </a:lnTo>
                  <a:lnTo>
                    <a:pt x="1870" y="1028"/>
                  </a:lnTo>
                  <a:lnTo>
                    <a:pt x="1868" y="1028"/>
                  </a:lnTo>
                  <a:lnTo>
                    <a:pt x="1868" y="1028"/>
                  </a:lnTo>
                  <a:lnTo>
                    <a:pt x="1867" y="1026"/>
                  </a:lnTo>
                  <a:lnTo>
                    <a:pt x="1867" y="1026"/>
                  </a:lnTo>
                  <a:lnTo>
                    <a:pt x="1868" y="1026"/>
                  </a:lnTo>
                  <a:lnTo>
                    <a:pt x="1868" y="1026"/>
                  </a:lnTo>
                  <a:lnTo>
                    <a:pt x="1868" y="1026"/>
                  </a:lnTo>
                  <a:lnTo>
                    <a:pt x="1868" y="1025"/>
                  </a:lnTo>
                  <a:lnTo>
                    <a:pt x="1868" y="1025"/>
                  </a:lnTo>
                  <a:lnTo>
                    <a:pt x="1870" y="1025"/>
                  </a:lnTo>
                  <a:lnTo>
                    <a:pt x="1870" y="1024"/>
                  </a:lnTo>
                  <a:lnTo>
                    <a:pt x="1868" y="1024"/>
                  </a:lnTo>
                  <a:lnTo>
                    <a:pt x="1868" y="1024"/>
                  </a:lnTo>
                  <a:lnTo>
                    <a:pt x="1868" y="1024"/>
                  </a:lnTo>
                  <a:lnTo>
                    <a:pt x="1867" y="1024"/>
                  </a:lnTo>
                  <a:lnTo>
                    <a:pt x="1868" y="1023"/>
                  </a:lnTo>
                  <a:lnTo>
                    <a:pt x="1870" y="1023"/>
                  </a:lnTo>
                  <a:lnTo>
                    <a:pt x="1870" y="1023"/>
                  </a:lnTo>
                  <a:lnTo>
                    <a:pt x="1870" y="1021"/>
                  </a:lnTo>
                  <a:lnTo>
                    <a:pt x="1871" y="1021"/>
                  </a:lnTo>
                  <a:lnTo>
                    <a:pt x="1871" y="1021"/>
                  </a:lnTo>
                  <a:lnTo>
                    <a:pt x="1871" y="1021"/>
                  </a:lnTo>
                  <a:lnTo>
                    <a:pt x="1871" y="1020"/>
                  </a:lnTo>
                  <a:lnTo>
                    <a:pt x="1871" y="1020"/>
                  </a:lnTo>
                  <a:lnTo>
                    <a:pt x="1871" y="1019"/>
                  </a:lnTo>
                  <a:lnTo>
                    <a:pt x="1872" y="1019"/>
                  </a:lnTo>
                  <a:lnTo>
                    <a:pt x="1872" y="1019"/>
                  </a:lnTo>
                  <a:lnTo>
                    <a:pt x="1872" y="1017"/>
                  </a:lnTo>
                  <a:lnTo>
                    <a:pt x="1874" y="1017"/>
                  </a:lnTo>
                  <a:lnTo>
                    <a:pt x="1874" y="1017"/>
                  </a:lnTo>
                  <a:lnTo>
                    <a:pt x="1875" y="1016"/>
                  </a:lnTo>
                  <a:lnTo>
                    <a:pt x="1874" y="1016"/>
                  </a:lnTo>
                  <a:lnTo>
                    <a:pt x="1874" y="1016"/>
                  </a:lnTo>
                  <a:lnTo>
                    <a:pt x="1874" y="1015"/>
                  </a:lnTo>
                  <a:lnTo>
                    <a:pt x="1874" y="1015"/>
                  </a:lnTo>
                  <a:lnTo>
                    <a:pt x="1872" y="1013"/>
                  </a:lnTo>
                  <a:lnTo>
                    <a:pt x="1874" y="1013"/>
                  </a:lnTo>
                  <a:lnTo>
                    <a:pt x="1874" y="1013"/>
                  </a:lnTo>
                  <a:lnTo>
                    <a:pt x="1875" y="1013"/>
                  </a:lnTo>
                  <a:lnTo>
                    <a:pt x="1875" y="1013"/>
                  </a:lnTo>
                  <a:lnTo>
                    <a:pt x="1876" y="1013"/>
                  </a:lnTo>
                  <a:lnTo>
                    <a:pt x="1876" y="1012"/>
                  </a:lnTo>
                  <a:lnTo>
                    <a:pt x="1877" y="1012"/>
                  </a:lnTo>
                  <a:lnTo>
                    <a:pt x="1879" y="1012"/>
                  </a:lnTo>
                  <a:lnTo>
                    <a:pt x="1877" y="1011"/>
                  </a:lnTo>
                  <a:lnTo>
                    <a:pt x="1877" y="1011"/>
                  </a:lnTo>
                  <a:lnTo>
                    <a:pt x="1879" y="1011"/>
                  </a:lnTo>
                  <a:lnTo>
                    <a:pt x="1879" y="1011"/>
                  </a:lnTo>
                  <a:lnTo>
                    <a:pt x="1879" y="1010"/>
                  </a:lnTo>
                  <a:lnTo>
                    <a:pt x="1879" y="1010"/>
                  </a:lnTo>
                  <a:lnTo>
                    <a:pt x="1879" y="1008"/>
                  </a:lnTo>
                  <a:lnTo>
                    <a:pt x="1879" y="1007"/>
                  </a:lnTo>
                  <a:lnTo>
                    <a:pt x="1879" y="1006"/>
                  </a:lnTo>
                  <a:lnTo>
                    <a:pt x="1879" y="1006"/>
                  </a:lnTo>
                  <a:lnTo>
                    <a:pt x="1879" y="1006"/>
                  </a:lnTo>
                  <a:lnTo>
                    <a:pt x="1877" y="1006"/>
                  </a:lnTo>
                  <a:lnTo>
                    <a:pt x="1877" y="1004"/>
                  </a:lnTo>
                  <a:lnTo>
                    <a:pt x="1877" y="1004"/>
                  </a:lnTo>
                  <a:lnTo>
                    <a:pt x="1877" y="1003"/>
                  </a:lnTo>
                  <a:lnTo>
                    <a:pt x="1877" y="1003"/>
                  </a:lnTo>
                  <a:lnTo>
                    <a:pt x="1877" y="1003"/>
                  </a:lnTo>
                  <a:lnTo>
                    <a:pt x="1879" y="1003"/>
                  </a:lnTo>
                  <a:lnTo>
                    <a:pt x="1879" y="1002"/>
                  </a:lnTo>
                  <a:lnTo>
                    <a:pt x="1879" y="1001"/>
                  </a:lnTo>
                  <a:lnTo>
                    <a:pt x="1880" y="1001"/>
                  </a:lnTo>
                  <a:lnTo>
                    <a:pt x="1880" y="1001"/>
                  </a:lnTo>
                  <a:lnTo>
                    <a:pt x="1880" y="999"/>
                  </a:lnTo>
                  <a:lnTo>
                    <a:pt x="1879" y="999"/>
                  </a:lnTo>
                  <a:lnTo>
                    <a:pt x="1880" y="998"/>
                  </a:lnTo>
                  <a:lnTo>
                    <a:pt x="1879" y="998"/>
                  </a:lnTo>
                  <a:lnTo>
                    <a:pt x="1879" y="998"/>
                  </a:lnTo>
                  <a:lnTo>
                    <a:pt x="1879" y="998"/>
                  </a:lnTo>
                  <a:lnTo>
                    <a:pt x="1877" y="997"/>
                  </a:lnTo>
                  <a:lnTo>
                    <a:pt x="1879" y="997"/>
                  </a:lnTo>
                  <a:lnTo>
                    <a:pt x="1877" y="997"/>
                  </a:lnTo>
                  <a:lnTo>
                    <a:pt x="1879" y="995"/>
                  </a:lnTo>
                  <a:lnTo>
                    <a:pt x="1879" y="995"/>
                  </a:lnTo>
                  <a:lnTo>
                    <a:pt x="1879" y="995"/>
                  </a:lnTo>
                  <a:lnTo>
                    <a:pt x="1879" y="995"/>
                  </a:lnTo>
                  <a:lnTo>
                    <a:pt x="1879" y="995"/>
                  </a:lnTo>
                  <a:lnTo>
                    <a:pt x="1879" y="994"/>
                  </a:lnTo>
                  <a:lnTo>
                    <a:pt x="1879" y="994"/>
                  </a:lnTo>
                  <a:lnTo>
                    <a:pt x="1879" y="994"/>
                  </a:lnTo>
                  <a:lnTo>
                    <a:pt x="1879" y="993"/>
                  </a:lnTo>
                  <a:lnTo>
                    <a:pt x="1879" y="994"/>
                  </a:lnTo>
                  <a:lnTo>
                    <a:pt x="1879" y="993"/>
                  </a:lnTo>
                  <a:lnTo>
                    <a:pt x="1879" y="993"/>
                  </a:lnTo>
                  <a:lnTo>
                    <a:pt x="1879" y="993"/>
                  </a:lnTo>
                  <a:lnTo>
                    <a:pt x="1879" y="993"/>
                  </a:lnTo>
                  <a:lnTo>
                    <a:pt x="1879" y="993"/>
                  </a:lnTo>
                  <a:lnTo>
                    <a:pt x="1879" y="993"/>
                  </a:lnTo>
                  <a:lnTo>
                    <a:pt x="1879" y="991"/>
                  </a:lnTo>
                  <a:lnTo>
                    <a:pt x="1880" y="993"/>
                  </a:lnTo>
                  <a:lnTo>
                    <a:pt x="1880" y="991"/>
                  </a:lnTo>
                  <a:lnTo>
                    <a:pt x="1880" y="991"/>
                  </a:lnTo>
                  <a:lnTo>
                    <a:pt x="1880" y="991"/>
                  </a:lnTo>
                  <a:lnTo>
                    <a:pt x="1881" y="991"/>
                  </a:lnTo>
                  <a:lnTo>
                    <a:pt x="1881" y="991"/>
                  </a:lnTo>
                  <a:lnTo>
                    <a:pt x="1881" y="991"/>
                  </a:lnTo>
                  <a:lnTo>
                    <a:pt x="1881" y="991"/>
                  </a:lnTo>
                  <a:lnTo>
                    <a:pt x="1881" y="991"/>
                  </a:lnTo>
                  <a:lnTo>
                    <a:pt x="1881" y="990"/>
                  </a:lnTo>
                  <a:lnTo>
                    <a:pt x="1881" y="991"/>
                  </a:lnTo>
                  <a:lnTo>
                    <a:pt x="1883" y="990"/>
                  </a:lnTo>
                  <a:lnTo>
                    <a:pt x="1883" y="990"/>
                  </a:lnTo>
                  <a:lnTo>
                    <a:pt x="1883" y="990"/>
                  </a:lnTo>
                  <a:lnTo>
                    <a:pt x="1883" y="989"/>
                  </a:lnTo>
                  <a:lnTo>
                    <a:pt x="1883" y="989"/>
                  </a:lnTo>
                  <a:lnTo>
                    <a:pt x="1883" y="989"/>
                  </a:lnTo>
                  <a:lnTo>
                    <a:pt x="1883" y="988"/>
                  </a:lnTo>
                  <a:lnTo>
                    <a:pt x="1883" y="988"/>
                  </a:lnTo>
                  <a:lnTo>
                    <a:pt x="1883" y="988"/>
                  </a:lnTo>
                  <a:lnTo>
                    <a:pt x="1883" y="986"/>
                  </a:lnTo>
                  <a:lnTo>
                    <a:pt x="1883" y="986"/>
                  </a:lnTo>
                  <a:lnTo>
                    <a:pt x="1883" y="986"/>
                  </a:lnTo>
                  <a:lnTo>
                    <a:pt x="1883" y="985"/>
                  </a:lnTo>
                  <a:lnTo>
                    <a:pt x="1884" y="985"/>
                  </a:lnTo>
                  <a:lnTo>
                    <a:pt x="1884" y="985"/>
                  </a:lnTo>
                  <a:lnTo>
                    <a:pt x="1884" y="984"/>
                  </a:lnTo>
                  <a:lnTo>
                    <a:pt x="1885" y="985"/>
                  </a:lnTo>
                  <a:lnTo>
                    <a:pt x="1885" y="985"/>
                  </a:lnTo>
                  <a:lnTo>
                    <a:pt x="1886" y="982"/>
                  </a:lnTo>
                  <a:lnTo>
                    <a:pt x="1886" y="982"/>
                  </a:lnTo>
                  <a:lnTo>
                    <a:pt x="1886" y="981"/>
                  </a:lnTo>
                  <a:lnTo>
                    <a:pt x="1886" y="981"/>
                  </a:lnTo>
                  <a:lnTo>
                    <a:pt x="1886" y="981"/>
                  </a:lnTo>
                  <a:lnTo>
                    <a:pt x="1886" y="980"/>
                  </a:lnTo>
                  <a:lnTo>
                    <a:pt x="1886" y="980"/>
                  </a:lnTo>
                  <a:lnTo>
                    <a:pt x="1888" y="980"/>
                  </a:lnTo>
                  <a:lnTo>
                    <a:pt x="1886" y="979"/>
                  </a:lnTo>
                  <a:lnTo>
                    <a:pt x="1888" y="979"/>
                  </a:lnTo>
                  <a:lnTo>
                    <a:pt x="1888" y="977"/>
                  </a:lnTo>
                  <a:lnTo>
                    <a:pt x="1888" y="977"/>
                  </a:lnTo>
                  <a:lnTo>
                    <a:pt x="1889" y="977"/>
                  </a:lnTo>
                  <a:lnTo>
                    <a:pt x="1890" y="977"/>
                  </a:lnTo>
                  <a:lnTo>
                    <a:pt x="1890" y="977"/>
                  </a:lnTo>
                  <a:lnTo>
                    <a:pt x="1890" y="977"/>
                  </a:lnTo>
                  <a:lnTo>
                    <a:pt x="1892" y="979"/>
                  </a:lnTo>
                  <a:lnTo>
                    <a:pt x="1892" y="977"/>
                  </a:lnTo>
                  <a:lnTo>
                    <a:pt x="1892" y="977"/>
                  </a:lnTo>
                  <a:lnTo>
                    <a:pt x="1893" y="976"/>
                  </a:lnTo>
                  <a:lnTo>
                    <a:pt x="1894" y="976"/>
                  </a:lnTo>
                  <a:lnTo>
                    <a:pt x="1896" y="975"/>
                  </a:lnTo>
                  <a:lnTo>
                    <a:pt x="1896" y="975"/>
                  </a:lnTo>
                  <a:lnTo>
                    <a:pt x="1898" y="973"/>
                  </a:lnTo>
                  <a:lnTo>
                    <a:pt x="1899" y="975"/>
                  </a:lnTo>
                  <a:lnTo>
                    <a:pt x="1901" y="975"/>
                  </a:lnTo>
                  <a:lnTo>
                    <a:pt x="1902" y="975"/>
                  </a:lnTo>
                  <a:lnTo>
                    <a:pt x="1903" y="975"/>
                  </a:lnTo>
                  <a:lnTo>
                    <a:pt x="1903" y="973"/>
                  </a:lnTo>
                  <a:lnTo>
                    <a:pt x="1905" y="972"/>
                  </a:lnTo>
                  <a:lnTo>
                    <a:pt x="1906" y="972"/>
                  </a:lnTo>
                  <a:lnTo>
                    <a:pt x="1907" y="971"/>
                  </a:lnTo>
                  <a:lnTo>
                    <a:pt x="1906" y="968"/>
                  </a:lnTo>
                  <a:lnTo>
                    <a:pt x="1907" y="967"/>
                  </a:lnTo>
                  <a:lnTo>
                    <a:pt x="1907" y="966"/>
                  </a:lnTo>
                  <a:lnTo>
                    <a:pt x="1908" y="966"/>
                  </a:lnTo>
                  <a:lnTo>
                    <a:pt x="1907" y="964"/>
                  </a:lnTo>
                  <a:lnTo>
                    <a:pt x="1906" y="964"/>
                  </a:lnTo>
                  <a:lnTo>
                    <a:pt x="1906" y="963"/>
                  </a:lnTo>
                  <a:lnTo>
                    <a:pt x="1906" y="963"/>
                  </a:lnTo>
                  <a:lnTo>
                    <a:pt x="1907" y="959"/>
                  </a:lnTo>
                  <a:lnTo>
                    <a:pt x="1907" y="958"/>
                  </a:lnTo>
                  <a:lnTo>
                    <a:pt x="1908" y="957"/>
                  </a:lnTo>
                  <a:lnTo>
                    <a:pt x="1908" y="957"/>
                  </a:lnTo>
                  <a:lnTo>
                    <a:pt x="1910" y="957"/>
                  </a:lnTo>
                  <a:lnTo>
                    <a:pt x="1910" y="955"/>
                  </a:lnTo>
                  <a:lnTo>
                    <a:pt x="1908" y="955"/>
                  </a:lnTo>
                  <a:lnTo>
                    <a:pt x="1908" y="954"/>
                  </a:lnTo>
                  <a:lnTo>
                    <a:pt x="1908" y="951"/>
                  </a:lnTo>
                  <a:lnTo>
                    <a:pt x="1908" y="951"/>
                  </a:lnTo>
                  <a:lnTo>
                    <a:pt x="1908" y="951"/>
                  </a:lnTo>
                  <a:lnTo>
                    <a:pt x="1908" y="950"/>
                  </a:lnTo>
                  <a:lnTo>
                    <a:pt x="1907" y="950"/>
                  </a:lnTo>
                  <a:lnTo>
                    <a:pt x="1906" y="947"/>
                  </a:lnTo>
                  <a:lnTo>
                    <a:pt x="1903" y="947"/>
                  </a:lnTo>
                  <a:lnTo>
                    <a:pt x="1903" y="946"/>
                  </a:lnTo>
                  <a:lnTo>
                    <a:pt x="1903" y="946"/>
                  </a:lnTo>
                  <a:lnTo>
                    <a:pt x="1903" y="945"/>
                  </a:lnTo>
                  <a:lnTo>
                    <a:pt x="1902" y="945"/>
                  </a:lnTo>
                  <a:lnTo>
                    <a:pt x="1902" y="945"/>
                  </a:lnTo>
                  <a:lnTo>
                    <a:pt x="1901" y="945"/>
                  </a:lnTo>
                  <a:lnTo>
                    <a:pt x="1901" y="944"/>
                  </a:lnTo>
                  <a:lnTo>
                    <a:pt x="1899" y="944"/>
                  </a:lnTo>
                  <a:lnTo>
                    <a:pt x="1898" y="944"/>
                  </a:lnTo>
                  <a:lnTo>
                    <a:pt x="1897" y="945"/>
                  </a:lnTo>
                  <a:lnTo>
                    <a:pt x="1897" y="945"/>
                  </a:lnTo>
                  <a:lnTo>
                    <a:pt x="1896" y="944"/>
                  </a:lnTo>
                  <a:lnTo>
                    <a:pt x="1896" y="944"/>
                  </a:lnTo>
                  <a:lnTo>
                    <a:pt x="1896" y="945"/>
                  </a:lnTo>
                  <a:lnTo>
                    <a:pt x="1894" y="945"/>
                  </a:lnTo>
                  <a:lnTo>
                    <a:pt x="1893" y="945"/>
                  </a:lnTo>
                  <a:lnTo>
                    <a:pt x="1893" y="945"/>
                  </a:lnTo>
                  <a:lnTo>
                    <a:pt x="1892" y="945"/>
                  </a:lnTo>
                  <a:lnTo>
                    <a:pt x="1892" y="945"/>
                  </a:lnTo>
                  <a:lnTo>
                    <a:pt x="1892" y="945"/>
                  </a:lnTo>
                  <a:lnTo>
                    <a:pt x="1890" y="945"/>
                  </a:lnTo>
                  <a:lnTo>
                    <a:pt x="1890" y="945"/>
                  </a:lnTo>
                  <a:lnTo>
                    <a:pt x="1890" y="946"/>
                  </a:lnTo>
                  <a:lnTo>
                    <a:pt x="1889" y="945"/>
                  </a:lnTo>
                  <a:lnTo>
                    <a:pt x="1889" y="946"/>
                  </a:lnTo>
                  <a:lnTo>
                    <a:pt x="1888" y="946"/>
                  </a:lnTo>
                  <a:lnTo>
                    <a:pt x="1888" y="946"/>
                  </a:lnTo>
                  <a:lnTo>
                    <a:pt x="1888" y="946"/>
                  </a:lnTo>
                  <a:lnTo>
                    <a:pt x="1888" y="947"/>
                  </a:lnTo>
                  <a:lnTo>
                    <a:pt x="1888" y="947"/>
                  </a:lnTo>
                  <a:lnTo>
                    <a:pt x="1886" y="947"/>
                  </a:lnTo>
                  <a:lnTo>
                    <a:pt x="1886" y="947"/>
                  </a:lnTo>
                  <a:lnTo>
                    <a:pt x="1886" y="947"/>
                  </a:lnTo>
                  <a:lnTo>
                    <a:pt x="1886" y="947"/>
                  </a:lnTo>
                  <a:lnTo>
                    <a:pt x="1885" y="947"/>
                  </a:lnTo>
                  <a:lnTo>
                    <a:pt x="1884" y="947"/>
                  </a:lnTo>
                  <a:lnTo>
                    <a:pt x="1884" y="947"/>
                  </a:lnTo>
                  <a:lnTo>
                    <a:pt x="1884" y="949"/>
                  </a:lnTo>
                  <a:lnTo>
                    <a:pt x="1883" y="949"/>
                  </a:lnTo>
                  <a:lnTo>
                    <a:pt x="1883" y="947"/>
                  </a:lnTo>
                  <a:lnTo>
                    <a:pt x="1883" y="947"/>
                  </a:lnTo>
                  <a:lnTo>
                    <a:pt x="1881" y="949"/>
                  </a:lnTo>
                  <a:lnTo>
                    <a:pt x="1881" y="947"/>
                  </a:lnTo>
                  <a:lnTo>
                    <a:pt x="1881" y="947"/>
                  </a:lnTo>
                  <a:lnTo>
                    <a:pt x="1880" y="947"/>
                  </a:lnTo>
                  <a:lnTo>
                    <a:pt x="1880" y="949"/>
                  </a:lnTo>
                  <a:lnTo>
                    <a:pt x="1880" y="949"/>
                  </a:lnTo>
                  <a:lnTo>
                    <a:pt x="1879" y="950"/>
                  </a:lnTo>
                  <a:lnTo>
                    <a:pt x="1879" y="950"/>
                  </a:lnTo>
                  <a:lnTo>
                    <a:pt x="1879" y="950"/>
                  </a:lnTo>
                  <a:lnTo>
                    <a:pt x="1877" y="950"/>
                  </a:lnTo>
                  <a:lnTo>
                    <a:pt x="1877" y="950"/>
                  </a:lnTo>
                  <a:lnTo>
                    <a:pt x="1877" y="950"/>
                  </a:lnTo>
                  <a:lnTo>
                    <a:pt x="1877" y="950"/>
                  </a:lnTo>
                  <a:lnTo>
                    <a:pt x="1876" y="950"/>
                  </a:lnTo>
                  <a:lnTo>
                    <a:pt x="1876" y="951"/>
                  </a:lnTo>
                  <a:lnTo>
                    <a:pt x="1876" y="951"/>
                  </a:lnTo>
                  <a:lnTo>
                    <a:pt x="1876" y="951"/>
                  </a:lnTo>
                  <a:lnTo>
                    <a:pt x="1876" y="953"/>
                  </a:lnTo>
                  <a:lnTo>
                    <a:pt x="1875" y="954"/>
                  </a:lnTo>
                  <a:lnTo>
                    <a:pt x="1875" y="954"/>
                  </a:lnTo>
                  <a:lnTo>
                    <a:pt x="1874" y="954"/>
                  </a:lnTo>
                  <a:lnTo>
                    <a:pt x="1874" y="955"/>
                  </a:lnTo>
                  <a:lnTo>
                    <a:pt x="1874" y="954"/>
                  </a:lnTo>
                  <a:lnTo>
                    <a:pt x="1872" y="955"/>
                  </a:lnTo>
                  <a:lnTo>
                    <a:pt x="1872" y="955"/>
                  </a:lnTo>
                  <a:lnTo>
                    <a:pt x="1872" y="955"/>
                  </a:lnTo>
                  <a:lnTo>
                    <a:pt x="1872" y="955"/>
                  </a:lnTo>
                  <a:lnTo>
                    <a:pt x="1871" y="955"/>
                  </a:lnTo>
                  <a:lnTo>
                    <a:pt x="1871" y="955"/>
                  </a:lnTo>
                  <a:lnTo>
                    <a:pt x="1871" y="955"/>
                  </a:lnTo>
                  <a:lnTo>
                    <a:pt x="1870" y="955"/>
                  </a:lnTo>
                  <a:lnTo>
                    <a:pt x="1870" y="954"/>
                  </a:lnTo>
                  <a:lnTo>
                    <a:pt x="1868" y="954"/>
                  </a:lnTo>
                  <a:lnTo>
                    <a:pt x="1868" y="954"/>
                  </a:lnTo>
                  <a:lnTo>
                    <a:pt x="1868" y="953"/>
                  </a:lnTo>
                  <a:lnTo>
                    <a:pt x="1868" y="951"/>
                  </a:lnTo>
                  <a:lnTo>
                    <a:pt x="1867" y="950"/>
                  </a:lnTo>
                  <a:lnTo>
                    <a:pt x="1865" y="950"/>
                  </a:lnTo>
                  <a:lnTo>
                    <a:pt x="1866" y="950"/>
                  </a:lnTo>
                  <a:lnTo>
                    <a:pt x="1865" y="949"/>
                  </a:lnTo>
                  <a:lnTo>
                    <a:pt x="1866" y="949"/>
                  </a:lnTo>
                  <a:lnTo>
                    <a:pt x="1866" y="947"/>
                  </a:lnTo>
                  <a:lnTo>
                    <a:pt x="1866" y="947"/>
                  </a:lnTo>
                  <a:lnTo>
                    <a:pt x="1865" y="947"/>
                  </a:lnTo>
                  <a:lnTo>
                    <a:pt x="1865" y="947"/>
                  </a:lnTo>
                  <a:lnTo>
                    <a:pt x="1865" y="946"/>
                  </a:lnTo>
                  <a:lnTo>
                    <a:pt x="1865" y="946"/>
                  </a:lnTo>
                  <a:lnTo>
                    <a:pt x="1863" y="945"/>
                  </a:lnTo>
                  <a:lnTo>
                    <a:pt x="1863" y="945"/>
                  </a:lnTo>
                  <a:lnTo>
                    <a:pt x="1862" y="946"/>
                  </a:lnTo>
                  <a:lnTo>
                    <a:pt x="1862" y="945"/>
                  </a:lnTo>
                  <a:lnTo>
                    <a:pt x="1862" y="944"/>
                  </a:lnTo>
                  <a:lnTo>
                    <a:pt x="1862" y="944"/>
                  </a:lnTo>
                  <a:lnTo>
                    <a:pt x="1862" y="942"/>
                  </a:lnTo>
                  <a:lnTo>
                    <a:pt x="1861" y="942"/>
                  </a:lnTo>
                  <a:lnTo>
                    <a:pt x="1861" y="941"/>
                  </a:lnTo>
                  <a:lnTo>
                    <a:pt x="1861" y="941"/>
                  </a:lnTo>
                  <a:lnTo>
                    <a:pt x="1861" y="941"/>
                  </a:lnTo>
                  <a:lnTo>
                    <a:pt x="1859" y="941"/>
                  </a:lnTo>
                  <a:lnTo>
                    <a:pt x="1859" y="940"/>
                  </a:lnTo>
                  <a:lnTo>
                    <a:pt x="1858" y="940"/>
                  </a:lnTo>
                  <a:lnTo>
                    <a:pt x="1858" y="940"/>
                  </a:lnTo>
                  <a:lnTo>
                    <a:pt x="1858" y="940"/>
                  </a:lnTo>
                  <a:lnTo>
                    <a:pt x="1858" y="940"/>
                  </a:lnTo>
                  <a:lnTo>
                    <a:pt x="1857" y="940"/>
                  </a:lnTo>
                  <a:lnTo>
                    <a:pt x="1857" y="938"/>
                  </a:lnTo>
                  <a:lnTo>
                    <a:pt x="1857" y="938"/>
                  </a:lnTo>
                  <a:lnTo>
                    <a:pt x="1857" y="937"/>
                  </a:lnTo>
                  <a:lnTo>
                    <a:pt x="1855" y="937"/>
                  </a:lnTo>
                  <a:lnTo>
                    <a:pt x="1855" y="937"/>
                  </a:lnTo>
                  <a:lnTo>
                    <a:pt x="1855" y="937"/>
                  </a:lnTo>
                  <a:lnTo>
                    <a:pt x="1857" y="937"/>
                  </a:lnTo>
                  <a:lnTo>
                    <a:pt x="1855" y="937"/>
                  </a:lnTo>
                  <a:lnTo>
                    <a:pt x="1855" y="936"/>
                  </a:lnTo>
                  <a:lnTo>
                    <a:pt x="1855" y="936"/>
                  </a:lnTo>
                  <a:lnTo>
                    <a:pt x="1855" y="935"/>
                  </a:lnTo>
                  <a:lnTo>
                    <a:pt x="1855" y="933"/>
                  </a:lnTo>
                  <a:lnTo>
                    <a:pt x="1855" y="933"/>
                  </a:lnTo>
                  <a:lnTo>
                    <a:pt x="1854" y="933"/>
                  </a:lnTo>
                  <a:lnTo>
                    <a:pt x="1854" y="935"/>
                  </a:lnTo>
                  <a:lnTo>
                    <a:pt x="1854" y="933"/>
                  </a:lnTo>
                  <a:lnTo>
                    <a:pt x="1854" y="932"/>
                  </a:lnTo>
                  <a:lnTo>
                    <a:pt x="1853" y="932"/>
                  </a:lnTo>
                  <a:lnTo>
                    <a:pt x="1853" y="932"/>
                  </a:lnTo>
                  <a:lnTo>
                    <a:pt x="1853" y="932"/>
                  </a:lnTo>
                  <a:lnTo>
                    <a:pt x="1853" y="932"/>
                  </a:lnTo>
                  <a:lnTo>
                    <a:pt x="1852" y="932"/>
                  </a:lnTo>
                  <a:lnTo>
                    <a:pt x="1852" y="932"/>
                  </a:lnTo>
                  <a:lnTo>
                    <a:pt x="1852" y="932"/>
                  </a:lnTo>
                  <a:lnTo>
                    <a:pt x="1850" y="932"/>
                  </a:lnTo>
                  <a:lnTo>
                    <a:pt x="1850" y="931"/>
                  </a:lnTo>
                  <a:lnTo>
                    <a:pt x="1852" y="931"/>
                  </a:lnTo>
                  <a:lnTo>
                    <a:pt x="1850" y="929"/>
                  </a:lnTo>
                  <a:lnTo>
                    <a:pt x="1850" y="929"/>
                  </a:lnTo>
                  <a:lnTo>
                    <a:pt x="1852" y="929"/>
                  </a:lnTo>
                  <a:lnTo>
                    <a:pt x="1852" y="929"/>
                  </a:lnTo>
                  <a:lnTo>
                    <a:pt x="1852" y="929"/>
                  </a:lnTo>
                  <a:lnTo>
                    <a:pt x="1849" y="928"/>
                  </a:lnTo>
                  <a:lnTo>
                    <a:pt x="1849" y="928"/>
                  </a:lnTo>
                  <a:lnTo>
                    <a:pt x="1849" y="927"/>
                  </a:lnTo>
                  <a:lnTo>
                    <a:pt x="1849" y="927"/>
                  </a:lnTo>
                  <a:lnTo>
                    <a:pt x="1850" y="927"/>
                  </a:lnTo>
                  <a:lnTo>
                    <a:pt x="1850" y="927"/>
                  </a:lnTo>
                  <a:lnTo>
                    <a:pt x="1850" y="927"/>
                  </a:lnTo>
                  <a:lnTo>
                    <a:pt x="1850" y="925"/>
                  </a:lnTo>
                  <a:lnTo>
                    <a:pt x="1849" y="925"/>
                  </a:lnTo>
                  <a:lnTo>
                    <a:pt x="1848" y="924"/>
                  </a:lnTo>
                  <a:lnTo>
                    <a:pt x="1848" y="924"/>
                  </a:lnTo>
                  <a:lnTo>
                    <a:pt x="1848" y="924"/>
                  </a:lnTo>
                  <a:lnTo>
                    <a:pt x="1846" y="924"/>
                  </a:lnTo>
                  <a:lnTo>
                    <a:pt x="1846" y="924"/>
                  </a:lnTo>
                  <a:lnTo>
                    <a:pt x="1846" y="925"/>
                  </a:lnTo>
                  <a:lnTo>
                    <a:pt x="1848" y="925"/>
                  </a:lnTo>
                  <a:lnTo>
                    <a:pt x="1848" y="925"/>
                  </a:lnTo>
                  <a:lnTo>
                    <a:pt x="1846" y="927"/>
                  </a:lnTo>
                  <a:lnTo>
                    <a:pt x="1846" y="925"/>
                  </a:lnTo>
                  <a:lnTo>
                    <a:pt x="1845" y="925"/>
                  </a:lnTo>
                  <a:lnTo>
                    <a:pt x="1845" y="924"/>
                  </a:lnTo>
                  <a:lnTo>
                    <a:pt x="1846" y="924"/>
                  </a:lnTo>
                  <a:lnTo>
                    <a:pt x="1846" y="922"/>
                  </a:lnTo>
                  <a:lnTo>
                    <a:pt x="1845" y="922"/>
                  </a:lnTo>
                  <a:lnTo>
                    <a:pt x="1845" y="920"/>
                  </a:lnTo>
                  <a:lnTo>
                    <a:pt x="1845" y="920"/>
                  </a:lnTo>
                  <a:lnTo>
                    <a:pt x="1844" y="920"/>
                  </a:lnTo>
                  <a:lnTo>
                    <a:pt x="1843" y="919"/>
                  </a:lnTo>
                  <a:lnTo>
                    <a:pt x="1843" y="919"/>
                  </a:lnTo>
                  <a:lnTo>
                    <a:pt x="1843" y="919"/>
                  </a:lnTo>
                  <a:lnTo>
                    <a:pt x="1843" y="919"/>
                  </a:lnTo>
                  <a:lnTo>
                    <a:pt x="1843" y="919"/>
                  </a:lnTo>
                  <a:lnTo>
                    <a:pt x="1843" y="918"/>
                  </a:lnTo>
                  <a:lnTo>
                    <a:pt x="1843" y="918"/>
                  </a:lnTo>
                  <a:lnTo>
                    <a:pt x="1843" y="916"/>
                  </a:lnTo>
                  <a:lnTo>
                    <a:pt x="1843" y="916"/>
                  </a:lnTo>
                  <a:lnTo>
                    <a:pt x="1840" y="916"/>
                  </a:lnTo>
                  <a:lnTo>
                    <a:pt x="1840" y="918"/>
                  </a:lnTo>
                  <a:lnTo>
                    <a:pt x="1840" y="918"/>
                  </a:lnTo>
                  <a:lnTo>
                    <a:pt x="1839" y="916"/>
                  </a:lnTo>
                  <a:lnTo>
                    <a:pt x="1839" y="915"/>
                  </a:lnTo>
                  <a:lnTo>
                    <a:pt x="1837" y="914"/>
                  </a:lnTo>
                  <a:lnTo>
                    <a:pt x="1837" y="911"/>
                  </a:lnTo>
                  <a:lnTo>
                    <a:pt x="1837" y="910"/>
                  </a:lnTo>
                  <a:lnTo>
                    <a:pt x="1836" y="910"/>
                  </a:lnTo>
                  <a:lnTo>
                    <a:pt x="1836" y="910"/>
                  </a:lnTo>
                  <a:lnTo>
                    <a:pt x="1834" y="911"/>
                  </a:lnTo>
                  <a:lnTo>
                    <a:pt x="1834" y="911"/>
                  </a:lnTo>
                  <a:lnTo>
                    <a:pt x="1831" y="911"/>
                  </a:lnTo>
                  <a:lnTo>
                    <a:pt x="1832" y="909"/>
                  </a:lnTo>
                  <a:lnTo>
                    <a:pt x="1834" y="909"/>
                  </a:lnTo>
                  <a:lnTo>
                    <a:pt x="1837" y="907"/>
                  </a:lnTo>
                  <a:lnTo>
                    <a:pt x="1837" y="906"/>
                  </a:lnTo>
                  <a:lnTo>
                    <a:pt x="1839" y="906"/>
                  </a:lnTo>
                  <a:lnTo>
                    <a:pt x="1840" y="903"/>
                  </a:lnTo>
                  <a:lnTo>
                    <a:pt x="1839" y="902"/>
                  </a:lnTo>
                  <a:lnTo>
                    <a:pt x="1837" y="901"/>
                  </a:lnTo>
                  <a:lnTo>
                    <a:pt x="1835" y="898"/>
                  </a:lnTo>
                  <a:lnTo>
                    <a:pt x="1835" y="898"/>
                  </a:lnTo>
                  <a:lnTo>
                    <a:pt x="1831" y="898"/>
                  </a:lnTo>
                  <a:lnTo>
                    <a:pt x="1831" y="898"/>
                  </a:lnTo>
                  <a:lnTo>
                    <a:pt x="1828" y="901"/>
                  </a:lnTo>
                  <a:lnTo>
                    <a:pt x="1828" y="901"/>
                  </a:lnTo>
                  <a:lnTo>
                    <a:pt x="1827" y="901"/>
                  </a:lnTo>
                  <a:lnTo>
                    <a:pt x="1827" y="901"/>
                  </a:lnTo>
                  <a:lnTo>
                    <a:pt x="1826" y="897"/>
                  </a:lnTo>
                  <a:lnTo>
                    <a:pt x="1824" y="896"/>
                  </a:lnTo>
                  <a:lnTo>
                    <a:pt x="1822" y="894"/>
                  </a:lnTo>
                  <a:lnTo>
                    <a:pt x="1821" y="894"/>
                  </a:lnTo>
                  <a:lnTo>
                    <a:pt x="1821" y="893"/>
                  </a:lnTo>
                  <a:lnTo>
                    <a:pt x="1821" y="892"/>
                  </a:lnTo>
                  <a:lnTo>
                    <a:pt x="1821" y="891"/>
                  </a:lnTo>
                  <a:lnTo>
                    <a:pt x="1823" y="889"/>
                  </a:lnTo>
                  <a:lnTo>
                    <a:pt x="1823" y="889"/>
                  </a:lnTo>
                  <a:lnTo>
                    <a:pt x="1824" y="889"/>
                  </a:lnTo>
                  <a:lnTo>
                    <a:pt x="1826" y="889"/>
                  </a:lnTo>
                  <a:lnTo>
                    <a:pt x="1827" y="891"/>
                  </a:lnTo>
                  <a:lnTo>
                    <a:pt x="1827" y="889"/>
                  </a:lnTo>
                  <a:lnTo>
                    <a:pt x="1828" y="888"/>
                  </a:lnTo>
                  <a:lnTo>
                    <a:pt x="1830" y="885"/>
                  </a:lnTo>
                  <a:lnTo>
                    <a:pt x="1831" y="884"/>
                  </a:lnTo>
                  <a:lnTo>
                    <a:pt x="1832" y="883"/>
                  </a:lnTo>
                  <a:lnTo>
                    <a:pt x="1834" y="881"/>
                  </a:lnTo>
                  <a:lnTo>
                    <a:pt x="1835" y="880"/>
                  </a:lnTo>
                  <a:lnTo>
                    <a:pt x="1835" y="880"/>
                  </a:lnTo>
                  <a:lnTo>
                    <a:pt x="1835" y="879"/>
                  </a:lnTo>
                  <a:lnTo>
                    <a:pt x="1836" y="878"/>
                  </a:lnTo>
                  <a:lnTo>
                    <a:pt x="1836" y="875"/>
                  </a:lnTo>
                  <a:lnTo>
                    <a:pt x="1837" y="872"/>
                  </a:lnTo>
                  <a:lnTo>
                    <a:pt x="1837" y="871"/>
                  </a:lnTo>
                  <a:lnTo>
                    <a:pt x="1837" y="870"/>
                  </a:lnTo>
                  <a:lnTo>
                    <a:pt x="1836" y="869"/>
                  </a:lnTo>
                  <a:lnTo>
                    <a:pt x="1836" y="867"/>
                  </a:lnTo>
                  <a:lnTo>
                    <a:pt x="1836" y="867"/>
                  </a:lnTo>
                  <a:lnTo>
                    <a:pt x="1836" y="867"/>
                  </a:lnTo>
                  <a:lnTo>
                    <a:pt x="1836" y="865"/>
                  </a:lnTo>
                  <a:lnTo>
                    <a:pt x="1837" y="862"/>
                  </a:lnTo>
                  <a:lnTo>
                    <a:pt x="1837" y="858"/>
                  </a:lnTo>
                  <a:lnTo>
                    <a:pt x="1837" y="858"/>
                  </a:lnTo>
                  <a:lnTo>
                    <a:pt x="1839" y="857"/>
                  </a:lnTo>
                  <a:lnTo>
                    <a:pt x="1837" y="856"/>
                  </a:lnTo>
                  <a:lnTo>
                    <a:pt x="1840" y="853"/>
                  </a:lnTo>
                  <a:lnTo>
                    <a:pt x="1840" y="852"/>
                  </a:lnTo>
                  <a:lnTo>
                    <a:pt x="1840" y="850"/>
                  </a:lnTo>
                  <a:lnTo>
                    <a:pt x="1840" y="849"/>
                  </a:lnTo>
                  <a:lnTo>
                    <a:pt x="1840" y="848"/>
                  </a:lnTo>
                  <a:lnTo>
                    <a:pt x="1841" y="847"/>
                  </a:lnTo>
                  <a:lnTo>
                    <a:pt x="1841" y="847"/>
                  </a:lnTo>
                  <a:lnTo>
                    <a:pt x="1843" y="844"/>
                  </a:lnTo>
                  <a:lnTo>
                    <a:pt x="1843" y="844"/>
                  </a:lnTo>
                  <a:lnTo>
                    <a:pt x="1844" y="843"/>
                  </a:lnTo>
                  <a:lnTo>
                    <a:pt x="1843" y="839"/>
                  </a:lnTo>
                  <a:lnTo>
                    <a:pt x="1843" y="839"/>
                  </a:lnTo>
                  <a:lnTo>
                    <a:pt x="1843" y="836"/>
                  </a:lnTo>
                  <a:lnTo>
                    <a:pt x="1844" y="835"/>
                  </a:lnTo>
                  <a:lnTo>
                    <a:pt x="1844" y="832"/>
                  </a:lnTo>
                  <a:lnTo>
                    <a:pt x="1844" y="831"/>
                  </a:lnTo>
                  <a:lnTo>
                    <a:pt x="1846" y="828"/>
                  </a:lnTo>
                  <a:lnTo>
                    <a:pt x="1846" y="827"/>
                  </a:lnTo>
                  <a:lnTo>
                    <a:pt x="1846" y="826"/>
                  </a:lnTo>
                  <a:lnTo>
                    <a:pt x="1845" y="824"/>
                  </a:lnTo>
                  <a:lnTo>
                    <a:pt x="1845" y="823"/>
                  </a:lnTo>
                  <a:lnTo>
                    <a:pt x="1844" y="821"/>
                  </a:lnTo>
                  <a:lnTo>
                    <a:pt x="1843" y="815"/>
                  </a:lnTo>
                  <a:lnTo>
                    <a:pt x="1843" y="814"/>
                  </a:lnTo>
                  <a:lnTo>
                    <a:pt x="1843" y="813"/>
                  </a:lnTo>
                  <a:lnTo>
                    <a:pt x="1843" y="810"/>
                  </a:lnTo>
                  <a:lnTo>
                    <a:pt x="1843" y="810"/>
                  </a:lnTo>
                  <a:lnTo>
                    <a:pt x="1843" y="809"/>
                  </a:lnTo>
                  <a:lnTo>
                    <a:pt x="1841" y="806"/>
                  </a:lnTo>
                  <a:lnTo>
                    <a:pt x="1843" y="802"/>
                  </a:lnTo>
                  <a:lnTo>
                    <a:pt x="1843" y="799"/>
                  </a:lnTo>
                  <a:lnTo>
                    <a:pt x="1843" y="797"/>
                  </a:lnTo>
                  <a:lnTo>
                    <a:pt x="1841" y="795"/>
                  </a:lnTo>
                  <a:lnTo>
                    <a:pt x="1840" y="791"/>
                  </a:lnTo>
                  <a:lnTo>
                    <a:pt x="1839" y="790"/>
                  </a:lnTo>
                  <a:lnTo>
                    <a:pt x="1837" y="788"/>
                  </a:lnTo>
                  <a:lnTo>
                    <a:pt x="1839" y="787"/>
                  </a:lnTo>
                  <a:lnTo>
                    <a:pt x="1840" y="783"/>
                  </a:lnTo>
                  <a:lnTo>
                    <a:pt x="1840" y="782"/>
                  </a:lnTo>
                  <a:lnTo>
                    <a:pt x="1840" y="780"/>
                  </a:lnTo>
                  <a:lnTo>
                    <a:pt x="1839" y="779"/>
                  </a:lnTo>
                  <a:lnTo>
                    <a:pt x="1839" y="777"/>
                  </a:lnTo>
                  <a:lnTo>
                    <a:pt x="1837" y="774"/>
                  </a:lnTo>
                  <a:lnTo>
                    <a:pt x="1834" y="769"/>
                  </a:lnTo>
                  <a:lnTo>
                    <a:pt x="1834" y="769"/>
                  </a:lnTo>
                  <a:lnTo>
                    <a:pt x="1832" y="770"/>
                  </a:lnTo>
                  <a:lnTo>
                    <a:pt x="1830" y="769"/>
                  </a:lnTo>
                  <a:lnTo>
                    <a:pt x="1826" y="766"/>
                  </a:lnTo>
                  <a:lnTo>
                    <a:pt x="1824" y="765"/>
                  </a:lnTo>
                  <a:lnTo>
                    <a:pt x="1821" y="764"/>
                  </a:lnTo>
                  <a:lnTo>
                    <a:pt x="1819" y="764"/>
                  </a:lnTo>
                  <a:lnTo>
                    <a:pt x="1817" y="764"/>
                  </a:lnTo>
                  <a:lnTo>
                    <a:pt x="1815" y="764"/>
                  </a:lnTo>
                  <a:lnTo>
                    <a:pt x="1814" y="762"/>
                  </a:lnTo>
                  <a:lnTo>
                    <a:pt x="1812" y="760"/>
                  </a:lnTo>
                  <a:lnTo>
                    <a:pt x="1812" y="758"/>
                  </a:lnTo>
                  <a:lnTo>
                    <a:pt x="1812" y="757"/>
                  </a:lnTo>
                  <a:lnTo>
                    <a:pt x="1812" y="757"/>
                  </a:lnTo>
                  <a:lnTo>
                    <a:pt x="1812" y="756"/>
                  </a:lnTo>
                  <a:lnTo>
                    <a:pt x="1812" y="755"/>
                  </a:lnTo>
                  <a:lnTo>
                    <a:pt x="1808" y="753"/>
                  </a:lnTo>
                  <a:lnTo>
                    <a:pt x="1808" y="753"/>
                  </a:lnTo>
                  <a:lnTo>
                    <a:pt x="1806" y="753"/>
                  </a:lnTo>
                  <a:lnTo>
                    <a:pt x="1804" y="753"/>
                  </a:lnTo>
                  <a:lnTo>
                    <a:pt x="1803" y="753"/>
                  </a:lnTo>
                  <a:lnTo>
                    <a:pt x="1803" y="753"/>
                  </a:lnTo>
                  <a:lnTo>
                    <a:pt x="1800" y="755"/>
                  </a:lnTo>
                  <a:lnTo>
                    <a:pt x="1797" y="756"/>
                  </a:lnTo>
                  <a:lnTo>
                    <a:pt x="1796" y="755"/>
                  </a:lnTo>
                  <a:lnTo>
                    <a:pt x="1791" y="755"/>
                  </a:lnTo>
                  <a:lnTo>
                    <a:pt x="1790" y="755"/>
                  </a:lnTo>
                  <a:lnTo>
                    <a:pt x="1788" y="753"/>
                  </a:lnTo>
                  <a:lnTo>
                    <a:pt x="1787" y="753"/>
                  </a:lnTo>
                  <a:lnTo>
                    <a:pt x="1787" y="753"/>
                  </a:lnTo>
                  <a:lnTo>
                    <a:pt x="1786" y="752"/>
                  </a:lnTo>
                  <a:lnTo>
                    <a:pt x="1784" y="751"/>
                  </a:lnTo>
                  <a:lnTo>
                    <a:pt x="1783" y="751"/>
                  </a:lnTo>
                  <a:lnTo>
                    <a:pt x="1781" y="751"/>
                  </a:lnTo>
                  <a:lnTo>
                    <a:pt x="1778" y="748"/>
                  </a:lnTo>
                  <a:lnTo>
                    <a:pt x="1778" y="748"/>
                  </a:lnTo>
                  <a:lnTo>
                    <a:pt x="1770" y="749"/>
                  </a:lnTo>
                  <a:lnTo>
                    <a:pt x="1769" y="749"/>
                  </a:lnTo>
                  <a:lnTo>
                    <a:pt x="1766" y="749"/>
                  </a:lnTo>
                  <a:lnTo>
                    <a:pt x="1765" y="751"/>
                  </a:lnTo>
                  <a:lnTo>
                    <a:pt x="1764" y="752"/>
                  </a:lnTo>
                  <a:lnTo>
                    <a:pt x="1764" y="753"/>
                  </a:lnTo>
                  <a:lnTo>
                    <a:pt x="1764" y="755"/>
                  </a:lnTo>
                  <a:lnTo>
                    <a:pt x="1764" y="756"/>
                  </a:lnTo>
                  <a:lnTo>
                    <a:pt x="1762" y="758"/>
                  </a:lnTo>
                  <a:lnTo>
                    <a:pt x="1761" y="760"/>
                  </a:lnTo>
                  <a:lnTo>
                    <a:pt x="1761" y="760"/>
                  </a:lnTo>
                  <a:lnTo>
                    <a:pt x="1760" y="760"/>
                  </a:lnTo>
                  <a:lnTo>
                    <a:pt x="1759" y="758"/>
                  </a:lnTo>
                  <a:lnTo>
                    <a:pt x="1757" y="758"/>
                  </a:lnTo>
                  <a:lnTo>
                    <a:pt x="1756" y="758"/>
                  </a:lnTo>
                  <a:lnTo>
                    <a:pt x="1755" y="758"/>
                  </a:lnTo>
                  <a:lnTo>
                    <a:pt x="1755" y="758"/>
                  </a:lnTo>
                  <a:lnTo>
                    <a:pt x="1755" y="761"/>
                  </a:lnTo>
                  <a:lnTo>
                    <a:pt x="1753" y="761"/>
                  </a:lnTo>
                  <a:lnTo>
                    <a:pt x="1752" y="761"/>
                  </a:lnTo>
                  <a:lnTo>
                    <a:pt x="1752" y="761"/>
                  </a:lnTo>
                  <a:lnTo>
                    <a:pt x="1751" y="761"/>
                  </a:lnTo>
                  <a:lnTo>
                    <a:pt x="1765" y="749"/>
                  </a:lnTo>
                  <a:lnTo>
                    <a:pt x="1772" y="744"/>
                  </a:lnTo>
                  <a:lnTo>
                    <a:pt x="1772" y="744"/>
                  </a:lnTo>
                  <a:lnTo>
                    <a:pt x="1773" y="743"/>
                  </a:lnTo>
                  <a:lnTo>
                    <a:pt x="1773" y="742"/>
                  </a:lnTo>
                  <a:lnTo>
                    <a:pt x="1773" y="742"/>
                  </a:lnTo>
                  <a:lnTo>
                    <a:pt x="1773" y="742"/>
                  </a:lnTo>
                  <a:lnTo>
                    <a:pt x="1774" y="742"/>
                  </a:lnTo>
                  <a:lnTo>
                    <a:pt x="1775" y="740"/>
                  </a:lnTo>
                  <a:lnTo>
                    <a:pt x="1788" y="730"/>
                  </a:lnTo>
                  <a:lnTo>
                    <a:pt x="1790" y="730"/>
                  </a:lnTo>
                  <a:lnTo>
                    <a:pt x="1797" y="724"/>
                  </a:lnTo>
                  <a:lnTo>
                    <a:pt x="1799" y="722"/>
                  </a:lnTo>
                  <a:lnTo>
                    <a:pt x="1801" y="720"/>
                  </a:lnTo>
                  <a:lnTo>
                    <a:pt x="1806" y="716"/>
                  </a:lnTo>
                  <a:lnTo>
                    <a:pt x="1815" y="708"/>
                  </a:lnTo>
                  <a:lnTo>
                    <a:pt x="1817" y="707"/>
                  </a:lnTo>
                  <a:lnTo>
                    <a:pt x="1818" y="705"/>
                  </a:lnTo>
                  <a:lnTo>
                    <a:pt x="1819" y="707"/>
                  </a:lnTo>
                  <a:lnTo>
                    <a:pt x="1821" y="707"/>
                  </a:lnTo>
                  <a:lnTo>
                    <a:pt x="1821" y="708"/>
                  </a:lnTo>
                  <a:lnTo>
                    <a:pt x="1821" y="707"/>
                  </a:lnTo>
                  <a:lnTo>
                    <a:pt x="1822" y="708"/>
                  </a:lnTo>
                  <a:lnTo>
                    <a:pt x="1823" y="708"/>
                  </a:lnTo>
                  <a:lnTo>
                    <a:pt x="1823" y="708"/>
                  </a:lnTo>
                  <a:lnTo>
                    <a:pt x="1826" y="708"/>
                  </a:lnTo>
                  <a:lnTo>
                    <a:pt x="1827" y="707"/>
                  </a:lnTo>
                  <a:lnTo>
                    <a:pt x="1828" y="705"/>
                  </a:lnTo>
                  <a:lnTo>
                    <a:pt x="1828" y="704"/>
                  </a:lnTo>
                  <a:lnTo>
                    <a:pt x="1830" y="704"/>
                  </a:lnTo>
                  <a:lnTo>
                    <a:pt x="1831" y="704"/>
                  </a:lnTo>
                  <a:lnTo>
                    <a:pt x="1832" y="702"/>
                  </a:lnTo>
                  <a:lnTo>
                    <a:pt x="1834" y="699"/>
                  </a:lnTo>
                  <a:lnTo>
                    <a:pt x="1836" y="696"/>
                  </a:lnTo>
                  <a:lnTo>
                    <a:pt x="1836" y="695"/>
                  </a:lnTo>
                  <a:lnTo>
                    <a:pt x="1837" y="694"/>
                  </a:lnTo>
                  <a:lnTo>
                    <a:pt x="1837" y="692"/>
                  </a:lnTo>
                  <a:lnTo>
                    <a:pt x="1839" y="691"/>
                  </a:lnTo>
                  <a:lnTo>
                    <a:pt x="1839" y="690"/>
                  </a:lnTo>
                  <a:lnTo>
                    <a:pt x="1840" y="690"/>
                  </a:lnTo>
                  <a:lnTo>
                    <a:pt x="1839" y="690"/>
                  </a:lnTo>
                  <a:lnTo>
                    <a:pt x="1840" y="689"/>
                  </a:lnTo>
                  <a:lnTo>
                    <a:pt x="1840" y="687"/>
                  </a:lnTo>
                  <a:lnTo>
                    <a:pt x="1840" y="687"/>
                  </a:lnTo>
                  <a:lnTo>
                    <a:pt x="1840" y="687"/>
                  </a:lnTo>
                  <a:lnTo>
                    <a:pt x="1841" y="686"/>
                  </a:lnTo>
                  <a:lnTo>
                    <a:pt x="1841" y="685"/>
                  </a:lnTo>
                  <a:lnTo>
                    <a:pt x="1843" y="685"/>
                  </a:lnTo>
                  <a:lnTo>
                    <a:pt x="1843" y="685"/>
                  </a:lnTo>
                  <a:lnTo>
                    <a:pt x="1843" y="683"/>
                  </a:lnTo>
                  <a:lnTo>
                    <a:pt x="1844" y="685"/>
                  </a:lnTo>
                  <a:lnTo>
                    <a:pt x="1844" y="683"/>
                  </a:lnTo>
                  <a:lnTo>
                    <a:pt x="1845" y="683"/>
                  </a:lnTo>
                  <a:lnTo>
                    <a:pt x="1845" y="682"/>
                  </a:lnTo>
                  <a:lnTo>
                    <a:pt x="1846" y="682"/>
                  </a:lnTo>
                  <a:lnTo>
                    <a:pt x="1846" y="682"/>
                  </a:lnTo>
                  <a:lnTo>
                    <a:pt x="1846" y="680"/>
                  </a:lnTo>
                  <a:lnTo>
                    <a:pt x="1846" y="680"/>
                  </a:lnTo>
                  <a:lnTo>
                    <a:pt x="1846" y="680"/>
                  </a:lnTo>
                  <a:lnTo>
                    <a:pt x="1846" y="680"/>
                  </a:lnTo>
                  <a:lnTo>
                    <a:pt x="1846" y="678"/>
                  </a:lnTo>
                  <a:lnTo>
                    <a:pt x="1848" y="678"/>
                  </a:lnTo>
                  <a:lnTo>
                    <a:pt x="1846" y="677"/>
                  </a:lnTo>
                  <a:lnTo>
                    <a:pt x="1848" y="677"/>
                  </a:lnTo>
                  <a:lnTo>
                    <a:pt x="1848" y="677"/>
                  </a:lnTo>
                  <a:lnTo>
                    <a:pt x="1849" y="677"/>
                  </a:lnTo>
                  <a:lnTo>
                    <a:pt x="1849" y="677"/>
                  </a:lnTo>
                  <a:lnTo>
                    <a:pt x="1848" y="676"/>
                  </a:lnTo>
                  <a:lnTo>
                    <a:pt x="1849" y="674"/>
                  </a:lnTo>
                  <a:lnTo>
                    <a:pt x="1848" y="674"/>
                  </a:lnTo>
                  <a:lnTo>
                    <a:pt x="1848" y="673"/>
                  </a:lnTo>
                  <a:lnTo>
                    <a:pt x="1848" y="673"/>
                  </a:lnTo>
                  <a:lnTo>
                    <a:pt x="1848" y="672"/>
                  </a:lnTo>
                  <a:lnTo>
                    <a:pt x="1848" y="672"/>
                  </a:lnTo>
                  <a:lnTo>
                    <a:pt x="1849" y="670"/>
                  </a:lnTo>
                  <a:lnTo>
                    <a:pt x="1849" y="670"/>
                  </a:lnTo>
                  <a:lnTo>
                    <a:pt x="1849" y="669"/>
                  </a:lnTo>
                  <a:lnTo>
                    <a:pt x="1850" y="669"/>
                  </a:lnTo>
                  <a:lnTo>
                    <a:pt x="1850" y="668"/>
                  </a:lnTo>
                  <a:lnTo>
                    <a:pt x="1850" y="668"/>
                  </a:lnTo>
                  <a:lnTo>
                    <a:pt x="1852" y="668"/>
                  </a:lnTo>
                  <a:lnTo>
                    <a:pt x="1852" y="668"/>
                  </a:lnTo>
                  <a:lnTo>
                    <a:pt x="1852" y="668"/>
                  </a:lnTo>
                  <a:lnTo>
                    <a:pt x="1853" y="668"/>
                  </a:lnTo>
                  <a:lnTo>
                    <a:pt x="1853" y="667"/>
                  </a:lnTo>
                  <a:lnTo>
                    <a:pt x="1853" y="667"/>
                  </a:lnTo>
                  <a:lnTo>
                    <a:pt x="1854" y="667"/>
                  </a:lnTo>
                  <a:lnTo>
                    <a:pt x="1854" y="665"/>
                  </a:lnTo>
                  <a:lnTo>
                    <a:pt x="1855" y="665"/>
                  </a:lnTo>
                  <a:lnTo>
                    <a:pt x="1855" y="664"/>
                  </a:lnTo>
                  <a:lnTo>
                    <a:pt x="1857" y="664"/>
                  </a:lnTo>
                  <a:lnTo>
                    <a:pt x="1857" y="664"/>
                  </a:lnTo>
                  <a:lnTo>
                    <a:pt x="1858" y="663"/>
                  </a:lnTo>
                  <a:lnTo>
                    <a:pt x="1858" y="663"/>
                  </a:lnTo>
                  <a:lnTo>
                    <a:pt x="1858" y="663"/>
                  </a:lnTo>
                  <a:lnTo>
                    <a:pt x="1859" y="663"/>
                  </a:lnTo>
                  <a:lnTo>
                    <a:pt x="1859" y="661"/>
                  </a:lnTo>
                  <a:lnTo>
                    <a:pt x="1859" y="661"/>
                  </a:lnTo>
                  <a:lnTo>
                    <a:pt x="1859" y="661"/>
                  </a:lnTo>
                  <a:lnTo>
                    <a:pt x="1859" y="660"/>
                  </a:lnTo>
                  <a:lnTo>
                    <a:pt x="1861" y="660"/>
                  </a:lnTo>
                  <a:lnTo>
                    <a:pt x="1861" y="660"/>
                  </a:lnTo>
                  <a:lnTo>
                    <a:pt x="1861" y="659"/>
                  </a:lnTo>
                  <a:lnTo>
                    <a:pt x="1862" y="658"/>
                  </a:lnTo>
                  <a:lnTo>
                    <a:pt x="1862" y="658"/>
                  </a:lnTo>
                  <a:lnTo>
                    <a:pt x="1863" y="658"/>
                  </a:lnTo>
                  <a:lnTo>
                    <a:pt x="1863" y="658"/>
                  </a:lnTo>
                  <a:lnTo>
                    <a:pt x="1863" y="655"/>
                  </a:lnTo>
                  <a:lnTo>
                    <a:pt x="1863" y="655"/>
                  </a:lnTo>
                  <a:lnTo>
                    <a:pt x="1863" y="655"/>
                  </a:lnTo>
                  <a:lnTo>
                    <a:pt x="1865" y="655"/>
                  </a:lnTo>
                  <a:lnTo>
                    <a:pt x="1865" y="655"/>
                  </a:lnTo>
                  <a:lnTo>
                    <a:pt x="1866" y="654"/>
                  </a:lnTo>
                  <a:lnTo>
                    <a:pt x="1866" y="654"/>
                  </a:lnTo>
                  <a:lnTo>
                    <a:pt x="1867" y="652"/>
                  </a:lnTo>
                  <a:lnTo>
                    <a:pt x="1866" y="652"/>
                  </a:lnTo>
                  <a:lnTo>
                    <a:pt x="1867" y="651"/>
                  </a:lnTo>
                  <a:lnTo>
                    <a:pt x="1867" y="651"/>
                  </a:lnTo>
                  <a:lnTo>
                    <a:pt x="1867" y="650"/>
                  </a:lnTo>
                  <a:lnTo>
                    <a:pt x="1868" y="650"/>
                  </a:lnTo>
                  <a:lnTo>
                    <a:pt x="1868" y="648"/>
                  </a:lnTo>
                  <a:lnTo>
                    <a:pt x="1868" y="648"/>
                  </a:lnTo>
                  <a:lnTo>
                    <a:pt x="1868" y="647"/>
                  </a:lnTo>
                  <a:lnTo>
                    <a:pt x="1868" y="646"/>
                  </a:lnTo>
                  <a:lnTo>
                    <a:pt x="1868" y="645"/>
                  </a:lnTo>
                  <a:lnTo>
                    <a:pt x="1868" y="645"/>
                  </a:lnTo>
                  <a:lnTo>
                    <a:pt x="1868" y="645"/>
                  </a:lnTo>
                  <a:lnTo>
                    <a:pt x="1868" y="643"/>
                  </a:lnTo>
                  <a:lnTo>
                    <a:pt x="1868" y="642"/>
                  </a:lnTo>
                  <a:lnTo>
                    <a:pt x="1870" y="641"/>
                  </a:lnTo>
                  <a:lnTo>
                    <a:pt x="1870" y="639"/>
                  </a:lnTo>
                  <a:lnTo>
                    <a:pt x="1868" y="641"/>
                  </a:lnTo>
                  <a:lnTo>
                    <a:pt x="1868" y="639"/>
                  </a:lnTo>
                  <a:lnTo>
                    <a:pt x="1868" y="639"/>
                  </a:lnTo>
                  <a:lnTo>
                    <a:pt x="1868" y="639"/>
                  </a:lnTo>
                  <a:lnTo>
                    <a:pt x="1868" y="639"/>
                  </a:lnTo>
                  <a:lnTo>
                    <a:pt x="1870" y="638"/>
                  </a:lnTo>
                  <a:lnTo>
                    <a:pt x="1868" y="638"/>
                  </a:lnTo>
                  <a:lnTo>
                    <a:pt x="1870" y="638"/>
                  </a:lnTo>
                  <a:lnTo>
                    <a:pt x="1868" y="637"/>
                  </a:lnTo>
                  <a:lnTo>
                    <a:pt x="1870" y="637"/>
                  </a:lnTo>
                  <a:lnTo>
                    <a:pt x="1870" y="636"/>
                  </a:lnTo>
                  <a:lnTo>
                    <a:pt x="1871" y="636"/>
                  </a:lnTo>
                  <a:lnTo>
                    <a:pt x="1870" y="634"/>
                  </a:lnTo>
                  <a:lnTo>
                    <a:pt x="1871" y="634"/>
                  </a:lnTo>
                  <a:lnTo>
                    <a:pt x="1870" y="634"/>
                  </a:lnTo>
                  <a:lnTo>
                    <a:pt x="1870" y="633"/>
                  </a:lnTo>
                  <a:lnTo>
                    <a:pt x="1870" y="633"/>
                  </a:lnTo>
                  <a:lnTo>
                    <a:pt x="1871" y="633"/>
                  </a:lnTo>
                  <a:lnTo>
                    <a:pt x="1871" y="633"/>
                  </a:lnTo>
                  <a:lnTo>
                    <a:pt x="1871" y="632"/>
                  </a:lnTo>
                  <a:lnTo>
                    <a:pt x="1872" y="632"/>
                  </a:lnTo>
                  <a:lnTo>
                    <a:pt x="1872" y="632"/>
                  </a:lnTo>
                  <a:lnTo>
                    <a:pt x="1872" y="632"/>
                  </a:lnTo>
                  <a:lnTo>
                    <a:pt x="1874" y="630"/>
                  </a:lnTo>
                  <a:lnTo>
                    <a:pt x="1874" y="630"/>
                  </a:lnTo>
                  <a:lnTo>
                    <a:pt x="1874" y="629"/>
                  </a:lnTo>
                  <a:lnTo>
                    <a:pt x="1875" y="629"/>
                  </a:lnTo>
                  <a:lnTo>
                    <a:pt x="1874" y="628"/>
                  </a:lnTo>
                  <a:lnTo>
                    <a:pt x="1874" y="628"/>
                  </a:lnTo>
                  <a:lnTo>
                    <a:pt x="1875" y="628"/>
                  </a:lnTo>
                  <a:lnTo>
                    <a:pt x="1875" y="628"/>
                  </a:lnTo>
                  <a:lnTo>
                    <a:pt x="1875" y="628"/>
                  </a:lnTo>
                  <a:lnTo>
                    <a:pt x="1875" y="626"/>
                  </a:lnTo>
                  <a:lnTo>
                    <a:pt x="1876" y="626"/>
                  </a:lnTo>
                  <a:lnTo>
                    <a:pt x="1876" y="626"/>
                  </a:lnTo>
                  <a:lnTo>
                    <a:pt x="1876" y="626"/>
                  </a:lnTo>
                  <a:lnTo>
                    <a:pt x="1876" y="625"/>
                  </a:lnTo>
                  <a:lnTo>
                    <a:pt x="1876" y="625"/>
                  </a:lnTo>
                  <a:lnTo>
                    <a:pt x="1876" y="625"/>
                  </a:lnTo>
                  <a:lnTo>
                    <a:pt x="1876" y="625"/>
                  </a:lnTo>
                  <a:lnTo>
                    <a:pt x="1876" y="624"/>
                  </a:lnTo>
                  <a:lnTo>
                    <a:pt x="1876" y="624"/>
                  </a:lnTo>
                  <a:lnTo>
                    <a:pt x="1876" y="623"/>
                  </a:lnTo>
                  <a:lnTo>
                    <a:pt x="1876" y="623"/>
                  </a:lnTo>
                  <a:lnTo>
                    <a:pt x="1876" y="623"/>
                  </a:lnTo>
                  <a:lnTo>
                    <a:pt x="1876" y="621"/>
                  </a:lnTo>
                  <a:lnTo>
                    <a:pt x="1876" y="621"/>
                  </a:lnTo>
                  <a:lnTo>
                    <a:pt x="1876" y="620"/>
                  </a:lnTo>
                  <a:lnTo>
                    <a:pt x="1876" y="620"/>
                  </a:lnTo>
                  <a:lnTo>
                    <a:pt x="1876" y="619"/>
                  </a:lnTo>
                  <a:lnTo>
                    <a:pt x="1877" y="620"/>
                  </a:lnTo>
                  <a:lnTo>
                    <a:pt x="1877" y="619"/>
                  </a:lnTo>
                  <a:lnTo>
                    <a:pt x="1877" y="619"/>
                  </a:lnTo>
                  <a:lnTo>
                    <a:pt x="1879" y="619"/>
                  </a:lnTo>
                  <a:lnTo>
                    <a:pt x="1879" y="619"/>
                  </a:lnTo>
                  <a:lnTo>
                    <a:pt x="1879" y="619"/>
                  </a:lnTo>
                  <a:lnTo>
                    <a:pt x="1879" y="619"/>
                  </a:lnTo>
                  <a:lnTo>
                    <a:pt x="1879" y="617"/>
                  </a:lnTo>
                  <a:lnTo>
                    <a:pt x="1879" y="617"/>
                  </a:lnTo>
                  <a:lnTo>
                    <a:pt x="1880" y="617"/>
                  </a:lnTo>
                  <a:lnTo>
                    <a:pt x="1880" y="616"/>
                  </a:lnTo>
                  <a:lnTo>
                    <a:pt x="1881" y="617"/>
                  </a:lnTo>
                  <a:lnTo>
                    <a:pt x="1881" y="617"/>
                  </a:lnTo>
                  <a:lnTo>
                    <a:pt x="1881" y="617"/>
                  </a:lnTo>
                  <a:lnTo>
                    <a:pt x="1881" y="616"/>
                  </a:lnTo>
                  <a:lnTo>
                    <a:pt x="1881" y="616"/>
                  </a:lnTo>
                  <a:lnTo>
                    <a:pt x="1881" y="616"/>
                  </a:lnTo>
                  <a:lnTo>
                    <a:pt x="1883" y="617"/>
                  </a:lnTo>
                  <a:lnTo>
                    <a:pt x="1883" y="617"/>
                  </a:lnTo>
                  <a:lnTo>
                    <a:pt x="1883" y="616"/>
                  </a:lnTo>
                  <a:lnTo>
                    <a:pt x="1883" y="615"/>
                  </a:lnTo>
                  <a:lnTo>
                    <a:pt x="1884" y="616"/>
                  </a:lnTo>
                  <a:lnTo>
                    <a:pt x="1884" y="615"/>
                  </a:lnTo>
                  <a:lnTo>
                    <a:pt x="1885" y="615"/>
                  </a:lnTo>
                  <a:lnTo>
                    <a:pt x="1885" y="615"/>
                  </a:lnTo>
                  <a:lnTo>
                    <a:pt x="1885" y="614"/>
                  </a:lnTo>
                  <a:lnTo>
                    <a:pt x="1885" y="614"/>
                  </a:lnTo>
                  <a:lnTo>
                    <a:pt x="1885" y="612"/>
                  </a:lnTo>
                  <a:lnTo>
                    <a:pt x="1885" y="612"/>
                  </a:lnTo>
                  <a:lnTo>
                    <a:pt x="1885" y="612"/>
                  </a:lnTo>
                  <a:lnTo>
                    <a:pt x="1885" y="612"/>
                  </a:lnTo>
                  <a:lnTo>
                    <a:pt x="1886" y="612"/>
                  </a:lnTo>
                  <a:lnTo>
                    <a:pt x="1886" y="610"/>
                  </a:lnTo>
                  <a:lnTo>
                    <a:pt x="1886" y="610"/>
                  </a:lnTo>
                  <a:lnTo>
                    <a:pt x="1886" y="610"/>
                  </a:lnTo>
                  <a:lnTo>
                    <a:pt x="1888" y="610"/>
                  </a:lnTo>
                  <a:lnTo>
                    <a:pt x="1888" y="608"/>
                  </a:lnTo>
                  <a:lnTo>
                    <a:pt x="1888" y="608"/>
                  </a:lnTo>
                  <a:lnTo>
                    <a:pt x="1888" y="608"/>
                  </a:lnTo>
                  <a:lnTo>
                    <a:pt x="1889" y="608"/>
                  </a:lnTo>
                  <a:lnTo>
                    <a:pt x="1889" y="608"/>
                  </a:lnTo>
                  <a:lnTo>
                    <a:pt x="1889" y="608"/>
                  </a:lnTo>
                  <a:lnTo>
                    <a:pt x="1889" y="607"/>
                  </a:lnTo>
                  <a:lnTo>
                    <a:pt x="1888" y="607"/>
                  </a:lnTo>
                  <a:lnTo>
                    <a:pt x="1889" y="607"/>
                  </a:lnTo>
                  <a:lnTo>
                    <a:pt x="1889" y="606"/>
                  </a:lnTo>
                  <a:lnTo>
                    <a:pt x="1888" y="604"/>
                  </a:lnTo>
                  <a:lnTo>
                    <a:pt x="1889" y="604"/>
                  </a:lnTo>
                  <a:lnTo>
                    <a:pt x="1890" y="606"/>
                  </a:lnTo>
                  <a:lnTo>
                    <a:pt x="1890" y="606"/>
                  </a:lnTo>
                  <a:lnTo>
                    <a:pt x="1890" y="604"/>
                  </a:lnTo>
                  <a:lnTo>
                    <a:pt x="1890" y="604"/>
                  </a:lnTo>
                  <a:lnTo>
                    <a:pt x="1892" y="604"/>
                  </a:lnTo>
                  <a:lnTo>
                    <a:pt x="1892" y="603"/>
                  </a:lnTo>
                  <a:lnTo>
                    <a:pt x="1892" y="603"/>
                  </a:lnTo>
                  <a:lnTo>
                    <a:pt x="1892" y="602"/>
                  </a:lnTo>
                  <a:lnTo>
                    <a:pt x="1890" y="602"/>
                  </a:lnTo>
                  <a:lnTo>
                    <a:pt x="1890" y="602"/>
                  </a:lnTo>
                  <a:lnTo>
                    <a:pt x="1890" y="602"/>
                  </a:lnTo>
                  <a:lnTo>
                    <a:pt x="1890" y="602"/>
                  </a:lnTo>
                  <a:lnTo>
                    <a:pt x="1892" y="602"/>
                  </a:lnTo>
                  <a:lnTo>
                    <a:pt x="1892" y="601"/>
                  </a:lnTo>
                  <a:lnTo>
                    <a:pt x="1892" y="601"/>
                  </a:lnTo>
                  <a:lnTo>
                    <a:pt x="1892" y="602"/>
                  </a:lnTo>
                  <a:lnTo>
                    <a:pt x="1893" y="602"/>
                  </a:lnTo>
                  <a:lnTo>
                    <a:pt x="1893" y="602"/>
                  </a:lnTo>
                  <a:lnTo>
                    <a:pt x="1893" y="599"/>
                  </a:lnTo>
                  <a:lnTo>
                    <a:pt x="1894" y="599"/>
                  </a:lnTo>
                  <a:lnTo>
                    <a:pt x="1894" y="599"/>
                  </a:lnTo>
                  <a:lnTo>
                    <a:pt x="1894" y="598"/>
                  </a:lnTo>
                  <a:lnTo>
                    <a:pt x="1896" y="598"/>
                  </a:lnTo>
                  <a:lnTo>
                    <a:pt x="1894" y="597"/>
                  </a:lnTo>
                  <a:lnTo>
                    <a:pt x="1894" y="595"/>
                  </a:lnTo>
                  <a:lnTo>
                    <a:pt x="1896" y="594"/>
                  </a:lnTo>
                  <a:lnTo>
                    <a:pt x="1896" y="594"/>
                  </a:lnTo>
                  <a:lnTo>
                    <a:pt x="1896" y="593"/>
                  </a:lnTo>
                  <a:lnTo>
                    <a:pt x="1896" y="593"/>
                  </a:lnTo>
                  <a:lnTo>
                    <a:pt x="1896" y="593"/>
                  </a:lnTo>
                  <a:lnTo>
                    <a:pt x="1896" y="592"/>
                  </a:lnTo>
                  <a:lnTo>
                    <a:pt x="1897" y="593"/>
                  </a:lnTo>
                  <a:lnTo>
                    <a:pt x="1897" y="592"/>
                  </a:lnTo>
                  <a:lnTo>
                    <a:pt x="1897" y="592"/>
                  </a:lnTo>
                  <a:lnTo>
                    <a:pt x="1896" y="592"/>
                  </a:lnTo>
                  <a:lnTo>
                    <a:pt x="1896" y="590"/>
                  </a:lnTo>
                  <a:lnTo>
                    <a:pt x="1897" y="590"/>
                  </a:lnTo>
                  <a:lnTo>
                    <a:pt x="1897" y="590"/>
                  </a:lnTo>
                  <a:lnTo>
                    <a:pt x="1897" y="589"/>
                  </a:lnTo>
                  <a:lnTo>
                    <a:pt x="1896" y="589"/>
                  </a:lnTo>
                  <a:lnTo>
                    <a:pt x="1896" y="589"/>
                  </a:lnTo>
                  <a:lnTo>
                    <a:pt x="1896" y="588"/>
                  </a:lnTo>
                  <a:lnTo>
                    <a:pt x="1897" y="588"/>
                  </a:lnTo>
                  <a:lnTo>
                    <a:pt x="1897" y="588"/>
                  </a:lnTo>
                  <a:lnTo>
                    <a:pt x="1896" y="586"/>
                  </a:lnTo>
                  <a:lnTo>
                    <a:pt x="1896" y="586"/>
                  </a:lnTo>
                  <a:lnTo>
                    <a:pt x="1896" y="586"/>
                  </a:lnTo>
                  <a:lnTo>
                    <a:pt x="1896" y="585"/>
                  </a:lnTo>
                  <a:lnTo>
                    <a:pt x="1894" y="585"/>
                  </a:lnTo>
                  <a:lnTo>
                    <a:pt x="1894" y="584"/>
                  </a:lnTo>
                  <a:lnTo>
                    <a:pt x="1896" y="584"/>
                  </a:lnTo>
                  <a:lnTo>
                    <a:pt x="1897" y="584"/>
                  </a:lnTo>
                  <a:lnTo>
                    <a:pt x="1897" y="584"/>
                  </a:lnTo>
                  <a:lnTo>
                    <a:pt x="1897" y="584"/>
                  </a:lnTo>
                  <a:lnTo>
                    <a:pt x="1898" y="584"/>
                  </a:lnTo>
                  <a:lnTo>
                    <a:pt x="1897" y="584"/>
                  </a:lnTo>
                  <a:lnTo>
                    <a:pt x="1897" y="582"/>
                  </a:lnTo>
                  <a:lnTo>
                    <a:pt x="1898" y="582"/>
                  </a:lnTo>
                  <a:lnTo>
                    <a:pt x="1897" y="582"/>
                  </a:lnTo>
                  <a:lnTo>
                    <a:pt x="1898" y="582"/>
                  </a:lnTo>
                  <a:lnTo>
                    <a:pt x="1898" y="582"/>
                  </a:lnTo>
                  <a:lnTo>
                    <a:pt x="1899" y="582"/>
                  </a:lnTo>
                  <a:lnTo>
                    <a:pt x="1899" y="581"/>
                  </a:lnTo>
                  <a:lnTo>
                    <a:pt x="1899" y="581"/>
                  </a:lnTo>
                  <a:lnTo>
                    <a:pt x="1898" y="581"/>
                  </a:lnTo>
                  <a:lnTo>
                    <a:pt x="1899" y="581"/>
                  </a:lnTo>
                  <a:lnTo>
                    <a:pt x="1901" y="581"/>
                  </a:lnTo>
                  <a:lnTo>
                    <a:pt x="1901" y="581"/>
                  </a:lnTo>
                  <a:lnTo>
                    <a:pt x="1902" y="581"/>
                  </a:lnTo>
                  <a:lnTo>
                    <a:pt x="1902" y="581"/>
                  </a:lnTo>
                  <a:lnTo>
                    <a:pt x="1901" y="581"/>
                  </a:lnTo>
                  <a:lnTo>
                    <a:pt x="1902" y="581"/>
                  </a:lnTo>
                  <a:lnTo>
                    <a:pt x="1902" y="580"/>
                  </a:lnTo>
                  <a:lnTo>
                    <a:pt x="1901" y="581"/>
                  </a:lnTo>
                  <a:lnTo>
                    <a:pt x="1901" y="580"/>
                  </a:lnTo>
                  <a:lnTo>
                    <a:pt x="1901" y="580"/>
                  </a:lnTo>
                  <a:lnTo>
                    <a:pt x="1901" y="580"/>
                  </a:lnTo>
                  <a:lnTo>
                    <a:pt x="1901" y="580"/>
                  </a:lnTo>
                  <a:lnTo>
                    <a:pt x="1901" y="579"/>
                  </a:lnTo>
                  <a:lnTo>
                    <a:pt x="1901" y="577"/>
                  </a:lnTo>
                  <a:lnTo>
                    <a:pt x="1901" y="577"/>
                  </a:lnTo>
                  <a:lnTo>
                    <a:pt x="1899" y="577"/>
                  </a:lnTo>
                  <a:lnTo>
                    <a:pt x="1899" y="577"/>
                  </a:lnTo>
                  <a:lnTo>
                    <a:pt x="1899" y="579"/>
                  </a:lnTo>
                  <a:lnTo>
                    <a:pt x="1898" y="579"/>
                  </a:lnTo>
                  <a:lnTo>
                    <a:pt x="1898" y="577"/>
                  </a:lnTo>
                  <a:lnTo>
                    <a:pt x="1898" y="577"/>
                  </a:lnTo>
                  <a:lnTo>
                    <a:pt x="1898" y="576"/>
                  </a:lnTo>
                  <a:lnTo>
                    <a:pt x="1898" y="575"/>
                  </a:lnTo>
                  <a:lnTo>
                    <a:pt x="1897" y="575"/>
                  </a:lnTo>
                  <a:lnTo>
                    <a:pt x="1897" y="575"/>
                  </a:lnTo>
                  <a:lnTo>
                    <a:pt x="1897" y="573"/>
                  </a:lnTo>
                  <a:lnTo>
                    <a:pt x="1897" y="573"/>
                  </a:lnTo>
                  <a:lnTo>
                    <a:pt x="1897" y="573"/>
                  </a:lnTo>
                  <a:lnTo>
                    <a:pt x="1896" y="573"/>
                  </a:lnTo>
                  <a:lnTo>
                    <a:pt x="1896" y="573"/>
                  </a:lnTo>
                  <a:lnTo>
                    <a:pt x="1896" y="572"/>
                  </a:lnTo>
                  <a:lnTo>
                    <a:pt x="1896" y="571"/>
                  </a:lnTo>
                  <a:lnTo>
                    <a:pt x="1897" y="570"/>
                  </a:lnTo>
                  <a:lnTo>
                    <a:pt x="1897" y="570"/>
                  </a:lnTo>
                  <a:lnTo>
                    <a:pt x="1898" y="570"/>
                  </a:lnTo>
                  <a:lnTo>
                    <a:pt x="1898" y="570"/>
                  </a:lnTo>
                  <a:lnTo>
                    <a:pt x="1898" y="570"/>
                  </a:lnTo>
                  <a:lnTo>
                    <a:pt x="1898" y="568"/>
                  </a:lnTo>
                  <a:lnTo>
                    <a:pt x="1898" y="568"/>
                  </a:lnTo>
                  <a:lnTo>
                    <a:pt x="1898" y="567"/>
                  </a:lnTo>
                  <a:lnTo>
                    <a:pt x="1899" y="567"/>
                  </a:lnTo>
                  <a:lnTo>
                    <a:pt x="1899" y="567"/>
                  </a:lnTo>
                  <a:lnTo>
                    <a:pt x="1901" y="568"/>
                  </a:lnTo>
                  <a:lnTo>
                    <a:pt x="1901" y="568"/>
                  </a:lnTo>
                  <a:lnTo>
                    <a:pt x="1901" y="567"/>
                  </a:lnTo>
                  <a:lnTo>
                    <a:pt x="1902" y="566"/>
                  </a:lnTo>
                  <a:lnTo>
                    <a:pt x="1902" y="566"/>
                  </a:lnTo>
                  <a:lnTo>
                    <a:pt x="1903" y="566"/>
                  </a:lnTo>
                  <a:lnTo>
                    <a:pt x="1905" y="566"/>
                  </a:lnTo>
                  <a:lnTo>
                    <a:pt x="1907" y="564"/>
                  </a:lnTo>
                  <a:lnTo>
                    <a:pt x="1906" y="563"/>
                  </a:lnTo>
                  <a:lnTo>
                    <a:pt x="1907" y="563"/>
                  </a:lnTo>
                  <a:lnTo>
                    <a:pt x="1907" y="563"/>
                  </a:lnTo>
                  <a:lnTo>
                    <a:pt x="1908" y="562"/>
                  </a:lnTo>
                  <a:lnTo>
                    <a:pt x="1907" y="562"/>
                  </a:lnTo>
                  <a:lnTo>
                    <a:pt x="1907" y="560"/>
                  </a:lnTo>
                  <a:lnTo>
                    <a:pt x="1907" y="559"/>
                  </a:lnTo>
                  <a:lnTo>
                    <a:pt x="1907" y="559"/>
                  </a:lnTo>
                  <a:lnTo>
                    <a:pt x="1908" y="559"/>
                  </a:lnTo>
                  <a:lnTo>
                    <a:pt x="1908" y="559"/>
                  </a:lnTo>
                  <a:lnTo>
                    <a:pt x="1910" y="559"/>
                  </a:lnTo>
                  <a:lnTo>
                    <a:pt x="1912" y="559"/>
                  </a:lnTo>
                  <a:lnTo>
                    <a:pt x="1912" y="558"/>
                  </a:lnTo>
                  <a:lnTo>
                    <a:pt x="1912" y="558"/>
                  </a:lnTo>
                  <a:lnTo>
                    <a:pt x="1911" y="558"/>
                  </a:lnTo>
                  <a:lnTo>
                    <a:pt x="1912" y="557"/>
                  </a:lnTo>
                  <a:lnTo>
                    <a:pt x="1911" y="555"/>
                  </a:lnTo>
                  <a:lnTo>
                    <a:pt x="1911" y="554"/>
                  </a:lnTo>
                  <a:lnTo>
                    <a:pt x="1912" y="554"/>
                  </a:lnTo>
                  <a:lnTo>
                    <a:pt x="1911" y="554"/>
                  </a:lnTo>
                  <a:lnTo>
                    <a:pt x="1911" y="553"/>
                  </a:lnTo>
                  <a:lnTo>
                    <a:pt x="1911" y="551"/>
                  </a:lnTo>
                  <a:lnTo>
                    <a:pt x="1911" y="550"/>
                  </a:lnTo>
                  <a:lnTo>
                    <a:pt x="1912" y="549"/>
                  </a:lnTo>
                  <a:lnTo>
                    <a:pt x="1912" y="549"/>
                  </a:lnTo>
                  <a:lnTo>
                    <a:pt x="1914" y="548"/>
                  </a:lnTo>
                  <a:lnTo>
                    <a:pt x="1914" y="548"/>
                  </a:lnTo>
                  <a:lnTo>
                    <a:pt x="1912" y="546"/>
                  </a:lnTo>
                  <a:lnTo>
                    <a:pt x="1911" y="549"/>
                  </a:lnTo>
                  <a:lnTo>
                    <a:pt x="1911" y="549"/>
                  </a:lnTo>
                  <a:lnTo>
                    <a:pt x="1910" y="548"/>
                  </a:lnTo>
                  <a:lnTo>
                    <a:pt x="1910" y="548"/>
                  </a:lnTo>
                  <a:lnTo>
                    <a:pt x="1910" y="546"/>
                  </a:lnTo>
                  <a:lnTo>
                    <a:pt x="1911" y="545"/>
                  </a:lnTo>
                  <a:lnTo>
                    <a:pt x="1912" y="545"/>
                  </a:lnTo>
                  <a:lnTo>
                    <a:pt x="1912" y="544"/>
                  </a:lnTo>
                  <a:lnTo>
                    <a:pt x="1912" y="542"/>
                  </a:lnTo>
                  <a:lnTo>
                    <a:pt x="1912" y="542"/>
                  </a:lnTo>
                  <a:lnTo>
                    <a:pt x="1912" y="540"/>
                  </a:lnTo>
                  <a:lnTo>
                    <a:pt x="1912" y="538"/>
                  </a:lnTo>
                  <a:lnTo>
                    <a:pt x="1912" y="538"/>
                  </a:lnTo>
                  <a:lnTo>
                    <a:pt x="1914" y="537"/>
                  </a:lnTo>
                  <a:lnTo>
                    <a:pt x="1914" y="538"/>
                  </a:lnTo>
                  <a:lnTo>
                    <a:pt x="1915" y="538"/>
                  </a:lnTo>
                  <a:lnTo>
                    <a:pt x="1916" y="538"/>
                  </a:lnTo>
                  <a:lnTo>
                    <a:pt x="1916" y="537"/>
                  </a:lnTo>
                  <a:lnTo>
                    <a:pt x="1917" y="537"/>
                  </a:lnTo>
                  <a:lnTo>
                    <a:pt x="1917" y="537"/>
                  </a:lnTo>
                  <a:lnTo>
                    <a:pt x="1917" y="536"/>
                  </a:lnTo>
                  <a:lnTo>
                    <a:pt x="1919" y="535"/>
                  </a:lnTo>
                  <a:lnTo>
                    <a:pt x="1920" y="533"/>
                  </a:lnTo>
                  <a:lnTo>
                    <a:pt x="1921" y="533"/>
                  </a:lnTo>
                  <a:lnTo>
                    <a:pt x="1923" y="532"/>
                  </a:lnTo>
                  <a:lnTo>
                    <a:pt x="1921" y="532"/>
                  </a:lnTo>
                  <a:lnTo>
                    <a:pt x="1921" y="531"/>
                  </a:lnTo>
                  <a:lnTo>
                    <a:pt x="1923" y="529"/>
                  </a:lnTo>
                  <a:lnTo>
                    <a:pt x="1923" y="529"/>
                  </a:lnTo>
                  <a:lnTo>
                    <a:pt x="1923" y="528"/>
                  </a:lnTo>
                  <a:lnTo>
                    <a:pt x="1923" y="527"/>
                  </a:lnTo>
                  <a:lnTo>
                    <a:pt x="1923" y="526"/>
                  </a:lnTo>
                  <a:lnTo>
                    <a:pt x="1923" y="524"/>
                  </a:lnTo>
                  <a:lnTo>
                    <a:pt x="1924" y="524"/>
                  </a:lnTo>
                  <a:lnTo>
                    <a:pt x="1924" y="523"/>
                  </a:lnTo>
                  <a:lnTo>
                    <a:pt x="1924" y="522"/>
                  </a:lnTo>
                  <a:lnTo>
                    <a:pt x="1925" y="519"/>
                  </a:lnTo>
                  <a:lnTo>
                    <a:pt x="1927" y="514"/>
                  </a:lnTo>
                  <a:lnTo>
                    <a:pt x="1927" y="513"/>
                  </a:lnTo>
                  <a:lnTo>
                    <a:pt x="1925" y="513"/>
                  </a:lnTo>
                  <a:lnTo>
                    <a:pt x="1925" y="513"/>
                  </a:lnTo>
                  <a:lnTo>
                    <a:pt x="1928" y="509"/>
                  </a:lnTo>
                  <a:lnTo>
                    <a:pt x="1927" y="507"/>
                  </a:lnTo>
                  <a:lnTo>
                    <a:pt x="1927" y="507"/>
                  </a:lnTo>
                  <a:lnTo>
                    <a:pt x="1927" y="506"/>
                  </a:lnTo>
                  <a:lnTo>
                    <a:pt x="1924" y="506"/>
                  </a:lnTo>
                  <a:lnTo>
                    <a:pt x="1923" y="506"/>
                  </a:lnTo>
                  <a:lnTo>
                    <a:pt x="1921" y="506"/>
                  </a:lnTo>
                  <a:lnTo>
                    <a:pt x="1921" y="506"/>
                  </a:lnTo>
                  <a:lnTo>
                    <a:pt x="1920" y="507"/>
                  </a:lnTo>
                  <a:lnTo>
                    <a:pt x="1920" y="506"/>
                  </a:lnTo>
                  <a:lnTo>
                    <a:pt x="1919" y="504"/>
                  </a:lnTo>
                  <a:lnTo>
                    <a:pt x="1920" y="502"/>
                  </a:lnTo>
                  <a:lnTo>
                    <a:pt x="1920" y="502"/>
                  </a:lnTo>
                  <a:lnTo>
                    <a:pt x="1921" y="501"/>
                  </a:lnTo>
                  <a:lnTo>
                    <a:pt x="1921" y="501"/>
                  </a:lnTo>
                  <a:lnTo>
                    <a:pt x="1924" y="501"/>
                  </a:lnTo>
                  <a:lnTo>
                    <a:pt x="1925" y="501"/>
                  </a:lnTo>
                  <a:lnTo>
                    <a:pt x="1927" y="501"/>
                  </a:lnTo>
                  <a:lnTo>
                    <a:pt x="1927" y="501"/>
                  </a:lnTo>
                  <a:lnTo>
                    <a:pt x="1927" y="501"/>
                  </a:lnTo>
                  <a:lnTo>
                    <a:pt x="1928" y="501"/>
                  </a:lnTo>
                  <a:lnTo>
                    <a:pt x="1928" y="501"/>
                  </a:lnTo>
                  <a:lnTo>
                    <a:pt x="1928" y="500"/>
                  </a:lnTo>
                  <a:lnTo>
                    <a:pt x="1928" y="500"/>
                  </a:lnTo>
                  <a:lnTo>
                    <a:pt x="1930" y="500"/>
                  </a:lnTo>
                  <a:lnTo>
                    <a:pt x="1930" y="498"/>
                  </a:lnTo>
                  <a:lnTo>
                    <a:pt x="1932" y="497"/>
                  </a:lnTo>
                  <a:lnTo>
                    <a:pt x="1932" y="497"/>
                  </a:lnTo>
                  <a:lnTo>
                    <a:pt x="1930" y="496"/>
                  </a:lnTo>
                  <a:lnTo>
                    <a:pt x="1930" y="496"/>
                  </a:lnTo>
                  <a:lnTo>
                    <a:pt x="1930" y="494"/>
                  </a:lnTo>
                  <a:lnTo>
                    <a:pt x="1932" y="493"/>
                  </a:lnTo>
                  <a:lnTo>
                    <a:pt x="1932" y="492"/>
                  </a:lnTo>
                  <a:lnTo>
                    <a:pt x="1932" y="492"/>
                  </a:lnTo>
                  <a:lnTo>
                    <a:pt x="1932" y="492"/>
                  </a:lnTo>
                  <a:lnTo>
                    <a:pt x="1933" y="491"/>
                  </a:lnTo>
                  <a:lnTo>
                    <a:pt x="1932" y="487"/>
                  </a:lnTo>
                  <a:lnTo>
                    <a:pt x="1932" y="485"/>
                  </a:lnTo>
                  <a:lnTo>
                    <a:pt x="1930" y="485"/>
                  </a:lnTo>
                  <a:lnTo>
                    <a:pt x="1930" y="484"/>
                  </a:lnTo>
                  <a:lnTo>
                    <a:pt x="1929" y="483"/>
                  </a:lnTo>
                  <a:lnTo>
                    <a:pt x="1932" y="481"/>
                  </a:lnTo>
                  <a:lnTo>
                    <a:pt x="1932" y="480"/>
                  </a:lnTo>
                  <a:lnTo>
                    <a:pt x="1930" y="479"/>
                  </a:lnTo>
                  <a:lnTo>
                    <a:pt x="1933" y="478"/>
                  </a:lnTo>
                  <a:lnTo>
                    <a:pt x="1933" y="476"/>
                  </a:lnTo>
                  <a:lnTo>
                    <a:pt x="1933" y="476"/>
                  </a:lnTo>
                  <a:lnTo>
                    <a:pt x="1934" y="474"/>
                  </a:lnTo>
                  <a:lnTo>
                    <a:pt x="1934" y="474"/>
                  </a:lnTo>
                  <a:lnTo>
                    <a:pt x="1934" y="472"/>
                  </a:lnTo>
                  <a:lnTo>
                    <a:pt x="1933" y="474"/>
                  </a:lnTo>
                  <a:lnTo>
                    <a:pt x="1933" y="472"/>
                  </a:lnTo>
                  <a:lnTo>
                    <a:pt x="1933" y="471"/>
                  </a:lnTo>
                  <a:lnTo>
                    <a:pt x="1932" y="471"/>
                  </a:lnTo>
                  <a:lnTo>
                    <a:pt x="1930" y="469"/>
                  </a:lnTo>
                  <a:lnTo>
                    <a:pt x="1932" y="467"/>
                  </a:lnTo>
                  <a:lnTo>
                    <a:pt x="1932" y="466"/>
                  </a:lnTo>
                  <a:lnTo>
                    <a:pt x="1933" y="463"/>
                  </a:lnTo>
                  <a:lnTo>
                    <a:pt x="1934" y="463"/>
                  </a:lnTo>
                  <a:lnTo>
                    <a:pt x="1934" y="463"/>
                  </a:lnTo>
                  <a:lnTo>
                    <a:pt x="1936" y="463"/>
                  </a:lnTo>
                  <a:lnTo>
                    <a:pt x="1936" y="462"/>
                  </a:lnTo>
                  <a:lnTo>
                    <a:pt x="1936" y="461"/>
                  </a:lnTo>
                  <a:lnTo>
                    <a:pt x="1936" y="458"/>
                  </a:lnTo>
                  <a:lnTo>
                    <a:pt x="1937" y="457"/>
                  </a:lnTo>
                  <a:lnTo>
                    <a:pt x="1936" y="456"/>
                  </a:lnTo>
                  <a:lnTo>
                    <a:pt x="1936" y="456"/>
                  </a:lnTo>
                  <a:lnTo>
                    <a:pt x="1936" y="456"/>
                  </a:lnTo>
                  <a:lnTo>
                    <a:pt x="1936" y="454"/>
                  </a:lnTo>
                  <a:lnTo>
                    <a:pt x="1936" y="453"/>
                  </a:lnTo>
                  <a:lnTo>
                    <a:pt x="1937" y="452"/>
                  </a:lnTo>
                  <a:lnTo>
                    <a:pt x="1937" y="450"/>
                  </a:lnTo>
                  <a:lnTo>
                    <a:pt x="1936" y="450"/>
                  </a:lnTo>
                  <a:lnTo>
                    <a:pt x="1936" y="450"/>
                  </a:lnTo>
                  <a:lnTo>
                    <a:pt x="1936" y="452"/>
                  </a:lnTo>
                  <a:lnTo>
                    <a:pt x="1936" y="452"/>
                  </a:lnTo>
                  <a:lnTo>
                    <a:pt x="1936" y="452"/>
                  </a:lnTo>
                  <a:lnTo>
                    <a:pt x="1934" y="452"/>
                  </a:lnTo>
                  <a:lnTo>
                    <a:pt x="1932" y="453"/>
                  </a:lnTo>
                  <a:lnTo>
                    <a:pt x="1932" y="454"/>
                  </a:lnTo>
                  <a:lnTo>
                    <a:pt x="1932" y="456"/>
                  </a:lnTo>
                  <a:lnTo>
                    <a:pt x="1932" y="456"/>
                  </a:lnTo>
                  <a:lnTo>
                    <a:pt x="1932" y="457"/>
                  </a:lnTo>
                  <a:lnTo>
                    <a:pt x="1932" y="458"/>
                  </a:lnTo>
                  <a:lnTo>
                    <a:pt x="1932" y="458"/>
                  </a:lnTo>
                  <a:lnTo>
                    <a:pt x="1932" y="458"/>
                  </a:lnTo>
                  <a:lnTo>
                    <a:pt x="1932" y="458"/>
                  </a:lnTo>
                  <a:lnTo>
                    <a:pt x="1932" y="458"/>
                  </a:lnTo>
                  <a:lnTo>
                    <a:pt x="1932" y="458"/>
                  </a:lnTo>
                  <a:lnTo>
                    <a:pt x="1932" y="456"/>
                  </a:lnTo>
                  <a:lnTo>
                    <a:pt x="1930" y="456"/>
                  </a:lnTo>
                  <a:lnTo>
                    <a:pt x="1930" y="456"/>
                  </a:lnTo>
                  <a:lnTo>
                    <a:pt x="1930" y="457"/>
                  </a:lnTo>
                  <a:lnTo>
                    <a:pt x="1929" y="458"/>
                  </a:lnTo>
                  <a:lnTo>
                    <a:pt x="1930" y="461"/>
                  </a:lnTo>
                  <a:lnTo>
                    <a:pt x="1930" y="461"/>
                  </a:lnTo>
                  <a:lnTo>
                    <a:pt x="1930" y="459"/>
                  </a:lnTo>
                  <a:lnTo>
                    <a:pt x="1929" y="458"/>
                  </a:lnTo>
                  <a:lnTo>
                    <a:pt x="1928" y="458"/>
                  </a:lnTo>
                  <a:lnTo>
                    <a:pt x="1928" y="458"/>
                  </a:lnTo>
                  <a:lnTo>
                    <a:pt x="1929" y="457"/>
                  </a:lnTo>
                  <a:lnTo>
                    <a:pt x="1930" y="454"/>
                  </a:lnTo>
                  <a:lnTo>
                    <a:pt x="1930" y="453"/>
                  </a:lnTo>
                  <a:lnTo>
                    <a:pt x="1930" y="453"/>
                  </a:lnTo>
                  <a:lnTo>
                    <a:pt x="1930" y="453"/>
                  </a:lnTo>
                  <a:lnTo>
                    <a:pt x="1930" y="452"/>
                  </a:lnTo>
                  <a:lnTo>
                    <a:pt x="1930" y="450"/>
                  </a:lnTo>
                  <a:lnTo>
                    <a:pt x="1930" y="450"/>
                  </a:lnTo>
                  <a:lnTo>
                    <a:pt x="1932" y="449"/>
                  </a:lnTo>
                  <a:lnTo>
                    <a:pt x="1930" y="449"/>
                  </a:lnTo>
                  <a:lnTo>
                    <a:pt x="1930" y="449"/>
                  </a:lnTo>
                  <a:lnTo>
                    <a:pt x="1929" y="449"/>
                  </a:lnTo>
                  <a:lnTo>
                    <a:pt x="1929" y="450"/>
                  </a:lnTo>
                  <a:lnTo>
                    <a:pt x="1929" y="453"/>
                  </a:lnTo>
                  <a:lnTo>
                    <a:pt x="1928" y="454"/>
                  </a:lnTo>
                  <a:lnTo>
                    <a:pt x="1927" y="456"/>
                  </a:lnTo>
                  <a:lnTo>
                    <a:pt x="1925" y="457"/>
                  </a:lnTo>
                  <a:lnTo>
                    <a:pt x="1925" y="458"/>
                  </a:lnTo>
                  <a:lnTo>
                    <a:pt x="1924" y="459"/>
                  </a:lnTo>
                  <a:lnTo>
                    <a:pt x="1924" y="461"/>
                  </a:lnTo>
                  <a:lnTo>
                    <a:pt x="1923" y="461"/>
                  </a:lnTo>
                  <a:lnTo>
                    <a:pt x="1923" y="462"/>
                  </a:lnTo>
                  <a:lnTo>
                    <a:pt x="1923" y="461"/>
                  </a:lnTo>
                  <a:lnTo>
                    <a:pt x="1923" y="461"/>
                  </a:lnTo>
                  <a:lnTo>
                    <a:pt x="1924" y="459"/>
                  </a:lnTo>
                  <a:lnTo>
                    <a:pt x="1924" y="458"/>
                  </a:lnTo>
                  <a:lnTo>
                    <a:pt x="1924" y="457"/>
                  </a:lnTo>
                  <a:lnTo>
                    <a:pt x="1927" y="454"/>
                  </a:lnTo>
                  <a:lnTo>
                    <a:pt x="1927" y="453"/>
                  </a:lnTo>
                  <a:lnTo>
                    <a:pt x="1928" y="453"/>
                  </a:lnTo>
                  <a:lnTo>
                    <a:pt x="1928" y="452"/>
                  </a:lnTo>
                  <a:lnTo>
                    <a:pt x="1927" y="450"/>
                  </a:lnTo>
                  <a:lnTo>
                    <a:pt x="1927" y="450"/>
                  </a:lnTo>
                  <a:lnTo>
                    <a:pt x="1927" y="450"/>
                  </a:lnTo>
                  <a:lnTo>
                    <a:pt x="1927" y="449"/>
                  </a:lnTo>
                  <a:lnTo>
                    <a:pt x="1927" y="448"/>
                  </a:lnTo>
                  <a:lnTo>
                    <a:pt x="1927" y="448"/>
                  </a:lnTo>
                  <a:lnTo>
                    <a:pt x="1927" y="448"/>
                  </a:lnTo>
                  <a:lnTo>
                    <a:pt x="1927" y="448"/>
                  </a:lnTo>
                  <a:lnTo>
                    <a:pt x="1925" y="449"/>
                  </a:lnTo>
                  <a:lnTo>
                    <a:pt x="1925" y="448"/>
                  </a:lnTo>
                  <a:lnTo>
                    <a:pt x="1927" y="448"/>
                  </a:lnTo>
                  <a:lnTo>
                    <a:pt x="1927" y="448"/>
                  </a:lnTo>
                  <a:lnTo>
                    <a:pt x="1927" y="447"/>
                  </a:lnTo>
                  <a:lnTo>
                    <a:pt x="1927" y="448"/>
                  </a:lnTo>
                  <a:lnTo>
                    <a:pt x="1928" y="447"/>
                  </a:lnTo>
                  <a:lnTo>
                    <a:pt x="1928" y="445"/>
                  </a:lnTo>
                  <a:lnTo>
                    <a:pt x="1927" y="447"/>
                  </a:lnTo>
                  <a:lnTo>
                    <a:pt x="1927" y="445"/>
                  </a:lnTo>
                  <a:lnTo>
                    <a:pt x="1928" y="444"/>
                  </a:lnTo>
                  <a:lnTo>
                    <a:pt x="1928" y="444"/>
                  </a:lnTo>
                  <a:lnTo>
                    <a:pt x="1929" y="445"/>
                  </a:lnTo>
                  <a:lnTo>
                    <a:pt x="1929" y="443"/>
                  </a:lnTo>
                  <a:lnTo>
                    <a:pt x="1928" y="441"/>
                  </a:lnTo>
                  <a:lnTo>
                    <a:pt x="1928" y="441"/>
                  </a:lnTo>
                  <a:lnTo>
                    <a:pt x="1927" y="441"/>
                  </a:lnTo>
                  <a:lnTo>
                    <a:pt x="1927" y="441"/>
                  </a:lnTo>
                  <a:lnTo>
                    <a:pt x="1927" y="443"/>
                  </a:lnTo>
                  <a:lnTo>
                    <a:pt x="1925" y="443"/>
                  </a:lnTo>
                  <a:lnTo>
                    <a:pt x="1924" y="443"/>
                  </a:lnTo>
                  <a:lnTo>
                    <a:pt x="1924" y="443"/>
                  </a:lnTo>
                  <a:lnTo>
                    <a:pt x="1924" y="443"/>
                  </a:lnTo>
                  <a:lnTo>
                    <a:pt x="1923" y="443"/>
                  </a:lnTo>
                  <a:lnTo>
                    <a:pt x="1923" y="444"/>
                  </a:lnTo>
                  <a:lnTo>
                    <a:pt x="1924" y="444"/>
                  </a:lnTo>
                  <a:lnTo>
                    <a:pt x="1924" y="444"/>
                  </a:lnTo>
                  <a:lnTo>
                    <a:pt x="1925" y="444"/>
                  </a:lnTo>
                  <a:lnTo>
                    <a:pt x="1924" y="445"/>
                  </a:lnTo>
                  <a:lnTo>
                    <a:pt x="1924" y="445"/>
                  </a:lnTo>
                  <a:lnTo>
                    <a:pt x="1923" y="445"/>
                  </a:lnTo>
                  <a:lnTo>
                    <a:pt x="1923" y="447"/>
                  </a:lnTo>
                  <a:lnTo>
                    <a:pt x="1923" y="447"/>
                  </a:lnTo>
                  <a:lnTo>
                    <a:pt x="1921" y="448"/>
                  </a:lnTo>
                  <a:lnTo>
                    <a:pt x="1923" y="448"/>
                  </a:lnTo>
                  <a:lnTo>
                    <a:pt x="1923" y="448"/>
                  </a:lnTo>
                  <a:lnTo>
                    <a:pt x="1923" y="449"/>
                  </a:lnTo>
                  <a:lnTo>
                    <a:pt x="1923" y="448"/>
                  </a:lnTo>
                  <a:lnTo>
                    <a:pt x="1921" y="449"/>
                  </a:lnTo>
                  <a:lnTo>
                    <a:pt x="1921" y="449"/>
                  </a:lnTo>
                  <a:lnTo>
                    <a:pt x="1920" y="450"/>
                  </a:lnTo>
                  <a:lnTo>
                    <a:pt x="1921" y="450"/>
                  </a:lnTo>
                  <a:lnTo>
                    <a:pt x="1921" y="452"/>
                  </a:lnTo>
                  <a:lnTo>
                    <a:pt x="1921" y="452"/>
                  </a:lnTo>
                  <a:lnTo>
                    <a:pt x="1923" y="453"/>
                  </a:lnTo>
                  <a:lnTo>
                    <a:pt x="1921" y="453"/>
                  </a:lnTo>
                  <a:lnTo>
                    <a:pt x="1921" y="453"/>
                  </a:lnTo>
                  <a:lnTo>
                    <a:pt x="1921" y="453"/>
                  </a:lnTo>
                  <a:lnTo>
                    <a:pt x="1921" y="453"/>
                  </a:lnTo>
                  <a:lnTo>
                    <a:pt x="1921" y="452"/>
                  </a:lnTo>
                  <a:lnTo>
                    <a:pt x="1921" y="450"/>
                  </a:lnTo>
                  <a:lnTo>
                    <a:pt x="1920" y="450"/>
                  </a:lnTo>
                  <a:lnTo>
                    <a:pt x="1919" y="450"/>
                  </a:lnTo>
                  <a:lnTo>
                    <a:pt x="1919" y="452"/>
                  </a:lnTo>
                  <a:lnTo>
                    <a:pt x="1919" y="453"/>
                  </a:lnTo>
                  <a:lnTo>
                    <a:pt x="1919" y="453"/>
                  </a:lnTo>
                  <a:lnTo>
                    <a:pt x="1919" y="454"/>
                  </a:lnTo>
                  <a:lnTo>
                    <a:pt x="1920" y="454"/>
                  </a:lnTo>
                  <a:lnTo>
                    <a:pt x="1921" y="456"/>
                  </a:lnTo>
                  <a:lnTo>
                    <a:pt x="1920" y="456"/>
                  </a:lnTo>
                  <a:lnTo>
                    <a:pt x="1919" y="454"/>
                  </a:lnTo>
                  <a:lnTo>
                    <a:pt x="1919" y="454"/>
                  </a:lnTo>
                  <a:lnTo>
                    <a:pt x="1917" y="454"/>
                  </a:lnTo>
                  <a:lnTo>
                    <a:pt x="1917" y="454"/>
                  </a:lnTo>
                  <a:lnTo>
                    <a:pt x="1917" y="453"/>
                  </a:lnTo>
                  <a:lnTo>
                    <a:pt x="1919" y="453"/>
                  </a:lnTo>
                  <a:lnTo>
                    <a:pt x="1919" y="452"/>
                  </a:lnTo>
                  <a:lnTo>
                    <a:pt x="1919" y="450"/>
                  </a:lnTo>
                  <a:lnTo>
                    <a:pt x="1917" y="449"/>
                  </a:lnTo>
                  <a:lnTo>
                    <a:pt x="1917" y="449"/>
                  </a:lnTo>
                  <a:lnTo>
                    <a:pt x="1917" y="449"/>
                  </a:lnTo>
                  <a:lnTo>
                    <a:pt x="1917" y="449"/>
                  </a:lnTo>
                  <a:lnTo>
                    <a:pt x="1916" y="450"/>
                  </a:lnTo>
                  <a:lnTo>
                    <a:pt x="1916" y="452"/>
                  </a:lnTo>
                  <a:lnTo>
                    <a:pt x="1916" y="450"/>
                  </a:lnTo>
                  <a:lnTo>
                    <a:pt x="1916" y="452"/>
                  </a:lnTo>
                  <a:lnTo>
                    <a:pt x="1916" y="453"/>
                  </a:lnTo>
                  <a:lnTo>
                    <a:pt x="1916" y="453"/>
                  </a:lnTo>
                  <a:lnTo>
                    <a:pt x="1915" y="453"/>
                  </a:lnTo>
                  <a:lnTo>
                    <a:pt x="1915" y="452"/>
                  </a:lnTo>
                  <a:lnTo>
                    <a:pt x="1915" y="450"/>
                  </a:lnTo>
                  <a:lnTo>
                    <a:pt x="1915" y="448"/>
                  </a:lnTo>
                  <a:lnTo>
                    <a:pt x="1914" y="448"/>
                  </a:lnTo>
                  <a:lnTo>
                    <a:pt x="1914" y="449"/>
                  </a:lnTo>
                  <a:lnTo>
                    <a:pt x="1912" y="449"/>
                  </a:lnTo>
                  <a:lnTo>
                    <a:pt x="1912" y="450"/>
                  </a:lnTo>
                  <a:lnTo>
                    <a:pt x="1912" y="450"/>
                  </a:lnTo>
                  <a:lnTo>
                    <a:pt x="1914" y="450"/>
                  </a:lnTo>
                  <a:lnTo>
                    <a:pt x="1914" y="452"/>
                  </a:lnTo>
                  <a:lnTo>
                    <a:pt x="1914" y="453"/>
                  </a:lnTo>
                  <a:lnTo>
                    <a:pt x="1914" y="453"/>
                  </a:lnTo>
                  <a:lnTo>
                    <a:pt x="1912" y="453"/>
                  </a:lnTo>
                  <a:lnTo>
                    <a:pt x="1912" y="454"/>
                  </a:lnTo>
                  <a:lnTo>
                    <a:pt x="1912" y="454"/>
                  </a:lnTo>
                  <a:lnTo>
                    <a:pt x="1912" y="453"/>
                  </a:lnTo>
                  <a:lnTo>
                    <a:pt x="1912" y="453"/>
                  </a:lnTo>
                  <a:lnTo>
                    <a:pt x="1912" y="453"/>
                  </a:lnTo>
                  <a:lnTo>
                    <a:pt x="1914" y="452"/>
                  </a:lnTo>
                  <a:lnTo>
                    <a:pt x="1914" y="450"/>
                  </a:lnTo>
                  <a:lnTo>
                    <a:pt x="1912" y="450"/>
                  </a:lnTo>
                  <a:lnTo>
                    <a:pt x="1911" y="450"/>
                  </a:lnTo>
                  <a:lnTo>
                    <a:pt x="1910" y="450"/>
                  </a:lnTo>
                  <a:lnTo>
                    <a:pt x="1910" y="450"/>
                  </a:lnTo>
                  <a:lnTo>
                    <a:pt x="1911" y="452"/>
                  </a:lnTo>
                  <a:lnTo>
                    <a:pt x="1911" y="452"/>
                  </a:lnTo>
                  <a:lnTo>
                    <a:pt x="1910" y="452"/>
                  </a:lnTo>
                  <a:lnTo>
                    <a:pt x="1908" y="452"/>
                  </a:lnTo>
                  <a:lnTo>
                    <a:pt x="1908" y="453"/>
                  </a:lnTo>
                  <a:lnTo>
                    <a:pt x="1908" y="452"/>
                  </a:lnTo>
                  <a:lnTo>
                    <a:pt x="1908" y="452"/>
                  </a:lnTo>
                  <a:lnTo>
                    <a:pt x="1908" y="452"/>
                  </a:lnTo>
                  <a:lnTo>
                    <a:pt x="1908" y="450"/>
                  </a:lnTo>
                  <a:lnTo>
                    <a:pt x="1908" y="450"/>
                  </a:lnTo>
                  <a:lnTo>
                    <a:pt x="1908" y="450"/>
                  </a:lnTo>
                  <a:lnTo>
                    <a:pt x="1908" y="450"/>
                  </a:lnTo>
                  <a:lnTo>
                    <a:pt x="1908" y="449"/>
                  </a:lnTo>
                  <a:lnTo>
                    <a:pt x="1908" y="449"/>
                  </a:lnTo>
                  <a:lnTo>
                    <a:pt x="1908" y="449"/>
                  </a:lnTo>
                  <a:lnTo>
                    <a:pt x="1910" y="449"/>
                  </a:lnTo>
                  <a:lnTo>
                    <a:pt x="1910" y="448"/>
                  </a:lnTo>
                  <a:lnTo>
                    <a:pt x="1908" y="447"/>
                  </a:lnTo>
                  <a:lnTo>
                    <a:pt x="1907" y="448"/>
                  </a:lnTo>
                  <a:lnTo>
                    <a:pt x="1907" y="447"/>
                  </a:lnTo>
                  <a:lnTo>
                    <a:pt x="1908" y="447"/>
                  </a:lnTo>
                  <a:lnTo>
                    <a:pt x="1908" y="447"/>
                  </a:lnTo>
                  <a:lnTo>
                    <a:pt x="1908" y="445"/>
                  </a:lnTo>
                  <a:lnTo>
                    <a:pt x="1908" y="445"/>
                  </a:lnTo>
                  <a:lnTo>
                    <a:pt x="1910" y="445"/>
                  </a:lnTo>
                  <a:lnTo>
                    <a:pt x="1908" y="445"/>
                  </a:lnTo>
                  <a:lnTo>
                    <a:pt x="1908" y="445"/>
                  </a:lnTo>
                  <a:lnTo>
                    <a:pt x="1908" y="444"/>
                  </a:lnTo>
                  <a:lnTo>
                    <a:pt x="1908" y="445"/>
                  </a:lnTo>
                  <a:lnTo>
                    <a:pt x="1908" y="444"/>
                  </a:lnTo>
                  <a:lnTo>
                    <a:pt x="1908" y="444"/>
                  </a:lnTo>
                  <a:lnTo>
                    <a:pt x="1908" y="444"/>
                  </a:lnTo>
                  <a:lnTo>
                    <a:pt x="1908" y="443"/>
                  </a:lnTo>
                  <a:lnTo>
                    <a:pt x="1910" y="443"/>
                  </a:lnTo>
                  <a:lnTo>
                    <a:pt x="1911" y="441"/>
                  </a:lnTo>
                  <a:lnTo>
                    <a:pt x="1911" y="443"/>
                  </a:lnTo>
                  <a:lnTo>
                    <a:pt x="1911" y="443"/>
                  </a:lnTo>
                  <a:lnTo>
                    <a:pt x="1912" y="441"/>
                  </a:lnTo>
                  <a:lnTo>
                    <a:pt x="1912" y="441"/>
                  </a:lnTo>
                  <a:lnTo>
                    <a:pt x="1912" y="440"/>
                  </a:lnTo>
                  <a:lnTo>
                    <a:pt x="1912" y="439"/>
                  </a:lnTo>
                  <a:lnTo>
                    <a:pt x="1911" y="440"/>
                  </a:lnTo>
                  <a:lnTo>
                    <a:pt x="1911" y="440"/>
                  </a:lnTo>
                  <a:lnTo>
                    <a:pt x="1911" y="440"/>
                  </a:lnTo>
                  <a:lnTo>
                    <a:pt x="1911" y="440"/>
                  </a:lnTo>
                  <a:lnTo>
                    <a:pt x="1910" y="440"/>
                  </a:lnTo>
                  <a:lnTo>
                    <a:pt x="1910" y="441"/>
                  </a:lnTo>
                  <a:lnTo>
                    <a:pt x="1908" y="441"/>
                  </a:lnTo>
                  <a:lnTo>
                    <a:pt x="1908" y="441"/>
                  </a:lnTo>
                  <a:lnTo>
                    <a:pt x="1908" y="440"/>
                  </a:lnTo>
                  <a:lnTo>
                    <a:pt x="1907" y="440"/>
                  </a:lnTo>
                  <a:lnTo>
                    <a:pt x="1906" y="441"/>
                  </a:lnTo>
                  <a:lnTo>
                    <a:pt x="1906" y="441"/>
                  </a:lnTo>
                  <a:lnTo>
                    <a:pt x="1907" y="441"/>
                  </a:lnTo>
                  <a:lnTo>
                    <a:pt x="1907" y="441"/>
                  </a:lnTo>
                  <a:lnTo>
                    <a:pt x="1906" y="441"/>
                  </a:lnTo>
                  <a:lnTo>
                    <a:pt x="1906" y="443"/>
                  </a:lnTo>
                  <a:lnTo>
                    <a:pt x="1906" y="444"/>
                  </a:lnTo>
                  <a:lnTo>
                    <a:pt x="1906" y="443"/>
                  </a:lnTo>
                  <a:lnTo>
                    <a:pt x="1905" y="444"/>
                  </a:lnTo>
                  <a:lnTo>
                    <a:pt x="1906" y="445"/>
                  </a:lnTo>
                  <a:lnTo>
                    <a:pt x="1906" y="447"/>
                  </a:lnTo>
                  <a:lnTo>
                    <a:pt x="1906" y="445"/>
                  </a:lnTo>
                  <a:lnTo>
                    <a:pt x="1905" y="445"/>
                  </a:lnTo>
                  <a:lnTo>
                    <a:pt x="1905" y="447"/>
                  </a:lnTo>
                  <a:lnTo>
                    <a:pt x="1905" y="448"/>
                  </a:lnTo>
                  <a:lnTo>
                    <a:pt x="1903" y="447"/>
                  </a:lnTo>
                  <a:lnTo>
                    <a:pt x="1903" y="444"/>
                  </a:lnTo>
                  <a:lnTo>
                    <a:pt x="1903" y="444"/>
                  </a:lnTo>
                  <a:lnTo>
                    <a:pt x="1905" y="443"/>
                  </a:lnTo>
                  <a:lnTo>
                    <a:pt x="1903" y="443"/>
                  </a:lnTo>
                  <a:lnTo>
                    <a:pt x="1903" y="443"/>
                  </a:lnTo>
                  <a:lnTo>
                    <a:pt x="1903" y="443"/>
                  </a:lnTo>
                  <a:lnTo>
                    <a:pt x="1903" y="444"/>
                  </a:lnTo>
                  <a:lnTo>
                    <a:pt x="1903" y="445"/>
                  </a:lnTo>
                  <a:lnTo>
                    <a:pt x="1902" y="445"/>
                  </a:lnTo>
                  <a:lnTo>
                    <a:pt x="1902" y="445"/>
                  </a:lnTo>
                  <a:lnTo>
                    <a:pt x="1902" y="448"/>
                  </a:lnTo>
                  <a:lnTo>
                    <a:pt x="1901" y="448"/>
                  </a:lnTo>
                  <a:lnTo>
                    <a:pt x="1901" y="448"/>
                  </a:lnTo>
                  <a:lnTo>
                    <a:pt x="1901" y="447"/>
                  </a:lnTo>
                  <a:lnTo>
                    <a:pt x="1901" y="445"/>
                  </a:lnTo>
                  <a:lnTo>
                    <a:pt x="1899" y="447"/>
                  </a:lnTo>
                  <a:lnTo>
                    <a:pt x="1899" y="447"/>
                  </a:lnTo>
                  <a:lnTo>
                    <a:pt x="1898" y="447"/>
                  </a:lnTo>
                  <a:lnTo>
                    <a:pt x="1897" y="447"/>
                  </a:lnTo>
                  <a:lnTo>
                    <a:pt x="1897" y="447"/>
                  </a:lnTo>
                  <a:lnTo>
                    <a:pt x="1896" y="447"/>
                  </a:lnTo>
                  <a:lnTo>
                    <a:pt x="1896" y="448"/>
                  </a:lnTo>
                  <a:lnTo>
                    <a:pt x="1896" y="448"/>
                  </a:lnTo>
                  <a:lnTo>
                    <a:pt x="1894" y="447"/>
                  </a:lnTo>
                  <a:lnTo>
                    <a:pt x="1894" y="447"/>
                  </a:lnTo>
                  <a:lnTo>
                    <a:pt x="1896" y="447"/>
                  </a:lnTo>
                  <a:lnTo>
                    <a:pt x="1896" y="445"/>
                  </a:lnTo>
                  <a:lnTo>
                    <a:pt x="1896" y="445"/>
                  </a:lnTo>
                  <a:lnTo>
                    <a:pt x="1896" y="445"/>
                  </a:lnTo>
                  <a:lnTo>
                    <a:pt x="1897" y="445"/>
                  </a:lnTo>
                  <a:lnTo>
                    <a:pt x="1897" y="445"/>
                  </a:lnTo>
                  <a:lnTo>
                    <a:pt x="1898" y="444"/>
                  </a:lnTo>
                  <a:lnTo>
                    <a:pt x="1898" y="443"/>
                  </a:lnTo>
                  <a:lnTo>
                    <a:pt x="1897" y="443"/>
                  </a:lnTo>
                  <a:lnTo>
                    <a:pt x="1897" y="443"/>
                  </a:lnTo>
                  <a:lnTo>
                    <a:pt x="1897" y="441"/>
                  </a:lnTo>
                  <a:lnTo>
                    <a:pt x="1898" y="441"/>
                  </a:lnTo>
                  <a:lnTo>
                    <a:pt x="1897" y="440"/>
                  </a:lnTo>
                  <a:lnTo>
                    <a:pt x="1897" y="440"/>
                  </a:lnTo>
                  <a:lnTo>
                    <a:pt x="1898" y="440"/>
                  </a:lnTo>
                  <a:lnTo>
                    <a:pt x="1898" y="440"/>
                  </a:lnTo>
                  <a:lnTo>
                    <a:pt x="1898" y="440"/>
                  </a:lnTo>
                  <a:lnTo>
                    <a:pt x="1898" y="440"/>
                  </a:lnTo>
                  <a:lnTo>
                    <a:pt x="1898" y="439"/>
                  </a:lnTo>
                  <a:lnTo>
                    <a:pt x="1898" y="437"/>
                  </a:lnTo>
                  <a:lnTo>
                    <a:pt x="1898" y="439"/>
                  </a:lnTo>
                  <a:lnTo>
                    <a:pt x="1899" y="439"/>
                  </a:lnTo>
                  <a:lnTo>
                    <a:pt x="1899" y="437"/>
                  </a:lnTo>
                  <a:lnTo>
                    <a:pt x="1899" y="437"/>
                  </a:lnTo>
                  <a:lnTo>
                    <a:pt x="1898" y="437"/>
                  </a:lnTo>
                  <a:lnTo>
                    <a:pt x="1899" y="436"/>
                  </a:lnTo>
                  <a:lnTo>
                    <a:pt x="1898" y="436"/>
                  </a:lnTo>
                  <a:lnTo>
                    <a:pt x="1897" y="436"/>
                  </a:lnTo>
                  <a:lnTo>
                    <a:pt x="1897" y="435"/>
                  </a:lnTo>
                  <a:lnTo>
                    <a:pt x="1897" y="435"/>
                  </a:lnTo>
                  <a:lnTo>
                    <a:pt x="1897" y="435"/>
                  </a:lnTo>
                  <a:lnTo>
                    <a:pt x="1897" y="435"/>
                  </a:lnTo>
                  <a:lnTo>
                    <a:pt x="1897" y="434"/>
                  </a:lnTo>
                  <a:lnTo>
                    <a:pt x="1896" y="434"/>
                  </a:lnTo>
                  <a:lnTo>
                    <a:pt x="1896" y="435"/>
                  </a:lnTo>
                  <a:lnTo>
                    <a:pt x="1896" y="435"/>
                  </a:lnTo>
                  <a:lnTo>
                    <a:pt x="1896" y="436"/>
                  </a:lnTo>
                  <a:lnTo>
                    <a:pt x="1896" y="436"/>
                  </a:lnTo>
                  <a:lnTo>
                    <a:pt x="1896" y="435"/>
                  </a:lnTo>
                  <a:lnTo>
                    <a:pt x="1894" y="435"/>
                  </a:lnTo>
                  <a:lnTo>
                    <a:pt x="1894" y="436"/>
                  </a:lnTo>
                  <a:lnTo>
                    <a:pt x="1894" y="437"/>
                  </a:lnTo>
                  <a:lnTo>
                    <a:pt x="1896" y="437"/>
                  </a:lnTo>
                  <a:lnTo>
                    <a:pt x="1896" y="439"/>
                  </a:lnTo>
                  <a:lnTo>
                    <a:pt x="1896" y="439"/>
                  </a:lnTo>
                  <a:lnTo>
                    <a:pt x="1896" y="439"/>
                  </a:lnTo>
                  <a:lnTo>
                    <a:pt x="1896" y="439"/>
                  </a:lnTo>
                  <a:lnTo>
                    <a:pt x="1896" y="439"/>
                  </a:lnTo>
                  <a:lnTo>
                    <a:pt x="1896" y="440"/>
                  </a:lnTo>
                  <a:lnTo>
                    <a:pt x="1894" y="440"/>
                  </a:lnTo>
                  <a:lnTo>
                    <a:pt x="1896" y="439"/>
                  </a:lnTo>
                  <a:lnTo>
                    <a:pt x="1894" y="439"/>
                  </a:lnTo>
                  <a:lnTo>
                    <a:pt x="1893" y="437"/>
                  </a:lnTo>
                  <a:lnTo>
                    <a:pt x="1893" y="436"/>
                  </a:lnTo>
                  <a:lnTo>
                    <a:pt x="1892" y="437"/>
                  </a:lnTo>
                  <a:lnTo>
                    <a:pt x="1892" y="440"/>
                  </a:lnTo>
                  <a:lnTo>
                    <a:pt x="1892" y="441"/>
                  </a:lnTo>
                  <a:lnTo>
                    <a:pt x="1892" y="441"/>
                  </a:lnTo>
                  <a:lnTo>
                    <a:pt x="1892" y="443"/>
                  </a:lnTo>
                  <a:lnTo>
                    <a:pt x="1890" y="443"/>
                  </a:lnTo>
                  <a:lnTo>
                    <a:pt x="1890" y="443"/>
                  </a:lnTo>
                  <a:lnTo>
                    <a:pt x="1890" y="441"/>
                  </a:lnTo>
                  <a:lnTo>
                    <a:pt x="1890" y="440"/>
                  </a:lnTo>
                  <a:lnTo>
                    <a:pt x="1890" y="437"/>
                  </a:lnTo>
                  <a:lnTo>
                    <a:pt x="1889" y="436"/>
                  </a:lnTo>
                  <a:lnTo>
                    <a:pt x="1889" y="436"/>
                  </a:lnTo>
                  <a:lnTo>
                    <a:pt x="1888" y="437"/>
                  </a:lnTo>
                  <a:lnTo>
                    <a:pt x="1889" y="439"/>
                  </a:lnTo>
                  <a:lnTo>
                    <a:pt x="1888" y="437"/>
                  </a:lnTo>
                  <a:lnTo>
                    <a:pt x="1888" y="437"/>
                  </a:lnTo>
                  <a:lnTo>
                    <a:pt x="1886" y="437"/>
                  </a:lnTo>
                  <a:lnTo>
                    <a:pt x="1886" y="440"/>
                  </a:lnTo>
                  <a:lnTo>
                    <a:pt x="1886" y="440"/>
                  </a:lnTo>
                  <a:lnTo>
                    <a:pt x="1888" y="440"/>
                  </a:lnTo>
                  <a:lnTo>
                    <a:pt x="1888" y="441"/>
                  </a:lnTo>
                  <a:lnTo>
                    <a:pt x="1886" y="441"/>
                  </a:lnTo>
                  <a:lnTo>
                    <a:pt x="1886" y="443"/>
                  </a:lnTo>
                  <a:lnTo>
                    <a:pt x="1886" y="441"/>
                  </a:lnTo>
                  <a:lnTo>
                    <a:pt x="1886" y="441"/>
                  </a:lnTo>
                  <a:lnTo>
                    <a:pt x="1888" y="441"/>
                  </a:lnTo>
                  <a:lnTo>
                    <a:pt x="1886" y="440"/>
                  </a:lnTo>
                  <a:lnTo>
                    <a:pt x="1885" y="440"/>
                  </a:lnTo>
                  <a:lnTo>
                    <a:pt x="1885" y="441"/>
                  </a:lnTo>
                  <a:lnTo>
                    <a:pt x="1885" y="443"/>
                  </a:lnTo>
                  <a:lnTo>
                    <a:pt x="1885" y="441"/>
                  </a:lnTo>
                  <a:lnTo>
                    <a:pt x="1885" y="441"/>
                  </a:lnTo>
                  <a:lnTo>
                    <a:pt x="1885" y="440"/>
                  </a:lnTo>
                  <a:lnTo>
                    <a:pt x="1885" y="440"/>
                  </a:lnTo>
                  <a:lnTo>
                    <a:pt x="1885" y="440"/>
                  </a:lnTo>
                  <a:lnTo>
                    <a:pt x="1885" y="439"/>
                  </a:lnTo>
                  <a:lnTo>
                    <a:pt x="1885" y="439"/>
                  </a:lnTo>
                  <a:lnTo>
                    <a:pt x="1885" y="439"/>
                  </a:lnTo>
                  <a:lnTo>
                    <a:pt x="1885" y="437"/>
                  </a:lnTo>
                  <a:lnTo>
                    <a:pt x="1885" y="437"/>
                  </a:lnTo>
                  <a:lnTo>
                    <a:pt x="1885" y="437"/>
                  </a:lnTo>
                  <a:lnTo>
                    <a:pt x="1884" y="439"/>
                  </a:lnTo>
                  <a:lnTo>
                    <a:pt x="1884" y="437"/>
                  </a:lnTo>
                  <a:lnTo>
                    <a:pt x="1883" y="439"/>
                  </a:lnTo>
                  <a:lnTo>
                    <a:pt x="1883" y="440"/>
                  </a:lnTo>
                  <a:lnTo>
                    <a:pt x="1883" y="440"/>
                  </a:lnTo>
                  <a:lnTo>
                    <a:pt x="1883" y="439"/>
                  </a:lnTo>
                  <a:lnTo>
                    <a:pt x="1884" y="437"/>
                  </a:lnTo>
                  <a:lnTo>
                    <a:pt x="1884" y="437"/>
                  </a:lnTo>
                  <a:lnTo>
                    <a:pt x="1884" y="436"/>
                  </a:lnTo>
                  <a:lnTo>
                    <a:pt x="1883" y="437"/>
                  </a:lnTo>
                  <a:lnTo>
                    <a:pt x="1883" y="437"/>
                  </a:lnTo>
                  <a:lnTo>
                    <a:pt x="1883" y="436"/>
                  </a:lnTo>
                  <a:lnTo>
                    <a:pt x="1883" y="436"/>
                  </a:lnTo>
                  <a:lnTo>
                    <a:pt x="1884" y="436"/>
                  </a:lnTo>
                  <a:lnTo>
                    <a:pt x="1884" y="435"/>
                  </a:lnTo>
                  <a:lnTo>
                    <a:pt x="1884" y="435"/>
                  </a:lnTo>
                  <a:lnTo>
                    <a:pt x="1883" y="435"/>
                  </a:lnTo>
                  <a:lnTo>
                    <a:pt x="1884" y="435"/>
                  </a:lnTo>
                  <a:lnTo>
                    <a:pt x="1884" y="432"/>
                  </a:lnTo>
                  <a:lnTo>
                    <a:pt x="1884" y="432"/>
                  </a:lnTo>
                  <a:lnTo>
                    <a:pt x="1884" y="432"/>
                  </a:lnTo>
                  <a:lnTo>
                    <a:pt x="1884" y="432"/>
                  </a:lnTo>
                  <a:lnTo>
                    <a:pt x="1884" y="431"/>
                  </a:lnTo>
                  <a:lnTo>
                    <a:pt x="1883" y="431"/>
                  </a:lnTo>
                  <a:lnTo>
                    <a:pt x="1883" y="431"/>
                  </a:lnTo>
                  <a:lnTo>
                    <a:pt x="1881" y="431"/>
                  </a:lnTo>
                  <a:lnTo>
                    <a:pt x="1881" y="431"/>
                  </a:lnTo>
                  <a:lnTo>
                    <a:pt x="1883" y="431"/>
                  </a:lnTo>
                  <a:lnTo>
                    <a:pt x="1883" y="431"/>
                  </a:lnTo>
                  <a:lnTo>
                    <a:pt x="1883" y="431"/>
                  </a:lnTo>
                  <a:lnTo>
                    <a:pt x="1883" y="432"/>
                  </a:lnTo>
                  <a:lnTo>
                    <a:pt x="1881" y="432"/>
                  </a:lnTo>
                  <a:lnTo>
                    <a:pt x="1881" y="432"/>
                  </a:lnTo>
                  <a:lnTo>
                    <a:pt x="1881" y="432"/>
                  </a:lnTo>
                  <a:lnTo>
                    <a:pt x="1880" y="432"/>
                  </a:lnTo>
                  <a:lnTo>
                    <a:pt x="1880" y="434"/>
                  </a:lnTo>
                  <a:lnTo>
                    <a:pt x="1880" y="434"/>
                  </a:lnTo>
                  <a:lnTo>
                    <a:pt x="1881" y="435"/>
                  </a:lnTo>
                  <a:lnTo>
                    <a:pt x="1880" y="435"/>
                  </a:lnTo>
                  <a:lnTo>
                    <a:pt x="1880" y="435"/>
                  </a:lnTo>
                  <a:lnTo>
                    <a:pt x="1881" y="435"/>
                  </a:lnTo>
                  <a:lnTo>
                    <a:pt x="1881" y="436"/>
                  </a:lnTo>
                  <a:lnTo>
                    <a:pt x="1880" y="436"/>
                  </a:lnTo>
                  <a:lnTo>
                    <a:pt x="1879" y="436"/>
                  </a:lnTo>
                  <a:lnTo>
                    <a:pt x="1879" y="436"/>
                  </a:lnTo>
                  <a:lnTo>
                    <a:pt x="1879" y="437"/>
                  </a:lnTo>
                  <a:lnTo>
                    <a:pt x="1879" y="437"/>
                  </a:lnTo>
                  <a:lnTo>
                    <a:pt x="1879" y="439"/>
                  </a:lnTo>
                  <a:lnTo>
                    <a:pt x="1879" y="439"/>
                  </a:lnTo>
                  <a:lnTo>
                    <a:pt x="1879" y="439"/>
                  </a:lnTo>
                  <a:lnTo>
                    <a:pt x="1879" y="440"/>
                  </a:lnTo>
                  <a:lnTo>
                    <a:pt x="1879" y="439"/>
                  </a:lnTo>
                  <a:lnTo>
                    <a:pt x="1877" y="439"/>
                  </a:lnTo>
                  <a:lnTo>
                    <a:pt x="1877" y="440"/>
                  </a:lnTo>
                  <a:lnTo>
                    <a:pt x="1877" y="440"/>
                  </a:lnTo>
                  <a:lnTo>
                    <a:pt x="1877" y="440"/>
                  </a:lnTo>
                  <a:lnTo>
                    <a:pt x="1877" y="440"/>
                  </a:lnTo>
                  <a:lnTo>
                    <a:pt x="1876" y="440"/>
                  </a:lnTo>
                  <a:lnTo>
                    <a:pt x="1876" y="439"/>
                  </a:lnTo>
                  <a:lnTo>
                    <a:pt x="1876" y="439"/>
                  </a:lnTo>
                  <a:lnTo>
                    <a:pt x="1877" y="439"/>
                  </a:lnTo>
                  <a:lnTo>
                    <a:pt x="1877" y="437"/>
                  </a:lnTo>
                  <a:lnTo>
                    <a:pt x="1876" y="437"/>
                  </a:lnTo>
                  <a:lnTo>
                    <a:pt x="1876" y="436"/>
                  </a:lnTo>
                  <a:lnTo>
                    <a:pt x="1876" y="435"/>
                  </a:lnTo>
                  <a:lnTo>
                    <a:pt x="1876" y="435"/>
                  </a:lnTo>
                  <a:lnTo>
                    <a:pt x="1876" y="435"/>
                  </a:lnTo>
                  <a:lnTo>
                    <a:pt x="1876" y="434"/>
                  </a:lnTo>
                  <a:lnTo>
                    <a:pt x="1876" y="435"/>
                  </a:lnTo>
                  <a:lnTo>
                    <a:pt x="1875" y="435"/>
                  </a:lnTo>
                  <a:lnTo>
                    <a:pt x="1875" y="434"/>
                  </a:lnTo>
                  <a:lnTo>
                    <a:pt x="1875" y="434"/>
                  </a:lnTo>
                  <a:lnTo>
                    <a:pt x="1874" y="435"/>
                  </a:lnTo>
                  <a:lnTo>
                    <a:pt x="1874" y="434"/>
                  </a:lnTo>
                  <a:lnTo>
                    <a:pt x="1874" y="434"/>
                  </a:lnTo>
                  <a:lnTo>
                    <a:pt x="1875" y="432"/>
                  </a:lnTo>
                  <a:lnTo>
                    <a:pt x="1875" y="432"/>
                  </a:lnTo>
                  <a:lnTo>
                    <a:pt x="1875" y="432"/>
                  </a:lnTo>
                  <a:lnTo>
                    <a:pt x="1875" y="431"/>
                  </a:lnTo>
                  <a:lnTo>
                    <a:pt x="1875" y="431"/>
                  </a:lnTo>
                  <a:lnTo>
                    <a:pt x="1875" y="431"/>
                  </a:lnTo>
                  <a:lnTo>
                    <a:pt x="1876" y="430"/>
                  </a:lnTo>
                  <a:lnTo>
                    <a:pt x="1876" y="431"/>
                  </a:lnTo>
                  <a:lnTo>
                    <a:pt x="1876" y="431"/>
                  </a:lnTo>
                  <a:lnTo>
                    <a:pt x="1875" y="428"/>
                  </a:lnTo>
                  <a:lnTo>
                    <a:pt x="1875" y="428"/>
                  </a:lnTo>
                  <a:lnTo>
                    <a:pt x="1874" y="428"/>
                  </a:lnTo>
                  <a:lnTo>
                    <a:pt x="1874" y="428"/>
                  </a:lnTo>
                  <a:lnTo>
                    <a:pt x="1872" y="428"/>
                  </a:lnTo>
                  <a:lnTo>
                    <a:pt x="1872" y="428"/>
                  </a:lnTo>
                  <a:lnTo>
                    <a:pt x="1871" y="430"/>
                  </a:lnTo>
                  <a:lnTo>
                    <a:pt x="1871" y="430"/>
                  </a:lnTo>
                  <a:lnTo>
                    <a:pt x="1871" y="431"/>
                  </a:lnTo>
                  <a:lnTo>
                    <a:pt x="1870" y="431"/>
                  </a:lnTo>
                  <a:lnTo>
                    <a:pt x="1870" y="430"/>
                  </a:lnTo>
                  <a:lnTo>
                    <a:pt x="1870" y="430"/>
                  </a:lnTo>
                  <a:lnTo>
                    <a:pt x="1870" y="431"/>
                  </a:lnTo>
                  <a:lnTo>
                    <a:pt x="1870" y="432"/>
                  </a:lnTo>
                  <a:lnTo>
                    <a:pt x="1868" y="434"/>
                  </a:lnTo>
                  <a:lnTo>
                    <a:pt x="1868" y="435"/>
                  </a:lnTo>
                  <a:lnTo>
                    <a:pt x="1870" y="435"/>
                  </a:lnTo>
                  <a:lnTo>
                    <a:pt x="1871" y="435"/>
                  </a:lnTo>
                  <a:lnTo>
                    <a:pt x="1870" y="435"/>
                  </a:lnTo>
                  <a:lnTo>
                    <a:pt x="1868" y="435"/>
                  </a:lnTo>
                  <a:lnTo>
                    <a:pt x="1868" y="435"/>
                  </a:lnTo>
                  <a:lnTo>
                    <a:pt x="1868" y="435"/>
                  </a:lnTo>
                  <a:lnTo>
                    <a:pt x="1868" y="435"/>
                  </a:lnTo>
                  <a:lnTo>
                    <a:pt x="1868" y="434"/>
                  </a:lnTo>
                  <a:lnTo>
                    <a:pt x="1868" y="431"/>
                  </a:lnTo>
                  <a:lnTo>
                    <a:pt x="1868" y="428"/>
                  </a:lnTo>
                  <a:lnTo>
                    <a:pt x="1868" y="428"/>
                  </a:lnTo>
                  <a:lnTo>
                    <a:pt x="1868" y="430"/>
                  </a:lnTo>
                  <a:lnTo>
                    <a:pt x="1868" y="431"/>
                  </a:lnTo>
                  <a:lnTo>
                    <a:pt x="1868" y="432"/>
                  </a:lnTo>
                  <a:lnTo>
                    <a:pt x="1867" y="432"/>
                  </a:lnTo>
                  <a:lnTo>
                    <a:pt x="1867" y="432"/>
                  </a:lnTo>
                  <a:lnTo>
                    <a:pt x="1868" y="434"/>
                  </a:lnTo>
                  <a:lnTo>
                    <a:pt x="1867" y="434"/>
                  </a:lnTo>
                  <a:lnTo>
                    <a:pt x="1867" y="432"/>
                  </a:lnTo>
                  <a:lnTo>
                    <a:pt x="1867" y="432"/>
                  </a:lnTo>
                  <a:lnTo>
                    <a:pt x="1867" y="431"/>
                  </a:lnTo>
                  <a:lnTo>
                    <a:pt x="1867" y="431"/>
                  </a:lnTo>
                  <a:lnTo>
                    <a:pt x="1866" y="431"/>
                  </a:lnTo>
                  <a:lnTo>
                    <a:pt x="1867" y="431"/>
                  </a:lnTo>
                  <a:lnTo>
                    <a:pt x="1867" y="430"/>
                  </a:lnTo>
                  <a:lnTo>
                    <a:pt x="1867" y="430"/>
                  </a:lnTo>
                  <a:lnTo>
                    <a:pt x="1867" y="430"/>
                  </a:lnTo>
                  <a:lnTo>
                    <a:pt x="1867" y="428"/>
                  </a:lnTo>
                  <a:lnTo>
                    <a:pt x="1866" y="428"/>
                  </a:lnTo>
                  <a:lnTo>
                    <a:pt x="1867" y="428"/>
                  </a:lnTo>
                  <a:lnTo>
                    <a:pt x="1867" y="427"/>
                  </a:lnTo>
                  <a:lnTo>
                    <a:pt x="1866" y="426"/>
                  </a:lnTo>
                  <a:lnTo>
                    <a:pt x="1866" y="426"/>
                  </a:lnTo>
                  <a:lnTo>
                    <a:pt x="1866" y="426"/>
                  </a:lnTo>
                  <a:lnTo>
                    <a:pt x="1865" y="426"/>
                  </a:lnTo>
                  <a:lnTo>
                    <a:pt x="1865" y="426"/>
                  </a:lnTo>
                  <a:lnTo>
                    <a:pt x="1863" y="427"/>
                  </a:lnTo>
                  <a:lnTo>
                    <a:pt x="1863" y="427"/>
                  </a:lnTo>
                  <a:lnTo>
                    <a:pt x="1863" y="427"/>
                  </a:lnTo>
                  <a:lnTo>
                    <a:pt x="1862" y="427"/>
                  </a:lnTo>
                  <a:lnTo>
                    <a:pt x="1862" y="427"/>
                  </a:lnTo>
                  <a:lnTo>
                    <a:pt x="1863" y="428"/>
                  </a:lnTo>
                  <a:lnTo>
                    <a:pt x="1862" y="428"/>
                  </a:lnTo>
                  <a:lnTo>
                    <a:pt x="1862" y="428"/>
                  </a:lnTo>
                  <a:lnTo>
                    <a:pt x="1862" y="430"/>
                  </a:lnTo>
                  <a:lnTo>
                    <a:pt x="1862" y="428"/>
                  </a:lnTo>
                  <a:lnTo>
                    <a:pt x="1861" y="431"/>
                  </a:lnTo>
                  <a:lnTo>
                    <a:pt x="1861" y="431"/>
                  </a:lnTo>
                  <a:lnTo>
                    <a:pt x="1862" y="431"/>
                  </a:lnTo>
                  <a:lnTo>
                    <a:pt x="1862" y="432"/>
                  </a:lnTo>
                  <a:lnTo>
                    <a:pt x="1861" y="432"/>
                  </a:lnTo>
                  <a:lnTo>
                    <a:pt x="1861" y="432"/>
                  </a:lnTo>
                  <a:lnTo>
                    <a:pt x="1861" y="432"/>
                  </a:lnTo>
                  <a:lnTo>
                    <a:pt x="1861" y="434"/>
                  </a:lnTo>
                  <a:lnTo>
                    <a:pt x="1861" y="432"/>
                  </a:lnTo>
                  <a:lnTo>
                    <a:pt x="1861" y="431"/>
                  </a:lnTo>
                  <a:lnTo>
                    <a:pt x="1861" y="430"/>
                  </a:lnTo>
                  <a:lnTo>
                    <a:pt x="1861" y="430"/>
                  </a:lnTo>
                  <a:lnTo>
                    <a:pt x="1861" y="427"/>
                  </a:lnTo>
                  <a:lnTo>
                    <a:pt x="1861" y="427"/>
                  </a:lnTo>
                  <a:lnTo>
                    <a:pt x="1862" y="426"/>
                  </a:lnTo>
                  <a:lnTo>
                    <a:pt x="1861" y="426"/>
                  </a:lnTo>
                  <a:lnTo>
                    <a:pt x="1861" y="426"/>
                  </a:lnTo>
                  <a:lnTo>
                    <a:pt x="1859" y="426"/>
                  </a:lnTo>
                  <a:lnTo>
                    <a:pt x="1858" y="427"/>
                  </a:lnTo>
                  <a:lnTo>
                    <a:pt x="1858" y="427"/>
                  </a:lnTo>
                  <a:lnTo>
                    <a:pt x="1859" y="427"/>
                  </a:lnTo>
                  <a:lnTo>
                    <a:pt x="1858" y="427"/>
                  </a:lnTo>
                  <a:lnTo>
                    <a:pt x="1858" y="427"/>
                  </a:lnTo>
                  <a:lnTo>
                    <a:pt x="1858" y="427"/>
                  </a:lnTo>
                  <a:lnTo>
                    <a:pt x="1857" y="427"/>
                  </a:lnTo>
                  <a:lnTo>
                    <a:pt x="1857" y="427"/>
                  </a:lnTo>
                  <a:lnTo>
                    <a:pt x="1857" y="428"/>
                  </a:lnTo>
                  <a:lnTo>
                    <a:pt x="1857" y="428"/>
                  </a:lnTo>
                  <a:lnTo>
                    <a:pt x="1857" y="427"/>
                  </a:lnTo>
                  <a:lnTo>
                    <a:pt x="1855" y="428"/>
                  </a:lnTo>
                  <a:lnTo>
                    <a:pt x="1855" y="427"/>
                  </a:lnTo>
                  <a:lnTo>
                    <a:pt x="1857" y="426"/>
                  </a:lnTo>
                  <a:lnTo>
                    <a:pt x="1857" y="427"/>
                  </a:lnTo>
                  <a:lnTo>
                    <a:pt x="1858" y="427"/>
                  </a:lnTo>
                  <a:lnTo>
                    <a:pt x="1858" y="426"/>
                  </a:lnTo>
                  <a:lnTo>
                    <a:pt x="1858" y="426"/>
                  </a:lnTo>
                  <a:lnTo>
                    <a:pt x="1858" y="423"/>
                  </a:lnTo>
                  <a:lnTo>
                    <a:pt x="1855" y="422"/>
                  </a:lnTo>
                  <a:lnTo>
                    <a:pt x="1855" y="422"/>
                  </a:lnTo>
                  <a:lnTo>
                    <a:pt x="1855" y="423"/>
                  </a:lnTo>
                  <a:lnTo>
                    <a:pt x="1854" y="422"/>
                  </a:lnTo>
                  <a:lnTo>
                    <a:pt x="1854" y="423"/>
                  </a:lnTo>
                  <a:lnTo>
                    <a:pt x="1855" y="423"/>
                  </a:lnTo>
                  <a:lnTo>
                    <a:pt x="1854" y="425"/>
                  </a:lnTo>
                  <a:lnTo>
                    <a:pt x="1854" y="423"/>
                  </a:lnTo>
                  <a:lnTo>
                    <a:pt x="1853" y="425"/>
                  </a:lnTo>
                  <a:lnTo>
                    <a:pt x="1853" y="423"/>
                  </a:lnTo>
                  <a:lnTo>
                    <a:pt x="1852" y="423"/>
                  </a:lnTo>
                  <a:lnTo>
                    <a:pt x="1852" y="423"/>
                  </a:lnTo>
                  <a:lnTo>
                    <a:pt x="1852" y="422"/>
                  </a:lnTo>
                  <a:lnTo>
                    <a:pt x="1853" y="422"/>
                  </a:lnTo>
                  <a:lnTo>
                    <a:pt x="1852" y="422"/>
                  </a:lnTo>
                  <a:lnTo>
                    <a:pt x="1852" y="421"/>
                  </a:lnTo>
                  <a:lnTo>
                    <a:pt x="1853" y="422"/>
                  </a:lnTo>
                  <a:lnTo>
                    <a:pt x="1853" y="422"/>
                  </a:lnTo>
                  <a:lnTo>
                    <a:pt x="1853" y="421"/>
                  </a:lnTo>
                  <a:lnTo>
                    <a:pt x="1852" y="421"/>
                  </a:lnTo>
                  <a:lnTo>
                    <a:pt x="1850" y="421"/>
                  </a:lnTo>
                  <a:lnTo>
                    <a:pt x="1850" y="421"/>
                  </a:lnTo>
                  <a:lnTo>
                    <a:pt x="1848" y="421"/>
                  </a:lnTo>
                  <a:lnTo>
                    <a:pt x="1848" y="421"/>
                  </a:lnTo>
                  <a:lnTo>
                    <a:pt x="1846" y="421"/>
                  </a:lnTo>
                  <a:lnTo>
                    <a:pt x="1846" y="422"/>
                  </a:lnTo>
                  <a:lnTo>
                    <a:pt x="1846" y="422"/>
                  </a:lnTo>
                  <a:lnTo>
                    <a:pt x="1846" y="422"/>
                  </a:lnTo>
                  <a:lnTo>
                    <a:pt x="1846" y="423"/>
                  </a:lnTo>
                  <a:lnTo>
                    <a:pt x="1845" y="423"/>
                  </a:lnTo>
                  <a:lnTo>
                    <a:pt x="1845" y="423"/>
                  </a:lnTo>
                  <a:lnTo>
                    <a:pt x="1845" y="425"/>
                  </a:lnTo>
                  <a:lnTo>
                    <a:pt x="1844" y="425"/>
                  </a:lnTo>
                  <a:lnTo>
                    <a:pt x="1844" y="423"/>
                  </a:lnTo>
                  <a:lnTo>
                    <a:pt x="1844" y="425"/>
                  </a:lnTo>
                  <a:lnTo>
                    <a:pt x="1843" y="423"/>
                  </a:lnTo>
                  <a:lnTo>
                    <a:pt x="1843" y="425"/>
                  </a:lnTo>
                  <a:lnTo>
                    <a:pt x="1843" y="423"/>
                  </a:lnTo>
                  <a:lnTo>
                    <a:pt x="1843" y="423"/>
                  </a:lnTo>
                  <a:lnTo>
                    <a:pt x="1843" y="422"/>
                  </a:lnTo>
                  <a:lnTo>
                    <a:pt x="1844" y="421"/>
                  </a:lnTo>
                  <a:lnTo>
                    <a:pt x="1843" y="421"/>
                  </a:lnTo>
                  <a:lnTo>
                    <a:pt x="1841" y="419"/>
                  </a:lnTo>
                  <a:lnTo>
                    <a:pt x="1840" y="421"/>
                  </a:lnTo>
                  <a:lnTo>
                    <a:pt x="1840" y="421"/>
                  </a:lnTo>
                  <a:lnTo>
                    <a:pt x="1839" y="422"/>
                  </a:lnTo>
                  <a:lnTo>
                    <a:pt x="1839" y="422"/>
                  </a:lnTo>
                  <a:lnTo>
                    <a:pt x="1840" y="423"/>
                  </a:lnTo>
                  <a:lnTo>
                    <a:pt x="1840" y="425"/>
                  </a:lnTo>
                  <a:lnTo>
                    <a:pt x="1840" y="428"/>
                  </a:lnTo>
                  <a:lnTo>
                    <a:pt x="1840" y="430"/>
                  </a:lnTo>
                  <a:lnTo>
                    <a:pt x="1840" y="431"/>
                  </a:lnTo>
                  <a:lnTo>
                    <a:pt x="1840" y="432"/>
                  </a:lnTo>
                  <a:lnTo>
                    <a:pt x="1840" y="432"/>
                  </a:lnTo>
                  <a:lnTo>
                    <a:pt x="1839" y="432"/>
                  </a:lnTo>
                  <a:lnTo>
                    <a:pt x="1839" y="431"/>
                  </a:lnTo>
                  <a:lnTo>
                    <a:pt x="1839" y="431"/>
                  </a:lnTo>
                  <a:lnTo>
                    <a:pt x="1837" y="427"/>
                  </a:lnTo>
                  <a:lnTo>
                    <a:pt x="1837" y="427"/>
                  </a:lnTo>
                  <a:lnTo>
                    <a:pt x="1836" y="427"/>
                  </a:lnTo>
                  <a:lnTo>
                    <a:pt x="1836" y="426"/>
                  </a:lnTo>
                  <a:lnTo>
                    <a:pt x="1836" y="426"/>
                  </a:lnTo>
                  <a:lnTo>
                    <a:pt x="1836" y="426"/>
                  </a:lnTo>
                  <a:lnTo>
                    <a:pt x="1836" y="425"/>
                  </a:lnTo>
                  <a:lnTo>
                    <a:pt x="1836" y="425"/>
                  </a:lnTo>
                  <a:lnTo>
                    <a:pt x="1835" y="423"/>
                  </a:lnTo>
                  <a:lnTo>
                    <a:pt x="1835" y="423"/>
                  </a:lnTo>
                  <a:lnTo>
                    <a:pt x="1836" y="422"/>
                  </a:lnTo>
                  <a:lnTo>
                    <a:pt x="1835" y="421"/>
                  </a:lnTo>
                  <a:lnTo>
                    <a:pt x="1834" y="421"/>
                  </a:lnTo>
                  <a:lnTo>
                    <a:pt x="1834" y="419"/>
                  </a:lnTo>
                  <a:lnTo>
                    <a:pt x="1832" y="419"/>
                  </a:lnTo>
                  <a:lnTo>
                    <a:pt x="1832" y="419"/>
                  </a:lnTo>
                  <a:lnTo>
                    <a:pt x="1832" y="421"/>
                  </a:lnTo>
                  <a:lnTo>
                    <a:pt x="1832" y="421"/>
                  </a:lnTo>
                  <a:lnTo>
                    <a:pt x="1832" y="422"/>
                  </a:lnTo>
                  <a:lnTo>
                    <a:pt x="1832" y="423"/>
                  </a:lnTo>
                  <a:lnTo>
                    <a:pt x="1830" y="427"/>
                  </a:lnTo>
                  <a:lnTo>
                    <a:pt x="1830" y="427"/>
                  </a:lnTo>
                  <a:lnTo>
                    <a:pt x="1828" y="427"/>
                  </a:lnTo>
                  <a:lnTo>
                    <a:pt x="1828" y="427"/>
                  </a:lnTo>
                  <a:lnTo>
                    <a:pt x="1828" y="427"/>
                  </a:lnTo>
                  <a:lnTo>
                    <a:pt x="1828" y="426"/>
                  </a:lnTo>
                  <a:lnTo>
                    <a:pt x="1828" y="425"/>
                  </a:lnTo>
                  <a:lnTo>
                    <a:pt x="1828" y="425"/>
                  </a:lnTo>
                  <a:lnTo>
                    <a:pt x="1828" y="423"/>
                  </a:lnTo>
                  <a:lnTo>
                    <a:pt x="1828" y="423"/>
                  </a:lnTo>
                  <a:lnTo>
                    <a:pt x="1828" y="423"/>
                  </a:lnTo>
                  <a:lnTo>
                    <a:pt x="1828" y="422"/>
                  </a:lnTo>
                  <a:lnTo>
                    <a:pt x="1828" y="422"/>
                  </a:lnTo>
                  <a:lnTo>
                    <a:pt x="1828" y="421"/>
                  </a:lnTo>
                  <a:lnTo>
                    <a:pt x="1827" y="419"/>
                  </a:lnTo>
                  <a:lnTo>
                    <a:pt x="1827" y="419"/>
                  </a:lnTo>
                  <a:lnTo>
                    <a:pt x="1826" y="421"/>
                  </a:lnTo>
                  <a:lnTo>
                    <a:pt x="1824" y="421"/>
                  </a:lnTo>
                  <a:lnTo>
                    <a:pt x="1824" y="421"/>
                  </a:lnTo>
                  <a:lnTo>
                    <a:pt x="1823" y="421"/>
                  </a:lnTo>
                  <a:lnTo>
                    <a:pt x="1824" y="419"/>
                  </a:lnTo>
                  <a:lnTo>
                    <a:pt x="1824" y="418"/>
                  </a:lnTo>
                  <a:lnTo>
                    <a:pt x="1823" y="417"/>
                  </a:lnTo>
                  <a:lnTo>
                    <a:pt x="1824" y="417"/>
                  </a:lnTo>
                  <a:lnTo>
                    <a:pt x="1823" y="415"/>
                  </a:lnTo>
                  <a:lnTo>
                    <a:pt x="1822" y="415"/>
                  </a:lnTo>
                  <a:lnTo>
                    <a:pt x="1822" y="417"/>
                  </a:lnTo>
                  <a:lnTo>
                    <a:pt x="1822" y="417"/>
                  </a:lnTo>
                  <a:lnTo>
                    <a:pt x="1822" y="417"/>
                  </a:lnTo>
                  <a:lnTo>
                    <a:pt x="1821" y="418"/>
                  </a:lnTo>
                  <a:lnTo>
                    <a:pt x="1819" y="418"/>
                  </a:lnTo>
                  <a:lnTo>
                    <a:pt x="1819" y="418"/>
                  </a:lnTo>
                  <a:lnTo>
                    <a:pt x="1819" y="418"/>
                  </a:lnTo>
                  <a:lnTo>
                    <a:pt x="1821" y="419"/>
                  </a:lnTo>
                  <a:lnTo>
                    <a:pt x="1821" y="421"/>
                  </a:lnTo>
                  <a:lnTo>
                    <a:pt x="1821" y="421"/>
                  </a:lnTo>
                  <a:lnTo>
                    <a:pt x="1821" y="421"/>
                  </a:lnTo>
                  <a:lnTo>
                    <a:pt x="1821" y="422"/>
                  </a:lnTo>
                  <a:lnTo>
                    <a:pt x="1819" y="423"/>
                  </a:lnTo>
                  <a:lnTo>
                    <a:pt x="1819" y="423"/>
                  </a:lnTo>
                  <a:lnTo>
                    <a:pt x="1819" y="422"/>
                  </a:lnTo>
                  <a:lnTo>
                    <a:pt x="1818" y="421"/>
                  </a:lnTo>
                  <a:lnTo>
                    <a:pt x="1819" y="419"/>
                  </a:lnTo>
                  <a:lnTo>
                    <a:pt x="1818" y="419"/>
                  </a:lnTo>
                  <a:lnTo>
                    <a:pt x="1817" y="419"/>
                  </a:lnTo>
                  <a:lnTo>
                    <a:pt x="1817" y="419"/>
                  </a:lnTo>
                  <a:lnTo>
                    <a:pt x="1817" y="419"/>
                  </a:lnTo>
                  <a:lnTo>
                    <a:pt x="1818" y="418"/>
                  </a:lnTo>
                  <a:lnTo>
                    <a:pt x="1818" y="418"/>
                  </a:lnTo>
                  <a:lnTo>
                    <a:pt x="1818" y="417"/>
                  </a:lnTo>
                  <a:lnTo>
                    <a:pt x="1817" y="417"/>
                  </a:lnTo>
                  <a:lnTo>
                    <a:pt x="1815" y="418"/>
                  </a:lnTo>
                  <a:lnTo>
                    <a:pt x="1817" y="418"/>
                  </a:lnTo>
                  <a:lnTo>
                    <a:pt x="1815" y="419"/>
                  </a:lnTo>
                  <a:lnTo>
                    <a:pt x="1817" y="421"/>
                  </a:lnTo>
                  <a:lnTo>
                    <a:pt x="1815" y="421"/>
                  </a:lnTo>
                  <a:lnTo>
                    <a:pt x="1815" y="422"/>
                  </a:lnTo>
                  <a:lnTo>
                    <a:pt x="1815" y="423"/>
                  </a:lnTo>
                  <a:lnTo>
                    <a:pt x="1815" y="423"/>
                  </a:lnTo>
                  <a:lnTo>
                    <a:pt x="1815" y="423"/>
                  </a:lnTo>
                  <a:lnTo>
                    <a:pt x="1815" y="426"/>
                  </a:lnTo>
                  <a:lnTo>
                    <a:pt x="1814" y="426"/>
                  </a:lnTo>
                  <a:lnTo>
                    <a:pt x="1814" y="426"/>
                  </a:lnTo>
                  <a:lnTo>
                    <a:pt x="1813" y="426"/>
                  </a:lnTo>
                  <a:lnTo>
                    <a:pt x="1813" y="426"/>
                  </a:lnTo>
                  <a:lnTo>
                    <a:pt x="1813" y="426"/>
                  </a:lnTo>
                  <a:lnTo>
                    <a:pt x="1812" y="426"/>
                  </a:lnTo>
                  <a:lnTo>
                    <a:pt x="1813" y="426"/>
                  </a:lnTo>
                  <a:lnTo>
                    <a:pt x="1813" y="425"/>
                  </a:lnTo>
                  <a:lnTo>
                    <a:pt x="1813" y="425"/>
                  </a:lnTo>
                  <a:lnTo>
                    <a:pt x="1813" y="423"/>
                  </a:lnTo>
                  <a:lnTo>
                    <a:pt x="1814" y="422"/>
                  </a:lnTo>
                  <a:lnTo>
                    <a:pt x="1813" y="421"/>
                  </a:lnTo>
                  <a:lnTo>
                    <a:pt x="1814" y="421"/>
                  </a:lnTo>
                  <a:lnTo>
                    <a:pt x="1813" y="421"/>
                  </a:lnTo>
                  <a:lnTo>
                    <a:pt x="1814" y="419"/>
                  </a:lnTo>
                  <a:lnTo>
                    <a:pt x="1813" y="419"/>
                  </a:lnTo>
                  <a:lnTo>
                    <a:pt x="1813" y="419"/>
                  </a:lnTo>
                  <a:lnTo>
                    <a:pt x="1813" y="418"/>
                  </a:lnTo>
                  <a:lnTo>
                    <a:pt x="1813" y="417"/>
                  </a:lnTo>
                  <a:lnTo>
                    <a:pt x="1812" y="417"/>
                  </a:lnTo>
                  <a:lnTo>
                    <a:pt x="1810" y="417"/>
                  </a:lnTo>
                  <a:lnTo>
                    <a:pt x="1810" y="418"/>
                  </a:lnTo>
                  <a:lnTo>
                    <a:pt x="1810" y="418"/>
                  </a:lnTo>
                  <a:lnTo>
                    <a:pt x="1810" y="418"/>
                  </a:lnTo>
                  <a:lnTo>
                    <a:pt x="1810" y="418"/>
                  </a:lnTo>
                  <a:lnTo>
                    <a:pt x="1810" y="419"/>
                  </a:lnTo>
                  <a:lnTo>
                    <a:pt x="1809" y="419"/>
                  </a:lnTo>
                  <a:lnTo>
                    <a:pt x="1810" y="421"/>
                  </a:lnTo>
                  <a:lnTo>
                    <a:pt x="1810" y="421"/>
                  </a:lnTo>
                  <a:lnTo>
                    <a:pt x="1809" y="421"/>
                  </a:lnTo>
                  <a:lnTo>
                    <a:pt x="1809" y="422"/>
                  </a:lnTo>
                  <a:lnTo>
                    <a:pt x="1809" y="422"/>
                  </a:lnTo>
                  <a:lnTo>
                    <a:pt x="1808" y="422"/>
                  </a:lnTo>
                  <a:lnTo>
                    <a:pt x="1808" y="423"/>
                  </a:lnTo>
                  <a:lnTo>
                    <a:pt x="1806" y="422"/>
                  </a:lnTo>
                  <a:lnTo>
                    <a:pt x="1805" y="423"/>
                  </a:lnTo>
                  <a:lnTo>
                    <a:pt x="1805" y="425"/>
                  </a:lnTo>
                  <a:lnTo>
                    <a:pt x="1805" y="426"/>
                  </a:lnTo>
                  <a:lnTo>
                    <a:pt x="1805" y="426"/>
                  </a:lnTo>
                  <a:lnTo>
                    <a:pt x="1805" y="427"/>
                  </a:lnTo>
                  <a:lnTo>
                    <a:pt x="1805" y="427"/>
                  </a:lnTo>
                  <a:lnTo>
                    <a:pt x="1804" y="427"/>
                  </a:lnTo>
                  <a:lnTo>
                    <a:pt x="1804" y="428"/>
                  </a:lnTo>
                  <a:lnTo>
                    <a:pt x="1804" y="428"/>
                  </a:lnTo>
                  <a:lnTo>
                    <a:pt x="1803" y="428"/>
                  </a:lnTo>
                  <a:lnTo>
                    <a:pt x="1803" y="427"/>
                  </a:lnTo>
                  <a:lnTo>
                    <a:pt x="1803" y="426"/>
                  </a:lnTo>
                  <a:lnTo>
                    <a:pt x="1803" y="426"/>
                  </a:lnTo>
                  <a:lnTo>
                    <a:pt x="1787" y="419"/>
                  </a:lnTo>
                  <a:lnTo>
                    <a:pt x="1770" y="413"/>
                  </a:lnTo>
                  <a:lnTo>
                    <a:pt x="1772" y="412"/>
                  </a:lnTo>
                  <a:lnTo>
                    <a:pt x="1772" y="408"/>
                  </a:lnTo>
                  <a:lnTo>
                    <a:pt x="1773" y="406"/>
                  </a:lnTo>
                  <a:lnTo>
                    <a:pt x="1775" y="404"/>
                  </a:lnTo>
                  <a:lnTo>
                    <a:pt x="1775" y="404"/>
                  </a:lnTo>
                  <a:lnTo>
                    <a:pt x="1777" y="400"/>
                  </a:lnTo>
                  <a:lnTo>
                    <a:pt x="1775" y="397"/>
                  </a:lnTo>
                  <a:lnTo>
                    <a:pt x="1775" y="397"/>
                  </a:lnTo>
                  <a:lnTo>
                    <a:pt x="1775" y="396"/>
                  </a:lnTo>
                  <a:lnTo>
                    <a:pt x="1774" y="396"/>
                  </a:lnTo>
                  <a:lnTo>
                    <a:pt x="1773" y="396"/>
                  </a:lnTo>
                  <a:lnTo>
                    <a:pt x="1773" y="395"/>
                  </a:lnTo>
                  <a:lnTo>
                    <a:pt x="1770" y="395"/>
                  </a:lnTo>
                  <a:lnTo>
                    <a:pt x="1768" y="395"/>
                  </a:lnTo>
                  <a:lnTo>
                    <a:pt x="1766" y="395"/>
                  </a:lnTo>
                  <a:lnTo>
                    <a:pt x="1766" y="395"/>
                  </a:lnTo>
                  <a:lnTo>
                    <a:pt x="1765" y="395"/>
                  </a:lnTo>
                  <a:lnTo>
                    <a:pt x="1764" y="395"/>
                  </a:lnTo>
                  <a:lnTo>
                    <a:pt x="1764" y="395"/>
                  </a:lnTo>
                  <a:lnTo>
                    <a:pt x="1762" y="395"/>
                  </a:lnTo>
                  <a:lnTo>
                    <a:pt x="1761" y="395"/>
                  </a:lnTo>
                  <a:lnTo>
                    <a:pt x="1761" y="395"/>
                  </a:lnTo>
                  <a:lnTo>
                    <a:pt x="1759" y="395"/>
                  </a:lnTo>
                  <a:lnTo>
                    <a:pt x="1756" y="395"/>
                  </a:lnTo>
                  <a:lnTo>
                    <a:pt x="1756" y="396"/>
                  </a:lnTo>
                  <a:lnTo>
                    <a:pt x="1755" y="396"/>
                  </a:lnTo>
                  <a:lnTo>
                    <a:pt x="1755" y="396"/>
                  </a:lnTo>
                  <a:lnTo>
                    <a:pt x="1753" y="396"/>
                  </a:lnTo>
                  <a:lnTo>
                    <a:pt x="1751" y="396"/>
                  </a:lnTo>
                  <a:lnTo>
                    <a:pt x="1750" y="395"/>
                  </a:lnTo>
                  <a:lnTo>
                    <a:pt x="1750" y="395"/>
                  </a:lnTo>
                  <a:lnTo>
                    <a:pt x="1748" y="393"/>
                  </a:lnTo>
                  <a:lnTo>
                    <a:pt x="1748" y="393"/>
                  </a:lnTo>
                  <a:lnTo>
                    <a:pt x="1747" y="393"/>
                  </a:lnTo>
                  <a:lnTo>
                    <a:pt x="1747" y="393"/>
                  </a:lnTo>
                  <a:lnTo>
                    <a:pt x="1746" y="393"/>
                  </a:lnTo>
                  <a:lnTo>
                    <a:pt x="1746" y="393"/>
                  </a:lnTo>
                  <a:lnTo>
                    <a:pt x="1744" y="393"/>
                  </a:lnTo>
                  <a:lnTo>
                    <a:pt x="1742" y="393"/>
                  </a:lnTo>
                  <a:lnTo>
                    <a:pt x="1741" y="393"/>
                  </a:lnTo>
                  <a:lnTo>
                    <a:pt x="1741" y="395"/>
                  </a:lnTo>
                  <a:lnTo>
                    <a:pt x="1741" y="395"/>
                  </a:lnTo>
                  <a:lnTo>
                    <a:pt x="1739" y="395"/>
                  </a:lnTo>
                  <a:lnTo>
                    <a:pt x="1738" y="393"/>
                  </a:lnTo>
                  <a:lnTo>
                    <a:pt x="1737" y="392"/>
                  </a:lnTo>
                  <a:lnTo>
                    <a:pt x="1734" y="391"/>
                  </a:lnTo>
                  <a:lnTo>
                    <a:pt x="1733" y="390"/>
                  </a:lnTo>
                  <a:lnTo>
                    <a:pt x="1708" y="378"/>
                  </a:lnTo>
                  <a:lnTo>
                    <a:pt x="1707" y="377"/>
                  </a:lnTo>
                  <a:lnTo>
                    <a:pt x="1706" y="377"/>
                  </a:lnTo>
                  <a:lnTo>
                    <a:pt x="1706" y="377"/>
                  </a:lnTo>
                  <a:lnTo>
                    <a:pt x="1707" y="377"/>
                  </a:lnTo>
                  <a:lnTo>
                    <a:pt x="1707" y="375"/>
                  </a:lnTo>
                  <a:lnTo>
                    <a:pt x="1707" y="375"/>
                  </a:lnTo>
                  <a:lnTo>
                    <a:pt x="1707" y="375"/>
                  </a:lnTo>
                  <a:lnTo>
                    <a:pt x="1707" y="374"/>
                  </a:lnTo>
                  <a:lnTo>
                    <a:pt x="1704" y="374"/>
                  </a:lnTo>
                  <a:lnTo>
                    <a:pt x="1704" y="373"/>
                  </a:lnTo>
                  <a:lnTo>
                    <a:pt x="1704" y="373"/>
                  </a:lnTo>
                  <a:lnTo>
                    <a:pt x="1703" y="373"/>
                  </a:lnTo>
                  <a:lnTo>
                    <a:pt x="1702" y="373"/>
                  </a:lnTo>
                  <a:lnTo>
                    <a:pt x="1702" y="373"/>
                  </a:lnTo>
                  <a:lnTo>
                    <a:pt x="1702" y="373"/>
                  </a:lnTo>
                  <a:lnTo>
                    <a:pt x="1700" y="371"/>
                  </a:lnTo>
                  <a:lnTo>
                    <a:pt x="1698" y="368"/>
                  </a:lnTo>
                  <a:lnTo>
                    <a:pt x="1695" y="362"/>
                  </a:lnTo>
                  <a:lnTo>
                    <a:pt x="1693" y="360"/>
                  </a:lnTo>
                  <a:lnTo>
                    <a:pt x="1691" y="359"/>
                  </a:lnTo>
                  <a:lnTo>
                    <a:pt x="1691" y="355"/>
                  </a:lnTo>
                  <a:lnTo>
                    <a:pt x="1690" y="355"/>
                  </a:lnTo>
                  <a:lnTo>
                    <a:pt x="1690" y="353"/>
                  </a:lnTo>
                  <a:lnTo>
                    <a:pt x="1689" y="353"/>
                  </a:lnTo>
                  <a:lnTo>
                    <a:pt x="1689" y="353"/>
                  </a:lnTo>
                  <a:lnTo>
                    <a:pt x="1688" y="352"/>
                  </a:lnTo>
                  <a:lnTo>
                    <a:pt x="1688" y="353"/>
                  </a:lnTo>
                  <a:lnTo>
                    <a:pt x="1688" y="353"/>
                  </a:lnTo>
                  <a:lnTo>
                    <a:pt x="1688" y="352"/>
                  </a:lnTo>
                  <a:lnTo>
                    <a:pt x="1688" y="352"/>
                  </a:lnTo>
                  <a:lnTo>
                    <a:pt x="1686" y="351"/>
                  </a:lnTo>
                  <a:lnTo>
                    <a:pt x="1685" y="352"/>
                  </a:lnTo>
                  <a:lnTo>
                    <a:pt x="1684" y="352"/>
                  </a:lnTo>
                  <a:lnTo>
                    <a:pt x="1684" y="352"/>
                  </a:lnTo>
                  <a:lnTo>
                    <a:pt x="1682" y="352"/>
                  </a:lnTo>
                  <a:lnTo>
                    <a:pt x="1682" y="352"/>
                  </a:lnTo>
                  <a:lnTo>
                    <a:pt x="1682" y="352"/>
                  </a:lnTo>
                  <a:lnTo>
                    <a:pt x="1682" y="352"/>
                  </a:lnTo>
                  <a:lnTo>
                    <a:pt x="1682" y="353"/>
                  </a:lnTo>
                  <a:lnTo>
                    <a:pt x="1682" y="355"/>
                  </a:lnTo>
                  <a:lnTo>
                    <a:pt x="1682" y="355"/>
                  </a:lnTo>
                  <a:lnTo>
                    <a:pt x="1681" y="353"/>
                  </a:lnTo>
                  <a:lnTo>
                    <a:pt x="1681" y="352"/>
                  </a:lnTo>
                  <a:lnTo>
                    <a:pt x="1680" y="353"/>
                  </a:lnTo>
                  <a:lnTo>
                    <a:pt x="1678" y="353"/>
                  </a:lnTo>
                  <a:lnTo>
                    <a:pt x="1677" y="353"/>
                  </a:lnTo>
                  <a:lnTo>
                    <a:pt x="1676" y="355"/>
                  </a:lnTo>
                  <a:lnTo>
                    <a:pt x="1676" y="353"/>
                  </a:lnTo>
                  <a:lnTo>
                    <a:pt x="1675" y="353"/>
                  </a:lnTo>
                  <a:lnTo>
                    <a:pt x="1671" y="356"/>
                  </a:lnTo>
                  <a:lnTo>
                    <a:pt x="1671" y="355"/>
                  </a:lnTo>
                  <a:lnTo>
                    <a:pt x="1669" y="355"/>
                  </a:lnTo>
                  <a:lnTo>
                    <a:pt x="1669" y="355"/>
                  </a:lnTo>
                  <a:lnTo>
                    <a:pt x="1668" y="355"/>
                  </a:lnTo>
                  <a:lnTo>
                    <a:pt x="1667" y="355"/>
                  </a:lnTo>
                  <a:lnTo>
                    <a:pt x="1667" y="355"/>
                  </a:lnTo>
                  <a:lnTo>
                    <a:pt x="1666" y="355"/>
                  </a:lnTo>
                  <a:lnTo>
                    <a:pt x="1666" y="355"/>
                  </a:lnTo>
                  <a:lnTo>
                    <a:pt x="1663" y="353"/>
                  </a:lnTo>
                  <a:lnTo>
                    <a:pt x="1660" y="353"/>
                  </a:lnTo>
                  <a:lnTo>
                    <a:pt x="1660" y="351"/>
                  </a:lnTo>
                  <a:lnTo>
                    <a:pt x="1660" y="349"/>
                  </a:lnTo>
                  <a:lnTo>
                    <a:pt x="1662" y="343"/>
                  </a:lnTo>
                  <a:lnTo>
                    <a:pt x="1662" y="342"/>
                  </a:lnTo>
                  <a:lnTo>
                    <a:pt x="1662" y="337"/>
                  </a:lnTo>
                  <a:lnTo>
                    <a:pt x="1660" y="333"/>
                  </a:lnTo>
                  <a:lnTo>
                    <a:pt x="1658" y="331"/>
                  </a:lnTo>
                  <a:lnTo>
                    <a:pt x="1658" y="327"/>
                  </a:lnTo>
                  <a:lnTo>
                    <a:pt x="1658" y="321"/>
                  </a:lnTo>
                  <a:lnTo>
                    <a:pt x="1659" y="321"/>
                  </a:lnTo>
                  <a:lnTo>
                    <a:pt x="1659" y="321"/>
                  </a:lnTo>
                  <a:lnTo>
                    <a:pt x="1659" y="321"/>
                  </a:lnTo>
                  <a:lnTo>
                    <a:pt x="1659" y="320"/>
                  </a:lnTo>
                  <a:lnTo>
                    <a:pt x="1660" y="320"/>
                  </a:lnTo>
                  <a:lnTo>
                    <a:pt x="1660" y="320"/>
                  </a:lnTo>
                  <a:lnTo>
                    <a:pt x="1660" y="320"/>
                  </a:lnTo>
                  <a:lnTo>
                    <a:pt x="1660" y="318"/>
                  </a:lnTo>
                  <a:lnTo>
                    <a:pt x="1660" y="318"/>
                  </a:lnTo>
                  <a:lnTo>
                    <a:pt x="1660" y="317"/>
                  </a:lnTo>
                  <a:lnTo>
                    <a:pt x="1660" y="317"/>
                  </a:lnTo>
                  <a:lnTo>
                    <a:pt x="1660" y="317"/>
                  </a:lnTo>
                  <a:lnTo>
                    <a:pt x="1660" y="316"/>
                  </a:lnTo>
                  <a:lnTo>
                    <a:pt x="1660" y="317"/>
                  </a:lnTo>
                  <a:lnTo>
                    <a:pt x="1662" y="317"/>
                  </a:lnTo>
                  <a:lnTo>
                    <a:pt x="1662" y="316"/>
                  </a:lnTo>
                  <a:lnTo>
                    <a:pt x="1663" y="316"/>
                  </a:lnTo>
                  <a:lnTo>
                    <a:pt x="1664" y="312"/>
                  </a:lnTo>
                  <a:lnTo>
                    <a:pt x="1664" y="311"/>
                  </a:lnTo>
                  <a:lnTo>
                    <a:pt x="1666" y="309"/>
                  </a:lnTo>
                  <a:lnTo>
                    <a:pt x="1667" y="309"/>
                  </a:lnTo>
                  <a:lnTo>
                    <a:pt x="1668" y="307"/>
                  </a:lnTo>
                  <a:lnTo>
                    <a:pt x="1668" y="307"/>
                  </a:lnTo>
                  <a:lnTo>
                    <a:pt x="1668" y="305"/>
                  </a:lnTo>
                  <a:lnTo>
                    <a:pt x="1668" y="304"/>
                  </a:lnTo>
                  <a:lnTo>
                    <a:pt x="1668" y="303"/>
                  </a:lnTo>
                  <a:lnTo>
                    <a:pt x="1668" y="299"/>
                  </a:lnTo>
                  <a:lnTo>
                    <a:pt x="1668" y="299"/>
                  </a:lnTo>
                  <a:lnTo>
                    <a:pt x="1668" y="298"/>
                  </a:lnTo>
                  <a:lnTo>
                    <a:pt x="1669" y="298"/>
                  </a:lnTo>
                  <a:lnTo>
                    <a:pt x="1669" y="296"/>
                  </a:lnTo>
                  <a:lnTo>
                    <a:pt x="1671" y="295"/>
                  </a:lnTo>
                  <a:lnTo>
                    <a:pt x="1672" y="293"/>
                  </a:lnTo>
                  <a:lnTo>
                    <a:pt x="1672" y="290"/>
                  </a:lnTo>
                  <a:lnTo>
                    <a:pt x="1671" y="290"/>
                  </a:lnTo>
                  <a:lnTo>
                    <a:pt x="1671" y="286"/>
                  </a:lnTo>
                  <a:lnTo>
                    <a:pt x="1671" y="285"/>
                  </a:lnTo>
                  <a:lnTo>
                    <a:pt x="1672" y="282"/>
                  </a:lnTo>
                  <a:lnTo>
                    <a:pt x="1672" y="278"/>
                  </a:lnTo>
                  <a:lnTo>
                    <a:pt x="1672" y="277"/>
                  </a:lnTo>
                  <a:lnTo>
                    <a:pt x="1672" y="274"/>
                  </a:lnTo>
                  <a:lnTo>
                    <a:pt x="1672" y="273"/>
                  </a:lnTo>
                  <a:lnTo>
                    <a:pt x="1672" y="272"/>
                  </a:lnTo>
                  <a:lnTo>
                    <a:pt x="1672" y="267"/>
                  </a:lnTo>
                  <a:lnTo>
                    <a:pt x="1671" y="260"/>
                  </a:lnTo>
                  <a:lnTo>
                    <a:pt x="1671" y="258"/>
                  </a:lnTo>
                  <a:lnTo>
                    <a:pt x="1669" y="258"/>
                  </a:lnTo>
                  <a:lnTo>
                    <a:pt x="1669" y="258"/>
                  </a:lnTo>
                  <a:lnTo>
                    <a:pt x="1671" y="256"/>
                  </a:lnTo>
                  <a:lnTo>
                    <a:pt x="1671" y="256"/>
                  </a:lnTo>
                  <a:lnTo>
                    <a:pt x="1669" y="255"/>
                  </a:lnTo>
                  <a:lnTo>
                    <a:pt x="1664" y="252"/>
                  </a:lnTo>
                  <a:lnTo>
                    <a:pt x="1662" y="251"/>
                  </a:lnTo>
                  <a:lnTo>
                    <a:pt x="1660" y="250"/>
                  </a:lnTo>
                  <a:lnTo>
                    <a:pt x="1658" y="250"/>
                  </a:lnTo>
                  <a:lnTo>
                    <a:pt x="1657" y="250"/>
                  </a:lnTo>
                  <a:lnTo>
                    <a:pt x="1653" y="247"/>
                  </a:lnTo>
                  <a:lnTo>
                    <a:pt x="1647" y="249"/>
                  </a:lnTo>
                  <a:lnTo>
                    <a:pt x="1645" y="242"/>
                  </a:lnTo>
                  <a:lnTo>
                    <a:pt x="1644" y="237"/>
                  </a:lnTo>
                  <a:lnTo>
                    <a:pt x="1642" y="237"/>
                  </a:lnTo>
                  <a:lnTo>
                    <a:pt x="1642" y="236"/>
                  </a:lnTo>
                  <a:lnTo>
                    <a:pt x="1642" y="234"/>
                  </a:lnTo>
                  <a:lnTo>
                    <a:pt x="1641" y="233"/>
                  </a:lnTo>
                  <a:lnTo>
                    <a:pt x="1641" y="232"/>
                  </a:lnTo>
                  <a:lnTo>
                    <a:pt x="1640" y="230"/>
                  </a:lnTo>
                  <a:lnTo>
                    <a:pt x="1640" y="230"/>
                  </a:lnTo>
                  <a:lnTo>
                    <a:pt x="1640" y="229"/>
                  </a:lnTo>
                  <a:lnTo>
                    <a:pt x="1640" y="229"/>
                  </a:lnTo>
                  <a:lnTo>
                    <a:pt x="1640" y="228"/>
                  </a:lnTo>
                  <a:lnTo>
                    <a:pt x="1638" y="227"/>
                  </a:lnTo>
                  <a:lnTo>
                    <a:pt x="1638" y="227"/>
                  </a:lnTo>
                  <a:lnTo>
                    <a:pt x="1637" y="227"/>
                  </a:lnTo>
                  <a:lnTo>
                    <a:pt x="1637" y="225"/>
                  </a:lnTo>
                  <a:lnTo>
                    <a:pt x="1637" y="225"/>
                  </a:lnTo>
                  <a:lnTo>
                    <a:pt x="1636" y="223"/>
                  </a:lnTo>
                  <a:lnTo>
                    <a:pt x="1635" y="221"/>
                  </a:lnTo>
                  <a:lnTo>
                    <a:pt x="1635" y="220"/>
                  </a:lnTo>
                  <a:lnTo>
                    <a:pt x="1633" y="220"/>
                  </a:lnTo>
                  <a:lnTo>
                    <a:pt x="1633" y="220"/>
                  </a:lnTo>
                  <a:lnTo>
                    <a:pt x="1632" y="220"/>
                  </a:lnTo>
                  <a:lnTo>
                    <a:pt x="1631" y="220"/>
                  </a:lnTo>
                  <a:lnTo>
                    <a:pt x="1628" y="220"/>
                  </a:lnTo>
                  <a:lnTo>
                    <a:pt x="1624" y="221"/>
                  </a:lnTo>
                  <a:lnTo>
                    <a:pt x="1623" y="221"/>
                  </a:lnTo>
                  <a:lnTo>
                    <a:pt x="1618" y="224"/>
                  </a:lnTo>
                  <a:lnTo>
                    <a:pt x="1615" y="224"/>
                  </a:lnTo>
                  <a:lnTo>
                    <a:pt x="1615" y="224"/>
                  </a:lnTo>
                  <a:lnTo>
                    <a:pt x="1616" y="224"/>
                  </a:lnTo>
                  <a:lnTo>
                    <a:pt x="1616" y="224"/>
                  </a:lnTo>
                  <a:lnTo>
                    <a:pt x="1616" y="221"/>
                  </a:lnTo>
                  <a:lnTo>
                    <a:pt x="1616" y="220"/>
                  </a:lnTo>
                  <a:lnTo>
                    <a:pt x="1616" y="220"/>
                  </a:lnTo>
                  <a:lnTo>
                    <a:pt x="1615" y="217"/>
                  </a:lnTo>
                  <a:lnTo>
                    <a:pt x="1615" y="217"/>
                  </a:lnTo>
                  <a:lnTo>
                    <a:pt x="1614" y="217"/>
                  </a:lnTo>
                  <a:lnTo>
                    <a:pt x="1614" y="216"/>
                  </a:lnTo>
                  <a:lnTo>
                    <a:pt x="1614" y="215"/>
                  </a:lnTo>
                  <a:lnTo>
                    <a:pt x="1614" y="214"/>
                  </a:lnTo>
                  <a:lnTo>
                    <a:pt x="1613" y="212"/>
                  </a:lnTo>
                  <a:lnTo>
                    <a:pt x="1613" y="210"/>
                  </a:lnTo>
                  <a:lnTo>
                    <a:pt x="1613" y="208"/>
                  </a:lnTo>
                  <a:lnTo>
                    <a:pt x="1611" y="208"/>
                  </a:lnTo>
                  <a:lnTo>
                    <a:pt x="1611" y="207"/>
                  </a:lnTo>
                  <a:lnTo>
                    <a:pt x="1611" y="206"/>
                  </a:lnTo>
                  <a:lnTo>
                    <a:pt x="1611" y="205"/>
                  </a:lnTo>
                  <a:lnTo>
                    <a:pt x="1611" y="203"/>
                  </a:lnTo>
                  <a:lnTo>
                    <a:pt x="1611" y="202"/>
                  </a:lnTo>
                  <a:lnTo>
                    <a:pt x="1611" y="202"/>
                  </a:lnTo>
                  <a:lnTo>
                    <a:pt x="1610" y="201"/>
                  </a:lnTo>
                  <a:lnTo>
                    <a:pt x="1610" y="199"/>
                  </a:lnTo>
                  <a:lnTo>
                    <a:pt x="1610" y="198"/>
                  </a:lnTo>
                  <a:lnTo>
                    <a:pt x="1609" y="198"/>
                  </a:lnTo>
                  <a:lnTo>
                    <a:pt x="1607" y="198"/>
                  </a:lnTo>
                  <a:lnTo>
                    <a:pt x="1606" y="199"/>
                  </a:lnTo>
                  <a:lnTo>
                    <a:pt x="1606" y="199"/>
                  </a:lnTo>
                  <a:lnTo>
                    <a:pt x="1605" y="199"/>
                  </a:lnTo>
                  <a:lnTo>
                    <a:pt x="1605" y="199"/>
                  </a:lnTo>
                  <a:lnTo>
                    <a:pt x="1605" y="199"/>
                  </a:lnTo>
                  <a:lnTo>
                    <a:pt x="1605" y="198"/>
                  </a:lnTo>
                  <a:lnTo>
                    <a:pt x="1606" y="198"/>
                  </a:lnTo>
                  <a:lnTo>
                    <a:pt x="1606" y="195"/>
                  </a:lnTo>
                  <a:lnTo>
                    <a:pt x="1606" y="193"/>
                  </a:lnTo>
                  <a:lnTo>
                    <a:pt x="1606" y="192"/>
                  </a:lnTo>
                  <a:lnTo>
                    <a:pt x="1606" y="192"/>
                  </a:lnTo>
                  <a:lnTo>
                    <a:pt x="1606" y="192"/>
                  </a:lnTo>
                  <a:lnTo>
                    <a:pt x="1606" y="189"/>
                  </a:lnTo>
                  <a:lnTo>
                    <a:pt x="1605" y="188"/>
                  </a:lnTo>
                  <a:lnTo>
                    <a:pt x="1605" y="186"/>
                  </a:lnTo>
                  <a:lnTo>
                    <a:pt x="1604" y="185"/>
                  </a:lnTo>
                  <a:lnTo>
                    <a:pt x="1604" y="185"/>
                  </a:lnTo>
                  <a:lnTo>
                    <a:pt x="1604" y="181"/>
                  </a:lnTo>
                  <a:lnTo>
                    <a:pt x="1602" y="180"/>
                  </a:lnTo>
                  <a:lnTo>
                    <a:pt x="1601" y="180"/>
                  </a:lnTo>
                  <a:lnTo>
                    <a:pt x="1601" y="179"/>
                  </a:lnTo>
                  <a:lnTo>
                    <a:pt x="1602" y="179"/>
                  </a:lnTo>
                  <a:lnTo>
                    <a:pt x="1601" y="177"/>
                  </a:lnTo>
                  <a:lnTo>
                    <a:pt x="1601" y="177"/>
                  </a:lnTo>
                  <a:lnTo>
                    <a:pt x="1600" y="176"/>
                  </a:lnTo>
                  <a:lnTo>
                    <a:pt x="1598" y="176"/>
                  </a:lnTo>
                  <a:lnTo>
                    <a:pt x="1600" y="176"/>
                  </a:lnTo>
                  <a:lnTo>
                    <a:pt x="1598" y="175"/>
                  </a:lnTo>
                  <a:lnTo>
                    <a:pt x="1598" y="173"/>
                  </a:lnTo>
                  <a:lnTo>
                    <a:pt x="1598" y="171"/>
                  </a:lnTo>
                  <a:lnTo>
                    <a:pt x="1597" y="170"/>
                  </a:lnTo>
                  <a:lnTo>
                    <a:pt x="1597" y="168"/>
                  </a:lnTo>
                  <a:lnTo>
                    <a:pt x="1596" y="167"/>
                  </a:lnTo>
                  <a:lnTo>
                    <a:pt x="1596" y="166"/>
                  </a:lnTo>
                  <a:lnTo>
                    <a:pt x="1596" y="164"/>
                  </a:lnTo>
                  <a:lnTo>
                    <a:pt x="1596" y="163"/>
                  </a:lnTo>
                  <a:lnTo>
                    <a:pt x="1595" y="162"/>
                  </a:lnTo>
                  <a:lnTo>
                    <a:pt x="1595" y="161"/>
                  </a:lnTo>
                  <a:lnTo>
                    <a:pt x="1595" y="159"/>
                  </a:lnTo>
                  <a:lnTo>
                    <a:pt x="1595" y="158"/>
                  </a:lnTo>
                  <a:lnTo>
                    <a:pt x="1595" y="157"/>
                  </a:lnTo>
                  <a:lnTo>
                    <a:pt x="1595" y="155"/>
                  </a:lnTo>
                  <a:lnTo>
                    <a:pt x="1593" y="154"/>
                  </a:lnTo>
                  <a:lnTo>
                    <a:pt x="1592" y="153"/>
                  </a:lnTo>
                  <a:lnTo>
                    <a:pt x="1592" y="151"/>
                  </a:lnTo>
                  <a:lnTo>
                    <a:pt x="1592" y="150"/>
                  </a:lnTo>
                  <a:lnTo>
                    <a:pt x="1593" y="149"/>
                  </a:lnTo>
                  <a:lnTo>
                    <a:pt x="1593" y="148"/>
                  </a:lnTo>
                  <a:lnTo>
                    <a:pt x="1589" y="136"/>
                  </a:lnTo>
                  <a:lnTo>
                    <a:pt x="1589" y="135"/>
                  </a:lnTo>
                  <a:lnTo>
                    <a:pt x="1589" y="131"/>
                  </a:lnTo>
                  <a:lnTo>
                    <a:pt x="1589" y="129"/>
                  </a:lnTo>
                  <a:lnTo>
                    <a:pt x="1589" y="129"/>
                  </a:lnTo>
                  <a:lnTo>
                    <a:pt x="1589" y="129"/>
                  </a:lnTo>
                  <a:lnTo>
                    <a:pt x="1591" y="128"/>
                  </a:lnTo>
                  <a:lnTo>
                    <a:pt x="1589" y="118"/>
                  </a:lnTo>
                  <a:lnTo>
                    <a:pt x="1589" y="114"/>
                  </a:lnTo>
                  <a:lnTo>
                    <a:pt x="1589" y="113"/>
                  </a:lnTo>
                  <a:lnTo>
                    <a:pt x="1589" y="111"/>
                  </a:lnTo>
                  <a:lnTo>
                    <a:pt x="1589" y="110"/>
                  </a:lnTo>
                  <a:lnTo>
                    <a:pt x="1589" y="109"/>
                  </a:lnTo>
                  <a:lnTo>
                    <a:pt x="1589" y="109"/>
                  </a:lnTo>
                  <a:lnTo>
                    <a:pt x="1589" y="107"/>
                  </a:lnTo>
                  <a:lnTo>
                    <a:pt x="1589" y="106"/>
                  </a:lnTo>
                  <a:lnTo>
                    <a:pt x="1589" y="104"/>
                  </a:lnTo>
                  <a:lnTo>
                    <a:pt x="1589" y="101"/>
                  </a:lnTo>
                  <a:lnTo>
                    <a:pt x="1589" y="98"/>
                  </a:lnTo>
                  <a:lnTo>
                    <a:pt x="1589" y="98"/>
                  </a:lnTo>
                  <a:lnTo>
                    <a:pt x="1589" y="98"/>
                  </a:lnTo>
                  <a:lnTo>
                    <a:pt x="1588" y="97"/>
                  </a:lnTo>
                  <a:lnTo>
                    <a:pt x="1587" y="97"/>
                  </a:lnTo>
                  <a:lnTo>
                    <a:pt x="1583" y="96"/>
                  </a:lnTo>
                  <a:lnTo>
                    <a:pt x="1583" y="94"/>
                  </a:lnTo>
                  <a:lnTo>
                    <a:pt x="1583" y="93"/>
                  </a:lnTo>
                  <a:lnTo>
                    <a:pt x="1583" y="92"/>
                  </a:lnTo>
                  <a:lnTo>
                    <a:pt x="1582" y="91"/>
                  </a:lnTo>
                  <a:lnTo>
                    <a:pt x="1582" y="88"/>
                  </a:lnTo>
                  <a:lnTo>
                    <a:pt x="1582" y="87"/>
                  </a:lnTo>
                  <a:lnTo>
                    <a:pt x="1582" y="87"/>
                  </a:lnTo>
                  <a:lnTo>
                    <a:pt x="1580" y="83"/>
                  </a:lnTo>
                  <a:lnTo>
                    <a:pt x="1579" y="80"/>
                  </a:lnTo>
                  <a:lnTo>
                    <a:pt x="1579" y="79"/>
                  </a:lnTo>
                  <a:lnTo>
                    <a:pt x="1578" y="78"/>
                  </a:lnTo>
                  <a:lnTo>
                    <a:pt x="1578" y="78"/>
                  </a:lnTo>
                  <a:lnTo>
                    <a:pt x="1571" y="70"/>
                  </a:lnTo>
                  <a:lnTo>
                    <a:pt x="1565" y="65"/>
                  </a:lnTo>
                  <a:lnTo>
                    <a:pt x="1564" y="63"/>
                  </a:lnTo>
                  <a:lnTo>
                    <a:pt x="1561" y="61"/>
                  </a:lnTo>
                  <a:lnTo>
                    <a:pt x="1560" y="61"/>
                  </a:lnTo>
                  <a:lnTo>
                    <a:pt x="1560" y="60"/>
                  </a:lnTo>
                  <a:lnTo>
                    <a:pt x="1557" y="60"/>
                  </a:lnTo>
                  <a:lnTo>
                    <a:pt x="1557" y="61"/>
                  </a:lnTo>
                  <a:lnTo>
                    <a:pt x="1556" y="61"/>
                  </a:lnTo>
                  <a:lnTo>
                    <a:pt x="1554" y="66"/>
                  </a:lnTo>
                  <a:lnTo>
                    <a:pt x="1554" y="72"/>
                  </a:lnTo>
                  <a:lnTo>
                    <a:pt x="1554" y="74"/>
                  </a:lnTo>
                  <a:lnTo>
                    <a:pt x="1553" y="75"/>
                  </a:lnTo>
                  <a:lnTo>
                    <a:pt x="1553" y="78"/>
                  </a:lnTo>
                  <a:lnTo>
                    <a:pt x="1553" y="79"/>
                  </a:lnTo>
                  <a:lnTo>
                    <a:pt x="1552" y="80"/>
                  </a:lnTo>
                  <a:lnTo>
                    <a:pt x="1551" y="84"/>
                  </a:lnTo>
                  <a:lnTo>
                    <a:pt x="1551" y="85"/>
                  </a:lnTo>
                  <a:lnTo>
                    <a:pt x="1551" y="87"/>
                  </a:lnTo>
                  <a:lnTo>
                    <a:pt x="1551" y="88"/>
                  </a:lnTo>
                  <a:lnTo>
                    <a:pt x="1549" y="89"/>
                  </a:lnTo>
                  <a:lnTo>
                    <a:pt x="1547" y="89"/>
                  </a:lnTo>
                  <a:lnTo>
                    <a:pt x="1547" y="91"/>
                  </a:lnTo>
                  <a:lnTo>
                    <a:pt x="1545" y="91"/>
                  </a:lnTo>
                  <a:lnTo>
                    <a:pt x="1543" y="91"/>
                  </a:lnTo>
                  <a:lnTo>
                    <a:pt x="1543" y="92"/>
                  </a:lnTo>
                  <a:lnTo>
                    <a:pt x="1542" y="93"/>
                  </a:lnTo>
                  <a:lnTo>
                    <a:pt x="1540" y="94"/>
                  </a:lnTo>
                  <a:lnTo>
                    <a:pt x="1540" y="94"/>
                  </a:lnTo>
                  <a:lnTo>
                    <a:pt x="1540" y="96"/>
                  </a:lnTo>
                  <a:lnTo>
                    <a:pt x="1540" y="98"/>
                  </a:lnTo>
                  <a:lnTo>
                    <a:pt x="1539" y="100"/>
                  </a:lnTo>
                  <a:lnTo>
                    <a:pt x="1538" y="100"/>
                  </a:lnTo>
                  <a:lnTo>
                    <a:pt x="1538" y="101"/>
                  </a:lnTo>
                  <a:lnTo>
                    <a:pt x="1538" y="101"/>
                  </a:lnTo>
                  <a:lnTo>
                    <a:pt x="1536" y="102"/>
                  </a:lnTo>
                  <a:lnTo>
                    <a:pt x="1535" y="102"/>
                  </a:lnTo>
                  <a:lnTo>
                    <a:pt x="1535" y="104"/>
                  </a:lnTo>
                  <a:lnTo>
                    <a:pt x="1535" y="104"/>
                  </a:lnTo>
                  <a:lnTo>
                    <a:pt x="1534" y="105"/>
                  </a:lnTo>
                  <a:lnTo>
                    <a:pt x="1534" y="105"/>
                  </a:lnTo>
                  <a:lnTo>
                    <a:pt x="1533" y="105"/>
                  </a:lnTo>
                  <a:lnTo>
                    <a:pt x="1531" y="106"/>
                  </a:lnTo>
                  <a:lnTo>
                    <a:pt x="1531" y="106"/>
                  </a:lnTo>
                  <a:lnTo>
                    <a:pt x="1530" y="107"/>
                  </a:lnTo>
                  <a:lnTo>
                    <a:pt x="1531" y="109"/>
                  </a:lnTo>
                  <a:lnTo>
                    <a:pt x="1530" y="110"/>
                  </a:lnTo>
                  <a:lnTo>
                    <a:pt x="1529" y="110"/>
                  </a:lnTo>
                  <a:lnTo>
                    <a:pt x="1527" y="111"/>
                  </a:lnTo>
                  <a:lnTo>
                    <a:pt x="1527" y="114"/>
                  </a:lnTo>
                  <a:lnTo>
                    <a:pt x="1526" y="114"/>
                  </a:lnTo>
                  <a:lnTo>
                    <a:pt x="1526" y="114"/>
                  </a:lnTo>
                  <a:lnTo>
                    <a:pt x="1526" y="118"/>
                  </a:lnTo>
                  <a:lnTo>
                    <a:pt x="1525" y="119"/>
                  </a:lnTo>
                  <a:lnTo>
                    <a:pt x="1523" y="120"/>
                  </a:lnTo>
                  <a:lnTo>
                    <a:pt x="1521" y="126"/>
                  </a:lnTo>
                  <a:lnTo>
                    <a:pt x="1520" y="126"/>
                  </a:lnTo>
                  <a:lnTo>
                    <a:pt x="1521" y="126"/>
                  </a:lnTo>
                  <a:lnTo>
                    <a:pt x="1520" y="127"/>
                  </a:lnTo>
                  <a:lnTo>
                    <a:pt x="1520" y="128"/>
                  </a:lnTo>
                  <a:lnTo>
                    <a:pt x="1518" y="129"/>
                  </a:lnTo>
                  <a:lnTo>
                    <a:pt x="1518" y="131"/>
                  </a:lnTo>
                  <a:lnTo>
                    <a:pt x="1514" y="136"/>
                  </a:lnTo>
                  <a:lnTo>
                    <a:pt x="1514" y="137"/>
                  </a:lnTo>
                  <a:lnTo>
                    <a:pt x="1512" y="140"/>
                  </a:lnTo>
                  <a:lnTo>
                    <a:pt x="1512" y="141"/>
                  </a:lnTo>
                  <a:lnTo>
                    <a:pt x="1512" y="141"/>
                  </a:lnTo>
                  <a:lnTo>
                    <a:pt x="1509" y="145"/>
                  </a:lnTo>
                  <a:lnTo>
                    <a:pt x="1509" y="145"/>
                  </a:lnTo>
                  <a:lnTo>
                    <a:pt x="1508" y="145"/>
                  </a:lnTo>
                  <a:lnTo>
                    <a:pt x="1508" y="145"/>
                  </a:lnTo>
                  <a:lnTo>
                    <a:pt x="1508" y="144"/>
                  </a:lnTo>
                  <a:lnTo>
                    <a:pt x="1507" y="145"/>
                  </a:lnTo>
                  <a:lnTo>
                    <a:pt x="1507" y="145"/>
                  </a:lnTo>
                  <a:lnTo>
                    <a:pt x="1505" y="145"/>
                  </a:lnTo>
                  <a:lnTo>
                    <a:pt x="1505" y="146"/>
                  </a:lnTo>
                  <a:lnTo>
                    <a:pt x="1505" y="146"/>
                  </a:lnTo>
                  <a:lnTo>
                    <a:pt x="1504" y="148"/>
                  </a:lnTo>
                  <a:lnTo>
                    <a:pt x="1504" y="150"/>
                  </a:lnTo>
                  <a:lnTo>
                    <a:pt x="1504" y="150"/>
                  </a:lnTo>
                  <a:lnTo>
                    <a:pt x="1503" y="150"/>
                  </a:lnTo>
                  <a:lnTo>
                    <a:pt x="1502" y="151"/>
                  </a:lnTo>
                  <a:lnTo>
                    <a:pt x="1502" y="151"/>
                  </a:lnTo>
                  <a:lnTo>
                    <a:pt x="1502" y="153"/>
                  </a:lnTo>
                  <a:lnTo>
                    <a:pt x="1502" y="153"/>
                  </a:lnTo>
                  <a:lnTo>
                    <a:pt x="1502" y="153"/>
                  </a:lnTo>
                  <a:lnTo>
                    <a:pt x="1500" y="154"/>
                  </a:lnTo>
                  <a:lnTo>
                    <a:pt x="1502" y="154"/>
                  </a:lnTo>
                  <a:lnTo>
                    <a:pt x="1502" y="154"/>
                  </a:lnTo>
                  <a:lnTo>
                    <a:pt x="1502" y="154"/>
                  </a:lnTo>
                  <a:lnTo>
                    <a:pt x="1502" y="154"/>
                  </a:lnTo>
                  <a:lnTo>
                    <a:pt x="1502" y="155"/>
                  </a:lnTo>
                  <a:lnTo>
                    <a:pt x="1503" y="157"/>
                  </a:lnTo>
                  <a:lnTo>
                    <a:pt x="1502" y="159"/>
                  </a:lnTo>
                  <a:lnTo>
                    <a:pt x="1500" y="161"/>
                  </a:lnTo>
                  <a:lnTo>
                    <a:pt x="1500" y="161"/>
                  </a:lnTo>
                  <a:lnTo>
                    <a:pt x="1500" y="163"/>
                  </a:lnTo>
                  <a:lnTo>
                    <a:pt x="1500" y="163"/>
                  </a:lnTo>
                  <a:lnTo>
                    <a:pt x="1500" y="164"/>
                  </a:lnTo>
                  <a:lnTo>
                    <a:pt x="1499" y="166"/>
                  </a:lnTo>
                  <a:lnTo>
                    <a:pt x="1499" y="167"/>
                  </a:lnTo>
                  <a:lnTo>
                    <a:pt x="1498" y="167"/>
                  </a:lnTo>
                  <a:lnTo>
                    <a:pt x="1498" y="167"/>
                  </a:lnTo>
                  <a:lnTo>
                    <a:pt x="1498" y="168"/>
                  </a:lnTo>
                  <a:lnTo>
                    <a:pt x="1499" y="168"/>
                  </a:lnTo>
                  <a:lnTo>
                    <a:pt x="1499" y="168"/>
                  </a:lnTo>
                  <a:lnTo>
                    <a:pt x="1499" y="170"/>
                  </a:lnTo>
                  <a:lnTo>
                    <a:pt x="1498" y="171"/>
                  </a:lnTo>
                  <a:lnTo>
                    <a:pt x="1498" y="171"/>
                  </a:lnTo>
                  <a:lnTo>
                    <a:pt x="1496" y="170"/>
                  </a:lnTo>
                  <a:lnTo>
                    <a:pt x="1496" y="171"/>
                  </a:lnTo>
                  <a:lnTo>
                    <a:pt x="1494" y="173"/>
                  </a:lnTo>
                  <a:lnTo>
                    <a:pt x="1494" y="175"/>
                  </a:lnTo>
                  <a:lnTo>
                    <a:pt x="1492" y="177"/>
                  </a:lnTo>
                  <a:lnTo>
                    <a:pt x="1491" y="179"/>
                  </a:lnTo>
                  <a:lnTo>
                    <a:pt x="1492" y="180"/>
                  </a:lnTo>
                  <a:lnTo>
                    <a:pt x="1491" y="180"/>
                  </a:lnTo>
                  <a:lnTo>
                    <a:pt x="1491" y="181"/>
                  </a:lnTo>
                  <a:lnTo>
                    <a:pt x="1491" y="183"/>
                  </a:lnTo>
                  <a:lnTo>
                    <a:pt x="1490" y="185"/>
                  </a:lnTo>
                  <a:lnTo>
                    <a:pt x="1490" y="185"/>
                  </a:lnTo>
                  <a:lnTo>
                    <a:pt x="1489" y="188"/>
                  </a:lnTo>
                  <a:lnTo>
                    <a:pt x="1489" y="188"/>
                  </a:lnTo>
                  <a:lnTo>
                    <a:pt x="1487" y="188"/>
                  </a:lnTo>
                  <a:lnTo>
                    <a:pt x="1486" y="189"/>
                  </a:lnTo>
                  <a:lnTo>
                    <a:pt x="1487" y="190"/>
                  </a:lnTo>
                  <a:lnTo>
                    <a:pt x="1487" y="190"/>
                  </a:lnTo>
                  <a:lnTo>
                    <a:pt x="1489" y="192"/>
                  </a:lnTo>
                  <a:lnTo>
                    <a:pt x="1489" y="193"/>
                  </a:lnTo>
                  <a:lnTo>
                    <a:pt x="1489" y="193"/>
                  </a:lnTo>
                  <a:lnTo>
                    <a:pt x="1489" y="194"/>
                  </a:lnTo>
                  <a:lnTo>
                    <a:pt x="1489" y="194"/>
                  </a:lnTo>
                  <a:lnTo>
                    <a:pt x="1487" y="194"/>
                  </a:lnTo>
                  <a:lnTo>
                    <a:pt x="1486" y="195"/>
                  </a:lnTo>
                  <a:lnTo>
                    <a:pt x="1487" y="197"/>
                  </a:lnTo>
                  <a:lnTo>
                    <a:pt x="1487" y="197"/>
                  </a:lnTo>
                  <a:lnTo>
                    <a:pt x="1486" y="197"/>
                  </a:lnTo>
                  <a:lnTo>
                    <a:pt x="1485" y="199"/>
                  </a:lnTo>
                  <a:lnTo>
                    <a:pt x="1485" y="201"/>
                  </a:lnTo>
                  <a:lnTo>
                    <a:pt x="1483" y="201"/>
                  </a:lnTo>
                  <a:lnTo>
                    <a:pt x="1483" y="201"/>
                  </a:lnTo>
                  <a:lnTo>
                    <a:pt x="1483" y="202"/>
                  </a:lnTo>
                  <a:lnTo>
                    <a:pt x="1483" y="202"/>
                  </a:lnTo>
                  <a:lnTo>
                    <a:pt x="1482" y="202"/>
                  </a:lnTo>
                  <a:lnTo>
                    <a:pt x="1481" y="202"/>
                  </a:lnTo>
                  <a:lnTo>
                    <a:pt x="1481" y="203"/>
                  </a:lnTo>
                  <a:lnTo>
                    <a:pt x="1481" y="205"/>
                  </a:lnTo>
                  <a:lnTo>
                    <a:pt x="1480" y="206"/>
                  </a:lnTo>
                  <a:lnTo>
                    <a:pt x="1480" y="206"/>
                  </a:lnTo>
                  <a:lnTo>
                    <a:pt x="1480" y="207"/>
                  </a:lnTo>
                  <a:lnTo>
                    <a:pt x="1476" y="210"/>
                  </a:lnTo>
                  <a:lnTo>
                    <a:pt x="1476" y="210"/>
                  </a:lnTo>
                  <a:lnTo>
                    <a:pt x="1474" y="211"/>
                  </a:lnTo>
                  <a:lnTo>
                    <a:pt x="1474" y="211"/>
                  </a:lnTo>
                  <a:lnTo>
                    <a:pt x="1474" y="211"/>
                  </a:lnTo>
                  <a:lnTo>
                    <a:pt x="1473" y="211"/>
                  </a:lnTo>
                  <a:lnTo>
                    <a:pt x="1472" y="212"/>
                  </a:lnTo>
                  <a:lnTo>
                    <a:pt x="1472" y="211"/>
                  </a:lnTo>
                  <a:lnTo>
                    <a:pt x="1472" y="212"/>
                  </a:lnTo>
                  <a:lnTo>
                    <a:pt x="1471" y="212"/>
                  </a:lnTo>
                  <a:lnTo>
                    <a:pt x="1471" y="214"/>
                  </a:lnTo>
                  <a:lnTo>
                    <a:pt x="1468" y="214"/>
                  </a:lnTo>
                  <a:lnTo>
                    <a:pt x="1468" y="214"/>
                  </a:lnTo>
                  <a:lnTo>
                    <a:pt x="1468" y="215"/>
                  </a:lnTo>
                  <a:lnTo>
                    <a:pt x="1465" y="215"/>
                  </a:lnTo>
                  <a:lnTo>
                    <a:pt x="1467" y="215"/>
                  </a:lnTo>
                  <a:lnTo>
                    <a:pt x="1467" y="216"/>
                  </a:lnTo>
                  <a:lnTo>
                    <a:pt x="1465" y="216"/>
                  </a:lnTo>
                  <a:lnTo>
                    <a:pt x="1465" y="217"/>
                  </a:lnTo>
                  <a:lnTo>
                    <a:pt x="1464" y="217"/>
                  </a:lnTo>
                  <a:lnTo>
                    <a:pt x="1464" y="219"/>
                  </a:lnTo>
                  <a:lnTo>
                    <a:pt x="1464" y="219"/>
                  </a:lnTo>
                  <a:lnTo>
                    <a:pt x="1463" y="220"/>
                  </a:lnTo>
                  <a:lnTo>
                    <a:pt x="1463" y="221"/>
                  </a:lnTo>
                  <a:lnTo>
                    <a:pt x="1463" y="220"/>
                  </a:lnTo>
                  <a:lnTo>
                    <a:pt x="1461" y="220"/>
                  </a:lnTo>
                  <a:lnTo>
                    <a:pt x="1461" y="221"/>
                  </a:lnTo>
                  <a:lnTo>
                    <a:pt x="1460" y="220"/>
                  </a:lnTo>
                  <a:lnTo>
                    <a:pt x="1460" y="220"/>
                  </a:lnTo>
                  <a:lnTo>
                    <a:pt x="1460" y="221"/>
                  </a:lnTo>
                  <a:lnTo>
                    <a:pt x="1460" y="223"/>
                  </a:lnTo>
                  <a:lnTo>
                    <a:pt x="1458" y="223"/>
                  </a:lnTo>
                  <a:lnTo>
                    <a:pt x="1455" y="221"/>
                  </a:lnTo>
                  <a:lnTo>
                    <a:pt x="1454" y="221"/>
                  </a:lnTo>
                  <a:lnTo>
                    <a:pt x="1452" y="221"/>
                  </a:lnTo>
                  <a:lnTo>
                    <a:pt x="1451" y="220"/>
                  </a:lnTo>
                  <a:lnTo>
                    <a:pt x="1451" y="220"/>
                  </a:lnTo>
                  <a:lnTo>
                    <a:pt x="1451" y="219"/>
                  </a:lnTo>
                  <a:lnTo>
                    <a:pt x="1450" y="219"/>
                  </a:lnTo>
                  <a:lnTo>
                    <a:pt x="1446" y="219"/>
                  </a:lnTo>
                  <a:lnTo>
                    <a:pt x="1445" y="220"/>
                  </a:lnTo>
                  <a:lnTo>
                    <a:pt x="1443" y="220"/>
                  </a:lnTo>
                  <a:lnTo>
                    <a:pt x="1442" y="220"/>
                  </a:lnTo>
                  <a:lnTo>
                    <a:pt x="1441" y="220"/>
                  </a:lnTo>
                  <a:lnTo>
                    <a:pt x="1441" y="220"/>
                  </a:lnTo>
                  <a:lnTo>
                    <a:pt x="1441" y="220"/>
                  </a:lnTo>
                  <a:lnTo>
                    <a:pt x="1441" y="220"/>
                  </a:lnTo>
                  <a:lnTo>
                    <a:pt x="1439" y="220"/>
                  </a:lnTo>
                  <a:lnTo>
                    <a:pt x="1439" y="220"/>
                  </a:lnTo>
                  <a:lnTo>
                    <a:pt x="1439" y="220"/>
                  </a:lnTo>
                  <a:lnTo>
                    <a:pt x="1438" y="220"/>
                  </a:lnTo>
                  <a:lnTo>
                    <a:pt x="1438" y="220"/>
                  </a:lnTo>
                  <a:lnTo>
                    <a:pt x="1438" y="221"/>
                  </a:lnTo>
                  <a:lnTo>
                    <a:pt x="1437" y="220"/>
                  </a:lnTo>
                  <a:lnTo>
                    <a:pt x="1437" y="220"/>
                  </a:lnTo>
                  <a:lnTo>
                    <a:pt x="1437" y="221"/>
                  </a:lnTo>
                  <a:lnTo>
                    <a:pt x="1437" y="221"/>
                  </a:lnTo>
                  <a:lnTo>
                    <a:pt x="1436" y="220"/>
                  </a:lnTo>
                  <a:lnTo>
                    <a:pt x="1436" y="220"/>
                  </a:lnTo>
                  <a:lnTo>
                    <a:pt x="1437" y="220"/>
                  </a:lnTo>
                  <a:lnTo>
                    <a:pt x="1437" y="219"/>
                  </a:lnTo>
                  <a:lnTo>
                    <a:pt x="1437" y="219"/>
                  </a:lnTo>
                  <a:lnTo>
                    <a:pt x="1438" y="219"/>
                  </a:lnTo>
                  <a:lnTo>
                    <a:pt x="1438" y="217"/>
                  </a:lnTo>
                  <a:lnTo>
                    <a:pt x="1438" y="216"/>
                  </a:lnTo>
                  <a:lnTo>
                    <a:pt x="1438" y="216"/>
                  </a:lnTo>
                  <a:lnTo>
                    <a:pt x="1441" y="215"/>
                  </a:lnTo>
                  <a:lnTo>
                    <a:pt x="1439" y="215"/>
                  </a:lnTo>
                  <a:lnTo>
                    <a:pt x="1439" y="215"/>
                  </a:lnTo>
                  <a:lnTo>
                    <a:pt x="1438" y="215"/>
                  </a:lnTo>
                  <a:lnTo>
                    <a:pt x="1438" y="214"/>
                  </a:lnTo>
                  <a:lnTo>
                    <a:pt x="1437" y="214"/>
                  </a:lnTo>
                  <a:lnTo>
                    <a:pt x="1437" y="212"/>
                  </a:lnTo>
                  <a:lnTo>
                    <a:pt x="1436" y="212"/>
                  </a:lnTo>
                  <a:lnTo>
                    <a:pt x="1434" y="211"/>
                  </a:lnTo>
                  <a:lnTo>
                    <a:pt x="1434" y="211"/>
                  </a:lnTo>
                  <a:lnTo>
                    <a:pt x="1434" y="210"/>
                  </a:lnTo>
                  <a:lnTo>
                    <a:pt x="1434" y="210"/>
                  </a:lnTo>
                  <a:lnTo>
                    <a:pt x="1433" y="210"/>
                  </a:lnTo>
                  <a:lnTo>
                    <a:pt x="1433" y="208"/>
                  </a:lnTo>
                  <a:lnTo>
                    <a:pt x="1432" y="208"/>
                  </a:lnTo>
                  <a:lnTo>
                    <a:pt x="1430" y="210"/>
                  </a:lnTo>
                  <a:lnTo>
                    <a:pt x="1430" y="210"/>
                  </a:lnTo>
                  <a:lnTo>
                    <a:pt x="1430" y="211"/>
                  </a:lnTo>
                  <a:lnTo>
                    <a:pt x="1430" y="211"/>
                  </a:lnTo>
                  <a:lnTo>
                    <a:pt x="1429" y="212"/>
                  </a:lnTo>
                  <a:lnTo>
                    <a:pt x="1429" y="212"/>
                  </a:lnTo>
                  <a:lnTo>
                    <a:pt x="1428" y="214"/>
                  </a:lnTo>
                  <a:lnTo>
                    <a:pt x="1428" y="214"/>
                  </a:lnTo>
                  <a:lnTo>
                    <a:pt x="1427" y="214"/>
                  </a:lnTo>
                  <a:lnTo>
                    <a:pt x="1427" y="214"/>
                  </a:lnTo>
                  <a:lnTo>
                    <a:pt x="1425" y="215"/>
                  </a:lnTo>
                  <a:lnTo>
                    <a:pt x="1424" y="214"/>
                  </a:lnTo>
                  <a:lnTo>
                    <a:pt x="1424" y="214"/>
                  </a:lnTo>
                  <a:lnTo>
                    <a:pt x="1424" y="215"/>
                  </a:lnTo>
                  <a:lnTo>
                    <a:pt x="1424" y="215"/>
                  </a:lnTo>
                  <a:lnTo>
                    <a:pt x="1424" y="215"/>
                  </a:lnTo>
                  <a:lnTo>
                    <a:pt x="1424" y="216"/>
                  </a:lnTo>
                  <a:lnTo>
                    <a:pt x="1423" y="215"/>
                  </a:lnTo>
                  <a:lnTo>
                    <a:pt x="1421" y="216"/>
                  </a:lnTo>
                  <a:lnTo>
                    <a:pt x="1420" y="215"/>
                  </a:lnTo>
                  <a:lnTo>
                    <a:pt x="1420" y="215"/>
                  </a:lnTo>
                  <a:lnTo>
                    <a:pt x="1419" y="216"/>
                  </a:lnTo>
                  <a:lnTo>
                    <a:pt x="1418" y="216"/>
                  </a:lnTo>
                  <a:lnTo>
                    <a:pt x="1418" y="215"/>
                  </a:lnTo>
                  <a:lnTo>
                    <a:pt x="1416" y="215"/>
                  </a:lnTo>
                  <a:lnTo>
                    <a:pt x="1415" y="215"/>
                  </a:lnTo>
                  <a:lnTo>
                    <a:pt x="1415" y="214"/>
                  </a:lnTo>
                  <a:lnTo>
                    <a:pt x="1414" y="214"/>
                  </a:lnTo>
                  <a:lnTo>
                    <a:pt x="1414" y="215"/>
                  </a:lnTo>
                  <a:lnTo>
                    <a:pt x="1414" y="215"/>
                  </a:lnTo>
                  <a:lnTo>
                    <a:pt x="1412" y="214"/>
                  </a:lnTo>
                  <a:lnTo>
                    <a:pt x="1412" y="214"/>
                  </a:lnTo>
                  <a:lnTo>
                    <a:pt x="1411" y="214"/>
                  </a:lnTo>
                  <a:lnTo>
                    <a:pt x="1411" y="212"/>
                  </a:lnTo>
                  <a:lnTo>
                    <a:pt x="1410" y="214"/>
                  </a:lnTo>
                  <a:lnTo>
                    <a:pt x="1410" y="212"/>
                  </a:lnTo>
                  <a:lnTo>
                    <a:pt x="1408" y="212"/>
                  </a:lnTo>
                  <a:lnTo>
                    <a:pt x="1408" y="214"/>
                  </a:lnTo>
                  <a:lnTo>
                    <a:pt x="1408" y="214"/>
                  </a:lnTo>
                  <a:lnTo>
                    <a:pt x="1408" y="212"/>
                  </a:lnTo>
                  <a:lnTo>
                    <a:pt x="1407" y="212"/>
                  </a:lnTo>
                  <a:lnTo>
                    <a:pt x="1406" y="211"/>
                  </a:lnTo>
                  <a:lnTo>
                    <a:pt x="1405" y="212"/>
                  </a:lnTo>
                  <a:lnTo>
                    <a:pt x="1405" y="212"/>
                  </a:lnTo>
                  <a:lnTo>
                    <a:pt x="1405" y="211"/>
                  </a:lnTo>
                  <a:lnTo>
                    <a:pt x="1405" y="211"/>
                  </a:lnTo>
                  <a:lnTo>
                    <a:pt x="1405" y="211"/>
                  </a:lnTo>
                  <a:lnTo>
                    <a:pt x="1405" y="210"/>
                  </a:lnTo>
                  <a:lnTo>
                    <a:pt x="1406" y="210"/>
                  </a:lnTo>
                  <a:lnTo>
                    <a:pt x="1406" y="208"/>
                  </a:lnTo>
                  <a:lnTo>
                    <a:pt x="1406" y="210"/>
                  </a:lnTo>
                  <a:lnTo>
                    <a:pt x="1405" y="208"/>
                  </a:lnTo>
                  <a:lnTo>
                    <a:pt x="1405" y="208"/>
                  </a:lnTo>
                  <a:lnTo>
                    <a:pt x="1403" y="208"/>
                  </a:lnTo>
                  <a:lnTo>
                    <a:pt x="1405" y="208"/>
                  </a:lnTo>
                  <a:lnTo>
                    <a:pt x="1405" y="208"/>
                  </a:lnTo>
                  <a:lnTo>
                    <a:pt x="1405" y="207"/>
                  </a:lnTo>
                  <a:lnTo>
                    <a:pt x="1403" y="207"/>
                  </a:lnTo>
                  <a:lnTo>
                    <a:pt x="1403" y="207"/>
                  </a:lnTo>
                  <a:lnTo>
                    <a:pt x="1402" y="207"/>
                  </a:lnTo>
                  <a:lnTo>
                    <a:pt x="1402" y="208"/>
                  </a:lnTo>
                  <a:lnTo>
                    <a:pt x="1401" y="208"/>
                  </a:lnTo>
                  <a:lnTo>
                    <a:pt x="1401" y="208"/>
                  </a:lnTo>
                  <a:lnTo>
                    <a:pt x="1401" y="208"/>
                  </a:lnTo>
                  <a:lnTo>
                    <a:pt x="1399" y="208"/>
                  </a:lnTo>
                  <a:lnTo>
                    <a:pt x="1399" y="210"/>
                  </a:lnTo>
                  <a:lnTo>
                    <a:pt x="1398" y="210"/>
                  </a:lnTo>
                  <a:lnTo>
                    <a:pt x="1398" y="211"/>
                  </a:lnTo>
                  <a:lnTo>
                    <a:pt x="1399" y="211"/>
                  </a:lnTo>
                  <a:lnTo>
                    <a:pt x="1399" y="211"/>
                  </a:lnTo>
                  <a:lnTo>
                    <a:pt x="1399" y="211"/>
                  </a:lnTo>
                  <a:lnTo>
                    <a:pt x="1398" y="212"/>
                  </a:lnTo>
                  <a:lnTo>
                    <a:pt x="1397" y="212"/>
                  </a:lnTo>
                  <a:lnTo>
                    <a:pt x="1397" y="211"/>
                  </a:lnTo>
                  <a:lnTo>
                    <a:pt x="1396" y="212"/>
                  </a:lnTo>
                  <a:lnTo>
                    <a:pt x="1396" y="211"/>
                  </a:lnTo>
                  <a:lnTo>
                    <a:pt x="1394" y="211"/>
                  </a:lnTo>
                  <a:lnTo>
                    <a:pt x="1394" y="212"/>
                  </a:lnTo>
                  <a:lnTo>
                    <a:pt x="1394" y="214"/>
                  </a:lnTo>
                  <a:lnTo>
                    <a:pt x="1394" y="214"/>
                  </a:lnTo>
                  <a:lnTo>
                    <a:pt x="1394" y="214"/>
                  </a:lnTo>
                  <a:lnTo>
                    <a:pt x="1394" y="214"/>
                  </a:lnTo>
                  <a:lnTo>
                    <a:pt x="1393" y="215"/>
                  </a:lnTo>
                  <a:lnTo>
                    <a:pt x="1393" y="215"/>
                  </a:lnTo>
                  <a:lnTo>
                    <a:pt x="1393" y="214"/>
                  </a:lnTo>
                  <a:lnTo>
                    <a:pt x="1392" y="214"/>
                  </a:lnTo>
                  <a:lnTo>
                    <a:pt x="1392" y="214"/>
                  </a:lnTo>
                  <a:lnTo>
                    <a:pt x="1390" y="214"/>
                  </a:lnTo>
                  <a:lnTo>
                    <a:pt x="1390" y="214"/>
                  </a:lnTo>
                  <a:lnTo>
                    <a:pt x="1390" y="215"/>
                  </a:lnTo>
                  <a:lnTo>
                    <a:pt x="1392" y="216"/>
                  </a:lnTo>
                  <a:lnTo>
                    <a:pt x="1390" y="216"/>
                  </a:lnTo>
                  <a:lnTo>
                    <a:pt x="1390" y="216"/>
                  </a:lnTo>
                  <a:lnTo>
                    <a:pt x="1390" y="217"/>
                  </a:lnTo>
                  <a:lnTo>
                    <a:pt x="1390" y="216"/>
                  </a:lnTo>
                  <a:lnTo>
                    <a:pt x="1389" y="216"/>
                  </a:lnTo>
                  <a:lnTo>
                    <a:pt x="1389" y="217"/>
                  </a:lnTo>
                  <a:lnTo>
                    <a:pt x="1388" y="217"/>
                  </a:lnTo>
                  <a:lnTo>
                    <a:pt x="1387" y="217"/>
                  </a:lnTo>
                  <a:lnTo>
                    <a:pt x="1374" y="221"/>
                  </a:lnTo>
                  <a:lnTo>
                    <a:pt x="1357" y="219"/>
                  </a:lnTo>
                  <a:lnTo>
                    <a:pt x="1345" y="210"/>
                  </a:lnTo>
                  <a:lnTo>
                    <a:pt x="1341" y="211"/>
                  </a:lnTo>
                  <a:lnTo>
                    <a:pt x="1339" y="208"/>
                  </a:lnTo>
                  <a:lnTo>
                    <a:pt x="1339" y="202"/>
                  </a:lnTo>
                  <a:lnTo>
                    <a:pt x="1335" y="201"/>
                  </a:lnTo>
                  <a:lnTo>
                    <a:pt x="1332" y="202"/>
                  </a:lnTo>
                  <a:lnTo>
                    <a:pt x="1327" y="203"/>
                  </a:lnTo>
                  <a:lnTo>
                    <a:pt x="1323" y="198"/>
                  </a:lnTo>
                  <a:lnTo>
                    <a:pt x="1322" y="197"/>
                  </a:lnTo>
                  <a:lnTo>
                    <a:pt x="1321" y="193"/>
                  </a:lnTo>
                  <a:lnTo>
                    <a:pt x="1317" y="192"/>
                  </a:lnTo>
                  <a:lnTo>
                    <a:pt x="1313" y="194"/>
                  </a:lnTo>
                  <a:lnTo>
                    <a:pt x="1310" y="197"/>
                  </a:lnTo>
                  <a:lnTo>
                    <a:pt x="1309" y="194"/>
                  </a:lnTo>
                  <a:lnTo>
                    <a:pt x="1305" y="194"/>
                  </a:lnTo>
                  <a:lnTo>
                    <a:pt x="1303" y="197"/>
                  </a:lnTo>
                  <a:lnTo>
                    <a:pt x="1301" y="198"/>
                  </a:lnTo>
                  <a:lnTo>
                    <a:pt x="1299" y="197"/>
                  </a:lnTo>
                  <a:lnTo>
                    <a:pt x="1295" y="197"/>
                  </a:lnTo>
                  <a:lnTo>
                    <a:pt x="1292" y="201"/>
                  </a:lnTo>
                  <a:lnTo>
                    <a:pt x="1294" y="202"/>
                  </a:lnTo>
                  <a:lnTo>
                    <a:pt x="1291" y="205"/>
                  </a:lnTo>
                  <a:lnTo>
                    <a:pt x="1288" y="203"/>
                  </a:lnTo>
                  <a:lnTo>
                    <a:pt x="1284" y="203"/>
                  </a:lnTo>
                  <a:lnTo>
                    <a:pt x="1283" y="202"/>
                  </a:lnTo>
                  <a:lnTo>
                    <a:pt x="1281" y="203"/>
                  </a:lnTo>
                  <a:lnTo>
                    <a:pt x="1281" y="203"/>
                  </a:lnTo>
                  <a:lnTo>
                    <a:pt x="1279" y="203"/>
                  </a:lnTo>
                  <a:lnTo>
                    <a:pt x="1278" y="205"/>
                  </a:lnTo>
                  <a:lnTo>
                    <a:pt x="1278" y="203"/>
                  </a:lnTo>
                  <a:lnTo>
                    <a:pt x="1277" y="203"/>
                  </a:lnTo>
                  <a:lnTo>
                    <a:pt x="1275" y="203"/>
                  </a:lnTo>
                  <a:lnTo>
                    <a:pt x="1275" y="203"/>
                  </a:lnTo>
                  <a:lnTo>
                    <a:pt x="1275" y="203"/>
                  </a:lnTo>
                  <a:lnTo>
                    <a:pt x="1274" y="205"/>
                  </a:lnTo>
                  <a:lnTo>
                    <a:pt x="1274" y="205"/>
                  </a:lnTo>
                  <a:lnTo>
                    <a:pt x="1273" y="205"/>
                  </a:lnTo>
                  <a:lnTo>
                    <a:pt x="1272" y="205"/>
                  </a:lnTo>
                  <a:lnTo>
                    <a:pt x="1270" y="205"/>
                  </a:lnTo>
                  <a:lnTo>
                    <a:pt x="1269" y="205"/>
                  </a:lnTo>
                  <a:lnTo>
                    <a:pt x="1269" y="206"/>
                  </a:lnTo>
                  <a:lnTo>
                    <a:pt x="1268" y="206"/>
                  </a:lnTo>
                  <a:lnTo>
                    <a:pt x="1265" y="205"/>
                  </a:lnTo>
                  <a:lnTo>
                    <a:pt x="1265" y="203"/>
                  </a:lnTo>
                  <a:lnTo>
                    <a:pt x="1264" y="203"/>
                  </a:lnTo>
                  <a:lnTo>
                    <a:pt x="1265" y="202"/>
                  </a:lnTo>
                  <a:lnTo>
                    <a:pt x="1264" y="202"/>
                  </a:lnTo>
                  <a:lnTo>
                    <a:pt x="1264" y="201"/>
                  </a:lnTo>
                  <a:lnTo>
                    <a:pt x="1263" y="202"/>
                  </a:lnTo>
                  <a:lnTo>
                    <a:pt x="1260" y="201"/>
                  </a:lnTo>
                  <a:lnTo>
                    <a:pt x="1259" y="201"/>
                  </a:lnTo>
                  <a:lnTo>
                    <a:pt x="1259" y="199"/>
                  </a:lnTo>
                  <a:lnTo>
                    <a:pt x="1257" y="199"/>
                  </a:lnTo>
                  <a:lnTo>
                    <a:pt x="1257" y="199"/>
                  </a:lnTo>
                  <a:lnTo>
                    <a:pt x="1256" y="199"/>
                  </a:lnTo>
                  <a:lnTo>
                    <a:pt x="1256" y="198"/>
                  </a:lnTo>
                  <a:lnTo>
                    <a:pt x="1255" y="198"/>
                  </a:lnTo>
                  <a:lnTo>
                    <a:pt x="1255" y="197"/>
                  </a:lnTo>
                  <a:lnTo>
                    <a:pt x="1255" y="197"/>
                  </a:lnTo>
                  <a:lnTo>
                    <a:pt x="1253" y="197"/>
                  </a:lnTo>
                  <a:lnTo>
                    <a:pt x="1253" y="197"/>
                  </a:lnTo>
                  <a:lnTo>
                    <a:pt x="1252" y="195"/>
                  </a:lnTo>
                  <a:lnTo>
                    <a:pt x="1250" y="197"/>
                  </a:lnTo>
                  <a:lnTo>
                    <a:pt x="1250" y="197"/>
                  </a:lnTo>
                  <a:lnTo>
                    <a:pt x="1250" y="197"/>
                  </a:lnTo>
                  <a:lnTo>
                    <a:pt x="1248" y="197"/>
                  </a:lnTo>
                  <a:lnTo>
                    <a:pt x="1248" y="198"/>
                  </a:lnTo>
                  <a:lnTo>
                    <a:pt x="1250" y="199"/>
                  </a:lnTo>
                  <a:lnTo>
                    <a:pt x="1250" y="199"/>
                  </a:lnTo>
                  <a:lnTo>
                    <a:pt x="1248" y="199"/>
                  </a:lnTo>
                  <a:lnTo>
                    <a:pt x="1248" y="201"/>
                  </a:lnTo>
                  <a:lnTo>
                    <a:pt x="1247" y="202"/>
                  </a:lnTo>
                  <a:lnTo>
                    <a:pt x="1247" y="202"/>
                  </a:lnTo>
                  <a:lnTo>
                    <a:pt x="1248" y="202"/>
                  </a:lnTo>
                  <a:lnTo>
                    <a:pt x="1248" y="203"/>
                  </a:lnTo>
                  <a:lnTo>
                    <a:pt x="1248" y="203"/>
                  </a:lnTo>
                  <a:lnTo>
                    <a:pt x="1250" y="203"/>
                  </a:lnTo>
                  <a:lnTo>
                    <a:pt x="1250" y="203"/>
                  </a:lnTo>
                  <a:lnTo>
                    <a:pt x="1248" y="205"/>
                  </a:lnTo>
                  <a:lnTo>
                    <a:pt x="1248" y="205"/>
                  </a:lnTo>
                  <a:lnTo>
                    <a:pt x="1247" y="206"/>
                  </a:lnTo>
                  <a:lnTo>
                    <a:pt x="1247" y="206"/>
                  </a:lnTo>
                  <a:lnTo>
                    <a:pt x="1247" y="206"/>
                  </a:lnTo>
                  <a:lnTo>
                    <a:pt x="1247" y="207"/>
                  </a:lnTo>
                  <a:lnTo>
                    <a:pt x="1246" y="207"/>
                  </a:lnTo>
                  <a:lnTo>
                    <a:pt x="1246" y="208"/>
                  </a:lnTo>
                  <a:lnTo>
                    <a:pt x="1246" y="208"/>
                  </a:lnTo>
                  <a:lnTo>
                    <a:pt x="1247" y="208"/>
                  </a:lnTo>
                  <a:lnTo>
                    <a:pt x="1247" y="210"/>
                  </a:lnTo>
                  <a:lnTo>
                    <a:pt x="1247" y="210"/>
                  </a:lnTo>
                  <a:lnTo>
                    <a:pt x="1246" y="210"/>
                  </a:lnTo>
                  <a:lnTo>
                    <a:pt x="1246" y="211"/>
                  </a:lnTo>
                  <a:lnTo>
                    <a:pt x="1244" y="210"/>
                  </a:lnTo>
                  <a:lnTo>
                    <a:pt x="1244" y="210"/>
                  </a:lnTo>
                  <a:lnTo>
                    <a:pt x="1243" y="208"/>
                  </a:lnTo>
                  <a:lnTo>
                    <a:pt x="1243" y="208"/>
                  </a:lnTo>
                  <a:lnTo>
                    <a:pt x="1243" y="208"/>
                  </a:lnTo>
                  <a:lnTo>
                    <a:pt x="1243" y="207"/>
                  </a:lnTo>
                  <a:lnTo>
                    <a:pt x="1242" y="207"/>
                  </a:lnTo>
                  <a:lnTo>
                    <a:pt x="1242" y="208"/>
                  </a:lnTo>
                  <a:lnTo>
                    <a:pt x="1242" y="208"/>
                  </a:lnTo>
                  <a:lnTo>
                    <a:pt x="1242" y="210"/>
                  </a:lnTo>
                  <a:lnTo>
                    <a:pt x="1242" y="210"/>
                  </a:lnTo>
                  <a:lnTo>
                    <a:pt x="1242" y="211"/>
                  </a:lnTo>
                  <a:lnTo>
                    <a:pt x="1242" y="211"/>
                  </a:lnTo>
                  <a:lnTo>
                    <a:pt x="1241" y="211"/>
                  </a:lnTo>
                  <a:lnTo>
                    <a:pt x="1241" y="212"/>
                  </a:lnTo>
                  <a:lnTo>
                    <a:pt x="1241" y="214"/>
                  </a:lnTo>
                  <a:lnTo>
                    <a:pt x="1239" y="214"/>
                  </a:lnTo>
                  <a:lnTo>
                    <a:pt x="1239" y="215"/>
                  </a:lnTo>
                  <a:lnTo>
                    <a:pt x="1238" y="215"/>
                  </a:lnTo>
                  <a:lnTo>
                    <a:pt x="1238" y="215"/>
                  </a:lnTo>
                  <a:lnTo>
                    <a:pt x="1239" y="216"/>
                  </a:lnTo>
                  <a:lnTo>
                    <a:pt x="1239" y="216"/>
                  </a:lnTo>
                  <a:lnTo>
                    <a:pt x="1241" y="216"/>
                  </a:lnTo>
                  <a:lnTo>
                    <a:pt x="1242" y="216"/>
                  </a:lnTo>
                  <a:lnTo>
                    <a:pt x="1242" y="216"/>
                  </a:lnTo>
                  <a:lnTo>
                    <a:pt x="1243" y="217"/>
                  </a:lnTo>
                  <a:lnTo>
                    <a:pt x="1243" y="216"/>
                  </a:lnTo>
                  <a:lnTo>
                    <a:pt x="1244" y="217"/>
                  </a:lnTo>
                  <a:lnTo>
                    <a:pt x="1244" y="217"/>
                  </a:lnTo>
                  <a:lnTo>
                    <a:pt x="1244" y="219"/>
                  </a:lnTo>
                  <a:lnTo>
                    <a:pt x="1244" y="219"/>
                  </a:lnTo>
                  <a:lnTo>
                    <a:pt x="1246" y="219"/>
                  </a:lnTo>
                  <a:lnTo>
                    <a:pt x="1246" y="219"/>
                  </a:lnTo>
                  <a:lnTo>
                    <a:pt x="1244" y="220"/>
                  </a:lnTo>
                  <a:lnTo>
                    <a:pt x="1244" y="220"/>
                  </a:lnTo>
                  <a:lnTo>
                    <a:pt x="1244" y="221"/>
                  </a:lnTo>
                  <a:lnTo>
                    <a:pt x="1244" y="221"/>
                  </a:lnTo>
                  <a:lnTo>
                    <a:pt x="1244" y="221"/>
                  </a:lnTo>
                  <a:lnTo>
                    <a:pt x="1246" y="223"/>
                  </a:lnTo>
                  <a:lnTo>
                    <a:pt x="1247" y="223"/>
                  </a:lnTo>
                  <a:lnTo>
                    <a:pt x="1248" y="223"/>
                  </a:lnTo>
                  <a:lnTo>
                    <a:pt x="1248" y="224"/>
                  </a:lnTo>
                  <a:lnTo>
                    <a:pt x="1248" y="224"/>
                  </a:lnTo>
                  <a:lnTo>
                    <a:pt x="1248" y="225"/>
                  </a:lnTo>
                  <a:lnTo>
                    <a:pt x="1250" y="225"/>
                  </a:lnTo>
                  <a:lnTo>
                    <a:pt x="1250" y="225"/>
                  </a:lnTo>
                  <a:lnTo>
                    <a:pt x="1250" y="227"/>
                  </a:lnTo>
                  <a:lnTo>
                    <a:pt x="1250" y="227"/>
                  </a:lnTo>
                  <a:lnTo>
                    <a:pt x="1250" y="227"/>
                  </a:lnTo>
                  <a:lnTo>
                    <a:pt x="1250" y="228"/>
                  </a:lnTo>
                  <a:lnTo>
                    <a:pt x="1252" y="228"/>
                  </a:lnTo>
                  <a:lnTo>
                    <a:pt x="1252" y="229"/>
                  </a:lnTo>
                  <a:lnTo>
                    <a:pt x="1253" y="229"/>
                  </a:lnTo>
                  <a:lnTo>
                    <a:pt x="1253" y="229"/>
                  </a:lnTo>
                  <a:lnTo>
                    <a:pt x="1252" y="230"/>
                  </a:lnTo>
                  <a:lnTo>
                    <a:pt x="1255" y="230"/>
                  </a:lnTo>
                  <a:lnTo>
                    <a:pt x="1255" y="232"/>
                  </a:lnTo>
                  <a:lnTo>
                    <a:pt x="1255" y="232"/>
                  </a:lnTo>
                  <a:lnTo>
                    <a:pt x="1255" y="233"/>
                  </a:lnTo>
                  <a:lnTo>
                    <a:pt x="1255" y="233"/>
                  </a:lnTo>
                  <a:lnTo>
                    <a:pt x="1255" y="234"/>
                  </a:lnTo>
                  <a:lnTo>
                    <a:pt x="1255" y="234"/>
                  </a:lnTo>
                  <a:lnTo>
                    <a:pt x="1253" y="236"/>
                  </a:lnTo>
                  <a:lnTo>
                    <a:pt x="1253" y="234"/>
                  </a:lnTo>
                  <a:lnTo>
                    <a:pt x="1253" y="234"/>
                  </a:lnTo>
                  <a:lnTo>
                    <a:pt x="1252" y="234"/>
                  </a:lnTo>
                  <a:lnTo>
                    <a:pt x="1252" y="236"/>
                  </a:lnTo>
                  <a:lnTo>
                    <a:pt x="1253" y="238"/>
                  </a:lnTo>
                  <a:lnTo>
                    <a:pt x="1253" y="238"/>
                  </a:lnTo>
                  <a:lnTo>
                    <a:pt x="1253" y="239"/>
                  </a:lnTo>
                  <a:lnTo>
                    <a:pt x="1253" y="239"/>
                  </a:lnTo>
                  <a:lnTo>
                    <a:pt x="1255" y="241"/>
                  </a:lnTo>
                  <a:lnTo>
                    <a:pt x="1255" y="242"/>
                  </a:lnTo>
                  <a:lnTo>
                    <a:pt x="1253" y="242"/>
                  </a:lnTo>
                  <a:lnTo>
                    <a:pt x="1252" y="243"/>
                  </a:lnTo>
                  <a:lnTo>
                    <a:pt x="1251" y="246"/>
                  </a:lnTo>
                  <a:lnTo>
                    <a:pt x="1250" y="245"/>
                  </a:lnTo>
                  <a:lnTo>
                    <a:pt x="1250" y="246"/>
                  </a:lnTo>
                  <a:lnTo>
                    <a:pt x="1250" y="246"/>
                  </a:lnTo>
                  <a:lnTo>
                    <a:pt x="1248" y="246"/>
                  </a:lnTo>
                  <a:lnTo>
                    <a:pt x="1248" y="246"/>
                  </a:lnTo>
                  <a:lnTo>
                    <a:pt x="1247" y="246"/>
                  </a:lnTo>
                  <a:lnTo>
                    <a:pt x="1246" y="246"/>
                  </a:lnTo>
                  <a:lnTo>
                    <a:pt x="1246" y="245"/>
                  </a:lnTo>
                  <a:lnTo>
                    <a:pt x="1244" y="245"/>
                  </a:lnTo>
                  <a:lnTo>
                    <a:pt x="1244" y="245"/>
                  </a:lnTo>
                  <a:lnTo>
                    <a:pt x="1243" y="245"/>
                  </a:lnTo>
                  <a:lnTo>
                    <a:pt x="1243" y="245"/>
                  </a:lnTo>
                  <a:lnTo>
                    <a:pt x="1243" y="246"/>
                  </a:lnTo>
                  <a:lnTo>
                    <a:pt x="1242" y="246"/>
                  </a:lnTo>
                  <a:lnTo>
                    <a:pt x="1242" y="245"/>
                  </a:lnTo>
                  <a:lnTo>
                    <a:pt x="1242" y="245"/>
                  </a:lnTo>
                  <a:lnTo>
                    <a:pt x="1242" y="245"/>
                  </a:lnTo>
                  <a:lnTo>
                    <a:pt x="1241" y="245"/>
                  </a:lnTo>
                  <a:lnTo>
                    <a:pt x="1239" y="245"/>
                  </a:lnTo>
                  <a:lnTo>
                    <a:pt x="1239" y="245"/>
                  </a:lnTo>
                  <a:lnTo>
                    <a:pt x="1239" y="245"/>
                  </a:lnTo>
                  <a:lnTo>
                    <a:pt x="1239" y="243"/>
                  </a:lnTo>
                  <a:lnTo>
                    <a:pt x="1238" y="243"/>
                  </a:lnTo>
                  <a:lnTo>
                    <a:pt x="1238" y="242"/>
                  </a:lnTo>
                  <a:lnTo>
                    <a:pt x="1237" y="242"/>
                  </a:lnTo>
                  <a:lnTo>
                    <a:pt x="1237" y="242"/>
                  </a:lnTo>
                  <a:lnTo>
                    <a:pt x="1237" y="241"/>
                  </a:lnTo>
                  <a:lnTo>
                    <a:pt x="1235" y="242"/>
                  </a:lnTo>
                  <a:lnTo>
                    <a:pt x="1234" y="242"/>
                  </a:lnTo>
                  <a:lnTo>
                    <a:pt x="1234" y="242"/>
                  </a:lnTo>
                  <a:lnTo>
                    <a:pt x="1233" y="241"/>
                  </a:lnTo>
                  <a:lnTo>
                    <a:pt x="1232" y="242"/>
                  </a:lnTo>
                  <a:lnTo>
                    <a:pt x="1232" y="243"/>
                  </a:lnTo>
                  <a:lnTo>
                    <a:pt x="1230" y="242"/>
                  </a:lnTo>
                  <a:lnTo>
                    <a:pt x="1229" y="242"/>
                  </a:lnTo>
                  <a:lnTo>
                    <a:pt x="1228" y="241"/>
                  </a:lnTo>
                  <a:lnTo>
                    <a:pt x="1228" y="241"/>
                  </a:lnTo>
                  <a:lnTo>
                    <a:pt x="1228" y="241"/>
                  </a:lnTo>
                  <a:lnTo>
                    <a:pt x="1226" y="239"/>
                  </a:lnTo>
                  <a:lnTo>
                    <a:pt x="1225" y="239"/>
                  </a:lnTo>
                  <a:lnTo>
                    <a:pt x="1225" y="239"/>
                  </a:lnTo>
                  <a:lnTo>
                    <a:pt x="1224" y="239"/>
                  </a:lnTo>
                  <a:lnTo>
                    <a:pt x="1224" y="238"/>
                  </a:lnTo>
                  <a:lnTo>
                    <a:pt x="1222" y="239"/>
                  </a:lnTo>
                  <a:lnTo>
                    <a:pt x="1221" y="239"/>
                  </a:lnTo>
                  <a:lnTo>
                    <a:pt x="1221" y="239"/>
                  </a:lnTo>
                  <a:lnTo>
                    <a:pt x="1220" y="239"/>
                  </a:lnTo>
                  <a:lnTo>
                    <a:pt x="1220" y="239"/>
                  </a:lnTo>
                  <a:lnTo>
                    <a:pt x="1220" y="239"/>
                  </a:lnTo>
                  <a:lnTo>
                    <a:pt x="1219" y="238"/>
                  </a:lnTo>
                  <a:lnTo>
                    <a:pt x="1219" y="238"/>
                  </a:lnTo>
                  <a:lnTo>
                    <a:pt x="1219" y="238"/>
                  </a:lnTo>
                  <a:lnTo>
                    <a:pt x="1217" y="238"/>
                  </a:lnTo>
                  <a:lnTo>
                    <a:pt x="1217" y="238"/>
                  </a:lnTo>
                  <a:lnTo>
                    <a:pt x="1217" y="237"/>
                  </a:lnTo>
                  <a:lnTo>
                    <a:pt x="1215" y="238"/>
                  </a:lnTo>
                  <a:lnTo>
                    <a:pt x="1215" y="237"/>
                  </a:lnTo>
                  <a:lnTo>
                    <a:pt x="1213" y="239"/>
                  </a:lnTo>
                  <a:lnTo>
                    <a:pt x="1212" y="239"/>
                  </a:lnTo>
                  <a:lnTo>
                    <a:pt x="1212" y="239"/>
                  </a:lnTo>
                  <a:lnTo>
                    <a:pt x="1211" y="241"/>
                  </a:lnTo>
                  <a:lnTo>
                    <a:pt x="1210" y="241"/>
                  </a:lnTo>
                  <a:lnTo>
                    <a:pt x="1210" y="241"/>
                  </a:lnTo>
                  <a:lnTo>
                    <a:pt x="1208" y="241"/>
                  </a:lnTo>
                  <a:lnTo>
                    <a:pt x="1207" y="239"/>
                  </a:lnTo>
                  <a:lnTo>
                    <a:pt x="1207" y="239"/>
                  </a:lnTo>
                  <a:lnTo>
                    <a:pt x="1206" y="239"/>
                  </a:lnTo>
                  <a:lnTo>
                    <a:pt x="1204" y="238"/>
                  </a:lnTo>
                  <a:lnTo>
                    <a:pt x="1204" y="238"/>
                  </a:lnTo>
                  <a:lnTo>
                    <a:pt x="1203" y="239"/>
                  </a:lnTo>
                  <a:lnTo>
                    <a:pt x="1203" y="239"/>
                  </a:lnTo>
                  <a:lnTo>
                    <a:pt x="1203" y="241"/>
                  </a:lnTo>
                  <a:lnTo>
                    <a:pt x="1202" y="241"/>
                  </a:lnTo>
                  <a:lnTo>
                    <a:pt x="1200" y="239"/>
                  </a:lnTo>
                  <a:lnTo>
                    <a:pt x="1200" y="241"/>
                  </a:lnTo>
                  <a:lnTo>
                    <a:pt x="1199" y="239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7" y="241"/>
                  </a:lnTo>
                  <a:lnTo>
                    <a:pt x="1197" y="241"/>
                  </a:lnTo>
                  <a:lnTo>
                    <a:pt x="1197" y="241"/>
                  </a:lnTo>
                  <a:lnTo>
                    <a:pt x="1195" y="242"/>
                  </a:lnTo>
                  <a:lnTo>
                    <a:pt x="1195" y="242"/>
                  </a:lnTo>
                  <a:lnTo>
                    <a:pt x="1194" y="243"/>
                  </a:lnTo>
                  <a:lnTo>
                    <a:pt x="1194" y="243"/>
                  </a:lnTo>
                  <a:lnTo>
                    <a:pt x="1193" y="245"/>
                  </a:lnTo>
                  <a:lnTo>
                    <a:pt x="1193" y="245"/>
                  </a:lnTo>
                  <a:lnTo>
                    <a:pt x="1193" y="245"/>
                  </a:lnTo>
                  <a:lnTo>
                    <a:pt x="1193" y="245"/>
                  </a:lnTo>
                  <a:lnTo>
                    <a:pt x="1193" y="245"/>
                  </a:lnTo>
                  <a:lnTo>
                    <a:pt x="1193" y="243"/>
                  </a:lnTo>
                  <a:lnTo>
                    <a:pt x="1193" y="243"/>
                  </a:lnTo>
                  <a:lnTo>
                    <a:pt x="1191" y="243"/>
                  </a:lnTo>
                  <a:lnTo>
                    <a:pt x="1191" y="243"/>
                  </a:lnTo>
                  <a:lnTo>
                    <a:pt x="1191" y="242"/>
                  </a:lnTo>
                  <a:lnTo>
                    <a:pt x="1190" y="242"/>
                  </a:lnTo>
                  <a:lnTo>
                    <a:pt x="1190" y="242"/>
                  </a:lnTo>
                  <a:lnTo>
                    <a:pt x="1190" y="242"/>
                  </a:lnTo>
                  <a:lnTo>
                    <a:pt x="1189" y="242"/>
                  </a:lnTo>
                  <a:lnTo>
                    <a:pt x="1189" y="242"/>
                  </a:lnTo>
                  <a:lnTo>
                    <a:pt x="1189" y="242"/>
                  </a:lnTo>
                  <a:lnTo>
                    <a:pt x="1188" y="242"/>
                  </a:lnTo>
                  <a:lnTo>
                    <a:pt x="1186" y="242"/>
                  </a:lnTo>
                  <a:lnTo>
                    <a:pt x="1186" y="241"/>
                  </a:lnTo>
                  <a:lnTo>
                    <a:pt x="1185" y="241"/>
                  </a:lnTo>
                  <a:lnTo>
                    <a:pt x="1185" y="241"/>
                  </a:lnTo>
                  <a:lnTo>
                    <a:pt x="1184" y="239"/>
                  </a:lnTo>
                  <a:lnTo>
                    <a:pt x="1182" y="239"/>
                  </a:lnTo>
                  <a:lnTo>
                    <a:pt x="1182" y="239"/>
                  </a:lnTo>
                  <a:lnTo>
                    <a:pt x="1181" y="239"/>
                  </a:lnTo>
                  <a:lnTo>
                    <a:pt x="1181" y="241"/>
                  </a:lnTo>
                  <a:lnTo>
                    <a:pt x="1180" y="241"/>
                  </a:lnTo>
                  <a:lnTo>
                    <a:pt x="1180" y="241"/>
                  </a:lnTo>
                  <a:lnTo>
                    <a:pt x="1179" y="241"/>
                  </a:lnTo>
                  <a:lnTo>
                    <a:pt x="1179" y="241"/>
                  </a:lnTo>
                  <a:lnTo>
                    <a:pt x="1177" y="241"/>
                  </a:lnTo>
                  <a:lnTo>
                    <a:pt x="1177" y="239"/>
                  </a:lnTo>
                  <a:lnTo>
                    <a:pt x="1177" y="238"/>
                  </a:lnTo>
                  <a:lnTo>
                    <a:pt x="1176" y="238"/>
                  </a:lnTo>
                  <a:lnTo>
                    <a:pt x="1175" y="237"/>
                  </a:lnTo>
                  <a:lnTo>
                    <a:pt x="1175" y="237"/>
                  </a:lnTo>
                  <a:lnTo>
                    <a:pt x="1175" y="237"/>
                  </a:lnTo>
                  <a:lnTo>
                    <a:pt x="1173" y="237"/>
                  </a:lnTo>
                  <a:lnTo>
                    <a:pt x="1173" y="234"/>
                  </a:lnTo>
                  <a:lnTo>
                    <a:pt x="1173" y="234"/>
                  </a:lnTo>
                  <a:lnTo>
                    <a:pt x="1173" y="234"/>
                  </a:lnTo>
                  <a:lnTo>
                    <a:pt x="1173" y="233"/>
                  </a:lnTo>
                  <a:lnTo>
                    <a:pt x="1172" y="232"/>
                  </a:lnTo>
                  <a:lnTo>
                    <a:pt x="1172" y="233"/>
                  </a:lnTo>
                  <a:lnTo>
                    <a:pt x="1171" y="232"/>
                  </a:lnTo>
                  <a:lnTo>
                    <a:pt x="1171" y="232"/>
                  </a:lnTo>
                  <a:lnTo>
                    <a:pt x="1171" y="233"/>
                  </a:lnTo>
                  <a:lnTo>
                    <a:pt x="1171" y="234"/>
                  </a:lnTo>
                  <a:lnTo>
                    <a:pt x="1168" y="234"/>
                  </a:lnTo>
                  <a:lnTo>
                    <a:pt x="1168" y="236"/>
                  </a:lnTo>
                  <a:lnTo>
                    <a:pt x="1167" y="234"/>
                  </a:lnTo>
                  <a:lnTo>
                    <a:pt x="1167" y="236"/>
                  </a:lnTo>
                  <a:lnTo>
                    <a:pt x="1166" y="236"/>
                  </a:lnTo>
                  <a:lnTo>
                    <a:pt x="1164" y="236"/>
                  </a:lnTo>
                  <a:lnTo>
                    <a:pt x="1164" y="237"/>
                  </a:lnTo>
                  <a:lnTo>
                    <a:pt x="1163" y="237"/>
                  </a:lnTo>
                  <a:lnTo>
                    <a:pt x="1163" y="239"/>
                  </a:lnTo>
                  <a:lnTo>
                    <a:pt x="1162" y="238"/>
                  </a:lnTo>
                  <a:lnTo>
                    <a:pt x="1162" y="238"/>
                  </a:lnTo>
                  <a:lnTo>
                    <a:pt x="1162" y="238"/>
                  </a:lnTo>
                  <a:lnTo>
                    <a:pt x="1160" y="237"/>
                  </a:lnTo>
                  <a:lnTo>
                    <a:pt x="1159" y="236"/>
                  </a:lnTo>
                  <a:lnTo>
                    <a:pt x="1160" y="236"/>
                  </a:lnTo>
                  <a:lnTo>
                    <a:pt x="1159" y="236"/>
                  </a:lnTo>
                  <a:lnTo>
                    <a:pt x="1158" y="234"/>
                  </a:lnTo>
                  <a:lnTo>
                    <a:pt x="1157" y="236"/>
                  </a:lnTo>
                  <a:lnTo>
                    <a:pt x="1157" y="236"/>
                  </a:lnTo>
                  <a:lnTo>
                    <a:pt x="1155" y="236"/>
                  </a:lnTo>
                  <a:lnTo>
                    <a:pt x="1154" y="236"/>
                  </a:lnTo>
                  <a:lnTo>
                    <a:pt x="1154" y="237"/>
                  </a:lnTo>
                  <a:lnTo>
                    <a:pt x="1154" y="237"/>
                  </a:lnTo>
                  <a:lnTo>
                    <a:pt x="1153" y="237"/>
                  </a:lnTo>
                  <a:lnTo>
                    <a:pt x="1154" y="238"/>
                  </a:lnTo>
                  <a:lnTo>
                    <a:pt x="1154" y="238"/>
                  </a:lnTo>
                  <a:lnTo>
                    <a:pt x="1153" y="239"/>
                  </a:lnTo>
                  <a:lnTo>
                    <a:pt x="1153" y="239"/>
                  </a:lnTo>
                  <a:lnTo>
                    <a:pt x="1151" y="239"/>
                  </a:lnTo>
                  <a:lnTo>
                    <a:pt x="1151" y="239"/>
                  </a:lnTo>
                  <a:lnTo>
                    <a:pt x="1151" y="241"/>
                  </a:lnTo>
                  <a:lnTo>
                    <a:pt x="1149" y="241"/>
                  </a:lnTo>
                  <a:lnTo>
                    <a:pt x="1149" y="241"/>
                  </a:lnTo>
                  <a:lnTo>
                    <a:pt x="1149" y="242"/>
                  </a:lnTo>
                  <a:lnTo>
                    <a:pt x="1149" y="242"/>
                  </a:lnTo>
                  <a:lnTo>
                    <a:pt x="1149" y="243"/>
                  </a:lnTo>
                  <a:lnTo>
                    <a:pt x="1149" y="243"/>
                  </a:lnTo>
                  <a:lnTo>
                    <a:pt x="1149" y="245"/>
                  </a:lnTo>
                  <a:lnTo>
                    <a:pt x="1148" y="246"/>
                  </a:lnTo>
                  <a:lnTo>
                    <a:pt x="1149" y="246"/>
                  </a:lnTo>
                  <a:lnTo>
                    <a:pt x="1148" y="247"/>
                  </a:lnTo>
                  <a:lnTo>
                    <a:pt x="1148" y="247"/>
                  </a:lnTo>
                  <a:lnTo>
                    <a:pt x="1148" y="249"/>
                  </a:lnTo>
                  <a:lnTo>
                    <a:pt x="1146" y="249"/>
                  </a:lnTo>
                  <a:lnTo>
                    <a:pt x="1145" y="249"/>
                  </a:lnTo>
                  <a:lnTo>
                    <a:pt x="1145" y="250"/>
                  </a:lnTo>
                  <a:lnTo>
                    <a:pt x="1144" y="250"/>
                  </a:lnTo>
                  <a:lnTo>
                    <a:pt x="1144" y="250"/>
                  </a:lnTo>
                  <a:lnTo>
                    <a:pt x="1144" y="251"/>
                  </a:lnTo>
                  <a:lnTo>
                    <a:pt x="1144" y="251"/>
                  </a:lnTo>
                  <a:lnTo>
                    <a:pt x="1144" y="251"/>
                  </a:lnTo>
                  <a:lnTo>
                    <a:pt x="1142" y="252"/>
                  </a:lnTo>
                  <a:lnTo>
                    <a:pt x="1142" y="254"/>
                  </a:lnTo>
                  <a:lnTo>
                    <a:pt x="1142" y="254"/>
                  </a:lnTo>
                  <a:lnTo>
                    <a:pt x="1142" y="254"/>
                  </a:lnTo>
                  <a:lnTo>
                    <a:pt x="1142" y="254"/>
                  </a:lnTo>
                  <a:lnTo>
                    <a:pt x="1141" y="255"/>
                  </a:lnTo>
                  <a:lnTo>
                    <a:pt x="1141" y="255"/>
                  </a:lnTo>
                  <a:lnTo>
                    <a:pt x="1141" y="256"/>
                  </a:lnTo>
                  <a:lnTo>
                    <a:pt x="1141" y="256"/>
                  </a:lnTo>
                  <a:lnTo>
                    <a:pt x="1141" y="256"/>
                  </a:lnTo>
                  <a:lnTo>
                    <a:pt x="1140" y="256"/>
                  </a:lnTo>
                  <a:lnTo>
                    <a:pt x="1138" y="256"/>
                  </a:lnTo>
                  <a:lnTo>
                    <a:pt x="1138" y="256"/>
                  </a:lnTo>
                  <a:lnTo>
                    <a:pt x="1138" y="255"/>
                  </a:lnTo>
                  <a:lnTo>
                    <a:pt x="1138" y="255"/>
                  </a:lnTo>
                  <a:lnTo>
                    <a:pt x="1137" y="256"/>
                  </a:lnTo>
                  <a:lnTo>
                    <a:pt x="1137" y="256"/>
                  </a:lnTo>
                  <a:lnTo>
                    <a:pt x="1136" y="256"/>
                  </a:lnTo>
                  <a:lnTo>
                    <a:pt x="1135" y="256"/>
                  </a:lnTo>
                  <a:lnTo>
                    <a:pt x="1135" y="256"/>
                  </a:lnTo>
                  <a:lnTo>
                    <a:pt x="1133" y="256"/>
                  </a:lnTo>
                  <a:lnTo>
                    <a:pt x="1133" y="256"/>
                  </a:lnTo>
                  <a:lnTo>
                    <a:pt x="1133" y="256"/>
                  </a:lnTo>
                  <a:lnTo>
                    <a:pt x="1132" y="256"/>
                  </a:lnTo>
                  <a:lnTo>
                    <a:pt x="1132" y="255"/>
                  </a:lnTo>
                  <a:lnTo>
                    <a:pt x="1132" y="255"/>
                  </a:lnTo>
                  <a:lnTo>
                    <a:pt x="1131" y="255"/>
                  </a:lnTo>
                  <a:lnTo>
                    <a:pt x="1129" y="255"/>
                  </a:lnTo>
                  <a:lnTo>
                    <a:pt x="1129" y="255"/>
                  </a:lnTo>
                  <a:lnTo>
                    <a:pt x="1129" y="254"/>
                  </a:lnTo>
                  <a:lnTo>
                    <a:pt x="1129" y="254"/>
                  </a:lnTo>
                  <a:lnTo>
                    <a:pt x="1129" y="255"/>
                  </a:lnTo>
                  <a:lnTo>
                    <a:pt x="1129" y="255"/>
                  </a:lnTo>
                  <a:lnTo>
                    <a:pt x="1128" y="254"/>
                  </a:lnTo>
                  <a:lnTo>
                    <a:pt x="1128" y="255"/>
                  </a:lnTo>
                  <a:lnTo>
                    <a:pt x="1127" y="254"/>
                  </a:lnTo>
                  <a:lnTo>
                    <a:pt x="1126" y="255"/>
                  </a:lnTo>
                  <a:lnTo>
                    <a:pt x="1126" y="254"/>
                  </a:lnTo>
                  <a:lnTo>
                    <a:pt x="1126" y="254"/>
                  </a:lnTo>
                  <a:lnTo>
                    <a:pt x="1124" y="254"/>
                  </a:lnTo>
                  <a:lnTo>
                    <a:pt x="1124" y="255"/>
                  </a:lnTo>
                  <a:lnTo>
                    <a:pt x="1123" y="254"/>
                  </a:lnTo>
                  <a:lnTo>
                    <a:pt x="1123" y="255"/>
                  </a:lnTo>
                  <a:lnTo>
                    <a:pt x="1123" y="255"/>
                  </a:lnTo>
                  <a:lnTo>
                    <a:pt x="1123" y="256"/>
                  </a:lnTo>
                  <a:lnTo>
                    <a:pt x="1123" y="256"/>
                  </a:lnTo>
                  <a:lnTo>
                    <a:pt x="1123" y="256"/>
                  </a:lnTo>
                  <a:lnTo>
                    <a:pt x="1122" y="256"/>
                  </a:lnTo>
                  <a:lnTo>
                    <a:pt x="1120" y="256"/>
                  </a:lnTo>
                  <a:lnTo>
                    <a:pt x="1120" y="256"/>
                  </a:lnTo>
                  <a:lnTo>
                    <a:pt x="1120" y="256"/>
                  </a:lnTo>
                  <a:lnTo>
                    <a:pt x="1119" y="258"/>
                  </a:lnTo>
                  <a:lnTo>
                    <a:pt x="1119" y="259"/>
                  </a:lnTo>
                  <a:lnTo>
                    <a:pt x="1118" y="258"/>
                  </a:lnTo>
                  <a:lnTo>
                    <a:pt x="1118" y="258"/>
                  </a:lnTo>
                  <a:lnTo>
                    <a:pt x="1118" y="258"/>
                  </a:lnTo>
                  <a:lnTo>
                    <a:pt x="1117" y="258"/>
                  </a:lnTo>
                  <a:lnTo>
                    <a:pt x="1117" y="258"/>
                  </a:lnTo>
                  <a:lnTo>
                    <a:pt x="1117" y="259"/>
                  </a:lnTo>
                  <a:lnTo>
                    <a:pt x="1117" y="259"/>
                  </a:lnTo>
                  <a:lnTo>
                    <a:pt x="1115" y="260"/>
                  </a:lnTo>
                  <a:lnTo>
                    <a:pt x="1114" y="260"/>
                  </a:lnTo>
                  <a:lnTo>
                    <a:pt x="1113" y="260"/>
                  </a:lnTo>
                  <a:lnTo>
                    <a:pt x="1113" y="259"/>
                  </a:lnTo>
                  <a:lnTo>
                    <a:pt x="1111" y="259"/>
                  </a:lnTo>
                  <a:lnTo>
                    <a:pt x="1111" y="259"/>
                  </a:lnTo>
                  <a:lnTo>
                    <a:pt x="1111" y="259"/>
                  </a:lnTo>
                  <a:lnTo>
                    <a:pt x="1110" y="259"/>
                  </a:lnTo>
                  <a:lnTo>
                    <a:pt x="1110" y="259"/>
                  </a:lnTo>
                  <a:lnTo>
                    <a:pt x="1109" y="259"/>
                  </a:lnTo>
                  <a:lnTo>
                    <a:pt x="1109" y="260"/>
                  </a:lnTo>
                  <a:lnTo>
                    <a:pt x="1111" y="260"/>
                  </a:lnTo>
                  <a:lnTo>
                    <a:pt x="1111" y="261"/>
                  </a:lnTo>
                  <a:lnTo>
                    <a:pt x="1110" y="261"/>
                  </a:lnTo>
                  <a:lnTo>
                    <a:pt x="1111" y="263"/>
                  </a:lnTo>
                  <a:lnTo>
                    <a:pt x="1110" y="264"/>
                  </a:lnTo>
                  <a:lnTo>
                    <a:pt x="1111" y="265"/>
                  </a:lnTo>
                  <a:lnTo>
                    <a:pt x="1110" y="265"/>
                  </a:lnTo>
                  <a:lnTo>
                    <a:pt x="1110" y="265"/>
                  </a:lnTo>
                  <a:lnTo>
                    <a:pt x="1110" y="265"/>
                  </a:lnTo>
                  <a:lnTo>
                    <a:pt x="1110" y="267"/>
                  </a:lnTo>
                  <a:lnTo>
                    <a:pt x="1110" y="267"/>
                  </a:lnTo>
                  <a:lnTo>
                    <a:pt x="1109" y="268"/>
                  </a:lnTo>
                  <a:lnTo>
                    <a:pt x="1109" y="269"/>
                  </a:lnTo>
                  <a:lnTo>
                    <a:pt x="1109" y="269"/>
                  </a:lnTo>
                  <a:lnTo>
                    <a:pt x="1109" y="271"/>
                  </a:lnTo>
                  <a:lnTo>
                    <a:pt x="1107" y="269"/>
                  </a:lnTo>
                  <a:lnTo>
                    <a:pt x="1107" y="269"/>
                  </a:lnTo>
                  <a:lnTo>
                    <a:pt x="1106" y="269"/>
                  </a:lnTo>
                  <a:lnTo>
                    <a:pt x="1105" y="268"/>
                  </a:lnTo>
                  <a:lnTo>
                    <a:pt x="1105" y="269"/>
                  </a:lnTo>
                  <a:lnTo>
                    <a:pt x="1105" y="269"/>
                  </a:lnTo>
                  <a:lnTo>
                    <a:pt x="1104" y="269"/>
                  </a:lnTo>
                  <a:lnTo>
                    <a:pt x="1104" y="269"/>
                  </a:lnTo>
                  <a:lnTo>
                    <a:pt x="1102" y="269"/>
                  </a:lnTo>
                  <a:lnTo>
                    <a:pt x="1101" y="271"/>
                  </a:lnTo>
                  <a:lnTo>
                    <a:pt x="1101" y="271"/>
                  </a:lnTo>
                  <a:lnTo>
                    <a:pt x="1098" y="269"/>
                  </a:lnTo>
                  <a:lnTo>
                    <a:pt x="1098" y="269"/>
                  </a:lnTo>
                  <a:lnTo>
                    <a:pt x="1098" y="268"/>
                  </a:lnTo>
                  <a:lnTo>
                    <a:pt x="1098" y="267"/>
                  </a:lnTo>
                  <a:lnTo>
                    <a:pt x="1098" y="267"/>
                  </a:lnTo>
                  <a:lnTo>
                    <a:pt x="1098" y="265"/>
                  </a:lnTo>
                  <a:lnTo>
                    <a:pt x="1097" y="265"/>
                  </a:lnTo>
                  <a:lnTo>
                    <a:pt x="1096" y="265"/>
                  </a:lnTo>
                  <a:lnTo>
                    <a:pt x="1096" y="265"/>
                  </a:lnTo>
                  <a:lnTo>
                    <a:pt x="1095" y="265"/>
                  </a:lnTo>
                  <a:lnTo>
                    <a:pt x="1093" y="267"/>
                  </a:lnTo>
                  <a:lnTo>
                    <a:pt x="1092" y="267"/>
                  </a:lnTo>
                  <a:lnTo>
                    <a:pt x="1092" y="265"/>
                  </a:lnTo>
                  <a:lnTo>
                    <a:pt x="1092" y="265"/>
                  </a:lnTo>
                  <a:lnTo>
                    <a:pt x="1091" y="265"/>
                  </a:lnTo>
                  <a:lnTo>
                    <a:pt x="1091" y="265"/>
                  </a:lnTo>
                  <a:lnTo>
                    <a:pt x="1089" y="265"/>
                  </a:lnTo>
                  <a:lnTo>
                    <a:pt x="1089" y="265"/>
                  </a:lnTo>
                  <a:lnTo>
                    <a:pt x="1087" y="265"/>
                  </a:lnTo>
                  <a:lnTo>
                    <a:pt x="1088" y="264"/>
                  </a:lnTo>
                  <a:lnTo>
                    <a:pt x="1087" y="263"/>
                  </a:lnTo>
                  <a:lnTo>
                    <a:pt x="1087" y="264"/>
                  </a:lnTo>
                  <a:lnTo>
                    <a:pt x="1086" y="264"/>
                  </a:lnTo>
                  <a:lnTo>
                    <a:pt x="1086" y="265"/>
                  </a:lnTo>
                  <a:lnTo>
                    <a:pt x="1086" y="265"/>
                  </a:lnTo>
                  <a:lnTo>
                    <a:pt x="1084" y="265"/>
                  </a:lnTo>
                  <a:lnTo>
                    <a:pt x="1084" y="267"/>
                  </a:lnTo>
                  <a:lnTo>
                    <a:pt x="1084" y="267"/>
                  </a:lnTo>
                  <a:lnTo>
                    <a:pt x="1084" y="267"/>
                  </a:lnTo>
                  <a:lnTo>
                    <a:pt x="1082" y="268"/>
                  </a:lnTo>
                  <a:lnTo>
                    <a:pt x="1082" y="269"/>
                  </a:lnTo>
                  <a:lnTo>
                    <a:pt x="1083" y="269"/>
                  </a:lnTo>
                  <a:lnTo>
                    <a:pt x="1082" y="269"/>
                  </a:lnTo>
                  <a:lnTo>
                    <a:pt x="1082" y="271"/>
                  </a:lnTo>
                  <a:lnTo>
                    <a:pt x="1083" y="271"/>
                  </a:lnTo>
                  <a:lnTo>
                    <a:pt x="1083" y="271"/>
                  </a:lnTo>
                  <a:lnTo>
                    <a:pt x="1083" y="272"/>
                  </a:lnTo>
                  <a:lnTo>
                    <a:pt x="1083" y="272"/>
                  </a:lnTo>
                  <a:lnTo>
                    <a:pt x="1080" y="272"/>
                  </a:lnTo>
                  <a:lnTo>
                    <a:pt x="1079" y="272"/>
                  </a:lnTo>
                  <a:lnTo>
                    <a:pt x="1079" y="272"/>
                  </a:lnTo>
                  <a:lnTo>
                    <a:pt x="1078" y="273"/>
                  </a:lnTo>
                  <a:lnTo>
                    <a:pt x="1078" y="272"/>
                  </a:lnTo>
                  <a:lnTo>
                    <a:pt x="1076" y="273"/>
                  </a:lnTo>
                  <a:lnTo>
                    <a:pt x="1075" y="273"/>
                  </a:lnTo>
                  <a:lnTo>
                    <a:pt x="1075" y="272"/>
                  </a:lnTo>
                  <a:lnTo>
                    <a:pt x="1074" y="273"/>
                  </a:lnTo>
                  <a:lnTo>
                    <a:pt x="1074" y="274"/>
                  </a:lnTo>
                  <a:lnTo>
                    <a:pt x="1074" y="274"/>
                  </a:lnTo>
                  <a:lnTo>
                    <a:pt x="1075" y="276"/>
                  </a:lnTo>
                  <a:lnTo>
                    <a:pt x="1074" y="276"/>
                  </a:lnTo>
                  <a:lnTo>
                    <a:pt x="1074" y="276"/>
                  </a:lnTo>
                  <a:lnTo>
                    <a:pt x="1074" y="277"/>
                  </a:lnTo>
                  <a:lnTo>
                    <a:pt x="1074" y="277"/>
                  </a:lnTo>
                  <a:lnTo>
                    <a:pt x="1076" y="278"/>
                  </a:lnTo>
                  <a:lnTo>
                    <a:pt x="1075" y="278"/>
                  </a:lnTo>
                  <a:lnTo>
                    <a:pt x="1076" y="280"/>
                  </a:lnTo>
                  <a:lnTo>
                    <a:pt x="1076" y="280"/>
                  </a:lnTo>
                  <a:lnTo>
                    <a:pt x="1078" y="280"/>
                  </a:lnTo>
                  <a:lnTo>
                    <a:pt x="1076" y="281"/>
                  </a:lnTo>
                  <a:lnTo>
                    <a:pt x="1076" y="283"/>
                  </a:lnTo>
                  <a:lnTo>
                    <a:pt x="1076" y="283"/>
                  </a:lnTo>
                  <a:lnTo>
                    <a:pt x="1076" y="285"/>
                  </a:lnTo>
                  <a:lnTo>
                    <a:pt x="1075" y="285"/>
                  </a:lnTo>
                  <a:lnTo>
                    <a:pt x="1075" y="286"/>
                  </a:lnTo>
                  <a:lnTo>
                    <a:pt x="1074" y="286"/>
                  </a:lnTo>
                  <a:lnTo>
                    <a:pt x="1074" y="286"/>
                  </a:lnTo>
                  <a:lnTo>
                    <a:pt x="1073" y="286"/>
                  </a:lnTo>
                  <a:lnTo>
                    <a:pt x="1073" y="287"/>
                  </a:lnTo>
                  <a:lnTo>
                    <a:pt x="1073" y="286"/>
                  </a:lnTo>
                  <a:lnTo>
                    <a:pt x="1073" y="287"/>
                  </a:lnTo>
                  <a:lnTo>
                    <a:pt x="1073" y="286"/>
                  </a:lnTo>
                  <a:lnTo>
                    <a:pt x="1071" y="285"/>
                  </a:lnTo>
                  <a:lnTo>
                    <a:pt x="1071" y="285"/>
                  </a:lnTo>
                  <a:lnTo>
                    <a:pt x="1070" y="285"/>
                  </a:lnTo>
                  <a:lnTo>
                    <a:pt x="1070" y="285"/>
                  </a:lnTo>
                  <a:lnTo>
                    <a:pt x="1070" y="286"/>
                  </a:lnTo>
                  <a:lnTo>
                    <a:pt x="1069" y="286"/>
                  </a:lnTo>
                  <a:lnTo>
                    <a:pt x="1069" y="286"/>
                  </a:lnTo>
                  <a:lnTo>
                    <a:pt x="1069" y="287"/>
                  </a:lnTo>
                  <a:lnTo>
                    <a:pt x="1069" y="287"/>
                  </a:lnTo>
                  <a:lnTo>
                    <a:pt x="1069" y="286"/>
                  </a:lnTo>
                  <a:lnTo>
                    <a:pt x="1067" y="286"/>
                  </a:lnTo>
                  <a:lnTo>
                    <a:pt x="1066" y="286"/>
                  </a:lnTo>
                  <a:lnTo>
                    <a:pt x="1066" y="285"/>
                  </a:lnTo>
                  <a:lnTo>
                    <a:pt x="1065" y="286"/>
                  </a:lnTo>
                  <a:lnTo>
                    <a:pt x="1064" y="285"/>
                  </a:lnTo>
                  <a:lnTo>
                    <a:pt x="1064" y="286"/>
                  </a:lnTo>
                  <a:lnTo>
                    <a:pt x="1062" y="286"/>
                  </a:lnTo>
                  <a:lnTo>
                    <a:pt x="1062" y="285"/>
                  </a:lnTo>
                  <a:lnTo>
                    <a:pt x="1061" y="285"/>
                  </a:lnTo>
                  <a:lnTo>
                    <a:pt x="1061" y="285"/>
                  </a:lnTo>
                  <a:lnTo>
                    <a:pt x="1060" y="285"/>
                  </a:lnTo>
                  <a:lnTo>
                    <a:pt x="1060" y="286"/>
                  </a:lnTo>
                  <a:lnTo>
                    <a:pt x="1060" y="287"/>
                  </a:lnTo>
                  <a:lnTo>
                    <a:pt x="1060" y="289"/>
                  </a:lnTo>
                  <a:lnTo>
                    <a:pt x="1060" y="289"/>
                  </a:lnTo>
                  <a:lnTo>
                    <a:pt x="1058" y="291"/>
                  </a:lnTo>
                  <a:lnTo>
                    <a:pt x="1057" y="291"/>
                  </a:lnTo>
                  <a:lnTo>
                    <a:pt x="1056" y="291"/>
                  </a:lnTo>
                  <a:lnTo>
                    <a:pt x="1056" y="293"/>
                  </a:lnTo>
                  <a:lnTo>
                    <a:pt x="1056" y="293"/>
                  </a:lnTo>
                  <a:lnTo>
                    <a:pt x="1055" y="293"/>
                  </a:lnTo>
                  <a:lnTo>
                    <a:pt x="1053" y="293"/>
                  </a:lnTo>
                  <a:lnTo>
                    <a:pt x="1053" y="293"/>
                  </a:lnTo>
                  <a:lnTo>
                    <a:pt x="1052" y="294"/>
                  </a:lnTo>
                  <a:lnTo>
                    <a:pt x="1052" y="294"/>
                  </a:lnTo>
                  <a:lnTo>
                    <a:pt x="1052" y="293"/>
                  </a:lnTo>
                  <a:lnTo>
                    <a:pt x="1052" y="293"/>
                  </a:lnTo>
                  <a:lnTo>
                    <a:pt x="1051" y="293"/>
                  </a:lnTo>
                  <a:lnTo>
                    <a:pt x="1051" y="293"/>
                  </a:lnTo>
                  <a:lnTo>
                    <a:pt x="1049" y="291"/>
                  </a:lnTo>
                  <a:lnTo>
                    <a:pt x="1049" y="291"/>
                  </a:lnTo>
                  <a:lnTo>
                    <a:pt x="1048" y="290"/>
                  </a:lnTo>
                  <a:lnTo>
                    <a:pt x="1048" y="290"/>
                  </a:lnTo>
                  <a:lnTo>
                    <a:pt x="1047" y="290"/>
                  </a:lnTo>
                  <a:lnTo>
                    <a:pt x="1047" y="289"/>
                  </a:lnTo>
                  <a:lnTo>
                    <a:pt x="1047" y="289"/>
                  </a:lnTo>
                  <a:lnTo>
                    <a:pt x="1047" y="287"/>
                  </a:lnTo>
                  <a:lnTo>
                    <a:pt x="1048" y="287"/>
                  </a:lnTo>
                  <a:lnTo>
                    <a:pt x="1047" y="286"/>
                  </a:lnTo>
                  <a:lnTo>
                    <a:pt x="1045" y="286"/>
                  </a:lnTo>
                  <a:lnTo>
                    <a:pt x="1045" y="285"/>
                  </a:lnTo>
                  <a:lnTo>
                    <a:pt x="1045" y="285"/>
                  </a:lnTo>
                  <a:lnTo>
                    <a:pt x="1045" y="285"/>
                  </a:lnTo>
                  <a:lnTo>
                    <a:pt x="1045" y="283"/>
                  </a:lnTo>
                  <a:lnTo>
                    <a:pt x="1043" y="283"/>
                  </a:lnTo>
                  <a:lnTo>
                    <a:pt x="1042" y="283"/>
                  </a:lnTo>
                  <a:lnTo>
                    <a:pt x="1042" y="285"/>
                  </a:lnTo>
                  <a:lnTo>
                    <a:pt x="1042" y="283"/>
                  </a:lnTo>
                  <a:lnTo>
                    <a:pt x="1040" y="282"/>
                  </a:lnTo>
                  <a:lnTo>
                    <a:pt x="1040" y="282"/>
                  </a:lnTo>
                  <a:lnTo>
                    <a:pt x="1040" y="282"/>
                  </a:lnTo>
                  <a:lnTo>
                    <a:pt x="1039" y="282"/>
                  </a:lnTo>
                  <a:lnTo>
                    <a:pt x="1038" y="282"/>
                  </a:lnTo>
                  <a:lnTo>
                    <a:pt x="1036" y="282"/>
                  </a:lnTo>
                  <a:lnTo>
                    <a:pt x="1036" y="282"/>
                  </a:lnTo>
                  <a:lnTo>
                    <a:pt x="1035" y="282"/>
                  </a:lnTo>
                  <a:lnTo>
                    <a:pt x="1035" y="282"/>
                  </a:lnTo>
                  <a:lnTo>
                    <a:pt x="1034" y="282"/>
                  </a:lnTo>
                  <a:lnTo>
                    <a:pt x="1034" y="282"/>
                  </a:lnTo>
                  <a:lnTo>
                    <a:pt x="1034" y="281"/>
                  </a:lnTo>
                  <a:lnTo>
                    <a:pt x="1033" y="281"/>
                  </a:lnTo>
                  <a:lnTo>
                    <a:pt x="1033" y="281"/>
                  </a:lnTo>
                  <a:lnTo>
                    <a:pt x="1031" y="281"/>
                  </a:lnTo>
                  <a:lnTo>
                    <a:pt x="1031" y="281"/>
                  </a:lnTo>
                  <a:lnTo>
                    <a:pt x="1030" y="281"/>
                  </a:lnTo>
                  <a:lnTo>
                    <a:pt x="1029" y="281"/>
                  </a:lnTo>
                  <a:lnTo>
                    <a:pt x="1029" y="281"/>
                  </a:lnTo>
                  <a:lnTo>
                    <a:pt x="1029" y="281"/>
                  </a:lnTo>
                  <a:lnTo>
                    <a:pt x="1027" y="280"/>
                  </a:lnTo>
                  <a:lnTo>
                    <a:pt x="1027" y="280"/>
                  </a:lnTo>
                  <a:lnTo>
                    <a:pt x="1026" y="280"/>
                  </a:lnTo>
                  <a:lnTo>
                    <a:pt x="1026" y="280"/>
                  </a:lnTo>
                  <a:lnTo>
                    <a:pt x="1026" y="280"/>
                  </a:lnTo>
                  <a:lnTo>
                    <a:pt x="1024" y="280"/>
                  </a:lnTo>
                  <a:lnTo>
                    <a:pt x="1024" y="278"/>
                  </a:lnTo>
                  <a:lnTo>
                    <a:pt x="1022" y="278"/>
                  </a:lnTo>
                  <a:lnTo>
                    <a:pt x="1022" y="277"/>
                  </a:lnTo>
                  <a:lnTo>
                    <a:pt x="1021" y="277"/>
                  </a:lnTo>
                  <a:lnTo>
                    <a:pt x="1021" y="277"/>
                  </a:lnTo>
                  <a:lnTo>
                    <a:pt x="1021" y="277"/>
                  </a:lnTo>
                  <a:lnTo>
                    <a:pt x="1021" y="276"/>
                  </a:lnTo>
                  <a:lnTo>
                    <a:pt x="1021" y="274"/>
                  </a:lnTo>
                  <a:lnTo>
                    <a:pt x="1020" y="274"/>
                  </a:lnTo>
                  <a:lnTo>
                    <a:pt x="1021" y="274"/>
                  </a:lnTo>
                  <a:lnTo>
                    <a:pt x="1020" y="273"/>
                  </a:lnTo>
                  <a:lnTo>
                    <a:pt x="1018" y="272"/>
                  </a:lnTo>
                  <a:lnTo>
                    <a:pt x="1018" y="272"/>
                  </a:lnTo>
                  <a:lnTo>
                    <a:pt x="1018" y="273"/>
                  </a:lnTo>
                  <a:lnTo>
                    <a:pt x="1017" y="273"/>
                  </a:lnTo>
                  <a:lnTo>
                    <a:pt x="1017" y="272"/>
                  </a:lnTo>
                  <a:lnTo>
                    <a:pt x="1017" y="272"/>
                  </a:lnTo>
                  <a:lnTo>
                    <a:pt x="1017" y="269"/>
                  </a:lnTo>
                  <a:lnTo>
                    <a:pt x="1017" y="269"/>
                  </a:lnTo>
                  <a:lnTo>
                    <a:pt x="1017" y="269"/>
                  </a:lnTo>
                  <a:lnTo>
                    <a:pt x="1016" y="269"/>
                  </a:lnTo>
                  <a:lnTo>
                    <a:pt x="1016" y="269"/>
                  </a:lnTo>
                  <a:lnTo>
                    <a:pt x="1014" y="271"/>
                  </a:lnTo>
                  <a:lnTo>
                    <a:pt x="1014" y="269"/>
                  </a:lnTo>
                  <a:lnTo>
                    <a:pt x="1014" y="269"/>
                  </a:lnTo>
                  <a:lnTo>
                    <a:pt x="1013" y="269"/>
                  </a:lnTo>
                  <a:lnTo>
                    <a:pt x="1013" y="269"/>
                  </a:lnTo>
                  <a:lnTo>
                    <a:pt x="1013" y="269"/>
                  </a:lnTo>
                  <a:lnTo>
                    <a:pt x="1013" y="268"/>
                  </a:lnTo>
                  <a:lnTo>
                    <a:pt x="1012" y="267"/>
                  </a:lnTo>
                  <a:lnTo>
                    <a:pt x="1012" y="267"/>
                  </a:lnTo>
                  <a:lnTo>
                    <a:pt x="1012" y="265"/>
                  </a:lnTo>
                  <a:lnTo>
                    <a:pt x="1012" y="267"/>
                  </a:lnTo>
                  <a:lnTo>
                    <a:pt x="1011" y="267"/>
                  </a:lnTo>
                  <a:lnTo>
                    <a:pt x="1011" y="265"/>
                  </a:lnTo>
                  <a:lnTo>
                    <a:pt x="1011" y="264"/>
                  </a:lnTo>
                  <a:lnTo>
                    <a:pt x="1009" y="264"/>
                  </a:lnTo>
                  <a:lnTo>
                    <a:pt x="1009" y="261"/>
                  </a:lnTo>
                  <a:lnTo>
                    <a:pt x="1008" y="261"/>
                  </a:lnTo>
                  <a:lnTo>
                    <a:pt x="1007" y="261"/>
                  </a:lnTo>
                  <a:lnTo>
                    <a:pt x="1005" y="260"/>
                  </a:lnTo>
                  <a:lnTo>
                    <a:pt x="1005" y="260"/>
                  </a:lnTo>
                  <a:lnTo>
                    <a:pt x="1005" y="258"/>
                  </a:lnTo>
                  <a:lnTo>
                    <a:pt x="1005" y="258"/>
                  </a:lnTo>
                  <a:lnTo>
                    <a:pt x="1005" y="258"/>
                  </a:lnTo>
                  <a:lnTo>
                    <a:pt x="1005" y="259"/>
                  </a:lnTo>
                  <a:lnTo>
                    <a:pt x="1004" y="259"/>
                  </a:lnTo>
                  <a:lnTo>
                    <a:pt x="1004" y="258"/>
                  </a:lnTo>
                  <a:lnTo>
                    <a:pt x="1003" y="256"/>
                  </a:lnTo>
                  <a:lnTo>
                    <a:pt x="1003" y="255"/>
                  </a:lnTo>
                  <a:lnTo>
                    <a:pt x="1003" y="255"/>
                  </a:lnTo>
                  <a:lnTo>
                    <a:pt x="1003" y="255"/>
                  </a:lnTo>
                  <a:lnTo>
                    <a:pt x="1003" y="254"/>
                  </a:lnTo>
                  <a:lnTo>
                    <a:pt x="1002" y="254"/>
                  </a:lnTo>
                  <a:lnTo>
                    <a:pt x="1002" y="254"/>
                  </a:lnTo>
                  <a:lnTo>
                    <a:pt x="1002" y="254"/>
                  </a:lnTo>
                  <a:lnTo>
                    <a:pt x="1000" y="254"/>
                  </a:lnTo>
                  <a:lnTo>
                    <a:pt x="1000" y="254"/>
                  </a:lnTo>
                  <a:lnTo>
                    <a:pt x="999" y="254"/>
                  </a:lnTo>
                  <a:lnTo>
                    <a:pt x="998" y="254"/>
                  </a:lnTo>
                  <a:lnTo>
                    <a:pt x="998" y="255"/>
                  </a:lnTo>
                  <a:lnTo>
                    <a:pt x="996" y="254"/>
                  </a:lnTo>
                  <a:lnTo>
                    <a:pt x="996" y="254"/>
                  </a:lnTo>
                  <a:lnTo>
                    <a:pt x="995" y="252"/>
                  </a:lnTo>
                  <a:lnTo>
                    <a:pt x="994" y="254"/>
                  </a:lnTo>
                  <a:lnTo>
                    <a:pt x="994" y="252"/>
                  </a:lnTo>
                  <a:lnTo>
                    <a:pt x="994" y="251"/>
                  </a:lnTo>
                  <a:lnTo>
                    <a:pt x="993" y="251"/>
                  </a:lnTo>
                  <a:lnTo>
                    <a:pt x="993" y="251"/>
                  </a:lnTo>
                  <a:lnTo>
                    <a:pt x="993" y="251"/>
                  </a:lnTo>
                  <a:lnTo>
                    <a:pt x="993" y="250"/>
                  </a:lnTo>
                  <a:lnTo>
                    <a:pt x="993" y="250"/>
                  </a:lnTo>
                  <a:lnTo>
                    <a:pt x="993" y="250"/>
                  </a:lnTo>
                  <a:lnTo>
                    <a:pt x="993" y="249"/>
                  </a:lnTo>
                  <a:lnTo>
                    <a:pt x="993" y="247"/>
                  </a:lnTo>
                  <a:lnTo>
                    <a:pt x="994" y="247"/>
                  </a:lnTo>
                  <a:lnTo>
                    <a:pt x="994" y="247"/>
                  </a:lnTo>
                  <a:lnTo>
                    <a:pt x="995" y="247"/>
                  </a:lnTo>
                  <a:lnTo>
                    <a:pt x="995" y="247"/>
                  </a:lnTo>
                  <a:lnTo>
                    <a:pt x="995" y="246"/>
                  </a:lnTo>
                  <a:lnTo>
                    <a:pt x="994" y="245"/>
                  </a:lnTo>
                  <a:lnTo>
                    <a:pt x="994" y="243"/>
                  </a:lnTo>
                  <a:lnTo>
                    <a:pt x="994" y="245"/>
                  </a:lnTo>
                  <a:lnTo>
                    <a:pt x="994" y="245"/>
                  </a:lnTo>
                  <a:lnTo>
                    <a:pt x="993" y="246"/>
                  </a:lnTo>
                  <a:lnTo>
                    <a:pt x="993" y="246"/>
                  </a:lnTo>
                  <a:lnTo>
                    <a:pt x="993" y="245"/>
                  </a:lnTo>
                  <a:lnTo>
                    <a:pt x="991" y="245"/>
                  </a:lnTo>
                  <a:lnTo>
                    <a:pt x="990" y="245"/>
                  </a:lnTo>
                  <a:lnTo>
                    <a:pt x="989" y="245"/>
                  </a:lnTo>
                  <a:lnTo>
                    <a:pt x="989" y="245"/>
                  </a:lnTo>
                  <a:lnTo>
                    <a:pt x="989" y="245"/>
                  </a:lnTo>
                  <a:lnTo>
                    <a:pt x="987" y="245"/>
                  </a:lnTo>
                  <a:lnTo>
                    <a:pt x="989" y="242"/>
                  </a:lnTo>
                  <a:lnTo>
                    <a:pt x="987" y="241"/>
                  </a:lnTo>
                  <a:lnTo>
                    <a:pt x="987" y="241"/>
                  </a:lnTo>
                  <a:lnTo>
                    <a:pt x="987" y="239"/>
                  </a:lnTo>
                  <a:lnTo>
                    <a:pt x="989" y="239"/>
                  </a:lnTo>
                  <a:lnTo>
                    <a:pt x="989" y="238"/>
                  </a:lnTo>
                  <a:lnTo>
                    <a:pt x="989" y="237"/>
                  </a:lnTo>
                  <a:lnTo>
                    <a:pt x="989" y="236"/>
                  </a:lnTo>
                  <a:lnTo>
                    <a:pt x="989" y="236"/>
                  </a:lnTo>
                  <a:lnTo>
                    <a:pt x="989" y="236"/>
                  </a:lnTo>
                  <a:lnTo>
                    <a:pt x="989" y="234"/>
                  </a:lnTo>
                  <a:lnTo>
                    <a:pt x="989" y="234"/>
                  </a:lnTo>
                  <a:lnTo>
                    <a:pt x="989" y="233"/>
                  </a:lnTo>
                  <a:lnTo>
                    <a:pt x="989" y="233"/>
                  </a:lnTo>
                  <a:lnTo>
                    <a:pt x="989" y="233"/>
                  </a:lnTo>
                  <a:lnTo>
                    <a:pt x="990" y="233"/>
                  </a:lnTo>
                  <a:lnTo>
                    <a:pt x="990" y="232"/>
                  </a:lnTo>
                  <a:lnTo>
                    <a:pt x="989" y="232"/>
                  </a:lnTo>
                  <a:lnTo>
                    <a:pt x="990" y="232"/>
                  </a:lnTo>
                  <a:lnTo>
                    <a:pt x="989" y="232"/>
                  </a:lnTo>
                  <a:lnTo>
                    <a:pt x="989" y="230"/>
                  </a:lnTo>
                  <a:lnTo>
                    <a:pt x="989" y="230"/>
                  </a:lnTo>
                  <a:lnTo>
                    <a:pt x="989" y="229"/>
                  </a:lnTo>
                  <a:lnTo>
                    <a:pt x="989" y="228"/>
                  </a:lnTo>
                  <a:lnTo>
                    <a:pt x="990" y="227"/>
                  </a:lnTo>
                  <a:lnTo>
                    <a:pt x="990" y="227"/>
                  </a:lnTo>
                  <a:lnTo>
                    <a:pt x="990" y="225"/>
                  </a:lnTo>
                  <a:lnTo>
                    <a:pt x="989" y="225"/>
                  </a:lnTo>
                  <a:lnTo>
                    <a:pt x="990" y="225"/>
                  </a:lnTo>
                  <a:lnTo>
                    <a:pt x="989" y="224"/>
                  </a:lnTo>
                  <a:lnTo>
                    <a:pt x="989" y="223"/>
                  </a:lnTo>
                  <a:lnTo>
                    <a:pt x="989" y="223"/>
                  </a:lnTo>
                  <a:lnTo>
                    <a:pt x="989" y="221"/>
                  </a:lnTo>
                  <a:lnTo>
                    <a:pt x="989" y="221"/>
                  </a:lnTo>
                  <a:lnTo>
                    <a:pt x="989" y="221"/>
                  </a:lnTo>
                  <a:lnTo>
                    <a:pt x="990" y="220"/>
                  </a:lnTo>
                  <a:lnTo>
                    <a:pt x="989" y="220"/>
                  </a:lnTo>
                  <a:lnTo>
                    <a:pt x="990" y="220"/>
                  </a:lnTo>
                  <a:lnTo>
                    <a:pt x="989" y="217"/>
                  </a:lnTo>
                  <a:lnTo>
                    <a:pt x="990" y="217"/>
                  </a:lnTo>
                  <a:lnTo>
                    <a:pt x="990" y="216"/>
                  </a:lnTo>
                  <a:lnTo>
                    <a:pt x="989" y="215"/>
                  </a:lnTo>
                  <a:lnTo>
                    <a:pt x="990" y="215"/>
                  </a:lnTo>
                  <a:lnTo>
                    <a:pt x="989" y="214"/>
                  </a:lnTo>
                  <a:lnTo>
                    <a:pt x="989" y="214"/>
                  </a:lnTo>
                  <a:lnTo>
                    <a:pt x="987" y="214"/>
                  </a:lnTo>
                  <a:lnTo>
                    <a:pt x="986" y="214"/>
                  </a:lnTo>
                  <a:lnTo>
                    <a:pt x="986" y="214"/>
                  </a:lnTo>
                  <a:lnTo>
                    <a:pt x="986" y="214"/>
                  </a:lnTo>
                  <a:lnTo>
                    <a:pt x="985" y="214"/>
                  </a:lnTo>
                  <a:lnTo>
                    <a:pt x="983" y="212"/>
                  </a:lnTo>
                  <a:lnTo>
                    <a:pt x="982" y="211"/>
                  </a:lnTo>
                  <a:lnTo>
                    <a:pt x="982" y="211"/>
                  </a:lnTo>
                  <a:lnTo>
                    <a:pt x="982" y="211"/>
                  </a:lnTo>
                  <a:lnTo>
                    <a:pt x="982" y="211"/>
                  </a:lnTo>
                  <a:lnTo>
                    <a:pt x="981" y="211"/>
                  </a:lnTo>
                  <a:lnTo>
                    <a:pt x="981" y="211"/>
                  </a:lnTo>
                  <a:lnTo>
                    <a:pt x="981" y="210"/>
                  </a:lnTo>
                  <a:lnTo>
                    <a:pt x="980" y="210"/>
                  </a:lnTo>
                  <a:lnTo>
                    <a:pt x="980" y="208"/>
                  </a:lnTo>
                  <a:lnTo>
                    <a:pt x="978" y="210"/>
                  </a:lnTo>
                  <a:lnTo>
                    <a:pt x="978" y="208"/>
                  </a:lnTo>
                  <a:lnTo>
                    <a:pt x="977" y="206"/>
                  </a:lnTo>
                  <a:lnTo>
                    <a:pt x="977" y="206"/>
                  </a:lnTo>
                  <a:lnTo>
                    <a:pt x="978" y="205"/>
                  </a:lnTo>
                  <a:lnTo>
                    <a:pt x="978" y="205"/>
                  </a:lnTo>
                  <a:lnTo>
                    <a:pt x="978" y="205"/>
                  </a:lnTo>
                  <a:lnTo>
                    <a:pt x="977" y="203"/>
                  </a:lnTo>
                  <a:lnTo>
                    <a:pt x="978" y="202"/>
                  </a:lnTo>
                  <a:lnTo>
                    <a:pt x="978" y="201"/>
                  </a:lnTo>
                  <a:lnTo>
                    <a:pt x="977" y="201"/>
                  </a:lnTo>
                  <a:lnTo>
                    <a:pt x="978" y="199"/>
                  </a:lnTo>
                  <a:lnTo>
                    <a:pt x="977" y="199"/>
                  </a:lnTo>
                  <a:lnTo>
                    <a:pt x="977" y="198"/>
                  </a:lnTo>
                  <a:lnTo>
                    <a:pt x="976" y="198"/>
                  </a:lnTo>
                  <a:lnTo>
                    <a:pt x="976" y="197"/>
                  </a:lnTo>
                  <a:lnTo>
                    <a:pt x="977" y="197"/>
                  </a:lnTo>
                  <a:lnTo>
                    <a:pt x="976" y="194"/>
                  </a:lnTo>
                  <a:lnTo>
                    <a:pt x="976" y="194"/>
                  </a:lnTo>
                  <a:lnTo>
                    <a:pt x="974" y="193"/>
                  </a:lnTo>
                  <a:lnTo>
                    <a:pt x="973" y="192"/>
                  </a:lnTo>
                  <a:lnTo>
                    <a:pt x="973" y="192"/>
                  </a:lnTo>
                  <a:lnTo>
                    <a:pt x="973" y="190"/>
                  </a:lnTo>
                  <a:lnTo>
                    <a:pt x="973" y="190"/>
                  </a:lnTo>
                  <a:lnTo>
                    <a:pt x="973" y="190"/>
                  </a:lnTo>
                  <a:lnTo>
                    <a:pt x="973" y="189"/>
                  </a:lnTo>
                  <a:lnTo>
                    <a:pt x="972" y="189"/>
                  </a:lnTo>
                  <a:lnTo>
                    <a:pt x="972" y="188"/>
                  </a:lnTo>
                  <a:lnTo>
                    <a:pt x="973" y="186"/>
                  </a:lnTo>
                  <a:lnTo>
                    <a:pt x="972" y="186"/>
                  </a:lnTo>
                  <a:lnTo>
                    <a:pt x="972" y="185"/>
                  </a:lnTo>
                  <a:lnTo>
                    <a:pt x="972" y="185"/>
                  </a:lnTo>
                  <a:lnTo>
                    <a:pt x="971" y="181"/>
                  </a:lnTo>
                  <a:lnTo>
                    <a:pt x="972" y="181"/>
                  </a:lnTo>
                  <a:lnTo>
                    <a:pt x="971" y="179"/>
                  </a:lnTo>
                  <a:lnTo>
                    <a:pt x="972" y="176"/>
                  </a:lnTo>
                  <a:lnTo>
                    <a:pt x="972" y="175"/>
                  </a:lnTo>
                  <a:lnTo>
                    <a:pt x="972" y="173"/>
                  </a:lnTo>
                  <a:lnTo>
                    <a:pt x="972" y="173"/>
                  </a:lnTo>
                  <a:lnTo>
                    <a:pt x="972" y="172"/>
                  </a:lnTo>
                  <a:lnTo>
                    <a:pt x="972" y="172"/>
                  </a:lnTo>
                  <a:lnTo>
                    <a:pt x="972" y="171"/>
                  </a:lnTo>
                  <a:lnTo>
                    <a:pt x="972" y="170"/>
                  </a:lnTo>
                  <a:lnTo>
                    <a:pt x="972" y="170"/>
                  </a:lnTo>
                  <a:lnTo>
                    <a:pt x="972" y="170"/>
                  </a:lnTo>
                  <a:lnTo>
                    <a:pt x="972" y="168"/>
                  </a:lnTo>
                  <a:lnTo>
                    <a:pt x="973" y="166"/>
                  </a:lnTo>
                  <a:lnTo>
                    <a:pt x="973" y="166"/>
                  </a:lnTo>
                  <a:lnTo>
                    <a:pt x="973" y="163"/>
                  </a:lnTo>
                  <a:lnTo>
                    <a:pt x="974" y="163"/>
                  </a:lnTo>
                  <a:lnTo>
                    <a:pt x="973" y="162"/>
                  </a:lnTo>
                  <a:lnTo>
                    <a:pt x="973" y="161"/>
                  </a:lnTo>
                  <a:lnTo>
                    <a:pt x="973" y="159"/>
                  </a:lnTo>
                  <a:lnTo>
                    <a:pt x="974" y="159"/>
                  </a:lnTo>
                  <a:lnTo>
                    <a:pt x="973" y="158"/>
                  </a:lnTo>
                  <a:lnTo>
                    <a:pt x="973" y="157"/>
                  </a:lnTo>
                  <a:lnTo>
                    <a:pt x="974" y="157"/>
                  </a:lnTo>
                  <a:lnTo>
                    <a:pt x="974" y="155"/>
                  </a:lnTo>
                  <a:lnTo>
                    <a:pt x="976" y="155"/>
                  </a:lnTo>
                  <a:lnTo>
                    <a:pt x="976" y="154"/>
                  </a:lnTo>
                  <a:lnTo>
                    <a:pt x="977" y="154"/>
                  </a:lnTo>
                  <a:lnTo>
                    <a:pt x="977" y="154"/>
                  </a:lnTo>
                  <a:lnTo>
                    <a:pt x="977" y="154"/>
                  </a:lnTo>
                  <a:lnTo>
                    <a:pt x="976" y="154"/>
                  </a:lnTo>
                  <a:lnTo>
                    <a:pt x="976" y="153"/>
                  </a:lnTo>
                  <a:lnTo>
                    <a:pt x="977" y="153"/>
                  </a:lnTo>
                  <a:lnTo>
                    <a:pt x="977" y="153"/>
                  </a:lnTo>
                  <a:lnTo>
                    <a:pt x="977" y="151"/>
                  </a:lnTo>
                  <a:lnTo>
                    <a:pt x="977" y="151"/>
                  </a:lnTo>
                  <a:lnTo>
                    <a:pt x="977" y="149"/>
                  </a:lnTo>
                  <a:lnTo>
                    <a:pt x="977" y="148"/>
                  </a:lnTo>
                  <a:lnTo>
                    <a:pt x="977" y="146"/>
                  </a:lnTo>
                  <a:lnTo>
                    <a:pt x="978" y="146"/>
                  </a:lnTo>
                  <a:lnTo>
                    <a:pt x="980" y="146"/>
                  </a:lnTo>
                  <a:lnTo>
                    <a:pt x="978" y="145"/>
                  </a:lnTo>
                  <a:lnTo>
                    <a:pt x="978" y="145"/>
                  </a:lnTo>
                  <a:lnTo>
                    <a:pt x="978" y="144"/>
                  </a:lnTo>
                  <a:lnTo>
                    <a:pt x="980" y="142"/>
                  </a:lnTo>
                  <a:lnTo>
                    <a:pt x="981" y="142"/>
                  </a:lnTo>
                  <a:lnTo>
                    <a:pt x="981" y="141"/>
                  </a:lnTo>
                  <a:lnTo>
                    <a:pt x="981" y="140"/>
                  </a:lnTo>
                  <a:lnTo>
                    <a:pt x="982" y="140"/>
                  </a:lnTo>
                  <a:lnTo>
                    <a:pt x="982" y="140"/>
                  </a:lnTo>
                  <a:lnTo>
                    <a:pt x="982" y="138"/>
                  </a:lnTo>
                  <a:lnTo>
                    <a:pt x="982" y="137"/>
                  </a:lnTo>
                  <a:lnTo>
                    <a:pt x="982" y="137"/>
                  </a:lnTo>
                  <a:lnTo>
                    <a:pt x="983" y="137"/>
                  </a:lnTo>
                  <a:lnTo>
                    <a:pt x="983" y="137"/>
                  </a:lnTo>
                  <a:lnTo>
                    <a:pt x="983" y="136"/>
                  </a:lnTo>
                  <a:lnTo>
                    <a:pt x="983" y="136"/>
                  </a:lnTo>
                  <a:lnTo>
                    <a:pt x="983" y="133"/>
                  </a:lnTo>
                  <a:lnTo>
                    <a:pt x="983" y="132"/>
                  </a:lnTo>
                  <a:lnTo>
                    <a:pt x="983" y="132"/>
                  </a:lnTo>
                  <a:lnTo>
                    <a:pt x="982" y="132"/>
                  </a:lnTo>
                  <a:lnTo>
                    <a:pt x="982" y="132"/>
                  </a:lnTo>
                  <a:lnTo>
                    <a:pt x="982" y="131"/>
                  </a:lnTo>
                  <a:lnTo>
                    <a:pt x="982" y="131"/>
                  </a:lnTo>
                  <a:lnTo>
                    <a:pt x="982" y="129"/>
                  </a:lnTo>
                  <a:lnTo>
                    <a:pt x="982" y="129"/>
                  </a:lnTo>
                  <a:lnTo>
                    <a:pt x="983" y="129"/>
                  </a:lnTo>
                  <a:lnTo>
                    <a:pt x="983" y="129"/>
                  </a:lnTo>
                  <a:lnTo>
                    <a:pt x="983" y="128"/>
                  </a:lnTo>
                  <a:lnTo>
                    <a:pt x="982" y="128"/>
                  </a:lnTo>
                  <a:lnTo>
                    <a:pt x="982" y="128"/>
                  </a:lnTo>
                  <a:lnTo>
                    <a:pt x="983" y="128"/>
                  </a:lnTo>
                  <a:lnTo>
                    <a:pt x="983" y="126"/>
                  </a:lnTo>
                  <a:lnTo>
                    <a:pt x="983" y="126"/>
                  </a:lnTo>
                  <a:lnTo>
                    <a:pt x="982" y="124"/>
                  </a:lnTo>
                  <a:lnTo>
                    <a:pt x="981" y="124"/>
                  </a:lnTo>
                  <a:lnTo>
                    <a:pt x="981" y="123"/>
                  </a:lnTo>
                  <a:lnTo>
                    <a:pt x="980" y="123"/>
                  </a:lnTo>
                  <a:lnTo>
                    <a:pt x="980" y="123"/>
                  </a:lnTo>
                  <a:lnTo>
                    <a:pt x="981" y="122"/>
                  </a:lnTo>
                  <a:lnTo>
                    <a:pt x="981" y="122"/>
                  </a:lnTo>
                  <a:lnTo>
                    <a:pt x="980" y="122"/>
                  </a:lnTo>
                  <a:lnTo>
                    <a:pt x="981" y="120"/>
                  </a:lnTo>
                  <a:lnTo>
                    <a:pt x="981" y="120"/>
                  </a:lnTo>
                  <a:lnTo>
                    <a:pt x="981" y="119"/>
                  </a:lnTo>
                  <a:lnTo>
                    <a:pt x="982" y="119"/>
                  </a:lnTo>
                  <a:lnTo>
                    <a:pt x="982" y="119"/>
                  </a:lnTo>
                  <a:lnTo>
                    <a:pt x="983" y="119"/>
                  </a:lnTo>
                  <a:lnTo>
                    <a:pt x="983" y="118"/>
                  </a:lnTo>
                  <a:lnTo>
                    <a:pt x="983" y="119"/>
                  </a:lnTo>
                  <a:lnTo>
                    <a:pt x="985" y="118"/>
                  </a:lnTo>
                  <a:lnTo>
                    <a:pt x="985" y="119"/>
                  </a:lnTo>
                  <a:lnTo>
                    <a:pt x="986" y="118"/>
                  </a:lnTo>
                  <a:lnTo>
                    <a:pt x="987" y="118"/>
                  </a:lnTo>
                  <a:lnTo>
                    <a:pt x="986" y="118"/>
                  </a:lnTo>
                  <a:lnTo>
                    <a:pt x="987" y="118"/>
                  </a:lnTo>
                  <a:lnTo>
                    <a:pt x="987" y="115"/>
                  </a:lnTo>
                  <a:lnTo>
                    <a:pt x="989" y="115"/>
                  </a:lnTo>
                  <a:lnTo>
                    <a:pt x="990" y="115"/>
                  </a:lnTo>
                  <a:lnTo>
                    <a:pt x="990" y="115"/>
                  </a:lnTo>
                  <a:lnTo>
                    <a:pt x="990" y="114"/>
                  </a:lnTo>
                  <a:lnTo>
                    <a:pt x="991" y="114"/>
                  </a:lnTo>
                  <a:lnTo>
                    <a:pt x="991" y="114"/>
                  </a:lnTo>
                  <a:lnTo>
                    <a:pt x="991" y="114"/>
                  </a:lnTo>
                  <a:lnTo>
                    <a:pt x="993" y="113"/>
                  </a:lnTo>
                  <a:lnTo>
                    <a:pt x="993" y="113"/>
                  </a:lnTo>
                  <a:lnTo>
                    <a:pt x="994" y="113"/>
                  </a:lnTo>
                  <a:lnTo>
                    <a:pt x="994" y="111"/>
                  </a:lnTo>
                  <a:lnTo>
                    <a:pt x="994" y="110"/>
                  </a:lnTo>
                  <a:lnTo>
                    <a:pt x="994" y="110"/>
                  </a:lnTo>
                  <a:lnTo>
                    <a:pt x="994" y="110"/>
                  </a:lnTo>
                  <a:lnTo>
                    <a:pt x="993" y="109"/>
                  </a:lnTo>
                  <a:lnTo>
                    <a:pt x="993" y="109"/>
                  </a:lnTo>
                  <a:lnTo>
                    <a:pt x="993" y="109"/>
                  </a:lnTo>
                  <a:lnTo>
                    <a:pt x="993" y="109"/>
                  </a:lnTo>
                  <a:lnTo>
                    <a:pt x="994" y="107"/>
                  </a:lnTo>
                  <a:lnTo>
                    <a:pt x="994" y="106"/>
                  </a:lnTo>
                  <a:lnTo>
                    <a:pt x="995" y="106"/>
                  </a:lnTo>
                  <a:lnTo>
                    <a:pt x="995" y="106"/>
                  </a:lnTo>
                  <a:lnTo>
                    <a:pt x="996" y="105"/>
                  </a:lnTo>
                  <a:lnTo>
                    <a:pt x="996" y="105"/>
                  </a:lnTo>
                  <a:lnTo>
                    <a:pt x="996" y="106"/>
                  </a:lnTo>
                  <a:lnTo>
                    <a:pt x="996" y="106"/>
                  </a:lnTo>
                  <a:lnTo>
                    <a:pt x="996" y="106"/>
                  </a:lnTo>
                  <a:lnTo>
                    <a:pt x="998" y="106"/>
                  </a:lnTo>
                  <a:lnTo>
                    <a:pt x="998" y="105"/>
                  </a:lnTo>
                  <a:lnTo>
                    <a:pt x="998" y="106"/>
                  </a:lnTo>
                  <a:lnTo>
                    <a:pt x="999" y="105"/>
                  </a:lnTo>
                  <a:lnTo>
                    <a:pt x="999" y="105"/>
                  </a:lnTo>
                  <a:lnTo>
                    <a:pt x="998" y="105"/>
                  </a:lnTo>
                  <a:lnTo>
                    <a:pt x="999" y="104"/>
                  </a:lnTo>
                  <a:lnTo>
                    <a:pt x="999" y="104"/>
                  </a:lnTo>
                  <a:lnTo>
                    <a:pt x="1000" y="104"/>
                  </a:lnTo>
                  <a:lnTo>
                    <a:pt x="1000" y="104"/>
                  </a:lnTo>
                  <a:lnTo>
                    <a:pt x="999" y="102"/>
                  </a:lnTo>
                  <a:lnTo>
                    <a:pt x="999" y="101"/>
                  </a:lnTo>
                  <a:lnTo>
                    <a:pt x="999" y="101"/>
                  </a:lnTo>
                  <a:lnTo>
                    <a:pt x="999" y="101"/>
                  </a:lnTo>
                  <a:lnTo>
                    <a:pt x="999" y="101"/>
                  </a:lnTo>
                  <a:lnTo>
                    <a:pt x="999" y="100"/>
                  </a:lnTo>
                  <a:lnTo>
                    <a:pt x="999" y="98"/>
                  </a:lnTo>
                  <a:lnTo>
                    <a:pt x="1000" y="98"/>
                  </a:lnTo>
                  <a:lnTo>
                    <a:pt x="1000" y="98"/>
                  </a:lnTo>
                  <a:lnTo>
                    <a:pt x="1000" y="98"/>
                  </a:lnTo>
                  <a:lnTo>
                    <a:pt x="1000" y="97"/>
                  </a:lnTo>
                  <a:lnTo>
                    <a:pt x="1002" y="97"/>
                  </a:lnTo>
                  <a:lnTo>
                    <a:pt x="1003" y="96"/>
                  </a:lnTo>
                  <a:lnTo>
                    <a:pt x="1002" y="96"/>
                  </a:lnTo>
                  <a:lnTo>
                    <a:pt x="1003" y="96"/>
                  </a:lnTo>
                  <a:lnTo>
                    <a:pt x="1003" y="96"/>
                  </a:lnTo>
                  <a:lnTo>
                    <a:pt x="1003" y="96"/>
                  </a:lnTo>
                  <a:lnTo>
                    <a:pt x="1003" y="96"/>
                  </a:lnTo>
                  <a:lnTo>
                    <a:pt x="1003" y="96"/>
                  </a:lnTo>
                  <a:lnTo>
                    <a:pt x="1004" y="94"/>
                  </a:lnTo>
                  <a:lnTo>
                    <a:pt x="1004" y="94"/>
                  </a:lnTo>
                  <a:lnTo>
                    <a:pt x="1004" y="94"/>
                  </a:lnTo>
                  <a:lnTo>
                    <a:pt x="1003" y="93"/>
                  </a:lnTo>
                  <a:lnTo>
                    <a:pt x="1002" y="93"/>
                  </a:lnTo>
                  <a:lnTo>
                    <a:pt x="1002" y="93"/>
                  </a:lnTo>
                  <a:lnTo>
                    <a:pt x="1002" y="93"/>
                  </a:lnTo>
                  <a:lnTo>
                    <a:pt x="1000" y="93"/>
                  </a:lnTo>
                  <a:lnTo>
                    <a:pt x="1000" y="93"/>
                  </a:lnTo>
                  <a:lnTo>
                    <a:pt x="999" y="93"/>
                  </a:lnTo>
                  <a:lnTo>
                    <a:pt x="999" y="93"/>
                  </a:lnTo>
                  <a:lnTo>
                    <a:pt x="1000" y="92"/>
                  </a:lnTo>
                  <a:lnTo>
                    <a:pt x="1000" y="91"/>
                  </a:lnTo>
                  <a:lnTo>
                    <a:pt x="1000" y="91"/>
                  </a:lnTo>
                  <a:lnTo>
                    <a:pt x="1000" y="91"/>
                  </a:lnTo>
                  <a:lnTo>
                    <a:pt x="999" y="91"/>
                  </a:lnTo>
                  <a:lnTo>
                    <a:pt x="999" y="91"/>
                  </a:lnTo>
                  <a:lnTo>
                    <a:pt x="999" y="91"/>
                  </a:lnTo>
                  <a:lnTo>
                    <a:pt x="999" y="89"/>
                  </a:lnTo>
                  <a:lnTo>
                    <a:pt x="999" y="89"/>
                  </a:lnTo>
                  <a:lnTo>
                    <a:pt x="999" y="89"/>
                  </a:lnTo>
                  <a:lnTo>
                    <a:pt x="998" y="88"/>
                  </a:lnTo>
                  <a:lnTo>
                    <a:pt x="998" y="88"/>
                  </a:lnTo>
                  <a:lnTo>
                    <a:pt x="998" y="87"/>
                  </a:lnTo>
                  <a:lnTo>
                    <a:pt x="996" y="87"/>
                  </a:lnTo>
                  <a:lnTo>
                    <a:pt x="995" y="85"/>
                  </a:lnTo>
                  <a:lnTo>
                    <a:pt x="995" y="85"/>
                  </a:lnTo>
                  <a:lnTo>
                    <a:pt x="996" y="83"/>
                  </a:lnTo>
                  <a:lnTo>
                    <a:pt x="996" y="83"/>
                  </a:lnTo>
                  <a:lnTo>
                    <a:pt x="998" y="82"/>
                  </a:lnTo>
                  <a:lnTo>
                    <a:pt x="995" y="80"/>
                  </a:lnTo>
                  <a:lnTo>
                    <a:pt x="993" y="80"/>
                  </a:lnTo>
                  <a:lnTo>
                    <a:pt x="991" y="79"/>
                  </a:lnTo>
                  <a:lnTo>
                    <a:pt x="991" y="79"/>
                  </a:lnTo>
                  <a:lnTo>
                    <a:pt x="990" y="78"/>
                  </a:lnTo>
                  <a:lnTo>
                    <a:pt x="990" y="78"/>
                  </a:lnTo>
                  <a:lnTo>
                    <a:pt x="989" y="76"/>
                  </a:lnTo>
                  <a:lnTo>
                    <a:pt x="989" y="75"/>
                  </a:lnTo>
                  <a:lnTo>
                    <a:pt x="989" y="74"/>
                  </a:lnTo>
                  <a:lnTo>
                    <a:pt x="991" y="72"/>
                  </a:lnTo>
                  <a:lnTo>
                    <a:pt x="990" y="71"/>
                  </a:lnTo>
                  <a:lnTo>
                    <a:pt x="989" y="71"/>
                  </a:lnTo>
                  <a:lnTo>
                    <a:pt x="989" y="71"/>
                  </a:lnTo>
                  <a:lnTo>
                    <a:pt x="989" y="70"/>
                  </a:lnTo>
                  <a:lnTo>
                    <a:pt x="990" y="70"/>
                  </a:lnTo>
                  <a:lnTo>
                    <a:pt x="990" y="69"/>
                  </a:lnTo>
                  <a:lnTo>
                    <a:pt x="991" y="69"/>
                  </a:lnTo>
                  <a:lnTo>
                    <a:pt x="991" y="69"/>
                  </a:lnTo>
                  <a:lnTo>
                    <a:pt x="991" y="69"/>
                  </a:lnTo>
                  <a:lnTo>
                    <a:pt x="993" y="67"/>
                  </a:lnTo>
                  <a:lnTo>
                    <a:pt x="993" y="67"/>
                  </a:lnTo>
                  <a:lnTo>
                    <a:pt x="993" y="66"/>
                  </a:lnTo>
                  <a:lnTo>
                    <a:pt x="993" y="65"/>
                  </a:lnTo>
                  <a:lnTo>
                    <a:pt x="994" y="65"/>
                  </a:lnTo>
                  <a:lnTo>
                    <a:pt x="993" y="63"/>
                  </a:lnTo>
                  <a:lnTo>
                    <a:pt x="991" y="63"/>
                  </a:lnTo>
                  <a:lnTo>
                    <a:pt x="990" y="62"/>
                  </a:lnTo>
                  <a:lnTo>
                    <a:pt x="990" y="62"/>
                  </a:lnTo>
                  <a:lnTo>
                    <a:pt x="989" y="61"/>
                  </a:lnTo>
                  <a:lnTo>
                    <a:pt x="987" y="61"/>
                  </a:lnTo>
                  <a:lnTo>
                    <a:pt x="987" y="60"/>
                  </a:lnTo>
                  <a:lnTo>
                    <a:pt x="986" y="60"/>
                  </a:lnTo>
                  <a:lnTo>
                    <a:pt x="986" y="60"/>
                  </a:lnTo>
                  <a:lnTo>
                    <a:pt x="985" y="60"/>
                  </a:lnTo>
                  <a:lnTo>
                    <a:pt x="985" y="58"/>
                  </a:lnTo>
                  <a:lnTo>
                    <a:pt x="983" y="58"/>
                  </a:lnTo>
                  <a:lnTo>
                    <a:pt x="983" y="58"/>
                  </a:lnTo>
                  <a:lnTo>
                    <a:pt x="983" y="60"/>
                  </a:lnTo>
                  <a:lnTo>
                    <a:pt x="982" y="58"/>
                  </a:lnTo>
                  <a:lnTo>
                    <a:pt x="982" y="58"/>
                  </a:lnTo>
                  <a:lnTo>
                    <a:pt x="981" y="58"/>
                  </a:lnTo>
                  <a:lnTo>
                    <a:pt x="981" y="58"/>
                  </a:lnTo>
                  <a:lnTo>
                    <a:pt x="981" y="58"/>
                  </a:lnTo>
                  <a:lnTo>
                    <a:pt x="980" y="58"/>
                  </a:lnTo>
                  <a:lnTo>
                    <a:pt x="981" y="57"/>
                  </a:lnTo>
                  <a:lnTo>
                    <a:pt x="980" y="57"/>
                  </a:lnTo>
                  <a:lnTo>
                    <a:pt x="980" y="56"/>
                  </a:lnTo>
                  <a:lnTo>
                    <a:pt x="978" y="57"/>
                  </a:lnTo>
                  <a:lnTo>
                    <a:pt x="978" y="57"/>
                  </a:lnTo>
                  <a:lnTo>
                    <a:pt x="977" y="58"/>
                  </a:lnTo>
                  <a:lnTo>
                    <a:pt x="977" y="58"/>
                  </a:lnTo>
                  <a:lnTo>
                    <a:pt x="977" y="57"/>
                  </a:lnTo>
                  <a:lnTo>
                    <a:pt x="976" y="57"/>
                  </a:lnTo>
                  <a:lnTo>
                    <a:pt x="976" y="56"/>
                  </a:lnTo>
                  <a:lnTo>
                    <a:pt x="976" y="56"/>
                  </a:lnTo>
                  <a:lnTo>
                    <a:pt x="976" y="56"/>
                  </a:lnTo>
                  <a:lnTo>
                    <a:pt x="974" y="56"/>
                  </a:lnTo>
                  <a:lnTo>
                    <a:pt x="973" y="56"/>
                  </a:lnTo>
                  <a:lnTo>
                    <a:pt x="973" y="54"/>
                  </a:lnTo>
                  <a:lnTo>
                    <a:pt x="973" y="54"/>
                  </a:lnTo>
                  <a:lnTo>
                    <a:pt x="972" y="56"/>
                  </a:lnTo>
                  <a:lnTo>
                    <a:pt x="973" y="57"/>
                  </a:lnTo>
                  <a:lnTo>
                    <a:pt x="972" y="57"/>
                  </a:lnTo>
                  <a:lnTo>
                    <a:pt x="972" y="56"/>
                  </a:lnTo>
                  <a:lnTo>
                    <a:pt x="972" y="57"/>
                  </a:lnTo>
                  <a:lnTo>
                    <a:pt x="971" y="56"/>
                  </a:lnTo>
                  <a:lnTo>
                    <a:pt x="971" y="56"/>
                  </a:lnTo>
                  <a:lnTo>
                    <a:pt x="971" y="56"/>
                  </a:lnTo>
                  <a:lnTo>
                    <a:pt x="969" y="56"/>
                  </a:lnTo>
                  <a:lnTo>
                    <a:pt x="969" y="56"/>
                  </a:lnTo>
                  <a:lnTo>
                    <a:pt x="968" y="56"/>
                  </a:lnTo>
                  <a:lnTo>
                    <a:pt x="968" y="56"/>
                  </a:lnTo>
                  <a:lnTo>
                    <a:pt x="967" y="56"/>
                  </a:lnTo>
                  <a:lnTo>
                    <a:pt x="965" y="56"/>
                  </a:lnTo>
                  <a:lnTo>
                    <a:pt x="965" y="54"/>
                  </a:lnTo>
                  <a:lnTo>
                    <a:pt x="965" y="54"/>
                  </a:lnTo>
                  <a:lnTo>
                    <a:pt x="965" y="54"/>
                  </a:lnTo>
                  <a:lnTo>
                    <a:pt x="964" y="54"/>
                  </a:lnTo>
                  <a:lnTo>
                    <a:pt x="964" y="54"/>
                  </a:lnTo>
                  <a:lnTo>
                    <a:pt x="964" y="53"/>
                  </a:lnTo>
                  <a:lnTo>
                    <a:pt x="963" y="54"/>
                  </a:lnTo>
                  <a:lnTo>
                    <a:pt x="963" y="54"/>
                  </a:lnTo>
                  <a:lnTo>
                    <a:pt x="961" y="54"/>
                  </a:lnTo>
                  <a:lnTo>
                    <a:pt x="961" y="54"/>
                  </a:lnTo>
                  <a:lnTo>
                    <a:pt x="960" y="54"/>
                  </a:lnTo>
                  <a:lnTo>
                    <a:pt x="959" y="54"/>
                  </a:lnTo>
                  <a:lnTo>
                    <a:pt x="960" y="53"/>
                  </a:lnTo>
                  <a:lnTo>
                    <a:pt x="959" y="52"/>
                  </a:lnTo>
                  <a:lnTo>
                    <a:pt x="959" y="50"/>
                  </a:lnTo>
                  <a:lnTo>
                    <a:pt x="960" y="50"/>
                  </a:lnTo>
                  <a:lnTo>
                    <a:pt x="960" y="50"/>
                  </a:lnTo>
                  <a:lnTo>
                    <a:pt x="960" y="50"/>
                  </a:lnTo>
                  <a:lnTo>
                    <a:pt x="961" y="50"/>
                  </a:lnTo>
                  <a:lnTo>
                    <a:pt x="960" y="50"/>
                  </a:lnTo>
                  <a:lnTo>
                    <a:pt x="961" y="50"/>
                  </a:lnTo>
                  <a:lnTo>
                    <a:pt x="961" y="49"/>
                  </a:lnTo>
                  <a:lnTo>
                    <a:pt x="961" y="48"/>
                  </a:lnTo>
                  <a:lnTo>
                    <a:pt x="963" y="48"/>
                  </a:lnTo>
                  <a:lnTo>
                    <a:pt x="963" y="48"/>
                  </a:lnTo>
                  <a:lnTo>
                    <a:pt x="963" y="48"/>
                  </a:lnTo>
                  <a:lnTo>
                    <a:pt x="965" y="48"/>
                  </a:lnTo>
                  <a:lnTo>
                    <a:pt x="965" y="47"/>
                  </a:lnTo>
                  <a:lnTo>
                    <a:pt x="965" y="45"/>
                  </a:lnTo>
                  <a:lnTo>
                    <a:pt x="965" y="45"/>
                  </a:lnTo>
                  <a:lnTo>
                    <a:pt x="965" y="44"/>
                  </a:lnTo>
                  <a:lnTo>
                    <a:pt x="967" y="43"/>
                  </a:lnTo>
                  <a:lnTo>
                    <a:pt x="968" y="40"/>
                  </a:lnTo>
                  <a:lnTo>
                    <a:pt x="968" y="40"/>
                  </a:lnTo>
                  <a:lnTo>
                    <a:pt x="968" y="40"/>
                  </a:lnTo>
                  <a:lnTo>
                    <a:pt x="968" y="38"/>
                  </a:lnTo>
                  <a:lnTo>
                    <a:pt x="968" y="36"/>
                  </a:lnTo>
                  <a:lnTo>
                    <a:pt x="968" y="35"/>
                  </a:lnTo>
                  <a:lnTo>
                    <a:pt x="968" y="35"/>
                  </a:lnTo>
                  <a:lnTo>
                    <a:pt x="968" y="34"/>
                  </a:lnTo>
                  <a:lnTo>
                    <a:pt x="968" y="34"/>
                  </a:lnTo>
                  <a:lnTo>
                    <a:pt x="968" y="32"/>
                  </a:lnTo>
                  <a:lnTo>
                    <a:pt x="968" y="32"/>
                  </a:lnTo>
                  <a:lnTo>
                    <a:pt x="969" y="31"/>
                  </a:lnTo>
                  <a:lnTo>
                    <a:pt x="969" y="31"/>
                  </a:lnTo>
                  <a:lnTo>
                    <a:pt x="971" y="26"/>
                  </a:lnTo>
                  <a:lnTo>
                    <a:pt x="971" y="25"/>
                  </a:lnTo>
                  <a:lnTo>
                    <a:pt x="971" y="25"/>
                  </a:lnTo>
                  <a:lnTo>
                    <a:pt x="971" y="23"/>
                  </a:lnTo>
                  <a:lnTo>
                    <a:pt x="972" y="23"/>
                  </a:lnTo>
                  <a:lnTo>
                    <a:pt x="971" y="22"/>
                  </a:lnTo>
                  <a:lnTo>
                    <a:pt x="972" y="22"/>
                  </a:lnTo>
                  <a:lnTo>
                    <a:pt x="971" y="21"/>
                  </a:lnTo>
                  <a:lnTo>
                    <a:pt x="972" y="21"/>
                  </a:lnTo>
                  <a:lnTo>
                    <a:pt x="971" y="18"/>
                  </a:lnTo>
                  <a:lnTo>
                    <a:pt x="971" y="18"/>
                  </a:lnTo>
                  <a:lnTo>
                    <a:pt x="971" y="17"/>
                  </a:lnTo>
                  <a:lnTo>
                    <a:pt x="971" y="17"/>
                  </a:lnTo>
                  <a:lnTo>
                    <a:pt x="971" y="17"/>
                  </a:lnTo>
                  <a:lnTo>
                    <a:pt x="971" y="16"/>
                  </a:lnTo>
                  <a:lnTo>
                    <a:pt x="971" y="16"/>
                  </a:lnTo>
                  <a:lnTo>
                    <a:pt x="971" y="14"/>
                  </a:lnTo>
                  <a:lnTo>
                    <a:pt x="971" y="14"/>
                  </a:lnTo>
                  <a:lnTo>
                    <a:pt x="971" y="13"/>
                  </a:lnTo>
                  <a:lnTo>
                    <a:pt x="971" y="13"/>
                  </a:lnTo>
                  <a:lnTo>
                    <a:pt x="971" y="13"/>
                  </a:lnTo>
                  <a:lnTo>
                    <a:pt x="969" y="13"/>
                  </a:lnTo>
                  <a:lnTo>
                    <a:pt x="968" y="13"/>
                  </a:lnTo>
                  <a:lnTo>
                    <a:pt x="968" y="13"/>
                  </a:lnTo>
                  <a:lnTo>
                    <a:pt x="967" y="12"/>
                  </a:lnTo>
                  <a:lnTo>
                    <a:pt x="967" y="12"/>
                  </a:lnTo>
                  <a:lnTo>
                    <a:pt x="967" y="10"/>
                  </a:lnTo>
                  <a:lnTo>
                    <a:pt x="967" y="10"/>
                  </a:lnTo>
                  <a:lnTo>
                    <a:pt x="965" y="9"/>
                  </a:lnTo>
                  <a:lnTo>
                    <a:pt x="965" y="9"/>
                  </a:lnTo>
                  <a:lnTo>
                    <a:pt x="964" y="9"/>
                  </a:lnTo>
                  <a:lnTo>
                    <a:pt x="964" y="9"/>
                  </a:lnTo>
                  <a:lnTo>
                    <a:pt x="963" y="5"/>
                  </a:lnTo>
                  <a:lnTo>
                    <a:pt x="961" y="3"/>
                  </a:lnTo>
                  <a:lnTo>
                    <a:pt x="961" y="1"/>
                  </a:lnTo>
                  <a:lnTo>
                    <a:pt x="960" y="3"/>
                  </a:lnTo>
                  <a:lnTo>
                    <a:pt x="959" y="3"/>
                  </a:lnTo>
                  <a:lnTo>
                    <a:pt x="958" y="3"/>
                  </a:lnTo>
                  <a:lnTo>
                    <a:pt x="958" y="1"/>
                  </a:lnTo>
                  <a:lnTo>
                    <a:pt x="956" y="0"/>
                  </a:lnTo>
                  <a:lnTo>
                    <a:pt x="956" y="0"/>
                  </a:lnTo>
                  <a:lnTo>
                    <a:pt x="955" y="0"/>
                  </a:lnTo>
                  <a:lnTo>
                    <a:pt x="955" y="0"/>
                  </a:lnTo>
                  <a:lnTo>
                    <a:pt x="954" y="1"/>
                  </a:lnTo>
                  <a:lnTo>
                    <a:pt x="952" y="1"/>
                  </a:lnTo>
                  <a:lnTo>
                    <a:pt x="952" y="3"/>
                  </a:lnTo>
                  <a:lnTo>
                    <a:pt x="951" y="3"/>
                  </a:lnTo>
                  <a:lnTo>
                    <a:pt x="951" y="3"/>
                  </a:lnTo>
                  <a:lnTo>
                    <a:pt x="951" y="3"/>
                  </a:lnTo>
                  <a:lnTo>
                    <a:pt x="950" y="3"/>
                  </a:lnTo>
                  <a:lnTo>
                    <a:pt x="949" y="4"/>
                  </a:lnTo>
                  <a:lnTo>
                    <a:pt x="947" y="4"/>
                  </a:lnTo>
                  <a:lnTo>
                    <a:pt x="947" y="4"/>
                  </a:lnTo>
                  <a:lnTo>
                    <a:pt x="946" y="4"/>
                  </a:lnTo>
                  <a:lnTo>
                    <a:pt x="946" y="4"/>
                  </a:lnTo>
                  <a:lnTo>
                    <a:pt x="945" y="5"/>
                  </a:lnTo>
                  <a:lnTo>
                    <a:pt x="945" y="4"/>
                  </a:lnTo>
                  <a:lnTo>
                    <a:pt x="945" y="4"/>
                  </a:lnTo>
                  <a:lnTo>
                    <a:pt x="943" y="4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2" y="5"/>
                  </a:lnTo>
                  <a:lnTo>
                    <a:pt x="941" y="6"/>
                  </a:lnTo>
                  <a:lnTo>
                    <a:pt x="940" y="6"/>
                  </a:lnTo>
                  <a:lnTo>
                    <a:pt x="940" y="5"/>
                  </a:lnTo>
                  <a:lnTo>
                    <a:pt x="938" y="5"/>
                  </a:lnTo>
                  <a:lnTo>
                    <a:pt x="938" y="5"/>
                  </a:lnTo>
                  <a:lnTo>
                    <a:pt x="937" y="5"/>
                  </a:lnTo>
                  <a:lnTo>
                    <a:pt x="936" y="5"/>
                  </a:lnTo>
                  <a:lnTo>
                    <a:pt x="934" y="4"/>
                  </a:lnTo>
                  <a:lnTo>
                    <a:pt x="933" y="5"/>
                  </a:lnTo>
                  <a:lnTo>
                    <a:pt x="933" y="5"/>
                  </a:lnTo>
                  <a:lnTo>
                    <a:pt x="930" y="5"/>
                  </a:lnTo>
                  <a:lnTo>
                    <a:pt x="929" y="4"/>
                  </a:lnTo>
                  <a:lnTo>
                    <a:pt x="929" y="4"/>
                  </a:lnTo>
                  <a:lnTo>
                    <a:pt x="929" y="4"/>
                  </a:lnTo>
                  <a:lnTo>
                    <a:pt x="928" y="4"/>
                  </a:lnTo>
                  <a:lnTo>
                    <a:pt x="928" y="4"/>
                  </a:lnTo>
                  <a:lnTo>
                    <a:pt x="927" y="4"/>
                  </a:lnTo>
                  <a:lnTo>
                    <a:pt x="927" y="4"/>
                  </a:lnTo>
                  <a:lnTo>
                    <a:pt x="925" y="3"/>
                  </a:lnTo>
                  <a:lnTo>
                    <a:pt x="925" y="3"/>
                  </a:lnTo>
                  <a:lnTo>
                    <a:pt x="923" y="3"/>
                  </a:lnTo>
                  <a:lnTo>
                    <a:pt x="923" y="3"/>
                  </a:lnTo>
                  <a:lnTo>
                    <a:pt x="921" y="4"/>
                  </a:lnTo>
                  <a:lnTo>
                    <a:pt x="920" y="4"/>
                  </a:lnTo>
                  <a:lnTo>
                    <a:pt x="920" y="5"/>
                  </a:lnTo>
                  <a:lnTo>
                    <a:pt x="920" y="5"/>
                  </a:lnTo>
                  <a:lnTo>
                    <a:pt x="921" y="5"/>
                  </a:lnTo>
                  <a:lnTo>
                    <a:pt x="923" y="5"/>
                  </a:lnTo>
                  <a:lnTo>
                    <a:pt x="923" y="5"/>
                  </a:lnTo>
                  <a:lnTo>
                    <a:pt x="923" y="5"/>
                  </a:lnTo>
                  <a:lnTo>
                    <a:pt x="923" y="6"/>
                  </a:lnTo>
                  <a:lnTo>
                    <a:pt x="925" y="8"/>
                  </a:lnTo>
                  <a:lnTo>
                    <a:pt x="925" y="9"/>
                  </a:lnTo>
                  <a:lnTo>
                    <a:pt x="925" y="9"/>
                  </a:lnTo>
                  <a:lnTo>
                    <a:pt x="925" y="10"/>
                  </a:lnTo>
                  <a:lnTo>
                    <a:pt x="925" y="12"/>
                  </a:lnTo>
                  <a:lnTo>
                    <a:pt x="925" y="10"/>
                  </a:lnTo>
                  <a:lnTo>
                    <a:pt x="927" y="10"/>
                  </a:lnTo>
                  <a:lnTo>
                    <a:pt x="927" y="12"/>
                  </a:lnTo>
                  <a:lnTo>
                    <a:pt x="925" y="13"/>
                  </a:lnTo>
                  <a:lnTo>
                    <a:pt x="927" y="13"/>
                  </a:lnTo>
                  <a:lnTo>
                    <a:pt x="925" y="16"/>
                  </a:lnTo>
                  <a:lnTo>
                    <a:pt x="927" y="16"/>
                  </a:lnTo>
                  <a:lnTo>
                    <a:pt x="927" y="17"/>
                  </a:lnTo>
                  <a:lnTo>
                    <a:pt x="928" y="18"/>
                  </a:lnTo>
                  <a:lnTo>
                    <a:pt x="928" y="19"/>
                  </a:lnTo>
                  <a:lnTo>
                    <a:pt x="929" y="19"/>
                  </a:lnTo>
                  <a:lnTo>
                    <a:pt x="929" y="22"/>
                  </a:lnTo>
                  <a:lnTo>
                    <a:pt x="930" y="22"/>
                  </a:lnTo>
                  <a:lnTo>
                    <a:pt x="929" y="25"/>
                  </a:lnTo>
                  <a:lnTo>
                    <a:pt x="928" y="25"/>
                  </a:lnTo>
                  <a:lnTo>
                    <a:pt x="928" y="25"/>
                  </a:lnTo>
                  <a:lnTo>
                    <a:pt x="927" y="26"/>
                  </a:lnTo>
                  <a:lnTo>
                    <a:pt x="927" y="27"/>
                  </a:lnTo>
                  <a:lnTo>
                    <a:pt x="925" y="27"/>
                  </a:lnTo>
                  <a:lnTo>
                    <a:pt x="925" y="28"/>
                  </a:lnTo>
                  <a:lnTo>
                    <a:pt x="925" y="28"/>
                  </a:lnTo>
                  <a:lnTo>
                    <a:pt x="925" y="28"/>
                  </a:lnTo>
                  <a:lnTo>
                    <a:pt x="925" y="30"/>
                  </a:lnTo>
                  <a:lnTo>
                    <a:pt x="924" y="31"/>
                  </a:lnTo>
                  <a:lnTo>
                    <a:pt x="924" y="31"/>
                  </a:lnTo>
                  <a:lnTo>
                    <a:pt x="923" y="32"/>
                  </a:lnTo>
                  <a:lnTo>
                    <a:pt x="923" y="32"/>
                  </a:lnTo>
                  <a:lnTo>
                    <a:pt x="923" y="32"/>
                  </a:lnTo>
                  <a:lnTo>
                    <a:pt x="921" y="32"/>
                  </a:lnTo>
                  <a:lnTo>
                    <a:pt x="920" y="34"/>
                  </a:lnTo>
                  <a:lnTo>
                    <a:pt x="920" y="34"/>
                  </a:lnTo>
                  <a:lnTo>
                    <a:pt x="920" y="35"/>
                  </a:lnTo>
                  <a:lnTo>
                    <a:pt x="920" y="35"/>
                  </a:lnTo>
                  <a:lnTo>
                    <a:pt x="920" y="35"/>
                  </a:lnTo>
                  <a:lnTo>
                    <a:pt x="920" y="35"/>
                  </a:lnTo>
                  <a:lnTo>
                    <a:pt x="920" y="35"/>
                  </a:lnTo>
                  <a:lnTo>
                    <a:pt x="919" y="36"/>
                  </a:lnTo>
                  <a:lnTo>
                    <a:pt x="919" y="38"/>
                  </a:lnTo>
                  <a:lnTo>
                    <a:pt x="918" y="36"/>
                  </a:lnTo>
                  <a:lnTo>
                    <a:pt x="916" y="38"/>
                  </a:lnTo>
                  <a:lnTo>
                    <a:pt x="916" y="38"/>
                  </a:lnTo>
                  <a:lnTo>
                    <a:pt x="915" y="38"/>
                  </a:lnTo>
                  <a:lnTo>
                    <a:pt x="914" y="38"/>
                  </a:lnTo>
                  <a:lnTo>
                    <a:pt x="915" y="39"/>
                  </a:lnTo>
                  <a:lnTo>
                    <a:pt x="914" y="39"/>
                  </a:lnTo>
                  <a:lnTo>
                    <a:pt x="912" y="39"/>
                  </a:lnTo>
                  <a:lnTo>
                    <a:pt x="911" y="40"/>
                  </a:lnTo>
                  <a:lnTo>
                    <a:pt x="910" y="40"/>
                  </a:lnTo>
                  <a:lnTo>
                    <a:pt x="910" y="40"/>
                  </a:lnTo>
                  <a:lnTo>
                    <a:pt x="909" y="40"/>
                  </a:lnTo>
                  <a:lnTo>
                    <a:pt x="907" y="40"/>
                  </a:lnTo>
                  <a:lnTo>
                    <a:pt x="907" y="43"/>
                  </a:lnTo>
                  <a:lnTo>
                    <a:pt x="907" y="43"/>
                  </a:lnTo>
                  <a:lnTo>
                    <a:pt x="906" y="44"/>
                  </a:lnTo>
                  <a:lnTo>
                    <a:pt x="906" y="44"/>
                  </a:lnTo>
                  <a:lnTo>
                    <a:pt x="905" y="44"/>
                  </a:lnTo>
                  <a:lnTo>
                    <a:pt x="905" y="44"/>
                  </a:lnTo>
                  <a:lnTo>
                    <a:pt x="905" y="45"/>
                  </a:lnTo>
                  <a:lnTo>
                    <a:pt x="906" y="45"/>
                  </a:lnTo>
                  <a:lnTo>
                    <a:pt x="906" y="47"/>
                  </a:lnTo>
                  <a:lnTo>
                    <a:pt x="906" y="47"/>
                  </a:lnTo>
                  <a:lnTo>
                    <a:pt x="905" y="48"/>
                  </a:lnTo>
                  <a:lnTo>
                    <a:pt x="906" y="48"/>
                  </a:lnTo>
                  <a:lnTo>
                    <a:pt x="906" y="49"/>
                  </a:lnTo>
                  <a:lnTo>
                    <a:pt x="906" y="49"/>
                  </a:lnTo>
                  <a:lnTo>
                    <a:pt x="905" y="49"/>
                  </a:lnTo>
                  <a:lnTo>
                    <a:pt x="905" y="50"/>
                  </a:lnTo>
                  <a:lnTo>
                    <a:pt x="905" y="52"/>
                  </a:lnTo>
                  <a:lnTo>
                    <a:pt x="903" y="52"/>
                  </a:lnTo>
                  <a:lnTo>
                    <a:pt x="902" y="52"/>
                  </a:lnTo>
                  <a:lnTo>
                    <a:pt x="902" y="53"/>
                  </a:lnTo>
                  <a:lnTo>
                    <a:pt x="902" y="54"/>
                  </a:lnTo>
                  <a:lnTo>
                    <a:pt x="901" y="54"/>
                  </a:lnTo>
                  <a:lnTo>
                    <a:pt x="899" y="54"/>
                  </a:lnTo>
                  <a:lnTo>
                    <a:pt x="899" y="53"/>
                  </a:lnTo>
                  <a:lnTo>
                    <a:pt x="898" y="53"/>
                  </a:lnTo>
                  <a:lnTo>
                    <a:pt x="897" y="53"/>
                  </a:lnTo>
                  <a:lnTo>
                    <a:pt x="896" y="54"/>
                  </a:lnTo>
                  <a:lnTo>
                    <a:pt x="896" y="54"/>
                  </a:lnTo>
                  <a:lnTo>
                    <a:pt x="894" y="53"/>
                  </a:lnTo>
                  <a:lnTo>
                    <a:pt x="893" y="54"/>
                  </a:lnTo>
                  <a:lnTo>
                    <a:pt x="892" y="54"/>
                  </a:lnTo>
                  <a:lnTo>
                    <a:pt x="892" y="56"/>
                  </a:lnTo>
                  <a:lnTo>
                    <a:pt x="892" y="56"/>
                  </a:lnTo>
                  <a:lnTo>
                    <a:pt x="890" y="56"/>
                  </a:lnTo>
                  <a:lnTo>
                    <a:pt x="890" y="56"/>
                  </a:lnTo>
                  <a:lnTo>
                    <a:pt x="890" y="56"/>
                  </a:lnTo>
                  <a:lnTo>
                    <a:pt x="890" y="54"/>
                  </a:lnTo>
                  <a:lnTo>
                    <a:pt x="889" y="54"/>
                  </a:lnTo>
                  <a:lnTo>
                    <a:pt x="889" y="54"/>
                  </a:lnTo>
                  <a:lnTo>
                    <a:pt x="888" y="53"/>
                  </a:lnTo>
                  <a:lnTo>
                    <a:pt x="888" y="53"/>
                  </a:lnTo>
                  <a:lnTo>
                    <a:pt x="887" y="54"/>
                  </a:lnTo>
                  <a:lnTo>
                    <a:pt x="887" y="53"/>
                  </a:lnTo>
                  <a:lnTo>
                    <a:pt x="887" y="53"/>
                  </a:lnTo>
                  <a:lnTo>
                    <a:pt x="884" y="53"/>
                  </a:lnTo>
                  <a:lnTo>
                    <a:pt x="884" y="53"/>
                  </a:lnTo>
                  <a:lnTo>
                    <a:pt x="883" y="53"/>
                  </a:lnTo>
                  <a:lnTo>
                    <a:pt x="883" y="52"/>
                  </a:lnTo>
                  <a:lnTo>
                    <a:pt x="883" y="53"/>
                  </a:lnTo>
                  <a:lnTo>
                    <a:pt x="881" y="53"/>
                  </a:lnTo>
                  <a:lnTo>
                    <a:pt x="881" y="53"/>
                  </a:lnTo>
                  <a:lnTo>
                    <a:pt x="880" y="53"/>
                  </a:lnTo>
                  <a:lnTo>
                    <a:pt x="880" y="52"/>
                  </a:lnTo>
                  <a:lnTo>
                    <a:pt x="880" y="53"/>
                  </a:lnTo>
                  <a:lnTo>
                    <a:pt x="879" y="53"/>
                  </a:lnTo>
                  <a:lnTo>
                    <a:pt x="878" y="54"/>
                  </a:lnTo>
                  <a:lnTo>
                    <a:pt x="879" y="54"/>
                  </a:lnTo>
                  <a:lnTo>
                    <a:pt x="879" y="54"/>
                  </a:lnTo>
                  <a:lnTo>
                    <a:pt x="880" y="54"/>
                  </a:lnTo>
                  <a:lnTo>
                    <a:pt x="880" y="56"/>
                  </a:lnTo>
                  <a:lnTo>
                    <a:pt x="880" y="56"/>
                  </a:lnTo>
                  <a:lnTo>
                    <a:pt x="880" y="56"/>
                  </a:lnTo>
                  <a:lnTo>
                    <a:pt x="881" y="57"/>
                  </a:lnTo>
                  <a:lnTo>
                    <a:pt x="881" y="57"/>
                  </a:lnTo>
                  <a:lnTo>
                    <a:pt x="881" y="58"/>
                  </a:lnTo>
                  <a:lnTo>
                    <a:pt x="881" y="58"/>
                  </a:lnTo>
                  <a:lnTo>
                    <a:pt x="880" y="58"/>
                  </a:lnTo>
                  <a:lnTo>
                    <a:pt x="880" y="58"/>
                  </a:lnTo>
                  <a:lnTo>
                    <a:pt x="879" y="60"/>
                  </a:lnTo>
                  <a:lnTo>
                    <a:pt x="879" y="60"/>
                  </a:lnTo>
                  <a:lnTo>
                    <a:pt x="878" y="60"/>
                  </a:lnTo>
                  <a:lnTo>
                    <a:pt x="878" y="61"/>
                  </a:lnTo>
                  <a:lnTo>
                    <a:pt x="876" y="61"/>
                  </a:lnTo>
                  <a:lnTo>
                    <a:pt x="875" y="61"/>
                  </a:lnTo>
                  <a:lnTo>
                    <a:pt x="872" y="61"/>
                  </a:lnTo>
                  <a:lnTo>
                    <a:pt x="872" y="60"/>
                  </a:lnTo>
                  <a:lnTo>
                    <a:pt x="872" y="60"/>
                  </a:lnTo>
                  <a:lnTo>
                    <a:pt x="871" y="60"/>
                  </a:lnTo>
                  <a:lnTo>
                    <a:pt x="871" y="61"/>
                  </a:lnTo>
                  <a:lnTo>
                    <a:pt x="871" y="61"/>
                  </a:lnTo>
                  <a:lnTo>
                    <a:pt x="871" y="60"/>
                  </a:lnTo>
                  <a:lnTo>
                    <a:pt x="871" y="60"/>
                  </a:lnTo>
                  <a:lnTo>
                    <a:pt x="870" y="60"/>
                  </a:lnTo>
                  <a:lnTo>
                    <a:pt x="870" y="60"/>
                  </a:lnTo>
                  <a:lnTo>
                    <a:pt x="868" y="61"/>
                  </a:lnTo>
                  <a:lnTo>
                    <a:pt x="868" y="61"/>
                  </a:lnTo>
                  <a:lnTo>
                    <a:pt x="867" y="61"/>
                  </a:lnTo>
                  <a:lnTo>
                    <a:pt x="866" y="62"/>
                  </a:lnTo>
                  <a:lnTo>
                    <a:pt x="866" y="62"/>
                  </a:lnTo>
                  <a:lnTo>
                    <a:pt x="866" y="63"/>
                  </a:lnTo>
                  <a:lnTo>
                    <a:pt x="865" y="63"/>
                  </a:lnTo>
                  <a:lnTo>
                    <a:pt x="865" y="65"/>
                  </a:lnTo>
                  <a:lnTo>
                    <a:pt x="866" y="66"/>
                  </a:lnTo>
                  <a:lnTo>
                    <a:pt x="865" y="66"/>
                  </a:lnTo>
                  <a:lnTo>
                    <a:pt x="865" y="66"/>
                  </a:lnTo>
                  <a:lnTo>
                    <a:pt x="865" y="67"/>
                  </a:lnTo>
                  <a:lnTo>
                    <a:pt x="865" y="67"/>
                  </a:lnTo>
                  <a:lnTo>
                    <a:pt x="866" y="69"/>
                  </a:lnTo>
                  <a:lnTo>
                    <a:pt x="866" y="69"/>
                  </a:lnTo>
                  <a:lnTo>
                    <a:pt x="865" y="70"/>
                  </a:lnTo>
                  <a:lnTo>
                    <a:pt x="865" y="70"/>
                  </a:lnTo>
                  <a:lnTo>
                    <a:pt x="865" y="70"/>
                  </a:lnTo>
                  <a:lnTo>
                    <a:pt x="863" y="71"/>
                  </a:lnTo>
                  <a:lnTo>
                    <a:pt x="862" y="72"/>
                  </a:lnTo>
                  <a:lnTo>
                    <a:pt x="862" y="72"/>
                  </a:lnTo>
                  <a:lnTo>
                    <a:pt x="862" y="72"/>
                  </a:lnTo>
                  <a:lnTo>
                    <a:pt x="862" y="72"/>
                  </a:lnTo>
                  <a:lnTo>
                    <a:pt x="861" y="74"/>
                  </a:lnTo>
                  <a:lnTo>
                    <a:pt x="859" y="74"/>
                  </a:lnTo>
                  <a:lnTo>
                    <a:pt x="859" y="72"/>
                  </a:lnTo>
                  <a:lnTo>
                    <a:pt x="858" y="72"/>
                  </a:lnTo>
                  <a:lnTo>
                    <a:pt x="857" y="74"/>
                  </a:lnTo>
                  <a:lnTo>
                    <a:pt x="857" y="74"/>
                  </a:lnTo>
                  <a:lnTo>
                    <a:pt x="857" y="74"/>
                  </a:lnTo>
                  <a:lnTo>
                    <a:pt x="857" y="72"/>
                  </a:lnTo>
                  <a:lnTo>
                    <a:pt x="856" y="72"/>
                  </a:lnTo>
                  <a:lnTo>
                    <a:pt x="856" y="72"/>
                  </a:lnTo>
                  <a:lnTo>
                    <a:pt x="856" y="72"/>
                  </a:lnTo>
                  <a:lnTo>
                    <a:pt x="854" y="72"/>
                  </a:lnTo>
                  <a:lnTo>
                    <a:pt x="854" y="72"/>
                  </a:lnTo>
                  <a:lnTo>
                    <a:pt x="853" y="72"/>
                  </a:lnTo>
                  <a:lnTo>
                    <a:pt x="853" y="72"/>
                  </a:lnTo>
                  <a:lnTo>
                    <a:pt x="852" y="72"/>
                  </a:lnTo>
                  <a:lnTo>
                    <a:pt x="850" y="74"/>
                  </a:lnTo>
                  <a:lnTo>
                    <a:pt x="850" y="72"/>
                  </a:lnTo>
                  <a:lnTo>
                    <a:pt x="850" y="72"/>
                  </a:lnTo>
                  <a:lnTo>
                    <a:pt x="850" y="72"/>
                  </a:lnTo>
                  <a:lnTo>
                    <a:pt x="850" y="72"/>
                  </a:lnTo>
                  <a:lnTo>
                    <a:pt x="850" y="72"/>
                  </a:lnTo>
                  <a:lnTo>
                    <a:pt x="848" y="74"/>
                  </a:lnTo>
                  <a:lnTo>
                    <a:pt x="848" y="74"/>
                  </a:lnTo>
                  <a:lnTo>
                    <a:pt x="848" y="74"/>
                  </a:lnTo>
                  <a:lnTo>
                    <a:pt x="848" y="74"/>
                  </a:lnTo>
                  <a:lnTo>
                    <a:pt x="848" y="75"/>
                  </a:lnTo>
                  <a:lnTo>
                    <a:pt x="847" y="75"/>
                  </a:lnTo>
                  <a:lnTo>
                    <a:pt x="847" y="75"/>
                  </a:lnTo>
                  <a:lnTo>
                    <a:pt x="847" y="74"/>
                  </a:lnTo>
                  <a:lnTo>
                    <a:pt x="845" y="75"/>
                  </a:lnTo>
                  <a:lnTo>
                    <a:pt x="845" y="75"/>
                  </a:lnTo>
                  <a:lnTo>
                    <a:pt x="845" y="75"/>
                  </a:lnTo>
                  <a:lnTo>
                    <a:pt x="845" y="76"/>
                  </a:lnTo>
                  <a:lnTo>
                    <a:pt x="844" y="76"/>
                  </a:lnTo>
                  <a:lnTo>
                    <a:pt x="845" y="78"/>
                  </a:lnTo>
                  <a:lnTo>
                    <a:pt x="844" y="79"/>
                  </a:lnTo>
                  <a:lnTo>
                    <a:pt x="844" y="79"/>
                  </a:lnTo>
                  <a:lnTo>
                    <a:pt x="843" y="79"/>
                  </a:lnTo>
                  <a:lnTo>
                    <a:pt x="843" y="79"/>
                  </a:lnTo>
                  <a:lnTo>
                    <a:pt x="843" y="79"/>
                  </a:lnTo>
                  <a:lnTo>
                    <a:pt x="841" y="79"/>
                  </a:lnTo>
                  <a:lnTo>
                    <a:pt x="841" y="79"/>
                  </a:lnTo>
                  <a:lnTo>
                    <a:pt x="840" y="79"/>
                  </a:lnTo>
                  <a:lnTo>
                    <a:pt x="841" y="79"/>
                  </a:lnTo>
                  <a:lnTo>
                    <a:pt x="840" y="80"/>
                  </a:lnTo>
                  <a:lnTo>
                    <a:pt x="840" y="80"/>
                  </a:lnTo>
                  <a:lnTo>
                    <a:pt x="840" y="80"/>
                  </a:lnTo>
                  <a:lnTo>
                    <a:pt x="839" y="79"/>
                  </a:lnTo>
                  <a:lnTo>
                    <a:pt x="837" y="80"/>
                  </a:lnTo>
                  <a:lnTo>
                    <a:pt x="837" y="80"/>
                  </a:lnTo>
                  <a:lnTo>
                    <a:pt x="837" y="80"/>
                  </a:lnTo>
                  <a:lnTo>
                    <a:pt x="836" y="83"/>
                  </a:lnTo>
                  <a:lnTo>
                    <a:pt x="836" y="83"/>
                  </a:lnTo>
                  <a:lnTo>
                    <a:pt x="836" y="83"/>
                  </a:lnTo>
                  <a:lnTo>
                    <a:pt x="836" y="84"/>
                  </a:lnTo>
                  <a:lnTo>
                    <a:pt x="836" y="83"/>
                  </a:lnTo>
                  <a:lnTo>
                    <a:pt x="835" y="82"/>
                  </a:lnTo>
                  <a:lnTo>
                    <a:pt x="834" y="80"/>
                  </a:lnTo>
                  <a:lnTo>
                    <a:pt x="832" y="79"/>
                  </a:lnTo>
                  <a:lnTo>
                    <a:pt x="832" y="79"/>
                  </a:lnTo>
                  <a:lnTo>
                    <a:pt x="834" y="78"/>
                  </a:lnTo>
                  <a:lnTo>
                    <a:pt x="832" y="78"/>
                  </a:lnTo>
                  <a:lnTo>
                    <a:pt x="832" y="79"/>
                  </a:lnTo>
                  <a:lnTo>
                    <a:pt x="832" y="79"/>
                  </a:lnTo>
                  <a:lnTo>
                    <a:pt x="831" y="79"/>
                  </a:lnTo>
                  <a:lnTo>
                    <a:pt x="831" y="80"/>
                  </a:lnTo>
                  <a:lnTo>
                    <a:pt x="830" y="80"/>
                  </a:lnTo>
                  <a:lnTo>
                    <a:pt x="830" y="80"/>
                  </a:lnTo>
                  <a:lnTo>
                    <a:pt x="830" y="80"/>
                  </a:lnTo>
                  <a:lnTo>
                    <a:pt x="830" y="79"/>
                  </a:lnTo>
                  <a:lnTo>
                    <a:pt x="830" y="80"/>
                  </a:lnTo>
                  <a:lnTo>
                    <a:pt x="828" y="80"/>
                  </a:lnTo>
                  <a:lnTo>
                    <a:pt x="827" y="79"/>
                  </a:lnTo>
                  <a:lnTo>
                    <a:pt x="826" y="80"/>
                  </a:lnTo>
                  <a:lnTo>
                    <a:pt x="826" y="80"/>
                  </a:lnTo>
                  <a:lnTo>
                    <a:pt x="826" y="82"/>
                  </a:lnTo>
                  <a:lnTo>
                    <a:pt x="827" y="82"/>
                  </a:lnTo>
                  <a:lnTo>
                    <a:pt x="826" y="83"/>
                  </a:lnTo>
                  <a:lnTo>
                    <a:pt x="826" y="83"/>
                  </a:lnTo>
                  <a:lnTo>
                    <a:pt x="826" y="82"/>
                  </a:lnTo>
                  <a:lnTo>
                    <a:pt x="825" y="82"/>
                  </a:lnTo>
                  <a:lnTo>
                    <a:pt x="825" y="83"/>
                  </a:lnTo>
                  <a:lnTo>
                    <a:pt x="825" y="83"/>
                  </a:lnTo>
                  <a:lnTo>
                    <a:pt x="823" y="83"/>
                  </a:lnTo>
                  <a:lnTo>
                    <a:pt x="823" y="84"/>
                  </a:lnTo>
                  <a:lnTo>
                    <a:pt x="825" y="84"/>
                  </a:lnTo>
                  <a:lnTo>
                    <a:pt x="825" y="84"/>
                  </a:lnTo>
                  <a:lnTo>
                    <a:pt x="825" y="84"/>
                  </a:lnTo>
                  <a:lnTo>
                    <a:pt x="822" y="84"/>
                  </a:lnTo>
                  <a:lnTo>
                    <a:pt x="822" y="85"/>
                  </a:lnTo>
                  <a:lnTo>
                    <a:pt x="822" y="85"/>
                  </a:lnTo>
                  <a:lnTo>
                    <a:pt x="822" y="85"/>
                  </a:lnTo>
                  <a:lnTo>
                    <a:pt x="821" y="84"/>
                  </a:lnTo>
                  <a:lnTo>
                    <a:pt x="821" y="84"/>
                  </a:lnTo>
                  <a:lnTo>
                    <a:pt x="819" y="84"/>
                  </a:lnTo>
                  <a:lnTo>
                    <a:pt x="818" y="84"/>
                  </a:lnTo>
                  <a:lnTo>
                    <a:pt x="818" y="83"/>
                  </a:lnTo>
                  <a:lnTo>
                    <a:pt x="818" y="83"/>
                  </a:lnTo>
                  <a:lnTo>
                    <a:pt x="817" y="83"/>
                  </a:lnTo>
                  <a:lnTo>
                    <a:pt x="816" y="83"/>
                  </a:lnTo>
                  <a:lnTo>
                    <a:pt x="816" y="83"/>
                  </a:lnTo>
                  <a:lnTo>
                    <a:pt x="816" y="83"/>
                  </a:lnTo>
                  <a:lnTo>
                    <a:pt x="814" y="82"/>
                  </a:lnTo>
                  <a:lnTo>
                    <a:pt x="812" y="82"/>
                  </a:lnTo>
                  <a:lnTo>
                    <a:pt x="812" y="80"/>
                  </a:lnTo>
                  <a:lnTo>
                    <a:pt x="810" y="82"/>
                  </a:lnTo>
                  <a:lnTo>
                    <a:pt x="810" y="82"/>
                  </a:lnTo>
                  <a:lnTo>
                    <a:pt x="810" y="80"/>
                  </a:lnTo>
                  <a:lnTo>
                    <a:pt x="809" y="80"/>
                  </a:lnTo>
                  <a:lnTo>
                    <a:pt x="809" y="82"/>
                  </a:lnTo>
                  <a:lnTo>
                    <a:pt x="808" y="80"/>
                  </a:lnTo>
                  <a:lnTo>
                    <a:pt x="808" y="80"/>
                  </a:lnTo>
                  <a:lnTo>
                    <a:pt x="808" y="79"/>
                  </a:lnTo>
                  <a:lnTo>
                    <a:pt x="806" y="79"/>
                  </a:lnTo>
                  <a:lnTo>
                    <a:pt x="806" y="79"/>
                  </a:lnTo>
                  <a:lnTo>
                    <a:pt x="806" y="79"/>
                  </a:lnTo>
                  <a:lnTo>
                    <a:pt x="805" y="78"/>
                  </a:lnTo>
                  <a:lnTo>
                    <a:pt x="805" y="79"/>
                  </a:lnTo>
                  <a:lnTo>
                    <a:pt x="804" y="79"/>
                  </a:lnTo>
                  <a:lnTo>
                    <a:pt x="804" y="78"/>
                  </a:lnTo>
                  <a:lnTo>
                    <a:pt x="803" y="78"/>
                  </a:lnTo>
                  <a:lnTo>
                    <a:pt x="803" y="78"/>
                  </a:lnTo>
                  <a:lnTo>
                    <a:pt x="803" y="78"/>
                  </a:lnTo>
                  <a:lnTo>
                    <a:pt x="801" y="78"/>
                  </a:lnTo>
                  <a:lnTo>
                    <a:pt x="801" y="78"/>
                  </a:lnTo>
                  <a:lnTo>
                    <a:pt x="801" y="79"/>
                  </a:lnTo>
                  <a:lnTo>
                    <a:pt x="800" y="79"/>
                  </a:lnTo>
                  <a:lnTo>
                    <a:pt x="800" y="78"/>
                  </a:lnTo>
                  <a:lnTo>
                    <a:pt x="800" y="79"/>
                  </a:lnTo>
                  <a:lnTo>
                    <a:pt x="799" y="79"/>
                  </a:lnTo>
                  <a:lnTo>
                    <a:pt x="800" y="79"/>
                  </a:lnTo>
                  <a:lnTo>
                    <a:pt x="800" y="80"/>
                  </a:lnTo>
                  <a:lnTo>
                    <a:pt x="800" y="80"/>
                  </a:lnTo>
                  <a:lnTo>
                    <a:pt x="800" y="80"/>
                  </a:lnTo>
                  <a:lnTo>
                    <a:pt x="800" y="80"/>
                  </a:lnTo>
                  <a:lnTo>
                    <a:pt x="799" y="80"/>
                  </a:lnTo>
                  <a:lnTo>
                    <a:pt x="799" y="82"/>
                  </a:lnTo>
                  <a:lnTo>
                    <a:pt x="797" y="82"/>
                  </a:lnTo>
                  <a:lnTo>
                    <a:pt x="797" y="80"/>
                  </a:lnTo>
                  <a:lnTo>
                    <a:pt x="797" y="80"/>
                  </a:lnTo>
                  <a:lnTo>
                    <a:pt x="796" y="82"/>
                  </a:lnTo>
                  <a:lnTo>
                    <a:pt x="796" y="82"/>
                  </a:lnTo>
                  <a:lnTo>
                    <a:pt x="795" y="82"/>
                  </a:lnTo>
                  <a:lnTo>
                    <a:pt x="796" y="83"/>
                  </a:lnTo>
                  <a:lnTo>
                    <a:pt x="796" y="83"/>
                  </a:lnTo>
                  <a:lnTo>
                    <a:pt x="795" y="83"/>
                  </a:lnTo>
                  <a:lnTo>
                    <a:pt x="794" y="83"/>
                  </a:lnTo>
                  <a:lnTo>
                    <a:pt x="794" y="84"/>
                  </a:lnTo>
                  <a:lnTo>
                    <a:pt x="794" y="85"/>
                  </a:lnTo>
                  <a:lnTo>
                    <a:pt x="792" y="85"/>
                  </a:lnTo>
                  <a:lnTo>
                    <a:pt x="794" y="85"/>
                  </a:lnTo>
                  <a:lnTo>
                    <a:pt x="795" y="85"/>
                  </a:lnTo>
                  <a:lnTo>
                    <a:pt x="795" y="87"/>
                  </a:lnTo>
                  <a:lnTo>
                    <a:pt x="795" y="88"/>
                  </a:lnTo>
                  <a:lnTo>
                    <a:pt x="795" y="88"/>
                  </a:lnTo>
                  <a:lnTo>
                    <a:pt x="794" y="88"/>
                  </a:lnTo>
                  <a:lnTo>
                    <a:pt x="792" y="88"/>
                  </a:lnTo>
                  <a:lnTo>
                    <a:pt x="792" y="89"/>
                  </a:lnTo>
                  <a:lnTo>
                    <a:pt x="794" y="89"/>
                  </a:lnTo>
                  <a:lnTo>
                    <a:pt x="792" y="89"/>
                  </a:lnTo>
                  <a:lnTo>
                    <a:pt x="791" y="89"/>
                  </a:lnTo>
                  <a:lnTo>
                    <a:pt x="791" y="89"/>
                  </a:lnTo>
                  <a:lnTo>
                    <a:pt x="791" y="88"/>
                  </a:lnTo>
                  <a:lnTo>
                    <a:pt x="790" y="88"/>
                  </a:lnTo>
                  <a:lnTo>
                    <a:pt x="790" y="88"/>
                  </a:lnTo>
                  <a:lnTo>
                    <a:pt x="788" y="88"/>
                  </a:lnTo>
                  <a:lnTo>
                    <a:pt x="787" y="88"/>
                  </a:lnTo>
                  <a:lnTo>
                    <a:pt x="786" y="88"/>
                  </a:lnTo>
                  <a:lnTo>
                    <a:pt x="786" y="88"/>
                  </a:lnTo>
                  <a:lnTo>
                    <a:pt x="785" y="88"/>
                  </a:lnTo>
                  <a:lnTo>
                    <a:pt x="785" y="88"/>
                  </a:lnTo>
                  <a:lnTo>
                    <a:pt x="783" y="89"/>
                  </a:lnTo>
                  <a:lnTo>
                    <a:pt x="781" y="88"/>
                  </a:lnTo>
                  <a:lnTo>
                    <a:pt x="779" y="88"/>
                  </a:lnTo>
                  <a:lnTo>
                    <a:pt x="779" y="89"/>
                  </a:lnTo>
                  <a:lnTo>
                    <a:pt x="779" y="89"/>
                  </a:lnTo>
                  <a:lnTo>
                    <a:pt x="779" y="91"/>
                  </a:lnTo>
                  <a:lnTo>
                    <a:pt x="778" y="91"/>
                  </a:lnTo>
                  <a:lnTo>
                    <a:pt x="779" y="92"/>
                  </a:lnTo>
                  <a:lnTo>
                    <a:pt x="781" y="93"/>
                  </a:lnTo>
                  <a:lnTo>
                    <a:pt x="779" y="94"/>
                  </a:lnTo>
                  <a:lnTo>
                    <a:pt x="779" y="94"/>
                  </a:lnTo>
                  <a:lnTo>
                    <a:pt x="777" y="96"/>
                  </a:lnTo>
                  <a:lnTo>
                    <a:pt x="777" y="96"/>
                  </a:lnTo>
                  <a:lnTo>
                    <a:pt x="777" y="96"/>
                  </a:lnTo>
                  <a:lnTo>
                    <a:pt x="777" y="97"/>
                  </a:lnTo>
                  <a:lnTo>
                    <a:pt x="777" y="98"/>
                  </a:lnTo>
                  <a:lnTo>
                    <a:pt x="778" y="100"/>
                  </a:lnTo>
                  <a:lnTo>
                    <a:pt x="778" y="100"/>
                  </a:lnTo>
                  <a:lnTo>
                    <a:pt x="778" y="101"/>
                  </a:lnTo>
                  <a:lnTo>
                    <a:pt x="779" y="101"/>
                  </a:lnTo>
                  <a:lnTo>
                    <a:pt x="779" y="101"/>
                  </a:lnTo>
                  <a:lnTo>
                    <a:pt x="779" y="101"/>
                  </a:lnTo>
                  <a:lnTo>
                    <a:pt x="778" y="102"/>
                  </a:lnTo>
                  <a:lnTo>
                    <a:pt x="778" y="104"/>
                  </a:lnTo>
                  <a:lnTo>
                    <a:pt x="779" y="104"/>
                  </a:lnTo>
                  <a:lnTo>
                    <a:pt x="781" y="105"/>
                  </a:lnTo>
                  <a:lnTo>
                    <a:pt x="781" y="105"/>
                  </a:lnTo>
                  <a:lnTo>
                    <a:pt x="781" y="105"/>
                  </a:lnTo>
                  <a:lnTo>
                    <a:pt x="781" y="106"/>
                  </a:lnTo>
                  <a:lnTo>
                    <a:pt x="781" y="106"/>
                  </a:lnTo>
                  <a:lnTo>
                    <a:pt x="781" y="109"/>
                  </a:lnTo>
                  <a:lnTo>
                    <a:pt x="781" y="110"/>
                  </a:lnTo>
                  <a:lnTo>
                    <a:pt x="781" y="111"/>
                  </a:lnTo>
                  <a:lnTo>
                    <a:pt x="781" y="113"/>
                  </a:lnTo>
                  <a:lnTo>
                    <a:pt x="781" y="113"/>
                  </a:lnTo>
                  <a:lnTo>
                    <a:pt x="781" y="114"/>
                  </a:lnTo>
                  <a:lnTo>
                    <a:pt x="781" y="114"/>
                  </a:lnTo>
                  <a:lnTo>
                    <a:pt x="781" y="114"/>
                  </a:lnTo>
                  <a:lnTo>
                    <a:pt x="779" y="114"/>
                  </a:lnTo>
                  <a:lnTo>
                    <a:pt x="778" y="114"/>
                  </a:lnTo>
                  <a:lnTo>
                    <a:pt x="778" y="113"/>
                  </a:lnTo>
                  <a:lnTo>
                    <a:pt x="777" y="113"/>
                  </a:lnTo>
                  <a:lnTo>
                    <a:pt x="777" y="111"/>
                  </a:lnTo>
                  <a:lnTo>
                    <a:pt x="777" y="111"/>
                  </a:lnTo>
                  <a:lnTo>
                    <a:pt x="775" y="110"/>
                  </a:lnTo>
                  <a:lnTo>
                    <a:pt x="775" y="110"/>
                  </a:lnTo>
                  <a:lnTo>
                    <a:pt x="775" y="110"/>
                  </a:lnTo>
                  <a:lnTo>
                    <a:pt x="774" y="110"/>
                  </a:lnTo>
                  <a:lnTo>
                    <a:pt x="773" y="111"/>
                  </a:lnTo>
                  <a:lnTo>
                    <a:pt x="772" y="113"/>
                  </a:lnTo>
                  <a:lnTo>
                    <a:pt x="770" y="114"/>
                  </a:lnTo>
                  <a:lnTo>
                    <a:pt x="769" y="114"/>
                  </a:lnTo>
                  <a:lnTo>
                    <a:pt x="768" y="114"/>
                  </a:lnTo>
                  <a:lnTo>
                    <a:pt x="768" y="115"/>
                  </a:lnTo>
                  <a:lnTo>
                    <a:pt x="768" y="116"/>
                  </a:lnTo>
                  <a:lnTo>
                    <a:pt x="765" y="119"/>
                  </a:lnTo>
                  <a:lnTo>
                    <a:pt x="765" y="119"/>
                  </a:lnTo>
                  <a:lnTo>
                    <a:pt x="765" y="119"/>
                  </a:lnTo>
                  <a:lnTo>
                    <a:pt x="764" y="119"/>
                  </a:lnTo>
                  <a:lnTo>
                    <a:pt x="763" y="119"/>
                  </a:lnTo>
                  <a:lnTo>
                    <a:pt x="763" y="118"/>
                  </a:lnTo>
                  <a:lnTo>
                    <a:pt x="761" y="116"/>
                  </a:lnTo>
                  <a:lnTo>
                    <a:pt x="760" y="116"/>
                  </a:lnTo>
                  <a:lnTo>
                    <a:pt x="760" y="115"/>
                  </a:lnTo>
                  <a:lnTo>
                    <a:pt x="757" y="114"/>
                  </a:lnTo>
                  <a:lnTo>
                    <a:pt x="756" y="113"/>
                  </a:lnTo>
                  <a:lnTo>
                    <a:pt x="757" y="113"/>
                  </a:lnTo>
                  <a:lnTo>
                    <a:pt x="757" y="113"/>
                  </a:lnTo>
                  <a:lnTo>
                    <a:pt x="757" y="110"/>
                  </a:lnTo>
                  <a:lnTo>
                    <a:pt x="759" y="110"/>
                  </a:lnTo>
                  <a:lnTo>
                    <a:pt x="759" y="109"/>
                  </a:lnTo>
                  <a:lnTo>
                    <a:pt x="757" y="109"/>
                  </a:lnTo>
                  <a:lnTo>
                    <a:pt x="757" y="109"/>
                  </a:lnTo>
                  <a:lnTo>
                    <a:pt x="756" y="107"/>
                  </a:lnTo>
                  <a:lnTo>
                    <a:pt x="756" y="106"/>
                  </a:lnTo>
                  <a:lnTo>
                    <a:pt x="755" y="106"/>
                  </a:lnTo>
                  <a:lnTo>
                    <a:pt x="754" y="105"/>
                  </a:lnTo>
                  <a:lnTo>
                    <a:pt x="752" y="105"/>
                  </a:lnTo>
                  <a:lnTo>
                    <a:pt x="752" y="105"/>
                  </a:lnTo>
                  <a:lnTo>
                    <a:pt x="751" y="105"/>
                  </a:lnTo>
                  <a:lnTo>
                    <a:pt x="750" y="105"/>
                  </a:lnTo>
                  <a:lnTo>
                    <a:pt x="750" y="105"/>
                  </a:lnTo>
                  <a:lnTo>
                    <a:pt x="748" y="105"/>
                  </a:lnTo>
                  <a:lnTo>
                    <a:pt x="747" y="102"/>
                  </a:lnTo>
                  <a:lnTo>
                    <a:pt x="747" y="102"/>
                  </a:lnTo>
                  <a:lnTo>
                    <a:pt x="746" y="101"/>
                  </a:lnTo>
                  <a:lnTo>
                    <a:pt x="746" y="100"/>
                  </a:lnTo>
                  <a:lnTo>
                    <a:pt x="747" y="98"/>
                  </a:lnTo>
                  <a:lnTo>
                    <a:pt x="748" y="94"/>
                  </a:lnTo>
                  <a:lnTo>
                    <a:pt x="747" y="94"/>
                  </a:lnTo>
                  <a:lnTo>
                    <a:pt x="746" y="94"/>
                  </a:lnTo>
                  <a:lnTo>
                    <a:pt x="744" y="93"/>
                  </a:lnTo>
                  <a:lnTo>
                    <a:pt x="743" y="94"/>
                  </a:lnTo>
                  <a:lnTo>
                    <a:pt x="742" y="93"/>
                  </a:lnTo>
                  <a:lnTo>
                    <a:pt x="742" y="93"/>
                  </a:lnTo>
                  <a:lnTo>
                    <a:pt x="742" y="93"/>
                  </a:lnTo>
                  <a:lnTo>
                    <a:pt x="741" y="92"/>
                  </a:lnTo>
                  <a:lnTo>
                    <a:pt x="741" y="93"/>
                  </a:lnTo>
                  <a:lnTo>
                    <a:pt x="741" y="93"/>
                  </a:lnTo>
                  <a:lnTo>
                    <a:pt x="741" y="93"/>
                  </a:lnTo>
                  <a:lnTo>
                    <a:pt x="739" y="94"/>
                  </a:lnTo>
                  <a:lnTo>
                    <a:pt x="738" y="94"/>
                  </a:lnTo>
                  <a:lnTo>
                    <a:pt x="735" y="92"/>
                  </a:lnTo>
                  <a:lnTo>
                    <a:pt x="734" y="93"/>
                  </a:lnTo>
                  <a:lnTo>
                    <a:pt x="733" y="93"/>
                  </a:lnTo>
                  <a:lnTo>
                    <a:pt x="732" y="94"/>
                  </a:lnTo>
                  <a:lnTo>
                    <a:pt x="732" y="94"/>
                  </a:lnTo>
                  <a:lnTo>
                    <a:pt x="732" y="94"/>
                  </a:lnTo>
                  <a:lnTo>
                    <a:pt x="732" y="96"/>
                  </a:lnTo>
                  <a:lnTo>
                    <a:pt x="732" y="96"/>
                  </a:lnTo>
                  <a:lnTo>
                    <a:pt x="733" y="96"/>
                  </a:lnTo>
                  <a:lnTo>
                    <a:pt x="734" y="96"/>
                  </a:lnTo>
                  <a:lnTo>
                    <a:pt x="734" y="96"/>
                  </a:lnTo>
                  <a:lnTo>
                    <a:pt x="733" y="96"/>
                  </a:lnTo>
                  <a:lnTo>
                    <a:pt x="734" y="97"/>
                  </a:lnTo>
                  <a:lnTo>
                    <a:pt x="734" y="98"/>
                  </a:lnTo>
                  <a:lnTo>
                    <a:pt x="732" y="100"/>
                  </a:lnTo>
                  <a:lnTo>
                    <a:pt x="732" y="100"/>
                  </a:lnTo>
                  <a:lnTo>
                    <a:pt x="732" y="101"/>
                  </a:lnTo>
                  <a:lnTo>
                    <a:pt x="732" y="101"/>
                  </a:lnTo>
                  <a:lnTo>
                    <a:pt x="730" y="101"/>
                  </a:lnTo>
                  <a:lnTo>
                    <a:pt x="730" y="101"/>
                  </a:lnTo>
                  <a:lnTo>
                    <a:pt x="729" y="100"/>
                  </a:lnTo>
                  <a:lnTo>
                    <a:pt x="729" y="100"/>
                  </a:lnTo>
                  <a:lnTo>
                    <a:pt x="729" y="101"/>
                  </a:lnTo>
                  <a:lnTo>
                    <a:pt x="728" y="100"/>
                  </a:lnTo>
                  <a:lnTo>
                    <a:pt x="728" y="100"/>
                  </a:lnTo>
                  <a:lnTo>
                    <a:pt x="728" y="101"/>
                  </a:lnTo>
                  <a:lnTo>
                    <a:pt x="728" y="102"/>
                  </a:lnTo>
                  <a:lnTo>
                    <a:pt x="728" y="101"/>
                  </a:lnTo>
                  <a:lnTo>
                    <a:pt x="726" y="102"/>
                  </a:lnTo>
                  <a:lnTo>
                    <a:pt x="726" y="101"/>
                  </a:lnTo>
                  <a:lnTo>
                    <a:pt x="725" y="101"/>
                  </a:lnTo>
                  <a:lnTo>
                    <a:pt x="725" y="101"/>
                  </a:lnTo>
                  <a:lnTo>
                    <a:pt x="725" y="101"/>
                  </a:lnTo>
                  <a:lnTo>
                    <a:pt x="724" y="101"/>
                  </a:lnTo>
                  <a:lnTo>
                    <a:pt x="724" y="100"/>
                  </a:lnTo>
                  <a:lnTo>
                    <a:pt x="724" y="98"/>
                  </a:lnTo>
                  <a:lnTo>
                    <a:pt x="722" y="100"/>
                  </a:lnTo>
                  <a:lnTo>
                    <a:pt x="722" y="100"/>
                  </a:lnTo>
                  <a:lnTo>
                    <a:pt x="721" y="100"/>
                  </a:lnTo>
                  <a:lnTo>
                    <a:pt x="721" y="98"/>
                  </a:lnTo>
                  <a:lnTo>
                    <a:pt x="721" y="98"/>
                  </a:lnTo>
                  <a:lnTo>
                    <a:pt x="721" y="98"/>
                  </a:lnTo>
                  <a:lnTo>
                    <a:pt x="721" y="97"/>
                  </a:lnTo>
                  <a:lnTo>
                    <a:pt x="721" y="96"/>
                  </a:lnTo>
                  <a:lnTo>
                    <a:pt x="720" y="94"/>
                  </a:lnTo>
                  <a:lnTo>
                    <a:pt x="719" y="93"/>
                  </a:lnTo>
                  <a:lnTo>
                    <a:pt x="719" y="93"/>
                  </a:lnTo>
                  <a:lnTo>
                    <a:pt x="717" y="91"/>
                  </a:lnTo>
                  <a:lnTo>
                    <a:pt x="716" y="91"/>
                  </a:lnTo>
                  <a:lnTo>
                    <a:pt x="716" y="89"/>
                  </a:lnTo>
                  <a:lnTo>
                    <a:pt x="715" y="89"/>
                  </a:lnTo>
                  <a:lnTo>
                    <a:pt x="715" y="91"/>
                  </a:lnTo>
                  <a:lnTo>
                    <a:pt x="715" y="91"/>
                  </a:lnTo>
                  <a:lnTo>
                    <a:pt x="715" y="92"/>
                  </a:lnTo>
                  <a:lnTo>
                    <a:pt x="715" y="92"/>
                  </a:lnTo>
                  <a:lnTo>
                    <a:pt x="715" y="93"/>
                  </a:lnTo>
                  <a:lnTo>
                    <a:pt x="715" y="94"/>
                  </a:lnTo>
                  <a:lnTo>
                    <a:pt x="713" y="94"/>
                  </a:lnTo>
                  <a:lnTo>
                    <a:pt x="713" y="94"/>
                  </a:lnTo>
                  <a:lnTo>
                    <a:pt x="715" y="96"/>
                  </a:lnTo>
                  <a:lnTo>
                    <a:pt x="715" y="96"/>
                  </a:lnTo>
                  <a:lnTo>
                    <a:pt x="715" y="96"/>
                  </a:lnTo>
                  <a:lnTo>
                    <a:pt x="716" y="96"/>
                  </a:lnTo>
                  <a:lnTo>
                    <a:pt x="716" y="96"/>
                  </a:lnTo>
                  <a:lnTo>
                    <a:pt x="715" y="98"/>
                  </a:lnTo>
                  <a:lnTo>
                    <a:pt x="715" y="97"/>
                  </a:lnTo>
                  <a:lnTo>
                    <a:pt x="713" y="97"/>
                  </a:lnTo>
                  <a:lnTo>
                    <a:pt x="713" y="98"/>
                  </a:lnTo>
                  <a:lnTo>
                    <a:pt x="712" y="98"/>
                  </a:lnTo>
                  <a:lnTo>
                    <a:pt x="712" y="97"/>
                  </a:lnTo>
                  <a:lnTo>
                    <a:pt x="711" y="97"/>
                  </a:lnTo>
                  <a:lnTo>
                    <a:pt x="711" y="96"/>
                  </a:lnTo>
                  <a:lnTo>
                    <a:pt x="711" y="96"/>
                  </a:lnTo>
                  <a:lnTo>
                    <a:pt x="710" y="96"/>
                  </a:lnTo>
                  <a:lnTo>
                    <a:pt x="710" y="96"/>
                  </a:lnTo>
                  <a:lnTo>
                    <a:pt x="707" y="96"/>
                  </a:lnTo>
                  <a:lnTo>
                    <a:pt x="706" y="96"/>
                  </a:lnTo>
                  <a:lnTo>
                    <a:pt x="704" y="96"/>
                  </a:lnTo>
                  <a:lnTo>
                    <a:pt x="704" y="94"/>
                  </a:lnTo>
                  <a:lnTo>
                    <a:pt x="704" y="94"/>
                  </a:lnTo>
                  <a:lnTo>
                    <a:pt x="703" y="94"/>
                  </a:lnTo>
                  <a:lnTo>
                    <a:pt x="703" y="94"/>
                  </a:lnTo>
                  <a:lnTo>
                    <a:pt x="703" y="94"/>
                  </a:lnTo>
                  <a:lnTo>
                    <a:pt x="702" y="94"/>
                  </a:lnTo>
                  <a:lnTo>
                    <a:pt x="701" y="96"/>
                  </a:lnTo>
                  <a:lnTo>
                    <a:pt x="701" y="96"/>
                  </a:lnTo>
                  <a:lnTo>
                    <a:pt x="699" y="96"/>
                  </a:lnTo>
                  <a:lnTo>
                    <a:pt x="699" y="96"/>
                  </a:lnTo>
                  <a:lnTo>
                    <a:pt x="698" y="96"/>
                  </a:lnTo>
                  <a:lnTo>
                    <a:pt x="698" y="97"/>
                  </a:lnTo>
                  <a:lnTo>
                    <a:pt x="697" y="98"/>
                  </a:lnTo>
                  <a:lnTo>
                    <a:pt x="697" y="98"/>
                  </a:lnTo>
                  <a:lnTo>
                    <a:pt x="697" y="100"/>
                  </a:lnTo>
                  <a:lnTo>
                    <a:pt x="695" y="98"/>
                  </a:lnTo>
                  <a:lnTo>
                    <a:pt x="695" y="100"/>
                  </a:lnTo>
                  <a:lnTo>
                    <a:pt x="695" y="100"/>
                  </a:lnTo>
                  <a:lnTo>
                    <a:pt x="695" y="100"/>
                  </a:lnTo>
                  <a:lnTo>
                    <a:pt x="694" y="98"/>
                  </a:lnTo>
                  <a:lnTo>
                    <a:pt x="694" y="98"/>
                  </a:lnTo>
                  <a:lnTo>
                    <a:pt x="693" y="98"/>
                  </a:lnTo>
                  <a:lnTo>
                    <a:pt x="693" y="96"/>
                  </a:lnTo>
                  <a:lnTo>
                    <a:pt x="690" y="96"/>
                  </a:lnTo>
                  <a:lnTo>
                    <a:pt x="690" y="94"/>
                  </a:lnTo>
                  <a:lnTo>
                    <a:pt x="690" y="94"/>
                  </a:lnTo>
                  <a:lnTo>
                    <a:pt x="688" y="91"/>
                  </a:lnTo>
                  <a:lnTo>
                    <a:pt x="686" y="89"/>
                  </a:lnTo>
                  <a:lnTo>
                    <a:pt x="686" y="88"/>
                  </a:lnTo>
                  <a:lnTo>
                    <a:pt x="686" y="88"/>
                  </a:lnTo>
                  <a:lnTo>
                    <a:pt x="686" y="87"/>
                  </a:lnTo>
                  <a:lnTo>
                    <a:pt x="685" y="84"/>
                  </a:lnTo>
                  <a:lnTo>
                    <a:pt x="684" y="83"/>
                  </a:lnTo>
                  <a:lnTo>
                    <a:pt x="682" y="83"/>
                  </a:lnTo>
                  <a:lnTo>
                    <a:pt x="681" y="82"/>
                  </a:lnTo>
                  <a:lnTo>
                    <a:pt x="681" y="82"/>
                  </a:lnTo>
                  <a:lnTo>
                    <a:pt x="680" y="83"/>
                  </a:lnTo>
                  <a:lnTo>
                    <a:pt x="679" y="83"/>
                  </a:lnTo>
                  <a:lnTo>
                    <a:pt x="677" y="83"/>
                  </a:lnTo>
                  <a:lnTo>
                    <a:pt x="676" y="82"/>
                  </a:lnTo>
                  <a:lnTo>
                    <a:pt x="675" y="82"/>
                  </a:lnTo>
                  <a:lnTo>
                    <a:pt x="675" y="82"/>
                  </a:lnTo>
                  <a:lnTo>
                    <a:pt x="675" y="80"/>
                  </a:lnTo>
                  <a:lnTo>
                    <a:pt x="673" y="80"/>
                  </a:lnTo>
                  <a:lnTo>
                    <a:pt x="672" y="82"/>
                  </a:lnTo>
                  <a:lnTo>
                    <a:pt x="670" y="82"/>
                  </a:lnTo>
                  <a:lnTo>
                    <a:pt x="666" y="82"/>
                  </a:lnTo>
                  <a:lnTo>
                    <a:pt x="666" y="82"/>
                  </a:lnTo>
                  <a:lnTo>
                    <a:pt x="663" y="82"/>
                  </a:lnTo>
                  <a:lnTo>
                    <a:pt x="662" y="83"/>
                  </a:lnTo>
                  <a:lnTo>
                    <a:pt x="658" y="83"/>
                  </a:lnTo>
                  <a:lnTo>
                    <a:pt x="658" y="83"/>
                  </a:lnTo>
                  <a:lnTo>
                    <a:pt x="657" y="83"/>
                  </a:lnTo>
                  <a:lnTo>
                    <a:pt x="655" y="83"/>
                  </a:lnTo>
                  <a:lnTo>
                    <a:pt x="654" y="84"/>
                  </a:lnTo>
                  <a:lnTo>
                    <a:pt x="651" y="83"/>
                  </a:lnTo>
                  <a:lnTo>
                    <a:pt x="650" y="80"/>
                  </a:lnTo>
                  <a:lnTo>
                    <a:pt x="648" y="75"/>
                  </a:lnTo>
                  <a:lnTo>
                    <a:pt x="645" y="74"/>
                  </a:lnTo>
                  <a:lnTo>
                    <a:pt x="639" y="70"/>
                  </a:lnTo>
                  <a:lnTo>
                    <a:pt x="639" y="70"/>
                  </a:lnTo>
                  <a:lnTo>
                    <a:pt x="636" y="72"/>
                  </a:lnTo>
                  <a:lnTo>
                    <a:pt x="636" y="74"/>
                  </a:lnTo>
                  <a:lnTo>
                    <a:pt x="636" y="75"/>
                  </a:lnTo>
                  <a:lnTo>
                    <a:pt x="637" y="79"/>
                  </a:lnTo>
                  <a:lnTo>
                    <a:pt x="639" y="80"/>
                  </a:lnTo>
                  <a:lnTo>
                    <a:pt x="641" y="82"/>
                  </a:lnTo>
                  <a:lnTo>
                    <a:pt x="642" y="83"/>
                  </a:lnTo>
                  <a:lnTo>
                    <a:pt x="644" y="83"/>
                  </a:lnTo>
                  <a:lnTo>
                    <a:pt x="644" y="85"/>
                  </a:lnTo>
                  <a:lnTo>
                    <a:pt x="645" y="88"/>
                  </a:lnTo>
                  <a:lnTo>
                    <a:pt x="646" y="89"/>
                  </a:lnTo>
                  <a:lnTo>
                    <a:pt x="646" y="91"/>
                  </a:lnTo>
                  <a:lnTo>
                    <a:pt x="646" y="91"/>
                  </a:lnTo>
                  <a:lnTo>
                    <a:pt x="648" y="92"/>
                  </a:lnTo>
                  <a:lnTo>
                    <a:pt x="649" y="93"/>
                  </a:lnTo>
                  <a:lnTo>
                    <a:pt x="650" y="94"/>
                  </a:lnTo>
                  <a:lnTo>
                    <a:pt x="651" y="96"/>
                  </a:lnTo>
                  <a:lnTo>
                    <a:pt x="653" y="96"/>
                  </a:lnTo>
                  <a:lnTo>
                    <a:pt x="654" y="100"/>
                  </a:lnTo>
                  <a:lnTo>
                    <a:pt x="655" y="101"/>
                  </a:lnTo>
                  <a:lnTo>
                    <a:pt x="657" y="102"/>
                  </a:lnTo>
                  <a:lnTo>
                    <a:pt x="658" y="105"/>
                  </a:lnTo>
                  <a:lnTo>
                    <a:pt x="659" y="106"/>
                  </a:lnTo>
                  <a:lnTo>
                    <a:pt x="660" y="106"/>
                  </a:lnTo>
                  <a:lnTo>
                    <a:pt x="662" y="106"/>
                  </a:lnTo>
                  <a:lnTo>
                    <a:pt x="663" y="106"/>
                  </a:lnTo>
                  <a:lnTo>
                    <a:pt x="664" y="107"/>
                  </a:lnTo>
                  <a:lnTo>
                    <a:pt x="666" y="109"/>
                  </a:lnTo>
                  <a:lnTo>
                    <a:pt x="670" y="110"/>
                  </a:lnTo>
                  <a:lnTo>
                    <a:pt x="671" y="111"/>
                  </a:lnTo>
                  <a:lnTo>
                    <a:pt x="673" y="113"/>
                  </a:lnTo>
                  <a:lnTo>
                    <a:pt x="673" y="115"/>
                  </a:lnTo>
                  <a:lnTo>
                    <a:pt x="673" y="115"/>
                  </a:lnTo>
                  <a:lnTo>
                    <a:pt x="675" y="116"/>
                  </a:lnTo>
                  <a:lnTo>
                    <a:pt x="676" y="118"/>
                  </a:lnTo>
                  <a:lnTo>
                    <a:pt x="679" y="120"/>
                  </a:lnTo>
                  <a:lnTo>
                    <a:pt x="680" y="123"/>
                  </a:lnTo>
                  <a:lnTo>
                    <a:pt x="680" y="124"/>
                  </a:lnTo>
                  <a:lnTo>
                    <a:pt x="680" y="127"/>
                  </a:lnTo>
                  <a:lnTo>
                    <a:pt x="680" y="128"/>
                  </a:lnTo>
                  <a:lnTo>
                    <a:pt x="680" y="127"/>
                  </a:lnTo>
                  <a:lnTo>
                    <a:pt x="679" y="128"/>
                  </a:lnTo>
                  <a:lnTo>
                    <a:pt x="676" y="131"/>
                  </a:lnTo>
                  <a:lnTo>
                    <a:pt x="676" y="132"/>
                  </a:lnTo>
                  <a:lnTo>
                    <a:pt x="675" y="133"/>
                  </a:lnTo>
                  <a:lnTo>
                    <a:pt x="676" y="135"/>
                  </a:lnTo>
                  <a:lnTo>
                    <a:pt x="677" y="135"/>
                  </a:lnTo>
                  <a:lnTo>
                    <a:pt x="676" y="140"/>
                  </a:lnTo>
                  <a:lnTo>
                    <a:pt x="679" y="145"/>
                  </a:lnTo>
                  <a:lnTo>
                    <a:pt x="679" y="146"/>
                  </a:lnTo>
                  <a:lnTo>
                    <a:pt x="679" y="149"/>
                  </a:lnTo>
                  <a:lnTo>
                    <a:pt x="679" y="150"/>
                  </a:lnTo>
                  <a:lnTo>
                    <a:pt x="679" y="151"/>
                  </a:lnTo>
                  <a:lnTo>
                    <a:pt x="677" y="154"/>
                  </a:lnTo>
                  <a:lnTo>
                    <a:pt x="676" y="154"/>
                  </a:lnTo>
                  <a:lnTo>
                    <a:pt x="679" y="155"/>
                  </a:lnTo>
                  <a:lnTo>
                    <a:pt x="681" y="158"/>
                  </a:lnTo>
                  <a:lnTo>
                    <a:pt x="681" y="161"/>
                  </a:lnTo>
                  <a:lnTo>
                    <a:pt x="684" y="163"/>
                  </a:lnTo>
                  <a:lnTo>
                    <a:pt x="685" y="164"/>
                  </a:lnTo>
                  <a:lnTo>
                    <a:pt x="685" y="166"/>
                  </a:lnTo>
                  <a:lnTo>
                    <a:pt x="686" y="166"/>
                  </a:lnTo>
                  <a:lnTo>
                    <a:pt x="689" y="167"/>
                  </a:lnTo>
                  <a:lnTo>
                    <a:pt x="689" y="171"/>
                  </a:lnTo>
                  <a:lnTo>
                    <a:pt x="689" y="173"/>
                  </a:lnTo>
                  <a:lnTo>
                    <a:pt x="690" y="175"/>
                  </a:lnTo>
                  <a:lnTo>
                    <a:pt x="691" y="176"/>
                  </a:lnTo>
                  <a:lnTo>
                    <a:pt x="693" y="176"/>
                  </a:lnTo>
                  <a:lnTo>
                    <a:pt x="691" y="176"/>
                  </a:lnTo>
                  <a:lnTo>
                    <a:pt x="691" y="177"/>
                  </a:lnTo>
                  <a:lnTo>
                    <a:pt x="693" y="179"/>
                  </a:lnTo>
                  <a:lnTo>
                    <a:pt x="693" y="179"/>
                  </a:lnTo>
                  <a:lnTo>
                    <a:pt x="693" y="179"/>
                  </a:lnTo>
                  <a:lnTo>
                    <a:pt x="694" y="179"/>
                  </a:lnTo>
                  <a:lnTo>
                    <a:pt x="694" y="180"/>
                  </a:lnTo>
                  <a:lnTo>
                    <a:pt x="693" y="180"/>
                  </a:lnTo>
                  <a:lnTo>
                    <a:pt x="693" y="181"/>
                  </a:lnTo>
                  <a:lnTo>
                    <a:pt x="694" y="181"/>
                  </a:lnTo>
                  <a:lnTo>
                    <a:pt x="694" y="183"/>
                  </a:lnTo>
                  <a:lnTo>
                    <a:pt x="694" y="183"/>
                  </a:lnTo>
                  <a:lnTo>
                    <a:pt x="693" y="184"/>
                  </a:lnTo>
                  <a:lnTo>
                    <a:pt x="693" y="184"/>
                  </a:lnTo>
                  <a:lnTo>
                    <a:pt x="694" y="185"/>
                  </a:lnTo>
                  <a:lnTo>
                    <a:pt x="694" y="186"/>
                  </a:lnTo>
                  <a:lnTo>
                    <a:pt x="694" y="186"/>
                  </a:lnTo>
                  <a:lnTo>
                    <a:pt x="694" y="186"/>
                  </a:lnTo>
                  <a:lnTo>
                    <a:pt x="694" y="188"/>
                  </a:lnTo>
                  <a:lnTo>
                    <a:pt x="694" y="189"/>
                  </a:lnTo>
                  <a:lnTo>
                    <a:pt x="693" y="190"/>
                  </a:lnTo>
                  <a:lnTo>
                    <a:pt x="693" y="190"/>
                  </a:lnTo>
                  <a:lnTo>
                    <a:pt x="691" y="192"/>
                  </a:lnTo>
                  <a:lnTo>
                    <a:pt x="691" y="193"/>
                  </a:lnTo>
                  <a:lnTo>
                    <a:pt x="690" y="193"/>
                  </a:lnTo>
                  <a:lnTo>
                    <a:pt x="690" y="193"/>
                  </a:lnTo>
                  <a:lnTo>
                    <a:pt x="690" y="193"/>
                  </a:lnTo>
                  <a:lnTo>
                    <a:pt x="690" y="194"/>
                  </a:lnTo>
                  <a:lnTo>
                    <a:pt x="690" y="195"/>
                  </a:lnTo>
                  <a:lnTo>
                    <a:pt x="690" y="195"/>
                  </a:lnTo>
                  <a:lnTo>
                    <a:pt x="689" y="197"/>
                  </a:lnTo>
                  <a:lnTo>
                    <a:pt x="689" y="198"/>
                  </a:lnTo>
                  <a:lnTo>
                    <a:pt x="689" y="199"/>
                  </a:lnTo>
                  <a:lnTo>
                    <a:pt x="690" y="199"/>
                  </a:lnTo>
                  <a:lnTo>
                    <a:pt x="690" y="199"/>
                  </a:lnTo>
                  <a:lnTo>
                    <a:pt x="691" y="199"/>
                  </a:lnTo>
                  <a:lnTo>
                    <a:pt x="690" y="201"/>
                  </a:lnTo>
                  <a:lnTo>
                    <a:pt x="691" y="201"/>
                  </a:lnTo>
                  <a:lnTo>
                    <a:pt x="691" y="201"/>
                  </a:lnTo>
                  <a:lnTo>
                    <a:pt x="691" y="201"/>
                  </a:lnTo>
                  <a:lnTo>
                    <a:pt x="693" y="201"/>
                  </a:lnTo>
                  <a:lnTo>
                    <a:pt x="693" y="201"/>
                  </a:lnTo>
                  <a:lnTo>
                    <a:pt x="694" y="201"/>
                  </a:lnTo>
                  <a:lnTo>
                    <a:pt x="694" y="201"/>
                  </a:lnTo>
                  <a:lnTo>
                    <a:pt x="695" y="202"/>
                  </a:lnTo>
                  <a:lnTo>
                    <a:pt x="701" y="203"/>
                  </a:lnTo>
                  <a:lnTo>
                    <a:pt x="702" y="205"/>
                  </a:lnTo>
                  <a:lnTo>
                    <a:pt x="704" y="205"/>
                  </a:lnTo>
                  <a:lnTo>
                    <a:pt x="708" y="206"/>
                  </a:lnTo>
                  <a:lnTo>
                    <a:pt x="712" y="206"/>
                  </a:lnTo>
                  <a:lnTo>
                    <a:pt x="715" y="206"/>
                  </a:lnTo>
                  <a:lnTo>
                    <a:pt x="717" y="206"/>
                  </a:lnTo>
                  <a:lnTo>
                    <a:pt x="721" y="205"/>
                  </a:lnTo>
                  <a:lnTo>
                    <a:pt x="728" y="203"/>
                  </a:lnTo>
                  <a:lnTo>
                    <a:pt x="732" y="202"/>
                  </a:lnTo>
                  <a:lnTo>
                    <a:pt x="734" y="203"/>
                  </a:lnTo>
                  <a:lnTo>
                    <a:pt x="735" y="203"/>
                  </a:lnTo>
                  <a:lnTo>
                    <a:pt x="735" y="205"/>
                  </a:lnTo>
                  <a:lnTo>
                    <a:pt x="733" y="207"/>
                  </a:lnTo>
                  <a:lnTo>
                    <a:pt x="733" y="208"/>
                  </a:lnTo>
                  <a:lnTo>
                    <a:pt x="734" y="214"/>
                  </a:lnTo>
                  <a:lnTo>
                    <a:pt x="735" y="215"/>
                  </a:lnTo>
                  <a:lnTo>
                    <a:pt x="734" y="216"/>
                  </a:lnTo>
                  <a:lnTo>
                    <a:pt x="734" y="216"/>
                  </a:lnTo>
                  <a:lnTo>
                    <a:pt x="737" y="219"/>
                  </a:lnTo>
                  <a:lnTo>
                    <a:pt x="735" y="220"/>
                  </a:lnTo>
                  <a:lnTo>
                    <a:pt x="735" y="221"/>
                  </a:lnTo>
                  <a:lnTo>
                    <a:pt x="735" y="221"/>
                  </a:lnTo>
                  <a:lnTo>
                    <a:pt x="735" y="223"/>
                  </a:lnTo>
                  <a:lnTo>
                    <a:pt x="735" y="223"/>
                  </a:lnTo>
                  <a:lnTo>
                    <a:pt x="735" y="224"/>
                  </a:lnTo>
                  <a:lnTo>
                    <a:pt x="734" y="224"/>
                  </a:lnTo>
                  <a:lnTo>
                    <a:pt x="733" y="225"/>
                  </a:lnTo>
                  <a:lnTo>
                    <a:pt x="733" y="225"/>
                  </a:lnTo>
                  <a:lnTo>
                    <a:pt x="732" y="225"/>
                  </a:lnTo>
                  <a:lnTo>
                    <a:pt x="732" y="225"/>
                  </a:lnTo>
                  <a:lnTo>
                    <a:pt x="730" y="224"/>
                  </a:lnTo>
                  <a:lnTo>
                    <a:pt x="730" y="224"/>
                  </a:lnTo>
                  <a:lnTo>
                    <a:pt x="729" y="225"/>
                  </a:lnTo>
                  <a:lnTo>
                    <a:pt x="729" y="227"/>
                  </a:lnTo>
                  <a:lnTo>
                    <a:pt x="726" y="227"/>
                  </a:lnTo>
                  <a:lnTo>
                    <a:pt x="726" y="225"/>
                  </a:lnTo>
                  <a:lnTo>
                    <a:pt x="725" y="225"/>
                  </a:lnTo>
                  <a:lnTo>
                    <a:pt x="724" y="225"/>
                  </a:lnTo>
                  <a:lnTo>
                    <a:pt x="724" y="225"/>
                  </a:lnTo>
                  <a:lnTo>
                    <a:pt x="721" y="225"/>
                  </a:lnTo>
                  <a:lnTo>
                    <a:pt x="721" y="225"/>
                  </a:lnTo>
                  <a:lnTo>
                    <a:pt x="720" y="227"/>
                  </a:lnTo>
                  <a:lnTo>
                    <a:pt x="720" y="227"/>
                  </a:lnTo>
                  <a:lnTo>
                    <a:pt x="720" y="228"/>
                  </a:lnTo>
                  <a:lnTo>
                    <a:pt x="720" y="228"/>
                  </a:lnTo>
                  <a:lnTo>
                    <a:pt x="719" y="228"/>
                  </a:lnTo>
                  <a:lnTo>
                    <a:pt x="719" y="229"/>
                  </a:lnTo>
                  <a:lnTo>
                    <a:pt x="717" y="229"/>
                  </a:lnTo>
                  <a:lnTo>
                    <a:pt x="717" y="229"/>
                  </a:lnTo>
                  <a:lnTo>
                    <a:pt x="716" y="229"/>
                  </a:lnTo>
                  <a:lnTo>
                    <a:pt x="716" y="230"/>
                  </a:lnTo>
                  <a:lnTo>
                    <a:pt x="716" y="232"/>
                  </a:lnTo>
                  <a:lnTo>
                    <a:pt x="716" y="233"/>
                  </a:lnTo>
                  <a:lnTo>
                    <a:pt x="716" y="233"/>
                  </a:lnTo>
                  <a:lnTo>
                    <a:pt x="716" y="233"/>
                  </a:lnTo>
                  <a:lnTo>
                    <a:pt x="715" y="233"/>
                  </a:lnTo>
                  <a:lnTo>
                    <a:pt x="715" y="232"/>
                  </a:lnTo>
                  <a:lnTo>
                    <a:pt x="715" y="232"/>
                  </a:lnTo>
                  <a:lnTo>
                    <a:pt x="713" y="230"/>
                  </a:lnTo>
                  <a:lnTo>
                    <a:pt x="712" y="232"/>
                  </a:lnTo>
                  <a:lnTo>
                    <a:pt x="712" y="233"/>
                  </a:lnTo>
                  <a:lnTo>
                    <a:pt x="711" y="233"/>
                  </a:lnTo>
                  <a:lnTo>
                    <a:pt x="711" y="234"/>
                  </a:lnTo>
                  <a:lnTo>
                    <a:pt x="711" y="234"/>
                  </a:lnTo>
                  <a:lnTo>
                    <a:pt x="711" y="234"/>
                  </a:lnTo>
                  <a:lnTo>
                    <a:pt x="710" y="234"/>
                  </a:lnTo>
                  <a:lnTo>
                    <a:pt x="710" y="234"/>
                  </a:lnTo>
                  <a:lnTo>
                    <a:pt x="708" y="236"/>
                  </a:lnTo>
                  <a:lnTo>
                    <a:pt x="708" y="236"/>
                  </a:lnTo>
                  <a:lnTo>
                    <a:pt x="707" y="236"/>
                  </a:lnTo>
                  <a:lnTo>
                    <a:pt x="706" y="236"/>
                  </a:lnTo>
                  <a:lnTo>
                    <a:pt x="704" y="237"/>
                  </a:lnTo>
                  <a:lnTo>
                    <a:pt x="704" y="237"/>
                  </a:lnTo>
                  <a:lnTo>
                    <a:pt x="703" y="236"/>
                  </a:lnTo>
                  <a:lnTo>
                    <a:pt x="701" y="236"/>
                  </a:lnTo>
                  <a:lnTo>
                    <a:pt x="701" y="236"/>
                  </a:lnTo>
                  <a:lnTo>
                    <a:pt x="701" y="234"/>
                  </a:lnTo>
                  <a:lnTo>
                    <a:pt x="699" y="234"/>
                  </a:lnTo>
                  <a:lnTo>
                    <a:pt x="698" y="236"/>
                  </a:lnTo>
                  <a:lnTo>
                    <a:pt x="697" y="236"/>
                  </a:lnTo>
                  <a:lnTo>
                    <a:pt x="697" y="236"/>
                  </a:lnTo>
                  <a:lnTo>
                    <a:pt x="695" y="234"/>
                  </a:lnTo>
                  <a:lnTo>
                    <a:pt x="695" y="236"/>
                  </a:lnTo>
                  <a:lnTo>
                    <a:pt x="695" y="234"/>
                  </a:lnTo>
                  <a:lnTo>
                    <a:pt x="694" y="236"/>
                  </a:lnTo>
                  <a:lnTo>
                    <a:pt x="694" y="236"/>
                  </a:lnTo>
                  <a:lnTo>
                    <a:pt x="693" y="236"/>
                  </a:lnTo>
                  <a:lnTo>
                    <a:pt x="691" y="237"/>
                  </a:lnTo>
                  <a:lnTo>
                    <a:pt x="691" y="237"/>
                  </a:lnTo>
                  <a:lnTo>
                    <a:pt x="691" y="238"/>
                  </a:lnTo>
                  <a:lnTo>
                    <a:pt x="690" y="238"/>
                  </a:lnTo>
                  <a:lnTo>
                    <a:pt x="690" y="239"/>
                  </a:lnTo>
                  <a:lnTo>
                    <a:pt x="689" y="239"/>
                  </a:lnTo>
                  <a:lnTo>
                    <a:pt x="689" y="241"/>
                  </a:lnTo>
                  <a:lnTo>
                    <a:pt x="689" y="242"/>
                  </a:lnTo>
                  <a:lnTo>
                    <a:pt x="689" y="242"/>
                  </a:lnTo>
                  <a:lnTo>
                    <a:pt x="689" y="245"/>
                  </a:lnTo>
                  <a:lnTo>
                    <a:pt x="689" y="246"/>
                  </a:lnTo>
                  <a:lnTo>
                    <a:pt x="689" y="246"/>
                  </a:lnTo>
                  <a:lnTo>
                    <a:pt x="689" y="247"/>
                  </a:lnTo>
                  <a:lnTo>
                    <a:pt x="689" y="247"/>
                  </a:lnTo>
                  <a:lnTo>
                    <a:pt x="689" y="247"/>
                  </a:lnTo>
                  <a:lnTo>
                    <a:pt x="689" y="249"/>
                  </a:lnTo>
                  <a:lnTo>
                    <a:pt x="689" y="250"/>
                  </a:lnTo>
                  <a:lnTo>
                    <a:pt x="688" y="251"/>
                  </a:lnTo>
                  <a:lnTo>
                    <a:pt x="688" y="252"/>
                  </a:lnTo>
                  <a:lnTo>
                    <a:pt x="689" y="252"/>
                  </a:lnTo>
                  <a:lnTo>
                    <a:pt x="689" y="254"/>
                  </a:lnTo>
                  <a:lnTo>
                    <a:pt x="689" y="254"/>
                  </a:lnTo>
                  <a:lnTo>
                    <a:pt x="688" y="254"/>
                  </a:lnTo>
                  <a:lnTo>
                    <a:pt x="689" y="255"/>
                  </a:lnTo>
                  <a:lnTo>
                    <a:pt x="689" y="255"/>
                  </a:lnTo>
                  <a:lnTo>
                    <a:pt x="689" y="256"/>
                  </a:lnTo>
                  <a:lnTo>
                    <a:pt x="689" y="258"/>
                  </a:lnTo>
                  <a:lnTo>
                    <a:pt x="688" y="259"/>
                  </a:lnTo>
                  <a:lnTo>
                    <a:pt x="686" y="260"/>
                  </a:lnTo>
                  <a:lnTo>
                    <a:pt x="686" y="261"/>
                  </a:lnTo>
                  <a:lnTo>
                    <a:pt x="685" y="263"/>
                  </a:lnTo>
                  <a:lnTo>
                    <a:pt x="685" y="264"/>
                  </a:lnTo>
                  <a:lnTo>
                    <a:pt x="685" y="264"/>
                  </a:lnTo>
                  <a:lnTo>
                    <a:pt x="684" y="264"/>
                  </a:lnTo>
                  <a:lnTo>
                    <a:pt x="684" y="264"/>
                  </a:lnTo>
                  <a:lnTo>
                    <a:pt x="682" y="265"/>
                  </a:lnTo>
                  <a:lnTo>
                    <a:pt x="681" y="265"/>
                  </a:lnTo>
                  <a:lnTo>
                    <a:pt x="681" y="265"/>
                  </a:lnTo>
                  <a:lnTo>
                    <a:pt x="681" y="265"/>
                  </a:lnTo>
                  <a:lnTo>
                    <a:pt x="680" y="267"/>
                  </a:lnTo>
                  <a:lnTo>
                    <a:pt x="680" y="268"/>
                  </a:lnTo>
                  <a:lnTo>
                    <a:pt x="679" y="269"/>
                  </a:lnTo>
                  <a:lnTo>
                    <a:pt x="677" y="269"/>
                  </a:lnTo>
                  <a:lnTo>
                    <a:pt x="676" y="269"/>
                  </a:lnTo>
                  <a:lnTo>
                    <a:pt x="676" y="269"/>
                  </a:lnTo>
                  <a:lnTo>
                    <a:pt x="675" y="271"/>
                  </a:lnTo>
                  <a:lnTo>
                    <a:pt x="675" y="271"/>
                  </a:lnTo>
                  <a:lnTo>
                    <a:pt x="673" y="271"/>
                  </a:lnTo>
                  <a:lnTo>
                    <a:pt x="673" y="272"/>
                  </a:lnTo>
                  <a:lnTo>
                    <a:pt x="672" y="272"/>
                  </a:lnTo>
                  <a:lnTo>
                    <a:pt x="672" y="273"/>
                  </a:lnTo>
                  <a:lnTo>
                    <a:pt x="671" y="273"/>
                  </a:lnTo>
                  <a:lnTo>
                    <a:pt x="671" y="274"/>
                  </a:lnTo>
                  <a:lnTo>
                    <a:pt x="671" y="274"/>
                  </a:lnTo>
                  <a:lnTo>
                    <a:pt x="671" y="274"/>
                  </a:lnTo>
                  <a:lnTo>
                    <a:pt x="671" y="276"/>
                  </a:lnTo>
                  <a:lnTo>
                    <a:pt x="671" y="277"/>
                  </a:lnTo>
                  <a:lnTo>
                    <a:pt x="671" y="277"/>
                  </a:lnTo>
                  <a:lnTo>
                    <a:pt x="671" y="277"/>
                  </a:lnTo>
                  <a:lnTo>
                    <a:pt x="670" y="278"/>
                  </a:lnTo>
                  <a:lnTo>
                    <a:pt x="670" y="278"/>
                  </a:lnTo>
                  <a:lnTo>
                    <a:pt x="670" y="280"/>
                  </a:lnTo>
                  <a:lnTo>
                    <a:pt x="670" y="280"/>
                  </a:lnTo>
                  <a:lnTo>
                    <a:pt x="670" y="280"/>
                  </a:lnTo>
                  <a:lnTo>
                    <a:pt x="670" y="280"/>
                  </a:lnTo>
                  <a:lnTo>
                    <a:pt x="668" y="278"/>
                  </a:lnTo>
                  <a:lnTo>
                    <a:pt x="668" y="278"/>
                  </a:lnTo>
                  <a:lnTo>
                    <a:pt x="667" y="278"/>
                  </a:lnTo>
                  <a:lnTo>
                    <a:pt x="666" y="278"/>
                  </a:lnTo>
                  <a:lnTo>
                    <a:pt x="666" y="277"/>
                  </a:lnTo>
                  <a:lnTo>
                    <a:pt x="666" y="276"/>
                  </a:lnTo>
                  <a:lnTo>
                    <a:pt x="666" y="276"/>
                  </a:lnTo>
                  <a:lnTo>
                    <a:pt x="667" y="274"/>
                  </a:lnTo>
                  <a:lnTo>
                    <a:pt x="667" y="273"/>
                  </a:lnTo>
                  <a:lnTo>
                    <a:pt x="667" y="273"/>
                  </a:lnTo>
                  <a:lnTo>
                    <a:pt x="668" y="272"/>
                  </a:lnTo>
                  <a:lnTo>
                    <a:pt x="670" y="271"/>
                  </a:lnTo>
                  <a:lnTo>
                    <a:pt x="668" y="269"/>
                  </a:lnTo>
                  <a:lnTo>
                    <a:pt x="667" y="269"/>
                  </a:lnTo>
                  <a:lnTo>
                    <a:pt x="667" y="269"/>
                  </a:lnTo>
                  <a:lnTo>
                    <a:pt x="666" y="268"/>
                  </a:lnTo>
                  <a:lnTo>
                    <a:pt x="664" y="269"/>
                  </a:lnTo>
                  <a:lnTo>
                    <a:pt x="664" y="269"/>
                  </a:lnTo>
                  <a:lnTo>
                    <a:pt x="664" y="271"/>
                  </a:lnTo>
                  <a:lnTo>
                    <a:pt x="664" y="271"/>
                  </a:lnTo>
                  <a:lnTo>
                    <a:pt x="662" y="272"/>
                  </a:lnTo>
                  <a:lnTo>
                    <a:pt x="662" y="272"/>
                  </a:lnTo>
                  <a:lnTo>
                    <a:pt x="662" y="272"/>
                  </a:lnTo>
                  <a:lnTo>
                    <a:pt x="660" y="272"/>
                  </a:lnTo>
                  <a:lnTo>
                    <a:pt x="659" y="273"/>
                  </a:lnTo>
                  <a:lnTo>
                    <a:pt x="658" y="274"/>
                  </a:lnTo>
                  <a:lnTo>
                    <a:pt x="657" y="274"/>
                  </a:lnTo>
                  <a:lnTo>
                    <a:pt x="657" y="274"/>
                  </a:lnTo>
                  <a:lnTo>
                    <a:pt x="657" y="274"/>
                  </a:lnTo>
                  <a:lnTo>
                    <a:pt x="657" y="276"/>
                  </a:lnTo>
                  <a:lnTo>
                    <a:pt x="655" y="276"/>
                  </a:lnTo>
                  <a:lnTo>
                    <a:pt x="654" y="278"/>
                  </a:lnTo>
                  <a:lnTo>
                    <a:pt x="653" y="280"/>
                  </a:lnTo>
                  <a:lnTo>
                    <a:pt x="653" y="280"/>
                  </a:lnTo>
                  <a:lnTo>
                    <a:pt x="653" y="281"/>
                  </a:lnTo>
                  <a:lnTo>
                    <a:pt x="653" y="281"/>
                  </a:lnTo>
                  <a:lnTo>
                    <a:pt x="651" y="282"/>
                  </a:lnTo>
                  <a:lnTo>
                    <a:pt x="650" y="282"/>
                  </a:lnTo>
                  <a:lnTo>
                    <a:pt x="650" y="282"/>
                  </a:lnTo>
                  <a:lnTo>
                    <a:pt x="649" y="282"/>
                  </a:lnTo>
                  <a:lnTo>
                    <a:pt x="649" y="285"/>
                  </a:lnTo>
                  <a:lnTo>
                    <a:pt x="648" y="285"/>
                  </a:lnTo>
                  <a:lnTo>
                    <a:pt x="646" y="285"/>
                  </a:lnTo>
                  <a:lnTo>
                    <a:pt x="646" y="286"/>
                  </a:lnTo>
                  <a:lnTo>
                    <a:pt x="645" y="286"/>
                  </a:lnTo>
                  <a:lnTo>
                    <a:pt x="645" y="285"/>
                  </a:lnTo>
                  <a:lnTo>
                    <a:pt x="644" y="286"/>
                  </a:lnTo>
                  <a:lnTo>
                    <a:pt x="644" y="286"/>
                  </a:lnTo>
                  <a:lnTo>
                    <a:pt x="644" y="286"/>
                  </a:lnTo>
                  <a:lnTo>
                    <a:pt x="644" y="287"/>
                  </a:lnTo>
                  <a:lnTo>
                    <a:pt x="644" y="287"/>
                  </a:lnTo>
                  <a:lnTo>
                    <a:pt x="644" y="289"/>
                  </a:lnTo>
                  <a:lnTo>
                    <a:pt x="641" y="290"/>
                  </a:lnTo>
                  <a:lnTo>
                    <a:pt x="641" y="290"/>
                  </a:lnTo>
                  <a:lnTo>
                    <a:pt x="640" y="290"/>
                  </a:lnTo>
                  <a:lnTo>
                    <a:pt x="639" y="287"/>
                  </a:lnTo>
                  <a:lnTo>
                    <a:pt x="639" y="286"/>
                  </a:lnTo>
                  <a:lnTo>
                    <a:pt x="639" y="286"/>
                  </a:lnTo>
                  <a:lnTo>
                    <a:pt x="639" y="286"/>
                  </a:lnTo>
                  <a:lnTo>
                    <a:pt x="637" y="283"/>
                  </a:lnTo>
                  <a:lnTo>
                    <a:pt x="637" y="283"/>
                  </a:lnTo>
                  <a:lnTo>
                    <a:pt x="636" y="285"/>
                  </a:lnTo>
                  <a:lnTo>
                    <a:pt x="633" y="286"/>
                  </a:lnTo>
                  <a:lnTo>
                    <a:pt x="633" y="287"/>
                  </a:lnTo>
                  <a:lnTo>
                    <a:pt x="633" y="289"/>
                  </a:lnTo>
                  <a:lnTo>
                    <a:pt x="633" y="290"/>
                  </a:lnTo>
                  <a:lnTo>
                    <a:pt x="632" y="290"/>
                  </a:lnTo>
                  <a:lnTo>
                    <a:pt x="631" y="290"/>
                  </a:lnTo>
                  <a:lnTo>
                    <a:pt x="631" y="287"/>
                  </a:lnTo>
                  <a:lnTo>
                    <a:pt x="631" y="287"/>
                  </a:lnTo>
                  <a:lnTo>
                    <a:pt x="629" y="287"/>
                  </a:lnTo>
                  <a:lnTo>
                    <a:pt x="631" y="289"/>
                  </a:lnTo>
                  <a:lnTo>
                    <a:pt x="629" y="290"/>
                  </a:lnTo>
                  <a:lnTo>
                    <a:pt x="629" y="290"/>
                  </a:lnTo>
                  <a:lnTo>
                    <a:pt x="628" y="291"/>
                  </a:lnTo>
                  <a:lnTo>
                    <a:pt x="628" y="290"/>
                  </a:lnTo>
                  <a:lnTo>
                    <a:pt x="628" y="290"/>
                  </a:lnTo>
                  <a:lnTo>
                    <a:pt x="627" y="290"/>
                  </a:lnTo>
                  <a:lnTo>
                    <a:pt x="627" y="290"/>
                  </a:lnTo>
                  <a:lnTo>
                    <a:pt x="626" y="290"/>
                  </a:lnTo>
                  <a:lnTo>
                    <a:pt x="626" y="291"/>
                  </a:lnTo>
                  <a:lnTo>
                    <a:pt x="627" y="293"/>
                  </a:lnTo>
                  <a:lnTo>
                    <a:pt x="626" y="294"/>
                  </a:lnTo>
                  <a:lnTo>
                    <a:pt x="624" y="295"/>
                  </a:lnTo>
                  <a:lnTo>
                    <a:pt x="623" y="296"/>
                  </a:lnTo>
                  <a:lnTo>
                    <a:pt x="623" y="296"/>
                  </a:lnTo>
                  <a:lnTo>
                    <a:pt x="623" y="298"/>
                  </a:lnTo>
                  <a:lnTo>
                    <a:pt x="620" y="298"/>
                  </a:lnTo>
                  <a:lnTo>
                    <a:pt x="619" y="298"/>
                  </a:lnTo>
                  <a:lnTo>
                    <a:pt x="619" y="298"/>
                  </a:lnTo>
                  <a:lnTo>
                    <a:pt x="619" y="296"/>
                  </a:lnTo>
                  <a:lnTo>
                    <a:pt x="619" y="295"/>
                  </a:lnTo>
                  <a:lnTo>
                    <a:pt x="618" y="295"/>
                  </a:lnTo>
                  <a:lnTo>
                    <a:pt x="618" y="295"/>
                  </a:lnTo>
                  <a:lnTo>
                    <a:pt x="617" y="295"/>
                  </a:lnTo>
                  <a:lnTo>
                    <a:pt x="615" y="295"/>
                  </a:lnTo>
                  <a:lnTo>
                    <a:pt x="615" y="296"/>
                  </a:lnTo>
                  <a:lnTo>
                    <a:pt x="614" y="296"/>
                  </a:lnTo>
                  <a:lnTo>
                    <a:pt x="613" y="296"/>
                  </a:lnTo>
                  <a:lnTo>
                    <a:pt x="614" y="299"/>
                  </a:lnTo>
                  <a:lnTo>
                    <a:pt x="613" y="300"/>
                  </a:lnTo>
                  <a:lnTo>
                    <a:pt x="613" y="302"/>
                  </a:lnTo>
                  <a:lnTo>
                    <a:pt x="613" y="304"/>
                  </a:lnTo>
                  <a:lnTo>
                    <a:pt x="611" y="304"/>
                  </a:lnTo>
                  <a:lnTo>
                    <a:pt x="611" y="304"/>
                  </a:lnTo>
                  <a:lnTo>
                    <a:pt x="611" y="305"/>
                  </a:lnTo>
                  <a:lnTo>
                    <a:pt x="614" y="305"/>
                  </a:lnTo>
                  <a:lnTo>
                    <a:pt x="613" y="307"/>
                  </a:lnTo>
                  <a:lnTo>
                    <a:pt x="613" y="307"/>
                  </a:lnTo>
                  <a:lnTo>
                    <a:pt x="611" y="309"/>
                  </a:lnTo>
                  <a:lnTo>
                    <a:pt x="611" y="312"/>
                  </a:lnTo>
                  <a:lnTo>
                    <a:pt x="610" y="312"/>
                  </a:lnTo>
                  <a:lnTo>
                    <a:pt x="609" y="312"/>
                  </a:lnTo>
                  <a:lnTo>
                    <a:pt x="610" y="312"/>
                  </a:lnTo>
                  <a:lnTo>
                    <a:pt x="609" y="311"/>
                  </a:lnTo>
                  <a:lnTo>
                    <a:pt x="609" y="311"/>
                  </a:lnTo>
                  <a:lnTo>
                    <a:pt x="606" y="312"/>
                  </a:lnTo>
                  <a:lnTo>
                    <a:pt x="606" y="311"/>
                  </a:lnTo>
                  <a:lnTo>
                    <a:pt x="605" y="312"/>
                  </a:lnTo>
                  <a:lnTo>
                    <a:pt x="605" y="311"/>
                  </a:lnTo>
                  <a:lnTo>
                    <a:pt x="605" y="311"/>
                  </a:lnTo>
                  <a:lnTo>
                    <a:pt x="605" y="311"/>
                  </a:lnTo>
                  <a:lnTo>
                    <a:pt x="605" y="311"/>
                  </a:lnTo>
                  <a:lnTo>
                    <a:pt x="602" y="311"/>
                  </a:lnTo>
                  <a:lnTo>
                    <a:pt x="601" y="311"/>
                  </a:lnTo>
                  <a:lnTo>
                    <a:pt x="601" y="311"/>
                  </a:lnTo>
                  <a:lnTo>
                    <a:pt x="600" y="313"/>
                  </a:lnTo>
                  <a:lnTo>
                    <a:pt x="598" y="315"/>
                  </a:lnTo>
                  <a:lnTo>
                    <a:pt x="600" y="315"/>
                  </a:lnTo>
                  <a:lnTo>
                    <a:pt x="598" y="316"/>
                  </a:lnTo>
                  <a:lnTo>
                    <a:pt x="597" y="317"/>
                  </a:lnTo>
                  <a:lnTo>
                    <a:pt x="597" y="317"/>
                  </a:lnTo>
                  <a:lnTo>
                    <a:pt x="596" y="317"/>
                  </a:lnTo>
                  <a:lnTo>
                    <a:pt x="596" y="318"/>
                  </a:lnTo>
                  <a:lnTo>
                    <a:pt x="595" y="320"/>
                  </a:lnTo>
                  <a:lnTo>
                    <a:pt x="596" y="321"/>
                  </a:lnTo>
                  <a:lnTo>
                    <a:pt x="596" y="321"/>
                  </a:lnTo>
                  <a:lnTo>
                    <a:pt x="596" y="322"/>
                  </a:lnTo>
                  <a:lnTo>
                    <a:pt x="596" y="322"/>
                  </a:lnTo>
                  <a:lnTo>
                    <a:pt x="596" y="324"/>
                  </a:lnTo>
                  <a:lnTo>
                    <a:pt x="596" y="324"/>
                  </a:lnTo>
                  <a:lnTo>
                    <a:pt x="595" y="324"/>
                  </a:lnTo>
                  <a:lnTo>
                    <a:pt x="595" y="324"/>
                  </a:lnTo>
                  <a:lnTo>
                    <a:pt x="595" y="325"/>
                  </a:lnTo>
                  <a:lnTo>
                    <a:pt x="595" y="325"/>
                  </a:lnTo>
                  <a:lnTo>
                    <a:pt x="595" y="326"/>
                  </a:lnTo>
                  <a:lnTo>
                    <a:pt x="593" y="327"/>
                  </a:lnTo>
                  <a:lnTo>
                    <a:pt x="593" y="327"/>
                  </a:lnTo>
                  <a:lnTo>
                    <a:pt x="592" y="329"/>
                  </a:lnTo>
                  <a:lnTo>
                    <a:pt x="591" y="329"/>
                  </a:lnTo>
                  <a:lnTo>
                    <a:pt x="591" y="329"/>
                  </a:lnTo>
                  <a:lnTo>
                    <a:pt x="589" y="329"/>
                  </a:lnTo>
                  <a:lnTo>
                    <a:pt x="589" y="329"/>
                  </a:lnTo>
                  <a:lnTo>
                    <a:pt x="589" y="330"/>
                  </a:lnTo>
                  <a:lnTo>
                    <a:pt x="587" y="330"/>
                  </a:lnTo>
                  <a:lnTo>
                    <a:pt x="586" y="331"/>
                  </a:lnTo>
                  <a:lnTo>
                    <a:pt x="586" y="330"/>
                  </a:lnTo>
                  <a:lnTo>
                    <a:pt x="586" y="330"/>
                  </a:lnTo>
                  <a:lnTo>
                    <a:pt x="586" y="330"/>
                  </a:lnTo>
                  <a:lnTo>
                    <a:pt x="584" y="329"/>
                  </a:lnTo>
                  <a:lnTo>
                    <a:pt x="584" y="326"/>
                  </a:lnTo>
                  <a:lnTo>
                    <a:pt x="583" y="326"/>
                  </a:lnTo>
                  <a:lnTo>
                    <a:pt x="583" y="326"/>
                  </a:lnTo>
                  <a:lnTo>
                    <a:pt x="584" y="325"/>
                  </a:lnTo>
                  <a:lnTo>
                    <a:pt x="584" y="322"/>
                  </a:lnTo>
                  <a:lnTo>
                    <a:pt x="586" y="322"/>
                  </a:lnTo>
                  <a:lnTo>
                    <a:pt x="586" y="322"/>
                  </a:lnTo>
                  <a:lnTo>
                    <a:pt x="586" y="321"/>
                  </a:lnTo>
                  <a:lnTo>
                    <a:pt x="586" y="320"/>
                  </a:lnTo>
                  <a:lnTo>
                    <a:pt x="587" y="320"/>
                  </a:lnTo>
                  <a:lnTo>
                    <a:pt x="588" y="318"/>
                  </a:lnTo>
                  <a:lnTo>
                    <a:pt x="587" y="317"/>
                  </a:lnTo>
                  <a:lnTo>
                    <a:pt x="588" y="317"/>
                  </a:lnTo>
                  <a:lnTo>
                    <a:pt x="588" y="317"/>
                  </a:lnTo>
                  <a:lnTo>
                    <a:pt x="588" y="317"/>
                  </a:lnTo>
                  <a:lnTo>
                    <a:pt x="589" y="317"/>
                  </a:lnTo>
                  <a:lnTo>
                    <a:pt x="588" y="316"/>
                  </a:lnTo>
                  <a:lnTo>
                    <a:pt x="589" y="315"/>
                  </a:lnTo>
                  <a:lnTo>
                    <a:pt x="589" y="315"/>
                  </a:lnTo>
                  <a:lnTo>
                    <a:pt x="588" y="315"/>
                  </a:lnTo>
                  <a:lnTo>
                    <a:pt x="588" y="313"/>
                  </a:lnTo>
                  <a:lnTo>
                    <a:pt x="588" y="312"/>
                  </a:lnTo>
                  <a:lnTo>
                    <a:pt x="588" y="311"/>
                  </a:lnTo>
                  <a:lnTo>
                    <a:pt x="588" y="311"/>
                  </a:lnTo>
                  <a:lnTo>
                    <a:pt x="587" y="309"/>
                  </a:lnTo>
                  <a:lnTo>
                    <a:pt x="587" y="309"/>
                  </a:lnTo>
                  <a:lnTo>
                    <a:pt x="587" y="309"/>
                  </a:lnTo>
                  <a:lnTo>
                    <a:pt x="586" y="308"/>
                  </a:lnTo>
                  <a:lnTo>
                    <a:pt x="586" y="308"/>
                  </a:lnTo>
                  <a:lnTo>
                    <a:pt x="584" y="307"/>
                  </a:lnTo>
                  <a:lnTo>
                    <a:pt x="586" y="307"/>
                  </a:lnTo>
                  <a:lnTo>
                    <a:pt x="584" y="307"/>
                  </a:lnTo>
                  <a:lnTo>
                    <a:pt x="584" y="307"/>
                  </a:lnTo>
                  <a:lnTo>
                    <a:pt x="583" y="305"/>
                  </a:lnTo>
                  <a:lnTo>
                    <a:pt x="583" y="305"/>
                  </a:lnTo>
                  <a:lnTo>
                    <a:pt x="582" y="305"/>
                  </a:lnTo>
                  <a:lnTo>
                    <a:pt x="582" y="305"/>
                  </a:lnTo>
                  <a:lnTo>
                    <a:pt x="580" y="305"/>
                  </a:lnTo>
                  <a:lnTo>
                    <a:pt x="580" y="305"/>
                  </a:lnTo>
                  <a:lnTo>
                    <a:pt x="580" y="307"/>
                  </a:lnTo>
                  <a:lnTo>
                    <a:pt x="579" y="305"/>
                  </a:lnTo>
                  <a:lnTo>
                    <a:pt x="578" y="305"/>
                  </a:lnTo>
                  <a:lnTo>
                    <a:pt x="577" y="307"/>
                  </a:lnTo>
                  <a:lnTo>
                    <a:pt x="577" y="307"/>
                  </a:lnTo>
                  <a:lnTo>
                    <a:pt x="575" y="305"/>
                  </a:lnTo>
                  <a:lnTo>
                    <a:pt x="575" y="305"/>
                  </a:lnTo>
                  <a:lnTo>
                    <a:pt x="575" y="305"/>
                  </a:lnTo>
                  <a:lnTo>
                    <a:pt x="574" y="305"/>
                  </a:lnTo>
                  <a:lnTo>
                    <a:pt x="574" y="305"/>
                  </a:lnTo>
                  <a:lnTo>
                    <a:pt x="573" y="305"/>
                  </a:lnTo>
                  <a:lnTo>
                    <a:pt x="571" y="307"/>
                  </a:lnTo>
                  <a:lnTo>
                    <a:pt x="571" y="307"/>
                  </a:lnTo>
                  <a:lnTo>
                    <a:pt x="570" y="308"/>
                  </a:lnTo>
                  <a:lnTo>
                    <a:pt x="570" y="309"/>
                  </a:lnTo>
                  <a:lnTo>
                    <a:pt x="570" y="308"/>
                  </a:lnTo>
                  <a:lnTo>
                    <a:pt x="569" y="309"/>
                  </a:lnTo>
                  <a:lnTo>
                    <a:pt x="569" y="309"/>
                  </a:lnTo>
                  <a:lnTo>
                    <a:pt x="567" y="309"/>
                  </a:lnTo>
                  <a:lnTo>
                    <a:pt x="567" y="309"/>
                  </a:lnTo>
                  <a:lnTo>
                    <a:pt x="566" y="311"/>
                  </a:lnTo>
                  <a:lnTo>
                    <a:pt x="564" y="311"/>
                  </a:lnTo>
                  <a:lnTo>
                    <a:pt x="562" y="311"/>
                  </a:lnTo>
                  <a:lnTo>
                    <a:pt x="564" y="312"/>
                  </a:lnTo>
                  <a:lnTo>
                    <a:pt x="562" y="313"/>
                  </a:lnTo>
                  <a:lnTo>
                    <a:pt x="561" y="313"/>
                  </a:lnTo>
                  <a:lnTo>
                    <a:pt x="561" y="315"/>
                  </a:lnTo>
                  <a:lnTo>
                    <a:pt x="561" y="315"/>
                  </a:lnTo>
                  <a:lnTo>
                    <a:pt x="560" y="315"/>
                  </a:lnTo>
                  <a:lnTo>
                    <a:pt x="558" y="315"/>
                  </a:lnTo>
                  <a:lnTo>
                    <a:pt x="558" y="316"/>
                  </a:lnTo>
                  <a:lnTo>
                    <a:pt x="558" y="316"/>
                  </a:lnTo>
                  <a:lnTo>
                    <a:pt x="558" y="317"/>
                  </a:lnTo>
                  <a:lnTo>
                    <a:pt x="557" y="318"/>
                  </a:lnTo>
                  <a:lnTo>
                    <a:pt x="557" y="320"/>
                  </a:lnTo>
                  <a:lnTo>
                    <a:pt x="556" y="320"/>
                  </a:lnTo>
                  <a:lnTo>
                    <a:pt x="556" y="320"/>
                  </a:lnTo>
                  <a:lnTo>
                    <a:pt x="556" y="320"/>
                  </a:lnTo>
                  <a:lnTo>
                    <a:pt x="555" y="320"/>
                  </a:lnTo>
                  <a:lnTo>
                    <a:pt x="555" y="320"/>
                  </a:lnTo>
                  <a:lnTo>
                    <a:pt x="553" y="320"/>
                  </a:lnTo>
                  <a:lnTo>
                    <a:pt x="552" y="320"/>
                  </a:lnTo>
                  <a:lnTo>
                    <a:pt x="551" y="320"/>
                  </a:lnTo>
                  <a:lnTo>
                    <a:pt x="549" y="320"/>
                  </a:lnTo>
                  <a:lnTo>
                    <a:pt x="549" y="321"/>
                  </a:lnTo>
                  <a:lnTo>
                    <a:pt x="549" y="322"/>
                  </a:lnTo>
                  <a:lnTo>
                    <a:pt x="549" y="322"/>
                  </a:lnTo>
                  <a:lnTo>
                    <a:pt x="548" y="324"/>
                  </a:lnTo>
                  <a:lnTo>
                    <a:pt x="547" y="322"/>
                  </a:lnTo>
                  <a:lnTo>
                    <a:pt x="547" y="322"/>
                  </a:lnTo>
                  <a:lnTo>
                    <a:pt x="546" y="324"/>
                  </a:lnTo>
                  <a:lnTo>
                    <a:pt x="544" y="325"/>
                  </a:lnTo>
                  <a:lnTo>
                    <a:pt x="543" y="325"/>
                  </a:lnTo>
                  <a:lnTo>
                    <a:pt x="543" y="324"/>
                  </a:lnTo>
                  <a:lnTo>
                    <a:pt x="542" y="322"/>
                  </a:lnTo>
                  <a:lnTo>
                    <a:pt x="542" y="322"/>
                  </a:lnTo>
                  <a:lnTo>
                    <a:pt x="539" y="321"/>
                  </a:lnTo>
                  <a:lnTo>
                    <a:pt x="533" y="324"/>
                  </a:lnTo>
                  <a:lnTo>
                    <a:pt x="513" y="305"/>
                  </a:lnTo>
                  <a:lnTo>
                    <a:pt x="495" y="290"/>
                  </a:lnTo>
                  <a:lnTo>
                    <a:pt x="478" y="294"/>
                  </a:lnTo>
                  <a:lnTo>
                    <a:pt x="480" y="291"/>
                  </a:lnTo>
                  <a:lnTo>
                    <a:pt x="478" y="290"/>
                  </a:lnTo>
                  <a:lnTo>
                    <a:pt x="478" y="282"/>
                  </a:lnTo>
                  <a:lnTo>
                    <a:pt x="480" y="277"/>
                  </a:lnTo>
                  <a:lnTo>
                    <a:pt x="480" y="274"/>
                  </a:lnTo>
                  <a:lnTo>
                    <a:pt x="480" y="272"/>
                  </a:lnTo>
                  <a:lnTo>
                    <a:pt x="480" y="271"/>
                  </a:lnTo>
                  <a:lnTo>
                    <a:pt x="480" y="260"/>
                  </a:lnTo>
                  <a:lnTo>
                    <a:pt x="478" y="259"/>
                  </a:lnTo>
                  <a:lnTo>
                    <a:pt x="478" y="258"/>
                  </a:lnTo>
                  <a:lnTo>
                    <a:pt x="478" y="255"/>
                  </a:lnTo>
                  <a:lnTo>
                    <a:pt x="478" y="254"/>
                  </a:lnTo>
                  <a:lnTo>
                    <a:pt x="477" y="251"/>
                  </a:lnTo>
                  <a:lnTo>
                    <a:pt x="476" y="249"/>
                  </a:lnTo>
                  <a:lnTo>
                    <a:pt x="476" y="247"/>
                  </a:lnTo>
                  <a:lnTo>
                    <a:pt x="474" y="245"/>
                  </a:lnTo>
                  <a:lnTo>
                    <a:pt x="473" y="245"/>
                  </a:lnTo>
                  <a:lnTo>
                    <a:pt x="469" y="245"/>
                  </a:lnTo>
                  <a:lnTo>
                    <a:pt x="468" y="245"/>
                  </a:lnTo>
                  <a:lnTo>
                    <a:pt x="465" y="243"/>
                  </a:lnTo>
                  <a:lnTo>
                    <a:pt x="465" y="242"/>
                  </a:lnTo>
                  <a:lnTo>
                    <a:pt x="464" y="239"/>
                  </a:lnTo>
                  <a:lnTo>
                    <a:pt x="463" y="232"/>
                  </a:lnTo>
                  <a:lnTo>
                    <a:pt x="463" y="229"/>
                  </a:lnTo>
                  <a:lnTo>
                    <a:pt x="462" y="227"/>
                  </a:lnTo>
                  <a:lnTo>
                    <a:pt x="462" y="220"/>
                  </a:lnTo>
                  <a:lnTo>
                    <a:pt x="459" y="217"/>
                  </a:lnTo>
                  <a:lnTo>
                    <a:pt x="458" y="216"/>
                  </a:lnTo>
                  <a:lnTo>
                    <a:pt x="456" y="216"/>
                  </a:lnTo>
                  <a:lnTo>
                    <a:pt x="455" y="216"/>
                  </a:lnTo>
                  <a:lnTo>
                    <a:pt x="455" y="217"/>
                  </a:lnTo>
                  <a:lnTo>
                    <a:pt x="454" y="220"/>
                  </a:lnTo>
                  <a:lnTo>
                    <a:pt x="449" y="221"/>
                  </a:lnTo>
                  <a:lnTo>
                    <a:pt x="447" y="223"/>
                  </a:lnTo>
                  <a:lnTo>
                    <a:pt x="447" y="224"/>
                  </a:lnTo>
                  <a:lnTo>
                    <a:pt x="446" y="227"/>
                  </a:lnTo>
                  <a:lnTo>
                    <a:pt x="445" y="228"/>
                  </a:lnTo>
                  <a:lnTo>
                    <a:pt x="443" y="232"/>
                  </a:lnTo>
                  <a:lnTo>
                    <a:pt x="442" y="233"/>
                  </a:lnTo>
                  <a:lnTo>
                    <a:pt x="440" y="233"/>
                  </a:lnTo>
                  <a:lnTo>
                    <a:pt x="437" y="233"/>
                  </a:lnTo>
                  <a:lnTo>
                    <a:pt x="433" y="232"/>
                  </a:lnTo>
                  <a:lnTo>
                    <a:pt x="432" y="232"/>
                  </a:lnTo>
                  <a:lnTo>
                    <a:pt x="431" y="232"/>
                  </a:lnTo>
                  <a:lnTo>
                    <a:pt x="428" y="237"/>
                  </a:lnTo>
                  <a:lnTo>
                    <a:pt x="428" y="237"/>
                  </a:lnTo>
                  <a:lnTo>
                    <a:pt x="427" y="238"/>
                  </a:lnTo>
                  <a:lnTo>
                    <a:pt x="425" y="239"/>
                  </a:lnTo>
                  <a:lnTo>
                    <a:pt x="424" y="241"/>
                  </a:lnTo>
                  <a:lnTo>
                    <a:pt x="421" y="242"/>
                  </a:lnTo>
                  <a:lnTo>
                    <a:pt x="423" y="243"/>
                  </a:lnTo>
                  <a:lnTo>
                    <a:pt x="421" y="245"/>
                  </a:lnTo>
                  <a:lnTo>
                    <a:pt x="420" y="245"/>
                  </a:lnTo>
                  <a:lnTo>
                    <a:pt x="420" y="246"/>
                  </a:lnTo>
                  <a:lnTo>
                    <a:pt x="420" y="246"/>
                  </a:lnTo>
                  <a:lnTo>
                    <a:pt x="418" y="246"/>
                  </a:lnTo>
                  <a:lnTo>
                    <a:pt x="415" y="245"/>
                  </a:lnTo>
                  <a:lnTo>
                    <a:pt x="414" y="242"/>
                  </a:lnTo>
                  <a:lnTo>
                    <a:pt x="412" y="241"/>
                  </a:lnTo>
                  <a:lnTo>
                    <a:pt x="411" y="242"/>
                  </a:lnTo>
                  <a:lnTo>
                    <a:pt x="410" y="241"/>
                  </a:lnTo>
                  <a:lnTo>
                    <a:pt x="410" y="241"/>
                  </a:lnTo>
                  <a:lnTo>
                    <a:pt x="409" y="241"/>
                  </a:lnTo>
                  <a:lnTo>
                    <a:pt x="409" y="239"/>
                  </a:lnTo>
                  <a:lnTo>
                    <a:pt x="407" y="238"/>
                  </a:lnTo>
                  <a:lnTo>
                    <a:pt x="407" y="237"/>
                  </a:lnTo>
                  <a:lnTo>
                    <a:pt x="406" y="236"/>
                  </a:lnTo>
                  <a:lnTo>
                    <a:pt x="406" y="236"/>
                  </a:lnTo>
                  <a:lnTo>
                    <a:pt x="405" y="236"/>
                  </a:lnTo>
                  <a:lnTo>
                    <a:pt x="403" y="236"/>
                  </a:lnTo>
                  <a:lnTo>
                    <a:pt x="403" y="236"/>
                  </a:lnTo>
                  <a:lnTo>
                    <a:pt x="402" y="237"/>
                  </a:lnTo>
                  <a:lnTo>
                    <a:pt x="401" y="237"/>
                  </a:lnTo>
                  <a:lnTo>
                    <a:pt x="400" y="238"/>
                  </a:lnTo>
                  <a:lnTo>
                    <a:pt x="400" y="239"/>
                  </a:lnTo>
                  <a:lnTo>
                    <a:pt x="398" y="239"/>
                  </a:lnTo>
                  <a:lnTo>
                    <a:pt x="398" y="243"/>
                  </a:lnTo>
                  <a:lnTo>
                    <a:pt x="397" y="245"/>
                  </a:lnTo>
                  <a:lnTo>
                    <a:pt x="397" y="246"/>
                  </a:lnTo>
                  <a:lnTo>
                    <a:pt x="397" y="246"/>
                  </a:lnTo>
                  <a:lnTo>
                    <a:pt x="398" y="246"/>
                  </a:lnTo>
                  <a:lnTo>
                    <a:pt x="400" y="246"/>
                  </a:lnTo>
                  <a:lnTo>
                    <a:pt x="398" y="249"/>
                  </a:lnTo>
                  <a:lnTo>
                    <a:pt x="400" y="251"/>
                  </a:lnTo>
                  <a:lnTo>
                    <a:pt x="400" y="251"/>
                  </a:lnTo>
                  <a:lnTo>
                    <a:pt x="401" y="250"/>
                  </a:lnTo>
                  <a:lnTo>
                    <a:pt x="402" y="250"/>
                  </a:lnTo>
                  <a:lnTo>
                    <a:pt x="402" y="250"/>
                  </a:lnTo>
                  <a:lnTo>
                    <a:pt x="403" y="251"/>
                  </a:lnTo>
                  <a:lnTo>
                    <a:pt x="403" y="252"/>
                  </a:lnTo>
                  <a:lnTo>
                    <a:pt x="405" y="252"/>
                  </a:lnTo>
                  <a:lnTo>
                    <a:pt x="405" y="252"/>
                  </a:lnTo>
                  <a:lnTo>
                    <a:pt x="405" y="254"/>
                  </a:lnTo>
                  <a:lnTo>
                    <a:pt x="405" y="254"/>
                  </a:lnTo>
                  <a:lnTo>
                    <a:pt x="367" y="254"/>
                  </a:lnTo>
                  <a:lnTo>
                    <a:pt x="334" y="254"/>
                  </a:lnTo>
                  <a:lnTo>
                    <a:pt x="319" y="254"/>
                  </a:lnTo>
                  <a:lnTo>
                    <a:pt x="319" y="254"/>
                  </a:lnTo>
                  <a:lnTo>
                    <a:pt x="319" y="254"/>
                  </a:lnTo>
                  <a:lnTo>
                    <a:pt x="317" y="251"/>
                  </a:lnTo>
                  <a:lnTo>
                    <a:pt x="314" y="251"/>
                  </a:lnTo>
                  <a:lnTo>
                    <a:pt x="314" y="251"/>
                  </a:lnTo>
                  <a:lnTo>
                    <a:pt x="314" y="251"/>
                  </a:lnTo>
                  <a:lnTo>
                    <a:pt x="313" y="251"/>
                  </a:lnTo>
                  <a:lnTo>
                    <a:pt x="313" y="251"/>
                  </a:lnTo>
                  <a:lnTo>
                    <a:pt x="313" y="251"/>
                  </a:lnTo>
                  <a:lnTo>
                    <a:pt x="313" y="251"/>
                  </a:lnTo>
                  <a:lnTo>
                    <a:pt x="312" y="251"/>
                  </a:lnTo>
                  <a:lnTo>
                    <a:pt x="308" y="250"/>
                  </a:lnTo>
                  <a:lnTo>
                    <a:pt x="307" y="250"/>
                  </a:lnTo>
                  <a:lnTo>
                    <a:pt x="304" y="251"/>
                  </a:lnTo>
                  <a:lnTo>
                    <a:pt x="303" y="252"/>
                  </a:lnTo>
                  <a:lnTo>
                    <a:pt x="303" y="252"/>
                  </a:lnTo>
                  <a:lnTo>
                    <a:pt x="303" y="254"/>
                  </a:lnTo>
                  <a:lnTo>
                    <a:pt x="301" y="252"/>
                  </a:lnTo>
                  <a:lnTo>
                    <a:pt x="301" y="254"/>
                  </a:lnTo>
                  <a:lnTo>
                    <a:pt x="300" y="254"/>
                  </a:lnTo>
                  <a:lnTo>
                    <a:pt x="299" y="254"/>
                  </a:lnTo>
                  <a:lnTo>
                    <a:pt x="299" y="252"/>
                  </a:lnTo>
                  <a:lnTo>
                    <a:pt x="297" y="252"/>
                  </a:lnTo>
                  <a:lnTo>
                    <a:pt x="297" y="252"/>
                  </a:lnTo>
                  <a:lnTo>
                    <a:pt x="296" y="252"/>
                  </a:lnTo>
                  <a:lnTo>
                    <a:pt x="295" y="252"/>
                  </a:lnTo>
                  <a:lnTo>
                    <a:pt x="295" y="252"/>
                  </a:lnTo>
                  <a:lnTo>
                    <a:pt x="292" y="254"/>
                  </a:lnTo>
                  <a:lnTo>
                    <a:pt x="292" y="254"/>
                  </a:lnTo>
                  <a:lnTo>
                    <a:pt x="292" y="255"/>
                  </a:lnTo>
                  <a:lnTo>
                    <a:pt x="292" y="255"/>
                  </a:lnTo>
                  <a:lnTo>
                    <a:pt x="291" y="255"/>
                  </a:lnTo>
                  <a:lnTo>
                    <a:pt x="288" y="255"/>
                  </a:lnTo>
                  <a:lnTo>
                    <a:pt x="288" y="255"/>
                  </a:lnTo>
                  <a:lnTo>
                    <a:pt x="288" y="255"/>
                  </a:lnTo>
                  <a:lnTo>
                    <a:pt x="287" y="255"/>
                  </a:lnTo>
                  <a:lnTo>
                    <a:pt x="287" y="265"/>
                  </a:lnTo>
                  <a:lnTo>
                    <a:pt x="287" y="285"/>
                  </a:lnTo>
                  <a:lnTo>
                    <a:pt x="287" y="300"/>
                  </a:lnTo>
                  <a:lnTo>
                    <a:pt x="288" y="300"/>
                  </a:lnTo>
                  <a:lnTo>
                    <a:pt x="290" y="302"/>
                  </a:lnTo>
                  <a:lnTo>
                    <a:pt x="290" y="300"/>
                  </a:lnTo>
                  <a:lnTo>
                    <a:pt x="291" y="299"/>
                  </a:lnTo>
                  <a:lnTo>
                    <a:pt x="292" y="299"/>
                  </a:lnTo>
                  <a:lnTo>
                    <a:pt x="294" y="298"/>
                  </a:lnTo>
                  <a:lnTo>
                    <a:pt x="295" y="298"/>
                  </a:lnTo>
                  <a:lnTo>
                    <a:pt x="295" y="298"/>
                  </a:lnTo>
                  <a:lnTo>
                    <a:pt x="297" y="296"/>
                  </a:lnTo>
                  <a:lnTo>
                    <a:pt x="297" y="298"/>
                  </a:lnTo>
                  <a:lnTo>
                    <a:pt x="297" y="299"/>
                  </a:lnTo>
                  <a:lnTo>
                    <a:pt x="297" y="300"/>
                  </a:lnTo>
                  <a:lnTo>
                    <a:pt x="297" y="300"/>
                  </a:lnTo>
                  <a:lnTo>
                    <a:pt x="299" y="300"/>
                  </a:lnTo>
                  <a:lnTo>
                    <a:pt x="300" y="300"/>
                  </a:lnTo>
                  <a:lnTo>
                    <a:pt x="301" y="299"/>
                  </a:lnTo>
                  <a:lnTo>
                    <a:pt x="303" y="299"/>
                  </a:lnTo>
                  <a:lnTo>
                    <a:pt x="303" y="299"/>
                  </a:lnTo>
                  <a:lnTo>
                    <a:pt x="304" y="299"/>
                  </a:lnTo>
                  <a:lnTo>
                    <a:pt x="305" y="300"/>
                  </a:lnTo>
                  <a:lnTo>
                    <a:pt x="307" y="300"/>
                  </a:lnTo>
                  <a:lnTo>
                    <a:pt x="310" y="300"/>
                  </a:lnTo>
                  <a:lnTo>
                    <a:pt x="312" y="300"/>
                  </a:lnTo>
                  <a:lnTo>
                    <a:pt x="314" y="300"/>
                  </a:lnTo>
                  <a:lnTo>
                    <a:pt x="316" y="300"/>
                  </a:lnTo>
                  <a:lnTo>
                    <a:pt x="316" y="300"/>
                  </a:lnTo>
                  <a:lnTo>
                    <a:pt x="316" y="300"/>
                  </a:lnTo>
                  <a:lnTo>
                    <a:pt x="316" y="302"/>
                  </a:lnTo>
                  <a:lnTo>
                    <a:pt x="317" y="302"/>
                  </a:lnTo>
                  <a:lnTo>
                    <a:pt x="319" y="300"/>
                  </a:lnTo>
                  <a:lnTo>
                    <a:pt x="319" y="299"/>
                  </a:lnTo>
                  <a:lnTo>
                    <a:pt x="321" y="300"/>
                  </a:lnTo>
                  <a:lnTo>
                    <a:pt x="322" y="299"/>
                  </a:lnTo>
                  <a:lnTo>
                    <a:pt x="323" y="299"/>
                  </a:lnTo>
                  <a:lnTo>
                    <a:pt x="325" y="300"/>
                  </a:lnTo>
                  <a:lnTo>
                    <a:pt x="325" y="300"/>
                  </a:lnTo>
                  <a:lnTo>
                    <a:pt x="326" y="300"/>
                  </a:lnTo>
                  <a:lnTo>
                    <a:pt x="326" y="302"/>
                  </a:lnTo>
                  <a:lnTo>
                    <a:pt x="327" y="302"/>
                  </a:lnTo>
                  <a:lnTo>
                    <a:pt x="327" y="302"/>
                  </a:lnTo>
                  <a:lnTo>
                    <a:pt x="331" y="304"/>
                  </a:lnTo>
                  <a:lnTo>
                    <a:pt x="332" y="305"/>
                  </a:lnTo>
                  <a:lnTo>
                    <a:pt x="332" y="305"/>
                  </a:lnTo>
                  <a:lnTo>
                    <a:pt x="331" y="307"/>
                  </a:lnTo>
                  <a:lnTo>
                    <a:pt x="332" y="308"/>
                  </a:lnTo>
                  <a:lnTo>
                    <a:pt x="334" y="309"/>
                  </a:lnTo>
                  <a:lnTo>
                    <a:pt x="335" y="309"/>
                  </a:lnTo>
                  <a:lnTo>
                    <a:pt x="334" y="311"/>
                  </a:lnTo>
                  <a:lnTo>
                    <a:pt x="332" y="311"/>
                  </a:lnTo>
                  <a:lnTo>
                    <a:pt x="334" y="312"/>
                  </a:lnTo>
                  <a:lnTo>
                    <a:pt x="334" y="312"/>
                  </a:lnTo>
                  <a:lnTo>
                    <a:pt x="334" y="313"/>
                  </a:lnTo>
                  <a:lnTo>
                    <a:pt x="334" y="313"/>
                  </a:lnTo>
                  <a:lnTo>
                    <a:pt x="335" y="315"/>
                  </a:lnTo>
                  <a:lnTo>
                    <a:pt x="336" y="315"/>
                  </a:lnTo>
                  <a:lnTo>
                    <a:pt x="338" y="315"/>
                  </a:lnTo>
                  <a:lnTo>
                    <a:pt x="336" y="316"/>
                  </a:lnTo>
                  <a:lnTo>
                    <a:pt x="336" y="316"/>
                  </a:lnTo>
                  <a:lnTo>
                    <a:pt x="335" y="316"/>
                  </a:lnTo>
                  <a:lnTo>
                    <a:pt x="335" y="317"/>
                  </a:lnTo>
                  <a:lnTo>
                    <a:pt x="335" y="318"/>
                  </a:lnTo>
                  <a:lnTo>
                    <a:pt x="335" y="320"/>
                  </a:lnTo>
                  <a:lnTo>
                    <a:pt x="335" y="320"/>
                  </a:lnTo>
                  <a:lnTo>
                    <a:pt x="336" y="321"/>
                  </a:lnTo>
                  <a:lnTo>
                    <a:pt x="335" y="322"/>
                  </a:lnTo>
                  <a:lnTo>
                    <a:pt x="335" y="322"/>
                  </a:lnTo>
                  <a:lnTo>
                    <a:pt x="334" y="322"/>
                  </a:lnTo>
                  <a:lnTo>
                    <a:pt x="334" y="324"/>
                  </a:lnTo>
                  <a:lnTo>
                    <a:pt x="334" y="325"/>
                  </a:lnTo>
                  <a:lnTo>
                    <a:pt x="334" y="326"/>
                  </a:lnTo>
                  <a:lnTo>
                    <a:pt x="335" y="326"/>
                  </a:lnTo>
                  <a:lnTo>
                    <a:pt x="336" y="327"/>
                  </a:lnTo>
                  <a:lnTo>
                    <a:pt x="339" y="331"/>
                  </a:lnTo>
                  <a:lnTo>
                    <a:pt x="338" y="331"/>
                  </a:lnTo>
                  <a:lnTo>
                    <a:pt x="338" y="331"/>
                  </a:lnTo>
                  <a:lnTo>
                    <a:pt x="338" y="331"/>
                  </a:lnTo>
                  <a:lnTo>
                    <a:pt x="336" y="331"/>
                  </a:lnTo>
                  <a:lnTo>
                    <a:pt x="335" y="331"/>
                  </a:lnTo>
                  <a:lnTo>
                    <a:pt x="334" y="331"/>
                  </a:lnTo>
                  <a:lnTo>
                    <a:pt x="334" y="330"/>
                  </a:lnTo>
                  <a:lnTo>
                    <a:pt x="332" y="331"/>
                  </a:lnTo>
                  <a:lnTo>
                    <a:pt x="332" y="331"/>
                  </a:lnTo>
                  <a:lnTo>
                    <a:pt x="332" y="333"/>
                  </a:lnTo>
                  <a:lnTo>
                    <a:pt x="332" y="333"/>
                  </a:lnTo>
                  <a:lnTo>
                    <a:pt x="332" y="334"/>
                  </a:lnTo>
                  <a:lnTo>
                    <a:pt x="331" y="334"/>
                  </a:lnTo>
                  <a:lnTo>
                    <a:pt x="330" y="334"/>
                  </a:lnTo>
                  <a:lnTo>
                    <a:pt x="330" y="334"/>
                  </a:lnTo>
                  <a:lnTo>
                    <a:pt x="328" y="334"/>
                  </a:lnTo>
                  <a:lnTo>
                    <a:pt x="327" y="334"/>
                  </a:lnTo>
                  <a:lnTo>
                    <a:pt x="327" y="334"/>
                  </a:lnTo>
                  <a:lnTo>
                    <a:pt x="326" y="334"/>
                  </a:lnTo>
                  <a:lnTo>
                    <a:pt x="326" y="333"/>
                  </a:lnTo>
                  <a:lnTo>
                    <a:pt x="326" y="331"/>
                  </a:lnTo>
                  <a:lnTo>
                    <a:pt x="326" y="331"/>
                  </a:lnTo>
                  <a:lnTo>
                    <a:pt x="325" y="331"/>
                  </a:lnTo>
                  <a:lnTo>
                    <a:pt x="325" y="331"/>
                  </a:lnTo>
                  <a:lnTo>
                    <a:pt x="323" y="333"/>
                  </a:lnTo>
                  <a:lnTo>
                    <a:pt x="322" y="331"/>
                  </a:lnTo>
                  <a:lnTo>
                    <a:pt x="322" y="333"/>
                  </a:lnTo>
                  <a:lnTo>
                    <a:pt x="322" y="333"/>
                  </a:lnTo>
                  <a:lnTo>
                    <a:pt x="322" y="334"/>
                  </a:lnTo>
                  <a:lnTo>
                    <a:pt x="321" y="333"/>
                  </a:lnTo>
                  <a:lnTo>
                    <a:pt x="318" y="330"/>
                  </a:lnTo>
                  <a:lnTo>
                    <a:pt x="318" y="329"/>
                  </a:lnTo>
                  <a:lnTo>
                    <a:pt x="317" y="327"/>
                  </a:lnTo>
                  <a:lnTo>
                    <a:pt x="316" y="327"/>
                  </a:lnTo>
                  <a:lnTo>
                    <a:pt x="316" y="326"/>
                  </a:lnTo>
                  <a:lnTo>
                    <a:pt x="316" y="326"/>
                  </a:lnTo>
                  <a:lnTo>
                    <a:pt x="314" y="326"/>
                  </a:lnTo>
                  <a:lnTo>
                    <a:pt x="314" y="325"/>
                  </a:lnTo>
                  <a:lnTo>
                    <a:pt x="313" y="325"/>
                  </a:lnTo>
                  <a:lnTo>
                    <a:pt x="313" y="325"/>
                  </a:lnTo>
                  <a:lnTo>
                    <a:pt x="312" y="325"/>
                  </a:lnTo>
                  <a:lnTo>
                    <a:pt x="312" y="326"/>
                  </a:lnTo>
                  <a:lnTo>
                    <a:pt x="310" y="326"/>
                  </a:lnTo>
                  <a:lnTo>
                    <a:pt x="310" y="326"/>
                  </a:lnTo>
                  <a:lnTo>
                    <a:pt x="309" y="326"/>
                  </a:lnTo>
                  <a:lnTo>
                    <a:pt x="309" y="327"/>
                  </a:lnTo>
                  <a:lnTo>
                    <a:pt x="309" y="329"/>
                  </a:lnTo>
                  <a:lnTo>
                    <a:pt x="309" y="329"/>
                  </a:lnTo>
                  <a:lnTo>
                    <a:pt x="307" y="329"/>
                  </a:lnTo>
                  <a:lnTo>
                    <a:pt x="307" y="330"/>
                  </a:lnTo>
                  <a:lnTo>
                    <a:pt x="305" y="330"/>
                  </a:lnTo>
                  <a:lnTo>
                    <a:pt x="305" y="331"/>
                  </a:lnTo>
                  <a:lnTo>
                    <a:pt x="304" y="331"/>
                  </a:lnTo>
                  <a:lnTo>
                    <a:pt x="304" y="333"/>
                  </a:lnTo>
                  <a:lnTo>
                    <a:pt x="303" y="333"/>
                  </a:lnTo>
                  <a:lnTo>
                    <a:pt x="303" y="331"/>
                  </a:lnTo>
                  <a:lnTo>
                    <a:pt x="303" y="331"/>
                  </a:lnTo>
                  <a:lnTo>
                    <a:pt x="301" y="330"/>
                  </a:lnTo>
                  <a:lnTo>
                    <a:pt x="301" y="330"/>
                  </a:lnTo>
                  <a:lnTo>
                    <a:pt x="299" y="330"/>
                  </a:lnTo>
                  <a:lnTo>
                    <a:pt x="299" y="330"/>
                  </a:lnTo>
                  <a:lnTo>
                    <a:pt x="299" y="331"/>
                  </a:lnTo>
                  <a:lnTo>
                    <a:pt x="297" y="331"/>
                  </a:lnTo>
                  <a:lnTo>
                    <a:pt x="296" y="331"/>
                  </a:lnTo>
                  <a:lnTo>
                    <a:pt x="296" y="333"/>
                  </a:lnTo>
                  <a:lnTo>
                    <a:pt x="295" y="334"/>
                  </a:lnTo>
                  <a:lnTo>
                    <a:pt x="294" y="333"/>
                  </a:lnTo>
                  <a:lnTo>
                    <a:pt x="294" y="334"/>
                  </a:lnTo>
                  <a:lnTo>
                    <a:pt x="292" y="335"/>
                  </a:lnTo>
                  <a:lnTo>
                    <a:pt x="291" y="335"/>
                  </a:lnTo>
                  <a:lnTo>
                    <a:pt x="290" y="337"/>
                  </a:lnTo>
                  <a:lnTo>
                    <a:pt x="290" y="335"/>
                  </a:lnTo>
                  <a:lnTo>
                    <a:pt x="290" y="335"/>
                  </a:lnTo>
                  <a:lnTo>
                    <a:pt x="288" y="335"/>
                  </a:lnTo>
                  <a:lnTo>
                    <a:pt x="288" y="335"/>
                  </a:lnTo>
                  <a:lnTo>
                    <a:pt x="287" y="335"/>
                  </a:lnTo>
                  <a:lnTo>
                    <a:pt x="287" y="337"/>
                  </a:lnTo>
                  <a:lnTo>
                    <a:pt x="285" y="337"/>
                  </a:lnTo>
                  <a:lnTo>
                    <a:pt x="285" y="335"/>
                  </a:lnTo>
                  <a:lnTo>
                    <a:pt x="283" y="337"/>
                  </a:lnTo>
                  <a:lnTo>
                    <a:pt x="283" y="335"/>
                  </a:lnTo>
                  <a:lnTo>
                    <a:pt x="282" y="337"/>
                  </a:lnTo>
                  <a:lnTo>
                    <a:pt x="281" y="338"/>
                  </a:lnTo>
                  <a:lnTo>
                    <a:pt x="279" y="338"/>
                  </a:lnTo>
                  <a:lnTo>
                    <a:pt x="278" y="337"/>
                  </a:lnTo>
                  <a:lnTo>
                    <a:pt x="277" y="337"/>
                  </a:lnTo>
                  <a:lnTo>
                    <a:pt x="278" y="338"/>
                  </a:lnTo>
                  <a:lnTo>
                    <a:pt x="277" y="338"/>
                  </a:lnTo>
                  <a:lnTo>
                    <a:pt x="277" y="339"/>
                  </a:lnTo>
                  <a:lnTo>
                    <a:pt x="276" y="339"/>
                  </a:lnTo>
                  <a:lnTo>
                    <a:pt x="276" y="338"/>
                  </a:lnTo>
                  <a:lnTo>
                    <a:pt x="274" y="338"/>
                  </a:lnTo>
                  <a:lnTo>
                    <a:pt x="274" y="338"/>
                  </a:lnTo>
                  <a:lnTo>
                    <a:pt x="274" y="338"/>
                  </a:lnTo>
                  <a:lnTo>
                    <a:pt x="274" y="343"/>
                  </a:lnTo>
                  <a:lnTo>
                    <a:pt x="274" y="360"/>
                  </a:lnTo>
                  <a:lnTo>
                    <a:pt x="273" y="373"/>
                  </a:lnTo>
                  <a:lnTo>
                    <a:pt x="273" y="378"/>
                  </a:lnTo>
                  <a:lnTo>
                    <a:pt x="274" y="387"/>
                  </a:lnTo>
                  <a:lnTo>
                    <a:pt x="273" y="388"/>
                  </a:lnTo>
                  <a:lnTo>
                    <a:pt x="273" y="390"/>
                  </a:lnTo>
                  <a:lnTo>
                    <a:pt x="273" y="391"/>
                  </a:lnTo>
                  <a:lnTo>
                    <a:pt x="273" y="391"/>
                  </a:lnTo>
                  <a:lnTo>
                    <a:pt x="277" y="395"/>
                  </a:lnTo>
                  <a:lnTo>
                    <a:pt x="278" y="396"/>
                  </a:lnTo>
                  <a:lnTo>
                    <a:pt x="278" y="396"/>
                  </a:lnTo>
                  <a:lnTo>
                    <a:pt x="279" y="397"/>
                  </a:lnTo>
                  <a:lnTo>
                    <a:pt x="279" y="399"/>
                  </a:lnTo>
                  <a:lnTo>
                    <a:pt x="281" y="400"/>
                  </a:lnTo>
                  <a:lnTo>
                    <a:pt x="281" y="400"/>
                  </a:lnTo>
                  <a:lnTo>
                    <a:pt x="282" y="400"/>
                  </a:lnTo>
                  <a:lnTo>
                    <a:pt x="282" y="401"/>
                  </a:lnTo>
                  <a:lnTo>
                    <a:pt x="285" y="403"/>
                  </a:lnTo>
                  <a:lnTo>
                    <a:pt x="285" y="403"/>
                  </a:lnTo>
                  <a:lnTo>
                    <a:pt x="287" y="403"/>
                  </a:lnTo>
                  <a:lnTo>
                    <a:pt x="287" y="403"/>
                  </a:lnTo>
                  <a:lnTo>
                    <a:pt x="288" y="405"/>
                  </a:lnTo>
                  <a:lnTo>
                    <a:pt x="290" y="405"/>
                  </a:lnTo>
                  <a:lnTo>
                    <a:pt x="291" y="405"/>
                  </a:lnTo>
                  <a:lnTo>
                    <a:pt x="291" y="406"/>
                  </a:lnTo>
                  <a:lnTo>
                    <a:pt x="292" y="406"/>
                  </a:lnTo>
                  <a:lnTo>
                    <a:pt x="294" y="406"/>
                  </a:lnTo>
                  <a:lnTo>
                    <a:pt x="294" y="408"/>
                  </a:lnTo>
                  <a:lnTo>
                    <a:pt x="295" y="408"/>
                  </a:lnTo>
                  <a:lnTo>
                    <a:pt x="295" y="409"/>
                  </a:lnTo>
                  <a:lnTo>
                    <a:pt x="295" y="410"/>
                  </a:lnTo>
                  <a:lnTo>
                    <a:pt x="296" y="410"/>
                  </a:lnTo>
                  <a:lnTo>
                    <a:pt x="299" y="410"/>
                  </a:lnTo>
                  <a:lnTo>
                    <a:pt x="299" y="412"/>
                  </a:lnTo>
                  <a:lnTo>
                    <a:pt x="300" y="412"/>
                  </a:lnTo>
                  <a:lnTo>
                    <a:pt x="301" y="412"/>
                  </a:lnTo>
                  <a:lnTo>
                    <a:pt x="301" y="413"/>
                  </a:lnTo>
                  <a:lnTo>
                    <a:pt x="303" y="413"/>
                  </a:lnTo>
                  <a:lnTo>
                    <a:pt x="303" y="413"/>
                  </a:lnTo>
                  <a:lnTo>
                    <a:pt x="304" y="414"/>
                  </a:lnTo>
                  <a:lnTo>
                    <a:pt x="304" y="417"/>
                  </a:lnTo>
                  <a:lnTo>
                    <a:pt x="304" y="417"/>
                  </a:lnTo>
                  <a:lnTo>
                    <a:pt x="305" y="418"/>
                  </a:lnTo>
                  <a:lnTo>
                    <a:pt x="304" y="419"/>
                  </a:lnTo>
                  <a:lnTo>
                    <a:pt x="304" y="421"/>
                  </a:lnTo>
                  <a:lnTo>
                    <a:pt x="305" y="421"/>
                  </a:lnTo>
                  <a:lnTo>
                    <a:pt x="305" y="422"/>
                  </a:lnTo>
                  <a:lnTo>
                    <a:pt x="307" y="422"/>
                  </a:lnTo>
                  <a:lnTo>
                    <a:pt x="307" y="422"/>
                  </a:lnTo>
                  <a:lnTo>
                    <a:pt x="307" y="423"/>
                  </a:lnTo>
                  <a:lnTo>
                    <a:pt x="307" y="423"/>
                  </a:lnTo>
                  <a:lnTo>
                    <a:pt x="307" y="425"/>
                  </a:lnTo>
                  <a:lnTo>
                    <a:pt x="307" y="426"/>
                  </a:lnTo>
                  <a:lnTo>
                    <a:pt x="305" y="427"/>
                  </a:lnTo>
                  <a:lnTo>
                    <a:pt x="304" y="428"/>
                  </a:lnTo>
                  <a:lnTo>
                    <a:pt x="304" y="428"/>
                  </a:lnTo>
                  <a:lnTo>
                    <a:pt x="304" y="430"/>
                  </a:lnTo>
                  <a:lnTo>
                    <a:pt x="304" y="430"/>
                  </a:lnTo>
                  <a:lnTo>
                    <a:pt x="303" y="430"/>
                  </a:lnTo>
                  <a:lnTo>
                    <a:pt x="303" y="431"/>
                  </a:lnTo>
                  <a:lnTo>
                    <a:pt x="303" y="431"/>
                  </a:lnTo>
                  <a:lnTo>
                    <a:pt x="304" y="431"/>
                  </a:lnTo>
                  <a:lnTo>
                    <a:pt x="303" y="432"/>
                  </a:lnTo>
                  <a:lnTo>
                    <a:pt x="304" y="432"/>
                  </a:lnTo>
                  <a:lnTo>
                    <a:pt x="304" y="432"/>
                  </a:lnTo>
                  <a:lnTo>
                    <a:pt x="305" y="435"/>
                  </a:lnTo>
                  <a:lnTo>
                    <a:pt x="307" y="435"/>
                  </a:lnTo>
                  <a:lnTo>
                    <a:pt x="307" y="435"/>
                  </a:lnTo>
                  <a:lnTo>
                    <a:pt x="308" y="436"/>
                  </a:lnTo>
                  <a:lnTo>
                    <a:pt x="308" y="436"/>
                  </a:lnTo>
                  <a:lnTo>
                    <a:pt x="307" y="437"/>
                  </a:lnTo>
                  <a:lnTo>
                    <a:pt x="308" y="440"/>
                  </a:lnTo>
                  <a:lnTo>
                    <a:pt x="309" y="440"/>
                  </a:lnTo>
                  <a:lnTo>
                    <a:pt x="309" y="440"/>
                  </a:lnTo>
                  <a:lnTo>
                    <a:pt x="309" y="441"/>
                  </a:lnTo>
                  <a:lnTo>
                    <a:pt x="309" y="444"/>
                  </a:lnTo>
                  <a:lnTo>
                    <a:pt x="309" y="444"/>
                  </a:lnTo>
                  <a:lnTo>
                    <a:pt x="310" y="445"/>
                  </a:lnTo>
                  <a:lnTo>
                    <a:pt x="312" y="445"/>
                  </a:lnTo>
                  <a:lnTo>
                    <a:pt x="312" y="445"/>
                  </a:lnTo>
                  <a:lnTo>
                    <a:pt x="313" y="445"/>
                  </a:lnTo>
                  <a:lnTo>
                    <a:pt x="314" y="447"/>
                  </a:lnTo>
                  <a:lnTo>
                    <a:pt x="314" y="448"/>
                  </a:lnTo>
                  <a:lnTo>
                    <a:pt x="314" y="449"/>
                  </a:lnTo>
                  <a:lnTo>
                    <a:pt x="316" y="449"/>
                  </a:lnTo>
                  <a:lnTo>
                    <a:pt x="317" y="449"/>
                  </a:lnTo>
                  <a:lnTo>
                    <a:pt x="317" y="450"/>
                  </a:lnTo>
                  <a:lnTo>
                    <a:pt x="317" y="450"/>
                  </a:lnTo>
                  <a:lnTo>
                    <a:pt x="316" y="452"/>
                  </a:lnTo>
                  <a:lnTo>
                    <a:pt x="316" y="452"/>
                  </a:lnTo>
                  <a:lnTo>
                    <a:pt x="316" y="452"/>
                  </a:lnTo>
                  <a:lnTo>
                    <a:pt x="317" y="452"/>
                  </a:lnTo>
                  <a:lnTo>
                    <a:pt x="317" y="453"/>
                  </a:lnTo>
                  <a:lnTo>
                    <a:pt x="317" y="454"/>
                  </a:lnTo>
                  <a:lnTo>
                    <a:pt x="317" y="456"/>
                  </a:lnTo>
                  <a:lnTo>
                    <a:pt x="318" y="457"/>
                  </a:lnTo>
                  <a:lnTo>
                    <a:pt x="318" y="458"/>
                  </a:lnTo>
                  <a:lnTo>
                    <a:pt x="318" y="459"/>
                  </a:lnTo>
                  <a:lnTo>
                    <a:pt x="318" y="461"/>
                  </a:lnTo>
                  <a:lnTo>
                    <a:pt x="318" y="462"/>
                  </a:lnTo>
                  <a:lnTo>
                    <a:pt x="317" y="465"/>
                  </a:lnTo>
                  <a:lnTo>
                    <a:pt x="317" y="466"/>
                  </a:lnTo>
                  <a:lnTo>
                    <a:pt x="317" y="467"/>
                  </a:lnTo>
                  <a:lnTo>
                    <a:pt x="318" y="470"/>
                  </a:lnTo>
                  <a:lnTo>
                    <a:pt x="318" y="470"/>
                  </a:lnTo>
                  <a:lnTo>
                    <a:pt x="318" y="472"/>
                  </a:lnTo>
                  <a:lnTo>
                    <a:pt x="318" y="475"/>
                  </a:lnTo>
                  <a:lnTo>
                    <a:pt x="318" y="476"/>
                  </a:lnTo>
                  <a:lnTo>
                    <a:pt x="317" y="476"/>
                  </a:lnTo>
                  <a:lnTo>
                    <a:pt x="317" y="476"/>
                  </a:lnTo>
                  <a:lnTo>
                    <a:pt x="317" y="478"/>
                  </a:lnTo>
                  <a:lnTo>
                    <a:pt x="316" y="479"/>
                  </a:lnTo>
                  <a:lnTo>
                    <a:pt x="316" y="481"/>
                  </a:lnTo>
                  <a:lnTo>
                    <a:pt x="316" y="483"/>
                  </a:lnTo>
                  <a:lnTo>
                    <a:pt x="314" y="484"/>
                  </a:lnTo>
                  <a:lnTo>
                    <a:pt x="314" y="485"/>
                  </a:lnTo>
                  <a:lnTo>
                    <a:pt x="314" y="487"/>
                  </a:lnTo>
                  <a:lnTo>
                    <a:pt x="310" y="514"/>
                  </a:lnTo>
                  <a:lnTo>
                    <a:pt x="304" y="553"/>
                  </a:lnTo>
                  <a:lnTo>
                    <a:pt x="299" y="584"/>
                  </a:lnTo>
                  <a:lnTo>
                    <a:pt x="288" y="642"/>
                  </a:lnTo>
                  <a:lnTo>
                    <a:pt x="285" y="660"/>
                  </a:lnTo>
                  <a:lnTo>
                    <a:pt x="282" y="680"/>
                  </a:lnTo>
                  <a:lnTo>
                    <a:pt x="281" y="680"/>
                  </a:lnTo>
                  <a:lnTo>
                    <a:pt x="279" y="681"/>
                  </a:lnTo>
                  <a:lnTo>
                    <a:pt x="279" y="683"/>
                  </a:lnTo>
                  <a:lnTo>
                    <a:pt x="279" y="686"/>
                  </a:lnTo>
                  <a:lnTo>
                    <a:pt x="278" y="687"/>
                  </a:lnTo>
                  <a:lnTo>
                    <a:pt x="277" y="689"/>
                  </a:lnTo>
                  <a:lnTo>
                    <a:pt x="274" y="690"/>
                  </a:lnTo>
                  <a:lnTo>
                    <a:pt x="274" y="690"/>
                  </a:lnTo>
                  <a:lnTo>
                    <a:pt x="274" y="689"/>
                  </a:lnTo>
                  <a:lnTo>
                    <a:pt x="273" y="689"/>
                  </a:lnTo>
                  <a:lnTo>
                    <a:pt x="272" y="687"/>
                  </a:lnTo>
                  <a:lnTo>
                    <a:pt x="272" y="687"/>
                  </a:lnTo>
                  <a:lnTo>
                    <a:pt x="272" y="686"/>
                  </a:lnTo>
                  <a:lnTo>
                    <a:pt x="272" y="685"/>
                  </a:lnTo>
                  <a:lnTo>
                    <a:pt x="272" y="685"/>
                  </a:lnTo>
                  <a:lnTo>
                    <a:pt x="270" y="685"/>
                  </a:lnTo>
                  <a:lnTo>
                    <a:pt x="269" y="685"/>
                  </a:lnTo>
                  <a:lnTo>
                    <a:pt x="269" y="683"/>
                  </a:lnTo>
                  <a:lnTo>
                    <a:pt x="269" y="683"/>
                  </a:lnTo>
                  <a:lnTo>
                    <a:pt x="269" y="685"/>
                  </a:lnTo>
                  <a:lnTo>
                    <a:pt x="269" y="685"/>
                  </a:lnTo>
                  <a:lnTo>
                    <a:pt x="268" y="685"/>
                  </a:lnTo>
                  <a:lnTo>
                    <a:pt x="268" y="685"/>
                  </a:lnTo>
                  <a:lnTo>
                    <a:pt x="266" y="685"/>
                  </a:lnTo>
                  <a:lnTo>
                    <a:pt x="266" y="685"/>
                  </a:lnTo>
                  <a:lnTo>
                    <a:pt x="265" y="687"/>
                  </a:lnTo>
                  <a:lnTo>
                    <a:pt x="266" y="687"/>
                  </a:lnTo>
                  <a:lnTo>
                    <a:pt x="266" y="689"/>
                  </a:lnTo>
                  <a:lnTo>
                    <a:pt x="265" y="689"/>
                  </a:lnTo>
                  <a:lnTo>
                    <a:pt x="264" y="689"/>
                  </a:lnTo>
                  <a:lnTo>
                    <a:pt x="264" y="690"/>
                  </a:lnTo>
                  <a:lnTo>
                    <a:pt x="264" y="690"/>
                  </a:lnTo>
                  <a:lnTo>
                    <a:pt x="263" y="690"/>
                  </a:lnTo>
                  <a:lnTo>
                    <a:pt x="263" y="690"/>
                  </a:lnTo>
                  <a:lnTo>
                    <a:pt x="263" y="687"/>
                  </a:lnTo>
                  <a:lnTo>
                    <a:pt x="261" y="687"/>
                  </a:lnTo>
                  <a:lnTo>
                    <a:pt x="261" y="687"/>
                  </a:lnTo>
                  <a:lnTo>
                    <a:pt x="261" y="687"/>
                  </a:lnTo>
                  <a:lnTo>
                    <a:pt x="259" y="687"/>
                  </a:lnTo>
                  <a:lnTo>
                    <a:pt x="259" y="687"/>
                  </a:lnTo>
                  <a:lnTo>
                    <a:pt x="257" y="686"/>
                  </a:lnTo>
                  <a:lnTo>
                    <a:pt x="259" y="685"/>
                  </a:lnTo>
                  <a:lnTo>
                    <a:pt x="259" y="685"/>
                  </a:lnTo>
                  <a:lnTo>
                    <a:pt x="259" y="685"/>
                  </a:lnTo>
                  <a:lnTo>
                    <a:pt x="257" y="685"/>
                  </a:lnTo>
                  <a:lnTo>
                    <a:pt x="256" y="685"/>
                  </a:lnTo>
                  <a:lnTo>
                    <a:pt x="257" y="685"/>
                  </a:lnTo>
                  <a:lnTo>
                    <a:pt x="255" y="683"/>
                  </a:lnTo>
                  <a:lnTo>
                    <a:pt x="255" y="682"/>
                  </a:lnTo>
                  <a:lnTo>
                    <a:pt x="256" y="682"/>
                  </a:lnTo>
                  <a:lnTo>
                    <a:pt x="257" y="681"/>
                  </a:lnTo>
                  <a:lnTo>
                    <a:pt x="256" y="678"/>
                  </a:lnTo>
                  <a:lnTo>
                    <a:pt x="256" y="677"/>
                  </a:lnTo>
                  <a:lnTo>
                    <a:pt x="256" y="677"/>
                  </a:lnTo>
                  <a:lnTo>
                    <a:pt x="255" y="676"/>
                  </a:lnTo>
                  <a:lnTo>
                    <a:pt x="254" y="674"/>
                  </a:lnTo>
                  <a:lnTo>
                    <a:pt x="254" y="676"/>
                  </a:lnTo>
                  <a:lnTo>
                    <a:pt x="254" y="677"/>
                  </a:lnTo>
                  <a:lnTo>
                    <a:pt x="254" y="677"/>
                  </a:lnTo>
                  <a:lnTo>
                    <a:pt x="254" y="678"/>
                  </a:lnTo>
                  <a:lnTo>
                    <a:pt x="252" y="677"/>
                  </a:lnTo>
                  <a:lnTo>
                    <a:pt x="252" y="677"/>
                  </a:lnTo>
                  <a:lnTo>
                    <a:pt x="251" y="674"/>
                  </a:lnTo>
                  <a:lnTo>
                    <a:pt x="250" y="674"/>
                  </a:lnTo>
                  <a:lnTo>
                    <a:pt x="250" y="674"/>
                  </a:lnTo>
                  <a:lnTo>
                    <a:pt x="247" y="674"/>
                  </a:lnTo>
                  <a:lnTo>
                    <a:pt x="247" y="674"/>
                  </a:lnTo>
                  <a:lnTo>
                    <a:pt x="246" y="674"/>
                  </a:lnTo>
                  <a:lnTo>
                    <a:pt x="247" y="676"/>
                  </a:lnTo>
                  <a:lnTo>
                    <a:pt x="246" y="676"/>
                  </a:lnTo>
                  <a:lnTo>
                    <a:pt x="244" y="676"/>
                  </a:lnTo>
                  <a:lnTo>
                    <a:pt x="244" y="677"/>
                  </a:lnTo>
                  <a:lnTo>
                    <a:pt x="244" y="677"/>
                  </a:lnTo>
                  <a:lnTo>
                    <a:pt x="243" y="676"/>
                  </a:lnTo>
                  <a:lnTo>
                    <a:pt x="242" y="677"/>
                  </a:lnTo>
                  <a:lnTo>
                    <a:pt x="242" y="678"/>
                  </a:lnTo>
                  <a:lnTo>
                    <a:pt x="241" y="678"/>
                  </a:lnTo>
                  <a:lnTo>
                    <a:pt x="241" y="678"/>
                  </a:lnTo>
                  <a:lnTo>
                    <a:pt x="242" y="676"/>
                  </a:lnTo>
                  <a:lnTo>
                    <a:pt x="241" y="674"/>
                  </a:lnTo>
                  <a:lnTo>
                    <a:pt x="238" y="674"/>
                  </a:lnTo>
                  <a:lnTo>
                    <a:pt x="239" y="674"/>
                  </a:lnTo>
                  <a:lnTo>
                    <a:pt x="238" y="676"/>
                  </a:lnTo>
                  <a:lnTo>
                    <a:pt x="238" y="677"/>
                  </a:lnTo>
                  <a:lnTo>
                    <a:pt x="237" y="677"/>
                  </a:lnTo>
                  <a:lnTo>
                    <a:pt x="235" y="677"/>
                  </a:lnTo>
                  <a:lnTo>
                    <a:pt x="234" y="678"/>
                  </a:lnTo>
                  <a:lnTo>
                    <a:pt x="233" y="678"/>
                  </a:lnTo>
                  <a:lnTo>
                    <a:pt x="233" y="678"/>
                  </a:lnTo>
                  <a:lnTo>
                    <a:pt x="233" y="677"/>
                  </a:lnTo>
                  <a:lnTo>
                    <a:pt x="233" y="677"/>
                  </a:lnTo>
                  <a:lnTo>
                    <a:pt x="233" y="674"/>
                  </a:lnTo>
                  <a:lnTo>
                    <a:pt x="233" y="673"/>
                  </a:lnTo>
                  <a:lnTo>
                    <a:pt x="233" y="673"/>
                  </a:lnTo>
                  <a:lnTo>
                    <a:pt x="232" y="673"/>
                  </a:lnTo>
                  <a:lnTo>
                    <a:pt x="232" y="677"/>
                  </a:lnTo>
                  <a:lnTo>
                    <a:pt x="232" y="676"/>
                  </a:lnTo>
                  <a:lnTo>
                    <a:pt x="230" y="674"/>
                  </a:lnTo>
                  <a:lnTo>
                    <a:pt x="230" y="674"/>
                  </a:lnTo>
                  <a:lnTo>
                    <a:pt x="230" y="677"/>
                  </a:lnTo>
                  <a:lnTo>
                    <a:pt x="230" y="678"/>
                  </a:lnTo>
                  <a:lnTo>
                    <a:pt x="229" y="678"/>
                  </a:lnTo>
                  <a:lnTo>
                    <a:pt x="229" y="678"/>
                  </a:lnTo>
                  <a:lnTo>
                    <a:pt x="228" y="678"/>
                  </a:lnTo>
                  <a:lnTo>
                    <a:pt x="228" y="678"/>
                  </a:lnTo>
                  <a:lnTo>
                    <a:pt x="226" y="677"/>
                  </a:lnTo>
                  <a:lnTo>
                    <a:pt x="225" y="676"/>
                  </a:lnTo>
                  <a:lnTo>
                    <a:pt x="224" y="676"/>
                  </a:lnTo>
                  <a:lnTo>
                    <a:pt x="224" y="676"/>
                  </a:lnTo>
                  <a:lnTo>
                    <a:pt x="223" y="677"/>
                  </a:lnTo>
                  <a:lnTo>
                    <a:pt x="223" y="678"/>
                  </a:lnTo>
                  <a:lnTo>
                    <a:pt x="221" y="677"/>
                  </a:lnTo>
                  <a:lnTo>
                    <a:pt x="220" y="678"/>
                  </a:lnTo>
                  <a:lnTo>
                    <a:pt x="220" y="678"/>
                  </a:lnTo>
                  <a:lnTo>
                    <a:pt x="219" y="680"/>
                  </a:lnTo>
                  <a:lnTo>
                    <a:pt x="220" y="681"/>
                  </a:lnTo>
                  <a:lnTo>
                    <a:pt x="219" y="682"/>
                  </a:lnTo>
                  <a:lnTo>
                    <a:pt x="219" y="682"/>
                  </a:lnTo>
                  <a:lnTo>
                    <a:pt x="219" y="682"/>
                  </a:lnTo>
                  <a:lnTo>
                    <a:pt x="217" y="682"/>
                  </a:lnTo>
                  <a:lnTo>
                    <a:pt x="216" y="682"/>
                  </a:lnTo>
                  <a:lnTo>
                    <a:pt x="217" y="683"/>
                  </a:lnTo>
                  <a:lnTo>
                    <a:pt x="217" y="685"/>
                  </a:lnTo>
                  <a:lnTo>
                    <a:pt x="216" y="685"/>
                  </a:lnTo>
                  <a:lnTo>
                    <a:pt x="216" y="686"/>
                  </a:lnTo>
                  <a:lnTo>
                    <a:pt x="216" y="687"/>
                  </a:lnTo>
                  <a:lnTo>
                    <a:pt x="215" y="687"/>
                  </a:lnTo>
                  <a:lnTo>
                    <a:pt x="213" y="689"/>
                  </a:lnTo>
                  <a:lnTo>
                    <a:pt x="213" y="690"/>
                  </a:lnTo>
                  <a:lnTo>
                    <a:pt x="212" y="690"/>
                  </a:lnTo>
                  <a:lnTo>
                    <a:pt x="212" y="690"/>
                  </a:lnTo>
                  <a:lnTo>
                    <a:pt x="212" y="690"/>
                  </a:lnTo>
                  <a:lnTo>
                    <a:pt x="212" y="691"/>
                  </a:lnTo>
                  <a:lnTo>
                    <a:pt x="211" y="692"/>
                  </a:lnTo>
                  <a:lnTo>
                    <a:pt x="211" y="691"/>
                  </a:lnTo>
                  <a:lnTo>
                    <a:pt x="210" y="691"/>
                  </a:lnTo>
                  <a:lnTo>
                    <a:pt x="208" y="690"/>
                  </a:lnTo>
                  <a:lnTo>
                    <a:pt x="208" y="690"/>
                  </a:lnTo>
                  <a:lnTo>
                    <a:pt x="207" y="689"/>
                  </a:lnTo>
                  <a:lnTo>
                    <a:pt x="207" y="690"/>
                  </a:lnTo>
                  <a:lnTo>
                    <a:pt x="208" y="690"/>
                  </a:lnTo>
                  <a:lnTo>
                    <a:pt x="208" y="691"/>
                  </a:lnTo>
                  <a:lnTo>
                    <a:pt x="208" y="692"/>
                  </a:lnTo>
                  <a:lnTo>
                    <a:pt x="207" y="692"/>
                  </a:lnTo>
                  <a:lnTo>
                    <a:pt x="207" y="692"/>
                  </a:lnTo>
                  <a:lnTo>
                    <a:pt x="206" y="692"/>
                  </a:lnTo>
                  <a:lnTo>
                    <a:pt x="206" y="692"/>
                  </a:lnTo>
                  <a:lnTo>
                    <a:pt x="204" y="692"/>
                  </a:lnTo>
                  <a:lnTo>
                    <a:pt x="203" y="692"/>
                  </a:lnTo>
                  <a:lnTo>
                    <a:pt x="204" y="691"/>
                  </a:lnTo>
                  <a:lnTo>
                    <a:pt x="203" y="691"/>
                  </a:lnTo>
                  <a:lnTo>
                    <a:pt x="203" y="692"/>
                  </a:lnTo>
                  <a:lnTo>
                    <a:pt x="202" y="692"/>
                  </a:lnTo>
                  <a:lnTo>
                    <a:pt x="202" y="692"/>
                  </a:lnTo>
                  <a:lnTo>
                    <a:pt x="202" y="691"/>
                  </a:lnTo>
                  <a:lnTo>
                    <a:pt x="202" y="691"/>
                  </a:lnTo>
                  <a:lnTo>
                    <a:pt x="201" y="691"/>
                  </a:lnTo>
                  <a:lnTo>
                    <a:pt x="199" y="692"/>
                  </a:lnTo>
                  <a:lnTo>
                    <a:pt x="199" y="692"/>
                  </a:lnTo>
                  <a:lnTo>
                    <a:pt x="199" y="694"/>
                  </a:lnTo>
                  <a:lnTo>
                    <a:pt x="198" y="692"/>
                  </a:lnTo>
                  <a:lnTo>
                    <a:pt x="197" y="692"/>
                  </a:lnTo>
                  <a:lnTo>
                    <a:pt x="197" y="692"/>
                  </a:lnTo>
                  <a:lnTo>
                    <a:pt x="197" y="694"/>
                  </a:lnTo>
                  <a:lnTo>
                    <a:pt x="197" y="692"/>
                  </a:lnTo>
                  <a:lnTo>
                    <a:pt x="195" y="692"/>
                  </a:lnTo>
                  <a:lnTo>
                    <a:pt x="195" y="692"/>
                  </a:lnTo>
                  <a:lnTo>
                    <a:pt x="194" y="692"/>
                  </a:lnTo>
                  <a:lnTo>
                    <a:pt x="194" y="692"/>
                  </a:lnTo>
                  <a:lnTo>
                    <a:pt x="194" y="694"/>
                  </a:lnTo>
                  <a:lnTo>
                    <a:pt x="193" y="695"/>
                  </a:lnTo>
                  <a:lnTo>
                    <a:pt x="193" y="692"/>
                  </a:lnTo>
                  <a:lnTo>
                    <a:pt x="193" y="692"/>
                  </a:lnTo>
                  <a:lnTo>
                    <a:pt x="193" y="691"/>
                  </a:lnTo>
                  <a:lnTo>
                    <a:pt x="193" y="691"/>
                  </a:lnTo>
                  <a:lnTo>
                    <a:pt x="192" y="694"/>
                  </a:lnTo>
                  <a:lnTo>
                    <a:pt x="192" y="694"/>
                  </a:lnTo>
                  <a:lnTo>
                    <a:pt x="192" y="692"/>
                  </a:lnTo>
                  <a:lnTo>
                    <a:pt x="192" y="692"/>
                  </a:lnTo>
                  <a:lnTo>
                    <a:pt x="190" y="692"/>
                  </a:lnTo>
                  <a:lnTo>
                    <a:pt x="189" y="692"/>
                  </a:lnTo>
                  <a:lnTo>
                    <a:pt x="188" y="692"/>
                  </a:lnTo>
                  <a:lnTo>
                    <a:pt x="189" y="692"/>
                  </a:lnTo>
                  <a:lnTo>
                    <a:pt x="189" y="695"/>
                  </a:lnTo>
                  <a:lnTo>
                    <a:pt x="189" y="695"/>
                  </a:lnTo>
                  <a:lnTo>
                    <a:pt x="188" y="696"/>
                  </a:lnTo>
                  <a:lnTo>
                    <a:pt x="186" y="695"/>
                  </a:lnTo>
                  <a:lnTo>
                    <a:pt x="186" y="694"/>
                  </a:lnTo>
                  <a:lnTo>
                    <a:pt x="185" y="694"/>
                  </a:lnTo>
                  <a:lnTo>
                    <a:pt x="185" y="695"/>
                  </a:lnTo>
                  <a:lnTo>
                    <a:pt x="186" y="695"/>
                  </a:lnTo>
                  <a:lnTo>
                    <a:pt x="186" y="696"/>
                  </a:lnTo>
                  <a:lnTo>
                    <a:pt x="186" y="698"/>
                  </a:lnTo>
                  <a:lnTo>
                    <a:pt x="186" y="696"/>
                  </a:lnTo>
                  <a:lnTo>
                    <a:pt x="185" y="696"/>
                  </a:lnTo>
                  <a:lnTo>
                    <a:pt x="184" y="696"/>
                  </a:lnTo>
                  <a:lnTo>
                    <a:pt x="184" y="696"/>
                  </a:lnTo>
                  <a:lnTo>
                    <a:pt x="184" y="695"/>
                  </a:lnTo>
                  <a:lnTo>
                    <a:pt x="182" y="695"/>
                  </a:lnTo>
                  <a:lnTo>
                    <a:pt x="182" y="695"/>
                  </a:lnTo>
                  <a:lnTo>
                    <a:pt x="181" y="695"/>
                  </a:lnTo>
                  <a:lnTo>
                    <a:pt x="181" y="695"/>
                  </a:lnTo>
                  <a:lnTo>
                    <a:pt x="180" y="695"/>
                  </a:lnTo>
                  <a:lnTo>
                    <a:pt x="179" y="698"/>
                  </a:lnTo>
                  <a:lnTo>
                    <a:pt x="177" y="698"/>
                  </a:lnTo>
                  <a:lnTo>
                    <a:pt x="177" y="698"/>
                  </a:lnTo>
                  <a:lnTo>
                    <a:pt x="177" y="696"/>
                  </a:lnTo>
                  <a:lnTo>
                    <a:pt x="176" y="696"/>
                  </a:lnTo>
                  <a:lnTo>
                    <a:pt x="176" y="695"/>
                  </a:lnTo>
                  <a:lnTo>
                    <a:pt x="175" y="695"/>
                  </a:lnTo>
                  <a:lnTo>
                    <a:pt x="173" y="696"/>
                  </a:lnTo>
                  <a:lnTo>
                    <a:pt x="173" y="696"/>
                  </a:lnTo>
                  <a:lnTo>
                    <a:pt x="173" y="698"/>
                  </a:lnTo>
                  <a:lnTo>
                    <a:pt x="173" y="696"/>
                  </a:lnTo>
                  <a:lnTo>
                    <a:pt x="172" y="696"/>
                  </a:lnTo>
                  <a:lnTo>
                    <a:pt x="172" y="698"/>
                  </a:lnTo>
                  <a:lnTo>
                    <a:pt x="173" y="699"/>
                  </a:lnTo>
                  <a:lnTo>
                    <a:pt x="173" y="699"/>
                  </a:lnTo>
                  <a:lnTo>
                    <a:pt x="172" y="699"/>
                  </a:lnTo>
                  <a:lnTo>
                    <a:pt x="171" y="698"/>
                  </a:lnTo>
                  <a:lnTo>
                    <a:pt x="171" y="698"/>
                  </a:lnTo>
                  <a:lnTo>
                    <a:pt x="170" y="698"/>
                  </a:lnTo>
                  <a:lnTo>
                    <a:pt x="170" y="699"/>
                  </a:lnTo>
                  <a:lnTo>
                    <a:pt x="168" y="699"/>
                  </a:lnTo>
                  <a:lnTo>
                    <a:pt x="168" y="700"/>
                  </a:lnTo>
                  <a:lnTo>
                    <a:pt x="167" y="702"/>
                  </a:lnTo>
                  <a:lnTo>
                    <a:pt x="166" y="703"/>
                  </a:lnTo>
                  <a:lnTo>
                    <a:pt x="164" y="703"/>
                  </a:lnTo>
                  <a:lnTo>
                    <a:pt x="164" y="702"/>
                  </a:lnTo>
                  <a:lnTo>
                    <a:pt x="163" y="702"/>
                  </a:lnTo>
                  <a:lnTo>
                    <a:pt x="163" y="700"/>
                  </a:lnTo>
                  <a:lnTo>
                    <a:pt x="164" y="700"/>
                  </a:lnTo>
                  <a:lnTo>
                    <a:pt x="164" y="699"/>
                  </a:lnTo>
                  <a:lnTo>
                    <a:pt x="164" y="699"/>
                  </a:lnTo>
                  <a:lnTo>
                    <a:pt x="164" y="698"/>
                  </a:lnTo>
                  <a:lnTo>
                    <a:pt x="164" y="699"/>
                  </a:lnTo>
                  <a:lnTo>
                    <a:pt x="163" y="699"/>
                  </a:lnTo>
                  <a:lnTo>
                    <a:pt x="164" y="699"/>
                  </a:lnTo>
                  <a:lnTo>
                    <a:pt x="162" y="700"/>
                  </a:lnTo>
                  <a:lnTo>
                    <a:pt x="162" y="700"/>
                  </a:lnTo>
                  <a:lnTo>
                    <a:pt x="161" y="700"/>
                  </a:lnTo>
                  <a:lnTo>
                    <a:pt x="159" y="700"/>
                  </a:lnTo>
                  <a:lnTo>
                    <a:pt x="158" y="700"/>
                  </a:lnTo>
                  <a:lnTo>
                    <a:pt x="158" y="700"/>
                  </a:lnTo>
                  <a:lnTo>
                    <a:pt x="157" y="700"/>
                  </a:lnTo>
                  <a:lnTo>
                    <a:pt x="157" y="700"/>
                  </a:lnTo>
                  <a:lnTo>
                    <a:pt x="157" y="699"/>
                  </a:lnTo>
                  <a:lnTo>
                    <a:pt x="155" y="698"/>
                  </a:lnTo>
                  <a:lnTo>
                    <a:pt x="155" y="699"/>
                  </a:lnTo>
                  <a:lnTo>
                    <a:pt x="155" y="699"/>
                  </a:lnTo>
                  <a:lnTo>
                    <a:pt x="155" y="700"/>
                  </a:lnTo>
                  <a:lnTo>
                    <a:pt x="154" y="700"/>
                  </a:lnTo>
                  <a:lnTo>
                    <a:pt x="154" y="700"/>
                  </a:lnTo>
                  <a:lnTo>
                    <a:pt x="154" y="700"/>
                  </a:lnTo>
                  <a:lnTo>
                    <a:pt x="153" y="699"/>
                  </a:lnTo>
                  <a:lnTo>
                    <a:pt x="153" y="699"/>
                  </a:lnTo>
                  <a:lnTo>
                    <a:pt x="151" y="699"/>
                  </a:lnTo>
                  <a:lnTo>
                    <a:pt x="151" y="700"/>
                  </a:lnTo>
                  <a:lnTo>
                    <a:pt x="149" y="700"/>
                  </a:lnTo>
                  <a:lnTo>
                    <a:pt x="148" y="700"/>
                  </a:lnTo>
                  <a:lnTo>
                    <a:pt x="148" y="702"/>
                  </a:lnTo>
                  <a:lnTo>
                    <a:pt x="146" y="702"/>
                  </a:lnTo>
                  <a:lnTo>
                    <a:pt x="146" y="702"/>
                  </a:lnTo>
                  <a:lnTo>
                    <a:pt x="146" y="703"/>
                  </a:lnTo>
                  <a:lnTo>
                    <a:pt x="145" y="703"/>
                  </a:lnTo>
                  <a:lnTo>
                    <a:pt x="145" y="703"/>
                  </a:lnTo>
                  <a:lnTo>
                    <a:pt x="145" y="703"/>
                  </a:lnTo>
                  <a:lnTo>
                    <a:pt x="144" y="704"/>
                  </a:lnTo>
                  <a:lnTo>
                    <a:pt x="144" y="703"/>
                  </a:lnTo>
                  <a:lnTo>
                    <a:pt x="142" y="703"/>
                  </a:lnTo>
                  <a:lnTo>
                    <a:pt x="144" y="704"/>
                  </a:lnTo>
                  <a:lnTo>
                    <a:pt x="144" y="704"/>
                  </a:lnTo>
                  <a:lnTo>
                    <a:pt x="142" y="704"/>
                  </a:lnTo>
                  <a:lnTo>
                    <a:pt x="142" y="705"/>
                  </a:lnTo>
                  <a:lnTo>
                    <a:pt x="142" y="705"/>
                  </a:lnTo>
                  <a:lnTo>
                    <a:pt x="142" y="705"/>
                  </a:lnTo>
                  <a:lnTo>
                    <a:pt x="141" y="705"/>
                  </a:lnTo>
                  <a:lnTo>
                    <a:pt x="142" y="707"/>
                  </a:lnTo>
                  <a:lnTo>
                    <a:pt x="141" y="707"/>
                  </a:lnTo>
                  <a:lnTo>
                    <a:pt x="142" y="708"/>
                  </a:lnTo>
                  <a:lnTo>
                    <a:pt x="141" y="708"/>
                  </a:lnTo>
                  <a:lnTo>
                    <a:pt x="140" y="708"/>
                  </a:lnTo>
                  <a:lnTo>
                    <a:pt x="140" y="708"/>
                  </a:lnTo>
                  <a:lnTo>
                    <a:pt x="139" y="709"/>
                  </a:lnTo>
                  <a:lnTo>
                    <a:pt x="137" y="709"/>
                  </a:lnTo>
                  <a:lnTo>
                    <a:pt x="137" y="709"/>
                  </a:lnTo>
                  <a:lnTo>
                    <a:pt x="137" y="711"/>
                  </a:lnTo>
                  <a:lnTo>
                    <a:pt x="137" y="709"/>
                  </a:lnTo>
                  <a:lnTo>
                    <a:pt x="137" y="709"/>
                  </a:lnTo>
                  <a:lnTo>
                    <a:pt x="136" y="709"/>
                  </a:lnTo>
                  <a:lnTo>
                    <a:pt x="136" y="709"/>
                  </a:lnTo>
                  <a:lnTo>
                    <a:pt x="135" y="711"/>
                  </a:lnTo>
                  <a:lnTo>
                    <a:pt x="133" y="711"/>
                  </a:lnTo>
                  <a:lnTo>
                    <a:pt x="132" y="713"/>
                  </a:lnTo>
                  <a:lnTo>
                    <a:pt x="132" y="713"/>
                  </a:lnTo>
                  <a:lnTo>
                    <a:pt x="132" y="713"/>
                  </a:lnTo>
                  <a:lnTo>
                    <a:pt x="131" y="714"/>
                  </a:lnTo>
                  <a:lnTo>
                    <a:pt x="130" y="716"/>
                  </a:lnTo>
                  <a:lnTo>
                    <a:pt x="128" y="716"/>
                  </a:lnTo>
                  <a:lnTo>
                    <a:pt x="128" y="716"/>
                  </a:lnTo>
                  <a:lnTo>
                    <a:pt x="127" y="716"/>
                  </a:lnTo>
                  <a:lnTo>
                    <a:pt x="127" y="717"/>
                  </a:lnTo>
                  <a:lnTo>
                    <a:pt x="127" y="717"/>
                  </a:lnTo>
                  <a:lnTo>
                    <a:pt x="124" y="718"/>
                  </a:lnTo>
                  <a:lnTo>
                    <a:pt x="126" y="718"/>
                  </a:lnTo>
                  <a:lnTo>
                    <a:pt x="124" y="718"/>
                  </a:lnTo>
                  <a:lnTo>
                    <a:pt x="123" y="718"/>
                  </a:lnTo>
                  <a:lnTo>
                    <a:pt x="123" y="718"/>
                  </a:lnTo>
                  <a:lnTo>
                    <a:pt x="123" y="720"/>
                  </a:lnTo>
                  <a:lnTo>
                    <a:pt x="122" y="720"/>
                  </a:lnTo>
                  <a:lnTo>
                    <a:pt x="120" y="720"/>
                  </a:lnTo>
                  <a:lnTo>
                    <a:pt x="120" y="720"/>
                  </a:lnTo>
                  <a:lnTo>
                    <a:pt x="119" y="721"/>
                  </a:lnTo>
                  <a:lnTo>
                    <a:pt x="118" y="722"/>
                  </a:lnTo>
                  <a:lnTo>
                    <a:pt x="118" y="721"/>
                  </a:lnTo>
                  <a:lnTo>
                    <a:pt x="119" y="720"/>
                  </a:lnTo>
                  <a:lnTo>
                    <a:pt x="117" y="720"/>
                  </a:lnTo>
                  <a:lnTo>
                    <a:pt x="117" y="720"/>
                  </a:lnTo>
                  <a:lnTo>
                    <a:pt x="115" y="720"/>
                  </a:lnTo>
                  <a:lnTo>
                    <a:pt x="115" y="720"/>
                  </a:lnTo>
                  <a:lnTo>
                    <a:pt x="115" y="721"/>
                  </a:lnTo>
                  <a:lnTo>
                    <a:pt x="115" y="721"/>
                  </a:lnTo>
                  <a:lnTo>
                    <a:pt x="115" y="721"/>
                  </a:lnTo>
                  <a:lnTo>
                    <a:pt x="114" y="722"/>
                  </a:lnTo>
                  <a:lnTo>
                    <a:pt x="113" y="722"/>
                  </a:lnTo>
                  <a:lnTo>
                    <a:pt x="111" y="724"/>
                  </a:lnTo>
                  <a:lnTo>
                    <a:pt x="111" y="724"/>
                  </a:lnTo>
                  <a:lnTo>
                    <a:pt x="111" y="725"/>
                  </a:lnTo>
                  <a:lnTo>
                    <a:pt x="111" y="725"/>
                  </a:lnTo>
                  <a:lnTo>
                    <a:pt x="111" y="727"/>
                  </a:lnTo>
                  <a:lnTo>
                    <a:pt x="110" y="727"/>
                  </a:lnTo>
                  <a:lnTo>
                    <a:pt x="110" y="727"/>
                  </a:lnTo>
                  <a:lnTo>
                    <a:pt x="109" y="727"/>
                  </a:lnTo>
                  <a:lnTo>
                    <a:pt x="109" y="727"/>
                  </a:lnTo>
                  <a:lnTo>
                    <a:pt x="109" y="727"/>
                  </a:lnTo>
                  <a:lnTo>
                    <a:pt x="109" y="729"/>
                  </a:lnTo>
                  <a:lnTo>
                    <a:pt x="108" y="729"/>
                  </a:lnTo>
                  <a:lnTo>
                    <a:pt x="108" y="730"/>
                  </a:lnTo>
                  <a:lnTo>
                    <a:pt x="108" y="730"/>
                  </a:lnTo>
                  <a:lnTo>
                    <a:pt x="108" y="729"/>
                  </a:lnTo>
                  <a:lnTo>
                    <a:pt x="106" y="729"/>
                  </a:lnTo>
                  <a:lnTo>
                    <a:pt x="106" y="729"/>
                  </a:lnTo>
                  <a:lnTo>
                    <a:pt x="106" y="729"/>
                  </a:lnTo>
                  <a:lnTo>
                    <a:pt x="106" y="729"/>
                  </a:lnTo>
                  <a:lnTo>
                    <a:pt x="106" y="730"/>
                  </a:lnTo>
                  <a:lnTo>
                    <a:pt x="106" y="730"/>
                  </a:lnTo>
                  <a:lnTo>
                    <a:pt x="105" y="731"/>
                  </a:lnTo>
                  <a:lnTo>
                    <a:pt x="105" y="733"/>
                  </a:lnTo>
                  <a:lnTo>
                    <a:pt x="105" y="733"/>
                  </a:lnTo>
                  <a:lnTo>
                    <a:pt x="104" y="733"/>
                  </a:lnTo>
                  <a:lnTo>
                    <a:pt x="104" y="733"/>
                  </a:lnTo>
                  <a:lnTo>
                    <a:pt x="104" y="731"/>
                  </a:lnTo>
                  <a:lnTo>
                    <a:pt x="104" y="733"/>
                  </a:lnTo>
                  <a:lnTo>
                    <a:pt x="102" y="733"/>
                  </a:lnTo>
                  <a:lnTo>
                    <a:pt x="102" y="731"/>
                  </a:lnTo>
                  <a:lnTo>
                    <a:pt x="102" y="731"/>
                  </a:lnTo>
                  <a:lnTo>
                    <a:pt x="101" y="733"/>
                  </a:lnTo>
                  <a:lnTo>
                    <a:pt x="101" y="733"/>
                  </a:lnTo>
                  <a:lnTo>
                    <a:pt x="100" y="733"/>
                  </a:lnTo>
                  <a:lnTo>
                    <a:pt x="99" y="734"/>
                  </a:lnTo>
                  <a:lnTo>
                    <a:pt x="99" y="735"/>
                  </a:lnTo>
                  <a:lnTo>
                    <a:pt x="97" y="735"/>
                  </a:lnTo>
                  <a:lnTo>
                    <a:pt x="97" y="735"/>
                  </a:lnTo>
                  <a:lnTo>
                    <a:pt x="96" y="735"/>
                  </a:lnTo>
                  <a:lnTo>
                    <a:pt x="96" y="736"/>
                  </a:lnTo>
                  <a:lnTo>
                    <a:pt x="96" y="736"/>
                  </a:lnTo>
                  <a:lnTo>
                    <a:pt x="96" y="738"/>
                  </a:lnTo>
                  <a:lnTo>
                    <a:pt x="96" y="739"/>
                  </a:lnTo>
                  <a:lnTo>
                    <a:pt x="95" y="739"/>
                  </a:lnTo>
                  <a:lnTo>
                    <a:pt x="93" y="740"/>
                  </a:lnTo>
                  <a:lnTo>
                    <a:pt x="93" y="739"/>
                  </a:lnTo>
                  <a:lnTo>
                    <a:pt x="93" y="739"/>
                  </a:lnTo>
                  <a:lnTo>
                    <a:pt x="92" y="740"/>
                  </a:lnTo>
                  <a:lnTo>
                    <a:pt x="92" y="740"/>
                  </a:lnTo>
                  <a:lnTo>
                    <a:pt x="91" y="740"/>
                  </a:lnTo>
                  <a:lnTo>
                    <a:pt x="91" y="740"/>
                  </a:lnTo>
                  <a:lnTo>
                    <a:pt x="88" y="739"/>
                  </a:lnTo>
                  <a:lnTo>
                    <a:pt x="88" y="740"/>
                  </a:lnTo>
                  <a:lnTo>
                    <a:pt x="88" y="740"/>
                  </a:lnTo>
                  <a:lnTo>
                    <a:pt x="88" y="740"/>
                  </a:lnTo>
                  <a:lnTo>
                    <a:pt x="87" y="740"/>
                  </a:lnTo>
                  <a:lnTo>
                    <a:pt x="87" y="740"/>
                  </a:lnTo>
                  <a:lnTo>
                    <a:pt x="87" y="742"/>
                  </a:lnTo>
                  <a:lnTo>
                    <a:pt x="87" y="742"/>
                  </a:lnTo>
                  <a:lnTo>
                    <a:pt x="87" y="743"/>
                  </a:lnTo>
                  <a:lnTo>
                    <a:pt x="86" y="742"/>
                  </a:lnTo>
                  <a:lnTo>
                    <a:pt x="86" y="743"/>
                  </a:lnTo>
                  <a:lnTo>
                    <a:pt x="86" y="743"/>
                  </a:lnTo>
                  <a:lnTo>
                    <a:pt x="84" y="743"/>
                  </a:lnTo>
                  <a:lnTo>
                    <a:pt x="84" y="743"/>
                  </a:lnTo>
                  <a:lnTo>
                    <a:pt x="83" y="744"/>
                  </a:lnTo>
                  <a:lnTo>
                    <a:pt x="83" y="744"/>
                  </a:lnTo>
                  <a:lnTo>
                    <a:pt x="82" y="744"/>
                  </a:lnTo>
                  <a:lnTo>
                    <a:pt x="82" y="746"/>
                  </a:lnTo>
                  <a:lnTo>
                    <a:pt x="80" y="746"/>
                  </a:lnTo>
                  <a:lnTo>
                    <a:pt x="79" y="747"/>
                  </a:lnTo>
                  <a:lnTo>
                    <a:pt x="79" y="746"/>
                  </a:lnTo>
                  <a:lnTo>
                    <a:pt x="78" y="746"/>
                  </a:lnTo>
                  <a:lnTo>
                    <a:pt x="78" y="747"/>
                  </a:lnTo>
                  <a:lnTo>
                    <a:pt x="78" y="747"/>
                  </a:lnTo>
                  <a:lnTo>
                    <a:pt x="77" y="748"/>
                  </a:lnTo>
                  <a:lnTo>
                    <a:pt x="77" y="748"/>
                  </a:lnTo>
                  <a:lnTo>
                    <a:pt x="77" y="748"/>
                  </a:lnTo>
                  <a:lnTo>
                    <a:pt x="77" y="748"/>
                  </a:lnTo>
                  <a:lnTo>
                    <a:pt x="77" y="749"/>
                  </a:lnTo>
                  <a:lnTo>
                    <a:pt x="78" y="751"/>
                  </a:lnTo>
                  <a:lnTo>
                    <a:pt x="78" y="751"/>
                  </a:lnTo>
                  <a:lnTo>
                    <a:pt x="78" y="751"/>
                  </a:lnTo>
                  <a:lnTo>
                    <a:pt x="78" y="751"/>
                  </a:lnTo>
                  <a:lnTo>
                    <a:pt x="78" y="753"/>
                  </a:lnTo>
                  <a:lnTo>
                    <a:pt x="78" y="753"/>
                  </a:lnTo>
                  <a:lnTo>
                    <a:pt x="78" y="755"/>
                  </a:lnTo>
                  <a:lnTo>
                    <a:pt x="78" y="755"/>
                  </a:lnTo>
                  <a:lnTo>
                    <a:pt x="78" y="756"/>
                  </a:lnTo>
                  <a:lnTo>
                    <a:pt x="78" y="756"/>
                  </a:lnTo>
                  <a:lnTo>
                    <a:pt x="78" y="757"/>
                  </a:lnTo>
                  <a:lnTo>
                    <a:pt x="78" y="757"/>
                  </a:lnTo>
                  <a:lnTo>
                    <a:pt x="77" y="758"/>
                  </a:lnTo>
                  <a:lnTo>
                    <a:pt x="77" y="758"/>
                  </a:lnTo>
                  <a:lnTo>
                    <a:pt x="77" y="758"/>
                  </a:lnTo>
                  <a:lnTo>
                    <a:pt x="75" y="760"/>
                  </a:lnTo>
                  <a:lnTo>
                    <a:pt x="75" y="761"/>
                  </a:lnTo>
                  <a:lnTo>
                    <a:pt x="75" y="762"/>
                  </a:lnTo>
                  <a:lnTo>
                    <a:pt x="75" y="762"/>
                  </a:lnTo>
                  <a:lnTo>
                    <a:pt x="74" y="764"/>
                  </a:lnTo>
                  <a:lnTo>
                    <a:pt x="74" y="764"/>
                  </a:lnTo>
                  <a:lnTo>
                    <a:pt x="74" y="765"/>
                  </a:lnTo>
                  <a:lnTo>
                    <a:pt x="74" y="765"/>
                  </a:lnTo>
                  <a:lnTo>
                    <a:pt x="73" y="766"/>
                  </a:lnTo>
                  <a:lnTo>
                    <a:pt x="73" y="768"/>
                  </a:lnTo>
                  <a:lnTo>
                    <a:pt x="71" y="768"/>
                  </a:lnTo>
                  <a:lnTo>
                    <a:pt x="73" y="769"/>
                  </a:lnTo>
                  <a:lnTo>
                    <a:pt x="71" y="769"/>
                  </a:lnTo>
                  <a:lnTo>
                    <a:pt x="71" y="771"/>
                  </a:lnTo>
                  <a:lnTo>
                    <a:pt x="71" y="771"/>
                  </a:lnTo>
                  <a:lnTo>
                    <a:pt x="71" y="774"/>
                  </a:lnTo>
                  <a:lnTo>
                    <a:pt x="71" y="774"/>
                  </a:lnTo>
                  <a:lnTo>
                    <a:pt x="71" y="775"/>
                  </a:lnTo>
                  <a:lnTo>
                    <a:pt x="71" y="777"/>
                  </a:lnTo>
                  <a:lnTo>
                    <a:pt x="71" y="777"/>
                  </a:lnTo>
                  <a:lnTo>
                    <a:pt x="71" y="778"/>
                  </a:lnTo>
                  <a:lnTo>
                    <a:pt x="71" y="778"/>
                  </a:lnTo>
                  <a:lnTo>
                    <a:pt x="70" y="779"/>
                  </a:lnTo>
                  <a:lnTo>
                    <a:pt x="70" y="780"/>
                  </a:lnTo>
                  <a:lnTo>
                    <a:pt x="71" y="780"/>
                  </a:lnTo>
                  <a:lnTo>
                    <a:pt x="71" y="782"/>
                  </a:lnTo>
                  <a:lnTo>
                    <a:pt x="71" y="783"/>
                  </a:lnTo>
                  <a:lnTo>
                    <a:pt x="71" y="783"/>
                  </a:lnTo>
                  <a:lnTo>
                    <a:pt x="70" y="783"/>
                  </a:lnTo>
                  <a:lnTo>
                    <a:pt x="70" y="783"/>
                  </a:lnTo>
                  <a:lnTo>
                    <a:pt x="70" y="784"/>
                  </a:lnTo>
                  <a:lnTo>
                    <a:pt x="70" y="784"/>
                  </a:lnTo>
                  <a:lnTo>
                    <a:pt x="70" y="784"/>
                  </a:lnTo>
                  <a:lnTo>
                    <a:pt x="70" y="786"/>
                  </a:lnTo>
                  <a:lnTo>
                    <a:pt x="69" y="786"/>
                  </a:lnTo>
                  <a:lnTo>
                    <a:pt x="69" y="786"/>
                  </a:lnTo>
                  <a:lnTo>
                    <a:pt x="69" y="787"/>
                  </a:lnTo>
                  <a:lnTo>
                    <a:pt x="69" y="787"/>
                  </a:lnTo>
                  <a:lnTo>
                    <a:pt x="69" y="788"/>
                  </a:lnTo>
                  <a:lnTo>
                    <a:pt x="68" y="788"/>
                  </a:lnTo>
                  <a:lnTo>
                    <a:pt x="68" y="790"/>
                  </a:lnTo>
                  <a:lnTo>
                    <a:pt x="66" y="790"/>
                  </a:lnTo>
                  <a:lnTo>
                    <a:pt x="66" y="790"/>
                  </a:lnTo>
                  <a:lnTo>
                    <a:pt x="65" y="791"/>
                  </a:lnTo>
                  <a:lnTo>
                    <a:pt x="65" y="791"/>
                  </a:lnTo>
                  <a:lnTo>
                    <a:pt x="65" y="792"/>
                  </a:lnTo>
                  <a:lnTo>
                    <a:pt x="65" y="792"/>
                  </a:lnTo>
                  <a:lnTo>
                    <a:pt x="64" y="793"/>
                  </a:lnTo>
                  <a:lnTo>
                    <a:pt x="62" y="795"/>
                  </a:lnTo>
                  <a:lnTo>
                    <a:pt x="62" y="795"/>
                  </a:lnTo>
                  <a:lnTo>
                    <a:pt x="61" y="795"/>
                  </a:lnTo>
                  <a:lnTo>
                    <a:pt x="61" y="795"/>
                  </a:lnTo>
                  <a:lnTo>
                    <a:pt x="61" y="797"/>
                  </a:lnTo>
                  <a:lnTo>
                    <a:pt x="58" y="797"/>
                  </a:lnTo>
                  <a:lnTo>
                    <a:pt x="58" y="797"/>
                  </a:lnTo>
                  <a:lnTo>
                    <a:pt x="58" y="797"/>
                  </a:lnTo>
                  <a:lnTo>
                    <a:pt x="57" y="799"/>
                  </a:lnTo>
                  <a:lnTo>
                    <a:pt x="57" y="799"/>
                  </a:lnTo>
                  <a:lnTo>
                    <a:pt x="57" y="799"/>
                  </a:lnTo>
                  <a:lnTo>
                    <a:pt x="57" y="800"/>
                  </a:lnTo>
                  <a:lnTo>
                    <a:pt x="57" y="801"/>
                  </a:lnTo>
                  <a:lnTo>
                    <a:pt x="57" y="801"/>
                  </a:lnTo>
                  <a:lnTo>
                    <a:pt x="57" y="802"/>
                  </a:lnTo>
                  <a:lnTo>
                    <a:pt x="56" y="801"/>
                  </a:lnTo>
                  <a:lnTo>
                    <a:pt x="56" y="802"/>
                  </a:lnTo>
                  <a:lnTo>
                    <a:pt x="56" y="804"/>
                  </a:lnTo>
                  <a:lnTo>
                    <a:pt x="56" y="804"/>
                  </a:lnTo>
                  <a:lnTo>
                    <a:pt x="56" y="805"/>
                  </a:lnTo>
                  <a:lnTo>
                    <a:pt x="56" y="806"/>
                  </a:lnTo>
                  <a:lnTo>
                    <a:pt x="56" y="808"/>
                  </a:lnTo>
                  <a:lnTo>
                    <a:pt x="55" y="808"/>
                  </a:lnTo>
                  <a:lnTo>
                    <a:pt x="53" y="808"/>
                  </a:lnTo>
                  <a:lnTo>
                    <a:pt x="53" y="809"/>
                  </a:lnTo>
                  <a:lnTo>
                    <a:pt x="53" y="809"/>
                  </a:lnTo>
                  <a:lnTo>
                    <a:pt x="52" y="810"/>
                  </a:lnTo>
                  <a:lnTo>
                    <a:pt x="52" y="810"/>
                  </a:lnTo>
                  <a:lnTo>
                    <a:pt x="52" y="813"/>
                  </a:lnTo>
                  <a:lnTo>
                    <a:pt x="52" y="813"/>
                  </a:lnTo>
                  <a:lnTo>
                    <a:pt x="52" y="814"/>
                  </a:lnTo>
                  <a:lnTo>
                    <a:pt x="51" y="815"/>
                  </a:lnTo>
                  <a:lnTo>
                    <a:pt x="51" y="817"/>
                  </a:lnTo>
                  <a:lnTo>
                    <a:pt x="51" y="818"/>
                  </a:lnTo>
                  <a:lnTo>
                    <a:pt x="53" y="821"/>
                  </a:lnTo>
                  <a:lnTo>
                    <a:pt x="53" y="822"/>
                  </a:lnTo>
                  <a:lnTo>
                    <a:pt x="53" y="823"/>
                  </a:lnTo>
                  <a:lnTo>
                    <a:pt x="53" y="823"/>
                  </a:lnTo>
                  <a:lnTo>
                    <a:pt x="53" y="824"/>
                  </a:lnTo>
                  <a:lnTo>
                    <a:pt x="55" y="824"/>
                  </a:lnTo>
                  <a:lnTo>
                    <a:pt x="56" y="826"/>
                  </a:lnTo>
                  <a:lnTo>
                    <a:pt x="56" y="826"/>
                  </a:lnTo>
                  <a:lnTo>
                    <a:pt x="57" y="827"/>
                  </a:lnTo>
                  <a:lnTo>
                    <a:pt x="57" y="828"/>
                  </a:lnTo>
                  <a:lnTo>
                    <a:pt x="57" y="828"/>
                  </a:lnTo>
                  <a:lnTo>
                    <a:pt x="57" y="830"/>
                  </a:lnTo>
                  <a:lnTo>
                    <a:pt x="57" y="830"/>
                  </a:lnTo>
                  <a:lnTo>
                    <a:pt x="57" y="831"/>
                  </a:lnTo>
                  <a:lnTo>
                    <a:pt x="58" y="831"/>
                  </a:lnTo>
                  <a:lnTo>
                    <a:pt x="58" y="834"/>
                  </a:lnTo>
                  <a:lnTo>
                    <a:pt x="58" y="834"/>
                  </a:lnTo>
                  <a:lnTo>
                    <a:pt x="60" y="835"/>
                  </a:lnTo>
                  <a:lnTo>
                    <a:pt x="61" y="836"/>
                  </a:lnTo>
                  <a:lnTo>
                    <a:pt x="61" y="836"/>
                  </a:lnTo>
                  <a:lnTo>
                    <a:pt x="61" y="837"/>
                  </a:lnTo>
                  <a:lnTo>
                    <a:pt x="61" y="837"/>
                  </a:lnTo>
                  <a:lnTo>
                    <a:pt x="60" y="839"/>
                  </a:lnTo>
                  <a:lnTo>
                    <a:pt x="61" y="840"/>
                  </a:lnTo>
                  <a:lnTo>
                    <a:pt x="60" y="840"/>
                  </a:lnTo>
                  <a:lnTo>
                    <a:pt x="60" y="840"/>
                  </a:lnTo>
                  <a:lnTo>
                    <a:pt x="60" y="841"/>
                  </a:lnTo>
                  <a:lnTo>
                    <a:pt x="58" y="843"/>
                  </a:lnTo>
                  <a:lnTo>
                    <a:pt x="58" y="843"/>
                  </a:lnTo>
                  <a:lnTo>
                    <a:pt x="58" y="844"/>
                  </a:lnTo>
                  <a:lnTo>
                    <a:pt x="58" y="844"/>
                  </a:lnTo>
                  <a:lnTo>
                    <a:pt x="57" y="845"/>
                  </a:lnTo>
                  <a:lnTo>
                    <a:pt x="57" y="845"/>
                  </a:lnTo>
                  <a:lnTo>
                    <a:pt x="57" y="845"/>
                  </a:lnTo>
                  <a:lnTo>
                    <a:pt x="56" y="845"/>
                  </a:lnTo>
                  <a:lnTo>
                    <a:pt x="56" y="847"/>
                  </a:lnTo>
                  <a:lnTo>
                    <a:pt x="56" y="847"/>
                  </a:lnTo>
                  <a:lnTo>
                    <a:pt x="55" y="847"/>
                  </a:lnTo>
                  <a:lnTo>
                    <a:pt x="55" y="847"/>
                  </a:lnTo>
                  <a:lnTo>
                    <a:pt x="55" y="848"/>
                  </a:lnTo>
                  <a:lnTo>
                    <a:pt x="55" y="848"/>
                  </a:lnTo>
                  <a:lnTo>
                    <a:pt x="53" y="849"/>
                  </a:lnTo>
                  <a:lnTo>
                    <a:pt x="53" y="849"/>
                  </a:lnTo>
                  <a:lnTo>
                    <a:pt x="53" y="848"/>
                  </a:lnTo>
                  <a:lnTo>
                    <a:pt x="52" y="849"/>
                  </a:lnTo>
                  <a:lnTo>
                    <a:pt x="52" y="849"/>
                  </a:lnTo>
                  <a:lnTo>
                    <a:pt x="52" y="849"/>
                  </a:lnTo>
                  <a:lnTo>
                    <a:pt x="49" y="849"/>
                  </a:lnTo>
                  <a:lnTo>
                    <a:pt x="48" y="850"/>
                  </a:lnTo>
                  <a:lnTo>
                    <a:pt x="47" y="850"/>
                  </a:lnTo>
                  <a:lnTo>
                    <a:pt x="46" y="850"/>
                  </a:lnTo>
                  <a:lnTo>
                    <a:pt x="46" y="850"/>
                  </a:lnTo>
                  <a:lnTo>
                    <a:pt x="46" y="850"/>
                  </a:lnTo>
                  <a:lnTo>
                    <a:pt x="44" y="850"/>
                  </a:lnTo>
                  <a:lnTo>
                    <a:pt x="43" y="850"/>
                  </a:lnTo>
                  <a:lnTo>
                    <a:pt x="43" y="852"/>
                  </a:lnTo>
                  <a:lnTo>
                    <a:pt x="42" y="852"/>
                  </a:lnTo>
                  <a:lnTo>
                    <a:pt x="42" y="853"/>
                  </a:lnTo>
                  <a:lnTo>
                    <a:pt x="40" y="854"/>
                  </a:lnTo>
                  <a:lnTo>
                    <a:pt x="40" y="854"/>
                  </a:lnTo>
                  <a:lnTo>
                    <a:pt x="39" y="854"/>
                  </a:lnTo>
                  <a:lnTo>
                    <a:pt x="38" y="854"/>
                  </a:lnTo>
                  <a:lnTo>
                    <a:pt x="37" y="856"/>
                  </a:lnTo>
                  <a:lnTo>
                    <a:pt x="35" y="856"/>
                  </a:lnTo>
                  <a:lnTo>
                    <a:pt x="35" y="856"/>
                  </a:lnTo>
                  <a:lnTo>
                    <a:pt x="34" y="856"/>
                  </a:lnTo>
                  <a:lnTo>
                    <a:pt x="33" y="856"/>
                  </a:lnTo>
                  <a:lnTo>
                    <a:pt x="30" y="858"/>
                  </a:lnTo>
                  <a:lnTo>
                    <a:pt x="30" y="859"/>
                  </a:lnTo>
                  <a:lnTo>
                    <a:pt x="29" y="859"/>
                  </a:lnTo>
                  <a:lnTo>
                    <a:pt x="27" y="859"/>
                  </a:lnTo>
                  <a:lnTo>
                    <a:pt x="26" y="861"/>
                  </a:lnTo>
                  <a:lnTo>
                    <a:pt x="26" y="861"/>
                  </a:lnTo>
                  <a:lnTo>
                    <a:pt x="25" y="862"/>
                  </a:lnTo>
                  <a:lnTo>
                    <a:pt x="24" y="863"/>
                  </a:lnTo>
                  <a:lnTo>
                    <a:pt x="22" y="866"/>
                  </a:lnTo>
                  <a:lnTo>
                    <a:pt x="21" y="866"/>
                  </a:lnTo>
                  <a:lnTo>
                    <a:pt x="21" y="867"/>
                  </a:lnTo>
                  <a:lnTo>
                    <a:pt x="20" y="869"/>
                  </a:lnTo>
                  <a:lnTo>
                    <a:pt x="20" y="869"/>
                  </a:lnTo>
                  <a:lnTo>
                    <a:pt x="20" y="870"/>
                  </a:lnTo>
                  <a:lnTo>
                    <a:pt x="20" y="870"/>
                  </a:lnTo>
                  <a:lnTo>
                    <a:pt x="18" y="871"/>
                  </a:lnTo>
                  <a:lnTo>
                    <a:pt x="17" y="872"/>
                  </a:lnTo>
                  <a:lnTo>
                    <a:pt x="16" y="875"/>
                  </a:lnTo>
                  <a:lnTo>
                    <a:pt x="16" y="875"/>
                  </a:lnTo>
                  <a:lnTo>
                    <a:pt x="17" y="876"/>
                  </a:lnTo>
                  <a:lnTo>
                    <a:pt x="17" y="878"/>
                  </a:lnTo>
                  <a:lnTo>
                    <a:pt x="17" y="879"/>
                  </a:lnTo>
                  <a:lnTo>
                    <a:pt x="18" y="880"/>
                  </a:lnTo>
                  <a:lnTo>
                    <a:pt x="18" y="880"/>
                  </a:lnTo>
                  <a:lnTo>
                    <a:pt x="17" y="883"/>
                  </a:lnTo>
                  <a:lnTo>
                    <a:pt x="15" y="885"/>
                  </a:lnTo>
                  <a:lnTo>
                    <a:pt x="13" y="887"/>
                  </a:lnTo>
                  <a:lnTo>
                    <a:pt x="13" y="887"/>
                  </a:lnTo>
                  <a:lnTo>
                    <a:pt x="13" y="888"/>
                  </a:lnTo>
                  <a:lnTo>
                    <a:pt x="13" y="889"/>
                  </a:lnTo>
                  <a:lnTo>
                    <a:pt x="15" y="889"/>
                  </a:lnTo>
                  <a:lnTo>
                    <a:pt x="15" y="891"/>
                  </a:lnTo>
                  <a:lnTo>
                    <a:pt x="16" y="892"/>
                  </a:lnTo>
                  <a:lnTo>
                    <a:pt x="16" y="894"/>
                  </a:lnTo>
                  <a:lnTo>
                    <a:pt x="17" y="894"/>
                  </a:lnTo>
                  <a:lnTo>
                    <a:pt x="18" y="896"/>
                  </a:lnTo>
                  <a:lnTo>
                    <a:pt x="20" y="896"/>
                  </a:lnTo>
                  <a:lnTo>
                    <a:pt x="20" y="898"/>
                  </a:lnTo>
                  <a:lnTo>
                    <a:pt x="20" y="901"/>
                  </a:lnTo>
                  <a:lnTo>
                    <a:pt x="20" y="901"/>
                  </a:lnTo>
                  <a:lnTo>
                    <a:pt x="18" y="903"/>
                  </a:lnTo>
                  <a:lnTo>
                    <a:pt x="16" y="905"/>
                  </a:lnTo>
                  <a:lnTo>
                    <a:pt x="16" y="905"/>
                  </a:lnTo>
                  <a:lnTo>
                    <a:pt x="16" y="903"/>
                  </a:lnTo>
                  <a:lnTo>
                    <a:pt x="16" y="903"/>
                  </a:lnTo>
                  <a:lnTo>
                    <a:pt x="16" y="903"/>
                  </a:lnTo>
                  <a:lnTo>
                    <a:pt x="13" y="903"/>
                  </a:lnTo>
                  <a:lnTo>
                    <a:pt x="12" y="903"/>
                  </a:lnTo>
                  <a:lnTo>
                    <a:pt x="11" y="903"/>
                  </a:lnTo>
                  <a:lnTo>
                    <a:pt x="9" y="905"/>
                  </a:lnTo>
                  <a:lnTo>
                    <a:pt x="8" y="906"/>
                  </a:lnTo>
                  <a:lnTo>
                    <a:pt x="8" y="906"/>
                  </a:lnTo>
                  <a:lnTo>
                    <a:pt x="5" y="906"/>
                  </a:lnTo>
                  <a:lnTo>
                    <a:pt x="4" y="905"/>
                  </a:lnTo>
                  <a:lnTo>
                    <a:pt x="3" y="905"/>
                  </a:lnTo>
                  <a:lnTo>
                    <a:pt x="3" y="905"/>
                  </a:lnTo>
                  <a:lnTo>
                    <a:pt x="3" y="905"/>
                  </a:lnTo>
                  <a:lnTo>
                    <a:pt x="2" y="903"/>
                  </a:lnTo>
                  <a:lnTo>
                    <a:pt x="2" y="905"/>
                  </a:lnTo>
                  <a:lnTo>
                    <a:pt x="2" y="905"/>
                  </a:lnTo>
                  <a:lnTo>
                    <a:pt x="3" y="909"/>
                  </a:lnTo>
                  <a:lnTo>
                    <a:pt x="4" y="910"/>
                  </a:lnTo>
                  <a:lnTo>
                    <a:pt x="4" y="911"/>
                  </a:lnTo>
                  <a:lnTo>
                    <a:pt x="5" y="913"/>
                  </a:lnTo>
                  <a:lnTo>
                    <a:pt x="4" y="914"/>
                  </a:lnTo>
                  <a:lnTo>
                    <a:pt x="4" y="915"/>
                  </a:lnTo>
                  <a:lnTo>
                    <a:pt x="3" y="916"/>
                  </a:lnTo>
                  <a:lnTo>
                    <a:pt x="2" y="918"/>
                  </a:lnTo>
                  <a:lnTo>
                    <a:pt x="0" y="918"/>
                  </a:lnTo>
                  <a:lnTo>
                    <a:pt x="0" y="918"/>
                  </a:lnTo>
                  <a:lnTo>
                    <a:pt x="0" y="920"/>
                  </a:lnTo>
                  <a:lnTo>
                    <a:pt x="2" y="920"/>
                  </a:lnTo>
                  <a:lnTo>
                    <a:pt x="4" y="923"/>
                  </a:lnTo>
                  <a:lnTo>
                    <a:pt x="5" y="924"/>
                  </a:lnTo>
                  <a:lnTo>
                    <a:pt x="7" y="924"/>
                  </a:lnTo>
                  <a:lnTo>
                    <a:pt x="7" y="927"/>
                  </a:lnTo>
                  <a:lnTo>
                    <a:pt x="8" y="928"/>
                  </a:lnTo>
                  <a:lnTo>
                    <a:pt x="11" y="928"/>
                  </a:lnTo>
                  <a:lnTo>
                    <a:pt x="11" y="929"/>
                  </a:lnTo>
                  <a:lnTo>
                    <a:pt x="12" y="931"/>
                  </a:lnTo>
                  <a:lnTo>
                    <a:pt x="12" y="931"/>
                  </a:lnTo>
                  <a:lnTo>
                    <a:pt x="15" y="931"/>
                  </a:lnTo>
                  <a:lnTo>
                    <a:pt x="17" y="932"/>
                  </a:lnTo>
                  <a:lnTo>
                    <a:pt x="17" y="932"/>
                  </a:lnTo>
                  <a:lnTo>
                    <a:pt x="20" y="935"/>
                  </a:lnTo>
                  <a:lnTo>
                    <a:pt x="21" y="935"/>
                  </a:lnTo>
                  <a:lnTo>
                    <a:pt x="21" y="936"/>
                  </a:lnTo>
                  <a:lnTo>
                    <a:pt x="21" y="938"/>
                  </a:lnTo>
                  <a:lnTo>
                    <a:pt x="21" y="940"/>
                  </a:lnTo>
                  <a:lnTo>
                    <a:pt x="21" y="941"/>
                  </a:lnTo>
                  <a:lnTo>
                    <a:pt x="20" y="942"/>
                  </a:lnTo>
                  <a:lnTo>
                    <a:pt x="20" y="942"/>
                  </a:lnTo>
                  <a:lnTo>
                    <a:pt x="17" y="942"/>
                  </a:lnTo>
                  <a:lnTo>
                    <a:pt x="16" y="941"/>
                  </a:lnTo>
                  <a:lnTo>
                    <a:pt x="16" y="941"/>
                  </a:lnTo>
                  <a:lnTo>
                    <a:pt x="16" y="941"/>
                  </a:lnTo>
                  <a:lnTo>
                    <a:pt x="16" y="944"/>
                  </a:lnTo>
                  <a:lnTo>
                    <a:pt x="16" y="944"/>
                  </a:lnTo>
                  <a:lnTo>
                    <a:pt x="15" y="944"/>
                  </a:lnTo>
                  <a:lnTo>
                    <a:pt x="16" y="945"/>
                  </a:lnTo>
                  <a:lnTo>
                    <a:pt x="17" y="946"/>
                  </a:lnTo>
                  <a:lnTo>
                    <a:pt x="17" y="947"/>
                  </a:lnTo>
                  <a:lnTo>
                    <a:pt x="17" y="947"/>
                  </a:lnTo>
                  <a:lnTo>
                    <a:pt x="17" y="949"/>
                  </a:lnTo>
                  <a:lnTo>
                    <a:pt x="18" y="949"/>
                  </a:lnTo>
                  <a:lnTo>
                    <a:pt x="18" y="947"/>
                  </a:lnTo>
                  <a:lnTo>
                    <a:pt x="20" y="947"/>
                  </a:lnTo>
                  <a:lnTo>
                    <a:pt x="21" y="949"/>
                  </a:lnTo>
                  <a:lnTo>
                    <a:pt x="21" y="951"/>
                  </a:lnTo>
                  <a:lnTo>
                    <a:pt x="22" y="951"/>
                  </a:lnTo>
                  <a:lnTo>
                    <a:pt x="24" y="951"/>
                  </a:lnTo>
                  <a:lnTo>
                    <a:pt x="25" y="953"/>
                  </a:lnTo>
                  <a:lnTo>
                    <a:pt x="25" y="954"/>
                  </a:lnTo>
                  <a:lnTo>
                    <a:pt x="25" y="955"/>
                  </a:lnTo>
                  <a:lnTo>
                    <a:pt x="26" y="955"/>
                  </a:lnTo>
                  <a:lnTo>
                    <a:pt x="26" y="957"/>
                  </a:lnTo>
                  <a:lnTo>
                    <a:pt x="27" y="958"/>
                  </a:lnTo>
                  <a:lnTo>
                    <a:pt x="27" y="960"/>
                  </a:lnTo>
                  <a:lnTo>
                    <a:pt x="27" y="962"/>
                  </a:lnTo>
                  <a:lnTo>
                    <a:pt x="27" y="963"/>
                  </a:lnTo>
                  <a:lnTo>
                    <a:pt x="27" y="964"/>
                  </a:lnTo>
                  <a:lnTo>
                    <a:pt x="27" y="966"/>
                  </a:lnTo>
                  <a:lnTo>
                    <a:pt x="29" y="966"/>
                  </a:lnTo>
                  <a:lnTo>
                    <a:pt x="29" y="967"/>
                  </a:lnTo>
                  <a:lnTo>
                    <a:pt x="30" y="968"/>
                  </a:lnTo>
                  <a:lnTo>
                    <a:pt x="30" y="968"/>
                  </a:lnTo>
                  <a:lnTo>
                    <a:pt x="30" y="969"/>
                  </a:lnTo>
                  <a:lnTo>
                    <a:pt x="31" y="971"/>
                  </a:lnTo>
                  <a:lnTo>
                    <a:pt x="31" y="972"/>
                  </a:lnTo>
                  <a:lnTo>
                    <a:pt x="31" y="973"/>
                  </a:lnTo>
                  <a:lnTo>
                    <a:pt x="31" y="976"/>
                  </a:lnTo>
                  <a:lnTo>
                    <a:pt x="33" y="977"/>
                  </a:lnTo>
                  <a:lnTo>
                    <a:pt x="34" y="977"/>
                  </a:lnTo>
                  <a:lnTo>
                    <a:pt x="35" y="977"/>
                  </a:lnTo>
                  <a:lnTo>
                    <a:pt x="35" y="979"/>
                  </a:lnTo>
                  <a:lnTo>
                    <a:pt x="35" y="979"/>
                  </a:lnTo>
                  <a:lnTo>
                    <a:pt x="37" y="980"/>
                  </a:lnTo>
                  <a:lnTo>
                    <a:pt x="38" y="980"/>
                  </a:lnTo>
                  <a:lnTo>
                    <a:pt x="39" y="980"/>
                  </a:lnTo>
                  <a:lnTo>
                    <a:pt x="39" y="980"/>
                  </a:lnTo>
                  <a:lnTo>
                    <a:pt x="40" y="980"/>
                  </a:lnTo>
                  <a:lnTo>
                    <a:pt x="40" y="981"/>
                  </a:lnTo>
                  <a:lnTo>
                    <a:pt x="40" y="982"/>
                  </a:lnTo>
                  <a:lnTo>
                    <a:pt x="42" y="985"/>
                  </a:lnTo>
                  <a:lnTo>
                    <a:pt x="43" y="984"/>
                  </a:lnTo>
                  <a:lnTo>
                    <a:pt x="43" y="985"/>
                  </a:lnTo>
                  <a:lnTo>
                    <a:pt x="43" y="984"/>
                  </a:lnTo>
                  <a:lnTo>
                    <a:pt x="44" y="985"/>
                  </a:lnTo>
                  <a:lnTo>
                    <a:pt x="46" y="985"/>
                  </a:lnTo>
                  <a:lnTo>
                    <a:pt x="46" y="985"/>
                  </a:lnTo>
                  <a:lnTo>
                    <a:pt x="47" y="985"/>
                  </a:lnTo>
                  <a:lnTo>
                    <a:pt x="48" y="988"/>
                  </a:lnTo>
                  <a:lnTo>
                    <a:pt x="49" y="991"/>
                  </a:lnTo>
                  <a:lnTo>
                    <a:pt x="48" y="993"/>
                  </a:lnTo>
                  <a:lnTo>
                    <a:pt x="48" y="993"/>
                  </a:lnTo>
                  <a:lnTo>
                    <a:pt x="48" y="995"/>
                  </a:lnTo>
                  <a:lnTo>
                    <a:pt x="49" y="995"/>
                  </a:lnTo>
                  <a:lnTo>
                    <a:pt x="51" y="995"/>
                  </a:lnTo>
                  <a:lnTo>
                    <a:pt x="51" y="997"/>
                  </a:lnTo>
                  <a:lnTo>
                    <a:pt x="51" y="995"/>
                  </a:lnTo>
                  <a:lnTo>
                    <a:pt x="51" y="997"/>
                  </a:lnTo>
                  <a:lnTo>
                    <a:pt x="51" y="998"/>
                  </a:lnTo>
                  <a:lnTo>
                    <a:pt x="52" y="999"/>
                  </a:lnTo>
                  <a:lnTo>
                    <a:pt x="52" y="999"/>
                  </a:lnTo>
                  <a:lnTo>
                    <a:pt x="53" y="999"/>
                  </a:lnTo>
                  <a:lnTo>
                    <a:pt x="53" y="999"/>
                  </a:lnTo>
                  <a:lnTo>
                    <a:pt x="53" y="1001"/>
                  </a:lnTo>
                  <a:lnTo>
                    <a:pt x="55" y="1001"/>
                  </a:lnTo>
                  <a:lnTo>
                    <a:pt x="56" y="999"/>
                  </a:lnTo>
                  <a:lnTo>
                    <a:pt x="57" y="1001"/>
                  </a:lnTo>
                  <a:lnTo>
                    <a:pt x="58" y="1001"/>
                  </a:lnTo>
                  <a:lnTo>
                    <a:pt x="58" y="1002"/>
                  </a:lnTo>
                  <a:lnTo>
                    <a:pt x="60" y="1002"/>
                  </a:lnTo>
                  <a:lnTo>
                    <a:pt x="61" y="1003"/>
                  </a:lnTo>
                  <a:lnTo>
                    <a:pt x="61" y="1006"/>
                  </a:lnTo>
                  <a:lnTo>
                    <a:pt x="62" y="1007"/>
                  </a:lnTo>
                  <a:lnTo>
                    <a:pt x="62" y="1010"/>
                  </a:lnTo>
                  <a:lnTo>
                    <a:pt x="64" y="1011"/>
                  </a:lnTo>
                  <a:lnTo>
                    <a:pt x="65" y="1011"/>
                  </a:lnTo>
                  <a:lnTo>
                    <a:pt x="65" y="1012"/>
                  </a:lnTo>
                  <a:lnTo>
                    <a:pt x="65" y="1012"/>
                  </a:lnTo>
                  <a:lnTo>
                    <a:pt x="65" y="1013"/>
                  </a:lnTo>
                  <a:lnTo>
                    <a:pt x="65" y="1016"/>
                  </a:lnTo>
                  <a:lnTo>
                    <a:pt x="66" y="1016"/>
                  </a:lnTo>
                  <a:lnTo>
                    <a:pt x="66" y="1016"/>
                  </a:lnTo>
                  <a:lnTo>
                    <a:pt x="68" y="1015"/>
                  </a:lnTo>
                  <a:lnTo>
                    <a:pt x="68" y="1016"/>
                  </a:lnTo>
                  <a:lnTo>
                    <a:pt x="68" y="1016"/>
                  </a:lnTo>
                  <a:lnTo>
                    <a:pt x="70" y="1017"/>
                  </a:lnTo>
                  <a:lnTo>
                    <a:pt x="71" y="1021"/>
                  </a:lnTo>
                  <a:lnTo>
                    <a:pt x="73" y="1021"/>
                  </a:lnTo>
                  <a:lnTo>
                    <a:pt x="73" y="1023"/>
                  </a:lnTo>
                  <a:lnTo>
                    <a:pt x="71" y="1023"/>
                  </a:lnTo>
                  <a:lnTo>
                    <a:pt x="71" y="1024"/>
                  </a:lnTo>
                  <a:lnTo>
                    <a:pt x="73" y="1025"/>
                  </a:lnTo>
                  <a:lnTo>
                    <a:pt x="73" y="1026"/>
                  </a:lnTo>
                  <a:lnTo>
                    <a:pt x="73" y="1028"/>
                  </a:lnTo>
                  <a:lnTo>
                    <a:pt x="73" y="1028"/>
                  </a:lnTo>
                  <a:lnTo>
                    <a:pt x="73" y="1030"/>
                  </a:lnTo>
                  <a:lnTo>
                    <a:pt x="71" y="1033"/>
                  </a:lnTo>
                  <a:lnTo>
                    <a:pt x="70" y="1033"/>
                  </a:lnTo>
                  <a:lnTo>
                    <a:pt x="69" y="1034"/>
                  </a:lnTo>
                  <a:lnTo>
                    <a:pt x="68" y="1035"/>
                  </a:lnTo>
                  <a:lnTo>
                    <a:pt x="68" y="1035"/>
                  </a:lnTo>
                  <a:lnTo>
                    <a:pt x="69" y="1037"/>
                  </a:lnTo>
                  <a:lnTo>
                    <a:pt x="69" y="1037"/>
                  </a:lnTo>
                  <a:lnTo>
                    <a:pt x="69" y="1037"/>
                  </a:lnTo>
                  <a:lnTo>
                    <a:pt x="68" y="1038"/>
                  </a:lnTo>
                  <a:lnTo>
                    <a:pt x="68" y="1038"/>
                  </a:lnTo>
                  <a:lnTo>
                    <a:pt x="68" y="1038"/>
                  </a:lnTo>
                  <a:lnTo>
                    <a:pt x="66" y="1039"/>
                  </a:lnTo>
                  <a:lnTo>
                    <a:pt x="65" y="1039"/>
                  </a:lnTo>
                  <a:lnTo>
                    <a:pt x="65" y="1038"/>
                  </a:lnTo>
                  <a:lnTo>
                    <a:pt x="64" y="1039"/>
                  </a:lnTo>
                  <a:lnTo>
                    <a:pt x="62" y="1042"/>
                  </a:lnTo>
                  <a:lnTo>
                    <a:pt x="61" y="1042"/>
                  </a:lnTo>
                  <a:lnTo>
                    <a:pt x="61" y="1043"/>
                  </a:lnTo>
                  <a:lnTo>
                    <a:pt x="61" y="1045"/>
                  </a:lnTo>
                  <a:lnTo>
                    <a:pt x="61" y="1045"/>
                  </a:lnTo>
                  <a:lnTo>
                    <a:pt x="60" y="1045"/>
                  </a:lnTo>
                  <a:lnTo>
                    <a:pt x="58" y="1046"/>
                  </a:lnTo>
                  <a:lnTo>
                    <a:pt x="58" y="1047"/>
                  </a:lnTo>
                  <a:lnTo>
                    <a:pt x="57" y="1047"/>
                  </a:lnTo>
                  <a:lnTo>
                    <a:pt x="56" y="1048"/>
                  </a:lnTo>
                  <a:lnTo>
                    <a:pt x="56" y="1048"/>
                  </a:lnTo>
                  <a:lnTo>
                    <a:pt x="56" y="1050"/>
                  </a:lnTo>
                  <a:lnTo>
                    <a:pt x="55" y="1051"/>
                  </a:lnTo>
                  <a:lnTo>
                    <a:pt x="53" y="1052"/>
                  </a:lnTo>
                  <a:lnTo>
                    <a:pt x="82" y="1052"/>
                  </a:lnTo>
                  <a:lnTo>
                    <a:pt x="86" y="1052"/>
                  </a:lnTo>
                  <a:lnTo>
                    <a:pt x="87" y="1052"/>
                  </a:lnTo>
                  <a:lnTo>
                    <a:pt x="87" y="1052"/>
                  </a:lnTo>
                  <a:lnTo>
                    <a:pt x="86" y="1052"/>
                  </a:lnTo>
                  <a:lnTo>
                    <a:pt x="87" y="1054"/>
                  </a:lnTo>
                  <a:lnTo>
                    <a:pt x="87" y="1054"/>
                  </a:lnTo>
                  <a:lnTo>
                    <a:pt x="88" y="1054"/>
                  </a:lnTo>
                  <a:lnTo>
                    <a:pt x="88" y="1055"/>
                  </a:lnTo>
                  <a:lnTo>
                    <a:pt x="88" y="1054"/>
                  </a:lnTo>
                  <a:lnTo>
                    <a:pt x="88" y="1054"/>
                  </a:lnTo>
                  <a:lnTo>
                    <a:pt x="88" y="1055"/>
                  </a:lnTo>
                  <a:lnTo>
                    <a:pt x="89" y="1054"/>
                  </a:lnTo>
                  <a:lnTo>
                    <a:pt x="89" y="1055"/>
                  </a:lnTo>
                  <a:lnTo>
                    <a:pt x="91" y="1055"/>
                  </a:lnTo>
                  <a:lnTo>
                    <a:pt x="91" y="1055"/>
                  </a:lnTo>
                  <a:lnTo>
                    <a:pt x="91" y="1055"/>
                  </a:lnTo>
                  <a:lnTo>
                    <a:pt x="92" y="1055"/>
                  </a:lnTo>
                  <a:lnTo>
                    <a:pt x="92" y="1055"/>
                  </a:lnTo>
                  <a:lnTo>
                    <a:pt x="92" y="1055"/>
                  </a:lnTo>
                  <a:lnTo>
                    <a:pt x="92" y="1055"/>
                  </a:lnTo>
                  <a:lnTo>
                    <a:pt x="93" y="1055"/>
                  </a:lnTo>
                  <a:lnTo>
                    <a:pt x="93" y="1055"/>
                  </a:lnTo>
                  <a:lnTo>
                    <a:pt x="93" y="1055"/>
                  </a:lnTo>
                  <a:lnTo>
                    <a:pt x="93" y="1055"/>
                  </a:lnTo>
                  <a:lnTo>
                    <a:pt x="95" y="1055"/>
                  </a:lnTo>
                  <a:lnTo>
                    <a:pt x="96" y="1056"/>
                  </a:lnTo>
                  <a:lnTo>
                    <a:pt x="96" y="1055"/>
                  </a:lnTo>
                  <a:lnTo>
                    <a:pt x="96" y="1056"/>
                  </a:lnTo>
                  <a:lnTo>
                    <a:pt x="97" y="1056"/>
                  </a:lnTo>
                  <a:lnTo>
                    <a:pt x="97" y="1056"/>
                  </a:lnTo>
                  <a:lnTo>
                    <a:pt x="97" y="1056"/>
                  </a:lnTo>
                  <a:lnTo>
                    <a:pt x="97" y="1056"/>
                  </a:lnTo>
                  <a:lnTo>
                    <a:pt x="97" y="1056"/>
                  </a:lnTo>
                  <a:lnTo>
                    <a:pt x="99" y="1056"/>
                  </a:lnTo>
                  <a:lnTo>
                    <a:pt x="99" y="1056"/>
                  </a:lnTo>
                  <a:lnTo>
                    <a:pt x="99" y="1056"/>
                  </a:lnTo>
                  <a:lnTo>
                    <a:pt x="99" y="1057"/>
                  </a:lnTo>
                  <a:lnTo>
                    <a:pt x="100" y="1057"/>
                  </a:lnTo>
                  <a:lnTo>
                    <a:pt x="100" y="1057"/>
                  </a:lnTo>
                  <a:lnTo>
                    <a:pt x="102" y="1057"/>
                  </a:lnTo>
                  <a:lnTo>
                    <a:pt x="102" y="1057"/>
                  </a:lnTo>
                  <a:lnTo>
                    <a:pt x="102" y="1057"/>
                  </a:lnTo>
                  <a:lnTo>
                    <a:pt x="102" y="1057"/>
                  </a:lnTo>
                  <a:lnTo>
                    <a:pt x="104" y="1057"/>
                  </a:lnTo>
                  <a:lnTo>
                    <a:pt x="105" y="1057"/>
                  </a:lnTo>
                  <a:lnTo>
                    <a:pt x="105" y="1057"/>
                  </a:lnTo>
                  <a:lnTo>
                    <a:pt x="106" y="1057"/>
                  </a:lnTo>
                  <a:lnTo>
                    <a:pt x="106" y="1057"/>
                  </a:lnTo>
                  <a:lnTo>
                    <a:pt x="106" y="1057"/>
                  </a:lnTo>
                  <a:lnTo>
                    <a:pt x="108" y="1057"/>
                  </a:lnTo>
                  <a:lnTo>
                    <a:pt x="108" y="1056"/>
                  </a:lnTo>
                  <a:lnTo>
                    <a:pt x="109" y="1057"/>
                  </a:lnTo>
                  <a:lnTo>
                    <a:pt x="109" y="1057"/>
                  </a:lnTo>
                  <a:lnTo>
                    <a:pt x="110" y="1057"/>
                  </a:lnTo>
                  <a:lnTo>
                    <a:pt x="110" y="1057"/>
                  </a:lnTo>
                  <a:lnTo>
                    <a:pt x="110" y="1057"/>
                  </a:lnTo>
                  <a:lnTo>
                    <a:pt x="111" y="1057"/>
                  </a:lnTo>
                  <a:lnTo>
                    <a:pt x="111" y="1057"/>
                  </a:lnTo>
                  <a:lnTo>
                    <a:pt x="111" y="1059"/>
                  </a:lnTo>
                  <a:lnTo>
                    <a:pt x="113" y="1059"/>
                  </a:lnTo>
                  <a:lnTo>
                    <a:pt x="113" y="1060"/>
                  </a:lnTo>
                  <a:lnTo>
                    <a:pt x="113" y="1060"/>
                  </a:lnTo>
                  <a:lnTo>
                    <a:pt x="113" y="1060"/>
                  </a:lnTo>
                  <a:lnTo>
                    <a:pt x="113" y="1060"/>
                  </a:lnTo>
                  <a:lnTo>
                    <a:pt x="114" y="1061"/>
                  </a:lnTo>
                  <a:lnTo>
                    <a:pt x="114" y="1061"/>
                  </a:lnTo>
                  <a:lnTo>
                    <a:pt x="115" y="1061"/>
                  </a:lnTo>
                  <a:lnTo>
                    <a:pt x="117" y="1061"/>
                  </a:lnTo>
                  <a:lnTo>
                    <a:pt x="118" y="1061"/>
                  </a:lnTo>
                  <a:lnTo>
                    <a:pt x="118" y="1061"/>
                  </a:lnTo>
                  <a:lnTo>
                    <a:pt x="118" y="1065"/>
                  </a:lnTo>
                  <a:lnTo>
                    <a:pt x="119" y="1067"/>
                  </a:lnTo>
                  <a:lnTo>
                    <a:pt x="120" y="1067"/>
                  </a:lnTo>
                  <a:lnTo>
                    <a:pt x="120" y="1067"/>
                  </a:lnTo>
                  <a:lnTo>
                    <a:pt x="120" y="1068"/>
                  </a:lnTo>
                  <a:lnTo>
                    <a:pt x="120" y="1070"/>
                  </a:lnTo>
                  <a:lnTo>
                    <a:pt x="120" y="1070"/>
                  </a:lnTo>
                  <a:lnTo>
                    <a:pt x="120" y="1072"/>
                  </a:lnTo>
                  <a:lnTo>
                    <a:pt x="120" y="1073"/>
                  </a:lnTo>
                  <a:lnTo>
                    <a:pt x="120" y="1074"/>
                  </a:lnTo>
                  <a:lnTo>
                    <a:pt x="119" y="1076"/>
                  </a:lnTo>
                  <a:lnTo>
                    <a:pt x="119" y="1077"/>
                  </a:lnTo>
                  <a:lnTo>
                    <a:pt x="120" y="1077"/>
                  </a:lnTo>
                  <a:lnTo>
                    <a:pt x="122" y="1077"/>
                  </a:lnTo>
                  <a:lnTo>
                    <a:pt x="122" y="1077"/>
                  </a:lnTo>
                  <a:lnTo>
                    <a:pt x="122" y="1077"/>
                  </a:lnTo>
                  <a:lnTo>
                    <a:pt x="123" y="1078"/>
                  </a:lnTo>
                  <a:lnTo>
                    <a:pt x="124" y="1078"/>
                  </a:lnTo>
                  <a:lnTo>
                    <a:pt x="126" y="1078"/>
                  </a:lnTo>
                  <a:lnTo>
                    <a:pt x="128" y="1079"/>
                  </a:lnTo>
                  <a:lnTo>
                    <a:pt x="127" y="1081"/>
                  </a:lnTo>
                  <a:lnTo>
                    <a:pt x="126" y="1082"/>
                  </a:lnTo>
                  <a:lnTo>
                    <a:pt x="126" y="1082"/>
                  </a:lnTo>
                  <a:lnTo>
                    <a:pt x="126" y="1082"/>
                  </a:lnTo>
                  <a:lnTo>
                    <a:pt x="126" y="1085"/>
                  </a:lnTo>
                  <a:lnTo>
                    <a:pt x="127" y="1086"/>
                  </a:lnTo>
                  <a:lnTo>
                    <a:pt x="127" y="1086"/>
                  </a:lnTo>
                  <a:lnTo>
                    <a:pt x="127" y="1086"/>
                  </a:lnTo>
                  <a:lnTo>
                    <a:pt x="126" y="1087"/>
                  </a:lnTo>
                  <a:lnTo>
                    <a:pt x="126" y="1089"/>
                  </a:lnTo>
                  <a:lnTo>
                    <a:pt x="124" y="1089"/>
                  </a:lnTo>
                  <a:lnTo>
                    <a:pt x="126" y="1090"/>
                  </a:lnTo>
                  <a:lnTo>
                    <a:pt x="126" y="1090"/>
                  </a:lnTo>
                  <a:lnTo>
                    <a:pt x="126" y="1091"/>
                  </a:lnTo>
                  <a:lnTo>
                    <a:pt x="126" y="1092"/>
                  </a:lnTo>
                  <a:lnTo>
                    <a:pt x="126" y="1092"/>
                  </a:lnTo>
                  <a:lnTo>
                    <a:pt x="124" y="1094"/>
                  </a:lnTo>
                  <a:lnTo>
                    <a:pt x="124" y="1095"/>
                  </a:lnTo>
                  <a:lnTo>
                    <a:pt x="162" y="1095"/>
                  </a:lnTo>
                  <a:lnTo>
                    <a:pt x="181" y="1095"/>
                  </a:lnTo>
                  <a:lnTo>
                    <a:pt x="182" y="1092"/>
                  </a:lnTo>
                  <a:lnTo>
                    <a:pt x="182" y="1094"/>
                  </a:lnTo>
                  <a:lnTo>
                    <a:pt x="182" y="1094"/>
                  </a:lnTo>
                  <a:lnTo>
                    <a:pt x="182" y="1092"/>
                  </a:lnTo>
                  <a:lnTo>
                    <a:pt x="184" y="1092"/>
                  </a:lnTo>
                  <a:lnTo>
                    <a:pt x="185" y="1094"/>
                  </a:lnTo>
                  <a:lnTo>
                    <a:pt x="186" y="1094"/>
                  </a:lnTo>
                  <a:lnTo>
                    <a:pt x="189" y="1092"/>
                  </a:lnTo>
                  <a:lnTo>
                    <a:pt x="189" y="1092"/>
                  </a:lnTo>
                  <a:lnTo>
                    <a:pt x="189" y="1091"/>
                  </a:lnTo>
                  <a:lnTo>
                    <a:pt x="190" y="1091"/>
                  </a:lnTo>
                  <a:lnTo>
                    <a:pt x="192" y="1092"/>
                  </a:lnTo>
                  <a:lnTo>
                    <a:pt x="193" y="1092"/>
                  </a:lnTo>
                  <a:lnTo>
                    <a:pt x="193" y="1091"/>
                  </a:lnTo>
                  <a:lnTo>
                    <a:pt x="194" y="1090"/>
                  </a:lnTo>
                  <a:lnTo>
                    <a:pt x="194" y="1089"/>
                  </a:lnTo>
                  <a:lnTo>
                    <a:pt x="194" y="1089"/>
                  </a:lnTo>
                  <a:lnTo>
                    <a:pt x="195" y="1086"/>
                  </a:lnTo>
                  <a:lnTo>
                    <a:pt x="195" y="1086"/>
                  </a:lnTo>
                  <a:lnTo>
                    <a:pt x="197" y="1086"/>
                  </a:lnTo>
                  <a:lnTo>
                    <a:pt x="198" y="1085"/>
                  </a:lnTo>
                  <a:lnTo>
                    <a:pt x="199" y="1083"/>
                  </a:lnTo>
                  <a:lnTo>
                    <a:pt x="202" y="1082"/>
                  </a:lnTo>
                  <a:lnTo>
                    <a:pt x="202" y="1082"/>
                  </a:lnTo>
                  <a:lnTo>
                    <a:pt x="203" y="1082"/>
                  </a:lnTo>
                  <a:lnTo>
                    <a:pt x="203" y="1081"/>
                  </a:lnTo>
                  <a:lnTo>
                    <a:pt x="204" y="1081"/>
                  </a:lnTo>
                  <a:lnTo>
                    <a:pt x="206" y="1081"/>
                  </a:lnTo>
                  <a:lnTo>
                    <a:pt x="206" y="1081"/>
                  </a:lnTo>
                  <a:lnTo>
                    <a:pt x="208" y="1081"/>
                  </a:lnTo>
                  <a:lnTo>
                    <a:pt x="208" y="1081"/>
                  </a:lnTo>
                  <a:lnTo>
                    <a:pt x="208" y="1081"/>
                  </a:lnTo>
                  <a:lnTo>
                    <a:pt x="208" y="1078"/>
                  </a:lnTo>
                  <a:lnTo>
                    <a:pt x="208" y="1079"/>
                  </a:lnTo>
                  <a:lnTo>
                    <a:pt x="210" y="1077"/>
                  </a:lnTo>
                  <a:lnTo>
                    <a:pt x="210" y="1077"/>
                  </a:lnTo>
                  <a:lnTo>
                    <a:pt x="210" y="1076"/>
                  </a:lnTo>
                  <a:lnTo>
                    <a:pt x="211" y="1077"/>
                  </a:lnTo>
                  <a:lnTo>
                    <a:pt x="211" y="1076"/>
                  </a:lnTo>
                  <a:lnTo>
                    <a:pt x="212" y="1076"/>
                  </a:lnTo>
                  <a:lnTo>
                    <a:pt x="213" y="1074"/>
                  </a:lnTo>
                  <a:lnTo>
                    <a:pt x="213" y="1074"/>
                  </a:lnTo>
                  <a:lnTo>
                    <a:pt x="213" y="1073"/>
                  </a:lnTo>
                  <a:lnTo>
                    <a:pt x="215" y="1073"/>
                  </a:lnTo>
                  <a:lnTo>
                    <a:pt x="215" y="1072"/>
                  </a:lnTo>
                  <a:lnTo>
                    <a:pt x="216" y="1072"/>
                  </a:lnTo>
                  <a:lnTo>
                    <a:pt x="216" y="1072"/>
                  </a:lnTo>
                  <a:lnTo>
                    <a:pt x="216" y="1070"/>
                  </a:lnTo>
                  <a:lnTo>
                    <a:pt x="217" y="1069"/>
                  </a:lnTo>
                  <a:lnTo>
                    <a:pt x="217" y="1070"/>
                  </a:lnTo>
                  <a:lnTo>
                    <a:pt x="219" y="1069"/>
                  </a:lnTo>
                  <a:lnTo>
                    <a:pt x="219" y="1068"/>
                  </a:lnTo>
                  <a:lnTo>
                    <a:pt x="219" y="1069"/>
                  </a:lnTo>
                  <a:lnTo>
                    <a:pt x="219" y="1068"/>
                  </a:lnTo>
                  <a:lnTo>
                    <a:pt x="220" y="1069"/>
                  </a:lnTo>
                  <a:lnTo>
                    <a:pt x="220" y="1068"/>
                  </a:lnTo>
                  <a:lnTo>
                    <a:pt x="221" y="1068"/>
                  </a:lnTo>
                  <a:lnTo>
                    <a:pt x="221" y="1068"/>
                  </a:lnTo>
                  <a:lnTo>
                    <a:pt x="223" y="1068"/>
                  </a:lnTo>
                  <a:lnTo>
                    <a:pt x="223" y="1067"/>
                  </a:lnTo>
                  <a:lnTo>
                    <a:pt x="223" y="1067"/>
                  </a:lnTo>
                  <a:lnTo>
                    <a:pt x="223" y="1067"/>
                  </a:lnTo>
                  <a:lnTo>
                    <a:pt x="224" y="1067"/>
                  </a:lnTo>
                  <a:lnTo>
                    <a:pt x="224" y="1065"/>
                  </a:lnTo>
                  <a:lnTo>
                    <a:pt x="224" y="1065"/>
                  </a:lnTo>
                  <a:lnTo>
                    <a:pt x="224" y="1065"/>
                  </a:lnTo>
                  <a:lnTo>
                    <a:pt x="224" y="1065"/>
                  </a:lnTo>
                  <a:lnTo>
                    <a:pt x="224" y="1064"/>
                  </a:lnTo>
                  <a:lnTo>
                    <a:pt x="224" y="1064"/>
                  </a:lnTo>
                  <a:lnTo>
                    <a:pt x="224" y="1064"/>
                  </a:lnTo>
                  <a:lnTo>
                    <a:pt x="225" y="1063"/>
                  </a:lnTo>
                  <a:lnTo>
                    <a:pt x="224" y="1063"/>
                  </a:lnTo>
                  <a:lnTo>
                    <a:pt x="225" y="1063"/>
                  </a:lnTo>
                  <a:lnTo>
                    <a:pt x="225" y="1063"/>
                  </a:lnTo>
                  <a:lnTo>
                    <a:pt x="226" y="1063"/>
                  </a:lnTo>
                  <a:lnTo>
                    <a:pt x="226" y="1063"/>
                  </a:lnTo>
                  <a:lnTo>
                    <a:pt x="226" y="1063"/>
                  </a:lnTo>
                  <a:lnTo>
                    <a:pt x="228" y="1061"/>
                  </a:lnTo>
                  <a:lnTo>
                    <a:pt x="228" y="1061"/>
                  </a:lnTo>
                  <a:lnTo>
                    <a:pt x="228" y="1061"/>
                  </a:lnTo>
                  <a:lnTo>
                    <a:pt x="229" y="1060"/>
                  </a:lnTo>
                  <a:lnTo>
                    <a:pt x="229" y="1061"/>
                  </a:lnTo>
                  <a:lnTo>
                    <a:pt x="229" y="1060"/>
                  </a:lnTo>
                  <a:lnTo>
                    <a:pt x="230" y="1060"/>
                  </a:lnTo>
                  <a:lnTo>
                    <a:pt x="230" y="1060"/>
                  </a:lnTo>
                  <a:lnTo>
                    <a:pt x="232" y="1060"/>
                  </a:lnTo>
                  <a:lnTo>
                    <a:pt x="232" y="1060"/>
                  </a:lnTo>
                  <a:lnTo>
                    <a:pt x="232" y="1059"/>
                  </a:lnTo>
                  <a:lnTo>
                    <a:pt x="232" y="1059"/>
                  </a:lnTo>
                  <a:lnTo>
                    <a:pt x="233" y="1059"/>
                  </a:lnTo>
                  <a:lnTo>
                    <a:pt x="232" y="1057"/>
                  </a:lnTo>
                  <a:lnTo>
                    <a:pt x="233" y="1059"/>
                  </a:lnTo>
                  <a:lnTo>
                    <a:pt x="233" y="1057"/>
                  </a:lnTo>
                  <a:lnTo>
                    <a:pt x="233" y="1057"/>
                  </a:lnTo>
                  <a:lnTo>
                    <a:pt x="233" y="1057"/>
                  </a:lnTo>
                  <a:lnTo>
                    <a:pt x="233" y="1056"/>
                  </a:lnTo>
                  <a:lnTo>
                    <a:pt x="234" y="1056"/>
                  </a:lnTo>
                  <a:lnTo>
                    <a:pt x="234" y="1056"/>
                  </a:lnTo>
                  <a:lnTo>
                    <a:pt x="234" y="1056"/>
                  </a:lnTo>
                  <a:lnTo>
                    <a:pt x="234" y="1055"/>
                  </a:lnTo>
                  <a:lnTo>
                    <a:pt x="234" y="1055"/>
                  </a:lnTo>
                  <a:lnTo>
                    <a:pt x="235" y="1055"/>
                  </a:lnTo>
                  <a:lnTo>
                    <a:pt x="235" y="1055"/>
                  </a:lnTo>
                  <a:lnTo>
                    <a:pt x="237" y="1055"/>
                  </a:lnTo>
                  <a:lnTo>
                    <a:pt x="237" y="1054"/>
                  </a:lnTo>
                  <a:lnTo>
                    <a:pt x="237" y="1054"/>
                  </a:lnTo>
                  <a:lnTo>
                    <a:pt x="238" y="1054"/>
                  </a:lnTo>
                  <a:lnTo>
                    <a:pt x="238" y="1054"/>
                  </a:lnTo>
                  <a:lnTo>
                    <a:pt x="238" y="1054"/>
                  </a:lnTo>
                  <a:lnTo>
                    <a:pt x="238" y="1054"/>
                  </a:lnTo>
                  <a:lnTo>
                    <a:pt x="239" y="1052"/>
                  </a:lnTo>
                  <a:lnTo>
                    <a:pt x="239" y="1054"/>
                  </a:lnTo>
                  <a:lnTo>
                    <a:pt x="239" y="1054"/>
                  </a:lnTo>
                  <a:lnTo>
                    <a:pt x="241" y="1054"/>
                  </a:lnTo>
                  <a:lnTo>
                    <a:pt x="241" y="1054"/>
                  </a:lnTo>
                  <a:lnTo>
                    <a:pt x="241" y="1054"/>
                  </a:lnTo>
                  <a:lnTo>
                    <a:pt x="241" y="1054"/>
                  </a:lnTo>
                  <a:lnTo>
                    <a:pt x="242" y="1052"/>
                  </a:lnTo>
                  <a:lnTo>
                    <a:pt x="242" y="1054"/>
                  </a:lnTo>
                  <a:lnTo>
                    <a:pt x="243" y="1052"/>
                  </a:lnTo>
                  <a:lnTo>
                    <a:pt x="242" y="1055"/>
                  </a:lnTo>
                  <a:lnTo>
                    <a:pt x="242" y="1055"/>
                  </a:lnTo>
                  <a:lnTo>
                    <a:pt x="242" y="1055"/>
                  </a:lnTo>
                  <a:lnTo>
                    <a:pt x="242" y="1056"/>
                  </a:lnTo>
                  <a:lnTo>
                    <a:pt x="242" y="1056"/>
                  </a:lnTo>
                  <a:lnTo>
                    <a:pt x="241" y="1055"/>
                  </a:lnTo>
                  <a:lnTo>
                    <a:pt x="241" y="1056"/>
                  </a:lnTo>
                  <a:lnTo>
                    <a:pt x="241" y="1056"/>
                  </a:lnTo>
                  <a:lnTo>
                    <a:pt x="242" y="1057"/>
                  </a:lnTo>
                  <a:lnTo>
                    <a:pt x="242" y="1059"/>
                  </a:lnTo>
                  <a:lnTo>
                    <a:pt x="242" y="1057"/>
                  </a:lnTo>
                  <a:lnTo>
                    <a:pt x="241" y="1059"/>
                  </a:lnTo>
                  <a:lnTo>
                    <a:pt x="239" y="1059"/>
                  </a:lnTo>
                  <a:lnTo>
                    <a:pt x="239" y="1060"/>
                  </a:lnTo>
                  <a:lnTo>
                    <a:pt x="239" y="1059"/>
                  </a:lnTo>
                  <a:lnTo>
                    <a:pt x="239" y="1060"/>
                  </a:lnTo>
                  <a:lnTo>
                    <a:pt x="239" y="1060"/>
                  </a:lnTo>
                  <a:lnTo>
                    <a:pt x="239" y="1061"/>
                  </a:lnTo>
                  <a:lnTo>
                    <a:pt x="239" y="1061"/>
                  </a:lnTo>
                  <a:lnTo>
                    <a:pt x="238" y="1061"/>
                  </a:lnTo>
                  <a:lnTo>
                    <a:pt x="238" y="1060"/>
                  </a:lnTo>
                  <a:lnTo>
                    <a:pt x="237" y="1060"/>
                  </a:lnTo>
                  <a:lnTo>
                    <a:pt x="238" y="1061"/>
                  </a:lnTo>
                  <a:lnTo>
                    <a:pt x="237" y="1061"/>
                  </a:lnTo>
                  <a:lnTo>
                    <a:pt x="237" y="1063"/>
                  </a:lnTo>
                  <a:lnTo>
                    <a:pt x="238" y="1063"/>
                  </a:lnTo>
                  <a:lnTo>
                    <a:pt x="238" y="1063"/>
                  </a:lnTo>
                  <a:lnTo>
                    <a:pt x="238" y="1064"/>
                  </a:lnTo>
                  <a:lnTo>
                    <a:pt x="238" y="1064"/>
                  </a:lnTo>
                  <a:lnTo>
                    <a:pt x="237" y="1063"/>
                  </a:lnTo>
                  <a:lnTo>
                    <a:pt x="237" y="1063"/>
                  </a:lnTo>
                  <a:lnTo>
                    <a:pt x="237" y="1064"/>
                  </a:lnTo>
                  <a:lnTo>
                    <a:pt x="235" y="1065"/>
                  </a:lnTo>
                  <a:lnTo>
                    <a:pt x="237" y="1065"/>
                  </a:lnTo>
                  <a:lnTo>
                    <a:pt x="235" y="1065"/>
                  </a:lnTo>
                  <a:lnTo>
                    <a:pt x="235" y="1067"/>
                  </a:lnTo>
                  <a:lnTo>
                    <a:pt x="237" y="1068"/>
                  </a:lnTo>
                  <a:lnTo>
                    <a:pt x="237" y="1069"/>
                  </a:lnTo>
                  <a:lnTo>
                    <a:pt x="237" y="1069"/>
                  </a:lnTo>
                  <a:lnTo>
                    <a:pt x="238" y="1070"/>
                  </a:lnTo>
                  <a:lnTo>
                    <a:pt x="238" y="1070"/>
                  </a:lnTo>
                  <a:lnTo>
                    <a:pt x="238" y="1072"/>
                  </a:lnTo>
                  <a:lnTo>
                    <a:pt x="239" y="1072"/>
                  </a:lnTo>
                  <a:lnTo>
                    <a:pt x="239" y="1073"/>
                  </a:lnTo>
                  <a:lnTo>
                    <a:pt x="241" y="1073"/>
                  </a:lnTo>
                  <a:lnTo>
                    <a:pt x="239" y="1074"/>
                  </a:lnTo>
                  <a:lnTo>
                    <a:pt x="241" y="1074"/>
                  </a:lnTo>
                  <a:lnTo>
                    <a:pt x="239" y="1076"/>
                  </a:lnTo>
                  <a:lnTo>
                    <a:pt x="239" y="1076"/>
                  </a:lnTo>
                  <a:lnTo>
                    <a:pt x="239" y="1076"/>
                  </a:lnTo>
                  <a:lnTo>
                    <a:pt x="239" y="1077"/>
                  </a:lnTo>
                  <a:lnTo>
                    <a:pt x="239" y="1078"/>
                  </a:lnTo>
                  <a:lnTo>
                    <a:pt x="238" y="1078"/>
                  </a:lnTo>
                  <a:lnTo>
                    <a:pt x="237" y="1078"/>
                  </a:lnTo>
                  <a:lnTo>
                    <a:pt x="237" y="1078"/>
                  </a:lnTo>
                  <a:lnTo>
                    <a:pt x="235" y="1081"/>
                  </a:lnTo>
                  <a:lnTo>
                    <a:pt x="235" y="1079"/>
                  </a:lnTo>
                  <a:lnTo>
                    <a:pt x="234" y="1079"/>
                  </a:lnTo>
                  <a:lnTo>
                    <a:pt x="234" y="1081"/>
                  </a:lnTo>
                  <a:lnTo>
                    <a:pt x="234" y="1082"/>
                  </a:lnTo>
                  <a:lnTo>
                    <a:pt x="234" y="1091"/>
                  </a:lnTo>
                  <a:lnTo>
                    <a:pt x="233" y="1100"/>
                  </a:lnTo>
                  <a:lnTo>
                    <a:pt x="233" y="1121"/>
                  </a:lnTo>
                  <a:lnTo>
                    <a:pt x="233" y="1127"/>
                  </a:lnTo>
                  <a:lnTo>
                    <a:pt x="233" y="1145"/>
                  </a:lnTo>
                  <a:lnTo>
                    <a:pt x="234" y="1166"/>
                  </a:lnTo>
                  <a:lnTo>
                    <a:pt x="239" y="1161"/>
                  </a:lnTo>
                  <a:lnTo>
                    <a:pt x="241" y="1162"/>
                  </a:lnTo>
                  <a:lnTo>
                    <a:pt x="241" y="1162"/>
                  </a:lnTo>
                  <a:lnTo>
                    <a:pt x="242" y="1162"/>
                  </a:lnTo>
                  <a:lnTo>
                    <a:pt x="242" y="1164"/>
                  </a:lnTo>
                  <a:lnTo>
                    <a:pt x="243" y="1164"/>
                  </a:lnTo>
                  <a:lnTo>
                    <a:pt x="243" y="1164"/>
                  </a:lnTo>
                  <a:lnTo>
                    <a:pt x="244" y="1165"/>
                  </a:lnTo>
                  <a:lnTo>
                    <a:pt x="246" y="1166"/>
                  </a:lnTo>
                  <a:lnTo>
                    <a:pt x="247" y="1168"/>
                  </a:lnTo>
                  <a:lnTo>
                    <a:pt x="246" y="1169"/>
                  </a:lnTo>
                  <a:lnTo>
                    <a:pt x="247" y="1169"/>
                  </a:lnTo>
                  <a:lnTo>
                    <a:pt x="247" y="1169"/>
                  </a:lnTo>
                  <a:lnTo>
                    <a:pt x="247" y="1169"/>
                  </a:lnTo>
                  <a:lnTo>
                    <a:pt x="248" y="1169"/>
                  </a:lnTo>
                  <a:lnTo>
                    <a:pt x="248" y="1169"/>
                  </a:lnTo>
                  <a:lnTo>
                    <a:pt x="248" y="1169"/>
                  </a:lnTo>
                  <a:lnTo>
                    <a:pt x="250" y="1169"/>
                  </a:lnTo>
                  <a:lnTo>
                    <a:pt x="250" y="1169"/>
                  </a:lnTo>
                  <a:lnTo>
                    <a:pt x="250" y="1170"/>
                  </a:lnTo>
                  <a:lnTo>
                    <a:pt x="251" y="1170"/>
                  </a:lnTo>
                  <a:lnTo>
                    <a:pt x="252" y="1170"/>
                  </a:lnTo>
                  <a:lnTo>
                    <a:pt x="252" y="1170"/>
                  </a:lnTo>
                  <a:lnTo>
                    <a:pt x="254" y="1171"/>
                  </a:lnTo>
                  <a:lnTo>
                    <a:pt x="254" y="1170"/>
                  </a:lnTo>
                  <a:lnTo>
                    <a:pt x="255" y="1171"/>
                  </a:lnTo>
                  <a:lnTo>
                    <a:pt x="256" y="1170"/>
                  </a:lnTo>
                  <a:lnTo>
                    <a:pt x="257" y="1170"/>
                  </a:lnTo>
                  <a:lnTo>
                    <a:pt x="257" y="1170"/>
                  </a:lnTo>
                  <a:lnTo>
                    <a:pt x="257" y="1170"/>
                  </a:lnTo>
                  <a:lnTo>
                    <a:pt x="259" y="1169"/>
                  </a:lnTo>
                  <a:lnTo>
                    <a:pt x="259" y="1169"/>
                  </a:lnTo>
                  <a:lnTo>
                    <a:pt x="260" y="1169"/>
                  </a:lnTo>
                  <a:lnTo>
                    <a:pt x="261" y="1169"/>
                  </a:lnTo>
                  <a:lnTo>
                    <a:pt x="261" y="1169"/>
                  </a:lnTo>
                  <a:lnTo>
                    <a:pt x="263" y="1169"/>
                  </a:lnTo>
                  <a:lnTo>
                    <a:pt x="263" y="1170"/>
                  </a:lnTo>
                  <a:lnTo>
                    <a:pt x="264" y="1169"/>
                  </a:lnTo>
                  <a:lnTo>
                    <a:pt x="264" y="1169"/>
                  </a:lnTo>
                  <a:lnTo>
                    <a:pt x="264" y="1169"/>
                  </a:lnTo>
                  <a:lnTo>
                    <a:pt x="264" y="1169"/>
                  </a:lnTo>
                  <a:lnTo>
                    <a:pt x="265" y="1169"/>
                  </a:lnTo>
                  <a:lnTo>
                    <a:pt x="265" y="1169"/>
                  </a:lnTo>
                  <a:lnTo>
                    <a:pt x="265" y="1169"/>
                  </a:lnTo>
                  <a:lnTo>
                    <a:pt x="266" y="1169"/>
                  </a:lnTo>
                  <a:lnTo>
                    <a:pt x="266" y="1169"/>
                  </a:lnTo>
                  <a:lnTo>
                    <a:pt x="266" y="1168"/>
                  </a:lnTo>
                  <a:lnTo>
                    <a:pt x="268" y="1168"/>
                  </a:lnTo>
                  <a:lnTo>
                    <a:pt x="268" y="1168"/>
                  </a:lnTo>
                  <a:lnTo>
                    <a:pt x="268" y="1166"/>
                  </a:lnTo>
                  <a:lnTo>
                    <a:pt x="269" y="1166"/>
                  </a:lnTo>
                  <a:lnTo>
                    <a:pt x="269" y="1166"/>
                  </a:lnTo>
                  <a:lnTo>
                    <a:pt x="269" y="1166"/>
                  </a:lnTo>
                  <a:lnTo>
                    <a:pt x="269" y="1166"/>
                  </a:lnTo>
                  <a:lnTo>
                    <a:pt x="270" y="1165"/>
                  </a:lnTo>
                  <a:lnTo>
                    <a:pt x="269" y="1166"/>
                  </a:lnTo>
                  <a:lnTo>
                    <a:pt x="270" y="1166"/>
                  </a:lnTo>
                  <a:lnTo>
                    <a:pt x="270" y="1165"/>
                  </a:lnTo>
                  <a:lnTo>
                    <a:pt x="270" y="1165"/>
                  </a:lnTo>
                  <a:lnTo>
                    <a:pt x="272" y="1165"/>
                  </a:lnTo>
                  <a:lnTo>
                    <a:pt x="272" y="1165"/>
                  </a:lnTo>
                  <a:lnTo>
                    <a:pt x="272" y="1165"/>
                  </a:lnTo>
                  <a:lnTo>
                    <a:pt x="272" y="1165"/>
                  </a:lnTo>
                  <a:lnTo>
                    <a:pt x="273" y="1165"/>
                  </a:lnTo>
                  <a:lnTo>
                    <a:pt x="273" y="1165"/>
                  </a:lnTo>
                  <a:lnTo>
                    <a:pt x="273" y="1165"/>
                  </a:lnTo>
                  <a:lnTo>
                    <a:pt x="273" y="1164"/>
                  </a:lnTo>
                  <a:lnTo>
                    <a:pt x="274" y="1164"/>
                  </a:lnTo>
                  <a:lnTo>
                    <a:pt x="274" y="1164"/>
                  </a:lnTo>
                  <a:lnTo>
                    <a:pt x="274" y="1164"/>
                  </a:lnTo>
                  <a:lnTo>
                    <a:pt x="274" y="1164"/>
                  </a:lnTo>
                  <a:lnTo>
                    <a:pt x="276" y="1164"/>
                  </a:lnTo>
                  <a:lnTo>
                    <a:pt x="277" y="1164"/>
                  </a:lnTo>
                  <a:lnTo>
                    <a:pt x="277" y="1162"/>
                  </a:lnTo>
                  <a:lnTo>
                    <a:pt x="277" y="1164"/>
                  </a:lnTo>
                  <a:lnTo>
                    <a:pt x="277" y="1162"/>
                  </a:lnTo>
                  <a:lnTo>
                    <a:pt x="278" y="1162"/>
                  </a:lnTo>
                  <a:lnTo>
                    <a:pt x="278" y="1162"/>
                  </a:lnTo>
                  <a:lnTo>
                    <a:pt x="278" y="1162"/>
                  </a:lnTo>
                  <a:lnTo>
                    <a:pt x="279" y="1161"/>
                  </a:lnTo>
                  <a:lnTo>
                    <a:pt x="279" y="1161"/>
                  </a:lnTo>
                  <a:lnTo>
                    <a:pt x="279" y="1161"/>
                  </a:lnTo>
                  <a:lnTo>
                    <a:pt x="279" y="1161"/>
                  </a:lnTo>
                  <a:lnTo>
                    <a:pt x="282" y="1161"/>
                  </a:lnTo>
                  <a:lnTo>
                    <a:pt x="282" y="1161"/>
                  </a:lnTo>
                  <a:lnTo>
                    <a:pt x="282" y="1161"/>
                  </a:lnTo>
                  <a:lnTo>
                    <a:pt x="283" y="1161"/>
                  </a:lnTo>
                  <a:lnTo>
                    <a:pt x="283" y="1160"/>
                  </a:lnTo>
                  <a:lnTo>
                    <a:pt x="285" y="1161"/>
                  </a:lnTo>
                  <a:lnTo>
                    <a:pt x="286" y="1161"/>
                  </a:lnTo>
                  <a:lnTo>
                    <a:pt x="286" y="1161"/>
                  </a:lnTo>
                  <a:lnTo>
                    <a:pt x="287" y="1161"/>
                  </a:lnTo>
                  <a:lnTo>
                    <a:pt x="287" y="1161"/>
                  </a:lnTo>
                  <a:lnTo>
                    <a:pt x="288" y="1161"/>
                  </a:lnTo>
                  <a:lnTo>
                    <a:pt x="288" y="1161"/>
                  </a:lnTo>
                  <a:lnTo>
                    <a:pt x="290" y="1161"/>
                  </a:lnTo>
                  <a:lnTo>
                    <a:pt x="290" y="1161"/>
                  </a:lnTo>
                  <a:lnTo>
                    <a:pt x="291" y="1161"/>
                  </a:lnTo>
                  <a:lnTo>
                    <a:pt x="291" y="1161"/>
                  </a:lnTo>
                  <a:lnTo>
                    <a:pt x="291" y="1161"/>
                  </a:lnTo>
                  <a:lnTo>
                    <a:pt x="292" y="1161"/>
                  </a:lnTo>
                  <a:lnTo>
                    <a:pt x="292" y="1161"/>
                  </a:lnTo>
                  <a:lnTo>
                    <a:pt x="292" y="1161"/>
                  </a:lnTo>
                  <a:lnTo>
                    <a:pt x="294" y="1162"/>
                  </a:lnTo>
                  <a:lnTo>
                    <a:pt x="294" y="1161"/>
                  </a:lnTo>
                  <a:lnTo>
                    <a:pt x="294" y="1161"/>
                  </a:lnTo>
                  <a:lnTo>
                    <a:pt x="294" y="1162"/>
                  </a:lnTo>
                  <a:lnTo>
                    <a:pt x="295" y="1164"/>
                  </a:lnTo>
                  <a:lnTo>
                    <a:pt x="295" y="1164"/>
                  </a:lnTo>
                  <a:lnTo>
                    <a:pt x="295" y="1164"/>
                  </a:lnTo>
                  <a:lnTo>
                    <a:pt x="295" y="1164"/>
                  </a:lnTo>
                  <a:lnTo>
                    <a:pt x="296" y="1164"/>
                  </a:lnTo>
                  <a:lnTo>
                    <a:pt x="296" y="1164"/>
                  </a:lnTo>
                  <a:lnTo>
                    <a:pt x="297" y="1164"/>
                  </a:lnTo>
                  <a:lnTo>
                    <a:pt x="297" y="1164"/>
                  </a:lnTo>
                  <a:lnTo>
                    <a:pt x="299" y="1164"/>
                  </a:lnTo>
                  <a:lnTo>
                    <a:pt x="299" y="1162"/>
                  </a:lnTo>
                  <a:lnTo>
                    <a:pt x="300" y="1164"/>
                  </a:lnTo>
                  <a:lnTo>
                    <a:pt x="300" y="1162"/>
                  </a:lnTo>
                  <a:lnTo>
                    <a:pt x="303" y="1162"/>
                  </a:lnTo>
                  <a:lnTo>
                    <a:pt x="303" y="1162"/>
                  </a:lnTo>
                  <a:lnTo>
                    <a:pt x="304" y="1162"/>
                  </a:lnTo>
                  <a:lnTo>
                    <a:pt x="304" y="1162"/>
                  </a:lnTo>
                  <a:lnTo>
                    <a:pt x="304" y="1162"/>
                  </a:lnTo>
                  <a:lnTo>
                    <a:pt x="305" y="1162"/>
                  </a:lnTo>
                  <a:lnTo>
                    <a:pt x="305" y="1162"/>
                  </a:lnTo>
                  <a:lnTo>
                    <a:pt x="305" y="1161"/>
                  </a:lnTo>
                  <a:lnTo>
                    <a:pt x="308" y="1162"/>
                  </a:lnTo>
                  <a:lnTo>
                    <a:pt x="308" y="1162"/>
                  </a:lnTo>
                  <a:lnTo>
                    <a:pt x="308" y="1162"/>
                  </a:lnTo>
                  <a:lnTo>
                    <a:pt x="309" y="1162"/>
                  </a:lnTo>
                  <a:lnTo>
                    <a:pt x="309" y="1161"/>
                  </a:lnTo>
                  <a:lnTo>
                    <a:pt x="310" y="1161"/>
                  </a:lnTo>
                  <a:lnTo>
                    <a:pt x="312" y="1162"/>
                  </a:lnTo>
                  <a:lnTo>
                    <a:pt x="312" y="1161"/>
                  </a:lnTo>
                  <a:lnTo>
                    <a:pt x="312" y="1162"/>
                  </a:lnTo>
                  <a:lnTo>
                    <a:pt x="313" y="1162"/>
                  </a:lnTo>
                  <a:lnTo>
                    <a:pt x="313" y="1162"/>
                  </a:lnTo>
                  <a:lnTo>
                    <a:pt x="313" y="1162"/>
                  </a:lnTo>
                  <a:lnTo>
                    <a:pt x="313" y="1162"/>
                  </a:lnTo>
                  <a:lnTo>
                    <a:pt x="314" y="1162"/>
                  </a:lnTo>
                  <a:lnTo>
                    <a:pt x="314" y="1162"/>
                  </a:lnTo>
                  <a:lnTo>
                    <a:pt x="314" y="1162"/>
                  </a:lnTo>
                  <a:lnTo>
                    <a:pt x="314" y="1162"/>
                  </a:lnTo>
                  <a:lnTo>
                    <a:pt x="314" y="1161"/>
                  </a:lnTo>
                  <a:lnTo>
                    <a:pt x="317" y="1161"/>
                  </a:lnTo>
                  <a:lnTo>
                    <a:pt x="317" y="1161"/>
                  </a:lnTo>
                  <a:lnTo>
                    <a:pt x="317" y="1161"/>
                  </a:lnTo>
                  <a:lnTo>
                    <a:pt x="318" y="1161"/>
                  </a:lnTo>
                  <a:lnTo>
                    <a:pt x="318" y="1161"/>
                  </a:lnTo>
                  <a:lnTo>
                    <a:pt x="318" y="1162"/>
                  </a:lnTo>
                  <a:lnTo>
                    <a:pt x="319" y="1162"/>
                  </a:lnTo>
                  <a:lnTo>
                    <a:pt x="318" y="1161"/>
                  </a:lnTo>
                  <a:lnTo>
                    <a:pt x="319" y="1161"/>
                  </a:lnTo>
                  <a:lnTo>
                    <a:pt x="319" y="1162"/>
                  </a:lnTo>
                  <a:lnTo>
                    <a:pt x="319" y="1162"/>
                  </a:lnTo>
                  <a:lnTo>
                    <a:pt x="319" y="1162"/>
                  </a:lnTo>
                  <a:lnTo>
                    <a:pt x="321" y="1161"/>
                  </a:lnTo>
                  <a:lnTo>
                    <a:pt x="322" y="1162"/>
                  </a:lnTo>
                  <a:lnTo>
                    <a:pt x="322" y="1161"/>
                  </a:lnTo>
                  <a:lnTo>
                    <a:pt x="322" y="1161"/>
                  </a:lnTo>
                  <a:lnTo>
                    <a:pt x="322" y="1162"/>
                  </a:lnTo>
                  <a:lnTo>
                    <a:pt x="322" y="1162"/>
                  </a:lnTo>
                  <a:lnTo>
                    <a:pt x="323" y="1162"/>
                  </a:lnTo>
                  <a:lnTo>
                    <a:pt x="323" y="1162"/>
                  </a:lnTo>
                  <a:lnTo>
                    <a:pt x="323" y="1162"/>
                  </a:lnTo>
                  <a:lnTo>
                    <a:pt x="323" y="1161"/>
                  </a:lnTo>
                  <a:lnTo>
                    <a:pt x="323" y="1162"/>
                  </a:lnTo>
                  <a:lnTo>
                    <a:pt x="325" y="1162"/>
                  </a:lnTo>
                  <a:lnTo>
                    <a:pt x="326" y="1162"/>
                  </a:lnTo>
                  <a:lnTo>
                    <a:pt x="326" y="1162"/>
                  </a:lnTo>
                  <a:lnTo>
                    <a:pt x="326" y="1162"/>
                  </a:lnTo>
                  <a:lnTo>
                    <a:pt x="327" y="1162"/>
                  </a:lnTo>
                  <a:lnTo>
                    <a:pt x="327" y="1162"/>
                  </a:lnTo>
                  <a:lnTo>
                    <a:pt x="327" y="1162"/>
                  </a:lnTo>
                  <a:lnTo>
                    <a:pt x="327" y="1162"/>
                  </a:lnTo>
                  <a:lnTo>
                    <a:pt x="327" y="1162"/>
                  </a:lnTo>
                  <a:lnTo>
                    <a:pt x="328" y="1161"/>
                  </a:lnTo>
                  <a:lnTo>
                    <a:pt x="328" y="1162"/>
                  </a:lnTo>
                  <a:lnTo>
                    <a:pt x="328" y="1162"/>
                  </a:lnTo>
                  <a:lnTo>
                    <a:pt x="330" y="1162"/>
                  </a:lnTo>
                  <a:lnTo>
                    <a:pt x="330" y="1161"/>
                  </a:lnTo>
                  <a:lnTo>
                    <a:pt x="331" y="1162"/>
                  </a:lnTo>
                  <a:lnTo>
                    <a:pt x="331" y="1162"/>
                  </a:lnTo>
                  <a:lnTo>
                    <a:pt x="332" y="1162"/>
                  </a:lnTo>
                  <a:lnTo>
                    <a:pt x="334" y="1162"/>
                  </a:lnTo>
                  <a:lnTo>
                    <a:pt x="334" y="1162"/>
                  </a:lnTo>
                  <a:lnTo>
                    <a:pt x="335" y="1164"/>
                  </a:lnTo>
                  <a:lnTo>
                    <a:pt x="335" y="1162"/>
                  </a:lnTo>
                  <a:lnTo>
                    <a:pt x="335" y="1164"/>
                  </a:lnTo>
                  <a:lnTo>
                    <a:pt x="336" y="1164"/>
                  </a:lnTo>
                  <a:lnTo>
                    <a:pt x="335" y="1164"/>
                  </a:lnTo>
                  <a:lnTo>
                    <a:pt x="336" y="1164"/>
                  </a:lnTo>
                  <a:lnTo>
                    <a:pt x="336" y="1164"/>
                  </a:lnTo>
                  <a:lnTo>
                    <a:pt x="336" y="1164"/>
                  </a:lnTo>
                  <a:lnTo>
                    <a:pt x="338" y="1164"/>
                  </a:lnTo>
                  <a:lnTo>
                    <a:pt x="338" y="1165"/>
                  </a:lnTo>
                  <a:lnTo>
                    <a:pt x="339" y="1164"/>
                  </a:lnTo>
                  <a:lnTo>
                    <a:pt x="339" y="1164"/>
                  </a:lnTo>
                  <a:lnTo>
                    <a:pt x="340" y="1164"/>
                  </a:lnTo>
                  <a:lnTo>
                    <a:pt x="340" y="1164"/>
                  </a:lnTo>
                  <a:lnTo>
                    <a:pt x="341" y="1164"/>
                  </a:lnTo>
                  <a:lnTo>
                    <a:pt x="341" y="1165"/>
                  </a:lnTo>
                  <a:lnTo>
                    <a:pt x="343" y="1164"/>
                  </a:lnTo>
                  <a:lnTo>
                    <a:pt x="343" y="1165"/>
                  </a:lnTo>
                  <a:lnTo>
                    <a:pt x="344" y="1164"/>
                  </a:lnTo>
                  <a:lnTo>
                    <a:pt x="344" y="1165"/>
                  </a:lnTo>
                  <a:lnTo>
                    <a:pt x="344" y="1165"/>
                  </a:lnTo>
                  <a:lnTo>
                    <a:pt x="344" y="1165"/>
                  </a:lnTo>
                  <a:lnTo>
                    <a:pt x="345" y="1165"/>
                  </a:lnTo>
                  <a:lnTo>
                    <a:pt x="345" y="1166"/>
                  </a:lnTo>
                  <a:lnTo>
                    <a:pt x="345" y="1166"/>
                  </a:lnTo>
                  <a:lnTo>
                    <a:pt x="345" y="1166"/>
                  </a:lnTo>
                  <a:lnTo>
                    <a:pt x="347" y="1166"/>
                  </a:lnTo>
                  <a:lnTo>
                    <a:pt x="347" y="1166"/>
                  </a:lnTo>
                  <a:lnTo>
                    <a:pt x="347" y="1166"/>
                  </a:lnTo>
                  <a:lnTo>
                    <a:pt x="348" y="1166"/>
                  </a:lnTo>
                  <a:lnTo>
                    <a:pt x="347" y="1166"/>
                  </a:lnTo>
                  <a:lnTo>
                    <a:pt x="348" y="1166"/>
                  </a:lnTo>
                  <a:lnTo>
                    <a:pt x="348" y="1165"/>
                  </a:lnTo>
                  <a:lnTo>
                    <a:pt x="349" y="1165"/>
                  </a:lnTo>
                  <a:lnTo>
                    <a:pt x="349" y="1165"/>
                  </a:lnTo>
                  <a:lnTo>
                    <a:pt x="349" y="1166"/>
                  </a:lnTo>
                  <a:lnTo>
                    <a:pt x="349" y="1166"/>
                  </a:lnTo>
                  <a:lnTo>
                    <a:pt x="349" y="1166"/>
                  </a:lnTo>
                  <a:lnTo>
                    <a:pt x="350" y="1166"/>
                  </a:lnTo>
                  <a:lnTo>
                    <a:pt x="352" y="1168"/>
                  </a:lnTo>
                  <a:lnTo>
                    <a:pt x="353" y="1168"/>
                  </a:lnTo>
                  <a:lnTo>
                    <a:pt x="353" y="1166"/>
                  </a:lnTo>
                  <a:lnTo>
                    <a:pt x="354" y="1166"/>
                  </a:lnTo>
                  <a:lnTo>
                    <a:pt x="354" y="1168"/>
                  </a:lnTo>
                  <a:lnTo>
                    <a:pt x="354" y="1166"/>
                  </a:lnTo>
                  <a:lnTo>
                    <a:pt x="354" y="1166"/>
                  </a:lnTo>
                  <a:lnTo>
                    <a:pt x="356" y="1168"/>
                  </a:lnTo>
                  <a:lnTo>
                    <a:pt x="356" y="1168"/>
                  </a:lnTo>
                  <a:lnTo>
                    <a:pt x="356" y="1166"/>
                  </a:lnTo>
                  <a:lnTo>
                    <a:pt x="357" y="1166"/>
                  </a:lnTo>
                  <a:lnTo>
                    <a:pt x="357" y="1166"/>
                  </a:lnTo>
                  <a:lnTo>
                    <a:pt x="358" y="1166"/>
                  </a:lnTo>
                  <a:lnTo>
                    <a:pt x="358" y="1166"/>
                  </a:lnTo>
                  <a:lnTo>
                    <a:pt x="358" y="1166"/>
                  </a:lnTo>
                  <a:lnTo>
                    <a:pt x="358" y="1166"/>
                  </a:lnTo>
                  <a:lnTo>
                    <a:pt x="358" y="1166"/>
                  </a:lnTo>
                  <a:lnTo>
                    <a:pt x="359" y="1166"/>
                  </a:lnTo>
                  <a:lnTo>
                    <a:pt x="359" y="1166"/>
                  </a:lnTo>
                  <a:lnTo>
                    <a:pt x="359" y="1166"/>
                  </a:lnTo>
                  <a:lnTo>
                    <a:pt x="359" y="1166"/>
                  </a:lnTo>
                  <a:lnTo>
                    <a:pt x="359" y="1165"/>
                  </a:lnTo>
                  <a:lnTo>
                    <a:pt x="361" y="1165"/>
                  </a:lnTo>
                  <a:lnTo>
                    <a:pt x="359" y="1166"/>
                  </a:lnTo>
                  <a:lnTo>
                    <a:pt x="361" y="1166"/>
                  </a:lnTo>
                  <a:lnTo>
                    <a:pt x="362" y="1166"/>
                  </a:lnTo>
                  <a:lnTo>
                    <a:pt x="362" y="1166"/>
                  </a:lnTo>
                  <a:lnTo>
                    <a:pt x="362" y="1166"/>
                  </a:lnTo>
                  <a:lnTo>
                    <a:pt x="363" y="1166"/>
                  </a:lnTo>
                  <a:lnTo>
                    <a:pt x="363" y="1166"/>
                  </a:lnTo>
                  <a:lnTo>
                    <a:pt x="362" y="1166"/>
                  </a:lnTo>
                  <a:lnTo>
                    <a:pt x="363" y="1168"/>
                  </a:lnTo>
                  <a:lnTo>
                    <a:pt x="363" y="1166"/>
                  </a:lnTo>
                  <a:lnTo>
                    <a:pt x="363" y="1166"/>
                  </a:lnTo>
                  <a:lnTo>
                    <a:pt x="363" y="1168"/>
                  </a:lnTo>
                  <a:lnTo>
                    <a:pt x="363" y="1168"/>
                  </a:lnTo>
                  <a:lnTo>
                    <a:pt x="363" y="1169"/>
                  </a:lnTo>
                  <a:lnTo>
                    <a:pt x="363" y="1169"/>
                  </a:lnTo>
                  <a:lnTo>
                    <a:pt x="362" y="1169"/>
                  </a:lnTo>
                  <a:lnTo>
                    <a:pt x="363" y="1170"/>
                  </a:lnTo>
                  <a:lnTo>
                    <a:pt x="362" y="1171"/>
                  </a:lnTo>
                  <a:lnTo>
                    <a:pt x="363" y="1171"/>
                  </a:lnTo>
                  <a:lnTo>
                    <a:pt x="363" y="1171"/>
                  </a:lnTo>
                  <a:lnTo>
                    <a:pt x="363" y="1173"/>
                  </a:lnTo>
                  <a:lnTo>
                    <a:pt x="363" y="1173"/>
                  </a:lnTo>
                  <a:lnTo>
                    <a:pt x="365" y="1173"/>
                  </a:lnTo>
                  <a:lnTo>
                    <a:pt x="365" y="1173"/>
                  </a:lnTo>
                  <a:lnTo>
                    <a:pt x="366" y="1173"/>
                  </a:lnTo>
                  <a:lnTo>
                    <a:pt x="365" y="1174"/>
                  </a:lnTo>
                  <a:lnTo>
                    <a:pt x="366" y="1175"/>
                  </a:lnTo>
                  <a:lnTo>
                    <a:pt x="366" y="1177"/>
                  </a:lnTo>
                  <a:lnTo>
                    <a:pt x="374" y="1174"/>
                  </a:lnTo>
                  <a:lnTo>
                    <a:pt x="378" y="1174"/>
                  </a:lnTo>
                  <a:lnTo>
                    <a:pt x="378" y="1173"/>
                  </a:lnTo>
                  <a:lnTo>
                    <a:pt x="379" y="1173"/>
                  </a:lnTo>
                  <a:lnTo>
                    <a:pt x="380" y="1171"/>
                  </a:lnTo>
                  <a:lnTo>
                    <a:pt x="380" y="1170"/>
                  </a:lnTo>
                  <a:lnTo>
                    <a:pt x="381" y="1169"/>
                  </a:lnTo>
                  <a:lnTo>
                    <a:pt x="384" y="1169"/>
                  </a:lnTo>
                  <a:lnTo>
                    <a:pt x="385" y="1168"/>
                  </a:lnTo>
                  <a:lnTo>
                    <a:pt x="387" y="1169"/>
                  </a:lnTo>
                  <a:lnTo>
                    <a:pt x="387" y="1169"/>
                  </a:lnTo>
                  <a:lnTo>
                    <a:pt x="388" y="1169"/>
                  </a:lnTo>
                  <a:lnTo>
                    <a:pt x="388" y="1170"/>
                  </a:lnTo>
                  <a:lnTo>
                    <a:pt x="388" y="1169"/>
                  </a:lnTo>
                  <a:lnTo>
                    <a:pt x="388" y="1169"/>
                  </a:lnTo>
                  <a:lnTo>
                    <a:pt x="389" y="1169"/>
                  </a:lnTo>
                  <a:lnTo>
                    <a:pt x="388" y="1168"/>
                  </a:lnTo>
                  <a:lnTo>
                    <a:pt x="389" y="1168"/>
                  </a:lnTo>
                  <a:lnTo>
                    <a:pt x="392" y="1166"/>
                  </a:lnTo>
                  <a:lnTo>
                    <a:pt x="392" y="1166"/>
                  </a:lnTo>
                  <a:lnTo>
                    <a:pt x="393" y="1168"/>
                  </a:lnTo>
                  <a:lnTo>
                    <a:pt x="393" y="1166"/>
                  </a:lnTo>
                  <a:lnTo>
                    <a:pt x="393" y="1166"/>
                  </a:lnTo>
                  <a:lnTo>
                    <a:pt x="394" y="1165"/>
                  </a:lnTo>
                  <a:lnTo>
                    <a:pt x="396" y="1165"/>
                  </a:lnTo>
                  <a:lnTo>
                    <a:pt x="396" y="1165"/>
                  </a:lnTo>
                  <a:lnTo>
                    <a:pt x="397" y="1165"/>
                  </a:lnTo>
                  <a:lnTo>
                    <a:pt x="397" y="1164"/>
                  </a:lnTo>
                  <a:lnTo>
                    <a:pt x="398" y="1164"/>
                  </a:lnTo>
                  <a:lnTo>
                    <a:pt x="398" y="1164"/>
                  </a:lnTo>
                  <a:lnTo>
                    <a:pt x="400" y="1162"/>
                  </a:lnTo>
                  <a:lnTo>
                    <a:pt x="400" y="1162"/>
                  </a:lnTo>
                  <a:lnTo>
                    <a:pt x="400" y="1161"/>
                  </a:lnTo>
                  <a:lnTo>
                    <a:pt x="400" y="1161"/>
                  </a:lnTo>
                  <a:lnTo>
                    <a:pt x="400" y="1160"/>
                  </a:lnTo>
                  <a:lnTo>
                    <a:pt x="401" y="1158"/>
                  </a:lnTo>
                  <a:lnTo>
                    <a:pt x="402" y="1157"/>
                  </a:lnTo>
                  <a:lnTo>
                    <a:pt x="401" y="1157"/>
                  </a:lnTo>
                  <a:lnTo>
                    <a:pt x="402" y="1157"/>
                  </a:lnTo>
                  <a:lnTo>
                    <a:pt x="402" y="1156"/>
                  </a:lnTo>
                  <a:lnTo>
                    <a:pt x="403" y="1156"/>
                  </a:lnTo>
                  <a:lnTo>
                    <a:pt x="403" y="1155"/>
                  </a:lnTo>
                  <a:lnTo>
                    <a:pt x="403" y="1155"/>
                  </a:lnTo>
                  <a:lnTo>
                    <a:pt x="405" y="1153"/>
                  </a:lnTo>
                  <a:lnTo>
                    <a:pt x="406" y="1152"/>
                  </a:lnTo>
                  <a:lnTo>
                    <a:pt x="406" y="1152"/>
                  </a:lnTo>
                  <a:lnTo>
                    <a:pt x="407" y="1152"/>
                  </a:lnTo>
                  <a:lnTo>
                    <a:pt x="407" y="1151"/>
                  </a:lnTo>
                  <a:lnTo>
                    <a:pt x="409" y="1151"/>
                  </a:lnTo>
                  <a:lnTo>
                    <a:pt x="409" y="1149"/>
                  </a:lnTo>
                  <a:lnTo>
                    <a:pt x="409" y="1149"/>
                  </a:lnTo>
                  <a:lnTo>
                    <a:pt x="409" y="1148"/>
                  </a:lnTo>
                  <a:lnTo>
                    <a:pt x="409" y="1148"/>
                  </a:lnTo>
                  <a:lnTo>
                    <a:pt x="409" y="1148"/>
                  </a:lnTo>
                  <a:lnTo>
                    <a:pt x="409" y="1147"/>
                  </a:lnTo>
                  <a:lnTo>
                    <a:pt x="409" y="1147"/>
                  </a:lnTo>
                  <a:lnTo>
                    <a:pt x="409" y="1147"/>
                  </a:lnTo>
                  <a:lnTo>
                    <a:pt x="409" y="1145"/>
                  </a:lnTo>
                  <a:lnTo>
                    <a:pt x="409" y="1145"/>
                  </a:lnTo>
                  <a:lnTo>
                    <a:pt x="409" y="1145"/>
                  </a:lnTo>
                  <a:lnTo>
                    <a:pt x="410" y="1144"/>
                  </a:lnTo>
                  <a:lnTo>
                    <a:pt x="410" y="1144"/>
                  </a:lnTo>
                  <a:lnTo>
                    <a:pt x="410" y="1143"/>
                  </a:lnTo>
                  <a:lnTo>
                    <a:pt x="411" y="1143"/>
                  </a:lnTo>
                  <a:lnTo>
                    <a:pt x="411" y="1143"/>
                  </a:lnTo>
                  <a:lnTo>
                    <a:pt x="412" y="1142"/>
                  </a:lnTo>
                  <a:lnTo>
                    <a:pt x="412" y="1142"/>
                  </a:lnTo>
                  <a:lnTo>
                    <a:pt x="414" y="1142"/>
                  </a:lnTo>
                  <a:lnTo>
                    <a:pt x="414" y="1142"/>
                  </a:lnTo>
                  <a:lnTo>
                    <a:pt x="414" y="1142"/>
                  </a:lnTo>
                  <a:lnTo>
                    <a:pt x="414" y="1140"/>
                  </a:lnTo>
                  <a:lnTo>
                    <a:pt x="415" y="1142"/>
                  </a:lnTo>
                  <a:lnTo>
                    <a:pt x="415" y="1140"/>
                  </a:lnTo>
                  <a:lnTo>
                    <a:pt x="415" y="1142"/>
                  </a:lnTo>
                  <a:lnTo>
                    <a:pt x="415" y="1140"/>
                  </a:lnTo>
                  <a:lnTo>
                    <a:pt x="416" y="1142"/>
                  </a:lnTo>
                  <a:lnTo>
                    <a:pt x="418" y="1142"/>
                  </a:lnTo>
                  <a:lnTo>
                    <a:pt x="419" y="1140"/>
                  </a:lnTo>
                  <a:lnTo>
                    <a:pt x="419" y="1142"/>
                  </a:lnTo>
                  <a:lnTo>
                    <a:pt x="420" y="1142"/>
                  </a:lnTo>
                  <a:lnTo>
                    <a:pt x="420" y="1140"/>
                  </a:lnTo>
                  <a:lnTo>
                    <a:pt x="421" y="1142"/>
                  </a:lnTo>
                  <a:lnTo>
                    <a:pt x="421" y="1140"/>
                  </a:lnTo>
                  <a:lnTo>
                    <a:pt x="423" y="1140"/>
                  </a:lnTo>
                  <a:lnTo>
                    <a:pt x="423" y="1140"/>
                  </a:lnTo>
                  <a:lnTo>
                    <a:pt x="423" y="1140"/>
                  </a:lnTo>
                  <a:lnTo>
                    <a:pt x="424" y="1140"/>
                  </a:lnTo>
                  <a:lnTo>
                    <a:pt x="425" y="1140"/>
                  </a:lnTo>
                  <a:lnTo>
                    <a:pt x="425" y="1140"/>
                  </a:lnTo>
                  <a:lnTo>
                    <a:pt x="425" y="1140"/>
                  </a:lnTo>
                  <a:lnTo>
                    <a:pt x="427" y="1142"/>
                  </a:lnTo>
                  <a:lnTo>
                    <a:pt x="427" y="1140"/>
                  </a:lnTo>
                  <a:lnTo>
                    <a:pt x="428" y="1142"/>
                  </a:lnTo>
                  <a:lnTo>
                    <a:pt x="428" y="1142"/>
                  </a:lnTo>
                  <a:lnTo>
                    <a:pt x="428" y="1142"/>
                  </a:lnTo>
                  <a:lnTo>
                    <a:pt x="429" y="1142"/>
                  </a:lnTo>
                  <a:lnTo>
                    <a:pt x="429" y="1142"/>
                  </a:lnTo>
                  <a:lnTo>
                    <a:pt x="429" y="1142"/>
                  </a:lnTo>
                  <a:lnTo>
                    <a:pt x="429" y="1143"/>
                  </a:lnTo>
                  <a:lnTo>
                    <a:pt x="431" y="1143"/>
                  </a:lnTo>
                  <a:lnTo>
                    <a:pt x="431" y="1143"/>
                  </a:lnTo>
                  <a:lnTo>
                    <a:pt x="431" y="1143"/>
                  </a:lnTo>
                  <a:lnTo>
                    <a:pt x="431" y="1143"/>
                  </a:lnTo>
                  <a:lnTo>
                    <a:pt x="432" y="1143"/>
                  </a:lnTo>
                  <a:lnTo>
                    <a:pt x="432" y="1143"/>
                  </a:lnTo>
                  <a:lnTo>
                    <a:pt x="433" y="1144"/>
                  </a:lnTo>
                  <a:lnTo>
                    <a:pt x="433" y="1144"/>
                  </a:lnTo>
                  <a:lnTo>
                    <a:pt x="433" y="1145"/>
                  </a:lnTo>
                  <a:lnTo>
                    <a:pt x="433" y="1145"/>
                  </a:lnTo>
                  <a:lnTo>
                    <a:pt x="434" y="1145"/>
                  </a:lnTo>
                  <a:lnTo>
                    <a:pt x="434" y="1145"/>
                  </a:lnTo>
                  <a:lnTo>
                    <a:pt x="434" y="1145"/>
                  </a:lnTo>
                  <a:lnTo>
                    <a:pt x="434" y="1145"/>
                  </a:lnTo>
                  <a:lnTo>
                    <a:pt x="434" y="1145"/>
                  </a:lnTo>
                  <a:lnTo>
                    <a:pt x="436" y="1145"/>
                  </a:lnTo>
                  <a:lnTo>
                    <a:pt x="436" y="1145"/>
                  </a:lnTo>
                  <a:lnTo>
                    <a:pt x="438" y="1138"/>
                  </a:lnTo>
                  <a:lnTo>
                    <a:pt x="440" y="1138"/>
                  </a:lnTo>
                  <a:lnTo>
                    <a:pt x="441" y="1136"/>
                  </a:lnTo>
                  <a:lnTo>
                    <a:pt x="441" y="1136"/>
                  </a:lnTo>
                  <a:lnTo>
                    <a:pt x="442" y="1134"/>
                  </a:lnTo>
                  <a:lnTo>
                    <a:pt x="443" y="1133"/>
                  </a:lnTo>
                  <a:lnTo>
                    <a:pt x="445" y="1131"/>
                  </a:lnTo>
                  <a:lnTo>
                    <a:pt x="445" y="1130"/>
                  </a:lnTo>
                  <a:lnTo>
                    <a:pt x="446" y="1130"/>
                  </a:lnTo>
                  <a:lnTo>
                    <a:pt x="447" y="1129"/>
                  </a:lnTo>
                  <a:lnTo>
                    <a:pt x="447" y="1129"/>
                  </a:lnTo>
                  <a:lnTo>
                    <a:pt x="449" y="1129"/>
                  </a:lnTo>
                  <a:lnTo>
                    <a:pt x="449" y="1129"/>
                  </a:lnTo>
                  <a:lnTo>
                    <a:pt x="450" y="1127"/>
                  </a:lnTo>
                  <a:lnTo>
                    <a:pt x="451" y="1129"/>
                  </a:lnTo>
                  <a:lnTo>
                    <a:pt x="452" y="1127"/>
                  </a:lnTo>
                  <a:lnTo>
                    <a:pt x="452" y="1127"/>
                  </a:lnTo>
                  <a:lnTo>
                    <a:pt x="454" y="1127"/>
                  </a:lnTo>
                  <a:lnTo>
                    <a:pt x="455" y="1126"/>
                  </a:lnTo>
                  <a:lnTo>
                    <a:pt x="455" y="1126"/>
                  </a:lnTo>
                  <a:lnTo>
                    <a:pt x="455" y="1125"/>
                  </a:lnTo>
                  <a:lnTo>
                    <a:pt x="455" y="1125"/>
                  </a:lnTo>
                  <a:lnTo>
                    <a:pt x="456" y="1125"/>
                  </a:lnTo>
                  <a:lnTo>
                    <a:pt x="456" y="1123"/>
                  </a:lnTo>
                  <a:lnTo>
                    <a:pt x="455" y="1122"/>
                  </a:lnTo>
                  <a:lnTo>
                    <a:pt x="456" y="1121"/>
                  </a:lnTo>
                  <a:lnTo>
                    <a:pt x="458" y="1121"/>
                  </a:lnTo>
                  <a:lnTo>
                    <a:pt x="458" y="1121"/>
                  </a:lnTo>
                  <a:lnTo>
                    <a:pt x="459" y="1122"/>
                  </a:lnTo>
                  <a:lnTo>
                    <a:pt x="459" y="1121"/>
                  </a:lnTo>
                  <a:lnTo>
                    <a:pt x="460" y="1122"/>
                  </a:lnTo>
                  <a:lnTo>
                    <a:pt x="460" y="1121"/>
                  </a:lnTo>
                  <a:lnTo>
                    <a:pt x="462" y="1121"/>
                  </a:lnTo>
                  <a:lnTo>
                    <a:pt x="463" y="1122"/>
                  </a:lnTo>
                  <a:lnTo>
                    <a:pt x="463" y="1121"/>
                  </a:lnTo>
                  <a:lnTo>
                    <a:pt x="463" y="1121"/>
                  </a:lnTo>
                  <a:lnTo>
                    <a:pt x="463" y="1121"/>
                  </a:lnTo>
                  <a:lnTo>
                    <a:pt x="463" y="1120"/>
                  </a:lnTo>
                  <a:lnTo>
                    <a:pt x="463" y="1118"/>
                  </a:lnTo>
                  <a:lnTo>
                    <a:pt x="463" y="1118"/>
                  </a:lnTo>
                  <a:lnTo>
                    <a:pt x="463" y="1117"/>
                  </a:lnTo>
                  <a:lnTo>
                    <a:pt x="463" y="1117"/>
                  </a:lnTo>
                  <a:lnTo>
                    <a:pt x="464" y="1117"/>
                  </a:lnTo>
                  <a:lnTo>
                    <a:pt x="464" y="1117"/>
                  </a:lnTo>
                  <a:lnTo>
                    <a:pt x="464" y="1117"/>
                  </a:lnTo>
                  <a:lnTo>
                    <a:pt x="465" y="1117"/>
                  </a:lnTo>
                  <a:lnTo>
                    <a:pt x="465" y="1117"/>
                  </a:lnTo>
                  <a:lnTo>
                    <a:pt x="467" y="1118"/>
                  </a:lnTo>
                  <a:lnTo>
                    <a:pt x="468" y="1117"/>
                  </a:lnTo>
                  <a:lnTo>
                    <a:pt x="468" y="1117"/>
                  </a:lnTo>
                  <a:lnTo>
                    <a:pt x="469" y="1117"/>
                  </a:lnTo>
                  <a:lnTo>
                    <a:pt x="469" y="1117"/>
                  </a:lnTo>
                  <a:lnTo>
                    <a:pt x="471" y="1117"/>
                  </a:lnTo>
                  <a:lnTo>
                    <a:pt x="472" y="1118"/>
                  </a:lnTo>
                  <a:lnTo>
                    <a:pt x="473" y="1118"/>
                  </a:lnTo>
                  <a:lnTo>
                    <a:pt x="473" y="1118"/>
                  </a:lnTo>
                  <a:lnTo>
                    <a:pt x="474" y="1117"/>
                  </a:lnTo>
                  <a:lnTo>
                    <a:pt x="474" y="1117"/>
                  </a:lnTo>
                  <a:lnTo>
                    <a:pt x="476" y="1117"/>
                  </a:lnTo>
                  <a:lnTo>
                    <a:pt x="476" y="1117"/>
                  </a:lnTo>
                  <a:lnTo>
                    <a:pt x="476" y="1117"/>
                  </a:lnTo>
                  <a:lnTo>
                    <a:pt x="476" y="1116"/>
                  </a:lnTo>
                  <a:lnTo>
                    <a:pt x="476" y="1116"/>
                  </a:lnTo>
                  <a:lnTo>
                    <a:pt x="477" y="1116"/>
                  </a:lnTo>
                  <a:lnTo>
                    <a:pt x="478" y="1114"/>
                  </a:lnTo>
                  <a:lnTo>
                    <a:pt x="478" y="1114"/>
                  </a:lnTo>
                  <a:lnTo>
                    <a:pt x="478" y="1114"/>
                  </a:lnTo>
                  <a:lnTo>
                    <a:pt x="478" y="1116"/>
                  </a:lnTo>
                  <a:lnTo>
                    <a:pt x="480" y="1116"/>
                  </a:lnTo>
                  <a:lnTo>
                    <a:pt x="480" y="1114"/>
                  </a:lnTo>
                  <a:lnTo>
                    <a:pt x="482" y="1113"/>
                  </a:lnTo>
                  <a:lnTo>
                    <a:pt x="481" y="1113"/>
                  </a:lnTo>
                  <a:lnTo>
                    <a:pt x="482" y="1113"/>
                  </a:lnTo>
                  <a:lnTo>
                    <a:pt x="482" y="1113"/>
                  </a:lnTo>
                  <a:lnTo>
                    <a:pt x="482" y="1113"/>
                  </a:lnTo>
                  <a:lnTo>
                    <a:pt x="482" y="1113"/>
                  </a:lnTo>
                  <a:lnTo>
                    <a:pt x="483" y="1113"/>
                  </a:lnTo>
                  <a:lnTo>
                    <a:pt x="483" y="1113"/>
                  </a:lnTo>
                  <a:lnTo>
                    <a:pt x="483" y="1112"/>
                  </a:lnTo>
                  <a:lnTo>
                    <a:pt x="483" y="1113"/>
                  </a:lnTo>
                  <a:lnTo>
                    <a:pt x="483" y="1112"/>
                  </a:lnTo>
                  <a:lnTo>
                    <a:pt x="485" y="1112"/>
                  </a:lnTo>
                  <a:lnTo>
                    <a:pt x="485" y="1111"/>
                  </a:lnTo>
                  <a:lnTo>
                    <a:pt x="485" y="1111"/>
                  </a:lnTo>
                  <a:lnTo>
                    <a:pt x="485" y="1111"/>
                  </a:lnTo>
                  <a:lnTo>
                    <a:pt x="485" y="1111"/>
                  </a:lnTo>
                  <a:lnTo>
                    <a:pt x="486" y="1111"/>
                  </a:lnTo>
                  <a:lnTo>
                    <a:pt x="485" y="1111"/>
                  </a:lnTo>
                  <a:lnTo>
                    <a:pt x="485" y="1109"/>
                  </a:lnTo>
                  <a:lnTo>
                    <a:pt x="485" y="1109"/>
                  </a:lnTo>
                  <a:lnTo>
                    <a:pt x="486" y="1108"/>
                  </a:lnTo>
                  <a:lnTo>
                    <a:pt x="487" y="1108"/>
                  </a:lnTo>
                  <a:lnTo>
                    <a:pt x="487" y="1108"/>
                  </a:lnTo>
                  <a:lnTo>
                    <a:pt x="487" y="1108"/>
                  </a:lnTo>
                  <a:lnTo>
                    <a:pt x="487" y="1107"/>
                  </a:lnTo>
                  <a:lnTo>
                    <a:pt x="487" y="1108"/>
                  </a:lnTo>
                  <a:lnTo>
                    <a:pt x="489" y="1108"/>
                  </a:lnTo>
                  <a:lnTo>
                    <a:pt x="489" y="1105"/>
                  </a:lnTo>
                  <a:lnTo>
                    <a:pt x="489" y="1105"/>
                  </a:lnTo>
                  <a:lnTo>
                    <a:pt x="490" y="1105"/>
                  </a:lnTo>
                  <a:lnTo>
                    <a:pt x="490" y="1105"/>
                  </a:lnTo>
                  <a:lnTo>
                    <a:pt x="490" y="1104"/>
                  </a:lnTo>
                  <a:lnTo>
                    <a:pt x="491" y="1105"/>
                  </a:lnTo>
                  <a:lnTo>
                    <a:pt x="491" y="1104"/>
                  </a:lnTo>
                  <a:lnTo>
                    <a:pt x="490" y="1104"/>
                  </a:lnTo>
                  <a:lnTo>
                    <a:pt x="491" y="1103"/>
                  </a:lnTo>
                  <a:lnTo>
                    <a:pt x="493" y="1103"/>
                  </a:lnTo>
                  <a:lnTo>
                    <a:pt x="493" y="1103"/>
                  </a:lnTo>
                  <a:lnTo>
                    <a:pt x="493" y="1103"/>
                  </a:lnTo>
                  <a:lnTo>
                    <a:pt x="493" y="1101"/>
                  </a:lnTo>
                  <a:lnTo>
                    <a:pt x="493" y="1103"/>
                  </a:lnTo>
                  <a:lnTo>
                    <a:pt x="493" y="1101"/>
                  </a:lnTo>
                  <a:lnTo>
                    <a:pt x="494" y="1101"/>
                  </a:lnTo>
                  <a:lnTo>
                    <a:pt x="494" y="1101"/>
                  </a:lnTo>
                  <a:lnTo>
                    <a:pt x="494" y="1101"/>
                  </a:lnTo>
                  <a:lnTo>
                    <a:pt x="494" y="1100"/>
                  </a:lnTo>
                  <a:lnTo>
                    <a:pt x="494" y="1100"/>
                  </a:lnTo>
                  <a:lnTo>
                    <a:pt x="494" y="1100"/>
                  </a:lnTo>
                  <a:lnTo>
                    <a:pt x="495" y="1100"/>
                  </a:lnTo>
                  <a:lnTo>
                    <a:pt x="495" y="1100"/>
                  </a:lnTo>
                  <a:lnTo>
                    <a:pt x="496" y="1100"/>
                  </a:lnTo>
                  <a:lnTo>
                    <a:pt x="496" y="1099"/>
                  </a:lnTo>
                  <a:lnTo>
                    <a:pt x="496" y="1099"/>
                  </a:lnTo>
                  <a:lnTo>
                    <a:pt x="498" y="1099"/>
                  </a:lnTo>
                  <a:lnTo>
                    <a:pt x="498" y="1098"/>
                  </a:lnTo>
                  <a:lnTo>
                    <a:pt x="499" y="1098"/>
                  </a:lnTo>
                  <a:lnTo>
                    <a:pt x="499" y="1098"/>
                  </a:lnTo>
                  <a:lnTo>
                    <a:pt x="499" y="1096"/>
                  </a:lnTo>
                  <a:lnTo>
                    <a:pt x="499" y="1096"/>
                  </a:lnTo>
                  <a:lnTo>
                    <a:pt x="499" y="1096"/>
                  </a:lnTo>
                  <a:lnTo>
                    <a:pt x="500" y="1095"/>
                  </a:lnTo>
                  <a:lnTo>
                    <a:pt x="500" y="1096"/>
                  </a:lnTo>
                  <a:lnTo>
                    <a:pt x="500" y="1095"/>
                  </a:lnTo>
                  <a:lnTo>
                    <a:pt x="502" y="1095"/>
                  </a:lnTo>
                  <a:lnTo>
                    <a:pt x="502" y="1095"/>
                  </a:lnTo>
                  <a:lnTo>
                    <a:pt x="502" y="1095"/>
                  </a:lnTo>
                  <a:lnTo>
                    <a:pt x="503" y="1094"/>
                  </a:lnTo>
                  <a:lnTo>
                    <a:pt x="503" y="1094"/>
                  </a:lnTo>
                  <a:lnTo>
                    <a:pt x="503" y="1094"/>
                  </a:lnTo>
                  <a:lnTo>
                    <a:pt x="503" y="1092"/>
                  </a:lnTo>
                  <a:lnTo>
                    <a:pt x="504" y="1092"/>
                  </a:lnTo>
                  <a:lnTo>
                    <a:pt x="504" y="1092"/>
                  </a:lnTo>
                  <a:lnTo>
                    <a:pt x="504" y="1092"/>
                  </a:lnTo>
                  <a:lnTo>
                    <a:pt x="505" y="1092"/>
                  </a:lnTo>
                  <a:lnTo>
                    <a:pt x="508" y="1092"/>
                  </a:lnTo>
                  <a:lnTo>
                    <a:pt x="508" y="1091"/>
                  </a:lnTo>
                  <a:lnTo>
                    <a:pt x="508" y="1091"/>
                  </a:lnTo>
                  <a:lnTo>
                    <a:pt x="508" y="1091"/>
                  </a:lnTo>
                  <a:lnTo>
                    <a:pt x="508" y="1090"/>
                  </a:lnTo>
                  <a:lnTo>
                    <a:pt x="509" y="1090"/>
                  </a:lnTo>
                  <a:lnTo>
                    <a:pt x="509" y="1090"/>
                  </a:lnTo>
                  <a:lnTo>
                    <a:pt x="509" y="1091"/>
                  </a:lnTo>
                  <a:lnTo>
                    <a:pt x="511" y="1090"/>
                  </a:lnTo>
                  <a:lnTo>
                    <a:pt x="511" y="1090"/>
                  </a:lnTo>
                  <a:lnTo>
                    <a:pt x="511" y="1089"/>
                  </a:lnTo>
                  <a:lnTo>
                    <a:pt x="511" y="1089"/>
                  </a:lnTo>
                  <a:lnTo>
                    <a:pt x="511" y="1089"/>
                  </a:lnTo>
                  <a:lnTo>
                    <a:pt x="511" y="1089"/>
                  </a:lnTo>
                  <a:lnTo>
                    <a:pt x="511" y="1087"/>
                  </a:lnTo>
                  <a:lnTo>
                    <a:pt x="511" y="1087"/>
                  </a:lnTo>
                  <a:lnTo>
                    <a:pt x="511" y="1087"/>
                  </a:lnTo>
                  <a:lnTo>
                    <a:pt x="511" y="1086"/>
                  </a:lnTo>
                  <a:lnTo>
                    <a:pt x="513" y="1087"/>
                  </a:lnTo>
                  <a:lnTo>
                    <a:pt x="515" y="1087"/>
                  </a:lnTo>
                  <a:lnTo>
                    <a:pt x="515" y="1087"/>
                  </a:lnTo>
                  <a:lnTo>
                    <a:pt x="515" y="1086"/>
                  </a:lnTo>
                  <a:lnTo>
                    <a:pt x="515" y="1087"/>
                  </a:lnTo>
                  <a:lnTo>
                    <a:pt x="516" y="1086"/>
                  </a:lnTo>
                  <a:lnTo>
                    <a:pt x="515" y="1086"/>
                  </a:lnTo>
                  <a:lnTo>
                    <a:pt x="516" y="1086"/>
                  </a:lnTo>
                  <a:lnTo>
                    <a:pt x="516" y="1086"/>
                  </a:lnTo>
                  <a:lnTo>
                    <a:pt x="516" y="1086"/>
                  </a:lnTo>
                  <a:lnTo>
                    <a:pt x="518" y="1086"/>
                  </a:lnTo>
                  <a:lnTo>
                    <a:pt x="518" y="1086"/>
                  </a:lnTo>
                  <a:lnTo>
                    <a:pt x="518" y="1086"/>
                  </a:lnTo>
                  <a:lnTo>
                    <a:pt x="520" y="1086"/>
                  </a:lnTo>
                  <a:lnTo>
                    <a:pt x="520" y="1086"/>
                  </a:lnTo>
                  <a:lnTo>
                    <a:pt x="520" y="1086"/>
                  </a:lnTo>
                  <a:lnTo>
                    <a:pt x="520" y="1085"/>
                  </a:lnTo>
                  <a:lnTo>
                    <a:pt x="521" y="1085"/>
                  </a:lnTo>
                  <a:lnTo>
                    <a:pt x="521" y="1085"/>
                  </a:lnTo>
                  <a:lnTo>
                    <a:pt x="522" y="1086"/>
                  </a:lnTo>
                  <a:lnTo>
                    <a:pt x="524" y="1086"/>
                  </a:lnTo>
                  <a:lnTo>
                    <a:pt x="522" y="1085"/>
                  </a:lnTo>
                  <a:lnTo>
                    <a:pt x="524" y="1085"/>
                  </a:lnTo>
                  <a:lnTo>
                    <a:pt x="524" y="1085"/>
                  </a:lnTo>
                  <a:lnTo>
                    <a:pt x="525" y="1085"/>
                  </a:lnTo>
                  <a:lnTo>
                    <a:pt x="525" y="1086"/>
                  </a:lnTo>
                  <a:lnTo>
                    <a:pt x="525" y="1087"/>
                  </a:lnTo>
                  <a:lnTo>
                    <a:pt x="525" y="1086"/>
                  </a:lnTo>
                  <a:lnTo>
                    <a:pt x="525" y="1086"/>
                  </a:lnTo>
                  <a:lnTo>
                    <a:pt x="526" y="1086"/>
                  </a:lnTo>
                  <a:lnTo>
                    <a:pt x="526" y="1086"/>
                  </a:lnTo>
                  <a:lnTo>
                    <a:pt x="526" y="1085"/>
                  </a:lnTo>
                  <a:lnTo>
                    <a:pt x="526" y="1085"/>
                  </a:lnTo>
                  <a:lnTo>
                    <a:pt x="527" y="1085"/>
                  </a:lnTo>
                  <a:lnTo>
                    <a:pt x="530" y="1085"/>
                  </a:lnTo>
                  <a:lnTo>
                    <a:pt x="530" y="1083"/>
                  </a:lnTo>
                  <a:lnTo>
                    <a:pt x="530" y="1083"/>
                  </a:lnTo>
                  <a:lnTo>
                    <a:pt x="530" y="1082"/>
                  </a:lnTo>
                  <a:lnTo>
                    <a:pt x="533" y="1082"/>
                  </a:lnTo>
                  <a:lnTo>
                    <a:pt x="533" y="1082"/>
                  </a:lnTo>
                  <a:lnTo>
                    <a:pt x="533" y="1082"/>
                  </a:lnTo>
                  <a:lnTo>
                    <a:pt x="534" y="1082"/>
                  </a:lnTo>
                  <a:lnTo>
                    <a:pt x="534" y="1083"/>
                  </a:lnTo>
                  <a:lnTo>
                    <a:pt x="535" y="1083"/>
                  </a:lnTo>
                  <a:lnTo>
                    <a:pt x="535" y="1082"/>
                  </a:lnTo>
                  <a:lnTo>
                    <a:pt x="535" y="1082"/>
                  </a:lnTo>
                  <a:lnTo>
                    <a:pt x="535" y="1082"/>
                  </a:lnTo>
                  <a:lnTo>
                    <a:pt x="536" y="1082"/>
                  </a:lnTo>
                  <a:lnTo>
                    <a:pt x="536" y="1082"/>
                  </a:lnTo>
                  <a:lnTo>
                    <a:pt x="538" y="1082"/>
                  </a:lnTo>
                  <a:lnTo>
                    <a:pt x="538" y="1081"/>
                  </a:lnTo>
                  <a:lnTo>
                    <a:pt x="538" y="1082"/>
                  </a:lnTo>
                  <a:lnTo>
                    <a:pt x="538" y="1081"/>
                  </a:lnTo>
                  <a:lnTo>
                    <a:pt x="539" y="1082"/>
                  </a:lnTo>
                  <a:lnTo>
                    <a:pt x="539" y="1082"/>
                  </a:lnTo>
                  <a:lnTo>
                    <a:pt x="540" y="1082"/>
                  </a:lnTo>
                  <a:lnTo>
                    <a:pt x="540" y="1082"/>
                  </a:lnTo>
                  <a:lnTo>
                    <a:pt x="540" y="1082"/>
                  </a:lnTo>
                  <a:lnTo>
                    <a:pt x="540" y="1081"/>
                  </a:lnTo>
                  <a:lnTo>
                    <a:pt x="542" y="1082"/>
                  </a:lnTo>
                  <a:lnTo>
                    <a:pt x="540" y="1081"/>
                  </a:lnTo>
                  <a:lnTo>
                    <a:pt x="540" y="1081"/>
                  </a:lnTo>
                  <a:lnTo>
                    <a:pt x="543" y="1081"/>
                  </a:lnTo>
                  <a:lnTo>
                    <a:pt x="543" y="1079"/>
                  </a:lnTo>
                  <a:lnTo>
                    <a:pt x="544" y="1078"/>
                  </a:lnTo>
                  <a:lnTo>
                    <a:pt x="544" y="1079"/>
                  </a:lnTo>
                  <a:lnTo>
                    <a:pt x="544" y="1078"/>
                  </a:lnTo>
                  <a:lnTo>
                    <a:pt x="546" y="1079"/>
                  </a:lnTo>
                  <a:lnTo>
                    <a:pt x="546" y="1078"/>
                  </a:lnTo>
                  <a:lnTo>
                    <a:pt x="546" y="1079"/>
                  </a:lnTo>
                  <a:lnTo>
                    <a:pt x="547" y="1079"/>
                  </a:lnTo>
                  <a:lnTo>
                    <a:pt x="547" y="1078"/>
                  </a:lnTo>
                  <a:lnTo>
                    <a:pt x="547" y="1078"/>
                  </a:lnTo>
                  <a:lnTo>
                    <a:pt x="548" y="1078"/>
                  </a:lnTo>
                  <a:lnTo>
                    <a:pt x="548" y="1079"/>
                  </a:lnTo>
                  <a:lnTo>
                    <a:pt x="548" y="1081"/>
                  </a:lnTo>
                  <a:lnTo>
                    <a:pt x="548" y="1081"/>
                  </a:lnTo>
                  <a:lnTo>
                    <a:pt x="548" y="1079"/>
                  </a:lnTo>
                  <a:lnTo>
                    <a:pt x="549" y="1079"/>
                  </a:lnTo>
                  <a:lnTo>
                    <a:pt x="548" y="1079"/>
                  </a:lnTo>
                  <a:lnTo>
                    <a:pt x="549" y="1078"/>
                  </a:lnTo>
                  <a:lnTo>
                    <a:pt x="552" y="1078"/>
                  </a:lnTo>
                  <a:lnTo>
                    <a:pt x="553" y="1081"/>
                  </a:lnTo>
                  <a:lnTo>
                    <a:pt x="553" y="1081"/>
                  </a:lnTo>
                  <a:lnTo>
                    <a:pt x="555" y="1079"/>
                  </a:lnTo>
                  <a:lnTo>
                    <a:pt x="555" y="1081"/>
                  </a:lnTo>
                  <a:lnTo>
                    <a:pt x="555" y="1081"/>
                  </a:lnTo>
                  <a:lnTo>
                    <a:pt x="556" y="1081"/>
                  </a:lnTo>
                  <a:lnTo>
                    <a:pt x="556" y="1079"/>
                  </a:lnTo>
                  <a:lnTo>
                    <a:pt x="556" y="1081"/>
                  </a:lnTo>
                  <a:lnTo>
                    <a:pt x="557" y="1081"/>
                  </a:lnTo>
                  <a:lnTo>
                    <a:pt x="556" y="1079"/>
                  </a:lnTo>
                  <a:lnTo>
                    <a:pt x="556" y="1078"/>
                  </a:lnTo>
                  <a:lnTo>
                    <a:pt x="557" y="1077"/>
                  </a:lnTo>
                  <a:lnTo>
                    <a:pt x="558" y="1077"/>
                  </a:lnTo>
                  <a:lnTo>
                    <a:pt x="558" y="1077"/>
                  </a:lnTo>
                  <a:lnTo>
                    <a:pt x="558" y="1078"/>
                  </a:lnTo>
                  <a:lnTo>
                    <a:pt x="560" y="1077"/>
                  </a:lnTo>
                  <a:lnTo>
                    <a:pt x="560" y="1077"/>
                  </a:lnTo>
                  <a:lnTo>
                    <a:pt x="560" y="1077"/>
                  </a:lnTo>
                  <a:lnTo>
                    <a:pt x="560" y="1077"/>
                  </a:lnTo>
                  <a:lnTo>
                    <a:pt x="560" y="1077"/>
                  </a:lnTo>
                  <a:lnTo>
                    <a:pt x="560" y="1077"/>
                  </a:lnTo>
                  <a:lnTo>
                    <a:pt x="561" y="1077"/>
                  </a:lnTo>
                  <a:lnTo>
                    <a:pt x="561" y="1077"/>
                  </a:lnTo>
                  <a:lnTo>
                    <a:pt x="562" y="1077"/>
                  </a:lnTo>
                  <a:lnTo>
                    <a:pt x="564" y="1077"/>
                  </a:lnTo>
                  <a:lnTo>
                    <a:pt x="564" y="1077"/>
                  </a:lnTo>
                  <a:lnTo>
                    <a:pt x="564" y="1077"/>
                  </a:lnTo>
                  <a:lnTo>
                    <a:pt x="564" y="1078"/>
                  </a:lnTo>
                  <a:lnTo>
                    <a:pt x="564" y="1078"/>
                  </a:lnTo>
                  <a:lnTo>
                    <a:pt x="564" y="1079"/>
                  </a:lnTo>
                  <a:lnTo>
                    <a:pt x="564" y="1079"/>
                  </a:lnTo>
                  <a:lnTo>
                    <a:pt x="565" y="1079"/>
                  </a:lnTo>
                  <a:lnTo>
                    <a:pt x="565" y="1078"/>
                  </a:lnTo>
                  <a:lnTo>
                    <a:pt x="566" y="1078"/>
                  </a:lnTo>
                  <a:lnTo>
                    <a:pt x="566" y="1077"/>
                  </a:lnTo>
                  <a:lnTo>
                    <a:pt x="566" y="1077"/>
                  </a:lnTo>
                  <a:lnTo>
                    <a:pt x="566" y="1077"/>
                  </a:lnTo>
                  <a:lnTo>
                    <a:pt x="567" y="1077"/>
                  </a:lnTo>
                  <a:lnTo>
                    <a:pt x="567" y="1077"/>
                  </a:lnTo>
                  <a:lnTo>
                    <a:pt x="569" y="1077"/>
                  </a:lnTo>
                  <a:lnTo>
                    <a:pt x="569" y="1077"/>
                  </a:lnTo>
                  <a:lnTo>
                    <a:pt x="567" y="1078"/>
                  </a:lnTo>
                  <a:lnTo>
                    <a:pt x="567" y="1078"/>
                  </a:lnTo>
                  <a:lnTo>
                    <a:pt x="569" y="1079"/>
                  </a:lnTo>
                  <a:lnTo>
                    <a:pt x="569" y="1078"/>
                  </a:lnTo>
                  <a:lnTo>
                    <a:pt x="569" y="1079"/>
                  </a:lnTo>
                  <a:lnTo>
                    <a:pt x="569" y="1078"/>
                  </a:lnTo>
                  <a:lnTo>
                    <a:pt x="570" y="1078"/>
                  </a:lnTo>
                  <a:lnTo>
                    <a:pt x="570" y="1077"/>
                  </a:lnTo>
                  <a:lnTo>
                    <a:pt x="570" y="1076"/>
                  </a:lnTo>
                  <a:lnTo>
                    <a:pt x="570" y="1076"/>
                  </a:lnTo>
                  <a:lnTo>
                    <a:pt x="570" y="1076"/>
                  </a:lnTo>
                  <a:lnTo>
                    <a:pt x="570" y="1076"/>
                  </a:lnTo>
                  <a:lnTo>
                    <a:pt x="570" y="1077"/>
                  </a:lnTo>
                  <a:lnTo>
                    <a:pt x="571" y="1077"/>
                  </a:lnTo>
                  <a:lnTo>
                    <a:pt x="571" y="1078"/>
                  </a:lnTo>
                  <a:lnTo>
                    <a:pt x="573" y="1078"/>
                  </a:lnTo>
                  <a:lnTo>
                    <a:pt x="573" y="1077"/>
                  </a:lnTo>
                  <a:lnTo>
                    <a:pt x="573" y="1077"/>
                  </a:lnTo>
                  <a:lnTo>
                    <a:pt x="574" y="1077"/>
                  </a:lnTo>
                  <a:lnTo>
                    <a:pt x="575" y="1077"/>
                  </a:lnTo>
                  <a:lnTo>
                    <a:pt x="575" y="1077"/>
                  </a:lnTo>
                  <a:lnTo>
                    <a:pt x="577" y="1076"/>
                  </a:lnTo>
                  <a:lnTo>
                    <a:pt x="577" y="1077"/>
                  </a:lnTo>
                  <a:lnTo>
                    <a:pt x="577" y="1077"/>
                  </a:lnTo>
                  <a:lnTo>
                    <a:pt x="577" y="1077"/>
                  </a:lnTo>
                  <a:lnTo>
                    <a:pt x="575" y="1077"/>
                  </a:lnTo>
                  <a:lnTo>
                    <a:pt x="575" y="1077"/>
                  </a:lnTo>
                  <a:lnTo>
                    <a:pt x="574" y="1077"/>
                  </a:lnTo>
                  <a:lnTo>
                    <a:pt x="574" y="1078"/>
                  </a:lnTo>
                  <a:lnTo>
                    <a:pt x="575" y="1078"/>
                  </a:lnTo>
                  <a:lnTo>
                    <a:pt x="574" y="1081"/>
                  </a:lnTo>
                  <a:lnTo>
                    <a:pt x="575" y="1081"/>
                  </a:lnTo>
                  <a:lnTo>
                    <a:pt x="575" y="1079"/>
                  </a:lnTo>
                  <a:lnTo>
                    <a:pt x="578" y="1078"/>
                  </a:lnTo>
                  <a:lnTo>
                    <a:pt x="578" y="1079"/>
                  </a:lnTo>
                  <a:lnTo>
                    <a:pt x="579" y="1079"/>
                  </a:lnTo>
                  <a:lnTo>
                    <a:pt x="579" y="1079"/>
                  </a:lnTo>
                  <a:lnTo>
                    <a:pt x="578" y="1081"/>
                  </a:lnTo>
                  <a:lnTo>
                    <a:pt x="579" y="1081"/>
                  </a:lnTo>
                  <a:lnTo>
                    <a:pt x="579" y="1081"/>
                  </a:lnTo>
                  <a:lnTo>
                    <a:pt x="579" y="1081"/>
                  </a:lnTo>
                  <a:lnTo>
                    <a:pt x="579" y="1081"/>
                  </a:lnTo>
                  <a:lnTo>
                    <a:pt x="580" y="1082"/>
                  </a:lnTo>
                  <a:lnTo>
                    <a:pt x="580" y="1082"/>
                  </a:lnTo>
                  <a:lnTo>
                    <a:pt x="580" y="1082"/>
                  </a:lnTo>
                  <a:lnTo>
                    <a:pt x="582" y="1082"/>
                  </a:lnTo>
                  <a:lnTo>
                    <a:pt x="583" y="1082"/>
                  </a:lnTo>
                  <a:lnTo>
                    <a:pt x="583" y="1083"/>
                  </a:lnTo>
                  <a:lnTo>
                    <a:pt x="584" y="1082"/>
                  </a:lnTo>
                  <a:lnTo>
                    <a:pt x="584" y="1083"/>
                  </a:lnTo>
                  <a:lnTo>
                    <a:pt x="586" y="1083"/>
                  </a:lnTo>
                  <a:lnTo>
                    <a:pt x="586" y="1082"/>
                  </a:lnTo>
                  <a:lnTo>
                    <a:pt x="584" y="1081"/>
                  </a:lnTo>
                  <a:lnTo>
                    <a:pt x="584" y="1081"/>
                  </a:lnTo>
                  <a:lnTo>
                    <a:pt x="586" y="1081"/>
                  </a:lnTo>
                  <a:lnTo>
                    <a:pt x="586" y="1081"/>
                  </a:lnTo>
                  <a:lnTo>
                    <a:pt x="587" y="1078"/>
                  </a:lnTo>
                  <a:lnTo>
                    <a:pt x="588" y="1079"/>
                  </a:lnTo>
                  <a:lnTo>
                    <a:pt x="589" y="1078"/>
                  </a:lnTo>
                  <a:lnTo>
                    <a:pt x="589" y="1078"/>
                  </a:lnTo>
                  <a:lnTo>
                    <a:pt x="589" y="1077"/>
                  </a:lnTo>
                  <a:lnTo>
                    <a:pt x="589" y="1076"/>
                  </a:lnTo>
                  <a:lnTo>
                    <a:pt x="591" y="1074"/>
                  </a:lnTo>
                  <a:lnTo>
                    <a:pt x="589" y="1073"/>
                  </a:lnTo>
                  <a:lnTo>
                    <a:pt x="589" y="1073"/>
                  </a:lnTo>
                  <a:lnTo>
                    <a:pt x="591" y="1073"/>
                  </a:lnTo>
                  <a:lnTo>
                    <a:pt x="591" y="1073"/>
                  </a:lnTo>
                  <a:lnTo>
                    <a:pt x="593" y="1073"/>
                  </a:lnTo>
                  <a:lnTo>
                    <a:pt x="593" y="1072"/>
                  </a:lnTo>
                  <a:lnTo>
                    <a:pt x="593" y="1072"/>
                  </a:lnTo>
                  <a:lnTo>
                    <a:pt x="593" y="1070"/>
                  </a:lnTo>
                  <a:lnTo>
                    <a:pt x="593" y="1070"/>
                  </a:lnTo>
                  <a:lnTo>
                    <a:pt x="596" y="1072"/>
                  </a:lnTo>
                  <a:lnTo>
                    <a:pt x="598" y="1073"/>
                  </a:lnTo>
                  <a:lnTo>
                    <a:pt x="600" y="1074"/>
                  </a:lnTo>
                  <a:lnTo>
                    <a:pt x="600" y="1077"/>
                  </a:lnTo>
                  <a:lnTo>
                    <a:pt x="601" y="1078"/>
                  </a:lnTo>
                  <a:lnTo>
                    <a:pt x="601" y="1081"/>
                  </a:lnTo>
                  <a:lnTo>
                    <a:pt x="604" y="1082"/>
                  </a:lnTo>
                  <a:lnTo>
                    <a:pt x="604" y="1083"/>
                  </a:lnTo>
                  <a:lnTo>
                    <a:pt x="604" y="1085"/>
                  </a:lnTo>
                  <a:lnTo>
                    <a:pt x="601" y="1087"/>
                  </a:lnTo>
                  <a:lnTo>
                    <a:pt x="601" y="1089"/>
                  </a:lnTo>
                  <a:lnTo>
                    <a:pt x="601" y="1090"/>
                  </a:lnTo>
                  <a:lnTo>
                    <a:pt x="601" y="1091"/>
                  </a:lnTo>
                  <a:lnTo>
                    <a:pt x="601" y="1092"/>
                  </a:lnTo>
                  <a:lnTo>
                    <a:pt x="601" y="1095"/>
                  </a:lnTo>
                  <a:lnTo>
                    <a:pt x="601" y="1098"/>
                  </a:lnTo>
                  <a:lnTo>
                    <a:pt x="601" y="1099"/>
                  </a:lnTo>
                  <a:lnTo>
                    <a:pt x="601" y="1100"/>
                  </a:lnTo>
                  <a:lnTo>
                    <a:pt x="602" y="1101"/>
                  </a:lnTo>
                  <a:lnTo>
                    <a:pt x="604" y="1104"/>
                  </a:lnTo>
                  <a:lnTo>
                    <a:pt x="602" y="1107"/>
                  </a:lnTo>
                  <a:lnTo>
                    <a:pt x="602" y="1108"/>
                  </a:lnTo>
                  <a:lnTo>
                    <a:pt x="604" y="1109"/>
                  </a:lnTo>
                  <a:lnTo>
                    <a:pt x="604" y="1111"/>
                  </a:lnTo>
                  <a:lnTo>
                    <a:pt x="604" y="1111"/>
                  </a:lnTo>
                  <a:lnTo>
                    <a:pt x="604" y="1112"/>
                  </a:lnTo>
                  <a:lnTo>
                    <a:pt x="602" y="1112"/>
                  </a:lnTo>
                  <a:lnTo>
                    <a:pt x="602" y="1113"/>
                  </a:lnTo>
                  <a:lnTo>
                    <a:pt x="601" y="1116"/>
                  </a:lnTo>
                  <a:lnTo>
                    <a:pt x="600" y="1117"/>
                  </a:lnTo>
                  <a:lnTo>
                    <a:pt x="598" y="1118"/>
                  </a:lnTo>
                  <a:lnTo>
                    <a:pt x="597" y="1120"/>
                  </a:lnTo>
                  <a:lnTo>
                    <a:pt x="596" y="1121"/>
                  </a:lnTo>
                  <a:lnTo>
                    <a:pt x="597" y="1122"/>
                  </a:lnTo>
                  <a:lnTo>
                    <a:pt x="597" y="1125"/>
                  </a:lnTo>
                  <a:lnTo>
                    <a:pt x="596" y="1126"/>
                  </a:lnTo>
                  <a:lnTo>
                    <a:pt x="596" y="1127"/>
                  </a:lnTo>
                  <a:lnTo>
                    <a:pt x="595" y="1127"/>
                  </a:lnTo>
                  <a:lnTo>
                    <a:pt x="593" y="1129"/>
                  </a:lnTo>
                  <a:lnTo>
                    <a:pt x="595" y="1130"/>
                  </a:lnTo>
                  <a:lnTo>
                    <a:pt x="595" y="1131"/>
                  </a:lnTo>
                  <a:lnTo>
                    <a:pt x="595" y="1133"/>
                  </a:lnTo>
                  <a:lnTo>
                    <a:pt x="596" y="1134"/>
                  </a:lnTo>
                  <a:lnTo>
                    <a:pt x="596" y="1136"/>
                  </a:lnTo>
                  <a:lnTo>
                    <a:pt x="596" y="1136"/>
                  </a:lnTo>
                  <a:lnTo>
                    <a:pt x="596" y="1136"/>
                  </a:lnTo>
                  <a:lnTo>
                    <a:pt x="595" y="1138"/>
                  </a:lnTo>
                  <a:lnTo>
                    <a:pt x="595" y="1138"/>
                  </a:lnTo>
                  <a:lnTo>
                    <a:pt x="595" y="1139"/>
                  </a:lnTo>
                  <a:lnTo>
                    <a:pt x="595" y="1139"/>
                  </a:lnTo>
                  <a:lnTo>
                    <a:pt x="596" y="1140"/>
                  </a:lnTo>
                  <a:lnTo>
                    <a:pt x="596" y="1140"/>
                  </a:lnTo>
                  <a:lnTo>
                    <a:pt x="596" y="1140"/>
                  </a:lnTo>
                  <a:lnTo>
                    <a:pt x="597" y="1140"/>
                  </a:lnTo>
                  <a:lnTo>
                    <a:pt x="598" y="1142"/>
                  </a:lnTo>
                  <a:lnTo>
                    <a:pt x="600" y="1143"/>
                  </a:lnTo>
                  <a:lnTo>
                    <a:pt x="600" y="1144"/>
                  </a:lnTo>
                  <a:lnTo>
                    <a:pt x="600" y="1145"/>
                  </a:lnTo>
                  <a:lnTo>
                    <a:pt x="600" y="1147"/>
                  </a:lnTo>
                  <a:lnTo>
                    <a:pt x="600" y="1148"/>
                  </a:lnTo>
                  <a:lnTo>
                    <a:pt x="600" y="1151"/>
                  </a:lnTo>
                  <a:lnTo>
                    <a:pt x="598" y="1151"/>
                  </a:lnTo>
                  <a:lnTo>
                    <a:pt x="598" y="1152"/>
                  </a:lnTo>
                  <a:lnTo>
                    <a:pt x="600" y="1152"/>
                  </a:lnTo>
                  <a:lnTo>
                    <a:pt x="600" y="1152"/>
                  </a:lnTo>
                  <a:lnTo>
                    <a:pt x="601" y="1153"/>
                  </a:lnTo>
                  <a:lnTo>
                    <a:pt x="605" y="1157"/>
                  </a:lnTo>
                  <a:lnTo>
                    <a:pt x="605" y="1161"/>
                  </a:lnTo>
                  <a:lnTo>
                    <a:pt x="604" y="1160"/>
                  </a:lnTo>
                  <a:lnTo>
                    <a:pt x="604" y="1161"/>
                  </a:lnTo>
                  <a:lnTo>
                    <a:pt x="605" y="1162"/>
                  </a:lnTo>
                  <a:lnTo>
                    <a:pt x="605" y="1164"/>
                  </a:lnTo>
                  <a:lnTo>
                    <a:pt x="606" y="1165"/>
                  </a:lnTo>
                  <a:lnTo>
                    <a:pt x="606" y="1165"/>
                  </a:lnTo>
                  <a:lnTo>
                    <a:pt x="605" y="1166"/>
                  </a:lnTo>
                  <a:lnTo>
                    <a:pt x="602" y="1168"/>
                  </a:lnTo>
                  <a:lnTo>
                    <a:pt x="604" y="1169"/>
                  </a:lnTo>
                  <a:lnTo>
                    <a:pt x="604" y="1170"/>
                  </a:lnTo>
                  <a:lnTo>
                    <a:pt x="605" y="1171"/>
                  </a:lnTo>
                  <a:lnTo>
                    <a:pt x="604" y="1173"/>
                  </a:lnTo>
                  <a:lnTo>
                    <a:pt x="601" y="1173"/>
                  </a:lnTo>
                  <a:lnTo>
                    <a:pt x="600" y="1174"/>
                  </a:lnTo>
                  <a:lnTo>
                    <a:pt x="598" y="1175"/>
                  </a:lnTo>
                  <a:lnTo>
                    <a:pt x="598" y="1177"/>
                  </a:lnTo>
                  <a:lnTo>
                    <a:pt x="600" y="1179"/>
                  </a:lnTo>
                  <a:lnTo>
                    <a:pt x="600" y="1179"/>
                  </a:lnTo>
                  <a:lnTo>
                    <a:pt x="601" y="1179"/>
                  </a:lnTo>
                  <a:lnTo>
                    <a:pt x="601" y="1179"/>
                  </a:lnTo>
                  <a:lnTo>
                    <a:pt x="601" y="1180"/>
                  </a:lnTo>
                  <a:lnTo>
                    <a:pt x="601" y="1180"/>
                  </a:lnTo>
                  <a:lnTo>
                    <a:pt x="600" y="1182"/>
                  </a:lnTo>
                  <a:lnTo>
                    <a:pt x="598" y="1182"/>
                  </a:lnTo>
                  <a:lnTo>
                    <a:pt x="598" y="1184"/>
                  </a:lnTo>
                  <a:lnTo>
                    <a:pt x="600" y="1188"/>
                  </a:lnTo>
                  <a:lnTo>
                    <a:pt x="600" y="1188"/>
                  </a:lnTo>
                  <a:lnTo>
                    <a:pt x="604" y="1188"/>
                  </a:lnTo>
                  <a:lnTo>
                    <a:pt x="604" y="1190"/>
                  </a:lnTo>
                  <a:lnTo>
                    <a:pt x="604" y="1190"/>
                  </a:lnTo>
                  <a:lnTo>
                    <a:pt x="601" y="1191"/>
                  </a:lnTo>
                  <a:lnTo>
                    <a:pt x="600" y="1191"/>
                  </a:lnTo>
                  <a:lnTo>
                    <a:pt x="601" y="1193"/>
                  </a:lnTo>
                  <a:lnTo>
                    <a:pt x="601" y="1196"/>
                  </a:lnTo>
                  <a:lnTo>
                    <a:pt x="602" y="1201"/>
                  </a:lnTo>
                  <a:lnTo>
                    <a:pt x="602" y="1202"/>
                  </a:lnTo>
                  <a:lnTo>
                    <a:pt x="604" y="1202"/>
                  </a:lnTo>
                  <a:lnTo>
                    <a:pt x="606" y="1202"/>
                  </a:lnTo>
                  <a:lnTo>
                    <a:pt x="609" y="1202"/>
                  </a:lnTo>
                  <a:lnTo>
                    <a:pt x="609" y="1204"/>
                  </a:lnTo>
                  <a:lnTo>
                    <a:pt x="609" y="1204"/>
                  </a:lnTo>
                  <a:lnTo>
                    <a:pt x="609" y="1205"/>
                  </a:lnTo>
                  <a:lnTo>
                    <a:pt x="608" y="1206"/>
                  </a:lnTo>
                  <a:lnTo>
                    <a:pt x="608" y="1208"/>
                  </a:lnTo>
                  <a:lnTo>
                    <a:pt x="609" y="1209"/>
                  </a:lnTo>
                  <a:lnTo>
                    <a:pt x="608" y="1209"/>
                  </a:lnTo>
                  <a:lnTo>
                    <a:pt x="608" y="1210"/>
                  </a:lnTo>
                  <a:lnTo>
                    <a:pt x="609" y="1212"/>
                  </a:lnTo>
                  <a:lnTo>
                    <a:pt x="609" y="1213"/>
                  </a:lnTo>
                  <a:lnTo>
                    <a:pt x="608" y="1214"/>
                  </a:lnTo>
                  <a:lnTo>
                    <a:pt x="606" y="1217"/>
                  </a:lnTo>
                  <a:lnTo>
                    <a:pt x="605" y="1217"/>
                  </a:lnTo>
                  <a:lnTo>
                    <a:pt x="606" y="1217"/>
                  </a:lnTo>
                  <a:lnTo>
                    <a:pt x="608" y="1218"/>
                  </a:lnTo>
                  <a:lnTo>
                    <a:pt x="610" y="1219"/>
                  </a:lnTo>
                  <a:lnTo>
                    <a:pt x="611" y="1219"/>
                  </a:lnTo>
                  <a:lnTo>
                    <a:pt x="611" y="1219"/>
                  </a:lnTo>
                  <a:lnTo>
                    <a:pt x="611" y="1219"/>
                  </a:lnTo>
                  <a:lnTo>
                    <a:pt x="610" y="1218"/>
                  </a:lnTo>
                  <a:lnTo>
                    <a:pt x="611" y="1218"/>
                  </a:lnTo>
                  <a:lnTo>
                    <a:pt x="615" y="1218"/>
                  </a:lnTo>
                  <a:lnTo>
                    <a:pt x="617" y="1217"/>
                  </a:lnTo>
                  <a:lnTo>
                    <a:pt x="618" y="1217"/>
                  </a:lnTo>
                  <a:lnTo>
                    <a:pt x="618" y="1218"/>
                  </a:lnTo>
                  <a:lnTo>
                    <a:pt x="618" y="1218"/>
                  </a:lnTo>
                  <a:lnTo>
                    <a:pt x="619" y="1223"/>
                  </a:lnTo>
                  <a:lnTo>
                    <a:pt x="619" y="1224"/>
                  </a:lnTo>
                  <a:lnTo>
                    <a:pt x="619" y="1227"/>
                  </a:lnTo>
                  <a:lnTo>
                    <a:pt x="619" y="1228"/>
                  </a:lnTo>
                  <a:lnTo>
                    <a:pt x="619" y="1230"/>
                  </a:lnTo>
                  <a:lnTo>
                    <a:pt x="622" y="1230"/>
                  </a:lnTo>
                  <a:lnTo>
                    <a:pt x="623" y="1230"/>
                  </a:lnTo>
                  <a:lnTo>
                    <a:pt x="623" y="1230"/>
                  </a:lnTo>
                  <a:lnTo>
                    <a:pt x="622" y="1234"/>
                  </a:lnTo>
                  <a:lnTo>
                    <a:pt x="620" y="1235"/>
                  </a:lnTo>
                  <a:lnTo>
                    <a:pt x="620" y="1236"/>
                  </a:lnTo>
                  <a:lnTo>
                    <a:pt x="622" y="1235"/>
                  </a:lnTo>
                  <a:lnTo>
                    <a:pt x="622" y="1236"/>
                  </a:lnTo>
                  <a:lnTo>
                    <a:pt x="622" y="1236"/>
                  </a:lnTo>
                  <a:lnTo>
                    <a:pt x="622" y="1237"/>
                  </a:lnTo>
                  <a:lnTo>
                    <a:pt x="622" y="1237"/>
                  </a:lnTo>
                  <a:lnTo>
                    <a:pt x="623" y="1237"/>
                  </a:lnTo>
                  <a:lnTo>
                    <a:pt x="624" y="1237"/>
                  </a:lnTo>
                  <a:lnTo>
                    <a:pt x="624" y="1239"/>
                  </a:lnTo>
                  <a:lnTo>
                    <a:pt x="626" y="1239"/>
                  </a:lnTo>
                  <a:lnTo>
                    <a:pt x="626" y="1239"/>
                  </a:lnTo>
                  <a:lnTo>
                    <a:pt x="626" y="1237"/>
                  </a:lnTo>
                  <a:lnTo>
                    <a:pt x="627" y="1237"/>
                  </a:lnTo>
                  <a:lnTo>
                    <a:pt x="628" y="1237"/>
                  </a:lnTo>
                  <a:lnTo>
                    <a:pt x="628" y="1239"/>
                  </a:lnTo>
                  <a:lnTo>
                    <a:pt x="629" y="1240"/>
                  </a:lnTo>
                  <a:lnTo>
                    <a:pt x="632" y="1239"/>
                  </a:lnTo>
                  <a:lnTo>
                    <a:pt x="633" y="1239"/>
                  </a:lnTo>
                  <a:lnTo>
                    <a:pt x="635" y="1239"/>
                  </a:lnTo>
                  <a:lnTo>
                    <a:pt x="635" y="1239"/>
                  </a:lnTo>
                  <a:lnTo>
                    <a:pt x="636" y="1239"/>
                  </a:lnTo>
                  <a:lnTo>
                    <a:pt x="636" y="1241"/>
                  </a:lnTo>
                  <a:lnTo>
                    <a:pt x="637" y="1241"/>
                  </a:lnTo>
                  <a:lnTo>
                    <a:pt x="636" y="1243"/>
                  </a:lnTo>
                  <a:lnTo>
                    <a:pt x="636" y="1243"/>
                  </a:lnTo>
                  <a:lnTo>
                    <a:pt x="635" y="1244"/>
                  </a:lnTo>
                  <a:lnTo>
                    <a:pt x="635" y="1245"/>
                  </a:lnTo>
                  <a:lnTo>
                    <a:pt x="635" y="1246"/>
                  </a:lnTo>
                  <a:lnTo>
                    <a:pt x="636" y="1246"/>
                  </a:lnTo>
                  <a:lnTo>
                    <a:pt x="637" y="1244"/>
                  </a:lnTo>
                  <a:lnTo>
                    <a:pt x="637" y="1244"/>
                  </a:lnTo>
                  <a:lnTo>
                    <a:pt x="639" y="1244"/>
                  </a:lnTo>
                  <a:lnTo>
                    <a:pt x="640" y="1244"/>
                  </a:lnTo>
                  <a:lnTo>
                    <a:pt x="640" y="1245"/>
                  </a:lnTo>
                  <a:lnTo>
                    <a:pt x="641" y="1245"/>
                  </a:lnTo>
                  <a:lnTo>
                    <a:pt x="640" y="1248"/>
                  </a:lnTo>
                  <a:lnTo>
                    <a:pt x="640" y="1249"/>
                  </a:lnTo>
                  <a:lnTo>
                    <a:pt x="641" y="1249"/>
                  </a:lnTo>
                  <a:lnTo>
                    <a:pt x="641" y="1249"/>
                  </a:lnTo>
                  <a:lnTo>
                    <a:pt x="642" y="1248"/>
                  </a:lnTo>
                  <a:lnTo>
                    <a:pt x="642" y="1246"/>
                  </a:lnTo>
                  <a:lnTo>
                    <a:pt x="641" y="1244"/>
                  </a:lnTo>
                  <a:lnTo>
                    <a:pt x="644" y="1244"/>
                  </a:lnTo>
                  <a:lnTo>
                    <a:pt x="644" y="1244"/>
                  </a:lnTo>
                  <a:lnTo>
                    <a:pt x="645" y="1244"/>
                  </a:lnTo>
                  <a:lnTo>
                    <a:pt x="645" y="1245"/>
                  </a:lnTo>
                  <a:lnTo>
                    <a:pt x="644" y="1246"/>
                  </a:lnTo>
                  <a:lnTo>
                    <a:pt x="644" y="1248"/>
                  </a:lnTo>
                  <a:lnTo>
                    <a:pt x="644" y="1250"/>
                  </a:lnTo>
                  <a:lnTo>
                    <a:pt x="645" y="1252"/>
                  </a:lnTo>
                  <a:lnTo>
                    <a:pt x="646" y="1252"/>
                  </a:lnTo>
                  <a:lnTo>
                    <a:pt x="650" y="1253"/>
                  </a:lnTo>
                  <a:lnTo>
                    <a:pt x="651" y="1253"/>
                  </a:lnTo>
                  <a:lnTo>
                    <a:pt x="653" y="1253"/>
                  </a:lnTo>
                  <a:lnTo>
                    <a:pt x="654" y="1253"/>
                  </a:lnTo>
                  <a:lnTo>
                    <a:pt x="654" y="1254"/>
                  </a:lnTo>
                  <a:lnTo>
                    <a:pt x="655" y="1254"/>
                  </a:lnTo>
                  <a:lnTo>
                    <a:pt x="657" y="1254"/>
                  </a:lnTo>
                  <a:lnTo>
                    <a:pt x="658" y="1253"/>
                  </a:lnTo>
                  <a:lnTo>
                    <a:pt x="658" y="1254"/>
                  </a:lnTo>
                  <a:lnTo>
                    <a:pt x="659" y="1257"/>
                  </a:lnTo>
                  <a:lnTo>
                    <a:pt x="659" y="1258"/>
                  </a:lnTo>
                  <a:lnTo>
                    <a:pt x="658" y="1261"/>
                  </a:lnTo>
                  <a:lnTo>
                    <a:pt x="658" y="1262"/>
                  </a:lnTo>
                  <a:lnTo>
                    <a:pt x="658" y="1262"/>
                  </a:lnTo>
                  <a:lnTo>
                    <a:pt x="658" y="1263"/>
                  </a:lnTo>
                  <a:lnTo>
                    <a:pt x="660" y="1265"/>
                  </a:lnTo>
                  <a:lnTo>
                    <a:pt x="660" y="1265"/>
                  </a:lnTo>
                  <a:lnTo>
                    <a:pt x="662" y="1267"/>
                  </a:lnTo>
                  <a:lnTo>
                    <a:pt x="664" y="1268"/>
                  </a:lnTo>
                  <a:lnTo>
                    <a:pt x="664" y="1268"/>
                  </a:lnTo>
                  <a:lnTo>
                    <a:pt x="666" y="1270"/>
                  </a:lnTo>
                  <a:lnTo>
                    <a:pt x="670" y="1270"/>
                  </a:lnTo>
                  <a:lnTo>
                    <a:pt x="671" y="1270"/>
                  </a:lnTo>
                  <a:lnTo>
                    <a:pt x="673" y="1270"/>
                  </a:lnTo>
                  <a:lnTo>
                    <a:pt x="673" y="1271"/>
                  </a:lnTo>
                  <a:lnTo>
                    <a:pt x="672" y="1272"/>
                  </a:lnTo>
                  <a:lnTo>
                    <a:pt x="673" y="1274"/>
                  </a:lnTo>
                  <a:lnTo>
                    <a:pt x="673" y="1274"/>
                  </a:lnTo>
                  <a:lnTo>
                    <a:pt x="673" y="1274"/>
                  </a:lnTo>
                  <a:lnTo>
                    <a:pt x="675" y="1272"/>
                  </a:lnTo>
                  <a:lnTo>
                    <a:pt x="676" y="1272"/>
                  </a:lnTo>
                  <a:lnTo>
                    <a:pt x="677" y="1270"/>
                  </a:lnTo>
                  <a:lnTo>
                    <a:pt x="679" y="1271"/>
                  </a:lnTo>
                  <a:lnTo>
                    <a:pt x="679" y="1271"/>
                  </a:lnTo>
                  <a:lnTo>
                    <a:pt x="680" y="1271"/>
                  </a:lnTo>
                  <a:lnTo>
                    <a:pt x="680" y="1271"/>
                  </a:lnTo>
                  <a:lnTo>
                    <a:pt x="680" y="1271"/>
                  </a:lnTo>
                  <a:lnTo>
                    <a:pt x="681" y="1271"/>
                  </a:lnTo>
                  <a:lnTo>
                    <a:pt x="681" y="1272"/>
                  </a:lnTo>
                  <a:lnTo>
                    <a:pt x="681" y="1274"/>
                  </a:lnTo>
                  <a:lnTo>
                    <a:pt x="681" y="1274"/>
                  </a:lnTo>
                  <a:lnTo>
                    <a:pt x="681" y="1274"/>
                  </a:lnTo>
                  <a:lnTo>
                    <a:pt x="682" y="1274"/>
                  </a:lnTo>
                  <a:lnTo>
                    <a:pt x="682" y="1274"/>
                  </a:lnTo>
                  <a:lnTo>
                    <a:pt x="682" y="1274"/>
                  </a:lnTo>
                  <a:lnTo>
                    <a:pt x="684" y="1272"/>
                  </a:lnTo>
                  <a:lnTo>
                    <a:pt x="684" y="1272"/>
                  </a:lnTo>
                  <a:lnTo>
                    <a:pt x="684" y="1272"/>
                  </a:lnTo>
                  <a:lnTo>
                    <a:pt x="685" y="1272"/>
                  </a:lnTo>
                  <a:lnTo>
                    <a:pt x="685" y="1274"/>
                  </a:lnTo>
                  <a:lnTo>
                    <a:pt x="685" y="1274"/>
                  </a:lnTo>
                  <a:lnTo>
                    <a:pt x="686" y="1272"/>
                  </a:lnTo>
                  <a:lnTo>
                    <a:pt x="686" y="1272"/>
                  </a:lnTo>
                  <a:lnTo>
                    <a:pt x="686" y="1272"/>
                  </a:lnTo>
                  <a:lnTo>
                    <a:pt x="686" y="1274"/>
                  </a:lnTo>
                  <a:lnTo>
                    <a:pt x="688" y="1274"/>
                  </a:lnTo>
                  <a:lnTo>
                    <a:pt x="688" y="1274"/>
                  </a:lnTo>
                  <a:lnTo>
                    <a:pt x="689" y="1272"/>
                  </a:lnTo>
                  <a:lnTo>
                    <a:pt x="689" y="1272"/>
                  </a:lnTo>
                  <a:lnTo>
                    <a:pt x="690" y="1274"/>
                  </a:lnTo>
                  <a:lnTo>
                    <a:pt x="690" y="1275"/>
                  </a:lnTo>
                  <a:lnTo>
                    <a:pt x="690" y="1275"/>
                  </a:lnTo>
                  <a:lnTo>
                    <a:pt x="691" y="1274"/>
                  </a:lnTo>
                  <a:lnTo>
                    <a:pt x="693" y="1275"/>
                  </a:lnTo>
                  <a:lnTo>
                    <a:pt x="693" y="1274"/>
                  </a:lnTo>
                  <a:lnTo>
                    <a:pt x="693" y="1274"/>
                  </a:lnTo>
                  <a:lnTo>
                    <a:pt x="694" y="1274"/>
                  </a:lnTo>
                  <a:lnTo>
                    <a:pt x="695" y="1275"/>
                  </a:lnTo>
                  <a:lnTo>
                    <a:pt x="695" y="1275"/>
                  </a:lnTo>
                  <a:lnTo>
                    <a:pt x="697" y="1275"/>
                  </a:lnTo>
                  <a:lnTo>
                    <a:pt x="699" y="1274"/>
                  </a:lnTo>
                  <a:lnTo>
                    <a:pt x="699" y="1274"/>
                  </a:lnTo>
                  <a:lnTo>
                    <a:pt x="701" y="1274"/>
                  </a:lnTo>
                  <a:lnTo>
                    <a:pt x="701" y="1274"/>
                  </a:lnTo>
                  <a:lnTo>
                    <a:pt x="701" y="1272"/>
                  </a:lnTo>
                  <a:lnTo>
                    <a:pt x="701" y="1271"/>
                  </a:lnTo>
                  <a:lnTo>
                    <a:pt x="701" y="1270"/>
                  </a:lnTo>
                  <a:lnTo>
                    <a:pt x="701" y="1270"/>
                  </a:lnTo>
                  <a:lnTo>
                    <a:pt x="702" y="1270"/>
                  </a:lnTo>
                  <a:lnTo>
                    <a:pt x="703" y="1270"/>
                  </a:lnTo>
                  <a:lnTo>
                    <a:pt x="704" y="1271"/>
                  </a:lnTo>
                  <a:lnTo>
                    <a:pt x="706" y="1270"/>
                  </a:lnTo>
                  <a:lnTo>
                    <a:pt x="706" y="1270"/>
                  </a:lnTo>
                  <a:lnTo>
                    <a:pt x="707" y="1270"/>
                  </a:lnTo>
                  <a:lnTo>
                    <a:pt x="707" y="1268"/>
                  </a:lnTo>
                  <a:lnTo>
                    <a:pt x="708" y="1268"/>
                  </a:lnTo>
                  <a:lnTo>
                    <a:pt x="710" y="1268"/>
                  </a:lnTo>
                  <a:lnTo>
                    <a:pt x="711" y="1268"/>
                  </a:lnTo>
                  <a:lnTo>
                    <a:pt x="715" y="1270"/>
                  </a:lnTo>
                  <a:lnTo>
                    <a:pt x="716" y="1271"/>
                  </a:lnTo>
                  <a:lnTo>
                    <a:pt x="717" y="1270"/>
                  </a:lnTo>
                  <a:lnTo>
                    <a:pt x="720" y="1271"/>
                  </a:lnTo>
                  <a:lnTo>
                    <a:pt x="720" y="1272"/>
                  </a:lnTo>
                  <a:lnTo>
                    <a:pt x="721" y="1272"/>
                  </a:lnTo>
                  <a:lnTo>
                    <a:pt x="722" y="1274"/>
                  </a:lnTo>
                  <a:lnTo>
                    <a:pt x="724" y="1274"/>
                  </a:lnTo>
                  <a:lnTo>
                    <a:pt x="725" y="1276"/>
                  </a:lnTo>
                  <a:lnTo>
                    <a:pt x="728" y="1278"/>
                  </a:lnTo>
                  <a:lnTo>
                    <a:pt x="730" y="1278"/>
                  </a:lnTo>
                  <a:lnTo>
                    <a:pt x="732" y="1278"/>
                  </a:lnTo>
                  <a:lnTo>
                    <a:pt x="732" y="1279"/>
                  </a:lnTo>
                  <a:lnTo>
                    <a:pt x="733" y="1280"/>
                  </a:lnTo>
                  <a:lnTo>
                    <a:pt x="732" y="1280"/>
                  </a:lnTo>
                  <a:lnTo>
                    <a:pt x="732" y="1281"/>
                  </a:lnTo>
                  <a:lnTo>
                    <a:pt x="733" y="1281"/>
                  </a:lnTo>
                  <a:lnTo>
                    <a:pt x="733" y="1281"/>
                  </a:lnTo>
                  <a:lnTo>
                    <a:pt x="734" y="1281"/>
                  </a:lnTo>
                  <a:lnTo>
                    <a:pt x="734" y="1283"/>
                  </a:lnTo>
                  <a:lnTo>
                    <a:pt x="737" y="1284"/>
                  </a:lnTo>
                  <a:lnTo>
                    <a:pt x="737" y="1285"/>
                  </a:lnTo>
                  <a:lnTo>
                    <a:pt x="738" y="1284"/>
                  </a:lnTo>
                  <a:lnTo>
                    <a:pt x="739" y="1285"/>
                  </a:lnTo>
                  <a:lnTo>
                    <a:pt x="742" y="1287"/>
                  </a:lnTo>
                  <a:lnTo>
                    <a:pt x="744" y="1287"/>
                  </a:lnTo>
                  <a:lnTo>
                    <a:pt x="744" y="1287"/>
                  </a:lnTo>
                  <a:lnTo>
                    <a:pt x="746" y="1287"/>
                  </a:lnTo>
                  <a:lnTo>
                    <a:pt x="746" y="1287"/>
                  </a:lnTo>
                  <a:lnTo>
                    <a:pt x="746" y="1287"/>
                  </a:lnTo>
                  <a:lnTo>
                    <a:pt x="746" y="1287"/>
                  </a:lnTo>
                  <a:lnTo>
                    <a:pt x="746" y="1285"/>
                  </a:lnTo>
                  <a:lnTo>
                    <a:pt x="746" y="1285"/>
                  </a:lnTo>
                  <a:lnTo>
                    <a:pt x="746" y="1285"/>
                  </a:lnTo>
                  <a:lnTo>
                    <a:pt x="747" y="1285"/>
                  </a:lnTo>
                  <a:lnTo>
                    <a:pt x="747" y="1284"/>
                  </a:lnTo>
                  <a:lnTo>
                    <a:pt x="748" y="1284"/>
                  </a:lnTo>
                  <a:lnTo>
                    <a:pt x="750" y="1284"/>
                  </a:lnTo>
                  <a:lnTo>
                    <a:pt x="750" y="1284"/>
                  </a:lnTo>
                  <a:lnTo>
                    <a:pt x="748" y="1283"/>
                  </a:lnTo>
                  <a:lnTo>
                    <a:pt x="750" y="1283"/>
                  </a:lnTo>
                  <a:lnTo>
                    <a:pt x="750" y="1283"/>
                  </a:lnTo>
                  <a:lnTo>
                    <a:pt x="751" y="1284"/>
                  </a:lnTo>
                  <a:lnTo>
                    <a:pt x="751" y="1283"/>
                  </a:lnTo>
                  <a:lnTo>
                    <a:pt x="751" y="1283"/>
                  </a:lnTo>
                  <a:lnTo>
                    <a:pt x="751" y="1281"/>
                  </a:lnTo>
                  <a:lnTo>
                    <a:pt x="752" y="1281"/>
                  </a:lnTo>
                  <a:lnTo>
                    <a:pt x="752" y="1283"/>
                  </a:lnTo>
                  <a:lnTo>
                    <a:pt x="752" y="1283"/>
                  </a:lnTo>
                  <a:lnTo>
                    <a:pt x="752" y="1284"/>
                  </a:lnTo>
                  <a:lnTo>
                    <a:pt x="752" y="1284"/>
                  </a:lnTo>
                  <a:lnTo>
                    <a:pt x="754" y="1284"/>
                  </a:lnTo>
                  <a:lnTo>
                    <a:pt x="754" y="1284"/>
                  </a:lnTo>
                  <a:lnTo>
                    <a:pt x="755" y="1284"/>
                  </a:lnTo>
                  <a:lnTo>
                    <a:pt x="755" y="1284"/>
                  </a:lnTo>
                  <a:lnTo>
                    <a:pt x="756" y="1284"/>
                  </a:lnTo>
                  <a:lnTo>
                    <a:pt x="756" y="1285"/>
                  </a:lnTo>
                  <a:lnTo>
                    <a:pt x="756" y="1287"/>
                  </a:lnTo>
                  <a:lnTo>
                    <a:pt x="756" y="1287"/>
                  </a:lnTo>
                  <a:lnTo>
                    <a:pt x="757" y="1287"/>
                  </a:lnTo>
                  <a:lnTo>
                    <a:pt x="757" y="1287"/>
                  </a:lnTo>
                  <a:lnTo>
                    <a:pt x="757" y="1287"/>
                  </a:lnTo>
                  <a:lnTo>
                    <a:pt x="757" y="1288"/>
                  </a:lnTo>
                  <a:lnTo>
                    <a:pt x="757" y="1288"/>
                  </a:lnTo>
                  <a:lnTo>
                    <a:pt x="756" y="1289"/>
                  </a:lnTo>
                  <a:lnTo>
                    <a:pt x="757" y="1289"/>
                  </a:lnTo>
                  <a:lnTo>
                    <a:pt x="759" y="1289"/>
                  </a:lnTo>
                  <a:lnTo>
                    <a:pt x="759" y="1290"/>
                  </a:lnTo>
                  <a:lnTo>
                    <a:pt x="760" y="1293"/>
                  </a:lnTo>
                  <a:lnTo>
                    <a:pt x="761" y="1294"/>
                  </a:lnTo>
                  <a:lnTo>
                    <a:pt x="761" y="1296"/>
                  </a:lnTo>
                  <a:lnTo>
                    <a:pt x="761" y="1296"/>
                  </a:lnTo>
                  <a:lnTo>
                    <a:pt x="761" y="1297"/>
                  </a:lnTo>
                  <a:lnTo>
                    <a:pt x="761" y="1298"/>
                  </a:lnTo>
                  <a:lnTo>
                    <a:pt x="764" y="1298"/>
                  </a:lnTo>
                  <a:lnTo>
                    <a:pt x="764" y="1298"/>
                  </a:lnTo>
                  <a:lnTo>
                    <a:pt x="764" y="1300"/>
                  </a:lnTo>
                  <a:lnTo>
                    <a:pt x="765" y="1300"/>
                  </a:lnTo>
                  <a:lnTo>
                    <a:pt x="765" y="1298"/>
                  </a:lnTo>
                  <a:lnTo>
                    <a:pt x="766" y="1298"/>
                  </a:lnTo>
                  <a:lnTo>
                    <a:pt x="766" y="1300"/>
                  </a:lnTo>
                  <a:lnTo>
                    <a:pt x="766" y="1298"/>
                  </a:lnTo>
                  <a:lnTo>
                    <a:pt x="766" y="1298"/>
                  </a:lnTo>
                  <a:lnTo>
                    <a:pt x="766" y="1298"/>
                  </a:lnTo>
                  <a:lnTo>
                    <a:pt x="768" y="1298"/>
                  </a:lnTo>
                  <a:lnTo>
                    <a:pt x="769" y="1298"/>
                  </a:lnTo>
                  <a:lnTo>
                    <a:pt x="770" y="1300"/>
                  </a:lnTo>
                  <a:lnTo>
                    <a:pt x="770" y="1301"/>
                  </a:lnTo>
                  <a:lnTo>
                    <a:pt x="770" y="1301"/>
                  </a:lnTo>
                  <a:lnTo>
                    <a:pt x="772" y="1303"/>
                  </a:lnTo>
                  <a:lnTo>
                    <a:pt x="772" y="1303"/>
                  </a:lnTo>
                  <a:lnTo>
                    <a:pt x="773" y="1303"/>
                  </a:lnTo>
                  <a:lnTo>
                    <a:pt x="773" y="1305"/>
                  </a:lnTo>
                  <a:lnTo>
                    <a:pt x="773" y="1305"/>
                  </a:lnTo>
                  <a:lnTo>
                    <a:pt x="774" y="1305"/>
                  </a:lnTo>
                  <a:lnTo>
                    <a:pt x="774" y="1305"/>
                  </a:lnTo>
                  <a:lnTo>
                    <a:pt x="774" y="1305"/>
                  </a:lnTo>
                  <a:lnTo>
                    <a:pt x="775" y="1305"/>
                  </a:lnTo>
                  <a:lnTo>
                    <a:pt x="775" y="1305"/>
                  </a:lnTo>
                  <a:lnTo>
                    <a:pt x="775" y="1306"/>
                  </a:lnTo>
                  <a:lnTo>
                    <a:pt x="775" y="1307"/>
                  </a:lnTo>
                  <a:lnTo>
                    <a:pt x="777" y="1309"/>
                  </a:lnTo>
                  <a:lnTo>
                    <a:pt x="778" y="1310"/>
                  </a:lnTo>
                  <a:lnTo>
                    <a:pt x="779" y="1310"/>
                  </a:lnTo>
                  <a:lnTo>
                    <a:pt x="779" y="1309"/>
                  </a:lnTo>
                  <a:lnTo>
                    <a:pt x="781" y="1309"/>
                  </a:lnTo>
                  <a:lnTo>
                    <a:pt x="781" y="1310"/>
                  </a:lnTo>
                  <a:lnTo>
                    <a:pt x="781" y="1311"/>
                  </a:lnTo>
                  <a:lnTo>
                    <a:pt x="781" y="1310"/>
                  </a:lnTo>
                  <a:lnTo>
                    <a:pt x="781" y="1310"/>
                  </a:lnTo>
                  <a:lnTo>
                    <a:pt x="782" y="1309"/>
                  </a:lnTo>
                  <a:lnTo>
                    <a:pt x="782" y="1310"/>
                  </a:lnTo>
                  <a:lnTo>
                    <a:pt x="783" y="1309"/>
                  </a:lnTo>
                  <a:lnTo>
                    <a:pt x="783" y="1310"/>
                  </a:lnTo>
                  <a:lnTo>
                    <a:pt x="783" y="1309"/>
                  </a:lnTo>
                  <a:lnTo>
                    <a:pt x="785" y="1309"/>
                  </a:lnTo>
                  <a:lnTo>
                    <a:pt x="786" y="1307"/>
                  </a:lnTo>
                  <a:lnTo>
                    <a:pt x="786" y="1307"/>
                  </a:lnTo>
                  <a:lnTo>
                    <a:pt x="787" y="1307"/>
                  </a:lnTo>
                  <a:lnTo>
                    <a:pt x="787" y="1307"/>
                  </a:lnTo>
                  <a:lnTo>
                    <a:pt x="787" y="1307"/>
                  </a:lnTo>
                  <a:lnTo>
                    <a:pt x="787" y="1309"/>
                  </a:lnTo>
                  <a:lnTo>
                    <a:pt x="787" y="1309"/>
                  </a:lnTo>
                  <a:lnTo>
                    <a:pt x="788" y="1309"/>
                  </a:lnTo>
                  <a:lnTo>
                    <a:pt x="788" y="1309"/>
                  </a:lnTo>
                  <a:lnTo>
                    <a:pt x="787" y="1310"/>
                  </a:lnTo>
                  <a:lnTo>
                    <a:pt x="788" y="1310"/>
                  </a:lnTo>
                  <a:lnTo>
                    <a:pt x="788" y="1310"/>
                  </a:lnTo>
                  <a:lnTo>
                    <a:pt x="790" y="1310"/>
                  </a:lnTo>
                  <a:lnTo>
                    <a:pt x="790" y="1310"/>
                  </a:lnTo>
                  <a:lnTo>
                    <a:pt x="790" y="1311"/>
                  </a:lnTo>
                  <a:lnTo>
                    <a:pt x="790" y="1312"/>
                  </a:lnTo>
                  <a:lnTo>
                    <a:pt x="792" y="1314"/>
                  </a:lnTo>
                  <a:lnTo>
                    <a:pt x="794" y="1314"/>
                  </a:lnTo>
                  <a:lnTo>
                    <a:pt x="795" y="1314"/>
                  </a:lnTo>
                  <a:lnTo>
                    <a:pt x="796" y="1314"/>
                  </a:lnTo>
                  <a:lnTo>
                    <a:pt x="797" y="1315"/>
                  </a:lnTo>
                  <a:lnTo>
                    <a:pt x="799" y="1315"/>
                  </a:lnTo>
                  <a:lnTo>
                    <a:pt x="797" y="1314"/>
                  </a:lnTo>
                  <a:lnTo>
                    <a:pt x="799" y="1314"/>
                  </a:lnTo>
                  <a:lnTo>
                    <a:pt x="799" y="1314"/>
                  </a:lnTo>
                  <a:lnTo>
                    <a:pt x="799" y="1315"/>
                  </a:lnTo>
                  <a:lnTo>
                    <a:pt x="800" y="1315"/>
                  </a:lnTo>
                  <a:lnTo>
                    <a:pt x="800" y="1314"/>
                  </a:lnTo>
                  <a:lnTo>
                    <a:pt x="800" y="1314"/>
                  </a:lnTo>
                  <a:lnTo>
                    <a:pt x="800" y="1314"/>
                  </a:lnTo>
                  <a:lnTo>
                    <a:pt x="800" y="1315"/>
                  </a:lnTo>
                  <a:lnTo>
                    <a:pt x="800" y="1315"/>
                  </a:lnTo>
                  <a:lnTo>
                    <a:pt x="801" y="1315"/>
                  </a:lnTo>
                  <a:lnTo>
                    <a:pt x="801" y="1315"/>
                  </a:lnTo>
                  <a:lnTo>
                    <a:pt x="801" y="1315"/>
                  </a:lnTo>
                  <a:lnTo>
                    <a:pt x="801" y="1316"/>
                  </a:lnTo>
                  <a:lnTo>
                    <a:pt x="803" y="1318"/>
                  </a:lnTo>
                  <a:lnTo>
                    <a:pt x="803" y="1319"/>
                  </a:lnTo>
                  <a:lnTo>
                    <a:pt x="804" y="1318"/>
                  </a:lnTo>
                  <a:lnTo>
                    <a:pt x="804" y="1318"/>
                  </a:lnTo>
                  <a:lnTo>
                    <a:pt x="804" y="1319"/>
                  </a:lnTo>
                  <a:lnTo>
                    <a:pt x="805" y="1319"/>
                  </a:lnTo>
                  <a:lnTo>
                    <a:pt x="805" y="1319"/>
                  </a:lnTo>
                  <a:lnTo>
                    <a:pt x="806" y="1319"/>
                  </a:lnTo>
                  <a:lnTo>
                    <a:pt x="806" y="1319"/>
                  </a:lnTo>
                  <a:lnTo>
                    <a:pt x="808" y="1319"/>
                  </a:lnTo>
                  <a:lnTo>
                    <a:pt x="808" y="1319"/>
                  </a:lnTo>
                  <a:lnTo>
                    <a:pt x="808" y="1319"/>
                  </a:lnTo>
                  <a:lnTo>
                    <a:pt x="809" y="1319"/>
                  </a:lnTo>
                  <a:lnTo>
                    <a:pt x="809" y="1320"/>
                  </a:lnTo>
                  <a:lnTo>
                    <a:pt x="810" y="1319"/>
                  </a:lnTo>
                  <a:lnTo>
                    <a:pt x="810" y="1319"/>
                  </a:lnTo>
                  <a:lnTo>
                    <a:pt x="812" y="1320"/>
                  </a:lnTo>
                  <a:lnTo>
                    <a:pt x="812" y="1319"/>
                  </a:lnTo>
                  <a:lnTo>
                    <a:pt x="813" y="1320"/>
                  </a:lnTo>
                  <a:lnTo>
                    <a:pt x="813" y="1320"/>
                  </a:lnTo>
                  <a:lnTo>
                    <a:pt x="813" y="1319"/>
                  </a:lnTo>
                  <a:lnTo>
                    <a:pt x="814" y="1320"/>
                  </a:lnTo>
                  <a:lnTo>
                    <a:pt x="814" y="1319"/>
                  </a:lnTo>
                  <a:lnTo>
                    <a:pt x="814" y="1319"/>
                  </a:lnTo>
                  <a:lnTo>
                    <a:pt x="816" y="1318"/>
                  </a:lnTo>
                  <a:lnTo>
                    <a:pt x="816" y="1318"/>
                  </a:lnTo>
                  <a:lnTo>
                    <a:pt x="816" y="1318"/>
                  </a:lnTo>
                  <a:lnTo>
                    <a:pt x="817" y="1318"/>
                  </a:lnTo>
                  <a:lnTo>
                    <a:pt x="817" y="1318"/>
                  </a:lnTo>
                  <a:lnTo>
                    <a:pt x="818" y="1318"/>
                  </a:lnTo>
                  <a:lnTo>
                    <a:pt x="818" y="1320"/>
                  </a:lnTo>
                  <a:lnTo>
                    <a:pt x="819" y="1320"/>
                  </a:lnTo>
                  <a:lnTo>
                    <a:pt x="819" y="1319"/>
                  </a:lnTo>
                  <a:lnTo>
                    <a:pt x="819" y="1319"/>
                  </a:lnTo>
                  <a:lnTo>
                    <a:pt x="819" y="1319"/>
                  </a:lnTo>
                  <a:lnTo>
                    <a:pt x="819" y="1318"/>
                  </a:lnTo>
                  <a:lnTo>
                    <a:pt x="821" y="1318"/>
                  </a:lnTo>
                  <a:lnTo>
                    <a:pt x="821" y="1319"/>
                  </a:lnTo>
                  <a:lnTo>
                    <a:pt x="821" y="1319"/>
                  </a:lnTo>
                  <a:lnTo>
                    <a:pt x="821" y="1320"/>
                  </a:lnTo>
                  <a:lnTo>
                    <a:pt x="822" y="1320"/>
                  </a:lnTo>
                  <a:lnTo>
                    <a:pt x="822" y="1320"/>
                  </a:lnTo>
                  <a:lnTo>
                    <a:pt x="822" y="1320"/>
                  </a:lnTo>
                  <a:lnTo>
                    <a:pt x="823" y="1320"/>
                  </a:lnTo>
                  <a:lnTo>
                    <a:pt x="823" y="1320"/>
                  </a:lnTo>
                  <a:lnTo>
                    <a:pt x="825" y="1320"/>
                  </a:lnTo>
                  <a:lnTo>
                    <a:pt x="823" y="1322"/>
                  </a:lnTo>
                  <a:lnTo>
                    <a:pt x="825" y="1324"/>
                  </a:lnTo>
                  <a:lnTo>
                    <a:pt x="825" y="1324"/>
                  </a:lnTo>
                  <a:lnTo>
                    <a:pt x="825" y="1327"/>
                  </a:lnTo>
                  <a:lnTo>
                    <a:pt x="825" y="1327"/>
                  </a:lnTo>
                  <a:lnTo>
                    <a:pt x="825" y="1328"/>
                  </a:lnTo>
                  <a:lnTo>
                    <a:pt x="825" y="1328"/>
                  </a:lnTo>
                  <a:lnTo>
                    <a:pt x="826" y="1329"/>
                  </a:lnTo>
                  <a:lnTo>
                    <a:pt x="826" y="1329"/>
                  </a:lnTo>
                  <a:lnTo>
                    <a:pt x="826" y="1329"/>
                  </a:lnTo>
                  <a:lnTo>
                    <a:pt x="827" y="1331"/>
                  </a:lnTo>
                  <a:lnTo>
                    <a:pt x="827" y="1329"/>
                  </a:lnTo>
                  <a:lnTo>
                    <a:pt x="827" y="1332"/>
                  </a:lnTo>
                  <a:lnTo>
                    <a:pt x="828" y="1332"/>
                  </a:lnTo>
                  <a:lnTo>
                    <a:pt x="830" y="1333"/>
                  </a:lnTo>
                  <a:lnTo>
                    <a:pt x="830" y="1333"/>
                  </a:lnTo>
                  <a:lnTo>
                    <a:pt x="831" y="1333"/>
                  </a:lnTo>
                  <a:lnTo>
                    <a:pt x="831" y="1333"/>
                  </a:lnTo>
                  <a:lnTo>
                    <a:pt x="831" y="1334"/>
                  </a:lnTo>
                  <a:lnTo>
                    <a:pt x="832" y="1336"/>
                  </a:lnTo>
                  <a:lnTo>
                    <a:pt x="832" y="1336"/>
                  </a:lnTo>
                  <a:lnTo>
                    <a:pt x="832" y="1336"/>
                  </a:lnTo>
                  <a:lnTo>
                    <a:pt x="832" y="1334"/>
                  </a:lnTo>
                  <a:lnTo>
                    <a:pt x="834" y="1336"/>
                  </a:lnTo>
                  <a:lnTo>
                    <a:pt x="834" y="1336"/>
                  </a:lnTo>
                  <a:lnTo>
                    <a:pt x="834" y="1337"/>
                  </a:lnTo>
                  <a:lnTo>
                    <a:pt x="834" y="1337"/>
                  </a:lnTo>
                  <a:lnTo>
                    <a:pt x="835" y="1337"/>
                  </a:lnTo>
                  <a:lnTo>
                    <a:pt x="834" y="1338"/>
                  </a:lnTo>
                  <a:lnTo>
                    <a:pt x="835" y="1338"/>
                  </a:lnTo>
                  <a:lnTo>
                    <a:pt x="835" y="1338"/>
                  </a:lnTo>
                  <a:lnTo>
                    <a:pt x="836" y="1338"/>
                  </a:lnTo>
                  <a:lnTo>
                    <a:pt x="836" y="1340"/>
                  </a:lnTo>
                  <a:lnTo>
                    <a:pt x="836" y="1340"/>
                  </a:lnTo>
                  <a:lnTo>
                    <a:pt x="837" y="1340"/>
                  </a:lnTo>
                  <a:lnTo>
                    <a:pt x="837" y="1340"/>
                  </a:lnTo>
                  <a:lnTo>
                    <a:pt x="839" y="1340"/>
                  </a:lnTo>
                  <a:lnTo>
                    <a:pt x="839" y="1340"/>
                  </a:lnTo>
                  <a:lnTo>
                    <a:pt x="840" y="1342"/>
                  </a:lnTo>
                  <a:lnTo>
                    <a:pt x="840" y="1344"/>
                  </a:lnTo>
                  <a:lnTo>
                    <a:pt x="840" y="1345"/>
                  </a:lnTo>
                  <a:lnTo>
                    <a:pt x="841" y="1346"/>
                  </a:lnTo>
                  <a:lnTo>
                    <a:pt x="841" y="1347"/>
                  </a:lnTo>
                  <a:lnTo>
                    <a:pt x="841" y="1347"/>
                  </a:lnTo>
                  <a:lnTo>
                    <a:pt x="843" y="1347"/>
                  </a:lnTo>
                  <a:lnTo>
                    <a:pt x="843" y="1347"/>
                  </a:lnTo>
                  <a:lnTo>
                    <a:pt x="843" y="1347"/>
                  </a:lnTo>
                  <a:lnTo>
                    <a:pt x="843" y="1347"/>
                  </a:lnTo>
                  <a:lnTo>
                    <a:pt x="843" y="1349"/>
                  </a:lnTo>
                  <a:lnTo>
                    <a:pt x="843" y="1347"/>
                  </a:lnTo>
                  <a:lnTo>
                    <a:pt x="844" y="1347"/>
                  </a:lnTo>
                  <a:lnTo>
                    <a:pt x="844" y="1347"/>
                  </a:lnTo>
                  <a:lnTo>
                    <a:pt x="845" y="1347"/>
                  </a:lnTo>
                  <a:lnTo>
                    <a:pt x="845" y="1347"/>
                  </a:lnTo>
                  <a:lnTo>
                    <a:pt x="845" y="1347"/>
                  </a:lnTo>
                  <a:lnTo>
                    <a:pt x="847" y="1347"/>
                  </a:lnTo>
                  <a:lnTo>
                    <a:pt x="847" y="1347"/>
                  </a:lnTo>
                  <a:lnTo>
                    <a:pt x="848" y="1346"/>
                  </a:lnTo>
                  <a:lnTo>
                    <a:pt x="848" y="1346"/>
                  </a:lnTo>
                  <a:lnTo>
                    <a:pt x="848" y="1347"/>
                  </a:lnTo>
                  <a:lnTo>
                    <a:pt x="848" y="1347"/>
                  </a:lnTo>
                  <a:lnTo>
                    <a:pt x="849" y="1347"/>
                  </a:lnTo>
                  <a:lnTo>
                    <a:pt x="848" y="1347"/>
                  </a:lnTo>
                  <a:lnTo>
                    <a:pt x="849" y="1346"/>
                  </a:lnTo>
                  <a:lnTo>
                    <a:pt x="849" y="1347"/>
                  </a:lnTo>
                  <a:lnTo>
                    <a:pt x="850" y="1347"/>
                  </a:lnTo>
                  <a:lnTo>
                    <a:pt x="850" y="1346"/>
                  </a:lnTo>
                  <a:lnTo>
                    <a:pt x="850" y="1347"/>
                  </a:lnTo>
                  <a:lnTo>
                    <a:pt x="852" y="1346"/>
                  </a:lnTo>
                  <a:lnTo>
                    <a:pt x="853" y="1345"/>
                  </a:lnTo>
                  <a:lnTo>
                    <a:pt x="853" y="1345"/>
                  </a:lnTo>
                  <a:lnTo>
                    <a:pt x="853" y="1346"/>
                  </a:lnTo>
                  <a:lnTo>
                    <a:pt x="854" y="1345"/>
                  </a:lnTo>
                  <a:lnTo>
                    <a:pt x="854" y="1346"/>
                  </a:lnTo>
                  <a:lnTo>
                    <a:pt x="856" y="1346"/>
                  </a:lnTo>
                  <a:lnTo>
                    <a:pt x="857" y="1346"/>
                  </a:lnTo>
                  <a:lnTo>
                    <a:pt x="857" y="1345"/>
                  </a:lnTo>
                  <a:lnTo>
                    <a:pt x="857" y="1346"/>
                  </a:lnTo>
                  <a:lnTo>
                    <a:pt x="858" y="1346"/>
                  </a:lnTo>
                  <a:lnTo>
                    <a:pt x="858" y="1345"/>
                  </a:lnTo>
                  <a:lnTo>
                    <a:pt x="858" y="1345"/>
                  </a:lnTo>
                  <a:lnTo>
                    <a:pt x="858" y="1346"/>
                  </a:lnTo>
                  <a:lnTo>
                    <a:pt x="859" y="1346"/>
                  </a:lnTo>
                  <a:lnTo>
                    <a:pt x="859" y="1345"/>
                  </a:lnTo>
                  <a:lnTo>
                    <a:pt x="861" y="1345"/>
                  </a:lnTo>
                  <a:lnTo>
                    <a:pt x="861" y="1345"/>
                  </a:lnTo>
                  <a:lnTo>
                    <a:pt x="861" y="1344"/>
                  </a:lnTo>
                  <a:lnTo>
                    <a:pt x="862" y="1345"/>
                  </a:lnTo>
                  <a:lnTo>
                    <a:pt x="861" y="1346"/>
                  </a:lnTo>
                  <a:lnTo>
                    <a:pt x="862" y="1346"/>
                  </a:lnTo>
                  <a:lnTo>
                    <a:pt x="862" y="1346"/>
                  </a:lnTo>
                  <a:lnTo>
                    <a:pt x="862" y="1346"/>
                  </a:lnTo>
                  <a:lnTo>
                    <a:pt x="865" y="1347"/>
                  </a:lnTo>
                  <a:lnTo>
                    <a:pt x="865" y="1347"/>
                  </a:lnTo>
                  <a:lnTo>
                    <a:pt x="865" y="1347"/>
                  </a:lnTo>
                  <a:lnTo>
                    <a:pt x="866" y="1349"/>
                  </a:lnTo>
                  <a:lnTo>
                    <a:pt x="867" y="1349"/>
                  </a:lnTo>
                  <a:lnTo>
                    <a:pt x="868" y="1349"/>
                  </a:lnTo>
                  <a:lnTo>
                    <a:pt x="871" y="1349"/>
                  </a:lnTo>
                  <a:lnTo>
                    <a:pt x="872" y="1347"/>
                  </a:lnTo>
                  <a:lnTo>
                    <a:pt x="872" y="1347"/>
                  </a:lnTo>
                  <a:lnTo>
                    <a:pt x="874" y="1347"/>
                  </a:lnTo>
                  <a:lnTo>
                    <a:pt x="872" y="1347"/>
                  </a:lnTo>
                  <a:lnTo>
                    <a:pt x="875" y="1346"/>
                  </a:lnTo>
                  <a:lnTo>
                    <a:pt x="876" y="1346"/>
                  </a:lnTo>
                  <a:lnTo>
                    <a:pt x="878" y="1346"/>
                  </a:lnTo>
                  <a:lnTo>
                    <a:pt x="878" y="1345"/>
                  </a:lnTo>
                  <a:lnTo>
                    <a:pt x="880" y="1345"/>
                  </a:lnTo>
                  <a:lnTo>
                    <a:pt x="880" y="1345"/>
                  </a:lnTo>
                  <a:lnTo>
                    <a:pt x="880" y="1344"/>
                  </a:lnTo>
                  <a:lnTo>
                    <a:pt x="880" y="1344"/>
                  </a:lnTo>
                  <a:lnTo>
                    <a:pt x="881" y="1344"/>
                  </a:lnTo>
                  <a:lnTo>
                    <a:pt x="881" y="1345"/>
                  </a:lnTo>
                  <a:lnTo>
                    <a:pt x="881" y="1345"/>
                  </a:lnTo>
                  <a:lnTo>
                    <a:pt x="883" y="1345"/>
                  </a:lnTo>
                  <a:lnTo>
                    <a:pt x="884" y="1345"/>
                  </a:lnTo>
                  <a:lnTo>
                    <a:pt x="884" y="1345"/>
                  </a:lnTo>
                  <a:lnTo>
                    <a:pt x="884" y="1346"/>
                  </a:lnTo>
                  <a:lnTo>
                    <a:pt x="885" y="1346"/>
                  </a:lnTo>
                  <a:lnTo>
                    <a:pt x="885" y="1347"/>
                  </a:lnTo>
                  <a:lnTo>
                    <a:pt x="885" y="1347"/>
                  </a:lnTo>
                  <a:lnTo>
                    <a:pt x="887" y="1347"/>
                  </a:lnTo>
                  <a:lnTo>
                    <a:pt x="888" y="1347"/>
                  </a:lnTo>
                  <a:lnTo>
                    <a:pt x="888" y="1347"/>
                  </a:lnTo>
                  <a:lnTo>
                    <a:pt x="888" y="1346"/>
                  </a:lnTo>
                  <a:lnTo>
                    <a:pt x="888" y="1345"/>
                  </a:lnTo>
                  <a:lnTo>
                    <a:pt x="888" y="1346"/>
                  </a:lnTo>
                  <a:lnTo>
                    <a:pt x="889" y="1346"/>
                  </a:lnTo>
                  <a:lnTo>
                    <a:pt x="890" y="1346"/>
                  </a:lnTo>
                  <a:lnTo>
                    <a:pt x="890" y="1347"/>
                  </a:lnTo>
                  <a:lnTo>
                    <a:pt x="890" y="1347"/>
                  </a:lnTo>
                  <a:lnTo>
                    <a:pt x="892" y="1347"/>
                  </a:lnTo>
                  <a:lnTo>
                    <a:pt x="890" y="1346"/>
                  </a:lnTo>
                  <a:lnTo>
                    <a:pt x="892" y="1346"/>
                  </a:lnTo>
                  <a:lnTo>
                    <a:pt x="892" y="1346"/>
                  </a:lnTo>
                  <a:lnTo>
                    <a:pt x="892" y="1347"/>
                  </a:lnTo>
                  <a:lnTo>
                    <a:pt x="892" y="1346"/>
                  </a:lnTo>
                  <a:lnTo>
                    <a:pt x="893" y="1347"/>
                  </a:lnTo>
                  <a:lnTo>
                    <a:pt x="894" y="1347"/>
                  </a:lnTo>
                  <a:lnTo>
                    <a:pt x="894" y="1346"/>
                  </a:lnTo>
                  <a:lnTo>
                    <a:pt x="894" y="1345"/>
                  </a:lnTo>
                  <a:lnTo>
                    <a:pt x="894" y="1345"/>
                  </a:lnTo>
                  <a:lnTo>
                    <a:pt x="896" y="1345"/>
                  </a:lnTo>
                  <a:lnTo>
                    <a:pt x="896" y="1345"/>
                  </a:lnTo>
                  <a:lnTo>
                    <a:pt x="897" y="1345"/>
                  </a:lnTo>
                  <a:lnTo>
                    <a:pt x="897" y="1346"/>
                  </a:lnTo>
                  <a:lnTo>
                    <a:pt x="897" y="1346"/>
                  </a:lnTo>
                  <a:lnTo>
                    <a:pt x="898" y="1345"/>
                  </a:lnTo>
                  <a:lnTo>
                    <a:pt x="898" y="1345"/>
                  </a:lnTo>
                  <a:lnTo>
                    <a:pt x="897" y="1345"/>
                  </a:lnTo>
                  <a:lnTo>
                    <a:pt x="897" y="1344"/>
                  </a:lnTo>
                  <a:lnTo>
                    <a:pt x="898" y="1344"/>
                  </a:lnTo>
                  <a:lnTo>
                    <a:pt x="898" y="1344"/>
                  </a:lnTo>
                  <a:lnTo>
                    <a:pt x="899" y="1345"/>
                  </a:lnTo>
                  <a:lnTo>
                    <a:pt x="901" y="1344"/>
                  </a:lnTo>
                  <a:lnTo>
                    <a:pt x="902" y="1345"/>
                  </a:lnTo>
                  <a:lnTo>
                    <a:pt x="902" y="1345"/>
                  </a:lnTo>
                  <a:lnTo>
                    <a:pt x="901" y="1345"/>
                  </a:lnTo>
                  <a:lnTo>
                    <a:pt x="901" y="1345"/>
                  </a:lnTo>
                  <a:lnTo>
                    <a:pt x="901" y="1346"/>
                  </a:lnTo>
                  <a:lnTo>
                    <a:pt x="901" y="1347"/>
                  </a:lnTo>
                  <a:lnTo>
                    <a:pt x="901" y="1347"/>
                  </a:lnTo>
                  <a:lnTo>
                    <a:pt x="901" y="1347"/>
                  </a:lnTo>
                  <a:lnTo>
                    <a:pt x="901" y="1347"/>
                  </a:lnTo>
                  <a:lnTo>
                    <a:pt x="901" y="1349"/>
                  </a:lnTo>
                  <a:lnTo>
                    <a:pt x="902" y="1349"/>
                  </a:lnTo>
                  <a:lnTo>
                    <a:pt x="902" y="1347"/>
                  </a:lnTo>
                  <a:lnTo>
                    <a:pt x="902" y="1347"/>
                  </a:lnTo>
                  <a:lnTo>
                    <a:pt x="903" y="1347"/>
                  </a:lnTo>
                  <a:lnTo>
                    <a:pt x="903" y="1347"/>
                  </a:lnTo>
                  <a:lnTo>
                    <a:pt x="905" y="1349"/>
                  </a:lnTo>
                  <a:lnTo>
                    <a:pt x="905" y="1349"/>
                  </a:lnTo>
                  <a:lnTo>
                    <a:pt x="906" y="1347"/>
                  </a:lnTo>
                  <a:lnTo>
                    <a:pt x="906" y="1347"/>
                  </a:lnTo>
                  <a:lnTo>
                    <a:pt x="907" y="1349"/>
                  </a:lnTo>
                  <a:lnTo>
                    <a:pt x="906" y="1349"/>
                  </a:lnTo>
                  <a:lnTo>
                    <a:pt x="907" y="1350"/>
                  </a:lnTo>
                  <a:lnTo>
                    <a:pt x="907" y="1351"/>
                  </a:lnTo>
                  <a:lnTo>
                    <a:pt x="910" y="1353"/>
                  </a:lnTo>
                  <a:lnTo>
                    <a:pt x="910" y="1354"/>
                  </a:lnTo>
                  <a:lnTo>
                    <a:pt x="912" y="1354"/>
                  </a:lnTo>
                  <a:lnTo>
                    <a:pt x="912" y="1354"/>
                  </a:lnTo>
                  <a:lnTo>
                    <a:pt x="914" y="1355"/>
                  </a:lnTo>
                  <a:lnTo>
                    <a:pt x="915" y="1355"/>
                  </a:lnTo>
                  <a:lnTo>
                    <a:pt x="916" y="1356"/>
                  </a:lnTo>
                  <a:lnTo>
                    <a:pt x="916" y="1356"/>
                  </a:lnTo>
                  <a:lnTo>
                    <a:pt x="918" y="1356"/>
                  </a:lnTo>
                  <a:lnTo>
                    <a:pt x="918" y="1358"/>
                  </a:lnTo>
                  <a:lnTo>
                    <a:pt x="918" y="1359"/>
                  </a:lnTo>
                  <a:lnTo>
                    <a:pt x="919" y="1358"/>
                  </a:lnTo>
                  <a:lnTo>
                    <a:pt x="921" y="1359"/>
                  </a:lnTo>
                  <a:lnTo>
                    <a:pt x="921" y="1359"/>
                  </a:lnTo>
                  <a:lnTo>
                    <a:pt x="921" y="1358"/>
                  </a:lnTo>
                  <a:lnTo>
                    <a:pt x="921" y="1358"/>
                  </a:lnTo>
                  <a:lnTo>
                    <a:pt x="921" y="1358"/>
                  </a:lnTo>
                  <a:lnTo>
                    <a:pt x="921" y="1358"/>
                  </a:lnTo>
                  <a:lnTo>
                    <a:pt x="921" y="1358"/>
                  </a:lnTo>
                  <a:lnTo>
                    <a:pt x="923" y="1356"/>
                  </a:lnTo>
                  <a:lnTo>
                    <a:pt x="921" y="1356"/>
                  </a:lnTo>
                  <a:lnTo>
                    <a:pt x="923" y="1355"/>
                  </a:lnTo>
                  <a:lnTo>
                    <a:pt x="923" y="1355"/>
                  </a:lnTo>
                  <a:lnTo>
                    <a:pt x="923" y="1355"/>
                  </a:lnTo>
                  <a:lnTo>
                    <a:pt x="923" y="1355"/>
                  </a:lnTo>
                  <a:lnTo>
                    <a:pt x="923" y="1354"/>
                  </a:lnTo>
                  <a:lnTo>
                    <a:pt x="923" y="1354"/>
                  </a:lnTo>
                  <a:lnTo>
                    <a:pt x="924" y="1354"/>
                  </a:lnTo>
                  <a:lnTo>
                    <a:pt x="924" y="1353"/>
                  </a:lnTo>
                  <a:lnTo>
                    <a:pt x="924" y="1353"/>
                  </a:lnTo>
                  <a:lnTo>
                    <a:pt x="924" y="1353"/>
                  </a:lnTo>
                  <a:lnTo>
                    <a:pt x="925" y="1353"/>
                  </a:lnTo>
                  <a:lnTo>
                    <a:pt x="925" y="1351"/>
                  </a:lnTo>
                  <a:lnTo>
                    <a:pt x="927" y="1353"/>
                  </a:lnTo>
                  <a:lnTo>
                    <a:pt x="927" y="1351"/>
                  </a:lnTo>
                  <a:lnTo>
                    <a:pt x="927" y="1351"/>
                  </a:lnTo>
                  <a:lnTo>
                    <a:pt x="927" y="1350"/>
                  </a:lnTo>
                  <a:lnTo>
                    <a:pt x="927" y="1350"/>
                  </a:lnTo>
                  <a:lnTo>
                    <a:pt x="928" y="1350"/>
                  </a:lnTo>
                  <a:lnTo>
                    <a:pt x="929" y="1350"/>
                  </a:lnTo>
                  <a:lnTo>
                    <a:pt x="929" y="1350"/>
                  </a:lnTo>
                  <a:lnTo>
                    <a:pt x="930" y="1350"/>
                  </a:lnTo>
                  <a:lnTo>
                    <a:pt x="930" y="1350"/>
                  </a:lnTo>
                  <a:lnTo>
                    <a:pt x="932" y="1349"/>
                  </a:lnTo>
                  <a:lnTo>
                    <a:pt x="932" y="1349"/>
                  </a:lnTo>
                  <a:lnTo>
                    <a:pt x="933" y="1349"/>
                  </a:lnTo>
                  <a:lnTo>
                    <a:pt x="933" y="1347"/>
                  </a:lnTo>
                  <a:lnTo>
                    <a:pt x="933" y="1347"/>
                  </a:lnTo>
                  <a:lnTo>
                    <a:pt x="933" y="1346"/>
                  </a:lnTo>
                  <a:lnTo>
                    <a:pt x="936" y="1345"/>
                  </a:lnTo>
                  <a:lnTo>
                    <a:pt x="937" y="1345"/>
                  </a:lnTo>
                  <a:lnTo>
                    <a:pt x="937" y="1345"/>
                  </a:lnTo>
                  <a:lnTo>
                    <a:pt x="937" y="1345"/>
                  </a:lnTo>
                  <a:lnTo>
                    <a:pt x="938" y="1344"/>
                  </a:lnTo>
                  <a:lnTo>
                    <a:pt x="938" y="1345"/>
                  </a:lnTo>
                  <a:lnTo>
                    <a:pt x="941" y="1344"/>
                  </a:lnTo>
                  <a:lnTo>
                    <a:pt x="941" y="1344"/>
                  </a:lnTo>
                  <a:lnTo>
                    <a:pt x="942" y="1342"/>
                  </a:lnTo>
                  <a:lnTo>
                    <a:pt x="942" y="1342"/>
                  </a:lnTo>
                  <a:lnTo>
                    <a:pt x="942" y="1342"/>
                  </a:lnTo>
                  <a:lnTo>
                    <a:pt x="943" y="1342"/>
                  </a:lnTo>
                  <a:lnTo>
                    <a:pt x="943" y="1341"/>
                  </a:lnTo>
                  <a:lnTo>
                    <a:pt x="943" y="1340"/>
                  </a:lnTo>
                  <a:lnTo>
                    <a:pt x="943" y="1338"/>
                  </a:lnTo>
                  <a:lnTo>
                    <a:pt x="945" y="1338"/>
                  </a:lnTo>
                  <a:lnTo>
                    <a:pt x="943" y="1337"/>
                  </a:lnTo>
                  <a:lnTo>
                    <a:pt x="943" y="1336"/>
                  </a:lnTo>
                  <a:lnTo>
                    <a:pt x="945" y="1336"/>
                  </a:lnTo>
                  <a:lnTo>
                    <a:pt x="945" y="1336"/>
                  </a:lnTo>
                  <a:lnTo>
                    <a:pt x="945" y="1336"/>
                  </a:lnTo>
                  <a:lnTo>
                    <a:pt x="945" y="1334"/>
                  </a:lnTo>
                  <a:lnTo>
                    <a:pt x="945" y="1334"/>
                  </a:lnTo>
                  <a:lnTo>
                    <a:pt x="945" y="1333"/>
                  </a:lnTo>
                  <a:lnTo>
                    <a:pt x="945" y="1333"/>
                  </a:lnTo>
                  <a:lnTo>
                    <a:pt x="945" y="1332"/>
                  </a:lnTo>
                  <a:lnTo>
                    <a:pt x="945" y="1332"/>
                  </a:lnTo>
                  <a:lnTo>
                    <a:pt x="946" y="1332"/>
                  </a:lnTo>
                  <a:lnTo>
                    <a:pt x="946" y="1331"/>
                  </a:lnTo>
                  <a:lnTo>
                    <a:pt x="946" y="1331"/>
                  </a:lnTo>
                  <a:lnTo>
                    <a:pt x="946" y="1329"/>
                  </a:lnTo>
                  <a:lnTo>
                    <a:pt x="946" y="1329"/>
                  </a:lnTo>
                  <a:lnTo>
                    <a:pt x="947" y="1329"/>
                  </a:lnTo>
                  <a:lnTo>
                    <a:pt x="947" y="1328"/>
                  </a:lnTo>
                  <a:lnTo>
                    <a:pt x="947" y="1328"/>
                  </a:lnTo>
                  <a:lnTo>
                    <a:pt x="947" y="1325"/>
                  </a:lnTo>
                  <a:lnTo>
                    <a:pt x="949" y="1325"/>
                  </a:lnTo>
                  <a:lnTo>
                    <a:pt x="949" y="1324"/>
                  </a:lnTo>
                  <a:lnTo>
                    <a:pt x="950" y="1323"/>
                  </a:lnTo>
                  <a:lnTo>
                    <a:pt x="950" y="1323"/>
                  </a:lnTo>
                  <a:lnTo>
                    <a:pt x="950" y="1322"/>
                  </a:lnTo>
                  <a:lnTo>
                    <a:pt x="950" y="1322"/>
                  </a:lnTo>
                  <a:lnTo>
                    <a:pt x="950" y="1322"/>
                  </a:lnTo>
                  <a:lnTo>
                    <a:pt x="952" y="1319"/>
                  </a:lnTo>
                  <a:lnTo>
                    <a:pt x="951" y="1319"/>
                  </a:lnTo>
                  <a:lnTo>
                    <a:pt x="951" y="1318"/>
                  </a:lnTo>
                  <a:lnTo>
                    <a:pt x="951" y="1318"/>
                  </a:lnTo>
                  <a:lnTo>
                    <a:pt x="951" y="1318"/>
                  </a:lnTo>
                  <a:lnTo>
                    <a:pt x="951" y="1316"/>
                  </a:lnTo>
                  <a:lnTo>
                    <a:pt x="951" y="1316"/>
                  </a:lnTo>
                  <a:lnTo>
                    <a:pt x="951" y="1315"/>
                  </a:lnTo>
                  <a:lnTo>
                    <a:pt x="951" y="1315"/>
                  </a:lnTo>
                  <a:lnTo>
                    <a:pt x="952" y="1315"/>
                  </a:lnTo>
                  <a:lnTo>
                    <a:pt x="952" y="1314"/>
                  </a:lnTo>
                  <a:lnTo>
                    <a:pt x="954" y="1314"/>
                  </a:lnTo>
                  <a:lnTo>
                    <a:pt x="954" y="1312"/>
                  </a:lnTo>
                  <a:lnTo>
                    <a:pt x="954" y="1311"/>
                  </a:lnTo>
                  <a:lnTo>
                    <a:pt x="955" y="1311"/>
                  </a:lnTo>
                  <a:lnTo>
                    <a:pt x="955" y="1311"/>
                  </a:lnTo>
                  <a:lnTo>
                    <a:pt x="956" y="1311"/>
                  </a:lnTo>
                  <a:lnTo>
                    <a:pt x="956" y="1310"/>
                  </a:lnTo>
                  <a:lnTo>
                    <a:pt x="956" y="1309"/>
                  </a:lnTo>
                  <a:lnTo>
                    <a:pt x="956" y="1309"/>
                  </a:lnTo>
                  <a:lnTo>
                    <a:pt x="958" y="1307"/>
                  </a:lnTo>
                  <a:lnTo>
                    <a:pt x="958" y="1307"/>
                  </a:lnTo>
                  <a:lnTo>
                    <a:pt x="958" y="1307"/>
                  </a:lnTo>
                  <a:lnTo>
                    <a:pt x="959" y="1307"/>
                  </a:lnTo>
                  <a:lnTo>
                    <a:pt x="960" y="1307"/>
                  </a:lnTo>
                  <a:lnTo>
                    <a:pt x="960" y="1307"/>
                  </a:lnTo>
                  <a:lnTo>
                    <a:pt x="960" y="1307"/>
                  </a:lnTo>
                  <a:lnTo>
                    <a:pt x="961" y="1307"/>
                  </a:lnTo>
                  <a:lnTo>
                    <a:pt x="961" y="1306"/>
                  </a:lnTo>
                  <a:lnTo>
                    <a:pt x="963" y="1306"/>
                  </a:lnTo>
                  <a:lnTo>
                    <a:pt x="963" y="1303"/>
                  </a:lnTo>
                  <a:lnTo>
                    <a:pt x="965" y="1302"/>
                  </a:lnTo>
                  <a:lnTo>
                    <a:pt x="965" y="1301"/>
                  </a:lnTo>
                  <a:lnTo>
                    <a:pt x="965" y="1297"/>
                  </a:lnTo>
                  <a:lnTo>
                    <a:pt x="965" y="1294"/>
                  </a:lnTo>
                  <a:lnTo>
                    <a:pt x="965" y="1293"/>
                  </a:lnTo>
                  <a:lnTo>
                    <a:pt x="964" y="1290"/>
                  </a:lnTo>
                  <a:lnTo>
                    <a:pt x="964" y="1290"/>
                  </a:lnTo>
                  <a:lnTo>
                    <a:pt x="964" y="1289"/>
                  </a:lnTo>
                  <a:lnTo>
                    <a:pt x="965" y="1287"/>
                  </a:lnTo>
                  <a:lnTo>
                    <a:pt x="965" y="1285"/>
                  </a:lnTo>
                  <a:lnTo>
                    <a:pt x="967" y="1284"/>
                  </a:lnTo>
                  <a:lnTo>
                    <a:pt x="967" y="1283"/>
                  </a:lnTo>
                  <a:lnTo>
                    <a:pt x="965" y="1281"/>
                  </a:lnTo>
                  <a:lnTo>
                    <a:pt x="967" y="1281"/>
                  </a:lnTo>
                  <a:lnTo>
                    <a:pt x="968" y="1280"/>
                  </a:lnTo>
                  <a:lnTo>
                    <a:pt x="968" y="1280"/>
                  </a:lnTo>
                  <a:lnTo>
                    <a:pt x="968" y="1279"/>
                  </a:lnTo>
                  <a:lnTo>
                    <a:pt x="968" y="1278"/>
                  </a:lnTo>
                  <a:lnTo>
                    <a:pt x="969" y="1278"/>
                  </a:lnTo>
                  <a:lnTo>
                    <a:pt x="971" y="1276"/>
                  </a:lnTo>
                  <a:lnTo>
                    <a:pt x="971" y="1276"/>
                  </a:lnTo>
                  <a:lnTo>
                    <a:pt x="972" y="1275"/>
                  </a:lnTo>
                  <a:lnTo>
                    <a:pt x="973" y="1274"/>
                  </a:lnTo>
                  <a:lnTo>
                    <a:pt x="976" y="1274"/>
                  </a:lnTo>
                  <a:lnTo>
                    <a:pt x="976" y="1272"/>
                  </a:lnTo>
                  <a:lnTo>
                    <a:pt x="976" y="1272"/>
                  </a:lnTo>
                  <a:lnTo>
                    <a:pt x="976" y="1272"/>
                  </a:lnTo>
                  <a:lnTo>
                    <a:pt x="976" y="1272"/>
                  </a:lnTo>
                  <a:lnTo>
                    <a:pt x="977" y="1272"/>
                  </a:lnTo>
                  <a:lnTo>
                    <a:pt x="977" y="1272"/>
                  </a:lnTo>
                  <a:lnTo>
                    <a:pt x="977" y="1271"/>
                  </a:lnTo>
                  <a:lnTo>
                    <a:pt x="977" y="1272"/>
                  </a:lnTo>
                  <a:lnTo>
                    <a:pt x="978" y="1271"/>
                  </a:lnTo>
                  <a:lnTo>
                    <a:pt x="978" y="1272"/>
                  </a:lnTo>
                  <a:lnTo>
                    <a:pt x="980" y="1272"/>
                  </a:lnTo>
                  <a:lnTo>
                    <a:pt x="981" y="1272"/>
                  </a:lnTo>
                  <a:lnTo>
                    <a:pt x="981" y="1271"/>
                  </a:lnTo>
                  <a:lnTo>
                    <a:pt x="982" y="1270"/>
                  </a:lnTo>
                  <a:lnTo>
                    <a:pt x="981" y="1268"/>
                  </a:lnTo>
                  <a:lnTo>
                    <a:pt x="982" y="1267"/>
                  </a:lnTo>
                  <a:lnTo>
                    <a:pt x="982" y="1266"/>
                  </a:lnTo>
                  <a:lnTo>
                    <a:pt x="982" y="1266"/>
                  </a:lnTo>
                  <a:lnTo>
                    <a:pt x="983" y="1266"/>
                  </a:lnTo>
                  <a:lnTo>
                    <a:pt x="983" y="1265"/>
                  </a:lnTo>
                  <a:lnTo>
                    <a:pt x="983" y="1263"/>
                  </a:lnTo>
                  <a:lnTo>
                    <a:pt x="983" y="1263"/>
                  </a:lnTo>
                  <a:lnTo>
                    <a:pt x="985" y="1262"/>
                  </a:lnTo>
                  <a:lnTo>
                    <a:pt x="986" y="1262"/>
                  </a:lnTo>
                  <a:lnTo>
                    <a:pt x="978" y="1256"/>
                  </a:lnTo>
                  <a:lnTo>
                    <a:pt x="978" y="1256"/>
                  </a:lnTo>
                  <a:lnTo>
                    <a:pt x="978" y="1254"/>
                  </a:lnTo>
                  <a:lnTo>
                    <a:pt x="978" y="1254"/>
                  </a:lnTo>
                  <a:lnTo>
                    <a:pt x="977" y="1253"/>
                  </a:lnTo>
                  <a:lnTo>
                    <a:pt x="977" y="1253"/>
                  </a:lnTo>
                  <a:lnTo>
                    <a:pt x="977" y="1252"/>
                  </a:lnTo>
                  <a:lnTo>
                    <a:pt x="977" y="1250"/>
                  </a:lnTo>
                  <a:lnTo>
                    <a:pt x="977" y="1250"/>
                  </a:lnTo>
                  <a:lnTo>
                    <a:pt x="977" y="1249"/>
                  </a:lnTo>
                  <a:lnTo>
                    <a:pt x="977" y="1249"/>
                  </a:lnTo>
                  <a:lnTo>
                    <a:pt x="977" y="1246"/>
                  </a:lnTo>
                  <a:lnTo>
                    <a:pt x="977" y="1244"/>
                  </a:lnTo>
                  <a:lnTo>
                    <a:pt x="976" y="1244"/>
                  </a:lnTo>
                  <a:lnTo>
                    <a:pt x="976" y="1243"/>
                  </a:lnTo>
                  <a:lnTo>
                    <a:pt x="974" y="1243"/>
                  </a:lnTo>
                  <a:lnTo>
                    <a:pt x="973" y="1243"/>
                  </a:lnTo>
                  <a:lnTo>
                    <a:pt x="973" y="1241"/>
                  </a:lnTo>
                  <a:lnTo>
                    <a:pt x="973" y="1241"/>
                  </a:lnTo>
                  <a:lnTo>
                    <a:pt x="973" y="1241"/>
                  </a:lnTo>
                  <a:lnTo>
                    <a:pt x="973" y="1241"/>
                  </a:lnTo>
                  <a:lnTo>
                    <a:pt x="973" y="1240"/>
                  </a:lnTo>
                  <a:lnTo>
                    <a:pt x="972" y="1240"/>
                  </a:lnTo>
                  <a:lnTo>
                    <a:pt x="972" y="1239"/>
                  </a:lnTo>
                  <a:lnTo>
                    <a:pt x="973" y="1237"/>
                  </a:lnTo>
                  <a:lnTo>
                    <a:pt x="973" y="1237"/>
                  </a:lnTo>
                  <a:lnTo>
                    <a:pt x="972" y="1237"/>
                  </a:lnTo>
                  <a:lnTo>
                    <a:pt x="972" y="1237"/>
                  </a:lnTo>
                  <a:lnTo>
                    <a:pt x="973" y="1237"/>
                  </a:lnTo>
                  <a:lnTo>
                    <a:pt x="973" y="1236"/>
                  </a:lnTo>
                  <a:lnTo>
                    <a:pt x="972" y="1236"/>
                  </a:lnTo>
                  <a:lnTo>
                    <a:pt x="973" y="1236"/>
                  </a:lnTo>
                  <a:lnTo>
                    <a:pt x="972" y="1235"/>
                  </a:lnTo>
                  <a:lnTo>
                    <a:pt x="972" y="1235"/>
                  </a:lnTo>
                  <a:lnTo>
                    <a:pt x="972" y="1234"/>
                  </a:lnTo>
                  <a:lnTo>
                    <a:pt x="972" y="1234"/>
                  </a:lnTo>
                  <a:lnTo>
                    <a:pt x="972" y="1232"/>
                  </a:lnTo>
                  <a:lnTo>
                    <a:pt x="972" y="1232"/>
                  </a:lnTo>
                  <a:lnTo>
                    <a:pt x="972" y="1231"/>
                  </a:lnTo>
                  <a:lnTo>
                    <a:pt x="971" y="1231"/>
                  </a:lnTo>
                  <a:lnTo>
                    <a:pt x="971" y="1230"/>
                  </a:lnTo>
                  <a:lnTo>
                    <a:pt x="969" y="1230"/>
                  </a:lnTo>
                  <a:lnTo>
                    <a:pt x="968" y="1230"/>
                  </a:lnTo>
                  <a:lnTo>
                    <a:pt x="968" y="1230"/>
                  </a:lnTo>
                  <a:lnTo>
                    <a:pt x="968" y="1230"/>
                  </a:lnTo>
                  <a:lnTo>
                    <a:pt x="967" y="1230"/>
                  </a:lnTo>
                  <a:lnTo>
                    <a:pt x="967" y="1230"/>
                  </a:lnTo>
                  <a:lnTo>
                    <a:pt x="965" y="1230"/>
                  </a:lnTo>
                  <a:lnTo>
                    <a:pt x="965" y="1228"/>
                  </a:lnTo>
                  <a:lnTo>
                    <a:pt x="965" y="1228"/>
                  </a:lnTo>
                  <a:lnTo>
                    <a:pt x="965" y="1228"/>
                  </a:lnTo>
                  <a:lnTo>
                    <a:pt x="965" y="1227"/>
                  </a:lnTo>
                  <a:lnTo>
                    <a:pt x="964" y="1227"/>
                  </a:lnTo>
                  <a:lnTo>
                    <a:pt x="964" y="1227"/>
                  </a:lnTo>
                  <a:lnTo>
                    <a:pt x="964" y="1227"/>
                  </a:lnTo>
                  <a:lnTo>
                    <a:pt x="964" y="1227"/>
                  </a:lnTo>
                  <a:lnTo>
                    <a:pt x="964" y="1226"/>
                  </a:lnTo>
                  <a:lnTo>
                    <a:pt x="964" y="1226"/>
                  </a:lnTo>
                  <a:lnTo>
                    <a:pt x="964" y="1226"/>
                  </a:lnTo>
                  <a:lnTo>
                    <a:pt x="963" y="1224"/>
                  </a:lnTo>
                  <a:lnTo>
                    <a:pt x="964" y="1224"/>
                  </a:lnTo>
                  <a:lnTo>
                    <a:pt x="963" y="1224"/>
                  </a:lnTo>
                  <a:lnTo>
                    <a:pt x="964" y="1223"/>
                  </a:lnTo>
                  <a:lnTo>
                    <a:pt x="963" y="1223"/>
                  </a:lnTo>
                  <a:lnTo>
                    <a:pt x="964" y="1223"/>
                  </a:lnTo>
                  <a:lnTo>
                    <a:pt x="964" y="1223"/>
                  </a:lnTo>
                  <a:lnTo>
                    <a:pt x="963" y="1223"/>
                  </a:lnTo>
                  <a:lnTo>
                    <a:pt x="963" y="1222"/>
                  </a:lnTo>
                  <a:lnTo>
                    <a:pt x="963" y="1222"/>
                  </a:lnTo>
                  <a:lnTo>
                    <a:pt x="963" y="1222"/>
                  </a:lnTo>
                  <a:lnTo>
                    <a:pt x="963" y="1222"/>
                  </a:lnTo>
                  <a:lnTo>
                    <a:pt x="963" y="1222"/>
                  </a:lnTo>
                  <a:lnTo>
                    <a:pt x="963" y="1221"/>
                  </a:lnTo>
                  <a:lnTo>
                    <a:pt x="963" y="1221"/>
                  </a:lnTo>
                  <a:lnTo>
                    <a:pt x="963" y="1221"/>
                  </a:lnTo>
                  <a:lnTo>
                    <a:pt x="963" y="1219"/>
                  </a:lnTo>
                  <a:lnTo>
                    <a:pt x="963" y="1218"/>
                  </a:lnTo>
                  <a:lnTo>
                    <a:pt x="963" y="1218"/>
                  </a:lnTo>
                  <a:lnTo>
                    <a:pt x="961" y="1217"/>
                  </a:lnTo>
                  <a:lnTo>
                    <a:pt x="963" y="1217"/>
                  </a:lnTo>
                  <a:lnTo>
                    <a:pt x="963" y="1217"/>
                  </a:lnTo>
                  <a:lnTo>
                    <a:pt x="963" y="1215"/>
                  </a:lnTo>
                  <a:lnTo>
                    <a:pt x="961" y="1214"/>
                  </a:lnTo>
                  <a:lnTo>
                    <a:pt x="963" y="1214"/>
                  </a:lnTo>
                  <a:lnTo>
                    <a:pt x="963" y="1213"/>
                  </a:lnTo>
                  <a:lnTo>
                    <a:pt x="963" y="1213"/>
                  </a:lnTo>
                  <a:lnTo>
                    <a:pt x="963" y="1212"/>
                  </a:lnTo>
                  <a:lnTo>
                    <a:pt x="963" y="1212"/>
                  </a:lnTo>
                  <a:lnTo>
                    <a:pt x="963" y="1212"/>
                  </a:lnTo>
                  <a:lnTo>
                    <a:pt x="963" y="1210"/>
                  </a:lnTo>
                  <a:lnTo>
                    <a:pt x="963" y="1210"/>
                  </a:lnTo>
                  <a:lnTo>
                    <a:pt x="963" y="1210"/>
                  </a:lnTo>
                  <a:lnTo>
                    <a:pt x="963" y="1209"/>
                  </a:lnTo>
                  <a:lnTo>
                    <a:pt x="963" y="1209"/>
                  </a:lnTo>
                  <a:lnTo>
                    <a:pt x="963" y="1208"/>
                  </a:lnTo>
                  <a:lnTo>
                    <a:pt x="963" y="1208"/>
                  </a:lnTo>
                  <a:lnTo>
                    <a:pt x="963" y="1208"/>
                  </a:lnTo>
                  <a:lnTo>
                    <a:pt x="964" y="1208"/>
                  </a:lnTo>
                  <a:lnTo>
                    <a:pt x="963" y="1208"/>
                  </a:lnTo>
                  <a:lnTo>
                    <a:pt x="964" y="1208"/>
                  </a:lnTo>
                  <a:lnTo>
                    <a:pt x="964" y="1206"/>
                  </a:lnTo>
                  <a:lnTo>
                    <a:pt x="964" y="1206"/>
                  </a:lnTo>
                  <a:lnTo>
                    <a:pt x="964" y="1206"/>
                  </a:lnTo>
                  <a:lnTo>
                    <a:pt x="964" y="1206"/>
                  </a:lnTo>
                  <a:lnTo>
                    <a:pt x="964" y="1206"/>
                  </a:lnTo>
                  <a:lnTo>
                    <a:pt x="965" y="1206"/>
                  </a:lnTo>
                  <a:lnTo>
                    <a:pt x="965" y="1206"/>
                  </a:lnTo>
                  <a:lnTo>
                    <a:pt x="965" y="1205"/>
                  </a:lnTo>
                  <a:lnTo>
                    <a:pt x="967" y="1205"/>
                  </a:lnTo>
                  <a:lnTo>
                    <a:pt x="967" y="1204"/>
                  </a:lnTo>
                  <a:lnTo>
                    <a:pt x="968" y="1202"/>
                  </a:lnTo>
                  <a:lnTo>
                    <a:pt x="968" y="1202"/>
                  </a:lnTo>
                  <a:lnTo>
                    <a:pt x="968" y="1201"/>
                  </a:lnTo>
                  <a:lnTo>
                    <a:pt x="968" y="1201"/>
                  </a:lnTo>
                  <a:lnTo>
                    <a:pt x="969" y="1201"/>
                  </a:lnTo>
                  <a:lnTo>
                    <a:pt x="969" y="1201"/>
                  </a:lnTo>
                  <a:lnTo>
                    <a:pt x="971" y="1201"/>
                  </a:lnTo>
                  <a:lnTo>
                    <a:pt x="971" y="1200"/>
                  </a:lnTo>
                  <a:lnTo>
                    <a:pt x="972" y="1200"/>
                  </a:lnTo>
                  <a:lnTo>
                    <a:pt x="972" y="1197"/>
                  </a:lnTo>
                  <a:lnTo>
                    <a:pt x="973" y="1197"/>
                  </a:lnTo>
                  <a:lnTo>
                    <a:pt x="974" y="1197"/>
                  </a:lnTo>
                  <a:lnTo>
                    <a:pt x="974" y="1196"/>
                  </a:lnTo>
                  <a:lnTo>
                    <a:pt x="976" y="1196"/>
                  </a:lnTo>
                  <a:lnTo>
                    <a:pt x="976" y="1196"/>
                  </a:lnTo>
                  <a:lnTo>
                    <a:pt x="976" y="1196"/>
                  </a:lnTo>
                  <a:lnTo>
                    <a:pt x="976" y="1195"/>
                  </a:lnTo>
                  <a:lnTo>
                    <a:pt x="976" y="1193"/>
                  </a:lnTo>
                  <a:lnTo>
                    <a:pt x="976" y="1193"/>
                  </a:lnTo>
                  <a:lnTo>
                    <a:pt x="976" y="1192"/>
                  </a:lnTo>
                  <a:lnTo>
                    <a:pt x="976" y="1191"/>
                  </a:lnTo>
                  <a:lnTo>
                    <a:pt x="976" y="1191"/>
                  </a:lnTo>
                  <a:lnTo>
                    <a:pt x="976" y="1191"/>
                  </a:lnTo>
                  <a:lnTo>
                    <a:pt x="976" y="1190"/>
                  </a:lnTo>
                  <a:lnTo>
                    <a:pt x="976" y="1188"/>
                  </a:lnTo>
                  <a:lnTo>
                    <a:pt x="974" y="1188"/>
                  </a:lnTo>
                  <a:lnTo>
                    <a:pt x="973" y="1187"/>
                  </a:lnTo>
                  <a:lnTo>
                    <a:pt x="973" y="1186"/>
                  </a:lnTo>
                  <a:lnTo>
                    <a:pt x="973" y="1184"/>
                  </a:lnTo>
                  <a:lnTo>
                    <a:pt x="973" y="1184"/>
                  </a:lnTo>
                  <a:lnTo>
                    <a:pt x="972" y="1183"/>
                  </a:lnTo>
                  <a:lnTo>
                    <a:pt x="972" y="1182"/>
                  </a:lnTo>
                  <a:lnTo>
                    <a:pt x="972" y="1180"/>
                  </a:lnTo>
                  <a:lnTo>
                    <a:pt x="972" y="1180"/>
                  </a:lnTo>
                  <a:lnTo>
                    <a:pt x="973" y="1179"/>
                  </a:lnTo>
                  <a:lnTo>
                    <a:pt x="973" y="1179"/>
                  </a:lnTo>
                  <a:lnTo>
                    <a:pt x="973" y="1179"/>
                  </a:lnTo>
                  <a:lnTo>
                    <a:pt x="973" y="1179"/>
                  </a:lnTo>
                  <a:lnTo>
                    <a:pt x="972" y="1179"/>
                  </a:lnTo>
                  <a:lnTo>
                    <a:pt x="972" y="1178"/>
                  </a:lnTo>
                  <a:lnTo>
                    <a:pt x="972" y="1178"/>
                  </a:lnTo>
                  <a:lnTo>
                    <a:pt x="971" y="1177"/>
                  </a:lnTo>
                  <a:lnTo>
                    <a:pt x="971" y="1177"/>
                  </a:lnTo>
                  <a:lnTo>
                    <a:pt x="972" y="1177"/>
                  </a:lnTo>
                  <a:lnTo>
                    <a:pt x="972" y="1175"/>
                  </a:lnTo>
                  <a:lnTo>
                    <a:pt x="972" y="1177"/>
                  </a:lnTo>
                  <a:lnTo>
                    <a:pt x="972" y="1174"/>
                  </a:lnTo>
                  <a:lnTo>
                    <a:pt x="972" y="1174"/>
                  </a:lnTo>
                  <a:lnTo>
                    <a:pt x="972" y="1174"/>
                  </a:lnTo>
                  <a:lnTo>
                    <a:pt x="971" y="1174"/>
                  </a:lnTo>
                  <a:lnTo>
                    <a:pt x="969" y="1174"/>
                  </a:lnTo>
                  <a:lnTo>
                    <a:pt x="969" y="1174"/>
                  </a:lnTo>
                  <a:lnTo>
                    <a:pt x="969" y="1175"/>
                  </a:lnTo>
                  <a:lnTo>
                    <a:pt x="968" y="1175"/>
                  </a:lnTo>
                  <a:lnTo>
                    <a:pt x="968" y="1174"/>
                  </a:lnTo>
                  <a:lnTo>
                    <a:pt x="968" y="1174"/>
                  </a:lnTo>
                  <a:lnTo>
                    <a:pt x="965" y="1175"/>
                  </a:lnTo>
                  <a:lnTo>
                    <a:pt x="965" y="1173"/>
                  </a:lnTo>
                  <a:lnTo>
                    <a:pt x="965" y="1173"/>
                  </a:lnTo>
                  <a:lnTo>
                    <a:pt x="964" y="1173"/>
                  </a:lnTo>
                  <a:lnTo>
                    <a:pt x="964" y="1174"/>
                  </a:lnTo>
                  <a:lnTo>
                    <a:pt x="964" y="1174"/>
                  </a:lnTo>
                  <a:lnTo>
                    <a:pt x="963" y="1174"/>
                  </a:lnTo>
                  <a:lnTo>
                    <a:pt x="963" y="1173"/>
                  </a:lnTo>
                  <a:lnTo>
                    <a:pt x="963" y="1174"/>
                  </a:lnTo>
                  <a:lnTo>
                    <a:pt x="961" y="1173"/>
                  </a:lnTo>
                  <a:lnTo>
                    <a:pt x="960" y="1174"/>
                  </a:lnTo>
                  <a:lnTo>
                    <a:pt x="960" y="1173"/>
                  </a:lnTo>
                  <a:lnTo>
                    <a:pt x="960" y="1173"/>
                  </a:lnTo>
                  <a:lnTo>
                    <a:pt x="958" y="1173"/>
                  </a:lnTo>
                  <a:lnTo>
                    <a:pt x="958" y="1173"/>
                  </a:lnTo>
                  <a:lnTo>
                    <a:pt x="958" y="1174"/>
                  </a:lnTo>
                  <a:lnTo>
                    <a:pt x="956" y="1174"/>
                  </a:lnTo>
                  <a:lnTo>
                    <a:pt x="956" y="1174"/>
                  </a:lnTo>
                  <a:lnTo>
                    <a:pt x="955" y="1173"/>
                  </a:lnTo>
                  <a:lnTo>
                    <a:pt x="954" y="1173"/>
                  </a:lnTo>
                  <a:lnTo>
                    <a:pt x="954" y="1173"/>
                  </a:lnTo>
                  <a:lnTo>
                    <a:pt x="952" y="1173"/>
                  </a:lnTo>
                  <a:lnTo>
                    <a:pt x="951" y="1173"/>
                  </a:lnTo>
                  <a:lnTo>
                    <a:pt x="951" y="1173"/>
                  </a:lnTo>
                  <a:lnTo>
                    <a:pt x="951" y="1171"/>
                  </a:lnTo>
                  <a:lnTo>
                    <a:pt x="951" y="1171"/>
                  </a:lnTo>
                  <a:lnTo>
                    <a:pt x="951" y="1170"/>
                  </a:lnTo>
                  <a:lnTo>
                    <a:pt x="951" y="1170"/>
                  </a:lnTo>
                  <a:lnTo>
                    <a:pt x="950" y="1170"/>
                  </a:lnTo>
                  <a:lnTo>
                    <a:pt x="950" y="1170"/>
                  </a:lnTo>
                  <a:lnTo>
                    <a:pt x="950" y="1170"/>
                  </a:lnTo>
                  <a:lnTo>
                    <a:pt x="949" y="1170"/>
                  </a:lnTo>
                  <a:lnTo>
                    <a:pt x="947" y="1171"/>
                  </a:lnTo>
                  <a:lnTo>
                    <a:pt x="946" y="1171"/>
                  </a:lnTo>
                  <a:lnTo>
                    <a:pt x="947" y="1171"/>
                  </a:lnTo>
                  <a:lnTo>
                    <a:pt x="946" y="1173"/>
                  </a:lnTo>
                  <a:lnTo>
                    <a:pt x="947" y="1173"/>
                  </a:lnTo>
                  <a:lnTo>
                    <a:pt x="946" y="1174"/>
                  </a:lnTo>
                  <a:lnTo>
                    <a:pt x="945" y="1173"/>
                  </a:lnTo>
                  <a:lnTo>
                    <a:pt x="945" y="1173"/>
                  </a:lnTo>
                  <a:lnTo>
                    <a:pt x="943" y="1173"/>
                  </a:lnTo>
                  <a:lnTo>
                    <a:pt x="943" y="1173"/>
                  </a:lnTo>
                  <a:lnTo>
                    <a:pt x="943" y="1173"/>
                  </a:lnTo>
                  <a:lnTo>
                    <a:pt x="943" y="1171"/>
                  </a:lnTo>
                  <a:lnTo>
                    <a:pt x="942" y="1171"/>
                  </a:lnTo>
                  <a:lnTo>
                    <a:pt x="942" y="1171"/>
                  </a:lnTo>
                  <a:lnTo>
                    <a:pt x="942" y="1171"/>
                  </a:lnTo>
                  <a:lnTo>
                    <a:pt x="942" y="1171"/>
                  </a:lnTo>
                  <a:lnTo>
                    <a:pt x="942" y="1169"/>
                  </a:lnTo>
                  <a:lnTo>
                    <a:pt x="942" y="1169"/>
                  </a:lnTo>
                  <a:lnTo>
                    <a:pt x="941" y="1169"/>
                  </a:lnTo>
                  <a:lnTo>
                    <a:pt x="941" y="1169"/>
                  </a:lnTo>
                  <a:lnTo>
                    <a:pt x="940" y="1169"/>
                  </a:lnTo>
                  <a:lnTo>
                    <a:pt x="941" y="1168"/>
                  </a:lnTo>
                  <a:lnTo>
                    <a:pt x="940" y="1168"/>
                  </a:lnTo>
                  <a:lnTo>
                    <a:pt x="940" y="1166"/>
                  </a:lnTo>
                  <a:lnTo>
                    <a:pt x="940" y="1165"/>
                  </a:lnTo>
                  <a:lnTo>
                    <a:pt x="938" y="1165"/>
                  </a:lnTo>
                  <a:lnTo>
                    <a:pt x="901" y="1165"/>
                  </a:lnTo>
                  <a:lnTo>
                    <a:pt x="871" y="1165"/>
                  </a:lnTo>
                  <a:lnTo>
                    <a:pt x="863" y="1165"/>
                  </a:lnTo>
                  <a:lnTo>
                    <a:pt x="863" y="1164"/>
                  </a:lnTo>
                  <a:lnTo>
                    <a:pt x="865" y="1164"/>
                  </a:lnTo>
                  <a:lnTo>
                    <a:pt x="865" y="1164"/>
                  </a:lnTo>
                  <a:lnTo>
                    <a:pt x="865" y="1162"/>
                  </a:lnTo>
                  <a:lnTo>
                    <a:pt x="865" y="1162"/>
                  </a:lnTo>
                  <a:lnTo>
                    <a:pt x="865" y="1161"/>
                  </a:lnTo>
                  <a:lnTo>
                    <a:pt x="866" y="1160"/>
                  </a:lnTo>
                  <a:lnTo>
                    <a:pt x="866" y="1158"/>
                  </a:lnTo>
                  <a:lnTo>
                    <a:pt x="865" y="1158"/>
                  </a:lnTo>
                  <a:lnTo>
                    <a:pt x="865" y="1158"/>
                  </a:lnTo>
                  <a:lnTo>
                    <a:pt x="865" y="1157"/>
                  </a:lnTo>
                  <a:lnTo>
                    <a:pt x="865" y="1157"/>
                  </a:lnTo>
                  <a:lnTo>
                    <a:pt x="865" y="1156"/>
                  </a:lnTo>
                  <a:lnTo>
                    <a:pt x="865" y="1155"/>
                  </a:lnTo>
                  <a:lnTo>
                    <a:pt x="866" y="1155"/>
                  </a:lnTo>
                  <a:lnTo>
                    <a:pt x="866" y="1153"/>
                  </a:lnTo>
                  <a:lnTo>
                    <a:pt x="866" y="1152"/>
                  </a:lnTo>
                  <a:lnTo>
                    <a:pt x="866" y="1151"/>
                  </a:lnTo>
                  <a:lnTo>
                    <a:pt x="866" y="1151"/>
                  </a:lnTo>
                  <a:lnTo>
                    <a:pt x="867" y="1151"/>
                  </a:lnTo>
                  <a:lnTo>
                    <a:pt x="867" y="1151"/>
                  </a:lnTo>
                  <a:lnTo>
                    <a:pt x="867" y="1151"/>
                  </a:lnTo>
                  <a:lnTo>
                    <a:pt x="867" y="1152"/>
                  </a:lnTo>
                  <a:lnTo>
                    <a:pt x="868" y="1152"/>
                  </a:lnTo>
                  <a:lnTo>
                    <a:pt x="867" y="1151"/>
                  </a:lnTo>
                  <a:lnTo>
                    <a:pt x="868" y="1149"/>
                  </a:lnTo>
                  <a:lnTo>
                    <a:pt x="867" y="1148"/>
                  </a:lnTo>
                  <a:lnTo>
                    <a:pt x="867" y="1148"/>
                  </a:lnTo>
                  <a:lnTo>
                    <a:pt x="867" y="1147"/>
                  </a:lnTo>
                  <a:lnTo>
                    <a:pt x="867" y="1147"/>
                  </a:lnTo>
                  <a:lnTo>
                    <a:pt x="868" y="1145"/>
                  </a:lnTo>
                  <a:lnTo>
                    <a:pt x="868" y="1145"/>
                  </a:lnTo>
                  <a:lnTo>
                    <a:pt x="867" y="1145"/>
                  </a:lnTo>
                  <a:lnTo>
                    <a:pt x="867" y="1144"/>
                  </a:lnTo>
                  <a:lnTo>
                    <a:pt x="867" y="1143"/>
                  </a:lnTo>
                  <a:lnTo>
                    <a:pt x="867" y="1143"/>
                  </a:lnTo>
                  <a:lnTo>
                    <a:pt x="867" y="1143"/>
                  </a:lnTo>
                  <a:lnTo>
                    <a:pt x="867" y="1142"/>
                  </a:lnTo>
                  <a:lnTo>
                    <a:pt x="867" y="1142"/>
                  </a:lnTo>
                  <a:lnTo>
                    <a:pt x="867" y="1140"/>
                  </a:lnTo>
                  <a:lnTo>
                    <a:pt x="867" y="1140"/>
                  </a:lnTo>
                  <a:lnTo>
                    <a:pt x="867" y="1139"/>
                  </a:lnTo>
                  <a:lnTo>
                    <a:pt x="868" y="1138"/>
                  </a:lnTo>
                  <a:lnTo>
                    <a:pt x="867" y="1136"/>
                  </a:lnTo>
                  <a:lnTo>
                    <a:pt x="868" y="1136"/>
                  </a:lnTo>
                  <a:lnTo>
                    <a:pt x="867" y="1135"/>
                  </a:lnTo>
                  <a:lnTo>
                    <a:pt x="868" y="1134"/>
                  </a:lnTo>
                  <a:lnTo>
                    <a:pt x="868" y="1133"/>
                  </a:lnTo>
                  <a:lnTo>
                    <a:pt x="867" y="1133"/>
                  </a:lnTo>
                  <a:lnTo>
                    <a:pt x="867" y="1129"/>
                  </a:lnTo>
                  <a:lnTo>
                    <a:pt x="868" y="1127"/>
                  </a:lnTo>
                  <a:lnTo>
                    <a:pt x="868" y="1127"/>
                  </a:lnTo>
                  <a:lnTo>
                    <a:pt x="868" y="1126"/>
                  </a:lnTo>
                  <a:lnTo>
                    <a:pt x="870" y="1123"/>
                  </a:lnTo>
                  <a:lnTo>
                    <a:pt x="868" y="1123"/>
                  </a:lnTo>
                  <a:lnTo>
                    <a:pt x="868" y="1123"/>
                  </a:lnTo>
                  <a:lnTo>
                    <a:pt x="868" y="1123"/>
                  </a:lnTo>
                  <a:lnTo>
                    <a:pt x="868" y="1123"/>
                  </a:lnTo>
                  <a:lnTo>
                    <a:pt x="867" y="1122"/>
                  </a:lnTo>
                  <a:lnTo>
                    <a:pt x="867" y="1122"/>
                  </a:lnTo>
                  <a:lnTo>
                    <a:pt x="867" y="1122"/>
                  </a:lnTo>
                  <a:lnTo>
                    <a:pt x="866" y="1121"/>
                  </a:lnTo>
                  <a:lnTo>
                    <a:pt x="866" y="1120"/>
                  </a:lnTo>
                  <a:lnTo>
                    <a:pt x="866" y="1120"/>
                  </a:lnTo>
                  <a:lnTo>
                    <a:pt x="866" y="1118"/>
                  </a:lnTo>
                  <a:lnTo>
                    <a:pt x="865" y="1118"/>
                  </a:lnTo>
                  <a:lnTo>
                    <a:pt x="865" y="1118"/>
                  </a:lnTo>
                  <a:lnTo>
                    <a:pt x="863" y="1117"/>
                  </a:lnTo>
                  <a:lnTo>
                    <a:pt x="863" y="1117"/>
                  </a:lnTo>
                  <a:lnTo>
                    <a:pt x="862" y="1116"/>
                  </a:lnTo>
                  <a:lnTo>
                    <a:pt x="863" y="1116"/>
                  </a:lnTo>
                  <a:lnTo>
                    <a:pt x="862" y="1114"/>
                  </a:lnTo>
                  <a:lnTo>
                    <a:pt x="862" y="1113"/>
                  </a:lnTo>
                  <a:lnTo>
                    <a:pt x="861" y="1112"/>
                  </a:lnTo>
                  <a:lnTo>
                    <a:pt x="861" y="1111"/>
                  </a:lnTo>
                  <a:lnTo>
                    <a:pt x="861" y="1111"/>
                  </a:lnTo>
                  <a:lnTo>
                    <a:pt x="861" y="1109"/>
                  </a:lnTo>
                  <a:lnTo>
                    <a:pt x="863" y="1108"/>
                  </a:lnTo>
                  <a:lnTo>
                    <a:pt x="862" y="1108"/>
                  </a:lnTo>
                  <a:lnTo>
                    <a:pt x="862" y="1107"/>
                  </a:lnTo>
                  <a:lnTo>
                    <a:pt x="862" y="1107"/>
                  </a:lnTo>
                  <a:lnTo>
                    <a:pt x="861" y="1107"/>
                  </a:lnTo>
                  <a:lnTo>
                    <a:pt x="861" y="1105"/>
                  </a:lnTo>
                  <a:lnTo>
                    <a:pt x="859" y="1105"/>
                  </a:lnTo>
                  <a:lnTo>
                    <a:pt x="859" y="1105"/>
                  </a:lnTo>
                  <a:lnTo>
                    <a:pt x="861" y="1103"/>
                  </a:lnTo>
                  <a:lnTo>
                    <a:pt x="861" y="1101"/>
                  </a:lnTo>
                  <a:lnTo>
                    <a:pt x="861" y="1101"/>
                  </a:lnTo>
                  <a:lnTo>
                    <a:pt x="861" y="1100"/>
                  </a:lnTo>
                  <a:lnTo>
                    <a:pt x="861" y="1100"/>
                  </a:lnTo>
                  <a:lnTo>
                    <a:pt x="861" y="1099"/>
                  </a:lnTo>
                  <a:lnTo>
                    <a:pt x="861" y="1098"/>
                  </a:lnTo>
                  <a:lnTo>
                    <a:pt x="861" y="1098"/>
                  </a:lnTo>
                  <a:lnTo>
                    <a:pt x="862" y="1096"/>
                  </a:lnTo>
                  <a:lnTo>
                    <a:pt x="863" y="1095"/>
                  </a:lnTo>
                  <a:lnTo>
                    <a:pt x="863" y="1094"/>
                  </a:lnTo>
                  <a:lnTo>
                    <a:pt x="865" y="1094"/>
                  </a:lnTo>
                  <a:lnTo>
                    <a:pt x="865" y="1092"/>
                  </a:lnTo>
                  <a:lnTo>
                    <a:pt x="865" y="1091"/>
                  </a:lnTo>
                  <a:lnTo>
                    <a:pt x="865" y="1091"/>
                  </a:lnTo>
                  <a:lnTo>
                    <a:pt x="865" y="1091"/>
                  </a:lnTo>
                  <a:lnTo>
                    <a:pt x="865" y="1090"/>
                  </a:lnTo>
                  <a:lnTo>
                    <a:pt x="865" y="1090"/>
                  </a:lnTo>
                  <a:lnTo>
                    <a:pt x="865" y="1089"/>
                  </a:lnTo>
                  <a:lnTo>
                    <a:pt x="865" y="1087"/>
                  </a:lnTo>
                  <a:lnTo>
                    <a:pt x="866" y="1086"/>
                  </a:lnTo>
                  <a:lnTo>
                    <a:pt x="866" y="1085"/>
                  </a:lnTo>
                  <a:lnTo>
                    <a:pt x="866" y="1085"/>
                  </a:lnTo>
                  <a:lnTo>
                    <a:pt x="866" y="1083"/>
                  </a:lnTo>
                  <a:lnTo>
                    <a:pt x="866" y="1082"/>
                  </a:lnTo>
                  <a:lnTo>
                    <a:pt x="865" y="1081"/>
                  </a:lnTo>
                  <a:lnTo>
                    <a:pt x="865" y="1081"/>
                  </a:lnTo>
                  <a:lnTo>
                    <a:pt x="865" y="1079"/>
                  </a:lnTo>
                  <a:lnTo>
                    <a:pt x="865" y="1079"/>
                  </a:lnTo>
                  <a:lnTo>
                    <a:pt x="863" y="1078"/>
                  </a:lnTo>
                  <a:lnTo>
                    <a:pt x="865" y="1077"/>
                  </a:lnTo>
                  <a:lnTo>
                    <a:pt x="865" y="1076"/>
                  </a:lnTo>
                  <a:lnTo>
                    <a:pt x="862" y="1074"/>
                  </a:lnTo>
                  <a:lnTo>
                    <a:pt x="862" y="1074"/>
                  </a:lnTo>
                  <a:lnTo>
                    <a:pt x="861" y="1074"/>
                  </a:lnTo>
                  <a:lnTo>
                    <a:pt x="863" y="1073"/>
                  </a:lnTo>
                  <a:lnTo>
                    <a:pt x="863" y="1073"/>
                  </a:lnTo>
                  <a:lnTo>
                    <a:pt x="865" y="1073"/>
                  </a:lnTo>
                  <a:lnTo>
                    <a:pt x="865" y="1073"/>
                  </a:lnTo>
                  <a:lnTo>
                    <a:pt x="866" y="1072"/>
                  </a:lnTo>
                  <a:lnTo>
                    <a:pt x="866" y="1072"/>
                  </a:lnTo>
                  <a:lnTo>
                    <a:pt x="866" y="1070"/>
                  </a:lnTo>
                  <a:lnTo>
                    <a:pt x="867" y="1070"/>
                  </a:lnTo>
                  <a:lnTo>
                    <a:pt x="867" y="1068"/>
                  </a:lnTo>
                  <a:lnTo>
                    <a:pt x="868" y="1068"/>
                  </a:lnTo>
                  <a:lnTo>
                    <a:pt x="867" y="1068"/>
                  </a:lnTo>
                  <a:lnTo>
                    <a:pt x="867" y="1067"/>
                  </a:lnTo>
                  <a:lnTo>
                    <a:pt x="867" y="1068"/>
                  </a:lnTo>
                  <a:lnTo>
                    <a:pt x="867" y="1068"/>
                  </a:lnTo>
                  <a:lnTo>
                    <a:pt x="866" y="1067"/>
                  </a:lnTo>
                  <a:lnTo>
                    <a:pt x="867" y="1064"/>
                  </a:lnTo>
                  <a:lnTo>
                    <a:pt x="867" y="1064"/>
                  </a:lnTo>
                  <a:lnTo>
                    <a:pt x="866" y="1064"/>
                  </a:lnTo>
                  <a:lnTo>
                    <a:pt x="866" y="1063"/>
                  </a:lnTo>
                  <a:lnTo>
                    <a:pt x="866" y="1063"/>
                  </a:lnTo>
                  <a:lnTo>
                    <a:pt x="866" y="1061"/>
                  </a:lnTo>
                  <a:lnTo>
                    <a:pt x="866" y="1061"/>
                  </a:lnTo>
                  <a:lnTo>
                    <a:pt x="866" y="1060"/>
                  </a:lnTo>
                  <a:lnTo>
                    <a:pt x="865" y="1061"/>
                  </a:lnTo>
                  <a:lnTo>
                    <a:pt x="863" y="1060"/>
                  </a:lnTo>
                  <a:lnTo>
                    <a:pt x="863" y="1059"/>
                  </a:lnTo>
                  <a:lnTo>
                    <a:pt x="865" y="1059"/>
                  </a:lnTo>
                  <a:lnTo>
                    <a:pt x="862" y="1057"/>
                  </a:lnTo>
                  <a:lnTo>
                    <a:pt x="862" y="1056"/>
                  </a:lnTo>
                  <a:lnTo>
                    <a:pt x="861" y="1056"/>
                  </a:lnTo>
                  <a:lnTo>
                    <a:pt x="861" y="1056"/>
                  </a:lnTo>
                  <a:lnTo>
                    <a:pt x="861" y="1055"/>
                  </a:lnTo>
                  <a:lnTo>
                    <a:pt x="862" y="1054"/>
                  </a:lnTo>
                  <a:lnTo>
                    <a:pt x="862" y="1054"/>
                  </a:lnTo>
                  <a:lnTo>
                    <a:pt x="862" y="1052"/>
                  </a:lnTo>
                  <a:lnTo>
                    <a:pt x="863" y="1052"/>
                  </a:lnTo>
                  <a:lnTo>
                    <a:pt x="862" y="1051"/>
                  </a:lnTo>
                  <a:lnTo>
                    <a:pt x="863" y="1051"/>
                  </a:lnTo>
                  <a:lnTo>
                    <a:pt x="862" y="1050"/>
                  </a:lnTo>
                  <a:lnTo>
                    <a:pt x="861" y="1050"/>
                  </a:lnTo>
                  <a:lnTo>
                    <a:pt x="859" y="1050"/>
                  </a:lnTo>
                  <a:lnTo>
                    <a:pt x="859" y="1048"/>
                  </a:lnTo>
                  <a:lnTo>
                    <a:pt x="859" y="1048"/>
                  </a:lnTo>
                  <a:lnTo>
                    <a:pt x="858" y="1048"/>
                  </a:lnTo>
                  <a:lnTo>
                    <a:pt x="858" y="1047"/>
                  </a:lnTo>
                  <a:lnTo>
                    <a:pt x="858" y="1047"/>
                  </a:lnTo>
                  <a:lnTo>
                    <a:pt x="858" y="1046"/>
                  </a:lnTo>
                  <a:lnTo>
                    <a:pt x="859" y="1046"/>
                  </a:lnTo>
                  <a:lnTo>
                    <a:pt x="858" y="1045"/>
                  </a:lnTo>
                  <a:lnTo>
                    <a:pt x="859" y="1043"/>
                  </a:lnTo>
                  <a:lnTo>
                    <a:pt x="859" y="1042"/>
                  </a:lnTo>
                  <a:lnTo>
                    <a:pt x="858" y="1043"/>
                  </a:lnTo>
                  <a:lnTo>
                    <a:pt x="857" y="1042"/>
                  </a:lnTo>
                  <a:lnTo>
                    <a:pt x="857" y="1042"/>
                  </a:lnTo>
                  <a:lnTo>
                    <a:pt x="857" y="1041"/>
                  </a:lnTo>
                  <a:lnTo>
                    <a:pt x="859" y="1041"/>
                  </a:lnTo>
                  <a:lnTo>
                    <a:pt x="861" y="1041"/>
                  </a:lnTo>
                  <a:lnTo>
                    <a:pt x="861" y="1039"/>
                  </a:lnTo>
                  <a:lnTo>
                    <a:pt x="862" y="1039"/>
                  </a:lnTo>
                  <a:lnTo>
                    <a:pt x="865" y="1041"/>
                  </a:lnTo>
                  <a:lnTo>
                    <a:pt x="865" y="1041"/>
                  </a:lnTo>
                  <a:lnTo>
                    <a:pt x="865" y="1041"/>
                  </a:lnTo>
                  <a:lnTo>
                    <a:pt x="865" y="1039"/>
                  </a:lnTo>
                  <a:lnTo>
                    <a:pt x="865" y="1037"/>
                  </a:lnTo>
                  <a:lnTo>
                    <a:pt x="865" y="1037"/>
                  </a:lnTo>
                  <a:lnTo>
                    <a:pt x="865" y="1035"/>
                  </a:lnTo>
                  <a:lnTo>
                    <a:pt x="865" y="1035"/>
                  </a:lnTo>
                  <a:lnTo>
                    <a:pt x="865" y="1033"/>
                  </a:lnTo>
                  <a:lnTo>
                    <a:pt x="863" y="1033"/>
                  </a:lnTo>
                  <a:lnTo>
                    <a:pt x="862" y="1032"/>
                  </a:lnTo>
                  <a:lnTo>
                    <a:pt x="862" y="1030"/>
                  </a:lnTo>
                  <a:lnTo>
                    <a:pt x="862" y="1030"/>
                  </a:lnTo>
                  <a:lnTo>
                    <a:pt x="862" y="1029"/>
                  </a:lnTo>
                  <a:lnTo>
                    <a:pt x="863" y="1028"/>
                  </a:lnTo>
                  <a:lnTo>
                    <a:pt x="863" y="1028"/>
                  </a:lnTo>
                  <a:lnTo>
                    <a:pt x="863" y="1026"/>
                  </a:lnTo>
                  <a:lnTo>
                    <a:pt x="865" y="1025"/>
                  </a:lnTo>
                  <a:lnTo>
                    <a:pt x="865" y="1024"/>
                  </a:lnTo>
                  <a:lnTo>
                    <a:pt x="865" y="1023"/>
                  </a:lnTo>
                  <a:lnTo>
                    <a:pt x="867" y="1019"/>
                  </a:lnTo>
                  <a:lnTo>
                    <a:pt x="867" y="1019"/>
                  </a:lnTo>
                  <a:lnTo>
                    <a:pt x="868" y="1016"/>
                  </a:lnTo>
                  <a:lnTo>
                    <a:pt x="867" y="1016"/>
                  </a:lnTo>
                  <a:lnTo>
                    <a:pt x="867" y="1015"/>
                  </a:lnTo>
                  <a:lnTo>
                    <a:pt x="866" y="1012"/>
                  </a:lnTo>
                  <a:lnTo>
                    <a:pt x="866" y="1011"/>
                  </a:lnTo>
                  <a:lnTo>
                    <a:pt x="865" y="1011"/>
                  </a:lnTo>
                  <a:lnTo>
                    <a:pt x="865" y="1010"/>
                  </a:lnTo>
                  <a:lnTo>
                    <a:pt x="865" y="1010"/>
                  </a:lnTo>
                  <a:lnTo>
                    <a:pt x="865" y="1010"/>
                  </a:lnTo>
                  <a:lnTo>
                    <a:pt x="863" y="1010"/>
                  </a:lnTo>
                  <a:lnTo>
                    <a:pt x="862" y="1008"/>
                  </a:lnTo>
                  <a:lnTo>
                    <a:pt x="861" y="1008"/>
                  </a:lnTo>
                  <a:lnTo>
                    <a:pt x="861" y="1008"/>
                  </a:lnTo>
                  <a:lnTo>
                    <a:pt x="911" y="1008"/>
                  </a:lnTo>
                  <a:lnTo>
                    <a:pt x="912" y="1008"/>
                  </a:lnTo>
                  <a:lnTo>
                    <a:pt x="919" y="1008"/>
                  </a:lnTo>
                  <a:lnTo>
                    <a:pt x="941" y="1008"/>
                  </a:lnTo>
                  <a:lnTo>
                    <a:pt x="981" y="1008"/>
                  </a:lnTo>
                  <a:lnTo>
                    <a:pt x="1031" y="1008"/>
                  </a:lnTo>
                  <a:lnTo>
                    <a:pt x="1033" y="1008"/>
                  </a:lnTo>
                  <a:lnTo>
                    <a:pt x="1074" y="1008"/>
                  </a:lnTo>
                  <a:lnTo>
                    <a:pt x="1079" y="1008"/>
                  </a:lnTo>
                  <a:lnTo>
                    <a:pt x="1079" y="1007"/>
                  </a:lnTo>
                  <a:lnTo>
                    <a:pt x="1080" y="1007"/>
                  </a:lnTo>
                  <a:lnTo>
                    <a:pt x="1080" y="1007"/>
                  </a:lnTo>
                  <a:lnTo>
                    <a:pt x="1082" y="1007"/>
                  </a:lnTo>
                  <a:lnTo>
                    <a:pt x="1082" y="1007"/>
                  </a:lnTo>
                  <a:lnTo>
                    <a:pt x="1084" y="1004"/>
                  </a:lnTo>
                  <a:lnTo>
                    <a:pt x="1087" y="1003"/>
                  </a:lnTo>
                  <a:lnTo>
                    <a:pt x="1087" y="1002"/>
                  </a:lnTo>
                  <a:lnTo>
                    <a:pt x="1087" y="1002"/>
                  </a:lnTo>
                  <a:lnTo>
                    <a:pt x="1084" y="1001"/>
                  </a:lnTo>
                  <a:lnTo>
                    <a:pt x="1083" y="1002"/>
                  </a:lnTo>
                  <a:lnTo>
                    <a:pt x="1083" y="1002"/>
                  </a:lnTo>
                  <a:lnTo>
                    <a:pt x="1080" y="1002"/>
                  </a:lnTo>
                  <a:lnTo>
                    <a:pt x="1079" y="1002"/>
                  </a:lnTo>
                  <a:lnTo>
                    <a:pt x="1079" y="1002"/>
                  </a:lnTo>
                  <a:lnTo>
                    <a:pt x="1080" y="997"/>
                  </a:lnTo>
                  <a:lnTo>
                    <a:pt x="1082" y="997"/>
                  </a:lnTo>
                  <a:lnTo>
                    <a:pt x="1082" y="995"/>
                  </a:lnTo>
                  <a:lnTo>
                    <a:pt x="1082" y="994"/>
                  </a:lnTo>
                  <a:lnTo>
                    <a:pt x="1082" y="993"/>
                  </a:lnTo>
                  <a:lnTo>
                    <a:pt x="1082" y="993"/>
                  </a:lnTo>
                  <a:lnTo>
                    <a:pt x="1080" y="991"/>
                  </a:lnTo>
                  <a:lnTo>
                    <a:pt x="1082" y="990"/>
                  </a:lnTo>
                  <a:lnTo>
                    <a:pt x="1082" y="989"/>
                  </a:lnTo>
                  <a:lnTo>
                    <a:pt x="1080" y="988"/>
                  </a:lnTo>
                  <a:lnTo>
                    <a:pt x="1080" y="986"/>
                  </a:lnTo>
                  <a:lnTo>
                    <a:pt x="1082" y="985"/>
                  </a:lnTo>
                  <a:lnTo>
                    <a:pt x="1082" y="984"/>
                  </a:lnTo>
                  <a:lnTo>
                    <a:pt x="1083" y="982"/>
                  </a:lnTo>
                  <a:lnTo>
                    <a:pt x="1083" y="981"/>
                  </a:lnTo>
                  <a:lnTo>
                    <a:pt x="1084" y="980"/>
                  </a:lnTo>
                  <a:lnTo>
                    <a:pt x="1084" y="979"/>
                  </a:lnTo>
                  <a:lnTo>
                    <a:pt x="1086" y="977"/>
                  </a:lnTo>
                  <a:lnTo>
                    <a:pt x="1084" y="976"/>
                  </a:lnTo>
                  <a:lnTo>
                    <a:pt x="1086" y="976"/>
                  </a:lnTo>
                  <a:lnTo>
                    <a:pt x="1087" y="975"/>
                  </a:lnTo>
                  <a:lnTo>
                    <a:pt x="1088" y="975"/>
                  </a:lnTo>
                  <a:lnTo>
                    <a:pt x="1087" y="972"/>
                  </a:lnTo>
                  <a:lnTo>
                    <a:pt x="1087" y="972"/>
                  </a:lnTo>
                  <a:lnTo>
                    <a:pt x="1087" y="971"/>
                  </a:lnTo>
                  <a:lnTo>
                    <a:pt x="1087" y="971"/>
                  </a:lnTo>
                  <a:lnTo>
                    <a:pt x="1087" y="967"/>
                  </a:lnTo>
                  <a:lnTo>
                    <a:pt x="1088" y="966"/>
                  </a:lnTo>
                  <a:lnTo>
                    <a:pt x="1087" y="963"/>
                  </a:lnTo>
                  <a:lnTo>
                    <a:pt x="1087" y="962"/>
                  </a:lnTo>
                  <a:lnTo>
                    <a:pt x="1089" y="960"/>
                  </a:lnTo>
                  <a:lnTo>
                    <a:pt x="1089" y="960"/>
                  </a:lnTo>
                  <a:lnTo>
                    <a:pt x="1089" y="959"/>
                  </a:lnTo>
                  <a:lnTo>
                    <a:pt x="1089" y="957"/>
                  </a:lnTo>
                  <a:lnTo>
                    <a:pt x="1089" y="957"/>
                  </a:lnTo>
                  <a:lnTo>
                    <a:pt x="1087" y="953"/>
                  </a:lnTo>
                  <a:lnTo>
                    <a:pt x="1087" y="951"/>
                  </a:lnTo>
                  <a:lnTo>
                    <a:pt x="1087" y="950"/>
                  </a:lnTo>
                  <a:lnTo>
                    <a:pt x="1087" y="949"/>
                  </a:lnTo>
                  <a:lnTo>
                    <a:pt x="1084" y="946"/>
                  </a:lnTo>
                  <a:lnTo>
                    <a:pt x="1083" y="945"/>
                  </a:lnTo>
                  <a:lnTo>
                    <a:pt x="1083" y="941"/>
                  </a:lnTo>
                  <a:lnTo>
                    <a:pt x="1083" y="940"/>
                  </a:lnTo>
                  <a:lnTo>
                    <a:pt x="1083" y="940"/>
                  </a:lnTo>
                  <a:lnTo>
                    <a:pt x="1083" y="940"/>
                  </a:lnTo>
                  <a:lnTo>
                    <a:pt x="1083" y="938"/>
                  </a:lnTo>
                  <a:lnTo>
                    <a:pt x="1087" y="937"/>
                  </a:lnTo>
                  <a:lnTo>
                    <a:pt x="1088" y="935"/>
                  </a:lnTo>
                  <a:lnTo>
                    <a:pt x="1089" y="933"/>
                  </a:lnTo>
                  <a:lnTo>
                    <a:pt x="1089" y="932"/>
                  </a:lnTo>
                  <a:lnTo>
                    <a:pt x="1089" y="931"/>
                  </a:lnTo>
                  <a:lnTo>
                    <a:pt x="1091" y="929"/>
                  </a:lnTo>
                  <a:lnTo>
                    <a:pt x="1092" y="928"/>
                  </a:lnTo>
                  <a:lnTo>
                    <a:pt x="1093" y="925"/>
                  </a:lnTo>
                  <a:lnTo>
                    <a:pt x="1096" y="924"/>
                  </a:lnTo>
                  <a:lnTo>
                    <a:pt x="1096" y="922"/>
                  </a:lnTo>
                  <a:lnTo>
                    <a:pt x="1095" y="922"/>
                  </a:lnTo>
                  <a:lnTo>
                    <a:pt x="1095" y="919"/>
                  </a:lnTo>
                  <a:lnTo>
                    <a:pt x="1093" y="916"/>
                  </a:lnTo>
                  <a:lnTo>
                    <a:pt x="1095" y="915"/>
                  </a:lnTo>
                  <a:lnTo>
                    <a:pt x="1095" y="913"/>
                  </a:lnTo>
                  <a:lnTo>
                    <a:pt x="1097" y="907"/>
                  </a:lnTo>
                  <a:lnTo>
                    <a:pt x="1100" y="905"/>
                  </a:lnTo>
                  <a:lnTo>
                    <a:pt x="1100" y="905"/>
                  </a:lnTo>
                  <a:lnTo>
                    <a:pt x="1100" y="905"/>
                  </a:lnTo>
                  <a:lnTo>
                    <a:pt x="1101" y="905"/>
                  </a:lnTo>
                  <a:lnTo>
                    <a:pt x="1105" y="907"/>
                  </a:lnTo>
                  <a:lnTo>
                    <a:pt x="1105" y="909"/>
                  </a:lnTo>
                  <a:lnTo>
                    <a:pt x="1107" y="911"/>
                  </a:lnTo>
                  <a:lnTo>
                    <a:pt x="1109" y="914"/>
                  </a:lnTo>
                  <a:lnTo>
                    <a:pt x="1111" y="918"/>
                  </a:lnTo>
                  <a:lnTo>
                    <a:pt x="1113" y="922"/>
                  </a:lnTo>
                  <a:lnTo>
                    <a:pt x="1113" y="923"/>
                  </a:lnTo>
                  <a:lnTo>
                    <a:pt x="1114" y="925"/>
                  </a:lnTo>
                  <a:lnTo>
                    <a:pt x="1114" y="927"/>
                  </a:lnTo>
                  <a:lnTo>
                    <a:pt x="1115" y="927"/>
                  </a:lnTo>
                  <a:lnTo>
                    <a:pt x="1117" y="927"/>
                  </a:lnTo>
                  <a:lnTo>
                    <a:pt x="1117" y="928"/>
                  </a:lnTo>
                  <a:lnTo>
                    <a:pt x="1118" y="935"/>
                  </a:lnTo>
                  <a:lnTo>
                    <a:pt x="1118" y="937"/>
                  </a:lnTo>
                  <a:lnTo>
                    <a:pt x="1120" y="941"/>
                  </a:lnTo>
                  <a:lnTo>
                    <a:pt x="1120" y="942"/>
                  </a:lnTo>
                  <a:lnTo>
                    <a:pt x="1122" y="947"/>
                  </a:lnTo>
                  <a:lnTo>
                    <a:pt x="1122" y="949"/>
                  </a:lnTo>
                  <a:lnTo>
                    <a:pt x="1123" y="951"/>
                  </a:lnTo>
                  <a:lnTo>
                    <a:pt x="1124" y="955"/>
                  </a:lnTo>
                  <a:lnTo>
                    <a:pt x="1128" y="958"/>
                  </a:lnTo>
                  <a:lnTo>
                    <a:pt x="1128" y="962"/>
                  </a:lnTo>
                  <a:lnTo>
                    <a:pt x="1129" y="962"/>
                  </a:lnTo>
                  <a:lnTo>
                    <a:pt x="1129" y="963"/>
                  </a:lnTo>
                  <a:lnTo>
                    <a:pt x="1132" y="963"/>
                  </a:lnTo>
                  <a:lnTo>
                    <a:pt x="1132" y="964"/>
                  </a:lnTo>
                  <a:lnTo>
                    <a:pt x="1133" y="966"/>
                  </a:lnTo>
                  <a:lnTo>
                    <a:pt x="1133" y="967"/>
                  </a:lnTo>
                  <a:lnTo>
                    <a:pt x="1133" y="967"/>
                  </a:lnTo>
                  <a:lnTo>
                    <a:pt x="1133" y="969"/>
                  </a:lnTo>
                  <a:lnTo>
                    <a:pt x="1132" y="972"/>
                  </a:lnTo>
                  <a:lnTo>
                    <a:pt x="1132" y="973"/>
                  </a:lnTo>
                  <a:lnTo>
                    <a:pt x="1132" y="975"/>
                  </a:lnTo>
                  <a:lnTo>
                    <a:pt x="1132" y="975"/>
                  </a:lnTo>
                  <a:lnTo>
                    <a:pt x="1132" y="977"/>
                  </a:lnTo>
                  <a:lnTo>
                    <a:pt x="1132" y="977"/>
                  </a:lnTo>
                  <a:lnTo>
                    <a:pt x="1132" y="977"/>
                  </a:lnTo>
                  <a:lnTo>
                    <a:pt x="1131" y="980"/>
                  </a:lnTo>
                  <a:lnTo>
                    <a:pt x="1131" y="981"/>
                  </a:lnTo>
                  <a:lnTo>
                    <a:pt x="1132" y="982"/>
                  </a:lnTo>
                  <a:lnTo>
                    <a:pt x="1133" y="985"/>
                  </a:lnTo>
                  <a:lnTo>
                    <a:pt x="1133" y="985"/>
                  </a:lnTo>
                  <a:lnTo>
                    <a:pt x="1133" y="986"/>
                  </a:lnTo>
                  <a:lnTo>
                    <a:pt x="1133" y="986"/>
                  </a:lnTo>
                  <a:lnTo>
                    <a:pt x="1135" y="988"/>
                  </a:lnTo>
                  <a:lnTo>
                    <a:pt x="1135" y="988"/>
                  </a:lnTo>
                  <a:lnTo>
                    <a:pt x="1135" y="990"/>
                  </a:lnTo>
                  <a:lnTo>
                    <a:pt x="1133" y="990"/>
                  </a:lnTo>
                  <a:lnTo>
                    <a:pt x="1133" y="991"/>
                  </a:lnTo>
                  <a:lnTo>
                    <a:pt x="1133" y="993"/>
                  </a:lnTo>
                  <a:lnTo>
                    <a:pt x="1135" y="993"/>
                  </a:lnTo>
                  <a:lnTo>
                    <a:pt x="1136" y="993"/>
                  </a:lnTo>
                  <a:lnTo>
                    <a:pt x="1136" y="997"/>
                  </a:lnTo>
                  <a:lnTo>
                    <a:pt x="1136" y="997"/>
                  </a:lnTo>
                  <a:lnTo>
                    <a:pt x="1137" y="999"/>
                  </a:lnTo>
                  <a:lnTo>
                    <a:pt x="1137" y="1002"/>
                  </a:lnTo>
                  <a:lnTo>
                    <a:pt x="1137" y="1004"/>
                  </a:lnTo>
                  <a:lnTo>
                    <a:pt x="1137" y="1006"/>
                  </a:lnTo>
                  <a:lnTo>
                    <a:pt x="1140" y="1006"/>
                  </a:lnTo>
                  <a:lnTo>
                    <a:pt x="1142" y="1004"/>
                  </a:lnTo>
                  <a:lnTo>
                    <a:pt x="1145" y="1006"/>
                  </a:lnTo>
                  <a:lnTo>
                    <a:pt x="1146" y="1007"/>
                  </a:lnTo>
                  <a:lnTo>
                    <a:pt x="1148" y="1007"/>
                  </a:lnTo>
                  <a:lnTo>
                    <a:pt x="1149" y="1007"/>
                  </a:lnTo>
                  <a:lnTo>
                    <a:pt x="1150" y="1008"/>
                  </a:lnTo>
                  <a:lnTo>
                    <a:pt x="1150" y="1010"/>
                  </a:lnTo>
                  <a:lnTo>
                    <a:pt x="1149" y="1012"/>
                  </a:lnTo>
                  <a:lnTo>
                    <a:pt x="1150" y="1012"/>
                  </a:lnTo>
                  <a:lnTo>
                    <a:pt x="1151" y="1012"/>
                  </a:lnTo>
                  <a:lnTo>
                    <a:pt x="1153" y="1015"/>
                  </a:lnTo>
                  <a:lnTo>
                    <a:pt x="1154" y="1015"/>
                  </a:lnTo>
                  <a:lnTo>
                    <a:pt x="1157" y="1015"/>
                  </a:lnTo>
                  <a:lnTo>
                    <a:pt x="1158" y="1016"/>
                  </a:lnTo>
                  <a:lnTo>
                    <a:pt x="1158" y="1016"/>
                  </a:lnTo>
                  <a:lnTo>
                    <a:pt x="1159" y="1016"/>
                  </a:lnTo>
                  <a:lnTo>
                    <a:pt x="1162" y="1016"/>
                  </a:lnTo>
                  <a:lnTo>
                    <a:pt x="1162" y="1016"/>
                  </a:lnTo>
                  <a:lnTo>
                    <a:pt x="1163" y="1016"/>
                  </a:lnTo>
                  <a:lnTo>
                    <a:pt x="1164" y="1016"/>
                  </a:lnTo>
                  <a:lnTo>
                    <a:pt x="1164" y="1017"/>
                  </a:lnTo>
                  <a:lnTo>
                    <a:pt x="1166" y="1017"/>
                  </a:lnTo>
                  <a:lnTo>
                    <a:pt x="1169" y="1023"/>
                  </a:lnTo>
                  <a:lnTo>
                    <a:pt x="1172" y="1024"/>
                  </a:lnTo>
                  <a:lnTo>
                    <a:pt x="1172" y="1025"/>
                  </a:lnTo>
                  <a:lnTo>
                    <a:pt x="1173" y="1026"/>
                  </a:lnTo>
                  <a:lnTo>
                    <a:pt x="1175" y="1026"/>
                  </a:lnTo>
                  <a:lnTo>
                    <a:pt x="1175" y="1028"/>
                  </a:lnTo>
                  <a:lnTo>
                    <a:pt x="1175" y="1029"/>
                  </a:lnTo>
                  <a:lnTo>
                    <a:pt x="1176" y="1030"/>
                  </a:lnTo>
                  <a:lnTo>
                    <a:pt x="1176" y="1030"/>
                  </a:lnTo>
                  <a:lnTo>
                    <a:pt x="1175" y="1033"/>
                  </a:lnTo>
                  <a:lnTo>
                    <a:pt x="1175" y="1034"/>
                  </a:lnTo>
                  <a:lnTo>
                    <a:pt x="1175" y="1035"/>
                  </a:lnTo>
                  <a:lnTo>
                    <a:pt x="1175" y="1035"/>
                  </a:lnTo>
                  <a:lnTo>
                    <a:pt x="1175" y="1035"/>
                  </a:lnTo>
                  <a:lnTo>
                    <a:pt x="1176" y="1037"/>
                  </a:lnTo>
                  <a:lnTo>
                    <a:pt x="1176" y="1038"/>
                  </a:lnTo>
                  <a:lnTo>
                    <a:pt x="1177" y="1038"/>
                  </a:lnTo>
                  <a:lnTo>
                    <a:pt x="1179" y="1038"/>
                  </a:lnTo>
                  <a:lnTo>
                    <a:pt x="1179" y="1039"/>
                  </a:lnTo>
                  <a:lnTo>
                    <a:pt x="1182" y="1038"/>
                  </a:lnTo>
                  <a:lnTo>
                    <a:pt x="1182" y="1039"/>
                  </a:lnTo>
                  <a:lnTo>
                    <a:pt x="1188" y="1039"/>
                  </a:lnTo>
                  <a:lnTo>
                    <a:pt x="1188" y="1039"/>
                  </a:lnTo>
                  <a:lnTo>
                    <a:pt x="1189" y="1039"/>
                  </a:lnTo>
                  <a:lnTo>
                    <a:pt x="1189" y="1039"/>
                  </a:lnTo>
                  <a:lnTo>
                    <a:pt x="1191" y="1041"/>
                  </a:lnTo>
                  <a:lnTo>
                    <a:pt x="1193" y="1042"/>
                  </a:lnTo>
                  <a:lnTo>
                    <a:pt x="1194" y="1046"/>
                  </a:lnTo>
                  <a:lnTo>
                    <a:pt x="1194" y="1046"/>
                  </a:lnTo>
                  <a:lnTo>
                    <a:pt x="1194" y="1046"/>
                  </a:lnTo>
                  <a:lnTo>
                    <a:pt x="1194" y="1048"/>
                  </a:lnTo>
                  <a:lnTo>
                    <a:pt x="1194" y="1050"/>
                  </a:lnTo>
                  <a:lnTo>
                    <a:pt x="1194" y="1051"/>
                  </a:lnTo>
                  <a:lnTo>
                    <a:pt x="1195" y="1051"/>
                  </a:lnTo>
                  <a:lnTo>
                    <a:pt x="1195" y="1051"/>
                  </a:lnTo>
                  <a:lnTo>
                    <a:pt x="1197" y="1051"/>
                  </a:lnTo>
                  <a:lnTo>
                    <a:pt x="1198" y="1050"/>
                  </a:lnTo>
                  <a:lnTo>
                    <a:pt x="1198" y="1050"/>
                  </a:lnTo>
                  <a:lnTo>
                    <a:pt x="1199" y="1050"/>
                  </a:lnTo>
                  <a:lnTo>
                    <a:pt x="1199" y="1050"/>
                  </a:lnTo>
                  <a:lnTo>
                    <a:pt x="1202" y="1050"/>
                  </a:lnTo>
                  <a:lnTo>
                    <a:pt x="1229" y="1051"/>
                  </a:lnTo>
                  <a:lnTo>
                    <a:pt x="1237" y="1052"/>
                  </a:lnTo>
                  <a:lnTo>
                    <a:pt x="1263" y="1055"/>
                  </a:lnTo>
                  <a:lnTo>
                    <a:pt x="1318" y="1059"/>
                  </a:lnTo>
                  <a:lnTo>
                    <a:pt x="1336" y="1060"/>
                  </a:lnTo>
                  <a:lnTo>
                    <a:pt x="1344" y="1061"/>
                  </a:lnTo>
                  <a:lnTo>
                    <a:pt x="1379" y="1064"/>
                  </a:lnTo>
                  <a:lnTo>
                    <a:pt x="1415" y="1067"/>
                  </a:lnTo>
                  <a:lnTo>
                    <a:pt x="1447" y="1069"/>
                  </a:lnTo>
                  <a:lnTo>
                    <a:pt x="1478" y="1072"/>
                  </a:lnTo>
                  <a:lnTo>
                    <a:pt x="1482" y="1072"/>
                  </a:lnTo>
                  <a:lnTo>
                    <a:pt x="1508" y="1073"/>
                  </a:lnTo>
                  <a:lnTo>
                    <a:pt x="1564" y="1077"/>
                  </a:lnTo>
                  <a:lnTo>
                    <a:pt x="1574" y="1078"/>
                  </a:lnTo>
                  <a:lnTo>
                    <a:pt x="1591" y="1078"/>
                  </a:lnTo>
                  <a:lnTo>
                    <a:pt x="1606" y="1079"/>
                  </a:lnTo>
                  <a:lnTo>
                    <a:pt x="1649" y="1082"/>
                  </a:lnTo>
                  <a:lnTo>
                    <a:pt x="1649" y="1083"/>
                  </a:lnTo>
                  <a:lnTo>
                    <a:pt x="1649" y="1083"/>
                  </a:lnTo>
                  <a:lnTo>
                    <a:pt x="1647" y="1085"/>
                  </a:lnTo>
                  <a:lnTo>
                    <a:pt x="1646" y="1087"/>
                  </a:lnTo>
                  <a:lnTo>
                    <a:pt x="1646" y="1090"/>
                  </a:lnTo>
                  <a:lnTo>
                    <a:pt x="1645" y="1091"/>
                  </a:lnTo>
                  <a:lnTo>
                    <a:pt x="1645" y="1092"/>
                  </a:lnTo>
                  <a:lnTo>
                    <a:pt x="1644" y="1094"/>
                  </a:lnTo>
                  <a:lnTo>
                    <a:pt x="1644" y="1095"/>
                  </a:lnTo>
                  <a:lnTo>
                    <a:pt x="1644" y="1096"/>
                  </a:lnTo>
                  <a:lnTo>
                    <a:pt x="1642" y="1098"/>
                  </a:lnTo>
                  <a:lnTo>
                    <a:pt x="1641" y="1099"/>
                  </a:lnTo>
                  <a:lnTo>
                    <a:pt x="1640" y="1100"/>
                  </a:lnTo>
                  <a:lnTo>
                    <a:pt x="1640" y="1101"/>
                  </a:lnTo>
                  <a:lnTo>
                    <a:pt x="1638" y="1101"/>
                  </a:lnTo>
                  <a:lnTo>
                    <a:pt x="1637" y="1104"/>
                  </a:lnTo>
                  <a:lnTo>
                    <a:pt x="1637" y="1107"/>
                  </a:lnTo>
                  <a:lnTo>
                    <a:pt x="1637" y="1107"/>
                  </a:lnTo>
                  <a:lnTo>
                    <a:pt x="1637" y="1107"/>
                  </a:lnTo>
                  <a:lnTo>
                    <a:pt x="1637" y="1111"/>
                  </a:lnTo>
                  <a:lnTo>
                    <a:pt x="1637" y="1112"/>
                  </a:lnTo>
                  <a:lnTo>
                    <a:pt x="1636" y="1114"/>
                  </a:lnTo>
                  <a:lnTo>
                    <a:pt x="1635" y="1118"/>
                  </a:lnTo>
                  <a:lnTo>
                    <a:pt x="1635" y="1118"/>
                  </a:lnTo>
                  <a:lnTo>
                    <a:pt x="1636" y="1120"/>
                  </a:lnTo>
                  <a:lnTo>
                    <a:pt x="1635" y="1121"/>
                  </a:lnTo>
                  <a:lnTo>
                    <a:pt x="1633" y="1121"/>
                  </a:lnTo>
                  <a:lnTo>
                    <a:pt x="1633" y="1122"/>
                  </a:lnTo>
                  <a:lnTo>
                    <a:pt x="1631" y="1123"/>
                  </a:lnTo>
                  <a:lnTo>
                    <a:pt x="1631" y="1127"/>
                  </a:lnTo>
                  <a:lnTo>
                    <a:pt x="1631" y="1129"/>
                  </a:lnTo>
                  <a:lnTo>
                    <a:pt x="1631" y="1130"/>
                  </a:lnTo>
                  <a:lnTo>
                    <a:pt x="1629" y="1130"/>
                  </a:lnTo>
                  <a:lnTo>
                    <a:pt x="1628" y="1130"/>
                  </a:lnTo>
                  <a:lnTo>
                    <a:pt x="1628" y="1131"/>
                  </a:lnTo>
                  <a:lnTo>
                    <a:pt x="1628" y="1133"/>
                  </a:lnTo>
                  <a:lnTo>
                    <a:pt x="1628" y="1134"/>
                  </a:lnTo>
                  <a:lnTo>
                    <a:pt x="1627" y="1136"/>
                  </a:lnTo>
                  <a:lnTo>
                    <a:pt x="1627" y="1138"/>
                  </a:lnTo>
                  <a:lnTo>
                    <a:pt x="1627" y="1138"/>
                  </a:lnTo>
                  <a:lnTo>
                    <a:pt x="1626" y="1138"/>
                  </a:lnTo>
                  <a:lnTo>
                    <a:pt x="1626" y="1138"/>
                  </a:lnTo>
                  <a:lnTo>
                    <a:pt x="1624" y="1139"/>
                  </a:lnTo>
                  <a:lnTo>
                    <a:pt x="1624" y="1140"/>
                  </a:lnTo>
                  <a:lnTo>
                    <a:pt x="1622" y="1142"/>
                  </a:lnTo>
                  <a:lnTo>
                    <a:pt x="1622" y="1143"/>
                  </a:lnTo>
                  <a:lnTo>
                    <a:pt x="1624" y="1143"/>
                  </a:lnTo>
                  <a:lnTo>
                    <a:pt x="1624" y="1145"/>
                  </a:lnTo>
                  <a:lnTo>
                    <a:pt x="1624" y="1145"/>
                  </a:lnTo>
                  <a:lnTo>
                    <a:pt x="1624" y="1147"/>
                  </a:lnTo>
                  <a:lnTo>
                    <a:pt x="1624" y="1148"/>
                  </a:lnTo>
                  <a:lnTo>
                    <a:pt x="1623" y="1151"/>
                  </a:lnTo>
                  <a:lnTo>
                    <a:pt x="1623" y="1152"/>
                  </a:lnTo>
                  <a:lnTo>
                    <a:pt x="1623" y="1152"/>
                  </a:lnTo>
                  <a:lnTo>
                    <a:pt x="1622" y="1152"/>
                  </a:lnTo>
                  <a:lnTo>
                    <a:pt x="1622" y="1152"/>
                  </a:lnTo>
                  <a:lnTo>
                    <a:pt x="1622" y="1153"/>
                  </a:lnTo>
                  <a:lnTo>
                    <a:pt x="1622" y="1153"/>
                  </a:lnTo>
                  <a:lnTo>
                    <a:pt x="1622" y="1155"/>
                  </a:lnTo>
                  <a:lnTo>
                    <a:pt x="1622" y="1156"/>
                  </a:lnTo>
                  <a:lnTo>
                    <a:pt x="1622" y="1157"/>
                  </a:lnTo>
                  <a:lnTo>
                    <a:pt x="1623" y="1157"/>
                  </a:lnTo>
                  <a:lnTo>
                    <a:pt x="1623" y="1158"/>
                  </a:lnTo>
                  <a:lnTo>
                    <a:pt x="1622" y="1160"/>
                  </a:lnTo>
                  <a:lnTo>
                    <a:pt x="1620" y="1161"/>
                  </a:lnTo>
                  <a:lnTo>
                    <a:pt x="1622" y="1164"/>
                  </a:lnTo>
                  <a:lnTo>
                    <a:pt x="1620" y="1165"/>
                  </a:lnTo>
                  <a:lnTo>
                    <a:pt x="1622" y="1166"/>
                  </a:lnTo>
                  <a:lnTo>
                    <a:pt x="1622" y="1168"/>
                  </a:lnTo>
                  <a:lnTo>
                    <a:pt x="1622" y="1169"/>
                  </a:lnTo>
                  <a:lnTo>
                    <a:pt x="1622" y="1171"/>
                  </a:lnTo>
                  <a:lnTo>
                    <a:pt x="1622" y="1171"/>
                  </a:lnTo>
                  <a:lnTo>
                    <a:pt x="1622" y="1173"/>
                  </a:lnTo>
                  <a:lnTo>
                    <a:pt x="1620" y="1173"/>
                  </a:lnTo>
                  <a:lnTo>
                    <a:pt x="1619" y="1174"/>
                  </a:lnTo>
                  <a:lnTo>
                    <a:pt x="1619" y="1175"/>
                  </a:lnTo>
                  <a:lnTo>
                    <a:pt x="1619" y="1177"/>
                  </a:lnTo>
                  <a:lnTo>
                    <a:pt x="1618" y="1178"/>
                  </a:lnTo>
                  <a:lnTo>
                    <a:pt x="1619" y="1179"/>
                  </a:lnTo>
                  <a:lnTo>
                    <a:pt x="1619" y="1180"/>
                  </a:lnTo>
                  <a:lnTo>
                    <a:pt x="1619" y="1182"/>
                  </a:lnTo>
                  <a:lnTo>
                    <a:pt x="1619" y="1183"/>
                  </a:lnTo>
                  <a:lnTo>
                    <a:pt x="1618" y="1187"/>
                  </a:lnTo>
                  <a:lnTo>
                    <a:pt x="1616" y="1187"/>
                  </a:lnTo>
                  <a:lnTo>
                    <a:pt x="1616" y="1188"/>
                  </a:lnTo>
                  <a:lnTo>
                    <a:pt x="1615" y="1188"/>
                  </a:lnTo>
                  <a:lnTo>
                    <a:pt x="1615" y="1190"/>
                  </a:lnTo>
                  <a:lnTo>
                    <a:pt x="1615" y="1191"/>
                  </a:lnTo>
                  <a:lnTo>
                    <a:pt x="1615" y="1192"/>
                  </a:lnTo>
                  <a:lnTo>
                    <a:pt x="1614" y="1193"/>
                  </a:lnTo>
                  <a:lnTo>
                    <a:pt x="1614" y="1196"/>
                  </a:lnTo>
                  <a:lnTo>
                    <a:pt x="1613" y="1197"/>
                  </a:lnTo>
                  <a:lnTo>
                    <a:pt x="1613" y="1199"/>
                  </a:lnTo>
                  <a:lnTo>
                    <a:pt x="1613" y="1200"/>
                  </a:lnTo>
                  <a:lnTo>
                    <a:pt x="1613" y="1201"/>
                  </a:lnTo>
                  <a:lnTo>
                    <a:pt x="1614" y="1202"/>
                  </a:lnTo>
                  <a:lnTo>
                    <a:pt x="1613" y="1204"/>
                  </a:lnTo>
                  <a:lnTo>
                    <a:pt x="1614" y="1208"/>
                  </a:lnTo>
                  <a:lnTo>
                    <a:pt x="1615" y="1208"/>
                  </a:lnTo>
                  <a:lnTo>
                    <a:pt x="1616" y="1208"/>
                  </a:lnTo>
                  <a:lnTo>
                    <a:pt x="1618" y="1208"/>
                  </a:lnTo>
                  <a:lnTo>
                    <a:pt x="1618" y="1208"/>
                  </a:lnTo>
                  <a:lnTo>
                    <a:pt x="1619" y="1208"/>
                  </a:lnTo>
                  <a:lnTo>
                    <a:pt x="1619" y="1209"/>
                  </a:lnTo>
                  <a:lnTo>
                    <a:pt x="1619" y="1209"/>
                  </a:lnTo>
                  <a:lnTo>
                    <a:pt x="1619" y="1210"/>
                  </a:lnTo>
                  <a:lnTo>
                    <a:pt x="1618" y="1212"/>
                  </a:lnTo>
                  <a:lnTo>
                    <a:pt x="1619" y="1213"/>
                  </a:lnTo>
                  <a:lnTo>
                    <a:pt x="1619" y="1214"/>
                  </a:lnTo>
                  <a:lnTo>
                    <a:pt x="1618" y="1214"/>
                  </a:lnTo>
                  <a:lnTo>
                    <a:pt x="1618" y="1215"/>
                  </a:lnTo>
                  <a:lnTo>
                    <a:pt x="1616" y="1217"/>
                  </a:lnTo>
                  <a:lnTo>
                    <a:pt x="1616" y="1217"/>
                  </a:lnTo>
                  <a:lnTo>
                    <a:pt x="1614" y="1218"/>
                  </a:lnTo>
                  <a:lnTo>
                    <a:pt x="1614" y="1219"/>
                  </a:lnTo>
                  <a:lnTo>
                    <a:pt x="1615" y="1219"/>
                  </a:lnTo>
                  <a:lnTo>
                    <a:pt x="1615" y="1221"/>
                  </a:lnTo>
                  <a:lnTo>
                    <a:pt x="1615" y="1223"/>
                  </a:lnTo>
                  <a:lnTo>
                    <a:pt x="1616" y="1224"/>
                  </a:lnTo>
                  <a:lnTo>
                    <a:pt x="1616" y="1224"/>
                  </a:lnTo>
                  <a:lnTo>
                    <a:pt x="1616" y="1227"/>
                  </a:lnTo>
                  <a:lnTo>
                    <a:pt x="1616" y="1228"/>
                  </a:lnTo>
                  <a:lnTo>
                    <a:pt x="1619" y="1228"/>
                  </a:lnTo>
                  <a:lnTo>
                    <a:pt x="1620" y="1230"/>
                  </a:lnTo>
                  <a:lnTo>
                    <a:pt x="1620" y="1231"/>
                  </a:lnTo>
                  <a:lnTo>
                    <a:pt x="1619" y="1231"/>
                  </a:lnTo>
                  <a:lnTo>
                    <a:pt x="1618" y="1232"/>
                  </a:lnTo>
                  <a:lnTo>
                    <a:pt x="1619" y="1234"/>
                  </a:lnTo>
                  <a:lnTo>
                    <a:pt x="1619" y="1235"/>
                  </a:lnTo>
                  <a:lnTo>
                    <a:pt x="1616" y="1237"/>
                  </a:lnTo>
                  <a:lnTo>
                    <a:pt x="1616" y="1237"/>
                  </a:lnTo>
                  <a:lnTo>
                    <a:pt x="1616" y="1239"/>
                  </a:lnTo>
                  <a:lnTo>
                    <a:pt x="1616" y="1239"/>
                  </a:lnTo>
                  <a:lnTo>
                    <a:pt x="1616" y="1240"/>
                  </a:lnTo>
                  <a:lnTo>
                    <a:pt x="1616" y="1241"/>
                  </a:lnTo>
                  <a:lnTo>
                    <a:pt x="1618" y="1243"/>
                  </a:lnTo>
                  <a:lnTo>
                    <a:pt x="1618" y="1244"/>
                  </a:lnTo>
                  <a:lnTo>
                    <a:pt x="1618" y="1246"/>
                  </a:lnTo>
                  <a:lnTo>
                    <a:pt x="1618" y="1248"/>
                  </a:lnTo>
                  <a:lnTo>
                    <a:pt x="1616" y="1249"/>
                  </a:lnTo>
                  <a:lnTo>
                    <a:pt x="1616" y="1252"/>
                  </a:lnTo>
                  <a:lnTo>
                    <a:pt x="1616" y="1252"/>
                  </a:lnTo>
                  <a:lnTo>
                    <a:pt x="1616" y="1253"/>
                  </a:lnTo>
                  <a:lnTo>
                    <a:pt x="1619" y="1253"/>
                  </a:lnTo>
                  <a:lnTo>
                    <a:pt x="1619" y="1253"/>
                  </a:lnTo>
                  <a:lnTo>
                    <a:pt x="1619" y="1256"/>
                  </a:lnTo>
                  <a:lnTo>
                    <a:pt x="1620" y="1257"/>
                  </a:lnTo>
                  <a:lnTo>
                    <a:pt x="1620" y="1258"/>
                  </a:lnTo>
                  <a:lnTo>
                    <a:pt x="1619" y="1258"/>
                  </a:lnTo>
                  <a:lnTo>
                    <a:pt x="1619" y="1259"/>
                  </a:lnTo>
                  <a:lnTo>
                    <a:pt x="1619" y="1261"/>
                  </a:lnTo>
                  <a:lnTo>
                    <a:pt x="1620" y="1261"/>
                  </a:lnTo>
                  <a:lnTo>
                    <a:pt x="1619" y="1262"/>
                  </a:lnTo>
                  <a:lnTo>
                    <a:pt x="1620" y="1263"/>
                  </a:lnTo>
                  <a:lnTo>
                    <a:pt x="1620" y="1265"/>
                  </a:lnTo>
                  <a:lnTo>
                    <a:pt x="1620" y="1267"/>
                  </a:lnTo>
                  <a:lnTo>
                    <a:pt x="1622" y="1268"/>
                  </a:lnTo>
                  <a:lnTo>
                    <a:pt x="1620" y="1270"/>
                  </a:lnTo>
                  <a:lnTo>
                    <a:pt x="1620" y="1270"/>
                  </a:lnTo>
                  <a:lnTo>
                    <a:pt x="1620" y="1270"/>
                  </a:lnTo>
                  <a:lnTo>
                    <a:pt x="1619" y="1270"/>
                  </a:lnTo>
                  <a:lnTo>
                    <a:pt x="1619" y="1272"/>
                  </a:lnTo>
                  <a:lnTo>
                    <a:pt x="1619" y="1274"/>
                  </a:lnTo>
                  <a:lnTo>
                    <a:pt x="1618" y="1276"/>
                  </a:lnTo>
                  <a:lnTo>
                    <a:pt x="1616" y="1278"/>
                  </a:lnTo>
                  <a:lnTo>
                    <a:pt x="1616" y="1279"/>
                  </a:lnTo>
                  <a:lnTo>
                    <a:pt x="1618" y="1279"/>
                  </a:lnTo>
                  <a:lnTo>
                    <a:pt x="1618" y="1280"/>
                  </a:lnTo>
                  <a:lnTo>
                    <a:pt x="1618" y="1280"/>
                  </a:lnTo>
                  <a:lnTo>
                    <a:pt x="1616" y="1280"/>
                  </a:lnTo>
                  <a:lnTo>
                    <a:pt x="1615" y="1280"/>
                  </a:lnTo>
                  <a:lnTo>
                    <a:pt x="1615" y="1281"/>
                  </a:lnTo>
                  <a:lnTo>
                    <a:pt x="1615" y="1283"/>
                  </a:lnTo>
                  <a:lnTo>
                    <a:pt x="1615" y="1284"/>
                  </a:lnTo>
                  <a:lnTo>
                    <a:pt x="1619" y="1284"/>
                  </a:lnTo>
                  <a:lnTo>
                    <a:pt x="1619" y="1284"/>
                  </a:lnTo>
                  <a:lnTo>
                    <a:pt x="1619" y="1285"/>
                  </a:lnTo>
                  <a:lnTo>
                    <a:pt x="1619" y="1287"/>
                  </a:lnTo>
                  <a:lnTo>
                    <a:pt x="1619" y="1288"/>
                  </a:lnTo>
                  <a:lnTo>
                    <a:pt x="1620" y="1288"/>
                  </a:lnTo>
                  <a:lnTo>
                    <a:pt x="1620" y="1289"/>
                  </a:lnTo>
                  <a:lnTo>
                    <a:pt x="1620" y="1290"/>
                  </a:lnTo>
                  <a:lnTo>
                    <a:pt x="1620" y="1292"/>
                  </a:lnTo>
                  <a:lnTo>
                    <a:pt x="1620" y="1293"/>
                  </a:lnTo>
                  <a:lnTo>
                    <a:pt x="1622" y="1293"/>
                  </a:lnTo>
                  <a:lnTo>
                    <a:pt x="1620" y="1294"/>
                  </a:lnTo>
                  <a:lnTo>
                    <a:pt x="1620" y="1296"/>
                  </a:lnTo>
                  <a:lnTo>
                    <a:pt x="1622" y="1297"/>
                  </a:lnTo>
                  <a:lnTo>
                    <a:pt x="1622" y="1297"/>
                  </a:lnTo>
                  <a:lnTo>
                    <a:pt x="1622" y="1294"/>
                  </a:lnTo>
                  <a:lnTo>
                    <a:pt x="1624" y="1294"/>
                  </a:lnTo>
                  <a:lnTo>
                    <a:pt x="1624" y="1294"/>
                  </a:lnTo>
                  <a:lnTo>
                    <a:pt x="1624" y="1296"/>
                  </a:lnTo>
                  <a:lnTo>
                    <a:pt x="1623" y="1297"/>
                  </a:lnTo>
                  <a:lnTo>
                    <a:pt x="1623" y="1297"/>
                  </a:lnTo>
                  <a:lnTo>
                    <a:pt x="1626" y="1298"/>
                  </a:lnTo>
                  <a:lnTo>
                    <a:pt x="1627" y="1298"/>
                  </a:lnTo>
                  <a:lnTo>
                    <a:pt x="1628" y="1297"/>
                  </a:lnTo>
                  <a:lnTo>
                    <a:pt x="1629" y="1298"/>
                  </a:lnTo>
                  <a:lnTo>
                    <a:pt x="1629" y="1300"/>
                  </a:lnTo>
                  <a:lnTo>
                    <a:pt x="1629" y="1298"/>
                  </a:lnTo>
                  <a:lnTo>
                    <a:pt x="1631" y="1297"/>
                  </a:lnTo>
                  <a:lnTo>
                    <a:pt x="1629" y="1297"/>
                  </a:lnTo>
                  <a:lnTo>
                    <a:pt x="1631" y="1296"/>
                  </a:lnTo>
                  <a:lnTo>
                    <a:pt x="1631" y="1296"/>
                  </a:lnTo>
                  <a:lnTo>
                    <a:pt x="1631" y="1294"/>
                  </a:lnTo>
                  <a:lnTo>
                    <a:pt x="1631" y="1293"/>
                  </a:lnTo>
                  <a:lnTo>
                    <a:pt x="1631" y="1293"/>
                  </a:lnTo>
                  <a:lnTo>
                    <a:pt x="1631" y="1292"/>
                  </a:lnTo>
                  <a:lnTo>
                    <a:pt x="1632" y="1292"/>
                  </a:lnTo>
                  <a:lnTo>
                    <a:pt x="1631" y="1292"/>
                  </a:lnTo>
                  <a:lnTo>
                    <a:pt x="1631" y="1292"/>
                  </a:lnTo>
                  <a:lnTo>
                    <a:pt x="1631" y="1290"/>
                  </a:lnTo>
                  <a:lnTo>
                    <a:pt x="1632" y="1290"/>
                  </a:lnTo>
                  <a:lnTo>
                    <a:pt x="1632" y="1289"/>
                  </a:lnTo>
                  <a:lnTo>
                    <a:pt x="1632" y="1289"/>
                  </a:lnTo>
                  <a:lnTo>
                    <a:pt x="1631" y="1289"/>
                  </a:lnTo>
                  <a:lnTo>
                    <a:pt x="1631" y="1288"/>
                  </a:lnTo>
                  <a:lnTo>
                    <a:pt x="1632" y="1288"/>
                  </a:lnTo>
                  <a:lnTo>
                    <a:pt x="1632" y="1288"/>
                  </a:lnTo>
                  <a:lnTo>
                    <a:pt x="1633" y="1288"/>
                  </a:lnTo>
                  <a:lnTo>
                    <a:pt x="1635" y="1288"/>
                  </a:lnTo>
                  <a:lnTo>
                    <a:pt x="1635" y="1287"/>
                  </a:lnTo>
                  <a:lnTo>
                    <a:pt x="1635" y="1287"/>
                  </a:lnTo>
                  <a:lnTo>
                    <a:pt x="1635" y="1285"/>
                  </a:lnTo>
                  <a:lnTo>
                    <a:pt x="1635" y="1285"/>
                  </a:lnTo>
                  <a:lnTo>
                    <a:pt x="1635" y="1284"/>
                  </a:lnTo>
                  <a:lnTo>
                    <a:pt x="1635" y="1284"/>
                  </a:lnTo>
                  <a:lnTo>
                    <a:pt x="1635" y="1284"/>
                  </a:lnTo>
                  <a:lnTo>
                    <a:pt x="1635" y="1284"/>
                  </a:lnTo>
                  <a:lnTo>
                    <a:pt x="1633" y="1284"/>
                  </a:lnTo>
                  <a:lnTo>
                    <a:pt x="1635" y="1284"/>
                  </a:lnTo>
                  <a:lnTo>
                    <a:pt x="1636" y="1284"/>
                  </a:lnTo>
                  <a:lnTo>
                    <a:pt x="1636" y="1284"/>
                  </a:lnTo>
                  <a:lnTo>
                    <a:pt x="1636" y="1283"/>
                  </a:lnTo>
                  <a:lnTo>
                    <a:pt x="1636" y="1281"/>
                  </a:lnTo>
                  <a:lnTo>
                    <a:pt x="1637" y="1281"/>
                  </a:lnTo>
                  <a:lnTo>
                    <a:pt x="1637" y="1281"/>
                  </a:lnTo>
                  <a:lnTo>
                    <a:pt x="1637" y="1281"/>
                  </a:lnTo>
                  <a:lnTo>
                    <a:pt x="1637" y="1280"/>
                  </a:lnTo>
                  <a:lnTo>
                    <a:pt x="1637" y="1279"/>
                  </a:lnTo>
                  <a:lnTo>
                    <a:pt x="1638" y="1279"/>
                  </a:lnTo>
                  <a:lnTo>
                    <a:pt x="1638" y="1279"/>
                  </a:lnTo>
                  <a:lnTo>
                    <a:pt x="1638" y="1278"/>
                  </a:lnTo>
                  <a:lnTo>
                    <a:pt x="1640" y="1278"/>
                  </a:lnTo>
                  <a:lnTo>
                    <a:pt x="1638" y="1276"/>
                  </a:lnTo>
                  <a:lnTo>
                    <a:pt x="1640" y="1276"/>
                  </a:lnTo>
                  <a:lnTo>
                    <a:pt x="1640" y="1276"/>
                  </a:lnTo>
                  <a:lnTo>
                    <a:pt x="1640" y="1276"/>
                  </a:lnTo>
                  <a:lnTo>
                    <a:pt x="1640" y="1275"/>
                  </a:lnTo>
                  <a:lnTo>
                    <a:pt x="1641" y="1276"/>
                  </a:lnTo>
                  <a:lnTo>
                    <a:pt x="1641" y="1275"/>
                  </a:lnTo>
                  <a:lnTo>
                    <a:pt x="1641" y="1275"/>
                  </a:lnTo>
                  <a:lnTo>
                    <a:pt x="1641" y="1275"/>
                  </a:lnTo>
                  <a:lnTo>
                    <a:pt x="1642" y="1275"/>
                  </a:lnTo>
                  <a:lnTo>
                    <a:pt x="1642" y="1275"/>
                  </a:lnTo>
                  <a:lnTo>
                    <a:pt x="1642" y="1274"/>
                  </a:lnTo>
                  <a:lnTo>
                    <a:pt x="1642" y="1274"/>
                  </a:lnTo>
                  <a:lnTo>
                    <a:pt x="1642" y="1274"/>
                  </a:lnTo>
                  <a:lnTo>
                    <a:pt x="1645" y="1272"/>
                  </a:lnTo>
                  <a:lnTo>
                    <a:pt x="1645" y="1272"/>
                  </a:lnTo>
                  <a:lnTo>
                    <a:pt x="1646" y="1272"/>
                  </a:lnTo>
                  <a:lnTo>
                    <a:pt x="1646" y="1272"/>
                  </a:lnTo>
                  <a:lnTo>
                    <a:pt x="1646" y="1270"/>
                  </a:lnTo>
                  <a:lnTo>
                    <a:pt x="1647" y="1270"/>
                  </a:lnTo>
                  <a:lnTo>
                    <a:pt x="1649" y="1270"/>
                  </a:lnTo>
                  <a:lnTo>
                    <a:pt x="1650" y="1270"/>
                  </a:lnTo>
                  <a:lnTo>
                    <a:pt x="1649" y="1268"/>
                  </a:lnTo>
                  <a:lnTo>
                    <a:pt x="1650" y="1268"/>
                  </a:lnTo>
                  <a:lnTo>
                    <a:pt x="1650" y="1268"/>
                  </a:lnTo>
                  <a:lnTo>
                    <a:pt x="1651" y="1268"/>
                  </a:lnTo>
                  <a:lnTo>
                    <a:pt x="1651" y="1268"/>
                  </a:lnTo>
                  <a:lnTo>
                    <a:pt x="1650" y="1267"/>
                  </a:lnTo>
                  <a:lnTo>
                    <a:pt x="1650" y="1267"/>
                  </a:lnTo>
                  <a:lnTo>
                    <a:pt x="1651" y="1267"/>
                  </a:lnTo>
                  <a:lnTo>
                    <a:pt x="1651" y="1267"/>
                  </a:lnTo>
                  <a:lnTo>
                    <a:pt x="1651" y="1268"/>
                  </a:lnTo>
                  <a:lnTo>
                    <a:pt x="1651" y="1268"/>
                  </a:lnTo>
                  <a:lnTo>
                    <a:pt x="1653" y="1267"/>
                  </a:lnTo>
                  <a:lnTo>
                    <a:pt x="1653" y="1267"/>
                  </a:lnTo>
                  <a:lnTo>
                    <a:pt x="1654" y="1266"/>
                  </a:lnTo>
                  <a:lnTo>
                    <a:pt x="1654" y="1267"/>
                  </a:lnTo>
                  <a:lnTo>
                    <a:pt x="1654" y="1268"/>
                  </a:lnTo>
                  <a:lnTo>
                    <a:pt x="1653" y="1268"/>
                  </a:lnTo>
                  <a:lnTo>
                    <a:pt x="1653" y="1268"/>
                  </a:lnTo>
                  <a:lnTo>
                    <a:pt x="1651" y="1268"/>
                  </a:lnTo>
                  <a:lnTo>
                    <a:pt x="1651" y="1270"/>
                  </a:lnTo>
                  <a:lnTo>
                    <a:pt x="1651" y="1270"/>
                  </a:lnTo>
                  <a:lnTo>
                    <a:pt x="1650" y="1270"/>
                  </a:lnTo>
                  <a:lnTo>
                    <a:pt x="1650" y="1271"/>
                  </a:lnTo>
                  <a:lnTo>
                    <a:pt x="1650" y="1272"/>
                  </a:lnTo>
                  <a:lnTo>
                    <a:pt x="1650" y="1272"/>
                  </a:lnTo>
                  <a:lnTo>
                    <a:pt x="1649" y="1272"/>
                  </a:lnTo>
                  <a:lnTo>
                    <a:pt x="1649" y="1275"/>
                  </a:lnTo>
                  <a:lnTo>
                    <a:pt x="1647" y="1275"/>
                  </a:lnTo>
                  <a:lnTo>
                    <a:pt x="1649" y="1276"/>
                  </a:lnTo>
                  <a:lnTo>
                    <a:pt x="1650" y="1278"/>
                  </a:lnTo>
                  <a:lnTo>
                    <a:pt x="1650" y="1278"/>
                  </a:lnTo>
                  <a:lnTo>
                    <a:pt x="1650" y="1278"/>
                  </a:lnTo>
                  <a:lnTo>
                    <a:pt x="1650" y="1278"/>
                  </a:lnTo>
                  <a:lnTo>
                    <a:pt x="1650" y="1278"/>
                  </a:lnTo>
                  <a:lnTo>
                    <a:pt x="1651" y="1278"/>
                  </a:lnTo>
                  <a:lnTo>
                    <a:pt x="1650" y="1278"/>
                  </a:lnTo>
                  <a:lnTo>
                    <a:pt x="1650" y="1279"/>
                  </a:lnTo>
                  <a:lnTo>
                    <a:pt x="1649" y="1279"/>
                  </a:lnTo>
                  <a:lnTo>
                    <a:pt x="1647" y="1279"/>
                  </a:lnTo>
                  <a:lnTo>
                    <a:pt x="1647" y="1279"/>
                  </a:lnTo>
                  <a:lnTo>
                    <a:pt x="1647" y="1279"/>
                  </a:lnTo>
                  <a:lnTo>
                    <a:pt x="1647" y="1280"/>
                  </a:lnTo>
                  <a:lnTo>
                    <a:pt x="1647" y="1283"/>
                  </a:lnTo>
                  <a:lnTo>
                    <a:pt x="1647" y="1283"/>
                  </a:lnTo>
                  <a:lnTo>
                    <a:pt x="1646" y="1283"/>
                  </a:lnTo>
                  <a:lnTo>
                    <a:pt x="1646" y="1283"/>
                  </a:lnTo>
                  <a:lnTo>
                    <a:pt x="1646" y="1284"/>
                  </a:lnTo>
                  <a:lnTo>
                    <a:pt x="1646" y="1284"/>
                  </a:lnTo>
                  <a:lnTo>
                    <a:pt x="1646" y="1285"/>
                  </a:lnTo>
                  <a:lnTo>
                    <a:pt x="1645" y="1287"/>
                  </a:lnTo>
                  <a:lnTo>
                    <a:pt x="1646" y="1287"/>
                  </a:lnTo>
                  <a:lnTo>
                    <a:pt x="1645" y="1287"/>
                  </a:lnTo>
                  <a:lnTo>
                    <a:pt x="1645" y="1287"/>
                  </a:lnTo>
                  <a:lnTo>
                    <a:pt x="1645" y="1287"/>
                  </a:lnTo>
                  <a:lnTo>
                    <a:pt x="1645" y="1287"/>
                  </a:lnTo>
                  <a:lnTo>
                    <a:pt x="1644" y="1287"/>
                  </a:lnTo>
                  <a:lnTo>
                    <a:pt x="1644" y="1287"/>
                  </a:lnTo>
                  <a:lnTo>
                    <a:pt x="1644" y="1287"/>
                  </a:lnTo>
                  <a:lnTo>
                    <a:pt x="1644" y="1288"/>
                  </a:lnTo>
                  <a:lnTo>
                    <a:pt x="1644" y="1288"/>
                  </a:lnTo>
                  <a:lnTo>
                    <a:pt x="1644" y="1288"/>
                  </a:lnTo>
                  <a:lnTo>
                    <a:pt x="1645" y="1289"/>
                  </a:lnTo>
                  <a:lnTo>
                    <a:pt x="1645" y="1290"/>
                  </a:lnTo>
                  <a:lnTo>
                    <a:pt x="1644" y="1290"/>
                  </a:lnTo>
                  <a:lnTo>
                    <a:pt x="1644" y="1290"/>
                  </a:lnTo>
                  <a:lnTo>
                    <a:pt x="1644" y="1292"/>
                  </a:lnTo>
                  <a:lnTo>
                    <a:pt x="1644" y="1292"/>
                  </a:lnTo>
                  <a:lnTo>
                    <a:pt x="1642" y="1293"/>
                  </a:lnTo>
                  <a:lnTo>
                    <a:pt x="1644" y="1293"/>
                  </a:lnTo>
                  <a:lnTo>
                    <a:pt x="1642" y="1294"/>
                  </a:lnTo>
                  <a:lnTo>
                    <a:pt x="1642" y="1294"/>
                  </a:lnTo>
                  <a:lnTo>
                    <a:pt x="1642" y="1296"/>
                  </a:lnTo>
                  <a:lnTo>
                    <a:pt x="1642" y="1297"/>
                  </a:lnTo>
                  <a:lnTo>
                    <a:pt x="1644" y="1297"/>
                  </a:lnTo>
                  <a:lnTo>
                    <a:pt x="1644" y="1297"/>
                  </a:lnTo>
                  <a:lnTo>
                    <a:pt x="1644" y="1297"/>
                  </a:lnTo>
                  <a:lnTo>
                    <a:pt x="1644" y="1298"/>
                  </a:lnTo>
                  <a:lnTo>
                    <a:pt x="1645" y="1297"/>
                  </a:lnTo>
                  <a:lnTo>
                    <a:pt x="1645" y="1298"/>
                  </a:lnTo>
                  <a:lnTo>
                    <a:pt x="1645" y="1298"/>
                  </a:lnTo>
                  <a:lnTo>
                    <a:pt x="1645" y="1298"/>
                  </a:lnTo>
                  <a:lnTo>
                    <a:pt x="1645" y="1298"/>
                  </a:lnTo>
                  <a:lnTo>
                    <a:pt x="1646" y="1298"/>
                  </a:lnTo>
                  <a:lnTo>
                    <a:pt x="1646" y="1298"/>
                  </a:lnTo>
                  <a:lnTo>
                    <a:pt x="1646" y="1298"/>
                  </a:lnTo>
                  <a:lnTo>
                    <a:pt x="1647" y="1298"/>
                  </a:lnTo>
                  <a:lnTo>
                    <a:pt x="1647" y="1300"/>
                  </a:lnTo>
                  <a:lnTo>
                    <a:pt x="1647" y="1298"/>
                  </a:lnTo>
                  <a:lnTo>
                    <a:pt x="1647" y="1300"/>
                  </a:lnTo>
                  <a:lnTo>
                    <a:pt x="1649" y="1300"/>
                  </a:lnTo>
                  <a:lnTo>
                    <a:pt x="1649" y="1300"/>
                  </a:lnTo>
                  <a:lnTo>
                    <a:pt x="1650" y="1301"/>
                  </a:lnTo>
                  <a:lnTo>
                    <a:pt x="1650" y="1300"/>
                  </a:lnTo>
                  <a:lnTo>
                    <a:pt x="1650" y="1301"/>
                  </a:lnTo>
                  <a:lnTo>
                    <a:pt x="1650" y="1301"/>
                  </a:lnTo>
                  <a:lnTo>
                    <a:pt x="1650" y="1302"/>
                  </a:lnTo>
                  <a:lnTo>
                    <a:pt x="1651" y="1302"/>
                  </a:lnTo>
                  <a:lnTo>
                    <a:pt x="1651" y="1302"/>
                  </a:lnTo>
                  <a:lnTo>
                    <a:pt x="1651" y="1302"/>
                  </a:lnTo>
                  <a:lnTo>
                    <a:pt x="1653" y="1302"/>
                  </a:lnTo>
                  <a:lnTo>
                    <a:pt x="1654" y="1302"/>
                  </a:lnTo>
                  <a:lnTo>
                    <a:pt x="1654" y="1302"/>
                  </a:lnTo>
                  <a:lnTo>
                    <a:pt x="1655" y="1302"/>
                  </a:lnTo>
                  <a:lnTo>
                    <a:pt x="1657" y="1303"/>
                  </a:lnTo>
                  <a:lnTo>
                    <a:pt x="1657" y="1302"/>
                  </a:lnTo>
                  <a:lnTo>
                    <a:pt x="1659" y="1302"/>
                  </a:lnTo>
                  <a:lnTo>
                    <a:pt x="1659" y="1303"/>
                  </a:lnTo>
                  <a:lnTo>
                    <a:pt x="1660" y="1303"/>
                  </a:lnTo>
                  <a:lnTo>
                    <a:pt x="1662" y="1305"/>
                  </a:lnTo>
                  <a:lnTo>
                    <a:pt x="1662" y="1305"/>
                  </a:lnTo>
                  <a:lnTo>
                    <a:pt x="1663" y="1303"/>
                  </a:lnTo>
                  <a:lnTo>
                    <a:pt x="1664" y="1305"/>
                  </a:lnTo>
                  <a:lnTo>
                    <a:pt x="1666" y="1305"/>
                  </a:lnTo>
                  <a:lnTo>
                    <a:pt x="1666" y="1305"/>
                  </a:lnTo>
                  <a:lnTo>
                    <a:pt x="1667" y="1306"/>
                  </a:lnTo>
                  <a:lnTo>
                    <a:pt x="1668" y="1306"/>
                  </a:lnTo>
                  <a:lnTo>
                    <a:pt x="1669" y="1307"/>
                  </a:lnTo>
                  <a:lnTo>
                    <a:pt x="1671" y="1307"/>
                  </a:lnTo>
                  <a:lnTo>
                    <a:pt x="1671" y="1307"/>
                  </a:lnTo>
                  <a:lnTo>
                    <a:pt x="1691" y="1319"/>
                  </a:lnTo>
                  <a:lnTo>
                    <a:pt x="1702" y="1325"/>
                  </a:lnTo>
                  <a:lnTo>
                    <a:pt x="1708" y="1329"/>
                  </a:lnTo>
                  <a:lnTo>
                    <a:pt x="1710" y="1328"/>
                  </a:lnTo>
                  <a:lnTo>
                    <a:pt x="1710" y="1327"/>
                  </a:lnTo>
                  <a:lnTo>
                    <a:pt x="1710" y="1327"/>
                  </a:lnTo>
                  <a:lnTo>
                    <a:pt x="1710" y="1324"/>
                  </a:lnTo>
                  <a:lnTo>
                    <a:pt x="1710" y="1324"/>
                  </a:lnTo>
                  <a:lnTo>
                    <a:pt x="1710" y="1323"/>
                  </a:lnTo>
                  <a:lnTo>
                    <a:pt x="1710" y="1322"/>
                  </a:lnTo>
                  <a:lnTo>
                    <a:pt x="1710" y="1320"/>
                  </a:lnTo>
                  <a:lnTo>
                    <a:pt x="1710" y="1319"/>
                  </a:lnTo>
                  <a:lnTo>
                    <a:pt x="1710" y="1319"/>
                  </a:lnTo>
                  <a:lnTo>
                    <a:pt x="1710" y="1318"/>
                  </a:lnTo>
                  <a:lnTo>
                    <a:pt x="1710" y="1318"/>
                  </a:lnTo>
                  <a:lnTo>
                    <a:pt x="1710" y="1316"/>
                  </a:lnTo>
                  <a:lnTo>
                    <a:pt x="1711" y="1314"/>
                  </a:lnTo>
                  <a:lnTo>
                    <a:pt x="1711" y="1312"/>
                  </a:lnTo>
                  <a:lnTo>
                    <a:pt x="1712" y="1311"/>
                  </a:lnTo>
                  <a:lnTo>
                    <a:pt x="1715" y="1309"/>
                  </a:lnTo>
                  <a:lnTo>
                    <a:pt x="1715" y="1309"/>
                  </a:lnTo>
                  <a:lnTo>
                    <a:pt x="1715" y="1307"/>
                  </a:lnTo>
                  <a:lnTo>
                    <a:pt x="1715" y="1307"/>
                  </a:lnTo>
                  <a:lnTo>
                    <a:pt x="1715" y="1307"/>
                  </a:lnTo>
                  <a:lnTo>
                    <a:pt x="1715" y="1305"/>
                  </a:lnTo>
                  <a:lnTo>
                    <a:pt x="1716" y="1305"/>
                  </a:lnTo>
                  <a:lnTo>
                    <a:pt x="1716" y="1305"/>
                  </a:lnTo>
                  <a:lnTo>
                    <a:pt x="1716" y="1305"/>
                  </a:lnTo>
                  <a:lnTo>
                    <a:pt x="1716" y="1303"/>
                  </a:lnTo>
                  <a:lnTo>
                    <a:pt x="1716" y="1302"/>
                  </a:lnTo>
                  <a:lnTo>
                    <a:pt x="1717" y="1302"/>
                  </a:lnTo>
                  <a:lnTo>
                    <a:pt x="1717" y="1301"/>
                  </a:lnTo>
                  <a:lnTo>
                    <a:pt x="1717" y="1301"/>
                  </a:lnTo>
                  <a:lnTo>
                    <a:pt x="1719" y="1300"/>
                  </a:lnTo>
                  <a:lnTo>
                    <a:pt x="1719" y="1301"/>
                  </a:lnTo>
                  <a:lnTo>
                    <a:pt x="1720" y="1300"/>
                  </a:lnTo>
                  <a:lnTo>
                    <a:pt x="1720" y="1300"/>
                  </a:lnTo>
                  <a:lnTo>
                    <a:pt x="1720" y="1298"/>
                  </a:lnTo>
                  <a:lnTo>
                    <a:pt x="1721" y="1298"/>
                  </a:lnTo>
                  <a:lnTo>
                    <a:pt x="1722" y="1297"/>
                  </a:lnTo>
                  <a:lnTo>
                    <a:pt x="1722" y="1297"/>
                  </a:lnTo>
                  <a:lnTo>
                    <a:pt x="1724" y="1297"/>
                  </a:lnTo>
                  <a:lnTo>
                    <a:pt x="1724" y="1294"/>
                  </a:lnTo>
                  <a:lnTo>
                    <a:pt x="1725" y="1294"/>
                  </a:lnTo>
                  <a:lnTo>
                    <a:pt x="1726" y="1297"/>
                  </a:lnTo>
                  <a:lnTo>
                    <a:pt x="1726" y="1297"/>
                  </a:lnTo>
                  <a:lnTo>
                    <a:pt x="1728" y="1298"/>
                  </a:lnTo>
                  <a:lnTo>
                    <a:pt x="1729" y="1298"/>
                  </a:lnTo>
                  <a:lnTo>
                    <a:pt x="1729" y="1298"/>
                  </a:lnTo>
                  <a:lnTo>
                    <a:pt x="1729" y="1300"/>
                  </a:lnTo>
                  <a:lnTo>
                    <a:pt x="1729" y="1300"/>
                  </a:lnTo>
                  <a:lnTo>
                    <a:pt x="1728" y="1301"/>
                  </a:lnTo>
                  <a:lnTo>
                    <a:pt x="1728" y="1301"/>
                  </a:lnTo>
                  <a:lnTo>
                    <a:pt x="1728" y="1301"/>
                  </a:lnTo>
                  <a:lnTo>
                    <a:pt x="1728" y="1302"/>
                  </a:lnTo>
                  <a:lnTo>
                    <a:pt x="1728" y="1302"/>
                  </a:lnTo>
                  <a:lnTo>
                    <a:pt x="1730" y="1302"/>
                  </a:lnTo>
                  <a:lnTo>
                    <a:pt x="1730" y="1303"/>
                  </a:lnTo>
                  <a:lnTo>
                    <a:pt x="1730" y="1303"/>
                  </a:lnTo>
                  <a:lnTo>
                    <a:pt x="1731" y="1302"/>
                  </a:lnTo>
                  <a:lnTo>
                    <a:pt x="1731" y="1302"/>
                  </a:lnTo>
                  <a:lnTo>
                    <a:pt x="1733" y="1303"/>
                  </a:lnTo>
                  <a:lnTo>
                    <a:pt x="1733" y="1303"/>
                  </a:lnTo>
                  <a:lnTo>
                    <a:pt x="1733" y="1305"/>
                  </a:lnTo>
                  <a:lnTo>
                    <a:pt x="1735" y="1305"/>
                  </a:lnTo>
                  <a:lnTo>
                    <a:pt x="1735" y="1306"/>
                  </a:lnTo>
                  <a:lnTo>
                    <a:pt x="1742" y="1297"/>
                  </a:lnTo>
                  <a:lnTo>
                    <a:pt x="1742" y="1296"/>
                  </a:lnTo>
                  <a:lnTo>
                    <a:pt x="1743" y="1296"/>
                  </a:lnTo>
                  <a:lnTo>
                    <a:pt x="1742" y="1296"/>
                  </a:lnTo>
                  <a:lnTo>
                    <a:pt x="1743" y="1294"/>
                  </a:lnTo>
                  <a:lnTo>
                    <a:pt x="1743" y="1296"/>
                  </a:lnTo>
                  <a:lnTo>
                    <a:pt x="1744" y="1296"/>
                  </a:lnTo>
                  <a:lnTo>
                    <a:pt x="1744" y="1296"/>
                  </a:lnTo>
                  <a:lnTo>
                    <a:pt x="1744" y="1297"/>
                  </a:lnTo>
                  <a:lnTo>
                    <a:pt x="1744" y="1297"/>
                  </a:lnTo>
                  <a:lnTo>
                    <a:pt x="1744" y="1298"/>
                  </a:lnTo>
                  <a:lnTo>
                    <a:pt x="1744" y="1298"/>
                  </a:lnTo>
                  <a:lnTo>
                    <a:pt x="1746" y="1298"/>
                  </a:lnTo>
                  <a:lnTo>
                    <a:pt x="1746" y="1298"/>
                  </a:lnTo>
                  <a:lnTo>
                    <a:pt x="1746" y="1298"/>
                  </a:lnTo>
                  <a:lnTo>
                    <a:pt x="1746" y="1298"/>
                  </a:lnTo>
                  <a:lnTo>
                    <a:pt x="1746" y="1298"/>
                  </a:lnTo>
                  <a:lnTo>
                    <a:pt x="1747" y="1300"/>
                  </a:lnTo>
                  <a:lnTo>
                    <a:pt x="1747" y="1300"/>
                  </a:lnTo>
                  <a:lnTo>
                    <a:pt x="1747" y="1300"/>
                  </a:lnTo>
                  <a:lnTo>
                    <a:pt x="1747" y="1300"/>
                  </a:lnTo>
                  <a:lnTo>
                    <a:pt x="1748" y="1300"/>
                  </a:lnTo>
                  <a:lnTo>
                    <a:pt x="1748" y="1301"/>
                  </a:lnTo>
                  <a:lnTo>
                    <a:pt x="1748" y="1301"/>
                  </a:lnTo>
                  <a:lnTo>
                    <a:pt x="1748" y="1301"/>
                  </a:lnTo>
                  <a:lnTo>
                    <a:pt x="1750" y="1302"/>
                  </a:lnTo>
                  <a:lnTo>
                    <a:pt x="1751" y="1302"/>
                  </a:lnTo>
                  <a:lnTo>
                    <a:pt x="1751" y="1302"/>
                  </a:lnTo>
                  <a:lnTo>
                    <a:pt x="1751" y="1303"/>
                  </a:lnTo>
                  <a:lnTo>
                    <a:pt x="1752" y="1303"/>
                  </a:lnTo>
                  <a:lnTo>
                    <a:pt x="1752" y="1305"/>
                  </a:lnTo>
                  <a:lnTo>
                    <a:pt x="1752" y="1305"/>
                  </a:lnTo>
                  <a:lnTo>
                    <a:pt x="1752" y="1306"/>
                  </a:lnTo>
                  <a:lnTo>
                    <a:pt x="1752" y="1307"/>
                  </a:lnTo>
                  <a:lnTo>
                    <a:pt x="1752" y="1309"/>
                  </a:lnTo>
                  <a:lnTo>
                    <a:pt x="1752" y="1309"/>
                  </a:lnTo>
                  <a:lnTo>
                    <a:pt x="1753" y="1310"/>
                  </a:lnTo>
                  <a:lnTo>
                    <a:pt x="1753" y="1309"/>
                  </a:lnTo>
                  <a:lnTo>
                    <a:pt x="1755" y="1310"/>
                  </a:lnTo>
                  <a:lnTo>
                    <a:pt x="1755" y="1309"/>
                  </a:lnTo>
                  <a:lnTo>
                    <a:pt x="1755" y="1309"/>
                  </a:lnTo>
                  <a:lnTo>
                    <a:pt x="1755" y="1310"/>
                  </a:lnTo>
                  <a:lnTo>
                    <a:pt x="1756" y="1310"/>
                  </a:lnTo>
                  <a:lnTo>
                    <a:pt x="1756" y="1309"/>
                  </a:lnTo>
                  <a:lnTo>
                    <a:pt x="1756" y="1309"/>
                  </a:lnTo>
                  <a:lnTo>
                    <a:pt x="1756" y="1310"/>
                  </a:lnTo>
                  <a:lnTo>
                    <a:pt x="1757" y="1309"/>
                  </a:lnTo>
                  <a:lnTo>
                    <a:pt x="1757" y="1310"/>
                  </a:lnTo>
                  <a:lnTo>
                    <a:pt x="1757" y="1310"/>
                  </a:lnTo>
                  <a:lnTo>
                    <a:pt x="1757" y="1310"/>
                  </a:lnTo>
                  <a:lnTo>
                    <a:pt x="1759" y="1310"/>
                  </a:lnTo>
                  <a:lnTo>
                    <a:pt x="1759" y="1310"/>
                  </a:lnTo>
                  <a:lnTo>
                    <a:pt x="1759" y="1311"/>
                  </a:lnTo>
                  <a:lnTo>
                    <a:pt x="1760" y="1312"/>
                  </a:lnTo>
                  <a:lnTo>
                    <a:pt x="1760" y="1312"/>
                  </a:lnTo>
                  <a:lnTo>
                    <a:pt x="1761" y="1314"/>
                  </a:lnTo>
                  <a:lnTo>
                    <a:pt x="1761" y="1314"/>
                  </a:lnTo>
                  <a:lnTo>
                    <a:pt x="1761" y="1314"/>
                  </a:lnTo>
                  <a:lnTo>
                    <a:pt x="1761" y="1315"/>
                  </a:lnTo>
                  <a:lnTo>
                    <a:pt x="1761" y="1315"/>
                  </a:lnTo>
                  <a:lnTo>
                    <a:pt x="1761" y="1315"/>
                  </a:lnTo>
                  <a:lnTo>
                    <a:pt x="1762" y="1316"/>
                  </a:lnTo>
                  <a:lnTo>
                    <a:pt x="1761" y="1316"/>
                  </a:lnTo>
                  <a:lnTo>
                    <a:pt x="1762" y="1316"/>
                  </a:lnTo>
                  <a:lnTo>
                    <a:pt x="1762" y="1318"/>
                  </a:lnTo>
                  <a:lnTo>
                    <a:pt x="1762" y="1319"/>
                  </a:lnTo>
                  <a:lnTo>
                    <a:pt x="1762" y="1319"/>
                  </a:lnTo>
                  <a:lnTo>
                    <a:pt x="1762" y="1319"/>
                  </a:lnTo>
                  <a:lnTo>
                    <a:pt x="1762" y="1320"/>
                  </a:lnTo>
                  <a:lnTo>
                    <a:pt x="1761" y="1320"/>
                  </a:lnTo>
                  <a:lnTo>
                    <a:pt x="1762" y="1320"/>
                  </a:lnTo>
                  <a:lnTo>
                    <a:pt x="1762" y="1322"/>
                  </a:lnTo>
                  <a:lnTo>
                    <a:pt x="1762" y="1322"/>
                  </a:lnTo>
                  <a:lnTo>
                    <a:pt x="1762" y="1323"/>
                  </a:lnTo>
                  <a:lnTo>
                    <a:pt x="1762" y="1323"/>
                  </a:lnTo>
                  <a:lnTo>
                    <a:pt x="1762" y="1323"/>
                  </a:lnTo>
                  <a:lnTo>
                    <a:pt x="1762" y="1324"/>
                  </a:lnTo>
                  <a:lnTo>
                    <a:pt x="1762" y="1325"/>
                  </a:lnTo>
                  <a:lnTo>
                    <a:pt x="1761" y="1327"/>
                  </a:lnTo>
                  <a:lnTo>
                    <a:pt x="1761" y="1327"/>
                  </a:lnTo>
                  <a:lnTo>
                    <a:pt x="1761" y="1327"/>
                  </a:lnTo>
                  <a:lnTo>
                    <a:pt x="1762" y="1328"/>
                  </a:lnTo>
                  <a:lnTo>
                    <a:pt x="1762" y="1328"/>
                  </a:lnTo>
                  <a:lnTo>
                    <a:pt x="1761" y="1329"/>
                  </a:lnTo>
                  <a:lnTo>
                    <a:pt x="1761" y="1331"/>
                  </a:lnTo>
                  <a:lnTo>
                    <a:pt x="1762" y="1332"/>
                  </a:lnTo>
                  <a:lnTo>
                    <a:pt x="1762" y="1332"/>
                  </a:lnTo>
                  <a:lnTo>
                    <a:pt x="1764" y="1332"/>
                  </a:lnTo>
                  <a:lnTo>
                    <a:pt x="1765" y="1331"/>
                  </a:lnTo>
                  <a:lnTo>
                    <a:pt x="1765" y="1329"/>
                  </a:lnTo>
                  <a:lnTo>
                    <a:pt x="1764" y="1329"/>
                  </a:lnTo>
                  <a:lnTo>
                    <a:pt x="1765" y="1328"/>
                  </a:lnTo>
                  <a:lnTo>
                    <a:pt x="1765" y="1327"/>
                  </a:lnTo>
                  <a:lnTo>
                    <a:pt x="1765" y="1325"/>
                  </a:lnTo>
                  <a:lnTo>
                    <a:pt x="1765" y="1325"/>
                  </a:lnTo>
                  <a:lnTo>
                    <a:pt x="1765" y="1324"/>
                  </a:lnTo>
                  <a:lnTo>
                    <a:pt x="1765" y="1323"/>
                  </a:lnTo>
                  <a:lnTo>
                    <a:pt x="1766" y="1323"/>
                  </a:lnTo>
                  <a:lnTo>
                    <a:pt x="1766" y="1323"/>
                  </a:lnTo>
                  <a:lnTo>
                    <a:pt x="1766" y="1322"/>
                  </a:lnTo>
                  <a:lnTo>
                    <a:pt x="1766" y="1319"/>
                  </a:lnTo>
                  <a:lnTo>
                    <a:pt x="1768" y="1319"/>
                  </a:lnTo>
                  <a:lnTo>
                    <a:pt x="1769" y="1319"/>
                  </a:lnTo>
                  <a:lnTo>
                    <a:pt x="1769" y="1319"/>
                  </a:lnTo>
                  <a:lnTo>
                    <a:pt x="1770" y="1319"/>
                  </a:lnTo>
                  <a:lnTo>
                    <a:pt x="1770" y="1319"/>
                  </a:lnTo>
                  <a:lnTo>
                    <a:pt x="1770" y="1319"/>
                  </a:lnTo>
                  <a:lnTo>
                    <a:pt x="1770" y="1319"/>
                  </a:lnTo>
                  <a:lnTo>
                    <a:pt x="1770" y="1320"/>
                  </a:lnTo>
                  <a:lnTo>
                    <a:pt x="1770" y="1320"/>
                  </a:lnTo>
                  <a:lnTo>
                    <a:pt x="1770" y="1322"/>
                  </a:lnTo>
                  <a:lnTo>
                    <a:pt x="1770" y="1322"/>
                  </a:lnTo>
                  <a:lnTo>
                    <a:pt x="1770" y="1323"/>
                  </a:lnTo>
                  <a:lnTo>
                    <a:pt x="1770" y="1323"/>
                  </a:lnTo>
                  <a:lnTo>
                    <a:pt x="1770" y="1324"/>
                  </a:lnTo>
                  <a:lnTo>
                    <a:pt x="1770" y="1324"/>
                  </a:lnTo>
                  <a:lnTo>
                    <a:pt x="1770" y="1324"/>
                  </a:lnTo>
                  <a:lnTo>
                    <a:pt x="1770" y="1325"/>
                  </a:lnTo>
                  <a:lnTo>
                    <a:pt x="1770" y="1327"/>
                  </a:lnTo>
                  <a:lnTo>
                    <a:pt x="1770" y="1327"/>
                  </a:lnTo>
                  <a:lnTo>
                    <a:pt x="1770" y="1327"/>
                  </a:lnTo>
                  <a:lnTo>
                    <a:pt x="1772" y="1327"/>
                  </a:lnTo>
                  <a:lnTo>
                    <a:pt x="1772" y="1327"/>
                  </a:lnTo>
                  <a:lnTo>
                    <a:pt x="1772" y="1328"/>
                  </a:lnTo>
                  <a:lnTo>
                    <a:pt x="1772" y="1328"/>
                  </a:lnTo>
                  <a:lnTo>
                    <a:pt x="1772" y="1328"/>
                  </a:lnTo>
                  <a:lnTo>
                    <a:pt x="1772" y="1329"/>
                  </a:lnTo>
                  <a:lnTo>
                    <a:pt x="1772" y="1329"/>
                  </a:lnTo>
                  <a:lnTo>
                    <a:pt x="1773" y="1331"/>
                  </a:lnTo>
                  <a:lnTo>
                    <a:pt x="1773" y="1329"/>
                  </a:lnTo>
                  <a:lnTo>
                    <a:pt x="1773" y="1329"/>
                  </a:lnTo>
                  <a:lnTo>
                    <a:pt x="1773" y="1329"/>
                  </a:lnTo>
                  <a:lnTo>
                    <a:pt x="1773" y="1328"/>
                  </a:lnTo>
                  <a:lnTo>
                    <a:pt x="1774" y="1329"/>
                  </a:lnTo>
                  <a:lnTo>
                    <a:pt x="1775" y="1328"/>
                  </a:lnTo>
                  <a:lnTo>
                    <a:pt x="1775" y="1328"/>
                  </a:lnTo>
                  <a:lnTo>
                    <a:pt x="1775" y="1328"/>
                  </a:lnTo>
                  <a:lnTo>
                    <a:pt x="1777" y="1328"/>
                  </a:lnTo>
                  <a:lnTo>
                    <a:pt x="1777" y="1328"/>
                  </a:lnTo>
                  <a:lnTo>
                    <a:pt x="1777" y="1328"/>
                  </a:lnTo>
                  <a:lnTo>
                    <a:pt x="1777" y="1328"/>
                  </a:lnTo>
                  <a:lnTo>
                    <a:pt x="1777" y="1327"/>
                  </a:lnTo>
                  <a:lnTo>
                    <a:pt x="1778" y="1327"/>
                  </a:lnTo>
                  <a:lnTo>
                    <a:pt x="1778" y="1327"/>
                  </a:lnTo>
                  <a:lnTo>
                    <a:pt x="1778" y="1327"/>
                  </a:lnTo>
                  <a:lnTo>
                    <a:pt x="1779" y="1327"/>
                  </a:lnTo>
                  <a:lnTo>
                    <a:pt x="1779" y="1327"/>
                  </a:lnTo>
                  <a:lnTo>
                    <a:pt x="1779" y="1327"/>
                  </a:lnTo>
                  <a:lnTo>
                    <a:pt x="1779" y="1327"/>
                  </a:lnTo>
                  <a:lnTo>
                    <a:pt x="1779" y="1325"/>
                  </a:lnTo>
                  <a:lnTo>
                    <a:pt x="1781" y="1325"/>
                  </a:lnTo>
                  <a:lnTo>
                    <a:pt x="1781" y="1325"/>
                  </a:lnTo>
                  <a:lnTo>
                    <a:pt x="1781" y="1325"/>
                  </a:lnTo>
                  <a:lnTo>
                    <a:pt x="1781" y="1327"/>
                  </a:lnTo>
                  <a:lnTo>
                    <a:pt x="1782" y="1327"/>
                  </a:lnTo>
                  <a:lnTo>
                    <a:pt x="1782" y="1327"/>
                  </a:lnTo>
                  <a:lnTo>
                    <a:pt x="1782" y="1325"/>
                  </a:lnTo>
                  <a:lnTo>
                    <a:pt x="1782" y="1325"/>
                  </a:lnTo>
                  <a:lnTo>
                    <a:pt x="1783" y="1325"/>
                  </a:lnTo>
                  <a:lnTo>
                    <a:pt x="1783" y="1324"/>
                  </a:lnTo>
                  <a:lnTo>
                    <a:pt x="1783" y="1324"/>
                  </a:lnTo>
                  <a:lnTo>
                    <a:pt x="1783" y="1324"/>
                  </a:lnTo>
                  <a:lnTo>
                    <a:pt x="1783" y="1324"/>
                  </a:lnTo>
                  <a:lnTo>
                    <a:pt x="1783" y="1324"/>
                  </a:lnTo>
                  <a:lnTo>
                    <a:pt x="1784" y="1324"/>
                  </a:lnTo>
                  <a:lnTo>
                    <a:pt x="1784" y="1324"/>
                  </a:lnTo>
                  <a:lnTo>
                    <a:pt x="1784" y="1323"/>
                  </a:lnTo>
                  <a:lnTo>
                    <a:pt x="1786" y="1323"/>
                  </a:lnTo>
                  <a:lnTo>
                    <a:pt x="1786" y="1323"/>
                  </a:lnTo>
                  <a:lnTo>
                    <a:pt x="1786" y="1323"/>
                  </a:lnTo>
                  <a:lnTo>
                    <a:pt x="1787" y="1323"/>
                  </a:lnTo>
                  <a:lnTo>
                    <a:pt x="1787" y="1322"/>
                  </a:lnTo>
                  <a:lnTo>
                    <a:pt x="1787" y="1322"/>
                  </a:lnTo>
                  <a:lnTo>
                    <a:pt x="1788" y="1322"/>
                  </a:lnTo>
                  <a:lnTo>
                    <a:pt x="1788" y="1322"/>
                  </a:lnTo>
                  <a:lnTo>
                    <a:pt x="1790" y="1322"/>
                  </a:lnTo>
                  <a:lnTo>
                    <a:pt x="1790" y="1320"/>
                  </a:lnTo>
                  <a:lnTo>
                    <a:pt x="1790" y="1320"/>
                  </a:lnTo>
                  <a:lnTo>
                    <a:pt x="1791" y="1320"/>
                  </a:lnTo>
                  <a:lnTo>
                    <a:pt x="1791" y="1320"/>
                  </a:lnTo>
                  <a:lnTo>
                    <a:pt x="1792" y="1320"/>
                  </a:lnTo>
                  <a:lnTo>
                    <a:pt x="1792" y="1320"/>
                  </a:lnTo>
                  <a:lnTo>
                    <a:pt x="1792" y="1320"/>
                  </a:lnTo>
                  <a:lnTo>
                    <a:pt x="1792" y="1320"/>
                  </a:lnTo>
                  <a:lnTo>
                    <a:pt x="1792" y="1320"/>
                  </a:lnTo>
                  <a:lnTo>
                    <a:pt x="1792" y="1322"/>
                  </a:lnTo>
                  <a:lnTo>
                    <a:pt x="1792" y="1323"/>
                  </a:lnTo>
                  <a:lnTo>
                    <a:pt x="1792" y="1323"/>
                  </a:lnTo>
                  <a:lnTo>
                    <a:pt x="1792" y="1323"/>
                  </a:lnTo>
                  <a:lnTo>
                    <a:pt x="1792" y="1324"/>
                  </a:lnTo>
                  <a:lnTo>
                    <a:pt x="1792" y="1324"/>
                  </a:lnTo>
                  <a:lnTo>
                    <a:pt x="1792" y="1325"/>
                  </a:lnTo>
                  <a:lnTo>
                    <a:pt x="1792" y="1325"/>
                  </a:lnTo>
                  <a:lnTo>
                    <a:pt x="1791" y="1327"/>
                  </a:lnTo>
                  <a:lnTo>
                    <a:pt x="1791" y="1327"/>
                  </a:lnTo>
                  <a:lnTo>
                    <a:pt x="1792" y="1327"/>
                  </a:lnTo>
                  <a:lnTo>
                    <a:pt x="1792" y="1327"/>
                  </a:lnTo>
                  <a:lnTo>
                    <a:pt x="1792" y="1329"/>
                  </a:lnTo>
                  <a:lnTo>
                    <a:pt x="1791" y="1331"/>
                  </a:lnTo>
                  <a:lnTo>
                    <a:pt x="1791" y="1332"/>
                  </a:lnTo>
                  <a:lnTo>
                    <a:pt x="1792" y="1331"/>
                  </a:lnTo>
                  <a:lnTo>
                    <a:pt x="1792" y="1332"/>
                  </a:lnTo>
                  <a:lnTo>
                    <a:pt x="1792" y="1331"/>
                  </a:lnTo>
                  <a:lnTo>
                    <a:pt x="1792" y="1332"/>
                  </a:lnTo>
                  <a:lnTo>
                    <a:pt x="1793" y="1331"/>
                  </a:lnTo>
                  <a:lnTo>
                    <a:pt x="1795" y="1331"/>
                  </a:lnTo>
                  <a:lnTo>
                    <a:pt x="1795" y="1329"/>
                  </a:lnTo>
                  <a:lnTo>
                    <a:pt x="1795" y="1331"/>
                  </a:lnTo>
                  <a:lnTo>
                    <a:pt x="1796" y="1329"/>
                  </a:lnTo>
                  <a:lnTo>
                    <a:pt x="1796" y="1331"/>
                  </a:lnTo>
                  <a:lnTo>
                    <a:pt x="1796" y="1329"/>
                  </a:lnTo>
                  <a:lnTo>
                    <a:pt x="1797" y="1329"/>
                  </a:lnTo>
                  <a:lnTo>
                    <a:pt x="1797" y="1329"/>
                  </a:lnTo>
                  <a:lnTo>
                    <a:pt x="1797" y="1329"/>
                  </a:lnTo>
                  <a:lnTo>
                    <a:pt x="1797" y="1328"/>
                  </a:lnTo>
                  <a:lnTo>
                    <a:pt x="1797" y="1328"/>
                  </a:lnTo>
                  <a:lnTo>
                    <a:pt x="1797" y="1327"/>
                  </a:lnTo>
                  <a:lnTo>
                    <a:pt x="1797" y="1327"/>
                  </a:lnTo>
                  <a:lnTo>
                    <a:pt x="1797" y="1327"/>
                  </a:lnTo>
                  <a:lnTo>
                    <a:pt x="1799" y="1327"/>
                  </a:lnTo>
                  <a:lnTo>
                    <a:pt x="1799" y="1327"/>
                  </a:lnTo>
                  <a:lnTo>
                    <a:pt x="1800" y="1327"/>
                  </a:lnTo>
                  <a:lnTo>
                    <a:pt x="1800" y="1327"/>
                  </a:lnTo>
                  <a:lnTo>
                    <a:pt x="1800" y="1327"/>
                  </a:lnTo>
                  <a:lnTo>
                    <a:pt x="1800" y="1328"/>
                  </a:lnTo>
                  <a:lnTo>
                    <a:pt x="1801" y="1328"/>
                  </a:lnTo>
                  <a:lnTo>
                    <a:pt x="1801" y="1328"/>
                  </a:lnTo>
                  <a:lnTo>
                    <a:pt x="1801" y="1328"/>
                  </a:lnTo>
                  <a:lnTo>
                    <a:pt x="1801" y="1329"/>
                  </a:lnTo>
                  <a:lnTo>
                    <a:pt x="1801" y="1328"/>
                  </a:lnTo>
                  <a:lnTo>
                    <a:pt x="1801" y="1329"/>
                  </a:lnTo>
                  <a:lnTo>
                    <a:pt x="1803" y="1329"/>
                  </a:lnTo>
                  <a:lnTo>
                    <a:pt x="1804" y="1329"/>
                  </a:lnTo>
                  <a:lnTo>
                    <a:pt x="1805" y="1331"/>
                  </a:lnTo>
                  <a:lnTo>
                    <a:pt x="1805" y="1331"/>
                  </a:lnTo>
                  <a:lnTo>
                    <a:pt x="1805" y="1332"/>
                  </a:lnTo>
                  <a:lnTo>
                    <a:pt x="1805" y="1332"/>
                  </a:lnTo>
                  <a:lnTo>
                    <a:pt x="1806" y="1332"/>
                  </a:lnTo>
                  <a:lnTo>
                    <a:pt x="1806" y="1332"/>
                  </a:lnTo>
                  <a:lnTo>
                    <a:pt x="1806" y="1332"/>
                  </a:lnTo>
                  <a:lnTo>
                    <a:pt x="1808" y="1329"/>
                  </a:lnTo>
                  <a:lnTo>
                    <a:pt x="1808" y="1331"/>
                  </a:lnTo>
                  <a:lnTo>
                    <a:pt x="1808" y="1331"/>
                  </a:lnTo>
                  <a:lnTo>
                    <a:pt x="1809" y="1331"/>
                  </a:lnTo>
                  <a:lnTo>
                    <a:pt x="1809" y="1331"/>
                  </a:lnTo>
                  <a:lnTo>
                    <a:pt x="1810" y="1331"/>
                  </a:lnTo>
                  <a:lnTo>
                    <a:pt x="1810" y="1332"/>
                  </a:lnTo>
                  <a:lnTo>
                    <a:pt x="1810" y="1332"/>
                  </a:lnTo>
                  <a:lnTo>
                    <a:pt x="1810" y="1332"/>
                  </a:lnTo>
                  <a:lnTo>
                    <a:pt x="1810" y="1332"/>
                  </a:lnTo>
                  <a:lnTo>
                    <a:pt x="1812" y="1332"/>
                  </a:lnTo>
                  <a:lnTo>
                    <a:pt x="1812" y="1332"/>
                  </a:lnTo>
                  <a:lnTo>
                    <a:pt x="1813" y="1332"/>
                  </a:lnTo>
                  <a:lnTo>
                    <a:pt x="1814" y="1332"/>
                  </a:lnTo>
                  <a:lnTo>
                    <a:pt x="1815" y="1332"/>
                  </a:lnTo>
                  <a:lnTo>
                    <a:pt x="1817" y="1333"/>
                  </a:lnTo>
                  <a:lnTo>
                    <a:pt x="1817" y="1333"/>
                  </a:lnTo>
                  <a:lnTo>
                    <a:pt x="1826" y="1342"/>
                  </a:lnTo>
                  <a:lnTo>
                    <a:pt x="1826" y="1341"/>
                  </a:lnTo>
                  <a:lnTo>
                    <a:pt x="1826" y="1340"/>
                  </a:lnTo>
                  <a:lnTo>
                    <a:pt x="1827" y="1340"/>
                  </a:lnTo>
                  <a:lnTo>
                    <a:pt x="1827" y="1338"/>
                  </a:lnTo>
                  <a:lnTo>
                    <a:pt x="1827" y="1338"/>
                  </a:lnTo>
                  <a:lnTo>
                    <a:pt x="1828" y="1337"/>
                  </a:lnTo>
                  <a:lnTo>
                    <a:pt x="1828" y="1337"/>
                  </a:lnTo>
                  <a:lnTo>
                    <a:pt x="1828" y="1337"/>
                  </a:lnTo>
                  <a:lnTo>
                    <a:pt x="1828" y="1336"/>
                  </a:lnTo>
                  <a:lnTo>
                    <a:pt x="1828" y="1336"/>
                  </a:lnTo>
                  <a:lnTo>
                    <a:pt x="1827" y="1334"/>
                  </a:lnTo>
                  <a:lnTo>
                    <a:pt x="1827" y="1333"/>
                  </a:lnTo>
                  <a:lnTo>
                    <a:pt x="1827" y="1332"/>
                  </a:lnTo>
                  <a:lnTo>
                    <a:pt x="1827" y="1332"/>
                  </a:lnTo>
                  <a:lnTo>
                    <a:pt x="1827" y="1331"/>
                  </a:lnTo>
                  <a:lnTo>
                    <a:pt x="1827" y="1331"/>
                  </a:lnTo>
                  <a:lnTo>
                    <a:pt x="1827" y="1329"/>
                  </a:lnTo>
                  <a:lnTo>
                    <a:pt x="1827" y="1329"/>
                  </a:lnTo>
                  <a:lnTo>
                    <a:pt x="1828" y="1328"/>
                  </a:lnTo>
                  <a:lnTo>
                    <a:pt x="1827" y="1327"/>
                  </a:lnTo>
                  <a:lnTo>
                    <a:pt x="1827" y="1327"/>
                  </a:lnTo>
                  <a:lnTo>
                    <a:pt x="1827" y="1327"/>
                  </a:lnTo>
                  <a:lnTo>
                    <a:pt x="1827" y="1325"/>
                  </a:lnTo>
                  <a:lnTo>
                    <a:pt x="1827" y="1325"/>
                  </a:lnTo>
                  <a:lnTo>
                    <a:pt x="1826" y="1324"/>
                  </a:lnTo>
                  <a:lnTo>
                    <a:pt x="1826" y="1324"/>
                  </a:lnTo>
                  <a:lnTo>
                    <a:pt x="1827" y="1324"/>
                  </a:lnTo>
                  <a:lnTo>
                    <a:pt x="1826" y="1324"/>
                  </a:lnTo>
                  <a:lnTo>
                    <a:pt x="1827" y="1323"/>
                  </a:lnTo>
                  <a:lnTo>
                    <a:pt x="1826" y="1323"/>
                  </a:lnTo>
                  <a:lnTo>
                    <a:pt x="1827" y="1323"/>
                  </a:lnTo>
                  <a:lnTo>
                    <a:pt x="1827" y="1322"/>
                  </a:lnTo>
                  <a:lnTo>
                    <a:pt x="1826" y="1322"/>
                  </a:lnTo>
                  <a:lnTo>
                    <a:pt x="1827" y="1320"/>
                  </a:lnTo>
                  <a:lnTo>
                    <a:pt x="1827" y="1320"/>
                  </a:lnTo>
                  <a:lnTo>
                    <a:pt x="1827" y="1320"/>
                  </a:lnTo>
                  <a:lnTo>
                    <a:pt x="1827" y="1320"/>
                  </a:lnTo>
                  <a:lnTo>
                    <a:pt x="1827" y="1319"/>
                  </a:lnTo>
                  <a:lnTo>
                    <a:pt x="1827" y="1319"/>
                  </a:lnTo>
                  <a:lnTo>
                    <a:pt x="1827" y="1319"/>
                  </a:lnTo>
                  <a:lnTo>
                    <a:pt x="1827" y="1319"/>
                  </a:lnTo>
                  <a:lnTo>
                    <a:pt x="1827" y="1318"/>
                  </a:lnTo>
                  <a:lnTo>
                    <a:pt x="1828" y="1318"/>
                  </a:lnTo>
                  <a:lnTo>
                    <a:pt x="1828" y="1316"/>
                  </a:lnTo>
                  <a:lnTo>
                    <a:pt x="1828" y="1318"/>
                  </a:lnTo>
                  <a:lnTo>
                    <a:pt x="1830" y="1316"/>
                  </a:lnTo>
                  <a:lnTo>
                    <a:pt x="1831" y="1318"/>
                  </a:lnTo>
                  <a:lnTo>
                    <a:pt x="1832" y="1318"/>
                  </a:lnTo>
                  <a:lnTo>
                    <a:pt x="1834" y="1318"/>
                  </a:lnTo>
                  <a:lnTo>
                    <a:pt x="1832" y="1320"/>
                  </a:lnTo>
                  <a:lnTo>
                    <a:pt x="1834" y="1323"/>
                  </a:lnTo>
                  <a:lnTo>
                    <a:pt x="1835" y="1323"/>
                  </a:lnTo>
                  <a:lnTo>
                    <a:pt x="1836" y="1323"/>
                  </a:lnTo>
                  <a:lnTo>
                    <a:pt x="1836" y="1323"/>
                  </a:lnTo>
                  <a:lnTo>
                    <a:pt x="1837" y="1323"/>
                  </a:lnTo>
                  <a:lnTo>
                    <a:pt x="1837" y="1323"/>
                  </a:lnTo>
                  <a:lnTo>
                    <a:pt x="1839" y="1323"/>
                  </a:lnTo>
                  <a:lnTo>
                    <a:pt x="1840" y="1323"/>
                  </a:lnTo>
                  <a:lnTo>
                    <a:pt x="1839" y="1324"/>
                  </a:lnTo>
                  <a:lnTo>
                    <a:pt x="1839" y="1325"/>
                  </a:lnTo>
                  <a:lnTo>
                    <a:pt x="1840" y="1325"/>
                  </a:lnTo>
                  <a:lnTo>
                    <a:pt x="1841" y="1325"/>
                  </a:lnTo>
                  <a:lnTo>
                    <a:pt x="1843" y="1325"/>
                  </a:lnTo>
                  <a:lnTo>
                    <a:pt x="1843" y="1327"/>
                  </a:lnTo>
                  <a:lnTo>
                    <a:pt x="1841" y="1327"/>
                  </a:lnTo>
                  <a:lnTo>
                    <a:pt x="1841" y="1327"/>
                  </a:lnTo>
                  <a:lnTo>
                    <a:pt x="1843" y="1328"/>
                  </a:lnTo>
                  <a:lnTo>
                    <a:pt x="1843" y="1329"/>
                  </a:lnTo>
                  <a:lnTo>
                    <a:pt x="1843" y="1329"/>
                  </a:lnTo>
                  <a:lnTo>
                    <a:pt x="1843" y="1329"/>
                  </a:lnTo>
                  <a:lnTo>
                    <a:pt x="1844" y="1328"/>
                  </a:lnTo>
                  <a:lnTo>
                    <a:pt x="1845" y="1328"/>
                  </a:lnTo>
                  <a:lnTo>
                    <a:pt x="1845" y="1327"/>
                  </a:lnTo>
                  <a:lnTo>
                    <a:pt x="1845" y="1327"/>
                  </a:lnTo>
                  <a:lnTo>
                    <a:pt x="1846" y="1327"/>
                  </a:lnTo>
                  <a:lnTo>
                    <a:pt x="1846" y="1325"/>
                  </a:lnTo>
                  <a:lnTo>
                    <a:pt x="1846" y="1327"/>
                  </a:lnTo>
                  <a:lnTo>
                    <a:pt x="1848" y="1327"/>
                  </a:lnTo>
                  <a:lnTo>
                    <a:pt x="1849" y="1327"/>
                  </a:lnTo>
                  <a:lnTo>
                    <a:pt x="1850" y="1328"/>
                  </a:lnTo>
                  <a:lnTo>
                    <a:pt x="1850" y="1327"/>
                  </a:lnTo>
                  <a:lnTo>
                    <a:pt x="1852" y="1327"/>
                  </a:lnTo>
                  <a:lnTo>
                    <a:pt x="1852" y="1328"/>
                  </a:lnTo>
                  <a:lnTo>
                    <a:pt x="1853" y="1328"/>
                  </a:lnTo>
                  <a:lnTo>
                    <a:pt x="1852" y="1328"/>
                  </a:lnTo>
                  <a:lnTo>
                    <a:pt x="1853" y="1328"/>
                  </a:lnTo>
                  <a:lnTo>
                    <a:pt x="1853" y="1327"/>
                  </a:lnTo>
                  <a:lnTo>
                    <a:pt x="1854" y="1327"/>
                  </a:lnTo>
                  <a:lnTo>
                    <a:pt x="1854" y="1327"/>
                  </a:lnTo>
                  <a:lnTo>
                    <a:pt x="1855" y="1327"/>
                  </a:lnTo>
                  <a:lnTo>
                    <a:pt x="1855" y="1325"/>
                  </a:lnTo>
                  <a:lnTo>
                    <a:pt x="1855" y="1324"/>
                  </a:lnTo>
                  <a:lnTo>
                    <a:pt x="1857" y="1324"/>
                  </a:lnTo>
                  <a:lnTo>
                    <a:pt x="1857" y="1323"/>
                  </a:lnTo>
                  <a:lnTo>
                    <a:pt x="1857" y="1323"/>
                  </a:lnTo>
                  <a:lnTo>
                    <a:pt x="1857" y="1323"/>
                  </a:lnTo>
                  <a:lnTo>
                    <a:pt x="1858" y="1323"/>
                  </a:lnTo>
                  <a:lnTo>
                    <a:pt x="1858" y="1323"/>
                  </a:lnTo>
                  <a:lnTo>
                    <a:pt x="1859" y="1323"/>
                  </a:lnTo>
                  <a:lnTo>
                    <a:pt x="1861" y="1323"/>
                  </a:lnTo>
                  <a:lnTo>
                    <a:pt x="1859" y="1324"/>
                  </a:lnTo>
                  <a:lnTo>
                    <a:pt x="1861" y="1324"/>
                  </a:lnTo>
                  <a:lnTo>
                    <a:pt x="1861" y="1324"/>
                  </a:lnTo>
                  <a:lnTo>
                    <a:pt x="1862" y="1324"/>
                  </a:lnTo>
                  <a:lnTo>
                    <a:pt x="1863" y="1324"/>
                  </a:lnTo>
                  <a:lnTo>
                    <a:pt x="1863" y="1323"/>
                  </a:lnTo>
                  <a:lnTo>
                    <a:pt x="1862" y="1323"/>
                  </a:lnTo>
                  <a:lnTo>
                    <a:pt x="1863" y="1322"/>
                  </a:lnTo>
                  <a:lnTo>
                    <a:pt x="1865" y="1322"/>
                  </a:lnTo>
                  <a:lnTo>
                    <a:pt x="1865" y="1322"/>
                  </a:lnTo>
                  <a:lnTo>
                    <a:pt x="1865" y="1323"/>
                  </a:lnTo>
                  <a:lnTo>
                    <a:pt x="1866" y="1323"/>
                  </a:lnTo>
                  <a:lnTo>
                    <a:pt x="1866" y="1322"/>
                  </a:lnTo>
                  <a:lnTo>
                    <a:pt x="1866" y="1322"/>
                  </a:lnTo>
                  <a:lnTo>
                    <a:pt x="1866" y="1322"/>
                  </a:lnTo>
                  <a:lnTo>
                    <a:pt x="1866" y="1323"/>
                  </a:lnTo>
                  <a:lnTo>
                    <a:pt x="1867" y="1322"/>
                  </a:lnTo>
                  <a:lnTo>
                    <a:pt x="1867" y="1322"/>
                  </a:lnTo>
                  <a:lnTo>
                    <a:pt x="1867" y="1320"/>
                  </a:lnTo>
                  <a:lnTo>
                    <a:pt x="1867" y="1320"/>
                  </a:lnTo>
                  <a:lnTo>
                    <a:pt x="1867" y="1320"/>
                  </a:lnTo>
                  <a:lnTo>
                    <a:pt x="1868" y="1320"/>
                  </a:lnTo>
                  <a:lnTo>
                    <a:pt x="1868" y="1320"/>
                  </a:lnTo>
                  <a:lnTo>
                    <a:pt x="1870" y="1320"/>
                  </a:lnTo>
                  <a:lnTo>
                    <a:pt x="1870" y="1320"/>
                  </a:lnTo>
                  <a:lnTo>
                    <a:pt x="1871" y="1319"/>
                  </a:lnTo>
                  <a:lnTo>
                    <a:pt x="1872" y="1319"/>
                  </a:lnTo>
                  <a:lnTo>
                    <a:pt x="1872" y="1319"/>
                  </a:lnTo>
                  <a:lnTo>
                    <a:pt x="1872" y="1318"/>
                  </a:lnTo>
                  <a:lnTo>
                    <a:pt x="1872" y="1318"/>
                  </a:lnTo>
                  <a:lnTo>
                    <a:pt x="1872" y="1318"/>
                  </a:lnTo>
                  <a:lnTo>
                    <a:pt x="1874" y="1318"/>
                  </a:lnTo>
                  <a:lnTo>
                    <a:pt x="1874" y="1319"/>
                  </a:lnTo>
                  <a:lnTo>
                    <a:pt x="1874" y="1319"/>
                  </a:lnTo>
                  <a:lnTo>
                    <a:pt x="1874" y="1318"/>
                  </a:lnTo>
                  <a:lnTo>
                    <a:pt x="1875" y="1318"/>
                  </a:lnTo>
                  <a:lnTo>
                    <a:pt x="1876" y="1318"/>
                  </a:lnTo>
                  <a:lnTo>
                    <a:pt x="1876" y="1316"/>
                  </a:lnTo>
                  <a:lnTo>
                    <a:pt x="1877" y="1315"/>
                  </a:lnTo>
                  <a:lnTo>
                    <a:pt x="1877" y="1315"/>
                  </a:lnTo>
                  <a:lnTo>
                    <a:pt x="1879" y="1314"/>
                  </a:lnTo>
                  <a:lnTo>
                    <a:pt x="1879" y="1314"/>
                  </a:lnTo>
                  <a:lnTo>
                    <a:pt x="1880" y="1312"/>
                  </a:lnTo>
                  <a:lnTo>
                    <a:pt x="1881" y="1312"/>
                  </a:lnTo>
                  <a:lnTo>
                    <a:pt x="1881" y="1314"/>
                  </a:lnTo>
                  <a:lnTo>
                    <a:pt x="1881" y="1314"/>
                  </a:lnTo>
                  <a:lnTo>
                    <a:pt x="1881" y="1314"/>
                  </a:lnTo>
                  <a:lnTo>
                    <a:pt x="1881" y="1314"/>
                  </a:lnTo>
                  <a:lnTo>
                    <a:pt x="1881" y="1314"/>
                  </a:lnTo>
                  <a:lnTo>
                    <a:pt x="1883" y="1314"/>
                  </a:lnTo>
                  <a:lnTo>
                    <a:pt x="1883" y="1314"/>
                  </a:lnTo>
                  <a:lnTo>
                    <a:pt x="1883" y="1312"/>
                  </a:lnTo>
                  <a:lnTo>
                    <a:pt x="1883" y="1312"/>
                  </a:lnTo>
                  <a:lnTo>
                    <a:pt x="1883" y="1312"/>
                  </a:lnTo>
                  <a:lnTo>
                    <a:pt x="1884" y="1311"/>
                  </a:lnTo>
                  <a:lnTo>
                    <a:pt x="1884" y="1311"/>
                  </a:lnTo>
                  <a:lnTo>
                    <a:pt x="1884" y="1310"/>
                  </a:lnTo>
                  <a:lnTo>
                    <a:pt x="1885" y="1310"/>
                  </a:lnTo>
                  <a:lnTo>
                    <a:pt x="1885" y="1310"/>
                  </a:lnTo>
                  <a:lnTo>
                    <a:pt x="1885" y="1310"/>
                  </a:lnTo>
                  <a:lnTo>
                    <a:pt x="1890" y="1307"/>
                  </a:lnTo>
                  <a:lnTo>
                    <a:pt x="1898" y="1307"/>
                  </a:lnTo>
                  <a:lnTo>
                    <a:pt x="1908" y="1307"/>
                  </a:lnTo>
                  <a:lnTo>
                    <a:pt x="1911" y="1307"/>
                  </a:lnTo>
                  <a:lnTo>
                    <a:pt x="1911" y="1305"/>
                  </a:lnTo>
                  <a:lnTo>
                    <a:pt x="1911" y="1305"/>
                  </a:lnTo>
                  <a:lnTo>
                    <a:pt x="1911" y="1305"/>
                  </a:lnTo>
                  <a:lnTo>
                    <a:pt x="1912" y="1305"/>
                  </a:lnTo>
                  <a:lnTo>
                    <a:pt x="1912" y="1297"/>
                  </a:lnTo>
                  <a:lnTo>
                    <a:pt x="1914" y="1297"/>
                  </a:lnTo>
                  <a:lnTo>
                    <a:pt x="1914" y="1298"/>
                  </a:lnTo>
                  <a:lnTo>
                    <a:pt x="1914" y="1298"/>
                  </a:lnTo>
                  <a:lnTo>
                    <a:pt x="1914" y="1298"/>
                  </a:lnTo>
                  <a:lnTo>
                    <a:pt x="1914" y="1298"/>
                  </a:lnTo>
                  <a:lnTo>
                    <a:pt x="1915" y="1298"/>
                  </a:lnTo>
                  <a:lnTo>
                    <a:pt x="1916" y="1298"/>
                  </a:lnTo>
                  <a:lnTo>
                    <a:pt x="1916" y="1300"/>
                  </a:lnTo>
                  <a:lnTo>
                    <a:pt x="1916" y="1300"/>
                  </a:lnTo>
                  <a:lnTo>
                    <a:pt x="1916" y="1301"/>
                  </a:lnTo>
                  <a:lnTo>
                    <a:pt x="1916" y="1301"/>
                  </a:lnTo>
                  <a:lnTo>
                    <a:pt x="1916" y="1301"/>
                  </a:lnTo>
                  <a:lnTo>
                    <a:pt x="1916" y="1302"/>
                  </a:lnTo>
                  <a:lnTo>
                    <a:pt x="1916" y="1302"/>
                  </a:lnTo>
                  <a:lnTo>
                    <a:pt x="1916" y="1302"/>
                  </a:lnTo>
                  <a:lnTo>
                    <a:pt x="1916" y="1303"/>
                  </a:lnTo>
                  <a:lnTo>
                    <a:pt x="1916" y="1305"/>
                  </a:lnTo>
                  <a:lnTo>
                    <a:pt x="1916" y="1305"/>
                  </a:lnTo>
                  <a:lnTo>
                    <a:pt x="1916" y="1305"/>
                  </a:lnTo>
                  <a:lnTo>
                    <a:pt x="1916" y="1306"/>
                  </a:lnTo>
                  <a:lnTo>
                    <a:pt x="1916" y="1307"/>
                  </a:lnTo>
                  <a:lnTo>
                    <a:pt x="1916" y="1307"/>
                  </a:lnTo>
                  <a:lnTo>
                    <a:pt x="1916" y="1309"/>
                  </a:lnTo>
                  <a:lnTo>
                    <a:pt x="1916" y="1309"/>
                  </a:lnTo>
                  <a:lnTo>
                    <a:pt x="1919" y="1309"/>
                  </a:lnTo>
                  <a:lnTo>
                    <a:pt x="1919" y="1307"/>
                  </a:lnTo>
                  <a:lnTo>
                    <a:pt x="1920" y="1307"/>
                  </a:lnTo>
                  <a:lnTo>
                    <a:pt x="1921" y="1307"/>
                  </a:lnTo>
                  <a:lnTo>
                    <a:pt x="1923" y="1307"/>
                  </a:lnTo>
                  <a:lnTo>
                    <a:pt x="1923" y="1307"/>
                  </a:lnTo>
                  <a:lnTo>
                    <a:pt x="1925" y="1306"/>
                  </a:lnTo>
                  <a:lnTo>
                    <a:pt x="1925" y="1307"/>
                  </a:lnTo>
                  <a:lnTo>
                    <a:pt x="1927" y="1306"/>
                  </a:lnTo>
                  <a:lnTo>
                    <a:pt x="1928" y="1306"/>
                  </a:lnTo>
                  <a:lnTo>
                    <a:pt x="1929" y="1306"/>
                  </a:lnTo>
                  <a:lnTo>
                    <a:pt x="1929" y="1305"/>
                  </a:lnTo>
                  <a:lnTo>
                    <a:pt x="1929" y="1305"/>
                  </a:lnTo>
                  <a:lnTo>
                    <a:pt x="1930" y="1305"/>
                  </a:lnTo>
                  <a:lnTo>
                    <a:pt x="1932" y="1305"/>
                  </a:lnTo>
                  <a:lnTo>
                    <a:pt x="1933" y="1303"/>
                  </a:lnTo>
                  <a:lnTo>
                    <a:pt x="1934" y="1303"/>
                  </a:lnTo>
                  <a:lnTo>
                    <a:pt x="1933" y="1303"/>
                  </a:lnTo>
                  <a:lnTo>
                    <a:pt x="1932" y="1302"/>
                  </a:lnTo>
                  <a:lnTo>
                    <a:pt x="1929" y="1303"/>
                  </a:lnTo>
                  <a:lnTo>
                    <a:pt x="1928" y="1303"/>
                  </a:lnTo>
                  <a:lnTo>
                    <a:pt x="1927" y="1305"/>
                  </a:lnTo>
                  <a:lnTo>
                    <a:pt x="1923" y="1305"/>
                  </a:lnTo>
                  <a:lnTo>
                    <a:pt x="1923" y="1305"/>
                  </a:lnTo>
                  <a:lnTo>
                    <a:pt x="1923" y="1305"/>
                  </a:lnTo>
                  <a:lnTo>
                    <a:pt x="1921" y="1306"/>
                  </a:lnTo>
                  <a:lnTo>
                    <a:pt x="1921" y="1303"/>
                  </a:lnTo>
                  <a:lnTo>
                    <a:pt x="1921" y="1302"/>
                  </a:lnTo>
                  <a:lnTo>
                    <a:pt x="1921" y="1302"/>
                  </a:lnTo>
                  <a:lnTo>
                    <a:pt x="1923" y="1301"/>
                  </a:lnTo>
                  <a:lnTo>
                    <a:pt x="1921" y="1300"/>
                  </a:lnTo>
                  <a:lnTo>
                    <a:pt x="1923" y="1298"/>
                  </a:lnTo>
                  <a:lnTo>
                    <a:pt x="1924" y="1297"/>
                  </a:lnTo>
                  <a:lnTo>
                    <a:pt x="1923" y="1297"/>
                  </a:lnTo>
                  <a:lnTo>
                    <a:pt x="1923" y="1296"/>
                  </a:lnTo>
                  <a:lnTo>
                    <a:pt x="1923" y="1296"/>
                  </a:lnTo>
                  <a:lnTo>
                    <a:pt x="1923" y="1294"/>
                  </a:lnTo>
                  <a:lnTo>
                    <a:pt x="1923" y="1293"/>
                  </a:lnTo>
                  <a:lnTo>
                    <a:pt x="1923" y="1293"/>
                  </a:lnTo>
                  <a:lnTo>
                    <a:pt x="1923" y="1292"/>
                  </a:lnTo>
                  <a:lnTo>
                    <a:pt x="1923" y="1292"/>
                  </a:lnTo>
                  <a:lnTo>
                    <a:pt x="1923" y="1290"/>
                  </a:lnTo>
                  <a:lnTo>
                    <a:pt x="1923" y="1289"/>
                  </a:lnTo>
                  <a:lnTo>
                    <a:pt x="1923" y="1288"/>
                  </a:lnTo>
                  <a:lnTo>
                    <a:pt x="1921" y="1288"/>
                  </a:lnTo>
                  <a:lnTo>
                    <a:pt x="1921" y="1288"/>
                  </a:lnTo>
                  <a:lnTo>
                    <a:pt x="1921" y="1288"/>
                  </a:lnTo>
                  <a:lnTo>
                    <a:pt x="1923" y="1287"/>
                  </a:lnTo>
                  <a:lnTo>
                    <a:pt x="1923" y="1285"/>
                  </a:lnTo>
                  <a:lnTo>
                    <a:pt x="1924" y="1284"/>
                  </a:lnTo>
                  <a:lnTo>
                    <a:pt x="1924" y="1284"/>
                  </a:lnTo>
                  <a:lnTo>
                    <a:pt x="1923" y="1284"/>
                  </a:lnTo>
                  <a:lnTo>
                    <a:pt x="1923" y="1284"/>
                  </a:lnTo>
                  <a:lnTo>
                    <a:pt x="1923" y="1283"/>
                  </a:lnTo>
                  <a:lnTo>
                    <a:pt x="1921" y="1283"/>
                  </a:lnTo>
                  <a:lnTo>
                    <a:pt x="1923" y="1280"/>
                  </a:lnTo>
                  <a:lnTo>
                    <a:pt x="1923" y="1279"/>
                  </a:lnTo>
                  <a:lnTo>
                    <a:pt x="1923" y="1279"/>
                  </a:lnTo>
                  <a:lnTo>
                    <a:pt x="1923" y="1279"/>
                  </a:lnTo>
                  <a:lnTo>
                    <a:pt x="1924" y="1278"/>
                  </a:lnTo>
                  <a:lnTo>
                    <a:pt x="1924" y="1276"/>
                  </a:lnTo>
                  <a:lnTo>
                    <a:pt x="1924" y="1276"/>
                  </a:lnTo>
                  <a:lnTo>
                    <a:pt x="1927" y="1276"/>
                  </a:lnTo>
                  <a:lnTo>
                    <a:pt x="1928" y="1275"/>
                  </a:lnTo>
                  <a:lnTo>
                    <a:pt x="1930" y="1275"/>
                  </a:lnTo>
                  <a:lnTo>
                    <a:pt x="1932" y="1274"/>
                  </a:lnTo>
                  <a:lnTo>
                    <a:pt x="1930" y="1274"/>
                  </a:lnTo>
                  <a:lnTo>
                    <a:pt x="1932" y="1272"/>
                  </a:lnTo>
                  <a:lnTo>
                    <a:pt x="1930" y="1271"/>
                  </a:lnTo>
                  <a:lnTo>
                    <a:pt x="1929" y="1272"/>
                  </a:lnTo>
                  <a:lnTo>
                    <a:pt x="1927" y="1274"/>
                  </a:lnTo>
                  <a:lnTo>
                    <a:pt x="1924" y="1272"/>
                  </a:lnTo>
                  <a:lnTo>
                    <a:pt x="1924" y="1270"/>
                  </a:lnTo>
                  <a:lnTo>
                    <a:pt x="1924" y="1270"/>
                  </a:lnTo>
                  <a:lnTo>
                    <a:pt x="1924" y="1268"/>
                  </a:lnTo>
                  <a:lnTo>
                    <a:pt x="1924" y="1268"/>
                  </a:lnTo>
                  <a:lnTo>
                    <a:pt x="1923" y="1267"/>
                  </a:lnTo>
                  <a:lnTo>
                    <a:pt x="1923" y="1267"/>
                  </a:lnTo>
                  <a:lnTo>
                    <a:pt x="1923" y="1267"/>
                  </a:lnTo>
                  <a:lnTo>
                    <a:pt x="1921" y="1267"/>
                  </a:lnTo>
                  <a:lnTo>
                    <a:pt x="1921" y="1267"/>
                  </a:lnTo>
                  <a:lnTo>
                    <a:pt x="1921" y="1267"/>
                  </a:lnTo>
                  <a:lnTo>
                    <a:pt x="1921" y="1267"/>
                  </a:lnTo>
                  <a:lnTo>
                    <a:pt x="1921" y="1266"/>
                  </a:lnTo>
                  <a:lnTo>
                    <a:pt x="1921" y="1265"/>
                  </a:lnTo>
                  <a:lnTo>
                    <a:pt x="1921" y="1265"/>
                  </a:lnTo>
                  <a:lnTo>
                    <a:pt x="1921" y="1263"/>
                  </a:lnTo>
                  <a:lnTo>
                    <a:pt x="1920" y="1263"/>
                  </a:lnTo>
                  <a:lnTo>
                    <a:pt x="1919" y="1263"/>
                  </a:lnTo>
                  <a:lnTo>
                    <a:pt x="1919" y="1262"/>
                  </a:lnTo>
                  <a:lnTo>
                    <a:pt x="1917" y="1262"/>
                  </a:lnTo>
                  <a:lnTo>
                    <a:pt x="1917" y="1262"/>
                  </a:lnTo>
                  <a:lnTo>
                    <a:pt x="1917" y="1262"/>
                  </a:lnTo>
                  <a:lnTo>
                    <a:pt x="1917" y="1261"/>
                  </a:lnTo>
                  <a:lnTo>
                    <a:pt x="1917" y="1261"/>
                  </a:lnTo>
                  <a:lnTo>
                    <a:pt x="1917" y="1259"/>
                  </a:lnTo>
                  <a:lnTo>
                    <a:pt x="1919" y="1259"/>
                  </a:lnTo>
                  <a:lnTo>
                    <a:pt x="1919" y="1259"/>
                  </a:lnTo>
                  <a:lnTo>
                    <a:pt x="1919" y="1259"/>
                  </a:lnTo>
                  <a:lnTo>
                    <a:pt x="1917" y="1258"/>
                  </a:lnTo>
                  <a:lnTo>
                    <a:pt x="1917" y="1258"/>
                  </a:lnTo>
                  <a:lnTo>
                    <a:pt x="1916" y="1258"/>
                  </a:lnTo>
                  <a:lnTo>
                    <a:pt x="1916" y="1257"/>
                  </a:lnTo>
                  <a:lnTo>
                    <a:pt x="1916" y="1257"/>
                  </a:lnTo>
                  <a:lnTo>
                    <a:pt x="1916" y="1256"/>
                  </a:lnTo>
                  <a:lnTo>
                    <a:pt x="1915" y="1256"/>
                  </a:lnTo>
                  <a:lnTo>
                    <a:pt x="1916" y="1254"/>
                  </a:lnTo>
                  <a:lnTo>
                    <a:pt x="1916" y="1253"/>
                  </a:lnTo>
                  <a:lnTo>
                    <a:pt x="1916" y="1253"/>
                  </a:lnTo>
                  <a:lnTo>
                    <a:pt x="1916" y="1252"/>
                  </a:lnTo>
                  <a:lnTo>
                    <a:pt x="1915" y="1252"/>
                  </a:lnTo>
                  <a:lnTo>
                    <a:pt x="1915" y="1252"/>
                  </a:lnTo>
                  <a:lnTo>
                    <a:pt x="1915" y="1250"/>
                  </a:lnTo>
                  <a:lnTo>
                    <a:pt x="1915" y="1250"/>
                  </a:lnTo>
                  <a:lnTo>
                    <a:pt x="1915" y="1249"/>
                  </a:lnTo>
                  <a:lnTo>
                    <a:pt x="1916" y="1249"/>
                  </a:lnTo>
                  <a:lnTo>
                    <a:pt x="1916" y="1249"/>
                  </a:lnTo>
                  <a:lnTo>
                    <a:pt x="1916" y="1248"/>
                  </a:lnTo>
                  <a:lnTo>
                    <a:pt x="1916" y="1246"/>
                  </a:lnTo>
                  <a:lnTo>
                    <a:pt x="1916" y="1245"/>
                  </a:lnTo>
                  <a:lnTo>
                    <a:pt x="1916" y="1244"/>
                  </a:lnTo>
                  <a:lnTo>
                    <a:pt x="1915" y="1244"/>
                  </a:lnTo>
                  <a:lnTo>
                    <a:pt x="1915" y="1244"/>
                  </a:lnTo>
                  <a:lnTo>
                    <a:pt x="1915" y="1243"/>
                  </a:lnTo>
                  <a:lnTo>
                    <a:pt x="1916" y="1243"/>
                  </a:lnTo>
                  <a:lnTo>
                    <a:pt x="1915" y="1241"/>
                  </a:lnTo>
                  <a:lnTo>
                    <a:pt x="1915" y="1241"/>
                  </a:lnTo>
                  <a:lnTo>
                    <a:pt x="1914" y="1240"/>
                  </a:lnTo>
                  <a:lnTo>
                    <a:pt x="1914" y="1239"/>
                  </a:lnTo>
                  <a:lnTo>
                    <a:pt x="1915" y="1239"/>
                  </a:lnTo>
                  <a:lnTo>
                    <a:pt x="1916" y="1239"/>
                  </a:lnTo>
                  <a:lnTo>
                    <a:pt x="1916" y="1237"/>
                  </a:lnTo>
                  <a:lnTo>
                    <a:pt x="1917" y="1236"/>
                  </a:lnTo>
                  <a:lnTo>
                    <a:pt x="1917" y="1236"/>
                  </a:lnTo>
                  <a:lnTo>
                    <a:pt x="1919" y="1236"/>
                  </a:lnTo>
                  <a:lnTo>
                    <a:pt x="1919" y="1235"/>
                  </a:lnTo>
                  <a:lnTo>
                    <a:pt x="1921" y="1234"/>
                  </a:lnTo>
                  <a:lnTo>
                    <a:pt x="1921" y="1234"/>
                  </a:lnTo>
                  <a:lnTo>
                    <a:pt x="1924" y="1234"/>
                  </a:lnTo>
                  <a:lnTo>
                    <a:pt x="1927" y="1232"/>
                  </a:lnTo>
                  <a:lnTo>
                    <a:pt x="1928" y="1232"/>
                  </a:lnTo>
                  <a:lnTo>
                    <a:pt x="1930" y="1231"/>
                  </a:lnTo>
                  <a:lnTo>
                    <a:pt x="1930" y="1230"/>
                  </a:lnTo>
                  <a:lnTo>
                    <a:pt x="1929" y="1230"/>
                  </a:lnTo>
                  <a:lnTo>
                    <a:pt x="1929" y="1230"/>
                  </a:lnTo>
                  <a:lnTo>
                    <a:pt x="1928" y="1230"/>
                  </a:lnTo>
                  <a:lnTo>
                    <a:pt x="1927" y="1230"/>
                  </a:lnTo>
                  <a:lnTo>
                    <a:pt x="1925" y="1231"/>
                  </a:lnTo>
                  <a:lnTo>
                    <a:pt x="1924" y="1230"/>
                  </a:lnTo>
                  <a:lnTo>
                    <a:pt x="1923" y="1230"/>
                  </a:lnTo>
                  <a:lnTo>
                    <a:pt x="1921" y="1230"/>
                  </a:lnTo>
                  <a:lnTo>
                    <a:pt x="1920" y="1230"/>
                  </a:lnTo>
                  <a:lnTo>
                    <a:pt x="1919" y="1230"/>
                  </a:lnTo>
                  <a:lnTo>
                    <a:pt x="1917" y="1230"/>
                  </a:lnTo>
                  <a:lnTo>
                    <a:pt x="1917" y="1228"/>
                  </a:lnTo>
                  <a:lnTo>
                    <a:pt x="1916" y="1230"/>
                  </a:lnTo>
                  <a:lnTo>
                    <a:pt x="1916" y="1228"/>
                  </a:lnTo>
                  <a:lnTo>
                    <a:pt x="1916" y="1227"/>
                  </a:lnTo>
                  <a:lnTo>
                    <a:pt x="1916" y="1226"/>
                  </a:lnTo>
                  <a:lnTo>
                    <a:pt x="1916" y="1226"/>
                  </a:lnTo>
                  <a:lnTo>
                    <a:pt x="1917" y="1226"/>
                  </a:lnTo>
                  <a:lnTo>
                    <a:pt x="1917" y="1226"/>
                  </a:lnTo>
                  <a:lnTo>
                    <a:pt x="1917" y="1224"/>
                  </a:lnTo>
                  <a:lnTo>
                    <a:pt x="1917" y="1224"/>
                  </a:lnTo>
                  <a:lnTo>
                    <a:pt x="1919" y="1224"/>
                  </a:lnTo>
                  <a:lnTo>
                    <a:pt x="1919" y="1223"/>
                  </a:lnTo>
                  <a:lnTo>
                    <a:pt x="1919" y="1223"/>
                  </a:lnTo>
                  <a:lnTo>
                    <a:pt x="1919" y="1222"/>
                  </a:lnTo>
                  <a:lnTo>
                    <a:pt x="1919" y="1222"/>
                  </a:lnTo>
                  <a:lnTo>
                    <a:pt x="1919" y="1222"/>
                  </a:lnTo>
                  <a:lnTo>
                    <a:pt x="1919" y="1221"/>
                  </a:lnTo>
                  <a:lnTo>
                    <a:pt x="1917" y="1219"/>
                  </a:lnTo>
                  <a:lnTo>
                    <a:pt x="1916" y="1221"/>
                  </a:lnTo>
                  <a:lnTo>
                    <a:pt x="1916" y="1219"/>
                  </a:lnTo>
                  <a:lnTo>
                    <a:pt x="1916" y="1219"/>
                  </a:lnTo>
                  <a:lnTo>
                    <a:pt x="1919" y="1218"/>
                  </a:lnTo>
                  <a:lnTo>
                    <a:pt x="1920" y="1217"/>
                  </a:lnTo>
                  <a:lnTo>
                    <a:pt x="1921" y="1215"/>
                  </a:lnTo>
                  <a:lnTo>
                    <a:pt x="1921" y="1214"/>
                  </a:lnTo>
                  <a:lnTo>
                    <a:pt x="1921" y="1213"/>
                  </a:lnTo>
                  <a:lnTo>
                    <a:pt x="1920" y="1213"/>
                  </a:lnTo>
                  <a:lnTo>
                    <a:pt x="1920" y="1212"/>
                  </a:lnTo>
                  <a:lnTo>
                    <a:pt x="1920" y="1212"/>
                  </a:lnTo>
                  <a:lnTo>
                    <a:pt x="1921" y="1210"/>
                  </a:lnTo>
                  <a:lnTo>
                    <a:pt x="1921" y="1212"/>
                  </a:lnTo>
                  <a:lnTo>
                    <a:pt x="1923" y="1210"/>
                  </a:lnTo>
                  <a:lnTo>
                    <a:pt x="1923" y="1210"/>
                  </a:lnTo>
                  <a:lnTo>
                    <a:pt x="1924" y="1210"/>
                  </a:lnTo>
                  <a:lnTo>
                    <a:pt x="1924" y="1210"/>
                  </a:lnTo>
                  <a:lnTo>
                    <a:pt x="1927" y="1212"/>
                  </a:lnTo>
                  <a:lnTo>
                    <a:pt x="1929" y="1213"/>
                  </a:lnTo>
                  <a:lnTo>
                    <a:pt x="1930" y="1213"/>
                  </a:lnTo>
                  <a:lnTo>
                    <a:pt x="1932" y="1213"/>
                  </a:lnTo>
                  <a:lnTo>
                    <a:pt x="1933" y="1213"/>
                  </a:lnTo>
                  <a:lnTo>
                    <a:pt x="1936" y="1212"/>
                  </a:lnTo>
                  <a:lnTo>
                    <a:pt x="1936" y="1212"/>
                  </a:lnTo>
                  <a:lnTo>
                    <a:pt x="1936" y="1210"/>
                  </a:lnTo>
                  <a:lnTo>
                    <a:pt x="1936" y="1210"/>
                  </a:lnTo>
                  <a:lnTo>
                    <a:pt x="1936" y="1210"/>
                  </a:lnTo>
                  <a:lnTo>
                    <a:pt x="1933" y="1209"/>
                  </a:lnTo>
                  <a:lnTo>
                    <a:pt x="1933" y="1209"/>
                  </a:lnTo>
                  <a:lnTo>
                    <a:pt x="1932" y="1209"/>
                  </a:lnTo>
                  <a:lnTo>
                    <a:pt x="1930" y="1209"/>
                  </a:lnTo>
                  <a:lnTo>
                    <a:pt x="1930" y="1209"/>
                  </a:lnTo>
                  <a:lnTo>
                    <a:pt x="1929" y="1209"/>
                  </a:lnTo>
                  <a:lnTo>
                    <a:pt x="1929" y="1209"/>
                  </a:lnTo>
                  <a:lnTo>
                    <a:pt x="1928" y="1209"/>
                  </a:lnTo>
                  <a:lnTo>
                    <a:pt x="1927" y="1209"/>
                  </a:lnTo>
                  <a:lnTo>
                    <a:pt x="1927" y="1208"/>
                  </a:lnTo>
                  <a:lnTo>
                    <a:pt x="1927" y="1208"/>
                  </a:lnTo>
                  <a:lnTo>
                    <a:pt x="1925" y="1206"/>
                  </a:lnTo>
                  <a:lnTo>
                    <a:pt x="1924" y="1206"/>
                  </a:lnTo>
                  <a:lnTo>
                    <a:pt x="1924" y="1206"/>
                  </a:lnTo>
                  <a:lnTo>
                    <a:pt x="1923" y="1206"/>
                  </a:lnTo>
                  <a:lnTo>
                    <a:pt x="1921" y="1205"/>
                  </a:lnTo>
                  <a:lnTo>
                    <a:pt x="1920" y="1204"/>
                  </a:lnTo>
                  <a:lnTo>
                    <a:pt x="1917" y="1205"/>
                  </a:lnTo>
                  <a:lnTo>
                    <a:pt x="1916" y="1204"/>
                  </a:lnTo>
                  <a:lnTo>
                    <a:pt x="1915" y="1204"/>
                  </a:lnTo>
                  <a:lnTo>
                    <a:pt x="1915" y="1204"/>
                  </a:lnTo>
                  <a:lnTo>
                    <a:pt x="1914" y="1205"/>
                  </a:lnTo>
                  <a:lnTo>
                    <a:pt x="1914" y="1205"/>
                  </a:lnTo>
                  <a:lnTo>
                    <a:pt x="1912" y="1204"/>
                  </a:lnTo>
                  <a:lnTo>
                    <a:pt x="1912" y="1204"/>
                  </a:lnTo>
                  <a:lnTo>
                    <a:pt x="1911" y="1202"/>
                  </a:lnTo>
                  <a:lnTo>
                    <a:pt x="1910" y="1202"/>
                  </a:lnTo>
                  <a:lnTo>
                    <a:pt x="1908" y="1202"/>
                  </a:lnTo>
                  <a:lnTo>
                    <a:pt x="1908" y="1202"/>
                  </a:lnTo>
                  <a:lnTo>
                    <a:pt x="1908" y="1202"/>
                  </a:lnTo>
                  <a:lnTo>
                    <a:pt x="1907" y="1201"/>
                  </a:lnTo>
                  <a:lnTo>
                    <a:pt x="1906" y="1201"/>
                  </a:lnTo>
                  <a:lnTo>
                    <a:pt x="1906" y="1201"/>
                  </a:lnTo>
                  <a:lnTo>
                    <a:pt x="1906" y="1199"/>
                  </a:lnTo>
                  <a:lnTo>
                    <a:pt x="1906" y="1197"/>
                  </a:lnTo>
                  <a:lnTo>
                    <a:pt x="1906" y="1196"/>
                  </a:lnTo>
                  <a:lnTo>
                    <a:pt x="1903" y="1196"/>
                  </a:lnTo>
                  <a:lnTo>
                    <a:pt x="1903" y="1195"/>
                  </a:lnTo>
                  <a:lnTo>
                    <a:pt x="1903" y="1193"/>
                  </a:lnTo>
                  <a:lnTo>
                    <a:pt x="1903" y="1192"/>
                  </a:lnTo>
                  <a:lnTo>
                    <a:pt x="1902" y="1192"/>
                  </a:lnTo>
                  <a:lnTo>
                    <a:pt x="1901" y="1192"/>
                  </a:lnTo>
                  <a:lnTo>
                    <a:pt x="1901" y="1191"/>
                  </a:lnTo>
                  <a:lnTo>
                    <a:pt x="1899" y="1188"/>
                  </a:lnTo>
                  <a:lnTo>
                    <a:pt x="1899" y="1188"/>
                  </a:lnTo>
                  <a:lnTo>
                    <a:pt x="1899" y="1187"/>
                  </a:lnTo>
                  <a:lnTo>
                    <a:pt x="1899" y="1187"/>
                  </a:lnTo>
                  <a:lnTo>
                    <a:pt x="1899" y="1187"/>
                  </a:lnTo>
                  <a:lnTo>
                    <a:pt x="1901" y="1184"/>
                  </a:lnTo>
                  <a:lnTo>
                    <a:pt x="1899" y="1184"/>
                  </a:lnTo>
                  <a:lnTo>
                    <a:pt x="1902" y="1183"/>
                  </a:lnTo>
                  <a:lnTo>
                    <a:pt x="1907" y="1180"/>
                  </a:lnTo>
                  <a:lnTo>
                    <a:pt x="1908" y="1180"/>
                  </a:lnTo>
                  <a:lnTo>
                    <a:pt x="1908" y="1179"/>
                  </a:lnTo>
                  <a:lnTo>
                    <a:pt x="1911" y="1177"/>
                  </a:lnTo>
                  <a:lnTo>
                    <a:pt x="1911" y="1173"/>
                  </a:lnTo>
                  <a:lnTo>
                    <a:pt x="1912" y="1169"/>
                  </a:lnTo>
                  <a:lnTo>
                    <a:pt x="1914" y="1168"/>
                  </a:lnTo>
                  <a:lnTo>
                    <a:pt x="1914" y="1166"/>
                  </a:lnTo>
                  <a:lnTo>
                    <a:pt x="1914" y="1166"/>
                  </a:lnTo>
                  <a:lnTo>
                    <a:pt x="1916" y="1165"/>
                  </a:lnTo>
                  <a:lnTo>
                    <a:pt x="1916" y="1164"/>
                  </a:lnTo>
                  <a:lnTo>
                    <a:pt x="1916" y="1164"/>
                  </a:lnTo>
                  <a:lnTo>
                    <a:pt x="1919" y="1162"/>
                  </a:lnTo>
                  <a:lnTo>
                    <a:pt x="1920" y="1161"/>
                  </a:lnTo>
                  <a:lnTo>
                    <a:pt x="1923" y="1158"/>
                  </a:lnTo>
                  <a:lnTo>
                    <a:pt x="1923" y="1158"/>
                  </a:lnTo>
                  <a:lnTo>
                    <a:pt x="1921" y="1157"/>
                  </a:lnTo>
                  <a:lnTo>
                    <a:pt x="1921" y="1156"/>
                  </a:lnTo>
                  <a:lnTo>
                    <a:pt x="1921" y="1155"/>
                  </a:lnTo>
                  <a:lnTo>
                    <a:pt x="1923" y="1153"/>
                  </a:lnTo>
                  <a:lnTo>
                    <a:pt x="1923" y="1153"/>
                  </a:lnTo>
                  <a:lnTo>
                    <a:pt x="1924" y="1152"/>
                  </a:lnTo>
                  <a:lnTo>
                    <a:pt x="1925" y="1152"/>
                  </a:lnTo>
                  <a:lnTo>
                    <a:pt x="1927" y="1151"/>
                  </a:lnTo>
                  <a:lnTo>
                    <a:pt x="1927" y="1149"/>
                  </a:lnTo>
                  <a:lnTo>
                    <a:pt x="1924" y="1148"/>
                  </a:lnTo>
                  <a:lnTo>
                    <a:pt x="1924" y="1148"/>
                  </a:lnTo>
                  <a:lnTo>
                    <a:pt x="1927" y="1147"/>
                  </a:lnTo>
                  <a:lnTo>
                    <a:pt x="1928" y="1145"/>
                  </a:lnTo>
                  <a:lnTo>
                    <a:pt x="1929" y="1144"/>
                  </a:lnTo>
                  <a:lnTo>
                    <a:pt x="1929" y="1143"/>
                  </a:lnTo>
                  <a:lnTo>
                    <a:pt x="1928" y="1143"/>
                  </a:lnTo>
                  <a:lnTo>
                    <a:pt x="1928" y="1142"/>
                  </a:lnTo>
                  <a:lnTo>
                    <a:pt x="1927" y="1142"/>
                  </a:lnTo>
                  <a:lnTo>
                    <a:pt x="1927" y="1140"/>
                  </a:lnTo>
                  <a:lnTo>
                    <a:pt x="1928" y="1140"/>
                  </a:lnTo>
                  <a:lnTo>
                    <a:pt x="1929" y="1140"/>
                  </a:lnTo>
                  <a:lnTo>
                    <a:pt x="1929" y="1139"/>
                  </a:lnTo>
                  <a:lnTo>
                    <a:pt x="1930" y="1139"/>
                  </a:lnTo>
                  <a:lnTo>
                    <a:pt x="1930" y="1139"/>
                  </a:lnTo>
                  <a:lnTo>
                    <a:pt x="1932" y="1139"/>
                  </a:lnTo>
                  <a:lnTo>
                    <a:pt x="1933" y="1139"/>
                  </a:lnTo>
                  <a:lnTo>
                    <a:pt x="1936" y="1138"/>
                  </a:lnTo>
                  <a:lnTo>
                    <a:pt x="1937" y="1138"/>
                  </a:lnTo>
                  <a:lnTo>
                    <a:pt x="1937" y="1138"/>
                  </a:lnTo>
                  <a:lnTo>
                    <a:pt x="1938" y="1136"/>
                  </a:lnTo>
                  <a:lnTo>
                    <a:pt x="1938" y="1135"/>
                  </a:lnTo>
                  <a:lnTo>
                    <a:pt x="1939" y="1135"/>
                  </a:lnTo>
                  <a:lnTo>
                    <a:pt x="1941" y="1133"/>
                  </a:lnTo>
                  <a:lnTo>
                    <a:pt x="1941" y="1133"/>
                  </a:lnTo>
                  <a:lnTo>
                    <a:pt x="1942" y="1133"/>
                  </a:lnTo>
                  <a:lnTo>
                    <a:pt x="1943" y="1133"/>
                  </a:lnTo>
                  <a:lnTo>
                    <a:pt x="1943" y="1133"/>
                  </a:lnTo>
                  <a:lnTo>
                    <a:pt x="1945" y="1131"/>
                  </a:lnTo>
                  <a:lnTo>
                    <a:pt x="1946" y="1130"/>
                  </a:lnTo>
                  <a:lnTo>
                    <a:pt x="1949" y="1129"/>
                  </a:lnTo>
                  <a:lnTo>
                    <a:pt x="1949" y="1127"/>
                  </a:lnTo>
                  <a:lnTo>
                    <a:pt x="1950" y="1126"/>
                  </a:lnTo>
                  <a:lnTo>
                    <a:pt x="1951" y="1126"/>
                  </a:lnTo>
                  <a:lnTo>
                    <a:pt x="1954" y="1126"/>
                  </a:lnTo>
                  <a:lnTo>
                    <a:pt x="1954" y="1126"/>
                  </a:lnTo>
                  <a:lnTo>
                    <a:pt x="1954" y="1123"/>
                  </a:lnTo>
                  <a:lnTo>
                    <a:pt x="1954" y="1122"/>
                  </a:lnTo>
                  <a:lnTo>
                    <a:pt x="1954" y="1121"/>
                  </a:lnTo>
                  <a:lnTo>
                    <a:pt x="1954" y="1121"/>
                  </a:lnTo>
                  <a:lnTo>
                    <a:pt x="1954" y="1121"/>
                  </a:lnTo>
                  <a:lnTo>
                    <a:pt x="1954" y="1121"/>
                  </a:lnTo>
                  <a:lnTo>
                    <a:pt x="1955" y="1120"/>
                  </a:lnTo>
                  <a:lnTo>
                    <a:pt x="1956" y="1120"/>
                  </a:lnTo>
                  <a:lnTo>
                    <a:pt x="1959" y="1120"/>
                  </a:lnTo>
                  <a:lnTo>
                    <a:pt x="1960" y="1118"/>
                  </a:lnTo>
                  <a:lnTo>
                    <a:pt x="1961" y="1117"/>
                  </a:lnTo>
                  <a:lnTo>
                    <a:pt x="1961" y="1114"/>
                  </a:lnTo>
                  <a:lnTo>
                    <a:pt x="1963" y="1113"/>
                  </a:lnTo>
                  <a:lnTo>
                    <a:pt x="1963" y="1113"/>
                  </a:lnTo>
                  <a:lnTo>
                    <a:pt x="1963" y="1113"/>
                  </a:lnTo>
                  <a:lnTo>
                    <a:pt x="1963" y="1112"/>
                  </a:lnTo>
                  <a:lnTo>
                    <a:pt x="1963" y="1109"/>
                  </a:lnTo>
                  <a:lnTo>
                    <a:pt x="1963" y="1108"/>
                  </a:lnTo>
                  <a:lnTo>
                    <a:pt x="1963" y="1107"/>
                  </a:lnTo>
                  <a:lnTo>
                    <a:pt x="1963" y="1107"/>
                  </a:lnTo>
                  <a:close/>
                  <a:moveTo>
                    <a:pt x="998" y="89"/>
                  </a:moveTo>
                  <a:lnTo>
                    <a:pt x="998" y="89"/>
                  </a:lnTo>
                  <a:lnTo>
                    <a:pt x="999" y="89"/>
                  </a:lnTo>
                  <a:lnTo>
                    <a:pt x="998" y="91"/>
                  </a:lnTo>
                  <a:lnTo>
                    <a:pt x="998" y="89"/>
                  </a:lnTo>
                  <a:lnTo>
                    <a:pt x="998" y="89"/>
                  </a:lnTo>
                  <a:close/>
                </a:path>
              </a:pathLst>
            </a:custGeom>
            <a:solidFill>
              <a:srgbClr val="42C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9432922" y="2376488"/>
            <a:ext cx="1539875" cy="1966913"/>
            <a:chOff x="5942" y="1497"/>
            <a:chExt cx="970" cy="1239"/>
          </a:xfrm>
          <a:solidFill>
            <a:srgbClr val="BCA5FF"/>
          </a:solidFill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6618" y="2479"/>
              <a:ext cx="1" cy="1"/>
            </a:xfrm>
            <a:prstGeom prst="rect">
              <a:avLst/>
            </a:prstGeom>
            <a:grpFill/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6545" y="2563"/>
              <a:ext cx="1" cy="1"/>
            </a:xfrm>
            <a:prstGeom prst="rect">
              <a:avLst/>
            </a:prstGeom>
            <a:grpFill/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6255" y="2442"/>
              <a:ext cx="1" cy="1"/>
            </a:xfrm>
            <a:prstGeom prst="rect">
              <a:avLst/>
            </a:prstGeom>
            <a:grpFill/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6255" y="2442"/>
              <a:ext cx="1" cy="1"/>
            </a:xfrm>
            <a:prstGeom prst="rect">
              <a:avLst/>
            </a:prstGeom>
            <a:grpFill/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6657" y="1687"/>
              <a:ext cx="1" cy="1"/>
            </a:xfrm>
            <a:prstGeom prst="rect">
              <a:avLst/>
            </a:prstGeom>
            <a:grpFill/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6201" y="1516"/>
              <a:ext cx="4" cy="3"/>
            </a:xfrm>
            <a:custGeom>
              <a:avLst/>
              <a:gdLst>
                <a:gd name="T0" fmla="*/ 1 w 4"/>
                <a:gd name="T1" fmla="*/ 1 h 3"/>
                <a:gd name="T2" fmla="*/ 3 w 4"/>
                <a:gd name="T3" fmla="*/ 1 h 3"/>
                <a:gd name="T4" fmla="*/ 4 w 4"/>
                <a:gd name="T5" fmla="*/ 3 h 3"/>
                <a:gd name="T6" fmla="*/ 4 w 4"/>
                <a:gd name="T7" fmla="*/ 1 h 3"/>
                <a:gd name="T8" fmla="*/ 3 w 4"/>
                <a:gd name="T9" fmla="*/ 0 h 3"/>
                <a:gd name="T10" fmla="*/ 3 w 4"/>
                <a:gd name="T11" fmla="*/ 0 h 3"/>
                <a:gd name="T12" fmla="*/ 1 w 4"/>
                <a:gd name="T13" fmla="*/ 0 h 3"/>
                <a:gd name="T14" fmla="*/ 0 w 4"/>
                <a:gd name="T15" fmla="*/ 0 h 3"/>
                <a:gd name="T16" fmla="*/ 0 w 4"/>
                <a:gd name="T17" fmla="*/ 1 h 3"/>
                <a:gd name="T18" fmla="*/ 0 w 4"/>
                <a:gd name="T19" fmla="*/ 1 h 3"/>
                <a:gd name="T20" fmla="*/ 1 w 4"/>
                <a:gd name="T2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3">
                  <a:moveTo>
                    <a:pt x="1" y="1"/>
                  </a:moveTo>
                  <a:lnTo>
                    <a:pt x="3" y="1"/>
                  </a:lnTo>
                  <a:lnTo>
                    <a:pt x="4" y="3"/>
                  </a:lnTo>
                  <a:lnTo>
                    <a:pt x="4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6200" y="1516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1 h 1"/>
                <a:gd name="T5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6201" y="1521"/>
              <a:ext cx="3" cy="2"/>
            </a:xfrm>
            <a:custGeom>
              <a:avLst/>
              <a:gdLst>
                <a:gd name="T0" fmla="*/ 0 w 3"/>
                <a:gd name="T1" fmla="*/ 0 h 2"/>
                <a:gd name="T2" fmla="*/ 1 w 3"/>
                <a:gd name="T3" fmla="*/ 2 h 2"/>
                <a:gd name="T4" fmla="*/ 3 w 3"/>
                <a:gd name="T5" fmla="*/ 2 h 2"/>
                <a:gd name="T6" fmla="*/ 3 w 3"/>
                <a:gd name="T7" fmla="*/ 0 h 2"/>
                <a:gd name="T8" fmla="*/ 1 w 3"/>
                <a:gd name="T9" fmla="*/ 0 h 2"/>
                <a:gd name="T10" fmla="*/ 0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1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6219" y="1536"/>
              <a:ext cx="1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6201" y="1512"/>
              <a:ext cx="13" cy="11"/>
            </a:xfrm>
            <a:custGeom>
              <a:avLst/>
              <a:gdLst>
                <a:gd name="T0" fmla="*/ 4 w 13"/>
                <a:gd name="T1" fmla="*/ 8 h 11"/>
                <a:gd name="T2" fmla="*/ 4 w 13"/>
                <a:gd name="T3" fmla="*/ 9 h 11"/>
                <a:gd name="T4" fmla="*/ 1 w 13"/>
                <a:gd name="T5" fmla="*/ 5 h 11"/>
                <a:gd name="T6" fmla="*/ 1 w 13"/>
                <a:gd name="T7" fmla="*/ 9 h 11"/>
                <a:gd name="T8" fmla="*/ 4 w 13"/>
                <a:gd name="T9" fmla="*/ 11 h 11"/>
                <a:gd name="T10" fmla="*/ 4 w 13"/>
                <a:gd name="T11" fmla="*/ 9 h 11"/>
                <a:gd name="T12" fmla="*/ 5 w 13"/>
                <a:gd name="T13" fmla="*/ 9 h 11"/>
                <a:gd name="T14" fmla="*/ 6 w 13"/>
                <a:gd name="T15" fmla="*/ 8 h 11"/>
                <a:gd name="T16" fmla="*/ 8 w 13"/>
                <a:gd name="T17" fmla="*/ 8 h 11"/>
                <a:gd name="T18" fmla="*/ 9 w 13"/>
                <a:gd name="T19" fmla="*/ 5 h 11"/>
                <a:gd name="T20" fmla="*/ 8 w 13"/>
                <a:gd name="T21" fmla="*/ 5 h 11"/>
                <a:gd name="T22" fmla="*/ 8 w 13"/>
                <a:gd name="T23" fmla="*/ 4 h 11"/>
                <a:gd name="T24" fmla="*/ 9 w 13"/>
                <a:gd name="T25" fmla="*/ 3 h 11"/>
                <a:gd name="T26" fmla="*/ 8 w 13"/>
                <a:gd name="T27" fmla="*/ 3 h 11"/>
                <a:gd name="T28" fmla="*/ 9 w 13"/>
                <a:gd name="T29" fmla="*/ 3 h 11"/>
                <a:gd name="T30" fmla="*/ 9 w 13"/>
                <a:gd name="T31" fmla="*/ 3 h 11"/>
                <a:gd name="T32" fmla="*/ 9 w 13"/>
                <a:gd name="T33" fmla="*/ 4 h 11"/>
                <a:gd name="T34" fmla="*/ 9 w 13"/>
                <a:gd name="T35" fmla="*/ 4 h 11"/>
                <a:gd name="T36" fmla="*/ 10 w 13"/>
                <a:gd name="T37" fmla="*/ 5 h 11"/>
                <a:gd name="T38" fmla="*/ 10 w 13"/>
                <a:gd name="T39" fmla="*/ 5 h 11"/>
                <a:gd name="T40" fmla="*/ 12 w 13"/>
                <a:gd name="T41" fmla="*/ 4 h 11"/>
                <a:gd name="T42" fmla="*/ 12 w 13"/>
                <a:gd name="T43" fmla="*/ 5 h 11"/>
                <a:gd name="T44" fmla="*/ 13 w 13"/>
                <a:gd name="T45" fmla="*/ 4 h 11"/>
                <a:gd name="T46" fmla="*/ 13 w 13"/>
                <a:gd name="T47" fmla="*/ 4 h 11"/>
                <a:gd name="T48" fmla="*/ 10 w 13"/>
                <a:gd name="T49" fmla="*/ 2 h 11"/>
                <a:gd name="T50" fmla="*/ 8 w 13"/>
                <a:gd name="T51" fmla="*/ 0 h 11"/>
                <a:gd name="T52" fmla="*/ 8 w 13"/>
                <a:gd name="T53" fmla="*/ 3 h 11"/>
                <a:gd name="T54" fmla="*/ 8 w 13"/>
                <a:gd name="T55" fmla="*/ 3 h 11"/>
                <a:gd name="T56" fmla="*/ 5 w 13"/>
                <a:gd name="T57" fmla="*/ 2 h 11"/>
                <a:gd name="T58" fmla="*/ 4 w 13"/>
                <a:gd name="T59" fmla="*/ 0 h 11"/>
                <a:gd name="T60" fmla="*/ 3 w 13"/>
                <a:gd name="T61" fmla="*/ 3 h 11"/>
                <a:gd name="T62" fmla="*/ 4 w 13"/>
                <a:gd name="T63" fmla="*/ 3 h 11"/>
                <a:gd name="T64" fmla="*/ 5 w 13"/>
                <a:gd name="T65" fmla="*/ 4 h 11"/>
                <a:gd name="T66" fmla="*/ 5 w 13"/>
                <a:gd name="T67" fmla="*/ 5 h 11"/>
                <a:gd name="T68" fmla="*/ 4 w 13"/>
                <a:gd name="T69" fmla="*/ 4 h 11"/>
                <a:gd name="T70" fmla="*/ 4 w 13"/>
                <a:gd name="T71" fmla="*/ 5 h 11"/>
                <a:gd name="T72" fmla="*/ 4 w 13"/>
                <a:gd name="T73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" h="11">
                  <a:moveTo>
                    <a:pt x="4" y="7"/>
                  </a:moveTo>
                  <a:lnTo>
                    <a:pt x="4" y="8"/>
                  </a:lnTo>
                  <a:lnTo>
                    <a:pt x="4" y="9"/>
                  </a:lnTo>
                  <a:lnTo>
                    <a:pt x="4" y="9"/>
                  </a:lnTo>
                  <a:lnTo>
                    <a:pt x="3" y="7"/>
                  </a:lnTo>
                  <a:lnTo>
                    <a:pt x="1" y="5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4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8" y="4"/>
                  </a:lnTo>
                  <a:lnTo>
                    <a:pt x="8" y="4"/>
                  </a:lnTo>
                  <a:lnTo>
                    <a:pt x="9" y="3"/>
                  </a:lnTo>
                  <a:lnTo>
                    <a:pt x="8" y="4"/>
                  </a:lnTo>
                  <a:lnTo>
                    <a:pt x="8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2" y="4"/>
                  </a:lnTo>
                  <a:lnTo>
                    <a:pt x="10" y="7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10" y="2"/>
                  </a:lnTo>
                  <a:lnTo>
                    <a:pt x="9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7"/>
                  </a:lnTo>
                  <a:close/>
                </a:path>
              </a:pathLst>
            </a:custGeom>
            <a:grpFill/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6196" y="1525"/>
              <a:ext cx="2" cy="2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2 h 2"/>
                <a:gd name="T4" fmla="*/ 2 w 2"/>
                <a:gd name="T5" fmla="*/ 2 h 2"/>
                <a:gd name="T6" fmla="*/ 2 w 2"/>
                <a:gd name="T7" fmla="*/ 2 h 2"/>
                <a:gd name="T8" fmla="*/ 1 w 2"/>
                <a:gd name="T9" fmla="*/ 0 h 2"/>
                <a:gd name="T10" fmla="*/ 0 w 2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6197" y="1523"/>
              <a:ext cx="1" cy="2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0 h 2"/>
                <a:gd name="T6" fmla="*/ 0 w 1"/>
                <a:gd name="T7" fmla="*/ 2 h 2"/>
                <a:gd name="T8" fmla="*/ 1 w 1"/>
                <a:gd name="T9" fmla="*/ 2 h 2"/>
                <a:gd name="T10" fmla="*/ 1 w 1"/>
                <a:gd name="T11" fmla="*/ 2 h 2"/>
                <a:gd name="T12" fmla="*/ 1 w 1"/>
                <a:gd name="T13" fmla="*/ 2 h 2"/>
                <a:gd name="T14" fmla="*/ 1 w 1"/>
                <a:gd name="T15" fmla="*/ 1 h 2"/>
                <a:gd name="T16" fmla="*/ 1 w 1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6197" y="1523"/>
              <a:ext cx="0" cy="2"/>
            </a:xfrm>
            <a:custGeom>
              <a:avLst/>
              <a:gdLst>
                <a:gd name="T0" fmla="*/ 0 h 2"/>
                <a:gd name="T1" fmla="*/ 1 h 2"/>
                <a:gd name="T2" fmla="*/ 1 h 2"/>
                <a:gd name="T3" fmla="*/ 2 h 2"/>
                <a:gd name="T4" fmla="*/ 0 h 2"/>
                <a:gd name="T5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6198" y="1525"/>
              <a:ext cx="1" cy="1"/>
            </a:xfrm>
            <a:prstGeom prst="rect">
              <a:avLst/>
            </a:prstGeom>
            <a:grpFill/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6220" y="1542"/>
              <a:ext cx="2" cy="1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2 w 2"/>
                <a:gd name="T5" fmla="*/ 0 h 1"/>
                <a:gd name="T6" fmla="*/ 0 w 2"/>
                <a:gd name="T7" fmla="*/ 0 h 1"/>
                <a:gd name="T8" fmla="*/ 0 w 2"/>
                <a:gd name="T9" fmla="*/ 0 h 1"/>
                <a:gd name="T10" fmla="*/ 0 w 2"/>
                <a:gd name="T11" fmla="*/ 0 h 1"/>
                <a:gd name="T12" fmla="*/ 0 w 2"/>
                <a:gd name="T13" fmla="*/ 0 h 1"/>
                <a:gd name="T14" fmla="*/ 0 w 2"/>
                <a:gd name="T15" fmla="*/ 0 h 1"/>
                <a:gd name="T16" fmla="*/ 0 w 2"/>
                <a:gd name="T17" fmla="*/ 0 h 1"/>
                <a:gd name="T18" fmla="*/ 0 w 2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6198" y="1525"/>
              <a:ext cx="1" cy="1"/>
            </a:xfrm>
            <a:prstGeom prst="rect">
              <a:avLst/>
            </a:prstGeom>
            <a:grpFill/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6229" y="1549"/>
              <a:ext cx="1" cy="1"/>
            </a:xfrm>
            <a:prstGeom prst="rect">
              <a:avLst/>
            </a:prstGeom>
            <a:grpFill/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6240" y="1573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6238" y="1568"/>
              <a:ext cx="3" cy="2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2 h 2"/>
                <a:gd name="T4" fmla="*/ 2 w 3"/>
                <a:gd name="T5" fmla="*/ 2 h 2"/>
                <a:gd name="T6" fmla="*/ 3 w 3"/>
                <a:gd name="T7" fmla="*/ 1 h 2"/>
                <a:gd name="T8" fmla="*/ 3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2" name="Freeform 24"/>
            <p:cNvSpPr>
              <a:spLocks/>
            </p:cNvSpPr>
            <p:nvPr/>
          </p:nvSpPr>
          <p:spPr bwMode="auto">
            <a:xfrm>
              <a:off x="6238" y="1572"/>
              <a:ext cx="2" cy="1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0 h 1"/>
                <a:gd name="T6" fmla="*/ 2 w 2"/>
                <a:gd name="T7" fmla="*/ 0 h 1"/>
                <a:gd name="T8" fmla="*/ 0 w 2"/>
                <a:gd name="T9" fmla="*/ 0 h 1"/>
                <a:gd name="T10" fmla="*/ 2 w 2"/>
                <a:gd name="T11" fmla="*/ 1 h 1"/>
                <a:gd name="T12" fmla="*/ 0 w 2"/>
                <a:gd name="T13" fmla="*/ 1 h 1"/>
                <a:gd name="T14" fmla="*/ 2 w 2"/>
                <a:gd name="T15" fmla="*/ 1 h 1"/>
                <a:gd name="T16" fmla="*/ 2 w 2"/>
                <a:gd name="T17" fmla="*/ 0 h 1"/>
                <a:gd name="T18" fmla="*/ 2 w 2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3" name="Freeform 25"/>
            <p:cNvSpPr>
              <a:spLocks/>
            </p:cNvSpPr>
            <p:nvPr/>
          </p:nvSpPr>
          <p:spPr bwMode="auto">
            <a:xfrm>
              <a:off x="6231" y="1550"/>
              <a:ext cx="2" cy="5"/>
            </a:xfrm>
            <a:custGeom>
              <a:avLst/>
              <a:gdLst>
                <a:gd name="T0" fmla="*/ 1 w 2"/>
                <a:gd name="T1" fmla="*/ 1 h 5"/>
                <a:gd name="T2" fmla="*/ 1 w 2"/>
                <a:gd name="T3" fmla="*/ 1 h 5"/>
                <a:gd name="T4" fmla="*/ 0 w 2"/>
                <a:gd name="T5" fmla="*/ 1 h 5"/>
                <a:gd name="T6" fmla="*/ 0 w 2"/>
                <a:gd name="T7" fmla="*/ 2 h 5"/>
                <a:gd name="T8" fmla="*/ 0 w 2"/>
                <a:gd name="T9" fmla="*/ 4 h 5"/>
                <a:gd name="T10" fmla="*/ 1 w 2"/>
                <a:gd name="T11" fmla="*/ 5 h 5"/>
                <a:gd name="T12" fmla="*/ 1 w 2"/>
                <a:gd name="T13" fmla="*/ 5 h 5"/>
                <a:gd name="T14" fmla="*/ 2 w 2"/>
                <a:gd name="T15" fmla="*/ 4 h 5"/>
                <a:gd name="T16" fmla="*/ 2 w 2"/>
                <a:gd name="T17" fmla="*/ 2 h 5"/>
                <a:gd name="T18" fmla="*/ 2 w 2"/>
                <a:gd name="T19" fmla="*/ 4 h 5"/>
                <a:gd name="T20" fmla="*/ 2 w 2"/>
                <a:gd name="T21" fmla="*/ 2 h 5"/>
                <a:gd name="T22" fmla="*/ 2 w 2"/>
                <a:gd name="T23" fmla="*/ 1 h 5"/>
                <a:gd name="T24" fmla="*/ 2 w 2"/>
                <a:gd name="T25" fmla="*/ 1 h 5"/>
                <a:gd name="T26" fmla="*/ 2 w 2"/>
                <a:gd name="T27" fmla="*/ 0 h 5"/>
                <a:gd name="T28" fmla="*/ 1 w 2"/>
                <a:gd name="T29" fmla="*/ 0 h 5"/>
                <a:gd name="T30" fmla="*/ 1 w 2"/>
                <a:gd name="T3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" h="5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4" name="Freeform 26"/>
            <p:cNvSpPr>
              <a:spLocks/>
            </p:cNvSpPr>
            <p:nvPr/>
          </p:nvSpPr>
          <p:spPr bwMode="auto">
            <a:xfrm>
              <a:off x="6241" y="1565"/>
              <a:ext cx="0" cy="2"/>
            </a:xfrm>
            <a:custGeom>
              <a:avLst/>
              <a:gdLst>
                <a:gd name="T0" fmla="*/ 2 h 2"/>
                <a:gd name="T1" fmla="*/ 0 h 2"/>
                <a:gd name="T2" fmla="*/ 2 h 2"/>
                <a:gd name="T3" fmla="*/ 2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5" name="Freeform 27"/>
            <p:cNvSpPr>
              <a:spLocks/>
            </p:cNvSpPr>
            <p:nvPr/>
          </p:nvSpPr>
          <p:spPr bwMode="auto">
            <a:xfrm>
              <a:off x="6220" y="1541"/>
              <a:ext cx="3" cy="1"/>
            </a:xfrm>
            <a:custGeom>
              <a:avLst/>
              <a:gdLst>
                <a:gd name="T0" fmla="*/ 3 w 3"/>
                <a:gd name="T1" fmla="*/ 0 h 1"/>
                <a:gd name="T2" fmla="*/ 3 w 3"/>
                <a:gd name="T3" fmla="*/ 0 h 1"/>
                <a:gd name="T4" fmla="*/ 2 w 3"/>
                <a:gd name="T5" fmla="*/ 0 h 1"/>
                <a:gd name="T6" fmla="*/ 0 w 3"/>
                <a:gd name="T7" fmla="*/ 0 h 1"/>
                <a:gd name="T8" fmla="*/ 3 w 3"/>
                <a:gd name="T9" fmla="*/ 1 h 1"/>
                <a:gd name="T10" fmla="*/ 3 w 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6" name="Freeform 28"/>
            <p:cNvSpPr>
              <a:spLocks/>
            </p:cNvSpPr>
            <p:nvPr/>
          </p:nvSpPr>
          <p:spPr bwMode="auto">
            <a:xfrm>
              <a:off x="6271" y="1592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0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1" name="Freeform 29"/>
            <p:cNvSpPr>
              <a:spLocks/>
            </p:cNvSpPr>
            <p:nvPr/>
          </p:nvSpPr>
          <p:spPr bwMode="auto">
            <a:xfrm>
              <a:off x="6272" y="1592"/>
              <a:ext cx="0" cy="2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2" name="Freeform 30"/>
            <p:cNvSpPr>
              <a:spLocks/>
            </p:cNvSpPr>
            <p:nvPr/>
          </p:nvSpPr>
          <p:spPr bwMode="auto">
            <a:xfrm>
              <a:off x="6220" y="1532"/>
              <a:ext cx="3" cy="2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1 h 2"/>
                <a:gd name="T4" fmla="*/ 0 w 3"/>
                <a:gd name="T5" fmla="*/ 2 h 2"/>
                <a:gd name="T6" fmla="*/ 0 w 3"/>
                <a:gd name="T7" fmla="*/ 2 h 2"/>
                <a:gd name="T8" fmla="*/ 2 w 3"/>
                <a:gd name="T9" fmla="*/ 1 h 2"/>
                <a:gd name="T10" fmla="*/ 3 w 3"/>
                <a:gd name="T11" fmla="*/ 1 h 2"/>
                <a:gd name="T12" fmla="*/ 3 w 3"/>
                <a:gd name="T13" fmla="*/ 0 h 2"/>
                <a:gd name="T14" fmla="*/ 2 w 3"/>
                <a:gd name="T15" fmla="*/ 0 h 2"/>
                <a:gd name="T16" fmla="*/ 0 w 3"/>
                <a:gd name="T17" fmla="*/ 0 h 2"/>
                <a:gd name="T18" fmla="*/ 0 w 3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5" name="Freeform 31"/>
            <p:cNvSpPr>
              <a:spLocks/>
            </p:cNvSpPr>
            <p:nvPr/>
          </p:nvSpPr>
          <p:spPr bwMode="auto">
            <a:xfrm>
              <a:off x="6228" y="1550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5" name="Freeform 32"/>
            <p:cNvSpPr>
              <a:spLocks/>
            </p:cNvSpPr>
            <p:nvPr/>
          </p:nvSpPr>
          <p:spPr bwMode="auto">
            <a:xfrm>
              <a:off x="6196" y="1520"/>
              <a:ext cx="2" cy="4"/>
            </a:xfrm>
            <a:custGeom>
              <a:avLst/>
              <a:gdLst>
                <a:gd name="T0" fmla="*/ 0 w 2"/>
                <a:gd name="T1" fmla="*/ 4 h 4"/>
                <a:gd name="T2" fmla="*/ 0 w 2"/>
                <a:gd name="T3" fmla="*/ 3 h 4"/>
                <a:gd name="T4" fmla="*/ 1 w 2"/>
                <a:gd name="T5" fmla="*/ 1 h 4"/>
                <a:gd name="T6" fmla="*/ 1 w 2"/>
                <a:gd name="T7" fmla="*/ 1 h 4"/>
                <a:gd name="T8" fmla="*/ 2 w 2"/>
                <a:gd name="T9" fmla="*/ 0 h 4"/>
                <a:gd name="T10" fmla="*/ 2 w 2"/>
                <a:gd name="T11" fmla="*/ 0 h 4"/>
                <a:gd name="T12" fmla="*/ 2 w 2"/>
                <a:gd name="T13" fmla="*/ 0 h 4"/>
                <a:gd name="T14" fmla="*/ 1 w 2"/>
                <a:gd name="T15" fmla="*/ 0 h 4"/>
                <a:gd name="T16" fmla="*/ 1 w 2"/>
                <a:gd name="T17" fmla="*/ 0 h 4"/>
                <a:gd name="T18" fmla="*/ 1 w 2"/>
                <a:gd name="T19" fmla="*/ 1 h 4"/>
                <a:gd name="T20" fmla="*/ 0 w 2"/>
                <a:gd name="T21" fmla="*/ 3 h 4"/>
                <a:gd name="T22" fmla="*/ 0 w 2"/>
                <a:gd name="T2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0" y="3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6" name="Freeform 33"/>
            <p:cNvSpPr>
              <a:spLocks/>
            </p:cNvSpPr>
            <p:nvPr/>
          </p:nvSpPr>
          <p:spPr bwMode="auto">
            <a:xfrm>
              <a:off x="6229" y="1549"/>
              <a:ext cx="2" cy="0"/>
            </a:xfrm>
            <a:custGeom>
              <a:avLst/>
              <a:gdLst>
                <a:gd name="T0" fmla="*/ 2 w 2"/>
                <a:gd name="T1" fmla="*/ 0 w 2"/>
                <a:gd name="T2" fmla="*/ 2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7" name="Freeform 34"/>
            <p:cNvSpPr>
              <a:spLocks/>
            </p:cNvSpPr>
            <p:nvPr/>
          </p:nvSpPr>
          <p:spPr bwMode="auto">
            <a:xfrm>
              <a:off x="6218" y="1533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8" name="Freeform 35"/>
            <p:cNvSpPr>
              <a:spLocks/>
            </p:cNvSpPr>
            <p:nvPr/>
          </p:nvSpPr>
          <p:spPr bwMode="auto">
            <a:xfrm>
              <a:off x="6218" y="1525"/>
              <a:ext cx="2" cy="5"/>
            </a:xfrm>
            <a:custGeom>
              <a:avLst/>
              <a:gdLst>
                <a:gd name="T0" fmla="*/ 0 w 2"/>
                <a:gd name="T1" fmla="*/ 5 h 5"/>
                <a:gd name="T2" fmla="*/ 0 w 2"/>
                <a:gd name="T3" fmla="*/ 5 h 5"/>
                <a:gd name="T4" fmla="*/ 0 w 2"/>
                <a:gd name="T5" fmla="*/ 5 h 5"/>
                <a:gd name="T6" fmla="*/ 1 w 2"/>
                <a:gd name="T7" fmla="*/ 5 h 5"/>
                <a:gd name="T8" fmla="*/ 2 w 2"/>
                <a:gd name="T9" fmla="*/ 5 h 5"/>
                <a:gd name="T10" fmla="*/ 2 w 2"/>
                <a:gd name="T11" fmla="*/ 5 h 5"/>
                <a:gd name="T12" fmla="*/ 2 w 2"/>
                <a:gd name="T13" fmla="*/ 2 h 5"/>
                <a:gd name="T14" fmla="*/ 2 w 2"/>
                <a:gd name="T15" fmla="*/ 0 h 5"/>
                <a:gd name="T16" fmla="*/ 1 w 2"/>
                <a:gd name="T17" fmla="*/ 2 h 5"/>
                <a:gd name="T18" fmla="*/ 1 w 2"/>
                <a:gd name="T19" fmla="*/ 2 h 5"/>
                <a:gd name="T20" fmla="*/ 1 w 2"/>
                <a:gd name="T21" fmla="*/ 3 h 5"/>
                <a:gd name="T22" fmla="*/ 1 w 2"/>
                <a:gd name="T23" fmla="*/ 3 h 5"/>
                <a:gd name="T24" fmla="*/ 0 w 2"/>
                <a:gd name="T2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0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9" name="Freeform 36"/>
            <p:cNvSpPr>
              <a:spLocks/>
            </p:cNvSpPr>
            <p:nvPr/>
          </p:nvSpPr>
          <p:spPr bwMode="auto">
            <a:xfrm>
              <a:off x="6215" y="1528"/>
              <a:ext cx="4" cy="6"/>
            </a:xfrm>
            <a:custGeom>
              <a:avLst/>
              <a:gdLst>
                <a:gd name="T0" fmla="*/ 0 w 4"/>
                <a:gd name="T1" fmla="*/ 4 h 6"/>
                <a:gd name="T2" fmla="*/ 0 w 4"/>
                <a:gd name="T3" fmla="*/ 5 h 6"/>
                <a:gd name="T4" fmla="*/ 1 w 4"/>
                <a:gd name="T5" fmla="*/ 6 h 6"/>
                <a:gd name="T6" fmla="*/ 3 w 4"/>
                <a:gd name="T7" fmla="*/ 5 h 6"/>
                <a:gd name="T8" fmla="*/ 3 w 4"/>
                <a:gd name="T9" fmla="*/ 4 h 6"/>
                <a:gd name="T10" fmla="*/ 3 w 4"/>
                <a:gd name="T11" fmla="*/ 4 h 6"/>
                <a:gd name="T12" fmla="*/ 3 w 4"/>
                <a:gd name="T13" fmla="*/ 4 h 6"/>
                <a:gd name="T14" fmla="*/ 3 w 4"/>
                <a:gd name="T15" fmla="*/ 4 h 6"/>
                <a:gd name="T16" fmla="*/ 3 w 4"/>
                <a:gd name="T17" fmla="*/ 2 h 6"/>
                <a:gd name="T18" fmla="*/ 1 w 4"/>
                <a:gd name="T19" fmla="*/ 4 h 6"/>
                <a:gd name="T20" fmla="*/ 3 w 4"/>
                <a:gd name="T21" fmla="*/ 2 h 6"/>
                <a:gd name="T22" fmla="*/ 4 w 4"/>
                <a:gd name="T23" fmla="*/ 0 h 6"/>
                <a:gd name="T24" fmla="*/ 4 w 4"/>
                <a:gd name="T25" fmla="*/ 0 h 6"/>
                <a:gd name="T26" fmla="*/ 3 w 4"/>
                <a:gd name="T27" fmla="*/ 1 h 6"/>
                <a:gd name="T28" fmla="*/ 3 w 4"/>
                <a:gd name="T29" fmla="*/ 1 h 6"/>
                <a:gd name="T30" fmla="*/ 1 w 4"/>
                <a:gd name="T31" fmla="*/ 2 h 6"/>
                <a:gd name="T32" fmla="*/ 0 w 4"/>
                <a:gd name="T33" fmla="*/ 4 h 6"/>
                <a:gd name="T34" fmla="*/ 0 w 4"/>
                <a:gd name="T3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" h="6">
                  <a:moveTo>
                    <a:pt x="0" y="4"/>
                  </a:moveTo>
                  <a:lnTo>
                    <a:pt x="0" y="5"/>
                  </a:lnTo>
                  <a:lnTo>
                    <a:pt x="1" y="6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1" y="4"/>
                  </a:lnTo>
                  <a:lnTo>
                    <a:pt x="3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0" name="Freeform 37"/>
            <p:cNvSpPr>
              <a:spLocks/>
            </p:cNvSpPr>
            <p:nvPr/>
          </p:nvSpPr>
          <p:spPr bwMode="auto">
            <a:xfrm>
              <a:off x="6215" y="1533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0 h 1"/>
                <a:gd name="T5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1" name="Freeform 38"/>
            <p:cNvSpPr>
              <a:spLocks/>
            </p:cNvSpPr>
            <p:nvPr/>
          </p:nvSpPr>
          <p:spPr bwMode="auto">
            <a:xfrm>
              <a:off x="6200" y="1517"/>
              <a:ext cx="1" cy="4"/>
            </a:xfrm>
            <a:custGeom>
              <a:avLst/>
              <a:gdLst>
                <a:gd name="T0" fmla="*/ 0 w 1"/>
                <a:gd name="T1" fmla="*/ 2 h 4"/>
                <a:gd name="T2" fmla="*/ 0 w 1"/>
                <a:gd name="T3" fmla="*/ 4 h 4"/>
                <a:gd name="T4" fmla="*/ 0 w 1"/>
                <a:gd name="T5" fmla="*/ 4 h 4"/>
                <a:gd name="T6" fmla="*/ 1 w 1"/>
                <a:gd name="T7" fmla="*/ 4 h 4"/>
                <a:gd name="T8" fmla="*/ 0 w 1"/>
                <a:gd name="T9" fmla="*/ 0 h 4"/>
                <a:gd name="T10" fmla="*/ 0 w 1"/>
                <a:gd name="T11" fmla="*/ 0 h 4"/>
                <a:gd name="T12" fmla="*/ 0 w 1"/>
                <a:gd name="T13" fmla="*/ 0 h 4"/>
                <a:gd name="T14" fmla="*/ 0 w 1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4">
                  <a:moveTo>
                    <a:pt x="0" y="2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2" name="Rectangle 39"/>
            <p:cNvSpPr>
              <a:spLocks noChangeArrowheads="1"/>
            </p:cNvSpPr>
            <p:nvPr/>
          </p:nvSpPr>
          <p:spPr bwMode="auto">
            <a:xfrm>
              <a:off x="6224" y="1536"/>
              <a:ext cx="1" cy="1"/>
            </a:xfrm>
            <a:prstGeom prst="rect">
              <a:avLst/>
            </a:prstGeom>
            <a:grpFill/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3" name="Rectangle 40"/>
            <p:cNvSpPr>
              <a:spLocks noChangeArrowheads="1"/>
            </p:cNvSpPr>
            <p:nvPr/>
          </p:nvSpPr>
          <p:spPr bwMode="auto">
            <a:xfrm>
              <a:off x="6196" y="1523"/>
              <a:ext cx="1" cy="1"/>
            </a:xfrm>
            <a:prstGeom prst="rect">
              <a:avLst/>
            </a:prstGeom>
            <a:grpFill/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4" name="Rectangle 41"/>
            <p:cNvSpPr>
              <a:spLocks noChangeArrowheads="1"/>
            </p:cNvSpPr>
            <p:nvPr/>
          </p:nvSpPr>
          <p:spPr bwMode="auto">
            <a:xfrm>
              <a:off x="6218" y="1534"/>
              <a:ext cx="1" cy="1"/>
            </a:xfrm>
            <a:prstGeom prst="rect">
              <a:avLst/>
            </a:prstGeom>
            <a:grpFill/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5" name="Freeform 42"/>
            <p:cNvSpPr>
              <a:spLocks/>
            </p:cNvSpPr>
            <p:nvPr/>
          </p:nvSpPr>
          <p:spPr bwMode="auto">
            <a:xfrm>
              <a:off x="6194" y="1519"/>
              <a:ext cx="2" cy="4"/>
            </a:xfrm>
            <a:custGeom>
              <a:avLst/>
              <a:gdLst>
                <a:gd name="T0" fmla="*/ 2 w 2"/>
                <a:gd name="T1" fmla="*/ 2 h 4"/>
                <a:gd name="T2" fmla="*/ 2 w 2"/>
                <a:gd name="T3" fmla="*/ 1 h 4"/>
                <a:gd name="T4" fmla="*/ 2 w 2"/>
                <a:gd name="T5" fmla="*/ 1 h 4"/>
                <a:gd name="T6" fmla="*/ 2 w 2"/>
                <a:gd name="T7" fmla="*/ 0 h 4"/>
                <a:gd name="T8" fmla="*/ 2 w 2"/>
                <a:gd name="T9" fmla="*/ 0 h 4"/>
                <a:gd name="T10" fmla="*/ 2 w 2"/>
                <a:gd name="T11" fmla="*/ 1 h 4"/>
                <a:gd name="T12" fmla="*/ 0 w 2"/>
                <a:gd name="T13" fmla="*/ 1 h 4"/>
                <a:gd name="T14" fmla="*/ 2 w 2"/>
                <a:gd name="T15" fmla="*/ 2 h 4"/>
                <a:gd name="T16" fmla="*/ 0 w 2"/>
                <a:gd name="T17" fmla="*/ 2 h 4"/>
                <a:gd name="T18" fmla="*/ 2 w 2"/>
                <a:gd name="T19" fmla="*/ 2 h 4"/>
                <a:gd name="T20" fmla="*/ 2 w 2"/>
                <a:gd name="T21" fmla="*/ 2 h 4"/>
                <a:gd name="T22" fmla="*/ 2 w 2"/>
                <a:gd name="T23" fmla="*/ 4 h 4"/>
                <a:gd name="T24" fmla="*/ 2 w 2"/>
                <a:gd name="T25" fmla="*/ 2 h 4"/>
                <a:gd name="T26" fmla="*/ 2 w 2"/>
                <a:gd name="T2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" h="4">
                  <a:moveTo>
                    <a:pt x="2" y="2"/>
                  </a:move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6" name="Freeform 43"/>
            <p:cNvSpPr>
              <a:spLocks/>
            </p:cNvSpPr>
            <p:nvPr/>
          </p:nvSpPr>
          <p:spPr bwMode="auto">
            <a:xfrm>
              <a:off x="6178" y="1520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7" name="Rectangle 44"/>
            <p:cNvSpPr>
              <a:spLocks noChangeArrowheads="1"/>
            </p:cNvSpPr>
            <p:nvPr/>
          </p:nvSpPr>
          <p:spPr bwMode="auto">
            <a:xfrm>
              <a:off x="6266" y="1594"/>
              <a:ext cx="1" cy="1"/>
            </a:xfrm>
            <a:prstGeom prst="rect">
              <a:avLst/>
            </a:prstGeom>
            <a:grpFill/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8" name="Freeform 45"/>
            <p:cNvSpPr>
              <a:spLocks/>
            </p:cNvSpPr>
            <p:nvPr/>
          </p:nvSpPr>
          <p:spPr bwMode="auto">
            <a:xfrm>
              <a:off x="6169" y="1520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9" name="Freeform 46"/>
            <p:cNvSpPr>
              <a:spLocks/>
            </p:cNvSpPr>
            <p:nvPr/>
          </p:nvSpPr>
          <p:spPr bwMode="auto">
            <a:xfrm>
              <a:off x="6169" y="1517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0 h 2"/>
                <a:gd name="T6" fmla="*/ 1 w 1"/>
                <a:gd name="T7" fmla="*/ 0 h 2"/>
                <a:gd name="T8" fmla="*/ 1 w 1"/>
                <a:gd name="T9" fmla="*/ 0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0" name="Freeform 47"/>
            <p:cNvSpPr>
              <a:spLocks/>
            </p:cNvSpPr>
            <p:nvPr/>
          </p:nvSpPr>
          <p:spPr bwMode="auto">
            <a:xfrm>
              <a:off x="6424" y="1616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1" name="Rectangle 48"/>
            <p:cNvSpPr>
              <a:spLocks noChangeArrowheads="1"/>
            </p:cNvSpPr>
            <p:nvPr/>
          </p:nvSpPr>
          <p:spPr bwMode="auto">
            <a:xfrm>
              <a:off x="6143" y="1511"/>
              <a:ext cx="1" cy="1"/>
            </a:xfrm>
            <a:prstGeom prst="rect">
              <a:avLst/>
            </a:prstGeom>
            <a:grpFill/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2" name="Freeform 49"/>
            <p:cNvSpPr>
              <a:spLocks/>
            </p:cNvSpPr>
            <p:nvPr/>
          </p:nvSpPr>
          <p:spPr bwMode="auto">
            <a:xfrm>
              <a:off x="6161" y="1506"/>
              <a:ext cx="6" cy="5"/>
            </a:xfrm>
            <a:custGeom>
              <a:avLst/>
              <a:gdLst>
                <a:gd name="T0" fmla="*/ 2 w 6"/>
                <a:gd name="T1" fmla="*/ 4 h 5"/>
                <a:gd name="T2" fmla="*/ 4 w 6"/>
                <a:gd name="T3" fmla="*/ 4 h 5"/>
                <a:gd name="T4" fmla="*/ 4 w 6"/>
                <a:gd name="T5" fmla="*/ 4 h 5"/>
                <a:gd name="T6" fmla="*/ 5 w 6"/>
                <a:gd name="T7" fmla="*/ 4 h 5"/>
                <a:gd name="T8" fmla="*/ 5 w 6"/>
                <a:gd name="T9" fmla="*/ 4 h 5"/>
                <a:gd name="T10" fmla="*/ 5 w 6"/>
                <a:gd name="T11" fmla="*/ 4 h 5"/>
                <a:gd name="T12" fmla="*/ 6 w 6"/>
                <a:gd name="T13" fmla="*/ 4 h 5"/>
                <a:gd name="T14" fmla="*/ 5 w 6"/>
                <a:gd name="T15" fmla="*/ 1 h 5"/>
                <a:gd name="T16" fmla="*/ 4 w 6"/>
                <a:gd name="T17" fmla="*/ 1 h 5"/>
                <a:gd name="T18" fmla="*/ 4 w 6"/>
                <a:gd name="T19" fmla="*/ 1 h 5"/>
                <a:gd name="T20" fmla="*/ 4 w 6"/>
                <a:gd name="T21" fmla="*/ 0 h 5"/>
                <a:gd name="T22" fmla="*/ 2 w 6"/>
                <a:gd name="T23" fmla="*/ 1 h 5"/>
                <a:gd name="T24" fmla="*/ 2 w 6"/>
                <a:gd name="T25" fmla="*/ 1 h 5"/>
                <a:gd name="T26" fmla="*/ 2 w 6"/>
                <a:gd name="T27" fmla="*/ 1 h 5"/>
                <a:gd name="T28" fmla="*/ 2 w 6"/>
                <a:gd name="T29" fmla="*/ 2 h 5"/>
                <a:gd name="T30" fmla="*/ 2 w 6"/>
                <a:gd name="T31" fmla="*/ 2 h 5"/>
                <a:gd name="T32" fmla="*/ 2 w 6"/>
                <a:gd name="T33" fmla="*/ 4 h 5"/>
                <a:gd name="T34" fmla="*/ 0 w 6"/>
                <a:gd name="T35" fmla="*/ 5 h 5"/>
                <a:gd name="T36" fmla="*/ 1 w 6"/>
                <a:gd name="T37" fmla="*/ 5 h 5"/>
                <a:gd name="T38" fmla="*/ 2 w 6"/>
                <a:gd name="T3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" h="5">
                  <a:moveTo>
                    <a:pt x="2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3" name="Freeform 50"/>
            <p:cNvSpPr>
              <a:spLocks/>
            </p:cNvSpPr>
            <p:nvPr/>
          </p:nvSpPr>
          <p:spPr bwMode="auto">
            <a:xfrm>
              <a:off x="6271" y="1592"/>
              <a:ext cx="0" cy="2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4" name="Freeform 51"/>
            <p:cNvSpPr>
              <a:spLocks/>
            </p:cNvSpPr>
            <p:nvPr/>
          </p:nvSpPr>
          <p:spPr bwMode="auto">
            <a:xfrm>
              <a:off x="6229" y="1549"/>
              <a:ext cx="3" cy="2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1 h 2"/>
                <a:gd name="T4" fmla="*/ 3 w 3"/>
                <a:gd name="T5" fmla="*/ 1 h 2"/>
                <a:gd name="T6" fmla="*/ 3 w 3"/>
                <a:gd name="T7" fmla="*/ 0 h 2"/>
                <a:gd name="T8" fmla="*/ 2 w 3"/>
                <a:gd name="T9" fmla="*/ 0 h 2"/>
                <a:gd name="T10" fmla="*/ 0 w 3"/>
                <a:gd name="T11" fmla="*/ 1 h 2"/>
                <a:gd name="T12" fmla="*/ 0 w 3"/>
                <a:gd name="T13" fmla="*/ 1 h 2"/>
                <a:gd name="T14" fmla="*/ 0 w 3"/>
                <a:gd name="T15" fmla="*/ 2 h 2"/>
                <a:gd name="T16" fmla="*/ 0 w 3"/>
                <a:gd name="T17" fmla="*/ 2 h 2"/>
                <a:gd name="T18" fmla="*/ 2 w 3"/>
                <a:gd name="T19" fmla="*/ 2 h 2"/>
                <a:gd name="T20" fmla="*/ 2 w 3"/>
                <a:gd name="T2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5" name="Rectangle 52"/>
            <p:cNvSpPr>
              <a:spLocks noChangeArrowheads="1"/>
            </p:cNvSpPr>
            <p:nvPr/>
          </p:nvSpPr>
          <p:spPr bwMode="auto">
            <a:xfrm>
              <a:off x="6216" y="1551"/>
              <a:ext cx="1" cy="1"/>
            </a:xfrm>
            <a:prstGeom prst="rect">
              <a:avLst/>
            </a:prstGeom>
            <a:grpFill/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6" name="Rectangle 53"/>
            <p:cNvSpPr>
              <a:spLocks noChangeArrowheads="1"/>
            </p:cNvSpPr>
            <p:nvPr/>
          </p:nvSpPr>
          <p:spPr bwMode="auto">
            <a:xfrm>
              <a:off x="6169" y="1520"/>
              <a:ext cx="1" cy="1"/>
            </a:xfrm>
            <a:prstGeom prst="rect">
              <a:avLst/>
            </a:prstGeom>
            <a:grpFill/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7" name="Freeform 54"/>
            <p:cNvSpPr>
              <a:spLocks/>
            </p:cNvSpPr>
            <p:nvPr/>
          </p:nvSpPr>
          <p:spPr bwMode="auto">
            <a:xfrm>
              <a:off x="6070" y="2036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8" name="Rectangle 55"/>
            <p:cNvSpPr>
              <a:spLocks noChangeArrowheads="1"/>
            </p:cNvSpPr>
            <p:nvPr/>
          </p:nvSpPr>
          <p:spPr bwMode="auto">
            <a:xfrm>
              <a:off x="6148" y="1510"/>
              <a:ext cx="1" cy="1"/>
            </a:xfrm>
            <a:prstGeom prst="rect">
              <a:avLst/>
            </a:prstGeom>
            <a:grpFill/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9" name="Freeform 56"/>
            <p:cNvSpPr>
              <a:spLocks/>
            </p:cNvSpPr>
            <p:nvPr/>
          </p:nvSpPr>
          <p:spPr bwMode="auto">
            <a:xfrm>
              <a:off x="6145" y="1501"/>
              <a:ext cx="3" cy="4"/>
            </a:xfrm>
            <a:custGeom>
              <a:avLst/>
              <a:gdLst>
                <a:gd name="T0" fmla="*/ 2 w 3"/>
                <a:gd name="T1" fmla="*/ 2 h 4"/>
                <a:gd name="T2" fmla="*/ 2 w 3"/>
                <a:gd name="T3" fmla="*/ 4 h 4"/>
                <a:gd name="T4" fmla="*/ 3 w 3"/>
                <a:gd name="T5" fmla="*/ 2 h 4"/>
                <a:gd name="T6" fmla="*/ 3 w 3"/>
                <a:gd name="T7" fmla="*/ 1 h 4"/>
                <a:gd name="T8" fmla="*/ 3 w 3"/>
                <a:gd name="T9" fmla="*/ 1 h 4"/>
                <a:gd name="T10" fmla="*/ 3 w 3"/>
                <a:gd name="T11" fmla="*/ 1 h 4"/>
                <a:gd name="T12" fmla="*/ 2 w 3"/>
                <a:gd name="T13" fmla="*/ 0 h 4"/>
                <a:gd name="T14" fmla="*/ 0 w 3"/>
                <a:gd name="T15" fmla="*/ 1 h 4"/>
                <a:gd name="T16" fmla="*/ 0 w 3"/>
                <a:gd name="T17" fmla="*/ 1 h 4"/>
                <a:gd name="T18" fmla="*/ 0 w 3"/>
                <a:gd name="T19" fmla="*/ 2 h 4"/>
                <a:gd name="T20" fmla="*/ 2 w 3"/>
                <a:gd name="T21" fmla="*/ 4 h 4"/>
                <a:gd name="T22" fmla="*/ 2 w 3"/>
                <a:gd name="T2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4">
                  <a:moveTo>
                    <a:pt x="2" y="2"/>
                  </a:moveTo>
                  <a:lnTo>
                    <a:pt x="2" y="4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0" name="Freeform 57"/>
            <p:cNvSpPr>
              <a:spLocks/>
            </p:cNvSpPr>
            <p:nvPr/>
          </p:nvSpPr>
          <p:spPr bwMode="auto">
            <a:xfrm>
              <a:off x="6163" y="1512"/>
              <a:ext cx="2" cy="0"/>
            </a:xfrm>
            <a:custGeom>
              <a:avLst/>
              <a:gdLst>
                <a:gd name="T0" fmla="*/ 0 w 2"/>
                <a:gd name="T1" fmla="*/ 2 w 2"/>
                <a:gd name="T2" fmla="*/ 0 w 2"/>
                <a:gd name="T3" fmla="*/ 0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1" name="Freeform 58"/>
            <p:cNvSpPr>
              <a:spLocks/>
            </p:cNvSpPr>
            <p:nvPr/>
          </p:nvSpPr>
          <p:spPr bwMode="auto">
            <a:xfrm>
              <a:off x="6154" y="1506"/>
              <a:ext cx="3" cy="6"/>
            </a:xfrm>
            <a:custGeom>
              <a:avLst/>
              <a:gdLst>
                <a:gd name="T0" fmla="*/ 2 w 3"/>
                <a:gd name="T1" fmla="*/ 1 h 6"/>
                <a:gd name="T2" fmla="*/ 2 w 3"/>
                <a:gd name="T3" fmla="*/ 2 h 6"/>
                <a:gd name="T4" fmla="*/ 2 w 3"/>
                <a:gd name="T5" fmla="*/ 2 h 6"/>
                <a:gd name="T6" fmla="*/ 2 w 3"/>
                <a:gd name="T7" fmla="*/ 2 h 6"/>
                <a:gd name="T8" fmla="*/ 0 w 3"/>
                <a:gd name="T9" fmla="*/ 1 h 6"/>
                <a:gd name="T10" fmla="*/ 0 w 3"/>
                <a:gd name="T11" fmla="*/ 2 h 6"/>
                <a:gd name="T12" fmla="*/ 0 w 3"/>
                <a:gd name="T13" fmla="*/ 2 h 6"/>
                <a:gd name="T14" fmla="*/ 0 w 3"/>
                <a:gd name="T15" fmla="*/ 2 h 6"/>
                <a:gd name="T16" fmla="*/ 0 w 3"/>
                <a:gd name="T17" fmla="*/ 4 h 6"/>
                <a:gd name="T18" fmla="*/ 0 w 3"/>
                <a:gd name="T19" fmla="*/ 5 h 6"/>
                <a:gd name="T20" fmla="*/ 0 w 3"/>
                <a:gd name="T21" fmla="*/ 5 h 6"/>
                <a:gd name="T22" fmla="*/ 2 w 3"/>
                <a:gd name="T23" fmla="*/ 6 h 6"/>
                <a:gd name="T24" fmla="*/ 3 w 3"/>
                <a:gd name="T25" fmla="*/ 5 h 6"/>
                <a:gd name="T26" fmla="*/ 3 w 3"/>
                <a:gd name="T27" fmla="*/ 5 h 6"/>
                <a:gd name="T28" fmla="*/ 3 w 3"/>
                <a:gd name="T29" fmla="*/ 4 h 6"/>
                <a:gd name="T30" fmla="*/ 3 w 3"/>
                <a:gd name="T31" fmla="*/ 2 h 6"/>
                <a:gd name="T32" fmla="*/ 3 w 3"/>
                <a:gd name="T33" fmla="*/ 2 h 6"/>
                <a:gd name="T34" fmla="*/ 2 w 3"/>
                <a:gd name="T35" fmla="*/ 0 h 6"/>
                <a:gd name="T36" fmla="*/ 2 w 3"/>
                <a:gd name="T3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" h="6">
                  <a:moveTo>
                    <a:pt x="2" y="1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6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0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2" name="Freeform 59"/>
            <p:cNvSpPr>
              <a:spLocks/>
            </p:cNvSpPr>
            <p:nvPr/>
          </p:nvSpPr>
          <p:spPr bwMode="auto">
            <a:xfrm>
              <a:off x="6154" y="1514"/>
              <a:ext cx="2" cy="2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1 h 2"/>
                <a:gd name="T4" fmla="*/ 2 w 2"/>
                <a:gd name="T5" fmla="*/ 1 h 2"/>
                <a:gd name="T6" fmla="*/ 2 w 2"/>
                <a:gd name="T7" fmla="*/ 2 h 2"/>
                <a:gd name="T8" fmla="*/ 2 w 2"/>
                <a:gd name="T9" fmla="*/ 1 h 2"/>
                <a:gd name="T10" fmla="*/ 2 w 2"/>
                <a:gd name="T11" fmla="*/ 1 h 2"/>
                <a:gd name="T12" fmla="*/ 2 w 2"/>
                <a:gd name="T13" fmla="*/ 1 h 2"/>
                <a:gd name="T14" fmla="*/ 0 w 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3" name="Rectangle 60"/>
            <p:cNvSpPr>
              <a:spLocks noChangeArrowheads="1"/>
            </p:cNvSpPr>
            <p:nvPr/>
          </p:nvSpPr>
          <p:spPr bwMode="auto">
            <a:xfrm>
              <a:off x="6158" y="1511"/>
              <a:ext cx="1" cy="1"/>
            </a:xfrm>
            <a:prstGeom prst="rect">
              <a:avLst/>
            </a:prstGeom>
            <a:grpFill/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4" name="Freeform 61"/>
            <p:cNvSpPr>
              <a:spLocks/>
            </p:cNvSpPr>
            <p:nvPr/>
          </p:nvSpPr>
          <p:spPr bwMode="auto">
            <a:xfrm>
              <a:off x="6158" y="1515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5" name="Freeform 62"/>
            <p:cNvSpPr>
              <a:spLocks/>
            </p:cNvSpPr>
            <p:nvPr/>
          </p:nvSpPr>
          <p:spPr bwMode="auto">
            <a:xfrm>
              <a:off x="6148" y="1506"/>
              <a:ext cx="1" cy="4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1 h 4"/>
                <a:gd name="T4" fmla="*/ 0 w 1"/>
                <a:gd name="T5" fmla="*/ 2 h 4"/>
                <a:gd name="T6" fmla="*/ 0 w 1"/>
                <a:gd name="T7" fmla="*/ 4 h 4"/>
                <a:gd name="T8" fmla="*/ 1 w 1"/>
                <a:gd name="T9" fmla="*/ 2 h 4"/>
                <a:gd name="T10" fmla="*/ 1 w 1"/>
                <a:gd name="T11" fmla="*/ 1 h 4"/>
                <a:gd name="T12" fmla="*/ 1 w 1"/>
                <a:gd name="T13" fmla="*/ 1 h 4"/>
                <a:gd name="T14" fmla="*/ 0 w 1"/>
                <a:gd name="T15" fmla="*/ 0 h 4"/>
                <a:gd name="T16" fmla="*/ 0 w 1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6" name="Freeform 63"/>
            <p:cNvSpPr>
              <a:spLocks/>
            </p:cNvSpPr>
            <p:nvPr/>
          </p:nvSpPr>
          <p:spPr bwMode="auto">
            <a:xfrm>
              <a:off x="6154" y="1511"/>
              <a:ext cx="6" cy="8"/>
            </a:xfrm>
            <a:custGeom>
              <a:avLst/>
              <a:gdLst>
                <a:gd name="T0" fmla="*/ 4 w 6"/>
                <a:gd name="T1" fmla="*/ 8 h 8"/>
                <a:gd name="T2" fmla="*/ 4 w 6"/>
                <a:gd name="T3" fmla="*/ 8 h 8"/>
                <a:gd name="T4" fmla="*/ 4 w 6"/>
                <a:gd name="T5" fmla="*/ 8 h 8"/>
                <a:gd name="T6" fmla="*/ 4 w 6"/>
                <a:gd name="T7" fmla="*/ 8 h 8"/>
                <a:gd name="T8" fmla="*/ 4 w 6"/>
                <a:gd name="T9" fmla="*/ 8 h 8"/>
                <a:gd name="T10" fmla="*/ 6 w 6"/>
                <a:gd name="T11" fmla="*/ 6 h 8"/>
                <a:gd name="T12" fmla="*/ 6 w 6"/>
                <a:gd name="T13" fmla="*/ 6 h 8"/>
                <a:gd name="T14" fmla="*/ 6 w 6"/>
                <a:gd name="T15" fmla="*/ 5 h 8"/>
                <a:gd name="T16" fmla="*/ 6 w 6"/>
                <a:gd name="T17" fmla="*/ 5 h 8"/>
                <a:gd name="T18" fmla="*/ 6 w 6"/>
                <a:gd name="T19" fmla="*/ 5 h 8"/>
                <a:gd name="T20" fmla="*/ 4 w 6"/>
                <a:gd name="T21" fmla="*/ 5 h 8"/>
                <a:gd name="T22" fmla="*/ 4 w 6"/>
                <a:gd name="T23" fmla="*/ 4 h 8"/>
                <a:gd name="T24" fmla="*/ 4 w 6"/>
                <a:gd name="T25" fmla="*/ 4 h 8"/>
                <a:gd name="T26" fmla="*/ 4 w 6"/>
                <a:gd name="T27" fmla="*/ 3 h 8"/>
                <a:gd name="T28" fmla="*/ 4 w 6"/>
                <a:gd name="T29" fmla="*/ 1 h 8"/>
                <a:gd name="T30" fmla="*/ 4 w 6"/>
                <a:gd name="T31" fmla="*/ 3 h 8"/>
                <a:gd name="T32" fmla="*/ 3 w 6"/>
                <a:gd name="T33" fmla="*/ 3 h 8"/>
                <a:gd name="T34" fmla="*/ 4 w 6"/>
                <a:gd name="T35" fmla="*/ 4 h 8"/>
                <a:gd name="T36" fmla="*/ 3 w 6"/>
                <a:gd name="T37" fmla="*/ 4 h 8"/>
                <a:gd name="T38" fmla="*/ 3 w 6"/>
                <a:gd name="T39" fmla="*/ 4 h 8"/>
                <a:gd name="T40" fmla="*/ 3 w 6"/>
                <a:gd name="T41" fmla="*/ 3 h 8"/>
                <a:gd name="T42" fmla="*/ 4 w 6"/>
                <a:gd name="T43" fmla="*/ 3 h 8"/>
                <a:gd name="T44" fmla="*/ 4 w 6"/>
                <a:gd name="T45" fmla="*/ 1 h 8"/>
                <a:gd name="T46" fmla="*/ 4 w 6"/>
                <a:gd name="T47" fmla="*/ 1 h 8"/>
                <a:gd name="T48" fmla="*/ 3 w 6"/>
                <a:gd name="T49" fmla="*/ 0 h 8"/>
                <a:gd name="T50" fmla="*/ 2 w 6"/>
                <a:gd name="T51" fmla="*/ 1 h 8"/>
                <a:gd name="T52" fmla="*/ 2 w 6"/>
                <a:gd name="T53" fmla="*/ 3 h 8"/>
                <a:gd name="T54" fmla="*/ 2 w 6"/>
                <a:gd name="T55" fmla="*/ 4 h 8"/>
                <a:gd name="T56" fmla="*/ 2 w 6"/>
                <a:gd name="T57" fmla="*/ 4 h 8"/>
                <a:gd name="T58" fmla="*/ 2 w 6"/>
                <a:gd name="T59" fmla="*/ 5 h 8"/>
                <a:gd name="T60" fmla="*/ 2 w 6"/>
                <a:gd name="T61" fmla="*/ 5 h 8"/>
                <a:gd name="T62" fmla="*/ 2 w 6"/>
                <a:gd name="T63" fmla="*/ 5 h 8"/>
                <a:gd name="T64" fmla="*/ 2 w 6"/>
                <a:gd name="T65" fmla="*/ 6 h 8"/>
                <a:gd name="T66" fmla="*/ 2 w 6"/>
                <a:gd name="T67" fmla="*/ 6 h 8"/>
                <a:gd name="T68" fmla="*/ 2 w 6"/>
                <a:gd name="T69" fmla="*/ 6 h 8"/>
                <a:gd name="T70" fmla="*/ 0 w 6"/>
                <a:gd name="T71" fmla="*/ 8 h 8"/>
                <a:gd name="T72" fmla="*/ 0 w 6"/>
                <a:gd name="T73" fmla="*/ 8 h 8"/>
                <a:gd name="T74" fmla="*/ 4 w 6"/>
                <a:gd name="T7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1"/>
                  </a:lnTo>
                  <a:lnTo>
                    <a:pt x="4" y="3"/>
                  </a:lnTo>
                  <a:lnTo>
                    <a:pt x="3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close/>
                </a:path>
              </a:pathLst>
            </a:custGeom>
            <a:grpFill/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7" name="Freeform 64"/>
            <p:cNvSpPr>
              <a:spLocks/>
            </p:cNvSpPr>
            <p:nvPr/>
          </p:nvSpPr>
          <p:spPr bwMode="auto">
            <a:xfrm>
              <a:off x="6165" y="15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0 h 1"/>
                <a:gd name="T10" fmla="*/ 1 w 1"/>
                <a:gd name="T11" fmla="*/ 0 h 1"/>
                <a:gd name="T12" fmla="*/ 0 w 1"/>
                <a:gd name="T13" fmla="*/ 0 h 1"/>
                <a:gd name="T14" fmla="*/ 0 w 1"/>
                <a:gd name="T15" fmla="*/ 1 h 1"/>
                <a:gd name="T16" fmla="*/ 0 w 1"/>
                <a:gd name="T17" fmla="*/ 1 h 1"/>
                <a:gd name="T18" fmla="*/ 0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8" name="Freeform 65"/>
            <p:cNvSpPr>
              <a:spLocks/>
            </p:cNvSpPr>
            <p:nvPr/>
          </p:nvSpPr>
          <p:spPr bwMode="auto">
            <a:xfrm>
              <a:off x="6163" y="1516"/>
              <a:ext cx="2" cy="0"/>
            </a:xfrm>
            <a:custGeom>
              <a:avLst/>
              <a:gdLst>
                <a:gd name="T0" fmla="*/ 2 w 2"/>
                <a:gd name="T1" fmla="*/ 0 w 2"/>
                <a:gd name="T2" fmla="*/ 2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9" name="Freeform 66"/>
            <p:cNvSpPr>
              <a:spLocks/>
            </p:cNvSpPr>
            <p:nvPr/>
          </p:nvSpPr>
          <p:spPr bwMode="auto">
            <a:xfrm>
              <a:off x="6158" y="1501"/>
              <a:ext cx="3" cy="11"/>
            </a:xfrm>
            <a:custGeom>
              <a:avLst/>
              <a:gdLst>
                <a:gd name="T0" fmla="*/ 0 w 3"/>
                <a:gd name="T1" fmla="*/ 11 h 11"/>
                <a:gd name="T2" fmla="*/ 2 w 3"/>
                <a:gd name="T3" fmla="*/ 10 h 11"/>
                <a:gd name="T4" fmla="*/ 2 w 3"/>
                <a:gd name="T5" fmla="*/ 10 h 11"/>
                <a:gd name="T6" fmla="*/ 2 w 3"/>
                <a:gd name="T7" fmla="*/ 9 h 11"/>
                <a:gd name="T8" fmla="*/ 2 w 3"/>
                <a:gd name="T9" fmla="*/ 9 h 11"/>
                <a:gd name="T10" fmla="*/ 2 w 3"/>
                <a:gd name="T11" fmla="*/ 9 h 11"/>
                <a:gd name="T12" fmla="*/ 2 w 3"/>
                <a:gd name="T13" fmla="*/ 7 h 11"/>
                <a:gd name="T14" fmla="*/ 2 w 3"/>
                <a:gd name="T15" fmla="*/ 6 h 11"/>
                <a:gd name="T16" fmla="*/ 3 w 3"/>
                <a:gd name="T17" fmla="*/ 5 h 11"/>
                <a:gd name="T18" fmla="*/ 3 w 3"/>
                <a:gd name="T19" fmla="*/ 5 h 11"/>
                <a:gd name="T20" fmla="*/ 3 w 3"/>
                <a:gd name="T21" fmla="*/ 5 h 11"/>
                <a:gd name="T22" fmla="*/ 3 w 3"/>
                <a:gd name="T23" fmla="*/ 4 h 11"/>
                <a:gd name="T24" fmla="*/ 3 w 3"/>
                <a:gd name="T25" fmla="*/ 2 h 11"/>
                <a:gd name="T26" fmla="*/ 3 w 3"/>
                <a:gd name="T27" fmla="*/ 1 h 11"/>
                <a:gd name="T28" fmla="*/ 3 w 3"/>
                <a:gd name="T29" fmla="*/ 1 h 11"/>
                <a:gd name="T30" fmla="*/ 2 w 3"/>
                <a:gd name="T31" fmla="*/ 0 h 11"/>
                <a:gd name="T32" fmla="*/ 2 w 3"/>
                <a:gd name="T33" fmla="*/ 1 h 11"/>
                <a:gd name="T34" fmla="*/ 2 w 3"/>
                <a:gd name="T35" fmla="*/ 1 h 11"/>
                <a:gd name="T36" fmla="*/ 2 w 3"/>
                <a:gd name="T37" fmla="*/ 1 h 11"/>
                <a:gd name="T38" fmla="*/ 2 w 3"/>
                <a:gd name="T39" fmla="*/ 1 h 11"/>
                <a:gd name="T40" fmla="*/ 2 w 3"/>
                <a:gd name="T41" fmla="*/ 2 h 11"/>
                <a:gd name="T42" fmla="*/ 2 w 3"/>
                <a:gd name="T43" fmla="*/ 1 h 11"/>
                <a:gd name="T44" fmla="*/ 2 w 3"/>
                <a:gd name="T45" fmla="*/ 2 h 11"/>
                <a:gd name="T46" fmla="*/ 2 w 3"/>
                <a:gd name="T47" fmla="*/ 4 h 11"/>
                <a:gd name="T48" fmla="*/ 0 w 3"/>
                <a:gd name="T49" fmla="*/ 5 h 11"/>
                <a:gd name="T50" fmla="*/ 0 w 3"/>
                <a:gd name="T51" fmla="*/ 6 h 11"/>
                <a:gd name="T52" fmla="*/ 0 w 3"/>
                <a:gd name="T53" fmla="*/ 10 h 11"/>
                <a:gd name="T54" fmla="*/ 0 w 3"/>
                <a:gd name="T55" fmla="*/ 11 h 11"/>
                <a:gd name="T56" fmla="*/ 0 w 3"/>
                <a:gd name="T57" fmla="*/ 11 h 11"/>
                <a:gd name="T58" fmla="*/ 0 w 3"/>
                <a:gd name="T59" fmla="*/ 11 h 11"/>
                <a:gd name="T60" fmla="*/ 0 w 3"/>
                <a:gd name="T6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" h="11">
                  <a:moveTo>
                    <a:pt x="0" y="11"/>
                  </a:moveTo>
                  <a:lnTo>
                    <a:pt x="2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7"/>
                  </a:lnTo>
                  <a:lnTo>
                    <a:pt x="2" y="6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0" name="Freeform 67"/>
            <p:cNvSpPr>
              <a:spLocks/>
            </p:cNvSpPr>
            <p:nvPr/>
          </p:nvSpPr>
          <p:spPr bwMode="auto">
            <a:xfrm>
              <a:off x="6174" y="1521"/>
              <a:ext cx="1" cy="2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2 h 2"/>
                <a:gd name="T4" fmla="*/ 1 w 1"/>
                <a:gd name="T5" fmla="*/ 2 h 2"/>
                <a:gd name="T6" fmla="*/ 1 w 1"/>
                <a:gd name="T7" fmla="*/ 0 h 2"/>
                <a:gd name="T8" fmla="*/ 1 w 1"/>
                <a:gd name="T9" fmla="*/ 0 h 2"/>
                <a:gd name="T10" fmla="*/ 0 w 1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1" name="Freeform 68"/>
            <p:cNvSpPr>
              <a:spLocks noEditPoints="1"/>
            </p:cNvSpPr>
            <p:nvPr/>
          </p:nvSpPr>
          <p:spPr bwMode="auto">
            <a:xfrm>
              <a:off x="5942" y="1497"/>
              <a:ext cx="970" cy="1239"/>
            </a:xfrm>
            <a:custGeom>
              <a:avLst/>
              <a:gdLst>
                <a:gd name="T0" fmla="*/ 952 w 970"/>
                <a:gd name="T1" fmla="*/ 370 h 1239"/>
                <a:gd name="T2" fmla="*/ 908 w 970"/>
                <a:gd name="T3" fmla="*/ 290 h 1239"/>
                <a:gd name="T4" fmla="*/ 799 w 970"/>
                <a:gd name="T5" fmla="*/ 269 h 1239"/>
                <a:gd name="T6" fmla="*/ 709 w 970"/>
                <a:gd name="T7" fmla="*/ 190 h 1239"/>
                <a:gd name="T8" fmla="*/ 620 w 970"/>
                <a:gd name="T9" fmla="*/ 134 h 1239"/>
                <a:gd name="T10" fmla="*/ 517 w 970"/>
                <a:gd name="T11" fmla="*/ 134 h 1239"/>
                <a:gd name="T12" fmla="*/ 419 w 970"/>
                <a:gd name="T13" fmla="*/ 108 h 1239"/>
                <a:gd name="T14" fmla="*/ 324 w 970"/>
                <a:gd name="T15" fmla="*/ 101 h 1239"/>
                <a:gd name="T16" fmla="*/ 302 w 970"/>
                <a:gd name="T17" fmla="*/ 84 h 1239"/>
                <a:gd name="T18" fmla="*/ 289 w 970"/>
                <a:gd name="T19" fmla="*/ 57 h 1239"/>
                <a:gd name="T20" fmla="*/ 277 w 970"/>
                <a:gd name="T21" fmla="*/ 48 h 1239"/>
                <a:gd name="T22" fmla="*/ 276 w 970"/>
                <a:gd name="T23" fmla="*/ 40 h 1239"/>
                <a:gd name="T24" fmla="*/ 259 w 970"/>
                <a:gd name="T25" fmla="*/ 31 h 1239"/>
                <a:gd name="T26" fmla="*/ 237 w 970"/>
                <a:gd name="T27" fmla="*/ 49 h 1239"/>
                <a:gd name="T28" fmla="*/ 237 w 970"/>
                <a:gd name="T29" fmla="*/ 20 h 1239"/>
                <a:gd name="T30" fmla="*/ 229 w 970"/>
                <a:gd name="T31" fmla="*/ 19 h 1239"/>
                <a:gd name="T32" fmla="*/ 218 w 970"/>
                <a:gd name="T33" fmla="*/ 18 h 1239"/>
                <a:gd name="T34" fmla="*/ 205 w 970"/>
                <a:gd name="T35" fmla="*/ 14 h 1239"/>
                <a:gd name="T36" fmla="*/ 201 w 970"/>
                <a:gd name="T37" fmla="*/ 4 h 1239"/>
                <a:gd name="T38" fmla="*/ 184 w 970"/>
                <a:gd name="T39" fmla="*/ 10 h 1239"/>
                <a:gd name="T40" fmla="*/ 167 w 970"/>
                <a:gd name="T41" fmla="*/ 84 h 1239"/>
                <a:gd name="T42" fmla="*/ 149 w 970"/>
                <a:gd name="T43" fmla="*/ 124 h 1239"/>
                <a:gd name="T44" fmla="*/ 140 w 970"/>
                <a:gd name="T45" fmla="*/ 152 h 1239"/>
                <a:gd name="T46" fmla="*/ 120 w 970"/>
                <a:gd name="T47" fmla="*/ 180 h 1239"/>
                <a:gd name="T48" fmla="*/ 97 w 970"/>
                <a:gd name="T49" fmla="*/ 220 h 1239"/>
                <a:gd name="T50" fmla="*/ 9 w 970"/>
                <a:gd name="T51" fmla="*/ 306 h 1239"/>
                <a:gd name="T52" fmla="*/ 92 w 970"/>
                <a:gd name="T53" fmla="*/ 385 h 1239"/>
                <a:gd name="T54" fmla="*/ 92 w 970"/>
                <a:gd name="T55" fmla="*/ 465 h 1239"/>
                <a:gd name="T56" fmla="*/ 114 w 970"/>
                <a:gd name="T57" fmla="*/ 493 h 1239"/>
                <a:gd name="T58" fmla="*/ 150 w 970"/>
                <a:gd name="T59" fmla="*/ 490 h 1239"/>
                <a:gd name="T60" fmla="*/ 131 w 970"/>
                <a:gd name="T61" fmla="*/ 537 h 1239"/>
                <a:gd name="T62" fmla="*/ 119 w 970"/>
                <a:gd name="T63" fmla="*/ 569 h 1239"/>
                <a:gd name="T64" fmla="*/ 145 w 970"/>
                <a:gd name="T65" fmla="*/ 597 h 1239"/>
                <a:gd name="T66" fmla="*/ 190 w 970"/>
                <a:gd name="T67" fmla="*/ 658 h 1239"/>
                <a:gd name="T68" fmla="*/ 172 w 970"/>
                <a:gd name="T69" fmla="*/ 705 h 1239"/>
                <a:gd name="T70" fmla="*/ 171 w 970"/>
                <a:gd name="T71" fmla="*/ 758 h 1239"/>
                <a:gd name="T72" fmla="*/ 166 w 970"/>
                <a:gd name="T73" fmla="*/ 803 h 1239"/>
                <a:gd name="T74" fmla="*/ 172 w 970"/>
                <a:gd name="T75" fmla="*/ 851 h 1239"/>
                <a:gd name="T76" fmla="*/ 175 w 970"/>
                <a:gd name="T77" fmla="*/ 886 h 1239"/>
                <a:gd name="T78" fmla="*/ 185 w 970"/>
                <a:gd name="T79" fmla="*/ 941 h 1239"/>
                <a:gd name="T80" fmla="*/ 190 w 970"/>
                <a:gd name="T81" fmla="*/ 983 h 1239"/>
                <a:gd name="T82" fmla="*/ 207 w 970"/>
                <a:gd name="T83" fmla="*/ 1007 h 1239"/>
                <a:gd name="T84" fmla="*/ 242 w 970"/>
                <a:gd name="T85" fmla="*/ 985 h 1239"/>
                <a:gd name="T86" fmla="*/ 278 w 970"/>
                <a:gd name="T87" fmla="*/ 961 h 1239"/>
                <a:gd name="T88" fmla="*/ 313 w 970"/>
                <a:gd name="T89" fmla="*/ 945 h 1239"/>
                <a:gd name="T90" fmla="*/ 344 w 970"/>
                <a:gd name="T91" fmla="*/ 951 h 1239"/>
                <a:gd name="T92" fmla="*/ 370 w 970"/>
                <a:gd name="T93" fmla="*/ 979 h 1239"/>
                <a:gd name="T94" fmla="*/ 423 w 970"/>
                <a:gd name="T95" fmla="*/ 992 h 1239"/>
                <a:gd name="T96" fmla="*/ 519 w 970"/>
                <a:gd name="T97" fmla="*/ 1051 h 1239"/>
                <a:gd name="T98" fmla="*/ 575 w 970"/>
                <a:gd name="T99" fmla="*/ 1054 h 1239"/>
                <a:gd name="T100" fmla="*/ 606 w 970"/>
                <a:gd name="T101" fmla="*/ 1070 h 1239"/>
                <a:gd name="T102" fmla="*/ 597 w 970"/>
                <a:gd name="T103" fmla="*/ 1108 h 1239"/>
                <a:gd name="T104" fmla="*/ 568 w 970"/>
                <a:gd name="T105" fmla="*/ 1147 h 1239"/>
                <a:gd name="T106" fmla="*/ 593 w 970"/>
                <a:gd name="T107" fmla="*/ 1199 h 1239"/>
                <a:gd name="T108" fmla="*/ 665 w 970"/>
                <a:gd name="T109" fmla="*/ 1150 h 1239"/>
                <a:gd name="T110" fmla="*/ 682 w 970"/>
                <a:gd name="T111" fmla="*/ 1046 h 1239"/>
                <a:gd name="T112" fmla="*/ 686 w 970"/>
                <a:gd name="T113" fmla="*/ 900 h 1239"/>
                <a:gd name="T114" fmla="*/ 717 w 970"/>
                <a:gd name="T115" fmla="*/ 854 h 1239"/>
                <a:gd name="T116" fmla="*/ 858 w 970"/>
                <a:gd name="T117" fmla="*/ 678 h 1239"/>
                <a:gd name="T118" fmla="*/ 927 w 970"/>
                <a:gd name="T119" fmla="*/ 592 h 1239"/>
                <a:gd name="T120" fmla="*/ 959 w 970"/>
                <a:gd name="T121" fmla="*/ 522 h 1239"/>
                <a:gd name="T122" fmla="*/ 277 w 970"/>
                <a:gd name="T123" fmla="*/ 41 h 1239"/>
                <a:gd name="T124" fmla="*/ 205 w 970"/>
                <a:gd name="T125" fmla="*/ 15 h 1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70" h="1239">
                  <a:moveTo>
                    <a:pt x="970" y="436"/>
                  </a:moveTo>
                  <a:lnTo>
                    <a:pt x="968" y="436"/>
                  </a:lnTo>
                  <a:lnTo>
                    <a:pt x="968" y="433"/>
                  </a:lnTo>
                  <a:lnTo>
                    <a:pt x="967" y="433"/>
                  </a:lnTo>
                  <a:lnTo>
                    <a:pt x="968" y="431"/>
                  </a:lnTo>
                  <a:lnTo>
                    <a:pt x="967" y="431"/>
                  </a:lnTo>
                  <a:lnTo>
                    <a:pt x="967" y="429"/>
                  </a:lnTo>
                  <a:lnTo>
                    <a:pt x="967" y="428"/>
                  </a:lnTo>
                  <a:lnTo>
                    <a:pt x="968" y="428"/>
                  </a:lnTo>
                  <a:lnTo>
                    <a:pt x="968" y="427"/>
                  </a:lnTo>
                  <a:lnTo>
                    <a:pt x="968" y="423"/>
                  </a:lnTo>
                  <a:lnTo>
                    <a:pt x="967" y="423"/>
                  </a:lnTo>
                  <a:lnTo>
                    <a:pt x="967" y="424"/>
                  </a:lnTo>
                  <a:lnTo>
                    <a:pt x="967" y="425"/>
                  </a:lnTo>
                  <a:lnTo>
                    <a:pt x="967" y="427"/>
                  </a:lnTo>
                  <a:lnTo>
                    <a:pt x="966" y="428"/>
                  </a:lnTo>
                  <a:lnTo>
                    <a:pt x="966" y="428"/>
                  </a:lnTo>
                  <a:lnTo>
                    <a:pt x="964" y="427"/>
                  </a:lnTo>
                  <a:lnTo>
                    <a:pt x="964" y="425"/>
                  </a:lnTo>
                  <a:lnTo>
                    <a:pt x="966" y="427"/>
                  </a:lnTo>
                  <a:lnTo>
                    <a:pt x="966" y="427"/>
                  </a:lnTo>
                  <a:lnTo>
                    <a:pt x="966" y="427"/>
                  </a:lnTo>
                  <a:lnTo>
                    <a:pt x="966" y="427"/>
                  </a:lnTo>
                  <a:lnTo>
                    <a:pt x="967" y="427"/>
                  </a:lnTo>
                  <a:lnTo>
                    <a:pt x="967" y="425"/>
                  </a:lnTo>
                  <a:lnTo>
                    <a:pt x="967" y="425"/>
                  </a:lnTo>
                  <a:lnTo>
                    <a:pt x="967" y="424"/>
                  </a:lnTo>
                  <a:lnTo>
                    <a:pt x="966" y="424"/>
                  </a:lnTo>
                  <a:lnTo>
                    <a:pt x="966" y="425"/>
                  </a:lnTo>
                  <a:lnTo>
                    <a:pt x="966" y="425"/>
                  </a:lnTo>
                  <a:lnTo>
                    <a:pt x="966" y="424"/>
                  </a:lnTo>
                  <a:lnTo>
                    <a:pt x="964" y="424"/>
                  </a:lnTo>
                  <a:lnTo>
                    <a:pt x="966" y="424"/>
                  </a:lnTo>
                  <a:lnTo>
                    <a:pt x="967" y="423"/>
                  </a:lnTo>
                  <a:lnTo>
                    <a:pt x="966" y="423"/>
                  </a:lnTo>
                  <a:lnTo>
                    <a:pt x="964" y="421"/>
                  </a:lnTo>
                  <a:lnTo>
                    <a:pt x="964" y="420"/>
                  </a:lnTo>
                  <a:lnTo>
                    <a:pt x="966" y="420"/>
                  </a:lnTo>
                  <a:lnTo>
                    <a:pt x="966" y="419"/>
                  </a:lnTo>
                  <a:lnTo>
                    <a:pt x="964" y="418"/>
                  </a:lnTo>
                  <a:lnTo>
                    <a:pt x="964" y="418"/>
                  </a:lnTo>
                  <a:lnTo>
                    <a:pt x="963" y="416"/>
                  </a:lnTo>
                  <a:lnTo>
                    <a:pt x="963" y="415"/>
                  </a:lnTo>
                  <a:lnTo>
                    <a:pt x="962" y="412"/>
                  </a:lnTo>
                  <a:lnTo>
                    <a:pt x="962" y="411"/>
                  </a:lnTo>
                  <a:lnTo>
                    <a:pt x="962" y="410"/>
                  </a:lnTo>
                  <a:lnTo>
                    <a:pt x="962" y="410"/>
                  </a:lnTo>
                  <a:lnTo>
                    <a:pt x="961" y="410"/>
                  </a:lnTo>
                  <a:lnTo>
                    <a:pt x="961" y="409"/>
                  </a:lnTo>
                  <a:lnTo>
                    <a:pt x="961" y="409"/>
                  </a:lnTo>
                  <a:lnTo>
                    <a:pt x="961" y="407"/>
                  </a:lnTo>
                  <a:lnTo>
                    <a:pt x="961" y="406"/>
                  </a:lnTo>
                  <a:lnTo>
                    <a:pt x="961" y="406"/>
                  </a:lnTo>
                  <a:lnTo>
                    <a:pt x="961" y="405"/>
                  </a:lnTo>
                  <a:lnTo>
                    <a:pt x="961" y="405"/>
                  </a:lnTo>
                  <a:lnTo>
                    <a:pt x="961" y="403"/>
                  </a:lnTo>
                  <a:lnTo>
                    <a:pt x="959" y="403"/>
                  </a:lnTo>
                  <a:lnTo>
                    <a:pt x="959" y="402"/>
                  </a:lnTo>
                  <a:lnTo>
                    <a:pt x="958" y="399"/>
                  </a:lnTo>
                  <a:lnTo>
                    <a:pt x="958" y="397"/>
                  </a:lnTo>
                  <a:lnTo>
                    <a:pt x="958" y="389"/>
                  </a:lnTo>
                  <a:lnTo>
                    <a:pt x="958" y="389"/>
                  </a:lnTo>
                  <a:lnTo>
                    <a:pt x="958" y="388"/>
                  </a:lnTo>
                  <a:lnTo>
                    <a:pt x="958" y="387"/>
                  </a:lnTo>
                  <a:lnTo>
                    <a:pt x="958" y="385"/>
                  </a:lnTo>
                  <a:lnTo>
                    <a:pt x="957" y="383"/>
                  </a:lnTo>
                  <a:lnTo>
                    <a:pt x="957" y="381"/>
                  </a:lnTo>
                  <a:lnTo>
                    <a:pt x="957" y="380"/>
                  </a:lnTo>
                  <a:lnTo>
                    <a:pt x="955" y="380"/>
                  </a:lnTo>
                  <a:lnTo>
                    <a:pt x="955" y="380"/>
                  </a:lnTo>
                  <a:lnTo>
                    <a:pt x="954" y="380"/>
                  </a:lnTo>
                  <a:lnTo>
                    <a:pt x="954" y="380"/>
                  </a:lnTo>
                  <a:lnTo>
                    <a:pt x="954" y="379"/>
                  </a:lnTo>
                  <a:lnTo>
                    <a:pt x="953" y="376"/>
                  </a:lnTo>
                  <a:lnTo>
                    <a:pt x="954" y="376"/>
                  </a:lnTo>
                  <a:lnTo>
                    <a:pt x="954" y="375"/>
                  </a:lnTo>
                  <a:lnTo>
                    <a:pt x="953" y="371"/>
                  </a:lnTo>
                  <a:lnTo>
                    <a:pt x="953" y="371"/>
                  </a:lnTo>
                  <a:lnTo>
                    <a:pt x="952" y="371"/>
                  </a:lnTo>
                  <a:lnTo>
                    <a:pt x="952" y="370"/>
                  </a:lnTo>
                  <a:lnTo>
                    <a:pt x="952" y="370"/>
                  </a:lnTo>
                  <a:lnTo>
                    <a:pt x="950" y="370"/>
                  </a:lnTo>
                  <a:lnTo>
                    <a:pt x="950" y="367"/>
                  </a:lnTo>
                  <a:lnTo>
                    <a:pt x="950" y="367"/>
                  </a:lnTo>
                  <a:lnTo>
                    <a:pt x="949" y="367"/>
                  </a:lnTo>
                  <a:lnTo>
                    <a:pt x="949" y="367"/>
                  </a:lnTo>
                  <a:lnTo>
                    <a:pt x="949" y="365"/>
                  </a:lnTo>
                  <a:lnTo>
                    <a:pt x="949" y="363"/>
                  </a:lnTo>
                  <a:lnTo>
                    <a:pt x="949" y="359"/>
                  </a:lnTo>
                  <a:lnTo>
                    <a:pt x="949" y="358"/>
                  </a:lnTo>
                  <a:lnTo>
                    <a:pt x="949" y="358"/>
                  </a:lnTo>
                  <a:lnTo>
                    <a:pt x="949" y="358"/>
                  </a:lnTo>
                  <a:lnTo>
                    <a:pt x="948" y="357"/>
                  </a:lnTo>
                  <a:lnTo>
                    <a:pt x="949" y="354"/>
                  </a:lnTo>
                  <a:lnTo>
                    <a:pt x="948" y="353"/>
                  </a:lnTo>
                  <a:lnTo>
                    <a:pt x="948" y="353"/>
                  </a:lnTo>
                  <a:lnTo>
                    <a:pt x="948" y="353"/>
                  </a:lnTo>
                  <a:lnTo>
                    <a:pt x="948" y="352"/>
                  </a:lnTo>
                  <a:lnTo>
                    <a:pt x="946" y="352"/>
                  </a:lnTo>
                  <a:lnTo>
                    <a:pt x="945" y="350"/>
                  </a:lnTo>
                  <a:lnTo>
                    <a:pt x="945" y="349"/>
                  </a:lnTo>
                  <a:lnTo>
                    <a:pt x="945" y="348"/>
                  </a:lnTo>
                  <a:lnTo>
                    <a:pt x="945" y="346"/>
                  </a:lnTo>
                  <a:lnTo>
                    <a:pt x="945" y="345"/>
                  </a:lnTo>
                  <a:lnTo>
                    <a:pt x="945" y="345"/>
                  </a:lnTo>
                  <a:lnTo>
                    <a:pt x="944" y="346"/>
                  </a:lnTo>
                  <a:lnTo>
                    <a:pt x="944" y="345"/>
                  </a:lnTo>
                  <a:lnTo>
                    <a:pt x="944" y="345"/>
                  </a:lnTo>
                  <a:lnTo>
                    <a:pt x="944" y="340"/>
                  </a:lnTo>
                  <a:lnTo>
                    <a:pt x="944" y="340"/>
                  </a:lnTo>
                  <a:lnTo>
                    <a:pt x="942" y="340"/>
                  </a:lnTo>
                  <a:lnTo>
                    <a:pt x="942" y="339"/>
                  </a:lnTo>
                  <a:lnTo>
                    <a:pt x="942" y="337"/>
                  </a:lnTo>
                  <a:lnTo>
                    <a:pt x="942" y="336"/>
                  </a:lnTo>
                  <a:lnTo>
                    <a:pt x="942" y="336"/>
                  </a:lnTo>
                  <a:lnTo>
                    <a:pt x="942" y="332"/>
                  </a:lnTo>
                  <a:lnTo>
                    <a:pt x="942" y="332"/>
                  </a:lnTo>
                  <a:lnTo>
                    <a:pt x="941" y="332"/>
                  </a:lnTo>
                  <a:lnTo>
                    <a:pt x="941" y="331"/>
                  </a:lnTo>
                  <a:lnTo>
                    <a:pt x="941" y="331"/>
                  </a:lnTo>
                  <a:lnTo>
                    <a:pt x="941" y="327"/>
                  </a:lnTo>
                  <a:lnTo>
                    <a:pt x="941" y="327"/>
                  </a:lnTo>
                  <a:lnTo>
                    <a:pt x="940" y="326"/>
                  </a:lnTo>
                  <a:lnTo>
                    <a:pt x="940" y="324"/>
                  </a:lnTo>
                  <a:lnTo>
                    <a:pt x="940" y="324"/>
                  </a:lnTo>
                  <a:lnTo>
                    <a:pt x="940" y="324"/>
                  </a:lnTo>
                  <a:lnTo>
                    <a:pt x="939" y="322"/>
                  </a:lnTo>
                  <a:lnTo>
                    <a:pt x="939" y="322"/>
                  </a:lnTo>
                  <a:lnTo>
                    <a:pt x="939" y="321"/>
                  </a:lnTo>
                  <a:lnTo>
                    <a:pt x="939" y="319"/>
                  </a:lnTo>
                  <a:lnTo>
                    <a:pt x="939" y="319"/>
                  </a:lnTo>
                  <a:lnTo>
                    <a:pt x="937" y="318"/>
                  </a:lnTo>
                  <a:lnTo>
                    <a:pt x="937" y="317"/>
                  </a:lnTo>
                  <a:lnTo>
                    <a:pt x="937" y="317"/>
                  </a:lnTo>
                  <a:lnTo>
                    <a:pt x="936" y="315"/>
                  </a:lnTo>
                  <a:lnTo>
                    <a:pt x="936" y="315"/>
                  </a:lnTo>
                  <a:lnTo>
                    <a:pt x="936" y="313"/>
                  </a:lnTo>
                  <a:lnTo>
                    <a:pt x="936" y="313"/>
                  </a:lnTo>
                  <a:lnTo>
                    <a:pt x="935" y="312"/>
                  </a:lnTo>
                  <a:lnTo>
                    <a:pt x="935" y="310"/>
                  </a:lnTo>
                  <a:lnTo>
                    <a:pt x="933" y="310"/>
                  </a:lnTo>
                  <a:lnTo>
                    <a:pt x="932" y="309"/>
                  </a:lnTo>
                  <a:lnTo>
                    <a:pt x="932" y="308"/>
                  </a:lnTo>
                  <a:lnTo>
                    <a:pt x="931" y="308"/>
                  </a:lnTo>
                  <a:lnTo>
                    <a:pt x="931" y="304"/>
                  </a:lnTo>
                  <a:lnTo>
                    <a:pt x="930" y="302"/>
                  </a:lnTo>
                  <a:lnTo>
                    <a:pt x="930" y="301"/>
                  </a:lnTo>
                  <a:lnTo>
                    <a:pt x="928" y="301"/>
                  </a:lnTo>
                  <a:lnTo>
                    <a:pt x="927" y="299"/>
                  </a:lnTo>
                  <a:lnTo>
                    <a:pt x="924" y="297"/>
                  </a:lnTo>
                  <a:lnTo>
                    <a:pt x="924" y="296"/>
                  </a:lnTo>
                  <a:lnTo>
                    <a:pt x="923" y="296"/>
                  </a:lnTo>
                  <a:lnTo>
                    <a:pt x="922" y="293"/>
                  </a:lnTo>
                  <a:lnTo>
                    <a:pt x="920" y="293"/>
                  </a:lnTo>
                  <a:lnTo>
                    <a:pt x="919" y="292"/>
                  </a:lnTo>
                  <a:lnTo>
                    <a:pt x="917" y="292"/>
                  </a:lnTo>
                  <a:lnTo>
                    <a:pt x="913" y="291"/>
                  </a:lnTo>
                  <a:lnTo>
                    <a:pt x="913" y="291"/>
                  </a:lnTo>
                  <a:lnTo>
                    <a:pt x="913" y="291"/>
                  </a:lnTo>
                  <a:lnTo>
                    <a:pt x="911" y="291"/>
                  </a:lnTo>
                  <a:lnTo>
                    <a:pt x="911" y="291"/>
                  </a:lnTo>
                  <a:lnTo>
                    <a:pt x="908" y="290"/>
                  </a:lnTo>
                  <a:lnTo>
                    <a:pt x="906" y="290"/>
                  </a:lnTo>
                  <a:lnTo>
                    <a:pt x="906" y="290"/>
                  </a:lnTo>
                  <a:lnTo>
                    <a:pt x="904" y="290"/>
                  </a:lnTo>
                  <a:lnTo>
                    <a:pt x="902" y="288"/>
                  </a:lnTo>
                  <a:lnTo>
                    <a:pt x="901" y="288"/>
                  </a:lnTo>
                  <a:lnTo>
                    <a:pt x="901" y="288"/>
                  </a:lnTo>
                  <a:lnTo>
                    <a:pt x="901" y="287"/>
                  </a:lnTo>
                  <a:lnTo>
                    <a:pt x="898" y="288"/>
                  </a:lnTo>
                  <a:lnTo>
                    <a:pt x="897" y="287"/>
                  </a:lnTo>
                  <a:lnTo>
                    <a:pt x="895" y="287"/>
                  </a:lnTo>
                  <a:lnTo>
                    <a:pt x="893" y="287"/>
                  </a:lnTo>
                  <a:lnTo>
                    <a:pt x="891" y="286"/>
                  </a:lnTo>
                  <a:lnTo>
                    <a:pt x="888" y="286"/>
                  </a:lnTo>
                  <a:lnTo>
                    <a:pt x="887" y="286"/>
                  </a:lnTo>
                  <a:lnTo>
                    <a:pt x="886" y="286"/>
                  </a:lnTo>
                  <a:lnTo>
                    <a:pt x="884" y="286"/>
                  </a:lnTo>
                  <a:lnTo>
                    <a:pt x="883" y="287"/>
                  </a:lnTo>
                  <a:lnTo>
                    <a:pt x="882" y="287"/>
                  </a:lnTo>
                  <a:lnTo>
                    <a:pt x="880" y="288"/>
                  </a:lnTo>
                  <a:lnTo>
                    <a:pt x="878" y="290"/>
                  </a:lnTo>
                  <a:lnTo>
                    <a:pt x="876" y="290"/>
                  </a:lnTo>
                  <a:lnTo>
                    <a:pt x="870" y="290"/>
                  </a:lnTo>
                  <a:lnTo>
                    <a:pt x="867" y="290"/>
                  </a:lnTo>
                  <a:lnTo>
                    <a:pt x="866" y="290"/>
                  </a:lnTo>
                  <a:lnTo>
                    <a:pt x="865" y="290"/>
                  </a:lnTo>
                  <a:lnTo>
                    <a:pt x="865" y="290"/>
                  </a:lnTo>
                  <a:lnTo>
                    <a:pt x="864" y="290"/>
                  </a:lnTo>
                  <a:lnTo>
                    <a:pt x="862" y="288"/>
                  </a:lnTo>
                  <a:lnTo>
                    <a:pt x="862" y="290"/>
                  </a:lnTo>
                  <a:lnTo>
                    <a:pt x="861" y="290"/>
                  </a:lnTo>
                  <a:lnTo>
                    <a:pt x="858" y="288"/>
                  </a:lnTo>
                  <a:lnTo>
                    <a:pt x="856" y="287"/>
                  </a:lnTo>
                  <a:lnTo>
                    <a:pt x="853" y="287"/>
                  </a:lnTo>
                  <a:lnTo>
                    <a:pt x="852" y="287"/>
                  </a:lnTo>
                  <a:lnTo>
                    <a:pt x="851" y="288"/>
                  </a:lnTo>
                  <a:lnTo>
                    <a:pt x="848" y="288"/>
                  </a:lnTo>
                  <a:lnTo>
                    <a:pt x="848" y="288"/>
                  </a:lnTo>
                  <a:lnTo>
                    <a:pt x="845" y="288"/>
                  </a:lnTo>
                  <a:lnTo>
                    <a:pt x="845" y="288"/>
                  </a:lnTo>
                  <a:lnTo>
                    <a:pt x="845" y="288"/>
                  </a:lnTo>
                  <a:lnTo>
                    <a:pt x="844" y="288"/>
                  </a:lnTo>
                  <a:lnTo>
                    <a:pt x="843" y="288"/>
                  </a:lnTo>
                  <a:lnTo>
                    <a:pt x="843" y="290"/>
                  </a:lnTo>
                  <a:lnTo>
                    <a:pt x="840" y="288"/>
                  </a:lnTo>
                  <a:lnTo>
                    <a:pt x="839" y="290"/>
                  </a:lnTo>
                  <a:lnTo>
                    <a:pt x="838" y="288"/>
                  </a:lnTo>
                  <a:lnTo>
                    <a:pt x="838" y="287"/>
                  </a:lnTo>
                  <a:lnTo>
                    <a:pt x="838" y="287"/>
                  </a:lnTo>
                  <a:lnTo>
                    <a:pt x="836" y="287"/>
                  </a:lnTo>
                  <a:lnTo>
                    <a:pt x="836" y="288"/>
                  </a:lnTo>
                  <a:lnTo>
                    <a:pt x="835" y="287"/>
                  </a:lnTo>
                  <a:lnTo>
                    <a:pt x="836" y="287"/>
                  </a:lnTo>
                  <a:lnTo>
                    <a:pt x="835" y="287"/>
                  </a:lnTo>
                  <a:lnTo>
                    <a:pt x="834" y="286"/>
                  </a:lnTo>
                  <a:lnTo>
                    <a:pt x="831" y="286"/>
                  </a:lnTo>
                  <a:lnTo>
                    <a:pt x="829" y="282"/>
                  </a:lnTo>
                  <a:lnTo>
                    <a:pt x="827" y="280"/>
                  </a:lnTo>
                  <a:lnTo>
                    <a:pt x="826" y="279"/>
                  </a:lnTo>
                  <a:lnTo>
                    <a:pt x="823" y="279"/>
                  </a:lnTo>
                  <a:lnTo>
                    <a:pt x="822" y="279"/>
                  </a:lnTo>
                  <a:lnTo>
                    <a:pt x="819" y="277"/>
                  </a:lnTo>
                  <a:lnTo>
                    <a:pt x="819" y="277"/>
                  </a:lnTo>
                  <a:lnTo>
                    <a:pt x="818" y="278"/>
                  </a:lnTo>
                  <a:lnTo>
                    <a:pt x="818" y="278"/>
                  </a:lnTo>
                  <a:lnTo>
                    <a:pt x="817" y="278"/>
                  </a:lnTo>
                  <a:lnTo>
                    <a:pt x="816" y="279"/>
                  </a:lnTo>
                  <a:lnTo>
                    <a:pt x="814" y="279"/>
                  </a:lnTo>
                  <a:lnTo>
                    <a:pt x="813" y="279"/>
                  </a:lnTo>
                  <a:lnTo>
                    <a:pt x="812" y="278"/>
                  </a:lnTo>
                  <a:lnTo>
                    <a:pt x="810" y="277"/>
                  </a:lnTo>
                  <a:lnTo>
                    <a:pt x="809" y="277"/>
                  </a:lnTo>
                  <a:lnTo>
                    <a:pt x="808" y="278"/>
                  </a:lnTo>
                  <a:lnTo>
                    <a:pt x="808" y="278"/>
                  </a:lnTo>
                  <a:lnTo>
                    <a:pt x="807" y="278"/>
                  </a:lnTo>
                  <a:lnTo>
                    <a:pt x="805" y="278"/>
                  </a:lnTo>
                  <a:lnTo>
                    <a:pt x="804" y="277"/>
                  </a:lnTo>
                  <a:lnTo>
                    <a:pt x="803" y="275"/>
                  </a:lnTo>
                  <a:lnTo>
                    <a:pt x="801" y="274"/>
                  </a:lnTo>
                  <a:lnTo>
                    <a:pt x="800" y="271"/>
                  </a:lnTo>
                  <a:lnTo>
                    <a:pt x="800" y="270"/>
                  </a:lnTo>
                  <a:lnTo>
                    <a:pt x="799" y="269"/>
                  </a:lnTo>
                  <a:lnTo>
                    <a:pt x="797" y="265"/>
                  </a:lnTo>
                  <a:lnTo>
                    <a:pt x="797" y="264"/>
                  </a:lnTo>
                  <a:lnTo>
                    <a:pt x="796" y="262"/>
                  </a:lnTo>
                  <a:lnTo>
                    <a:pt x="795" y="261"/>
                  </a:lnTo>
                  <a:lnTo>
                    <a:pt x="794" y="261"/>
                  </a:lnTo>
                  <a:lnTo>
                    <a:pt x="792" y="261"/>
                  </a:lnTo>
                  <a:lnTo>
                    <a:pt x="792" y="260"/>
                  </a:lnTo>
                  <a:lnTo>
                    <a:pt x="791" y="260"/>
                  </a:lnTo>
                  <a:lnTo>
                    <a:pt x="788" y="260"/>
                  </a:lnTo>
                  <a:lnTo>
                    <a:pt x="785" y="257"/>
                  </a:lnTo>
                  <a:lnTo>
                    <a:pt x="783" y="257"/>
                  </a:lnTo>
                  <a:lnTo>
                    <a:pt x="783" y="257"/>
                  </a:lnTo>
                  <a:lnTo>
                    <a:pt x="783" y="256"/>
                  </a:lnTo>
                  <a:lnTo>
                    <a:pt x="782" y="256"/>
                  </a:lnTo>
                  <a:lnTo>
                    <a:pt x="781" y="256"/>
                  </a:lnTo>
                  <a:lnTo>
                    <a:pt x="779" y="257"/>
                  </a:lnTo>
                  <a:lnTo>
                    <a:pt x="778" y="256"/>
                  </a:lnTo>
                  <a:lnTo>
                    <a:pt x="775" y="256"/>
                  </a:lnTo>
                  <a:lnTo>
                    <a:pt x="773" y="252"/>
                  </a:lnTo>
                  <a:lnTo>
                    <a:pt x="772" y="252"/>
                  </a:lnTo>
                  <a:lnTo>
                    <a:pt x="770" y="251"/>
                  </a:lnTo>
                  <a:lnTo>
                    <a:pt x="769" y="249"/>
                  </a:lnTo>
                  <a:lnTo>
                    <a:pt x="769" y="248"/>
                  </a:lnTo>
                  <a:lnTo>
                    <a:pt x="768" y="248"/>
                  </a:lnTo>
                  <a:lnTo>
                    <a:pt x="766" y="247"/>
                  </a:lnTo>
                  <a:lnTo>
                    <a:pt x="765" y="244"/>
                  </a:lnTo>
                  <a:lnTo>
                    <a:pt x="765" y="243"/>
                  </a:lnTo>
                  <a:lnTo>
                    <a:pt x="764" y="242"/>
                  </a:lnTo>
                  <a:lnTo>
                    <a:pt x="764" y="242"/>
                  </a:lnTo>
                  <a:lnTo>
                    <a:pt x="764" y="239"/>
                  </a:lnTo>
                  <a:lnTo>
                    <a:pt x="763" y="240"/>
                  </a:lnTo>
                  <a:lnTo>
                    <a:pt x="763" y="239"/>
                  </a:lnTo>
                  <a:lnTo>
                    <a:pt x="761" y="239"/>
                  </a:lnTo>
                  <a:lnTo>
                    <a:pt x="761" y="239"/>
                  </a:lnTo>
                  <a:lnTo>
                    <a:pt x="759" y="238"/>
                  </a:lnTo>
                  <a:lnTo>
                    <a:pt x="757" y="238"/>
                  </a:lnTo>
                  <a:lnTo>
                    <a:pt x="755" y="236"/>
                  </a:lnTo>
                  <a:lnTo>
                    <a:pt x="753" y="235"/>
                  </a:lnTo>
                  <a:lnTo>
                    <a:pt x="751" y="231"/>
                  </a:lnTo>
                  <a:lnTo>
                    <a:pt x="748" y="230"/>
                  </a:lnTo>
                  <a:lnTo>
                    <a:pt x="748" y="230"/>
                  </a:lnTo>
                  <a:lnTo>
                    <a:pt x="747" y="229"/>
                  </a:lnTo>
                  <a:lnTo>
                    <a:pt x="744" y="226"/>
                  </a:lnTo>
                  <a:lnTo>
                    <a:pt x="744" y="226"/>
                  </a:lnTo>
                  <a:lnTo>
                    <a:pt x="741" y="222"/>
                  </a:lnTo>
                  <a:lnTo>
                    <a:pt x="739" y="221"/>
                  </a:lnTo>
                  <a:lnTo>
                    <a:pt x="737" y="218"/>
                  </a:lnTo>
                  <a:lnTo>
                    <a:pt x="737" y="217"/>
                  </a:lnTo>
                  <a:lnTo>
                    <a:pt x="735" y="214"/>
                  </a:lnTo>
                  <a:lnTo>
                    <a:pt x="734" y="213"/>
                  </a:lnTo>
                  <a:lnTo>
                    <a:pt x="733" y="213"/>
                  </a:lnTo>
                  <a:lnTo>
                    <a:pt x="731" y="211"/>
                  </a:lnTo>
                  <a:lnTo>
                    <a:pt x="731" y="211"/>
                  </a:lnTo>
                  <a:lnTo>
                    <a:pt x="730" y="208"/>
                  </a:lnTo>
                  <a:lnTo>
                    <a:pt x="729" y="207"/>
                  </a:lnTo>
                  <a:lnTo>
                    <a:pt x="728" y="207"/>
                  </a:lnTo>
                  <a:lnTo>
                    <a:pt x="728" y="207"/>
                  </a:lnTo>
                  <a:lnTo>
                    <a:pt x="726" y="207"/>
                  </a:lnTo>
                  <a:lnTo>
                    <a:pt x="726" y="207"/>
                  </a:lnTo>
                  <a:lnTo>
                    <a:pt x="726" y="207"/>
                  </a:lnTo>
                  <a:lnTo>
                    <a:pt x="726" y="207"/>
                  </a:lnTo>
                  <a:lnTo>
                    <a:pt x="726" y="207"/>
                  </a:lnTo>
                  <a:lnTo>
                    <a:pt x="726" y="207"/>
                  </a:lnTo>
                  <a:lnTo>
                    <a:pt x="725" y="205"/>
                  </a:lnTo>
                  <a:lnTo>
                    <a:pt x="724" y="204"/>
                  </a:lnTo>
                  <a:lnTo>
                    <a:pt x="722" y="202"/>
                  </a:lnTo>
                  <a:lnTo>
                    <a:pt x="720" y="199"/>
                  </a:lnTo>
                  <a:lnTo>
                    <a:pt x="717" y="195"/>
                  </a:lnTo>
                  <a:lnTo>
                    <a:pt x="717" y="195"/>
                  </a:lnTo>
                  <a:lnTo>
                    <a:pt x="715" y="190"/>
                  </a:lnTo>
                  <a:lnTo>
                    <a:pt x="715" y="190"/>
                  </a:lnTo>
                  <a:lnTo>
                    <a:pt x="715" y="190"/>
                  </a:lnTo>
                  <a:lnTo>
                    <a:pt x="715" y="191"/>
                  </a:lnTo>
                  <a:lnTo>
                    <a:pt x="713" y="191"/>
                  </a:lnTo>
                  <a:lnTo>
                    <a:pt x="712" y="191"/>
                  </a:lnTo>
                  <a:lnTo>
                    <a:pt x="712" y="191"/>
                  </a:lnTo>
                  <a:lnTo>
                    <a:pt x="711" y="191"/>
                  </a:lnTo>
                  <a:lnTo>
                    <a:pt x="711" y="191"/>
                  </a:lnTo>
                  <a:lnTo>
                    <a:pt x="709" y="190"/>
                  </a:lnTo>
                  <a:lnTo>
                    <a:pt x="709" y="190"/>
                  </a:lnTo>
                  <a:lnTo>
                    <a:pt x="709" y="190"/>
                  </a:lnTo>
                  <a:lnTo>
                    <a:pt x="708" y="190"/>
                  </a:lnTo>
                  <a:lnTo>
                    <a:pt x="707" y="189"/>
                  </a:lnTo>
                  <a:lnTo>
                    <a:pt x="706" y="189"/>
                  </a:lnTo>
                  <a:lnTo>
                    <a:pt x="706" y="189"/>
                  </a:lnTo>
                  <a:lnTo>
                    <a:pt x="703" y="189"/>
                  </a:lnTo>
                  <a:lnTo>
                    <a:pt x="702" y="189"/>
                  </a:lnTo>
                  <a:lnTo>
                    <a:pt x="702" y="187"/>
                  </a:lnTo>
                  <a:lnTo>
                    <a:pt x="699" y="185"/>
                  </a:lnTo>
                  <a:lnTo>
                    <a:pt x="696" y="183"/>
                  </a:lnTo>
                  <a:lnTo>
                    <a:pt x="695" y="183"/>
                  </a:lnTo>
                  <a:lnTo>
                    <a:pt x="694" y="182"/>
                  </a:lnTo>
                  <a:lnTo>
                    <a:pt x="694" y="181"/>
                  </a:lnTo>
                  <a:lnTo>
                    <a:pt x="691" y="178"/>
                  </a:lnTo>
                  <a:lnTo>
                    <a:pt x="691" y="178"/>
                  </a:lnTo>
                  <a:lnTo>
                    <a:pt x="690" y="178"/>
                  </a:lnTo>
                  <a:lnTo>
                    <a:pt x="690" y="178"/>
                  </a:lnTo>
                  <a:lnTo>
                    <a:pt x="687" y="178"/>
                  </a:lnTo>
                  <a:lnTo>
                    <a:pt x="687" y="177"/>
                  </a:lnTo>
                  <a:lnTo>
                    <a:pt x="686" y="176"/>
                  </a:lnTo>
                  <a:lnTo>
                    <a:pt x="685" y="176"/>
                  </a:lnTo>
                  <a:lnTo>
                    <a:pt x="684" y="174"/>
                  </a:lnTo>
                  <a:lnTo>
                    <a:pt x="682" y="173"/>
                  </a:lnTo>
                  <a:lnTo>
                    <a:pt x="682" y="173"/>
                  </a:lnTo>
                  <a:lnTo>
                    <a:pt x="682" y="172"/>
                  </a:lnTo>
                  <a:lnTo>
                    <a:pt x="681" y="171"/>
                  </a:lnTo>
                  <a:lnTo>
                    <a:pt x="681" y="169"/>
                  </a:lnTo>
                  <a:lnTo>
                    <a:pt x="678" y="168"/>
                  </a:lnTo>
                  <a:lnTo>
                    <a:pt x="677" y="168"/>
                  </a:lnTo>
                  <a:lnTo>
                    <a:pt x="677" y="168"/>
                  </a:lnTo>
                  <a:lnTo>
                    <a:pt x="676" y="168"/>
                  </a:lnTo>
                  <a:lnTo>
                    <a:pt x="676" y="169"/>
                  </a:lnTo>
                  <a:lnTo>
                    <a:pt x="674" y="169"/>
                  </a:lnTo>
                  <a:lnTo>
                    <a:pt x="673" y="168"/>
                  </a:lnTo>
                  <a:lnTo>
                    <a:pt x="673" y="168"/>
                  </a:lnTo>
                  <a:lnTo>
                    <a:pt x="672" y="167"/>
                  </a:lnTo>
                  <a:lnTo>
                    <a:pt x="671" y="165"/>
                  </a:lnTo>
                  <a:lnTo>
                    <a:pt x="671" y="164"/>
                  </a:lnTo>
                  <a:lnTo>
                    <a:pt x="669" y="164"/>
                  </a:lnTo>
                  <a:lnTo>
                    <a:pt x="669" y="164"/>
                  </a:lnTo>
                  <a:lnTo>
                    <a:pt x="668" y="164"/>
                  </a:lnTo>
                  <a:lnTo>
                    <a:pt x="667" y="163"/>
                  </a:lnTo>
                  <a:lnTo>
                    <a:pt x="667" y="163"/>
                  </a:lnTo>
                  <a:lnTo>
                    <a:pt x="667" y="163"/>
                  </a:lnTo>
                  <a:lnTo>
                    <a:pt x="665" y="160"/>
                  </a:lnTo>
                  <a:lnTo>
                    <a:pt x="662" y="156"/>
                  </a:lnTo>
                  <a:lnTo>
                    <a:pt x="662" y="156"/>
                  </a:lnTo>
                  <a:lnTo>
                    <a:pt x="660" y="155"/>
                  </a:lnTo>
                  <a:lnTo>
                    <a:pt x="660" y="155"/>
                  </a:lnTo>
                  <a:lnTo>
                    <a:pt x="659" y="155"/>
                  </a:lnTo>
                  <a:lnTo>
                    <a:pt x="658" y="155"/>
                  </a:lnTo>
                  <a:lnTo>
                    <a:pt x="656" y="154"/>
                  </a:lnTo>
                  <a:lnTo>
                    <a:pt x="656" y="154"/>
                  </a:lnTo>
                  <a:lnTo>
                    <a:pt x="655" y="154"/>
                  </a:lnTo>
                  <a:lnTo>
                    <a:pt x="654" y="152"/>
                  </a:lnTo>
                  <a:lnTo>
                    <a:pt x="652" y="151"/>
                  </a:lnTo>
                  <a:lnTo>
                    <a:pt x="651" y="152"/>
                  </a:lnTo>
                  <a:lnTo>
                    <a:pt x="650" y="151"/>
                  </a:lnTo>
                  <a:lnTo>
                    <a:pt x="649" y="150"/>
                  </a:lnTo>
                  <a:lnTo>
                    <a:pt x="647" y="150"/>
                  </a:lnTo>
                  <a:lnTo>
                    <a:pt x="646" y="150"/>
                  </a:lnTo>
                  <a:lnTo>
                    <a:pt x="645" y="147"/>
                  </a:lnTo>
                  <a:lnTo>
                    <a:pt x="642" y="146"/>
                  </a:lnTo>
                  <a:lnTo>
                    <a:pt x="640" y="145"/>
                  </a:lnTo>
                  <a:lnTo>
                    <a:pt x="638" y="145"/>
                  </a:lnTo>
                  <a:lnTo>
                    <a:pt x="637" y="145"/>
                  </a:lnTo>
                  <a:lnTo>
                    <a:pt x="637" y="143"/>
                  </a:lnTo>
                  <a:lnTo>
                    <a:pt x="636" y="142"/>
                  </a:lnTo>
                  <a:lnTo>
                    <a:pt x="634" y="141"/>
                  </a:lnTo>
                  <a:lnTo>
                    <a:pt x="634" y="141"/>
                  </a:lnTo>
                  <a:lnTo>
                    <a:pt x="633" y="141"/>
                  </a:lnTo>
                  <a:lnTo>
                    <a:pt x="632" y="141"/>
                  </a:lnTo>
                  <a:lnTo>
                    <a:pt x="632" y="141"/>
                  </a:lnTo>
                  <a:lnTo>
                    <a:pt x="630" y="139"/>
                  </a:lnTo>
                  <a:lnTo>
                    <a:pt x="630" y="139"/>
                  </a:lnTo>
                  <a:lnTo>
                    <a:pt x="628" y="139"/>
                  </a:lnTo>
                  <a:lnTo>
                    <a:pt x="627" y="138"/>
                  </a:lnTo>
                  <a:lnTo>
                    <a:pt x="627" y="138"/>
                  </a:lnTo>
                  <a:lnTo>
                    <a:pt x="624" y="136"/>
                  </a:lnTo>
                  <a:lnTo>
                    <a:pt x="623" y="136"/>
                  </a:lnTo>
                  <a:lnTo>
                    <a:pt x="621" y="134"/>
                  </a:lnTo>
                  <a:lnTo>
                    <a:pt x="620" y="134"/>
                  </a:lnTo>
                  <a:lnTo>
                    <a:pt x="619" y="133"/>
                  </a:lnTo>
                  <a:lnTo>
                    <a:pt x="616" y="130"/>
                  </a:lnTo>
                  <a:lnTo>
                    <a:pt x="616" y="130"/>
                  </a:lnTo>
                  <a:lnTo>
                    <a:pt x="615" y="130"/>
                  </a:lnTo>
                  <a:lnTo>
                    <a:pt x="615" y="130"/>
                  </a:lnTo>
                  <a:lnTo>
                    <a:pt x="615" y="130"/>
                  </a:lnTo>
                  <a:lnTo>
                    <a:pt x="614" y="130"/>
                  </a:lnTo>
                  <a:lnTo>
                    <a:pt x="612" y="129"/>
                  </a:lnTo>
                  <a:lnTo>
                    <a:pt x="611" y="129"/>
                  </a:lnTo>
                  <a:lnTo>
                    <a:pt x="611" y="129"/>
                  </a:lnTo>
                  <a:lnTo>
                    <a:pt x="610" y="128"/>
                  </a:lnTo>
                  <a:lnTo>
                    <a:pt x="610" y="129"/>
                  </a:lnTo>
                  <a:lnTo>
                    <a:pt x="610" y="129"/>
                  </a:lnTo>
                  <a:lnTo>
                    <a:pt x="607" y="128"/>
                  </a:lnTo>
                  <a:lnTo>
                    <a:pt x="606" y="128"/>
                  </a:lnTo>
                  <a:lnTo>
                    <a:pt x="607" y="128"/>
                  </a:lnTo>
                  <a:lnTo>
                    <a:pt x="607" y="128"/>
                  </a:lnTo>
                  <a:lnTo>
                    <a:pt x="606" y="128"/>
                  </a:lnTo>
                  <a:lnTo>
                    <a:pt x="605" y="128"/>
                  </a:lnTo>
                  <a:lnTo>
                    <a:pt x="605" y="128"/>
                  </a:lnTo>
                  <a:lnTo>
                    <a:pt x="603" y="128"/>
                  </a:lnTo>
                  <a:lnTo>
                    <a:pt x="603" y="128"/>
                  </a:lnTo>
                  <a:lnTo>
                    <a:pt x="603" y="128"/>
                  </a:lnTo>
                  <a:lnTo>
                    <a:pt x="602" y="127"/>
                  </a:lnTo>
                  <a:lnTo>
                    <a:pt x="599" y="127"/>
                  </a:lnTo>
                  <a:lnTo>
                    <a:pt x="599" y="128"/>
                  </a:lnTo>
                  <a:lnTo>
                    <a:pt x="598" y="128"/>
                  </a:lnTo>
                  <a:lnTo>
                    <a:pt x="597" y="128"/>
                  </a:lnTo>
                  <a:lnTo>
                    <a:pt x="596" y="125"/>
                  </a:lnTo>
                  <a:lnTo>
                    <a:pt x="596" y="127"/>
                  </a:lnTo>
                  <a:lnTo>
                    <a:pt x="593" y="125"/>
                  </a:lnTo>
                  <a:lnTo>
                    <a:pt x="590" y="125"/>
                  </a:lnTo>
                  <a:lnTo>
                    <a:pt x="590" y="125"/>
                  </a:lnTo>
                  <a:lnTo>
                    <a:pt x="589" y="125"/>
                  </a:lnTo>
                  <a:lnTo>
                    <a:pt x="585" y="125"/>
                  </a:lnTo>
                  <a:lnTo>
                    <a:pt x="583" y="125"/>
                  </a:lnTo>
                  <a:lnTo>
                    <a:pt x="580" y="125"/>
                  </a:lnTo>
                  <a:lnTo>
                    <a:pt x="579" y="125"/>
                  </a:lnTo>
                  <a:lnTo>
                    <a:pt x="576" y="125"/>
                  </a:lnTo>
                  <a:lnTo>
                    <a:pt x="574" y="124"/>
                  </a:lnTo>
                  <a:lnTo>
                    <a:pt x="572" y="124"/>
                  </a:lnTo>
                  <a:lnTo>
                    <a:pt x="572" y="125"/>
                  </a:lnTo>
                  <a:lnTo>
                    <a:pt x="571" y="127"/>
                  </a:lnTo>
                  <a:lnTo>
                    <a:pt x="570" y="128"/>
                  </a:lnTo>
                  <a:lnTo>
                    <a:pt x="568" y="128"/>
                  </a:lnTo>
                  <a:lnTo>
                    <a:pt x="567" y="128"/>
                  </a:lnTo>
                  <a:lnTo>
                    <a:pt x="563" y="129"/>
                  </a:lnTo>
                  <a:lnTo>
                    <a:pt x="562" y="128"/>
                  </a:lnTo>
                  <a:lnTo>
                    <a:pt x="561" y="129"/>
                  </a:lnTo>
                  <a:lnTo>
                    <a:pt x="558" y="129"/>
                  </a:lnTo>
                  <a:lnTo>
                    <a:pt x="555" y="129"/>
                  </a:lnTo>
                  <a:lnTo>
                    <a:pt x="554" y="129"/>
                  </a:lnTo>
                  <a:lnTo>
                    <a:pt x="553" y="130"/>
                  </a:lnTo>
                  <a:lnTo>
                    <a:pt x="552" y="130"/>
                  </a:lnTo>
                  <a:lnTo>
                    <a:pt x="550" y="130"/>
                  </a:lnTo>
                  <a:lnTo>
                    <a:pt x="550" y="130"/>
                  </a:lnTo>
                  <a:lnTo>
                    <a:pt x="549" y="129"/>
                  </a:lnTo>
                  <a:lnTo>
                    <a:pt x="549" y="129"/>
                  </a:lnTo>
                  <a:lnTo>
                    <a:pt x="549" y="129"/>
                  </a:lnTo>
                  <a:lnTo>
                    <a:pt x="548" y="129"/>
                  </a:lnTo>
                  <a:lnTo>
                    <a:pt x="548" y="129"/>
                  </a:lnTo>
                  <a:lnTo>
                    <a:pt x="548" y="129"/>
                  </a:lnTo>
                  <a:lnTo>
                    <a:pt x="546" y="129"/>
                  </a:lnTo>
                  <a:lnTo>
                    <a:pt x="545" y="129"/>
                  </a:lnTo>
                  <a:lnTo>
                    <a:pt x="545" y="130"/>
                  </a:lnTo>
                  <a:lnTo>
                    <a:pt x="542" y="130"/>
                  </a:lnTo>
                  <a:lnTo>
                    <a:pt x="541" y="130"/>
                  </a:lnTo>
                  <a:lnTo>
                    <a:pt x="540" y="130"/>
                  </a:lnTo>
                  <a:lnTo>
                    <a:pt x="539" y="132"/>
                  </a:lnTo>
                  <a:lnTo>
                    <a:pt x="535" y="132"/>
                  </a:lnTo>
                  <a:lnTo>
                    <a:pt x="533" y="132"/>
                  </a:lnTo>
                  <a:lnTo>
                    <a:pt x="532" y="132"/>
                  </a:lnTo>
                  <a:lnTo>
                    <a:pt x="532" y="132"/>
                  </a:lnTo>
                  <a:lnTo>
                    <a:pt x="531" y="132"/>
                  </a:lnTo>
                  <a:lnTo>
                    <a:pt x="527" y="130"/>
                  </a:lnTo>
                  <a:lnTo>
                    <a:pt x="526" y="132"/>
                  </a:lnTo>
                  <a:lnTo>
                    <a:pt x="523" y="132"/>
                  </a:lnTo>
                  <a:lnTo>
                    <a:pt x="520" y="130"/>
                  </a:lnTo>
                  <a:lnTo>
                    <a:pt x="520" y="132"/>
                  </a:lnTo>
                  <a:lnTo>
                    <a:pt x="519" y="132"/>
                  </a:lnTo>
                  <a:lnTo>
                    <a:pt x="517" y="134"/>
                  </a:lnTo>
                  <a:lnTo>
                    <a:pt x="515" y="134"/>
                  </a:lnTo>
                  <a:lnTo>
                    <a:pt x="515" y="134"/>
                  </a:lnTo>
                  <a:lnTo>
                    <a:pt x="514" y="133"/>
                  </a:lnTo>
                  <a:lnTo>
                    <a:pt x="513" y="133"/>
                  </a:lnTo>
                  <a:lnTo>
                    <a:pt x="511" y="133"/>
                  </a:lnTo>
                  <a:lnTo>
                    <a:pt x="510" y="133"/>
                  </a:lnTo>
                  <a:lnTo>
                    <a:pt x="509" y="133"/>
                  </a:lnTo>
                  <a:lnTo>
                    <a:pt x="509" y="133"/>
                  </a:lnTo>
                  <a:lnTo>
                    <a:pt x="507" y="133"/>
                  </a:lnTo>
                  <a:lnTo>
                    <a:pt x="505" y="132"/>
                  </a:lnTo>
                  <a:lnTo>
                    <a:pt x="505" y="132"/>
                  </a:lnTo>
                  <a:lnTo>
                    <a:pt x="504" y="133"/>
                  </a:lnTo>
                  <a:lnTo>
                    <a:pt x="501" y="133"/>
                  </a:lnTo>
                  <a:lnTo>
                    <a:pt x="500" y="132"/>
                  </a:lnTo>
                  <a:lnTo>
                    <a:pt x="500" y="132"/>
                  </a:lnTo>
                  <a:lnTo>
                    <a:pt x="498" y="133"/>
                  </a:lnTo>
                  <a:lnTo>
                    <a:pt x="498" y="133"/>
                  </a:lnTo>
                  <a:lnTo>
                    <a:pt x="495" y="130"/>
                  </a:lnTo>
                  <a:lnTo>
                    <a:pt x="493" y="129"/>
                  </a:lnTo>
                  <a:lnTo>
                    <a:pt x="493" y="129"/>
                  </a:lnTo>
                  <a:lnTo>
                    <a:pt x="491" y="128"/>
                  </a:lnTo>
                  <a:lnTo>
                    <a:pt x="488" y="125"/>
                  </a:lnTo>
                  <a:lnTo>
                    <a:pt x="488" y="125"/>
                  </a:lnTo>
                  <a:lnTo>
                    <a:pt x="487" y="125"/>
                  </a:lnTo>
                  <a:lnTo>
                    <a:pt x="484" y="123"/>
                  </a:lnTo>
                  <a:lnTo>
                    <a:pt x="483" y="121"/>
                  </a:lnTo>
                  <a:lnTo>
                    <a:pt x="483" y="120"/>
                  </a:lnTo>
                  <a:lnTo>
                    <a:pt x="482" y="119"/>
                  </a:lnTo>
                  <a:lnTo>
                    <a:pt x="479" y="119"/>
                  </a:lnTo>
                  <a:lnTo>
                    <a:pt x="476" y="119"/>
                  </a:lnTo>
                  <a:lnTo>
                    <a:pt x="475" y="119"/>
                  </a:lnTo>
                  <a:lnTo>
                    <a:pt x="475" y="119"/>
                  </a:lnTo>
                  <a:lnTo>
                    <a:pt x="473" y="119"/>
                  </a:lnTo>
                  <a:lnTo>
                    <a:pt x="473" y="119"/>
                  </a:lnTo>
                  <a:lnTo>
                    <a:pt x="471" y="119"/>
                  </a:lnTo>
                  <a:lnTo>
                    <a:pt x="469" y="119"/>
                  </a:lnTo>
                  <a:lnTo>
                    <a:pt x="469" y="119"/>
                  </a:lnTo>
                  <a:lnTo>
                    <a:pt x="469" y="120"/>
                  </a:lnTo>
                  <a:lnTo>
                    <a:pt x="469" y="121"/>
                  </a:lnTo>
                  <a:lnTo>
                    <a:pt x="467" y="121"/>
                  </a:lnTo>
                  <a:lnTo>
                    <a:pt x="467" y="121"/>
                  </a:lnTo>
                  <a:lnTo>
                    <a:pt x="465" y="117"/>
                  </a:lnTo>
                  <a:lnTo>
                    <a:pt x="465" y="117"/>
                  </a:lnTo>
                  <a:lnTo>
                    <a:pt x="466" y="117"/>
                  </a:lnTo>
                  <a:lnTo>
                    <a:pt x="466" y="116"/>
                  </a:lnTo>
                  <a:lnTo>
                    <a:pt x="465" y="116"/>
                  </a:lnTo>
                  <a:lnTo>
                    <a:pt x="463" y="116"/>
                  </a:lnTo>
                  <a:lnTo>
                    <a:pt x="462" y="117"/>
                  </a:lnTo>
                  <a:lnTo>
                    <a:pt x="458" y="117"/>
                  </a:lnTo>
                  <a:lnTo>
                    <a:pt x="454" y="116"/>
                  </a:lnTo>
                  <a:lnTo>
                    <a:pt x="454" y="117"/>
                  </a:lnTo>
                  <a:lnTo>
                    <a:pt x="454" y="116"/>
                  </a:lnTo>
                  <a:lnTo>
                    <a:pt x="454" y="115"/>
                  </a:lnTo>
                  <a:lnTo>
                    <a:pt x="453" y="115"/>
                  </a:lnTo>
                  <a:lnTo>
                    <a:pt x="453" y="115"/>
                  </a:lnTo>
                  <a:lnTo>
                    <a:pt x="451" y="117"/>
                  </a:lnTo>
                  <a:lnTo>
                    <a:pt x="451" y="117"/>
                  </a:lnTo>
                  <a:lnTo>
                    <a:pt x="448" y="117"/>
                  </a:lnTo>
                  <a:lnTo>
                    <a:pt x="448" y="116"/>
                  </a:lnTo>
                  <a:lnTo>
                    <a:pt x="447" y="116"/>
                  </a:lnTo>
                  <a:lnTo>
                    <a:pt x="447" y="117"/>
                  </a:lnTo>
                  <a:lnTo>
                    <a:pt x="444" y="119"/>
                  </a:lnTo>
                  <a:lnTo>
                    <a:pt x="439" y="119"/>
                  </a:lnTo>
                  <a:lnTo>
                    <a:pt x="436" y="117"/>
                  </a:lnTo>
                  <a:lnTo>
                    <a:pt x="435" y="117"/>
                  </a:lnTo>
                  <a:lnTo>
                    <a:pt x="436" y="119"/>
                  </a:lnTo>
                  <a:lnTo>
                    <a:pt x="435" y="119"/>
                  </a:lnTo>
                  <a:lnTo>
                    <a:pt x="434" y="116"/>
                  </a:lnTo>
                  <a:lnTo>
                    <a:pt x="431" y="116"/>
                  </a:lnTo>
                  <a:lnTo>
                    <a:pt x="431" y="116"/>
                  </a:lnTo>
                  <a:lnTo>
                    <a:pt x="430" y="116"/>
                  </a:lnTo>
                  <a:lnTo>
                    <a:pt x="429" y="115"/>
                  </a:lnTo>
                  <a:lnTo>
                    <a:pt x="425" y="112"/>
                  </a:lnTo>
                  <a:lnTo>
                    <a:pt x="419" y="107"/>
                  </a:lnTo>
                  <a:lnTo>
                    <a:pt x="418" y="107"/>
                  </a:lnTo>
                  <a:lnTo>
                    <a:pt x="418" y="107"/>
                  </a:lnTo>
                  <a:lnTo>
                    <a:pt x="418" y="107"/>
                  </a:lnTo>
                  <a:lnTo>
                    <a:pt x="418" y="108"/>
                  </a:lnTo>
                  <a:lnTo>
                    <a:pt x="419" y="107"/>
                  </a:lnTo>
                  <a:lnTo>
                    <a:pt x="419" y="108"/>
                  </a:lnTo>
                  <a:lnTo>
                    <a:pt x="419" y="108"/>
                  </a:lnTo>
                  <a:lnTo>
                    <a:pt x="419" y="108"/>
                  </a:lnTo>
                  <a:lnTo>
                    <a:pt x="419" y="108"/>
                  </a:lnTo>
                  <a:lnTo>
                    <a:pt x="419" y="108"/>
                  </a:lnTo>
                  <a:lnTo>
                    <a:pt x="419" y="110"/>
                  </a:lnTo>
                  <a:lnTo>
                    <a:pt x="421" y="108"/>
                  </a:lnTo>
                  <a:lnTo>
                    <a:pt x="422" y="110"/>
                  </a:lnTo>
                  <a:lnTo>
                    <a:pt x="422" y="112"/>
                  </a:lnTo>
                  <a:lnTo>
                    <a:pt x="421" y="114"/>
                  </a:lnTo>
                  <a:lnTo>
                    <a:pt x="422" y="114"/>
                  </a:lnTo>
                  <a:lnTo>
                    <a:pt x="421" y="114"/>
                  </a:lnTo>
                  <a:lnTo>
                    <a:pt x="421" y="112"/>
                  </a:lnTo>
                  <a:lnTo>
                    <a:pt x="422" y="111"/>
                  </a:lnTo>
                  <a:lnTo>
                    <a:pt x="421" y="110"/>
                  </a:lnTo>
                  <a:lnTo>
                    <a:pt x="419" y="110"/>
                  </a:lnTo>
                  <a:lnTo>
                    <a:pt x="418" y="110"/>
                  </a:lnTo>
                  <a:lnTo>
                    <a:pt x="418" y="108"/>
                  </a:lnTo>
                  <a:lnTo>
                    <a:pt x="418" y="108"/>
                  </a:lnTo>
                  <a:lnTo>
                    <a:pt x="417" y="106"/>
                  </a:lnTo>
                  <a:lnTo>
                    <a:pt x="417" y="107"/>
                  </a:lnTo>
                  <a:lnTo>
                    <a:pt x="417" y="107"/>
                  </a:lnTo>
                  <a:lnTo>
                    <a:pt x="417" y="107"/>
                  </a:lnTo>
                  <a:lnTo>
                    <a:pt x="418" y="108"/>
                  </a:lnTo>
                  <a:lnTo>
                    <a:pt x="417" y="108"/>
                  </a:lnTo>
                  <a:lnTo>
                    <a:pt x="417" y="108"/>
                  </a:lnTo>
                  <a:lnTo>
                    <a:pt x="416" y="108"/>
                  </a:lnTo>
                  <a:lnTo>
                    <a:pt x="417" y="108"/>
                  </a:lnTo>
                  <a:lnTo>
                    <a:pt x="414" y="108"/>
                  </a:lnTo>
                  <a:lnTo>
                    <a:pt x="410" y="106"/>
                  </a:lnTo>
                  <a:lnTo>
                    <a:pt x="404" y="102"/>
                  </a:lnTo>
                  <a:lnTo>
                    <a:pt x="400" y="101"/>
                  </a:lnTo>
                  <a:lnTo>
                    <a:pt x="399" y="101"/>
                  </a:lnTo>
                  <a:lnTo>
                    <a:pt x="392" y="97"/>
                  </a:lnTo>
                  <a:lnTo>
                    <a:pt x="388" y="95"/>
                  </a:lnTo>
                  <a:lnTo>
                    <a:pt x="387" y="94"/>
                  </a:lnTo>
                  <a:lnTo>
                    <a:pt x="379" y="92"/>
                  </a:lnTo>
                  <a:lnTo>
                    <a:pt x="377" y="92"/>
                  </a:lnTo>
                  <a:lnTo>
                    <a:pt x="377" y="92"/>
                  </a:lnTo>
                  <a:lnTo>
                    <a:pt x="374" y="92"/>
                  </a:lnTo>
                  <a:lnTo>
                    <a:pt x="374" y="92"/>
                  </a:lnTo>
                  <a:lnTo>
                    <a:pt x="374" y="90"/>
                  </a:lnTo>
                  <a:lnTo>
                    <a:pt x="373" y="90"/>
                  </a:lnTo>
                  <a:lnTo>
                    <a:pt x="372" y="92"/>
                  </a:lnTo>
                  <a:lnTo>
                    <a:pt x="369" y="92"/>
                  </a:lnTo>
                  <a:lnTo>
                    <a:pt x="369" y="92"/>
                  </a:lnTo>
                  <a:lnTo>
                    <a:pt x="366" y="93"/>
                  </a:lnTo>
                  <a:lnTo>
                    <a:pt x="366" y="94"/>
                  </a:lnTo>
                  <a:lnTo>
                    <a:pt x="365" y="94"/>
                  </a:lnTo>
                  <a:lnTo>
                    <a:pt x="364" y="93"/>
                  </a:lnTo>
                  <a:lnTo>
                    <a:pt x="360" y="85"/>
                  </a:lnTo>
                  <a:lnTo>
                    <a:pt x="359" y="84"/>
                  </a:lnTo>
                  <a:lnTo>
                    <a:pt x="357" y="84"/>
                  </a:lnTo>
                  <a:lnTo>
                    <a:pt x="356" y="84"/>
                  </a:lnTo>
                  <a:lnTo>
                    <a:pt x="353" y="86"/>
                  </a:lnTo>
                  <a:lnTo>
                    <a:pt x="350" y="88"/>
                  </a:lnTo>
                  <a:lnTo>
                    <a:pt x="350" y="88"/>
                  </a:lnTo>
                  <a:lnTo>
                    <a:pt x="347" y="93"/>
                  </a:lnTo>
                  <a:lnTo>
                    <a:pt x="347" y="94"/>
                  </a:lnTo>
                  <a:lnTo>
                    <a:pt x="347" y="93"/>
                  </a:lnTo>
                  <a:lnTo>
                    <a:pt x="346" y="93"/>
                  </a:lnTo>
                  <a:lnTo>
                    <a:pt x="346" y="93"/>
                  </a:lnTo>
                  <a:lnTo>
                    <a:pt x="346" y="93"/>
                  </a:lnTo>
                  <a:lnTo>
                    <a:pt x="344" y="93"/>
                  </a:lnTo>
                  <a:lnTo>
                    <a:pt x="343" y="94"/>
                  </a:lnTo>
                  <a:lnTo>
                    <a:pt x="340" y="95"/>
                  </a:lnTo>
                  <a:lnTo>
                    <a:pt x="339" y="97"/>
                  </a:lnTo>
                  <a:lnTo>
                    <a:pt x="338" y="99"/>
                  </a:lnTo>
                  <a:lnTo>
                    <a:pt x="338" y="101"/>
                  </a:lnTo>
                  <a:lnTo>
                    <a:pt x="335" y="105"/>
                  </a:lnTo>
                  <a:lnTo>
                    <a:pt x="333" y="106"/>
                  </a:lnTo>
                  <a:lnTo>
                    <a:pt x="331" y="108"/>
                  </a:lnTo>
                  <a:lnTo>
                    <a:pt x="330" y="110"/>
                  </a:lnTo>
                  <a:lnTo>
                    <a:pt x="331" y="107"/>
                  </a:lnTo>
                  <a:lnTo>
                    <a:pt x="333" y="102"/>
                  </a:lnTo>
                  <a:lnTo>
                    <a:pt x="331" y="101"/>
                  </a:lnTo>
                  <a:lnTo>
                    <a:pt x="328" y="101"/>
                  </a:lnTo>
                  <a:lnTo>
                    <a:pt x="326" y="101"/>
                  </a:lnTo>
                  <a:lnTo>
                    <a:pt x="326" y="102"/>
                  </a:lnTo>
                  <a:lnTo>
                    <a:pt x="326" y="101"/>
                  </a:lnTo>
                  <a:lnTo>
                    <a:pt x="325" y="101"/>
                  </a:lnTo>
                  <a:lnTo>
                    <a:pt x="325" y="101"/>
                  </a:lnTo>
                  <a:lnTo>
                    <a:pt x="324" y="101"/>
                  </a:lnTo>
                  <a:lnTo>
                    <a:pt x="324" y="101"/>
                  </a:lnTo>
                  <a:lnTo>
                    <a:pt x="322" y="101"/>
                  </a:lnTo>
                  <a:lnTo>
                    <a:pt x="322" y="101"/>
                  </a:lnTo>
                  <a:lnTo>
                    <a:pt x="324" y="101"/>
                  </a:lnTo>
                  <a:lnTo>
                    <a:pt x="324" y="101"/>
                  </a:lnTo>
                  <a:lnTo>
                    <a:pt x="326" y="99"/>
                  </a:lnTo>
                  <a:lnTo>
                    <a:pt x="326" y="99"/>
                  </a:lnTo>
                  <a:lnTo>
                    <a:pt x="326" y="99"/>
                  </a:lnTo>
                  <a:lnTo>
                    <a:pt x="325" y="99"/>
                  </a:lnTo>
                  <a:lnTo>
                    <a:pt x="325" y="99"/>
                  </a:lnTo>
                  <a:lnTo>
                    <a:pt x="326" y="99"/>
                  </a:lnTo>
                  <a:lnTo>
                    <a:pt x="326" y="99"/>
                  </a:lnTo>
                  <a:lnTo>
                    <a:pt x="326" y="99"/>
                  </a:lnTo>
                  <a:lnTo>
                    <a:pt x="328" y="99"/>
                  </a:lnTo>
                  <a:lnTo>
                    <a:pt x="328" y="99"/>
                  </a:lnTo>
                  <a:lnTo>
                    <a:pt x="328" y="99"/>
                  </a:lnTo>
                  <a:lnTo>
                    <a:pt x="328" y="99"/>
                  </a:lnTo>
                  <a:lnTo>
                    <a:pt x="328" y="99"/>
                  </a:lnTo>
                  <a:lnTo>
                    <a:pt x="329" y="99"/>
                  </a:lnTo>
                  <a:lnTo>
                    <a:pt x="329" y="99"/>
                  </a:lnTo>
                  <a:lnTo>
                    <a:pt x="329" y="99"/>
                  </a:lnTo>
                  <a:lnTo>
                    <a:pt x="329" y="97"/>
                  </a:lnTo>
                  <a:lnTo>
                    <a:pt x="326" y="97"/>
                  </a:lnTo>
                  <a:lnTo>
                    <a:pt x="324" y="97"/>
                  </a:lnTo>
                  <a:lnTo>
                    <a:pt x="324" y="97"/>
                  </a:lnTo>
                  <a:lnTo>
                    <a:pt x="325" y="97"/>
                  </a:lnTo>
                  <a:lnTo>
                    <a:pt x="325" y="98"/>
                  </a:lnTo>
                  <a:lnTo>
                    <a:pt x="325" y="98"/>
                  </a:lnTo>
                  <a:lnTo>
                    <a:pt x="325" y="98"/>
                  </a:lnTo>
                  <a:lnTo>
                    <a:pt x="324" y="98"/>
                  </a:lnTo>
                  <a:lnTo>
                    <a:pt x="324" y="98"/>
                  </a:lnTo>
                  <a:lnTo>
                    <a:pt x="324" y="97"/>
                  </a:lnTo>
                  <a:lnTo>
                    <a:pt x="322" y="98"/>
                  </a:lnTo>
                  <a:lnTo>
                    <a:pt x="321" y="98"/>
                  </a:lnTo>
                  <a:lnTo>
                    <a:pt x="321" y="98"/>
                  </a:lnTo>
                  <a:lnTo>
                    <a:pt x="321" y="98"/>
                  </a:lnTo>
                  <a:lnTo>
                    <a:pt x="321" y="99"/>
                  </a:lnTo>
                  <a:lnTo>
                    <a:pt x="320" y="99"/>
                  </a:lnTo>
                  <a:lnTo>
                    <a:pt x="318" y="99"/>
                  </a:lnTo>
                  <a:lnTo>
                    <a:pt x="318" y="101"/>
                  </a:lnTo>
                  <a:lnTo>
                    <a:pt x="317" y="101"/>
                  </a:lnTo>
                  <a:lnTo>
                    <a:pt x="315" y="101"/>
                  </a:lnTo>
                  <a:lnTo>
                    <a:pt x="315" y="102"/>
                  </a:lnTo>
                  <a:lnTo>
                    <a:pt x="312" y="102"/>
                  </a:lnTo>
                  <a:lnTo>
                    <a:pt x="312" y="102"/>
                  </a:lnTo>
                  <a:lnTo>
                    <a:pt x="309" y="102"/>
                  </a:lnTo>
                  <a:lnTo>
                    <a:pt x="309" y="103"/>
                  </a:lnTo>
                  <a:lnTo>
                    <a:pt x="308" y="103"/>
                  </a:lnTo>
                  <a:lnTo>
                    <a:pt x="308" y="103"/>
                  </a:lnTo>
                  <a:lnTo>
                    <a:pt x="304" y="101"/>
                  </a:lnTo>
                  <a:lnTo>
                    <a:pt x="304" y="101"/>
                  </a:lnTo>
                  <a:lnTo>
                    <a:pt x="302" y="97"/>
                  </a:lnTo>
                  <a:lnTo>
                    <a:pt x="302" y="97"/>
                  </a:lnTo>
                  <a:lnTo>
                    <a:pt x="303" y="97"/>
                  </a:lnTo>
                  <a:lnTo>
                    <a:pt x="303" y="98"/>
                  </a:lnTo>
                  <a:lnTo>
                    <a:pt x="303" y="97"/>
                  </a:lnTo>
                  <a:lnTo>
                    <a:pt x="304" y="95"/>
                  </a:lnTo>
                  <a:lnTo>
                    <a:pt x="304" y="94"/>
                  </a:lnTo>
                  <a:lnTo>
                    <a:pt x="304" y="94"/>
                  </a:lnTo>
                  <a:lnTo>
                    <a:pt x="304" y="93"/>
                  </a:lnTo>
                  <a:lnTo>
                    <a:pt x="303" y="93"/>
                  </a:lnTo>
                  <a:lnTo>
                    <a:pt x="304" y="93"/>
                  </a:lnTo>
                  <a:lnTo>
                    <a:pt x="304" y="93"/>
                  </a:lnTo>
                  <a:lnTo>
                    <a:pt x="304" y="93"/>
                  </a:lnTo>
                  <a:lnTo>
                    <a:pt x="306" y="93"/>
                  </a:lnTo>
                  <a:lnTo>
                    <a:pt x="306" y="92"/>
                  </a:lnTo>
                  <a:lnTo>
                    <a:pt x="306" y="92"/>
                  </a:lnTo>
                  <a:lnTo>
                    <a:pt x="306" y="90"/>
                  </a:lnTo>
                  <a:lnTo>
                    <a:pt x="304" y="88"/>
                  </a:lnTo>
                  <a:lnTo>
                    <a:pt x="304" y="88"/>
                  </a:lnTo>
                  <a:lnTo>
                    <a:pt x="303" y="88"/>
                  </a:lnTo>
                  <a:lnTo>
                    <a:pt x="303" y="88"/>
                  </a:lnTo>
                  <a:lnTo>
                    <a:pt x="303" y="88"/>
                  </a:lnTo>
                  <a:lnTo>
                    <a:pt x="304" y="88"/>
                  </a:lnTo>
                  <a:lnTo>
                    <a:pt x="303" y="85"/>
                  </a:lnTo>
                  <a:lnTo>
                    <a:pt x="303" y="84"/>
                  </a:lnTo>
                  <a:lnTo>
                    <a:pt x="303" y="84"/>
                  </a:lnTo>
                  <a:lnTo>
                    <a:pt x="303" y="84"/>
                  </a:lnTo>
                  <a:lnTo>
                    <a:pt x="302" y="84"/>
                  </a:lnTo>
                  <a:lnTo>
                    <a:pt x="302" y="84"/>
                  </a:lnTo>
                  <a:lnTo>
                    <a:pt x="302" y="84"/>
                  </a:lnTo>
                  <a:lnTo>
                    <a:pt x="302" y="84"/>
                  </a:lnTo>
                  <a:lnTo>
                    <a:pt x="303" y="83"/>
                  </a:lnTo>
                  <a:lnTo>
                    <a:pt x="302" y="83"/>
                  </a:lnTo>
                  <a:lnTo>
                    <a:pt x="302" y="81"/>
                  </a:lnTo>
                  <a:lnTo>
                    <a:pt x="300" y="81"/>
                  </a:lnTo>
                  <a:lnTo>
                    <a:pt x="300" y="81"/>
                  </a:lnTo>
                  <a:lnTo>
                    <a:pt x="299" y="81"/>
                  </a:lnTo>
                  <a:lnTo>
                    <a:pt x="300" y="80"/>
                  </a:lnTo>
                  <a:lnTo>
                    <a:pt x="300" y="80"/>
                  </a:lnTo>
                  <a:lnTo>
                    <a:pt x="300" y="80"/>
                  </a:lnTo>
                  <a:lnTo>
                    <a:pt x="298" y="79"/>
                  </a:lnTo>
                  <a:lnTo>
                    <a:pt x="298" y="77"/>
                  </a:lnTo>
                  <a:lnTo>
                    <a:pt x="296" y="77"/>
                  </a:lnTo>
                  <a:lnTo>
                    <a:pt x="295" y="77"/>
                  </a:lnTo>
                  <a:lnTo>
                    <a:pt x="295" y="75"/>
                  </a:lnTo>
                  <a:lnTo>
                    <a:pt x="295" y="71"/>
                  </a:lnTo>
                  <a:lnTo>
                    <a:pt x="296" y="71"/>
                  </a:lnTo>
                  <a:lnTo>
                    <a:pt x="298" y="71"/>
                  </a:lnTo>
                  <a:lnTo>
                    <a:pt x="298" y="70"/>
                  </a:lnTo>
                  <a:lnTo>
                    <a:pt x="298" y="68"/>
                  </a:lnTo>
                  <a:lnTo>
                    <a:pt x="298" y="70"/>
                  </a:lnTo>
                  <a:lnTo>
                    <a:pt x="296" y="70"/>
                  </a:lnTo>
                  <a:lnTo>
                    <a:pt x="296" y="68"/>
                  </a:lnTo>
                  <a:lnTo>
                    <a:pt x="296" y="68"/>
                  </a:lnTo>
                  <a:lnTo>
                    <a:pt x="296" y="66"/>
                  </a:lnTo>
                  <a:lnTo>
                    <a:pt x="296" y="66"/>
                  </a:lnTo>
                  <a:lnTo>
                    <a:pt x="296" y="67"/>
                  </a:lnTo>
                  <a:lnTo>
                    <a:pt x="296" y="66"/>
                  </a:lnTo>
                  <a:lnTo>
                    <a:pt x="295" y="64"/>
                  </a:lnTo>
                  <a:lnTo>
                    <a:pt x="294" y="64"/>
                  </a:lnTo>
                  <a:lnTo>
                    <a:pt x="294" y="64"/>
                  </a:lnTo>
                  <a:lnTo>
                    <a:pt x="294" y="64"/>
                  </a:lnTo>
                  <a:lnTo>
                    <a:pt x="294" y="64"/>
                  </a:lnTo>
                  <a:lnTo>
                    <a:pt x="295" y="64"/>
                  </a:lnTo>
                  <a:lnTo>
                    <a:pt x="295" y="64"/>
                  </a:lnTo>
                  <a:lnTo>
                    <a:pt x="295" y="64"/>
                  </a:lnTo>
                  <a:lnTo>
                    <a:pt x="296" y="66"/>
                  </a:lnTo>
                  <a:lnTo>
                    <a:pt x="296" y="63"/>
                  </a:lnTo>
                  <a:lnTo>
                    <a:pt x="296" y="63"/>
                  </a:lnTo>
                  <a:lnTo>
                    <a:pt x="295" y="63"/>
                  </a:lnTo>
                  <a:lnTo>
                    <a:pt x="294" y="59"/>
                  </a:lnTo>
                  <a:lnTo>
                    <a:pt x="294" y="59"/>
                  </a:lnTo>
                  <a:lnTo>
                    <a:pt x="294" y="59"/>
                  </a:lnTo>
                  <a:lnTo>
                    <a:pt x="294" y="61"/>
                  </a:lnTo>
                  <a:lnTo>
                    <a:pt x="294" y="61"/>
                  </a:lnTo>
                  <a:lnTo>
                    <a:pt x="293" y="61"/>
                  </a:lnTo>
                  <a:lnTo>
                    <a:pt x="293" y="61"/>
                  </a:lnTo>
                  <a:lnTo>
                    <a:pt x="293" y="61"/>
                  </a:lnTo>
                  <a:lnTo>
                    <a:pt x="293" y="59"/>
                  </a:lnTo>
                  <a:lnTo>
                    <a:pt x="291" y="61"/>
                  </a:lnTo>
                  <a:lnTo>
                    <a:pt x="291" y="62"/>
                  </a:lnTo>
                  <a:lnTo>
                    <a:pt x="291" y="62"/>
                  </a:lnTo>
                  <a:lnTo>
                    <a:pt x="291" y="62"/>
                  </a:lnTo>
                  <a:lnTo>
                    <a:pt x="291" y="61"/>
                  </a:lnTo>
                  <a:lnTo>
                    <a:pt x="291" y="61"/>
                  </a:lnTo>
                  <a:lnTo>
                    <a:pt x="291" y="61"/>
                  </a:lnTo>
                  <a:lnTo>
                    <a:pt x="290" y="61"/>
                  </a:lnTo>
                  <a:lnTo>
                    <a:pt x="290" y="61"/>
                  </a:lnTo>
                  <a:lnTo>
                    <a:pt x="289" y="61"/>
                  </a:lnTo>
                  <a:lnTo>
                    <a:pt x="289" y="61"/>
                  </a:lnTo>
                  <a:lnTo>
                    <a:pt x="289" y="61"/>
                  </a:lnTo>
                  <a:lnTo>
                    <a:pt x="290" y="59"/>
                  </a:lnTo>
                  <a:lnTo>
                    <a:pt x="291" y="59"/>
                  </a:lnTo>
                  <a:lnTo>
                    <a:pt x="293" y="58"/>
                  </a:lnTo>
                  <a:lnTo>
                    <a:pt x="294" y="57"/>
                  </a:lnTo>
                  <a:lnTo>
                    <a:pt x="294" y="55"/>
                  </a:lnTo>
                  <a:lnTo>
                    <a:pt x="293" y="55"/>
                  </a:lnTo>
                  <a:lnTo>
                    <a:pt x="293" y="55"/>
                  </a:lnTo>
                  <a:lnTo>
                    <a:pt x="291" y="57"/>
                  </a:lnTo>
                  <a:lnTo>
                    <a:pt x="291" y="58"/>
                  </a:lnTo>
                  <a:lnTo>
                    <a:pt x="290" y="58"/>
                  </a:lnTo>
                  <a:lnTo>
                    <a:pt x="289" y="57"/>
                  </a:lnTo>
                  <a:lnTo>
                    <a:pt x="289" y="58"/>
                  </a:lnTo>
                  <a:lnTo>
                    <a:pt x="287" y="58"/>
                  </a:lnTo>
                  <a:lnTo>
                    <a:pt x="286" y="58"/>
                  </a:lnTo>
                  <a:lnTo>
                    <a:pt x="286" y="57"/>
                  </a:lnTo>
                  <a:lnTo>
                    <a:pt x="286" y="58"/>
                  </a:lnTo>
                  <a:lnTo>
                    <a:pt x="287" y="58"/>
                  </a:lnTo>
                  <a:lnTo>
                    <a:pt x="289" y="58"/>
                  </a:lnTo>
                  <a:lnTo>
                    <a:pt x="289" y="57"/>
                  </a:lnTo>
                  <a:lnTo>
                    <a:pt x="289" y="57"/>
                  </a:lnTo>
                  <a:lnTo>
                    <a:pt x="289" y="55"/>
                  </a:lnTo>
                  <a:lnTo>
                    <a:pt x="289" y="55"/>
                  </a:lnTo>
                  <a:lnTo>
                    <a:pt x="287" y="55"/>
                  </a:lnTo>
                  <a:lnTo>
                    <a:pt x="289" y="55"/>
                  </a:lnTo>
                  <a:lnTo>
                    <a:pt x="289" y="55"/>
                  </a:lnTo>
                  <a:lnTo>
                    <a:pt x="287" y="54"/>
                  </a:lnTo>
                  <a:lnTo>
                    <a:pt x="287" y="55"/>
                  </a:lnTo>
                  <a:lnTo>
                    <a:pt x="286" y="55"/>
                  </a:lnTo>
                  <a:lnTo>
                    <a:pt x="287" y="55"/>
                  </a:lnTo>
                  <a:lnTo>
                    <a:pt x="286" y="53"/>
                  </a:lnTo>
                  <a:lnTo>
                    <a:pt x="286" y="53"/>
                  </a:lnTo>
                  <a:lnTo>
                    <a:pt x="289" y="49"/>
                  </a:lnTo>
                  <a:lnTo>
                    <a:pt x="289" y="50"/>
                  </a:lnTo>
                  <a:lnTo>
                    <a:pt x="289" y="49"/>
                  </a:lnTo>
                  <a:lnTo>
                    <a:pt x="287" y="48"/>
                  </a:lnTo>
                  <a:lnTo>
                    <a:pt x="286" y="48"/>
                  </a:lnTo>
                  <a:lnTo>
                    <a:pt x="285" y="48"/>
                  </a:lnTo>
                  <a:lnTo>
                    <a:pt x="285" y="49"/>
                  </a:lnTo>
                  <a:lnTo>
                    <a:pt x="286" y="49"/>
                  </a:lnTo>
                  <a:lnTo>
                    <a:pt x="286" y="49"/>
                  </a:lnTo>
                  <a:lnTo>
                    <a:pt x="286" y="49"/>
                  </a:lnTo>
                  <a:lnTo>
                    <a:pt x="285" y="49"/>
                  </a:lnTo>
                  <a:lnTo>
                    <a:pt x="285" y="50"/>
                  </a:lnTo>
                  <a:lnTo>
                    <a:pt x="286" y="50"/>
                  </a:lnTo>
                  <a:lnTo>
                    <a:pt x="285" y="52"/>
                  </a:lnTo>
                  <a:lnTo>
                    <a:pt x="284" y="53"/>
                  </a:lnTo>
                  <a:lnTo>
                    <a:pt x="284" y="54"/>
                  </a:lnTo>
                  <a:lnTo>
                    <a:pt x="284" y="53"/>
                  </a:lnTo>
                  <a:lnTo>
                    <a:pt x="282" y="55"/>
                  </a:lnTo>
                  <a:lnTo>
                    <a:pt x="282" y="54"/>
                  </a:lnTo>
                  <a:lnTo>
                    <a:pt x="282" y="54"/>
                  </a:lnTo>
                  <a:lnTo>
                    <a:pt x="282" y="53"/>
                  </a:lnTo>
                  <a:lnTo>
                    <a:pt x="284" y="53"/>
                  </a:lnTo>
                  <a:lnTo>
                    <a:pt x="284" y="53"/>
                  </a:lnTo>
                  <a:lnTo>
                    <a:pt x="284" y="53"/>
                  </a:lnTo>
                  <a:lnTo>
                    <a:pt x="285" y="52"/>
                  </a:lnTo>
                  <a:lnTo>
                    <a:pt x="285" y="50"/>
                  </a:lnTo>
                  <a:lnTo>
                    <a:pt x="285" y="50"/>
                  </a:lnTo>
                  <a:lnTo>
                    <a:pt x="285" y="49"/>
                  </a:lnTo>
                  <a:lnTo>
                    <a:pt x="284" y="50"/>
                  </a:lnTo>
                  <a:lnTo>
                    <a:pt x="282" y="52"/>
                  </a:lnTo>
                  <a:lnTo>
                    <a:pt x="282" y="52"/>
                  </a:lnTo>
                  <a:lnTo>
                    <a:pt x="281" y="53"/>
                  </a:lnTo>
                  <a:lnTo>
                    <a:pt x="281" y="54"/>
                  </a:lnTo>
                  <a:lnTo>
                    <a:pt x="281" y="53"/>
                  </a:lnTo>
                  <a:lnTo>
                    <a:pt x="280" y="53"/>
                  </a:lnTo>
                  <a:lnTo>
                    <a:pt x="281" y="53"/>
                  </a:lnTo>
                  <a:lnTo>
                    <a:pt x="281" y="53"/>
                  </a:lnTo>
                  <a:lnTo>
                    <a:pt x="277" y="53"/>
                  </a:lnTo>
                  <a:lnTo>
                    <a:pt x="276" y="53"/>
                  </a:lnTo>
                  <a:lnTo>
                    <a:pt x="274" y="54"/>
                  </a:lnTo>
                  <a:lnTo>
                    <a:pt x="273" y="54"/>
                  </a:lnTo>
                  <a:lnTo>
                    <a:pt x="273" y="55"/>
                  </a:lnTo>
                  <a:lnTo>
                    <a:pt x="272" y="55"/>
                  </a:lnTo>
                  <a:lnTo>
                    <a:pt x="272" y="55"/>
                  </a:lnTo>
                  <a:lnTo>
                    <a:pt x="273" y="55"/>
                  </a:lnTo>
                  <a:lnTo>
                    <a:pt x="273" y="54"/>
                  </a:lnTo>
                  <a:lnTo>
                    <a:pt x="274" y="54"/>
                  </a:lnTo>
                  <a:lnTo>
                    <a:pt x="273" y="54"/>
                  </a:lnTo>
                  <a:lnTo>
                    <a:pt x="274" y="54"/>
                  </a:lnTo>
                  <a:lnTo>
                    <a:pt x="274" y="54"/>
                  </a:lnTo>
                  <a:lnTo>
                    <a:pt x="276" y="54"/>
                  </a:lnTo>
                  <a:lnTo>
                    <a:pt x="276" y="53"/>
                  </a:lnTo>
                  <a:lnTo>
                    <a:pt x="276" y="53"/>
                  </a:lnTo>
                  <a:lnTo>
                    <a:pt x="278" y="53"/>
                  </a:lnTo>
                  <a:lnTo>
                    <a:pt x="278" y="52"/>
                  </a:lnTo>
                  <a:lnTo>
                    <a:pt x="281" y="50"/>
                  </a:lnTo>
                  <a:lnTo>
                    <a:pt x="280" y="50"/>
                  </a:lnTo>
                  <a:lnTo>
                    <a:pt x="281" y="50"/>
                  </a:lnTo>
                  <a:lnTo>
                    <a:pt x="281" y="50"/>
                  </a:lnTo>
                  <a:lnTo>
                    <a:pt x="281" y="49"/>
                  </a:lnTo>
                  <a:lnTo>
                    <a:pt x="282" y="49"/>
                  </a:lnTo>
                  <a:lnTo>
                    <a:pt x="282" y="48"/>
                  </a:lnTo>
                  <a:lnTo>
                    <a:pt x="281" y="48"/>
                  </a:lnTo>
                  <a:lnTo>
                    <a:pt x="281" y="48"/>
                  </a:lnTo>
                  <a:lnTo>
                    <a:pt x="280" y="48"/>
                  </a:lnTo>
                  <a:lnTo>
                    <a:pt x="278" y="48"/>
                  </a:lnTo>
                  <a:lnTo>
                    <a:pt x="278" y="48"/>
                  </a:lnTo>
                  <a:lnTo>
                    <a:pt x="277" y="48"/>
                  </a:lnTo>
                  <a:lnTo>
                    <a:pt x="277" y="48"/>
                  </a:lnTo>
                  <a:lnTo>
                    <a:pt x="277" y="48"/>
                  </a:lnTo>
                  <a:lnTo>
                    <a:pt x="278" y="48"/>
                  </a:lnTo>
                  <a:lnTo>
                    <a:pt x="278" y="49"/>
                  </a:lnTo>
                  <a:lnTo>
                    <a:pt x="278" y="49"/>
                  </a:lnTo>
                  <a:lnTo>
                    <a:pt x="277" y="50"/>
                  </a:lnTo>
                  <a:lnTo>
                    <a:pt x="276" y="49"/>
                  </a:lnTo>
                  <a:lnTo>
                    <a:pt x="276" y="50"/>
                  </a:lnTo>
                  <a:lnTo>
                    <a:pt x="276" y="49"/>
                  </a:lnTo>
                  <a:lnTo>
                    <a:pt x="276" y="49"/>
                  </a:lnTo>
                  <a:lnTo>
                    <a:pt x="277" y="49"/>
                  </a:lnTo>
                  <a:lnTo>
                    <a:pt x="278" y="49"/>
                  </a:lnTo>
                  <a:lnTo>
                    <a:pt x="277" y="48"/>
                  </a:lnTo>
                  <a:lnTo>
                    <a:pt x="276" y="48"/>
                  </a:lnTo>
                  <a:lnTo>
                    <a:pt x="276" y="48"/>
                  </a:lnTo>
                  <a:lnTo>
                    <a:pt x="274" y="48"/>
                  </a:lnTo>
                  <a:lnTo>
                    <a:pt x="274" y="46"/>
                  </a:lnTo>
                  <a:lnTo>
                    <a:pt x="276" y="46"/>
                  </a:lnTo>
                  <a:lnTo>
                    <a:pt x="276" y="45"/>
                  </a:lnTo>
                  <a:lnTo>
                    <a:pt x="277" y="45"/>
                  </a:lnTo>
                  <a:lnTo>
                    <a:pt x="277" y="45"/>
                  </a:lnTo>
                  <a:lnTo>
                    <a:pt x="276" y="45"/>
                  </a:lnTo>
                  <a:lnTo>
                    <a:pt x="276" y="44"/>
                  </a:lnTo>
                  <a:lnTo>
                    <a:pt x="277" y="45"/>
                  </a:lnTo>
                  <a:lnTo>
                    <a:pt x="277" y="45"/>
                  </a:lnTo>
                  <a:lnTo>
                    <a:pt x="278" y="45"/>
                  </a:lnTo>
                  <a:lnTo>
                    <a:pt x="278" y="44"/>
                  </a:lnTo>
                  <a:lnTo>
                    <a:pt x="278" y="42"/>
                  </a:lnTo>
                  <a:lnTo>
                    <a:pt x="278" y="42"/>
                  </a:lnTo>
                  <a:lnTo>
                    <a:pt x="281" y="42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84" y="42"/>
                  </a:lnTo>
                  <a:lnTo>
                    <a:pt x="284" y="42"/>
                  </a:lnTo>
                  <a:lnTo>
                    <a:pt x="284" y="44"/>
                  </a:lnTo>
                  <a:lnTo>
                    <a:pt x="285" y="44"/>
                  </a:lnTo>
                  <a:lnTo>
                    <a:pt x="286" y="42"/>
                  </a:lnTo>
                  <a:lnTo>
                    <a:pt x="286" y="41"/>
                  </a:lnTo>
                  <a:lnTo>
                    <a:pt x="285" y="40"/>
                  </a:lnTo>
                  <a:lnTo>
                    <a:pt x="285" y="39"/>
                  </a:lnTo>
                  <a:lnTo>
                    <a:pt x="284" y="39"/>
                  </a:lnTo>
                  <a:lnTo>
                    <a:pt x="284" y="37"/>
                  </a:lnTo>
                  <a:lnTo>
                    <a:pt x="284" y="37"/>
                  </a:lnTo>
                  <a:lnTo>
                    <a:pt x="284" y="36"/>
                  </a:lnTo>
                  <a:lnTo>
                    <a:pt x="282" y="37"/>
                  </a:lnTo>
                  <a:lnTo>
                    <a:pt x="282" y="39"/>
                  </a:lnTo>
                  <a:lnTo>
                    <a:pt x="282" y="39"/>
                  </a:lnTo>
                  <a:lnTo>
                    <a:pt x="281" y="40"/>
                  </a:lnTo>
                  <a:lnTo>
                    <a:pt x="281" y="40"/>
                  </a:lnTo>
                  <a:lnTo>
                    <a:pt x="281" y="40"/>
                  </a:lnTo>
                  <a:lnTo>
                    <a:pt x="281" y="39"/>
                  </a:lnTo>
                  <a:lnTo>
                    <a:pt x="282" y="37"/>
                  </a:lnTo>
                  <a:lnTo>
                    <a:pt x="282" y="37"/>
                  </a:lnTo>
                  <a:lnTo>
                    <a:pt x="281" y="36"/>
                  </a:lnTo>
                  <a:lnTo>
                    <a:pt x="281" y="36"/>
                  </a:lnTo>
                  <a:lnTo>
                    <a:pt x="281" y="37"/>
                  </a:lnTo>
                  <a:lnTo>
                    <a:pt x="278" y="39"/>
                  </a:lnTo>
                  <a:lnTo>
                    <a:pt x="278" y="39"/>
                  </a:lnTo>
                  <a:lnTo>
                    <a:pt x="278" y="40"/>
                  </a:lnTo>
                  <a:lnTo>
                    <a:pt x="278" y="39"/>
                  </a:lnTo>
                  <a:lnTo>
                    <a:pt x="277" y="40"/>
                  </a:lnTo>
                  <a:lnTo>
                    <a:pt x="277" y="39"/>
                  </a:lnTo>
                  <a:lnTo>
                    <a:pt x="277" y="36"/>
                  </a:lnTo>
                  <a:lnTo>
                    <a:pt x="277" y="37"/>
                  </a:lnTo>
                  <a:lnTo>
                    <a:pt x="277" y="37"/>
                  </a:lnTo>
                  <a:lnTo>
                    <a:pt x="276" y="37"/>
                  </a:lnTo>
                  <a:lnTo>
                    <a:pt x="276" y="39"/>
                  </a:lnTo>
                  <a:lnTo>
                    <a:pt x="276" y="40"/>
                  </a:lnTo>
                  <a:lnTo>
                    <a:pt x="277" y="40"/>
                  </a:lnTo>
                  <a:lnTo>
                    <a:pt x="277" y="41"/>
                  </a:lnTo>
                  <a:lnTo>
                    <a:pt x="277" y="41"/>
                  </a:lnTo>
                  <a:lnTo>
                    <a:pt x="276" y="42"/>
                  </a:lnTo>
                  <a:lnTo>
                    <a:pt x="274" y="44"/>
                  </a:lnTo>
                  <a:lnTo>
                    <a:pt x="276" y="42"/>
                  </a:lnTo>
                  <a:lnTo>
                    <a:pt x="277" y="41"/>
                  </a:lnTo>
                  <a:lnTo>
                    <a:pt x="276" y="39"/>
                  </a:lnTo>
                  <a:lnTo>
                    <a:pt x="274" y="39"/>
                  </a:lnTo>
                  <a:lnTo>
                    <a:pt x="276" y="40"/>
                  </a:lnTo>
                  <a:lnTo>
                    <a:pt x="276" y="41"/>
                  </a:lnTo>
                  <a:lnTo>
                    <a:pt x="274" y="41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39"/>
                  </a:lnTo>
                  <a:lnTo>
                    <a:pt x="274" y="39"/>
                  </a:lnTo>
                  <a:lnTo>
                    <a:pt x="273" y="37"/>
                  </a:lnTo>
                  <a:lnTo>
                    <a:pt x="273" y="37"/>
                  </a:lnTo>
                  <a:lnTo>
                    <a:pt x="273" y="39"/>
                  </a:lnTo>
                  <a:lnTo>
                    <a:pt x="272" y="40"/>
                  </a:lnTo>
                  <a:lnTo>
                    <a:pt x="272" y="41"/>
                  </a:lnTo>
                  <a:lnTo>
                    <a:pt x="271" y="40"/>
                  </a:lnTo>
                  <a:lnTo>
                    <a:pt x="271" y="39"/>
                  </a:lnTo>
                  <a:lnTo>
                    <a:pt x="269" y="40"/>
                  </a:lnTo>
                  <a:lnTo>
                    <a:pt x="268" y="40"/>
                  </a:lnTo>
                  <a:lnTo>
                    <a:pt x="268" y="40"/>
                  </a:lnTo>
                  <a:lnTo>
                    <a:pt x="268" y="40"/>
                  </a:lnTo>
                  <a:lnTo>
                    <a:pt x="268" y="39"/>
                  </a:lnTo>
                  <a:lnTo>
                    <a:pt x="267" y="37"/>
                  </a:lnTo>
                  <a:lnTo>
                    <a:pt x="268" y="36"/>
                  </a:lnTo>
                  <a:lnTo>
                    <a:pt x="267" y="35"/>
                  </a:lnTo>
                  <a:lnTo>
                    <a:pt x="268" y="35"/>
                  </a:lnTo>
                  <a:lnTo>
                    <a:pt x="269" y="35"/>
                  </a:lnTo>
                  <a:lnTo>
                    <a:pt x="269" y="35"/>
                  </a:lnTo>
                  <a:lnTo>
                    <a:pt x="269" y="33"/>
                  </a:lnTo>
                  <a:lnTo>
                    <a:pt x="268" y="33"/>
                  </a:lnTo>
                  <a:lnTo>
                    <a:pt x="269" y="33"/>
                  </a:lnTo>
                  <a:lnTo>
                    <a:pt x="271" y="32"/>
                  </a:lnTo>
                  <a:lnTo>
                    <a:pt x="271" y="32"/>
                  </a:lnTo>
                  <a:lnTo>
                    <a:pt x="269" y="32"/>
                  </a:lnTo>
                  <a:lnTo>
                    <a:pt x="271" y="32"/>
                  </a:lnTo>
                  <a:lnTo>
                    <a:pt x="271" y="32"/>
                  </a:lnTo>
                  <a:lnTo>
                    <a:pt x="269" y="31"/>
                  </a:lnTo>
                  <a:lnTo>
                    <a:pt x="271" y="31"/>
                  </a:lnTo>
                  <a:lnTo>
                    <a:pt x="272" y="31"/>
                  </a:lnTo>
                  <a:lnTo>
                    <a:pt x="272" y="30"/>
                  </a:lnTo>
                  <a:lnTo>
                    <a:pt x="272" y="28"/>
                  </a:lnTo>
                  <a:lnTo>
                    <a:pt x="272" y="31"/>
                  </a:lnTo>
                  <a:lnTo>
                    <a:pt x="273" y="31"/>
                  </a:lnTo>
                  <a:lnTo>
                    <a:pt x="272" y="28"/>
                  </a:lnTo>
                  <a:lnTo>
                    <a:pt x="273" y="27"/>
                  </a:lnTo>
                  <a:lnTo>
                    <a:pt x="273" y="27"/>
                  </a:lnTo>
                  <a:lnTo>
                    <a:pt x="274" y="27"/>
                  </a:lnTo>
                  <a:lnTo>
                    <a:pt x="273" y="26"/>
                  </a:lnTo>
                  <a:lnTo>
                    <a:pt x="273" y="26"/>
                  </a:lnTo>
                  <a:lnTo>
                    <a:pt x="273" y="26"/>
                  </a:lnTo>
                  <a:lnTo>
                    <a:pt x="272" y="26"/>
                  </a:lnTo>
                  <a:lnTo>
                    <a:pt x="272" y="26"/>
                  </a:lnTo>
                  <a:lnTo>
                    <a:pt x="272" y="26"/>
                  </a:lnTo>
                  <a:lnTo>
                    <a:pt x="271" y="26"/>
                  </a:lnTo>
                  <a:lnTo>
                    <a:pt x="271" y="26"/>
                  </a:lnTo>
                  <a:lnTo>
                    <a:pt x="271" y="27"/>
                  </a:lnTo>
                  <a:lnTo>
                    <a:pt x="271" y="27"/>
                  </a:lnTo>
                  <a:lnTo>
                    <a:pt x="271" y="27"/>
                  </a:lnTo>
                  <a:lnTo>
                    <a:pt x="271" y="28"/>
                  </a:lnTo>
                  <a:lnTo>
                    <a:pt x="269" y="27"/>
                  </a:lnTo>
                  <a:lnTo>
                    <a:pt x="271" y="28"/>
                  </a:lnTo>
                  <a:lnTo>
                    <a:pt x="269" y="28"/>
                  </a:lnTo>
                  <a:lnTo>
                    <a:pt x="268" y="28"/>
                  </a:lnTo>
                  <a:lnTo>
                    <a:pt x="267" y="30"/>
                  </a:lnTo>
                  <a:lnTo>
                    <a:pt x="267" y="31"/>
                  </a:lnTo>
                  <a:lnTo>
                    <a:pt x="267" y="31"/>
                  </a:lnTo>
                  <a:lnTo>
                    <a:pt x="267" y="31"/>
                  </a:lnTo>
                  <a:lnTo>
                    <a:pt x="268" y="31"/>
                  </a:lnTo>
                  <a:lnTo>
                    <a:pt x="264" y="32"/>
                  </a:lnTo>
                  <a:lnTo>
                    <a:pt x="264" y="32"/>
                  </a:lnTo>
                  <a:lnTo>
                    <a:pt x="264" y="33"/>
                  </a:lnTo>
                  <a:lnTo>
                    <a:pt x="264" y="32"/>
                  </a:lnTo>
                  <a:lnTo>
                    <a:pt x="264" y="32"/>
                  </a:lnTo>
                  <a:lnTo>
                    <a:pt x="264" y="32"/>
                  </a:lnTo>
                  <a:lnTo>
                    <a:pt x="264" y="31"/>
                  </a:lnTo>
                  <a:lnTo>
                    <a:pt x="265" y="31"/>
                  </a:lnTo>
                  <a:lnTo>
                    <a:pt x="264" y="30"/>
                  </a:lnTo>
                  <a:lnTo>
                    <a:pt x="264" y="31"/>
                  </a:lnTo>
                  <a:lnTo>
                    <a:pt x="263" y="32"/>
                  </a:lnTo>
                  <a:lnTo>
                    <a:pt x="263" y="32"/>
                  </a:lnTo>
                  <a:lnTo>
                    <a:pt x="264" y="33"/>
                  </a:lnTo>
                  <a:lnTo>
                    <a:pt x="263" y="33"/>
                  </a:lnTo>
                  <a:lnTo>
                    <a:pt x="263" y="32"/>
                  </a:lnTo>
                  <a:lnTo>
                    <a:pt x="262" y="32"/>
                  </a:lnTo>
                  <a:lnTo>
                    <a:pt x="262" y="31"/>
                  </a:lnTo>
                  <a:lnTo>
                    <a:pt x="260" y="31"/>
                  </a:lnTo>
                  <a:lnTo>
                    <a:pt x="260" y="31"/>
                  </a:lnTo>
                  <a:lnTo>
                    <a:pt x="259" y="31"/>
                  </a:lnTo>
                  <a:lnTo>
                    <a:pt x="258" y="31"/>
                  </a:lnTo>
                  <a:lnTo>
                    <a:pt x="258" y="30"/>
                  </a:lnTo>
                  <a:lnTo>
                    <a:pt x="256" y="31"/>
                  </a:lnTo>
                  <a:lnTo>
                    <a:pt x="256" y="31"/>
                  </a:lnTo>
                  <a:lnTo>
                    <a:pt x="256" y="32"/>
                  </a:lnTo>
                  <a:lnTo>
                    <a:pt x="255" y="33"/>
                  </a:lnTo>
                  <a:lnTo>
                    <a:pt x="256" y="32"/>
                  </a:lnTo>
                  <a:lnTo>
                    <a:pt x="256" y="31"/>
                  </a:lnTo>
                  <a:lnTo>
                    <a:pt x="256" y="31"/>
                  </a:lnTo>
                  <a:lnTo>
                    <a:pt x="256" y="30"/>
                  </a:lnTo>
                  <a:lnTo>
                    <a:pt x="255" y="31"/>
                  </a:lnTo>
                  <a:lnTo>
                    <a:pt x="255" y="31"/>
                  </a:lnTo>
                  <a:lnTo>
                    <a:pt x="254" y="30"/>
                  </a:lnTo>
                  <a:lnTo>
                    <a:pt x="254" y="31"/>
                  </a:lnTo>
                  <a:lnTo>
                    <a:pt x="254" y="31"/>
                  </a:lnTo>
                  <a:lnTo>
                    <a:pt x="254" y="32"/>
                  </a:lnTo>
                  <a:lnTo>
                    <a:pt x="254" y="32"/>
                  </a:lnTo>
                  <a:lnTo>
                    <a:pt x="254" y="32"/>
                  </a:lnTo>
                  <a:lnTo>
                    <a:pt x="254" y="31"/>
                  </a:lnTo>
                  <a:lnTo>
                    <a:pt x="254" y="31"/>
                  </a:lnTo>
                  <a:lnTo>
                    <a:pt x="254" y="30"/>
                  </a:lnTo>
                  <a:lnTo>
                    <a:pt x="254" y="28"/>
                  </a:lnTo>
                  <a:lnTo>
                    <a:pt x="254" y="27"/>
                  </a:lnTo>
                  <a:lnTo>
                    <a:pt x="254" y="26"/>
                  </a:lnTo>
                  <a:lnTo>
                    <a:pt x="254" y="26"/>
                  </a:lnTo>
                  <a:lnTo>
                    <a:pt x="252" y="27"/>
                  </a:lnTo>
                  <a:lnTo>
                    <a:pt x="252" y="28"/>
                  </a:lnTo>
                  <a:lnTo>
                    <a:pt x="252" y="28"/>
                  </a:lnTo>
                  <a:lnTo>
                    <a:pt x="252" y="30"/>
                  </a:lnTo>
                  <a:lnTo>
                    <a:pt x="252" y="30"/>
                  </a:lnTo>
                  <a:lnTo>
                    <a:pt x="252" y="32"/>
                  </a:lnTo>
                  <a:lnTo>
                    <a:pt x="252" y="33"/>
                  </a:lnTo>
                  <a:lnTo>
                    <a:pt x="252" y="33"/>
                  </a:lnTo>
                  <a:lnTo>
                    <a:pt x="252" y="32"/>
                  </a:lnTo>
                  <a:lnTo>
                    <a:pt x="251" y="33"/>
                  </a:lnTo>
                  <a:lnTo>
                    <a:pt x="251" y="33"/>
                  </a:lnTo>
                  <a:lnTo>
                    <a:pt x="252" y="32"/>
                  </a:lnTo>
                  <a:lnTo>
                    <a:pt x="251" y="32"/>
                  </a:lnTo>
                  <a:lnTo>
                    <a:pt x="251" y="31"/>
                  </a:lnTo>
                  <a:lnTo>
                    <a:pt x="251" y="31"/>
                  </a:lnTo>
                  <a:lnTo>
                    <a:pt x="251" y="30"/>
                  </a:lnTo>
                  <a:lnTo>
                    <a:pt x="251" y="30"/>
                  </a:lnTo>
                  <a:lnTo>
                    <a:pt x="251" y="30"/>
                  </a:lnTo>
                  <a:lnTo>
                    <a:pt x="251" y="30"/>
                  </a:lnTo>
                  <a:lnTo>
                    <a:pt x="251" y="30"/>
                  </a:lnTo>
                  <a:lnTo>
                    <a:pt x="251" y="30"/>
                  </a:lnTo>
                  <a:lnTo>
                    <a:pt x="251" y="30"/>
                  </a:lnTo>
                  <a:lnTo>
                    <a:pt x="250" y="30"/>
                  </a:lnTo>
                  <a:lnTo>
                    <a:pt x="250" y="30"/>
                  </a:lnTo>
                  <a:lnTo>
                    <a:pt x="250" y="31"/>
                  </a:lnTo>
                  <a:lnTo>
                    <a:pt x="250" y="31"/>
                  </a:lnTo>
                  <a:lnTo>
                    <a:pt x="249" y="31"/>
                  </a:lnTo>
                  <a:lnTo>
                    <a:pt x="249" y="32"/>
                  </a:lnTo>
                  <a:lnTo>
                    <a:pt x="249" y="32"/>
                  </a:lnTo>
                  <a:lnTo>
                    <a:pt x="249" y="32"/>
                  </a:lnTo>
                  <a:lnTo>
                    <a:pt x="249" y="33"/>
                  </a:lnTo>
                  <a:lnTo>
                    <a:pt x="247" y="33"/>
                  </a:lnTo>
                  <a:lnTo>
                    <a:pt x="247" y="33"/>
                  </a:lnTo>
                  <a:lnTo>
                    <a:pt x="246" y="33"/>
                  </a:lnTo>
                  <a:lnTo>
                    <a:pt x="245" y="35"/>
                  </a:lnTo>
                  <a:lnTo>
                    <a:pt x="245" y="36"/>
                  </a:lnTo>
                  <a:lnTo>
                    <a:pt x="243" y="37"/>
                  </a:lnTo>
                  <a:lnTo>
                    <a:pt x="243" y="37"/>
                  </a:lnTo>
                  <a:lnTo>
                    <a:pt x="243" y="39"/>
                  </a:lnTo>
                  <a:lnTo>
                    <a:pt x="243" y="39"/>
                  </a:lnTo>
                  <a:lnTo>
                    <a:pt x="243" y="40"/>
                  </a:lnTo>
                  <a:lnTo>
                    <a:pt x="243" y="40"/>
                  </a:lnTo>
                  <a:lnTo>
                    <a:pt x="242" y="41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41" y="39"/>
                  </a:lnTo>
                  <a:lnTo>
                    <a:pt x="240" y="39"/>
                  </a:lnTo>
                  <a:lnTo>
                    <a:pt x="238" y="40"/>
                  </a:lnTo>
                  <a:lnTo>
                    <a:pt x="238" y="42"/>
                  </a:lnTo>
                  <a:lnTo>
                    <a:pt x="238" y="45"/>
                  </a:lnTo>
                  <a:lnTo>
                    <a:pt x="237" y="45"/>
                  </a:lnTo>
                  <a:lnTo>
                    <a:pt x="237" y="48"/>
                  </a:lnTo>
                  <a:lnTo>
                    <a:pt x="237" y="49"/>
                  </a:lnTo>
                  <a:lnTo>
                    <a:pt x="237" y="49"/>
                  </a:lnTo>
                  <a:lnTo>
                    <a:pt x="237" y="49"/>
                  </a:lnTo>
                  <a:lnTo>
                    <a:pt x="236" y="48"/>
                  </a:lnTo>
                  <a:lnTo>
                    <a:pt x="236" y="48"/>
                  </a:lnTo>
                  <a:lnTo>
                    <a:pt x="236" y="45"/>
                  </a:lnTo>
                  <a:lnTo>
                    <a:pt x="236" y="45"/>
                  </a:lnTo>
                  <a:lnTo>
                    <a:pt x="236" y="45"/>
                  </a:lnTo>
                  <a:lnTo>
                    <a:pt x="236" y="46"/>
                  </a:lnTo>
                  <a:lnTo>
                    <a:pt x="234" y="45"/>
                  </a:lnTo>
                  <a:lnTo>
                    <a:pt x="236" y="44"/>
                  </a:lnTo>
                  <a:lnTo>
                    <a:pt x="236" y="45"/>
                  </a:lnTo>
                  <a:lnTo>
                    <a:pt x="234" y="45"/>
                  </a:lnTo>
                  <a:lnTo>
                    <a:pt x="234" y="45"/>
                  </a:lnTo>
                  <a:lnTo>
                    <a:pt x="233" y="45"/>
                  </a:lnTo>
                  <a:lnTo>
                    <a:pt x="233" y="45"/>
                  </a:lnTo>
                  <a:lnTo>
                    <a:pt x="234" y="45"/>
                  </a:lnTo>
                  <a:lnTo>
                    <a:pt x="234" y="45"/>
                  </a:lnTo>
                  <a:lnTo>
                    <a:pt x="236" y="44"/>
                  </a:lnTo>
                  <a:lnTo>
                    <a:pt x="236" y="44"/>
                  </a:lnTo>
                  <a:lnTo>
                    <a:pt x="236" y="44"/>
                  </a:lnTo>
                  <a:lnTo>
                    <a:pt x="236" y="44"/>
                  </a:lnTo>
                  <a:lnTo>
                    <a:pt x="237" y="41"/>
                  </a:lnTo>
                  <a:lnTo>
                    <a:pt x="237" y="40"/>
                  </a:lnTo>
                  <a:lnTo>
                    <a:pt x="237" y="39"/>
                  </a:lnTo>
                  <a:lnTo>
                    <a:pt x="237" y="39"/>
                  </a:lnTo>
                  <a:lnTo>
                    <a:pt x="237" y="39"/>
                  </a:lnTo>
                  <a:lnTo>
                    <a:pt x="238" y="36"/>
                  </a:lnTo>
                  <a:lnTo>
                    <a:pt x="238" y="36"/>
                  </a:lnTo>
                  <a:lnTo>
                    <a:pt x="238" y="35"/>
                  </a:lnTo>
                  <a:lnTo>
                    <a:pt x="240" y="33"/>
                  </a:lnTo>
                  <a:lnTo>
                    <a:pt x="240" y="33"/>
                  </a:lnTo>
                  <a:lnTo>
                    <a:pt x="241" y="32"/>
                  </a:lnTo>
                  <a:lnTo>
                    <a:pt x="240" y="31"/>
                  </a:lnTo>
                  <a:lnTo>
                    <a:pt x="238" y="30"/>
                  </a:lnTo>
                  <a:lnTo>
                    <a:pt x="238" y="31"/>
                  </a:lnTo>
                  <a:lnTo>
                    <a:pt x="238" y="32"/>
                  </a:lnTo>
                  <a:lnTo>
                    <a:pt x="237" y="32"/>
                  </a:lnTo>
                  <a:lnTo>
                    <a:pt x="238" y="32"/>
                  </a:lnTo>
                  <a:lnTo>
                    <a:pt x="238" y="31"/>
                  </a:lnTo>
                  <a:lnTo>
                    <a:pt x="238" y="31"/>
                  </a:lnTo>
                  <a:lnTo>
                    <a:pt x="237" y="30"/>
                  </a:lnTo>
                  <a:lnTo>
                    <a:pt x="237" y="31"/>
                  </a:lnTo>
                  <a:lnTo>
                    <a:pt x="237" y="32"/>
                  </a:lnTo>
                  <a:lnTo>
                    <a:pt x="237" y="32"/>
                  </a:lnTo>
                  <a:lnTo>
                    <a:pt x="236" y="33"/>
                  </a:lnTo>
                  <a:lnTo>
                    <a:pt x="236" y="32"/>
                  </a:lnTo>
                  <a:lnTo>
                    <a:pt x="236" y="32"/>
                  </a:lnTo>
                  <a:lnTo>
                    <a:pt x="237" y="31"/>
                  </a:lnTo>
                  <a:lnTo>
                    <a:pt x="237" y="30"/>
                  </a:lnTo>
                  <a:lnTo>
                    <a:pt x="237" y="30"/>
                  </a:lnTo>
                  <a:lnTo>
                    <a:pt x="236" y="30"/>
                  </a:lnTo>
                  <a:lnTo>
                    <a:pt x="234" y="31"/>
                  </a:lnTo>
                  <a:lnTo>
                    <a:pt x="234" y="31"/>
                  </a:lnTo>
                  <a:lnTo>
                    <a:pt x="234" y="33"/>
                  </a:lnTo>
                  <a:lnTo>
                    <a:pt x="234" y="32"/>
                  </a:lnTo>
                  <a:lnTo>
                    <a:pt x="234" y="31"/>
                  </a:lnTo>
                  <a:lnTo>
                    <a:pt x="234" y="30"/>
                  </a:lnTo>
                  <a:lnTo>
                    <a:pt x="234" y="30"/>
                  </a:lnTo>
                  <a:lnTo>
                    <a:pt x="237" y="28"/>
                  </a:lnTo>
                  <a:lnTo>
                    <a:pt x="238" y="28"/>
                  </a:lnTo>
                  <a:lnTo>
                    <a:pt x="240" y="28"/>
                  </a:lnTo>
                  <a:lnTo>
                    <a:pt x="240" y="27"/>
                  </a:lnTo>
                  <a:lnTo>
                    <a:pt x="240" y="27"/>
                  </a:lnTo>
                  <a:lnTo>
                    <a:pt x="240" y="26"/>
                  </a:lnTo>
                  <a:lnTo>
                    <a:pt x="240" y="26"/>
                  </a:lnTo>
                  <a:lnTo>
                    <a:pt x="240" y="26"/>
                  </a:lnTo>
                  <a:lnTo>
                    <a:pt x="240" y="24"/>
                  </a:lnTo>
                  <a:lnTo>
                    <a:pt x="241" y="26"/>
                  </a:lnTo>
                  <a:lnTo>
                    <a:pt x="241" y="26"/>
                  </a:lnTo>
                  <a:lnTo>
                    <a:pt x="241" y="26"/>
                  </a:lnTo>
                  <a:lnTo>
                    <a:pt x="241" y="23"/>
                  </a:lnTo>
                  <a:lnTo>
                    <a:pt x="240" y="23"/>
                  </a:lnTo>
                  <a:lnTo>
                    <a:pt x="240" y="22"/>
                  </a:lnTo>
                  <a:lnTo>
                    <a:pt x="240" y="20"/>
                  </a:lnTo>
                  <a:lnTo>
                    <a:pt x="240" y="20"/>
                  </a:lnTo>
                  <a:lnTo>
                    <a:pt x="240" y="20"/>
                  </a:lnTo>
                  <a:lnTo>
                    <a:pt x="240" y="20"/>
                  </a:lnTo>
                  <a:lnTo>
                    <a:pt x="240" y="19"/>
                  </a:lnTo>
                  <a:lnTo>
                    <a:pt x="238" y="19"/>
                  </a:lnTo>
                  <a:lnTo>
                    <a:pt x="237" y="18"/>
                  </a:lnTo>
                  <a:lnTo>
                    <a:pt x="236" y="19"/>
                  </a:lnTo>
                  <a:lnTo>
                    <a:pt x="236" y="19"/>
                  </a:lnTo>
                  <a:lnTo>
                    <a:pt x="237" y="20"/>
                  </a:lnTo>
                  <a:lnTo>
                    <a:pt x="237" y="20"/>
                  </a:lnTo>
                  <a:lnTo>
                    <a:pt x="238" y="20"/>
                  </a:lnTo>
                  <a:lnTo>
                    <a:pt x="237" y="22"/>
                  </a:lnTo>
                  <a:lnTo>
                    <a:pt x="237" y="20"/>
                  </a:lnTo>
                  <a:lnTo>
                    <a:pt x="237" y="22"/>
                  </a:lnTo>
                  <a:lnTo>
                    <a:pt x="237" y="20"/>
                  </a:lnTo>
                  <a:lnTo>
                    <a:pt x="237" y="20"/>
                  </a:lnTo>
                  <a:lnTo>
                    <a:pt x="237" y="20"/>
                  </a:lnTo>
                  <a:lnTo>
                    <a:pt x="236" y="22"/>
                  </a:lnTo>
                  <a:lnTo>
                    <a:pt x="236" y="22"/>
                  </a:lnTo>
                  <a:lnTo>
                    <a:pt x="236" y="23"/>
                  </a:lnTo>
                  <a:lnTo>
                    <a:pt x="236" y="23"/>
                  </a:lnTo>
                  <a:lnTo>
                    <a:pt x="236" y="23"/>
                  </a:lnTo>
                  <a:lnTo>
                    <a:pt x="237" y="23"/>
                  </a:lnTo>
                  <a:lnTo>
                    <a:pt x="237" y="24"/>
                  </a:lnTo>
                  <a:lnTo>
                    <a:pt x="237" y="24"/>
                  </a:lnTo>
                  <a:lnTo>
                    <a:pt x="236" y="23"/>
                  </a:lnTo>
                  <a:lnTo>
                    <a:pt x="236" y="24"/>
                  </a:lnTo>
                  <a:lnTo>
                    <a:pt x="234" y="24"/>
                  </a:lnTo>
                  <a:lnTo>
                    <a:pt x="233" y="26"/>
                  </a:lnTo>
                  <a:lnTo>
                    <a:pt x="234" y="26"/>
                  </a:lnTo>
                  <a:lnTo>
                    <a:pt x="233" y="26"/>
                  </a:lnTo>
                  <a:lnTo>
                    <a:pt x="233" y="26"/>
                  </a:lnTo>
                  <a:lnTo>
                    <a:pt x="233" y="27"/>
                  </a:lnTo>
                  <a:lnTo>
                    <a:pt x="232" y="28"/>
                  </a:lnTo>
                  <a:lnTo>
                    <a:pt x="232" y="28"/>
                  </a:lnTo>
                  <a:lnTo>
                    <a:pt x="232" y="30"/>
                  </a:lnTo>
                  <a:lnTo>
                    <a:pt x="232" y="28"/>
                  </a:lnTo>
                  <a:lnTo>
                    <a:pt x="232" y="27"/>
                  </a:lnTo>
                  <a:lnTo>
                    <a:pt x="232" y="26"/>
                  </a:lnTo>
                  <a:lnTo>
                    <a:pt x="232" y="26"/>
                  </a:lnTo>
                  <a:lnTo>
                    <a:pt x="232" y="26"/>
                  </a:lnTo>
                  <a:lnTo>
                    <a:pt x="232" y="26"/>
                  </a:lnTo>
                  <a:lnTo>
                    <a:pt x="230" y="28"/>
                  </a:lnTo>
                  <a:lnTo>
                    <a:pt x="230" y="30"/>
                  </a:lnTo>
                  <a:lnTo>
                    <a:pt x="229" y="30"/>
                  </a:lnTo>
                  <a:lnTo>
                    <a:pt x="229" y="31"/>
                  </a:lnTo>
                  <a:lnTo>
                    <a:pt x="230" y="32"/>
                  </a:lnTo>
                  <a:lnTo>
                    <a:pt x="230" y="33"/>
                  </a:lnTo>
                  <a:lnTo>
                    <a:pt x="229" y="35"/>
                  </a:lnTo>
                  <a:lnTo>
                    <a:pt x="230" y="35"/>
                  </a:lnTo>
                  <a:lnTo>
                    <a:pt x="230" y="35"/>
                  </a:lnTo>
                  <a:lnTo>
                    <a:pt x="228" y="33"/>
                  </a:lnTo>
                  <a:lnTo>
                    <a:pt x="228" y="35"/>
                  </a:lnTo>
                  <a:lnTo>
                    <a:pt x="228" y="33"/>
                  </a:lnTo>
                  <a:lnTo>
                    <a:pt x="229" y="33"/>
                  </a:lnTo>
                  <a:lnTo>
                    <a:pt x="229" y="33"/>
                  </a:lnTo>
                  <a:lnTo>
                    <a:pt x="229" y="32"/>
                  </a:lnTo>
                  <a:lnTo>
                    <a:pt x="228" y="32"/>
                  </a:lnTo>
                  <a:lnTo>
                    <a:pt x="228" y="32"/>
                  </a:lnTo>
                  <a:lnTo>
                    <a:pt x="228" y="31"/>
                  </a:lnTo>
                  <a:lnTo>
                    <a:pt x="228" y="30"/>
                  </a:lnTo>
                  <a:lnTo>
                    <a:pt x="227" y="30"/>
                  </a:lnTo>
                  <a:lnTo>
                    <a:pt x="228" y="28"/>
                  </a:lnTo>
                  <a:lnTo>
                    <a:pt x="228" y="28"/>
                  </a:lnTo>
                  <a:lnTo>
                    <a:pt x="227" y="27"/>
                  </a:lnTo>
                  <a:lnTo>
                    <a:pt x="228" y="27"/>
                  </a:lnTo>
                  <a:lnTo>
                    <a:pt x="228" y="27"/>
                  </a:lnTo>
                  <a:lnTo>
                    <a:pt x="228" y="26"/>
                  </a:lnTo>
                  <a:lnTo>
                    <a:pt x="228" y="26"/>
                  </a:lnTo>
                  <a:lnTo>
                    <a:pt x="228" y="24"/>
                  </a:lnTo>
                  <a:lnTo>
                    <a:pt x="228" y="23"/>
                  </a:lnTo>
                  <a:lnTo>
                    <a:pt x="229" y="22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30" y="20"/>
                  </a:lnTo>
                  <a:lnTo>
                    <a:pt x="232" y="20"/>
                  </a:lnTo>
                  <a:lnTo>
                    <a:pt x="232" y="20"/>
                  </a:lnTo>
                  <a:lnTo>
                    <a:pt x="230" y="19"/>
                  </a:lnTo>
                  <a:lnTo>
                    <a:pt x="232" y="20"/>
                  </a:lnTo>
                  <a:lnTo>
                    <a:pt x="232" y="20"/>
                  </a:lnTo>
                  <a:lnTo>
                    <a:pt x="233" y="19"/>
                  </a:lnTo>
                  <a:lnTo>
                    <a:pt x="233" y="18"/>
                  </a:lnTo>
                  <a:lnTo>
                    <a:pt x="232" y="17"/>
                  </a:lnTo>
                  <a:lnTo>
                    <a:pt x="230" y="18"/>
                  </a:lnTo>
                  <a:lnTo>
                    <a:pt x="230" y="18"/>
                  </a:lnTo>
                  <a:lnTo>
                    <a:pt x="230" y="18"/>
                  </a:lnTo>
                  <a:lnTo>
                    <a:pt x="230" y="18"/>
                  </a:lnTo>
                  <a:lnTo>
                    <a:pt x="230" y="18"/>
                  </a:lnTo>
                  <a:lnTo>
                    <a:pt x="230" y="19"/>
                  </a:lnTo>
                  <a:lnTo>
                    <a:pt x="229" y="19"/>
                  </a:lnTo>
                  <a:lnTo>
                    <a:pt x="228" y="19"/>
                  </a:lnTo>
                  <a:lnTo>
                    <a:pt x="228" y="19"/>
                  </a:lnTo>
                  <a:lnTo>
                    <a:pt x="228" y="20"/>
                  </a:lnTo>
                  <a:lnTo>
                    <a:pt x="228" y="20"/>
                  </a:lnTo>
                  <a:lnTo>
                    <a:pt x="228" y="22"/>
                  </a:lnTo>
                  <a:lnTo>
                    <a:pt x="228" y="22"/>
                  </a:lnTo>
                  <a:lnTo>
                    <a:pt x="227" y="22"/>
                  </a:lnTo>
                  <a:lnTo>
                    <a:pt x="227" y="23"/>
                  </a:lnTo>
                  <a:lnTo>
                    <a:pt x="228" y="23"/>
                  </a:lnTo>
                  <a:lnTo>
                    <a:pt x="227" y="23"/>
                  </a:lnTo>
                  <a:lnTo>
                    <a:pt x="227" y="24"/>
                  </a:lnTo>
                  <a:lnTo>
                    <a:pt x="225" y="24"/>
                  </a:lnTo>
                  <a:lnTo>
                    <a:pt x="225" y="24"/>
                  </a:lnTo>
                  <a:lnTo>
                    <a:pt x="225" y="24"/>
                  </a:lnTo>
                  <a:lnTo>
                    <a:pt x="225" y="26"/>
                  </a:lnTo>
                  <a:lnTo>
                    <a:pt x="224" y="24"/>
                  </a:lnTo>
                  <a:lnTo>
                    <a:pt x="225" y="23"/>
                  </a:lnTo>
                  <a:lnTo>
                    <a:pt x="225" y="22"/>
                  </a:lnTo>
                  <a:lnTo>
                    <a:pt x="225" y="22"/>
                  </a:lnTo>
                  <a:lnTo>
                    <a:pt x="225" y="23"/>
                  </a:lnTo>
                  <a:lnTo>
                    <a:pt x="223" y="23"/>
                  </a:lnTo>
                  <a:lnTo>
                    <a:pt x="225" y="22"/>
                  </a:lnTo>
                  <a:lnTo>
                    <a:pt x="225" y="22"/>
                  </a:lnTo>
                  <a:lnTo>
                    <a:pt x="225" y="20"/>
                  </a:lnTo>
                  <a:lnTo>
                    <a:pt x="225" y="20"/>
                  </a:lnTo>
                  <a:lnTo>
                    <a:pt x="225" y="20"/>
                  </a:lnTo>
                  <a:lnTo>
                    <a:pt x="225" y="19"/>
                  </a:lnTo>
                  <a:lnTo>
                    <a:pt x="225" y="19"/>
                  </a:lnTo>
                  <a:lnTo>
                    <a:pt x="225" y="18"/>
                  </a:lnTo>
                  <a:lnTo>
                    <a:pt x="225" y="18"/>
                  </a:lnTo>
                  <a:lnTo>
                    <a:pt x="227" y="17"/>
                  </a:lnTo>
                  <a:lnTo>
                    <a:pt x="225" y="18"/>
                  </a:lnTo>
                  <a:lnTo>
                    <a:pt x="225" y="18"/>
                  </a:lnTo>
                  <a:lnTo>
                    <a:pt x="225" y="19"/>
                  </a:lnTo>
                  <a:lnTo>
                    <a:pt x="224" y="20"/>
                  </a:lnTo>
                  <a:lnTo>
                    <a:pt x="223" y="20"/>
                  </a:lnTo>
                  <a:lnTo>
                    <a:pt x="223" y="19"/>
                  </a:lnTo>
                  <a:lnTo>
                    <a:pt x="223" y="19"/>
                  </a:lnTo>
                  <a:lnTo>
                    <a:pt x="223" y="20"/>
                  </a:lnTo>
                  <a:lnTo>
                    <a:pt x="223" y="20"/>
                  </a:lnTo>
                  <a:lnTo>
                    <a:pt x="221" y="22"/>
                  </a:lnTo>
                  <a:lnTo>
                    <a:pt x="221" y="23"/>
                  </a:lnTo>
                  <a:lnTo>
                    <a:pt x="221" y="22"/>
                  </a:lnTo>
                  <a:lnTo>
                    <a:pt x="223" y="20"/>
                  </a:lnTo>
                  <a:lnTo>
                    <a:pt x="221" y="20"/>
                  </a:lnTo>
                  <a:lnTo>
                    <a:pt x="221" y="19"/>
                  </a:lnTo>
                  <a:lnTo>
                    <a:pt x="223" y="19"/>
                  </a:lnTo>
                  <a:lnTo>
                    <a:pt x="223" y="18"/>
                  </a:lnTo>
                  <a:lnTo>
                    <a:pt x="223" y="18"/>
                  </a:lnTo>
                  <a:lnTo>
                    <a:pt x="223" y="18"/>
                  </a:lnTo>
                  <a:lnTo>
                    <a:pt x="223" y="17"/>
                  </a:lnTo>
                  <a:lnTo>
                    <a:pt x="223" y="17"/>
                  </a:lnTo>
                  <a:lnTo>
                    <a:pt x="223" y="17"/>
                  </a:lnTo>
                  <a:lnTo>
                    <a:pt x="224" y="17"/>
                  </a:lnTo>
                  <a:lnTo>
                    <a:pt x="224" y="15"/>
                  </a:lnTo>
                  <a:lnTo>
                    <a:pt x="224" y="15"/>
                  </a:lnTo>
                  <a:lnTo>
                    <a:pt x="221" y="17"/>
                  </a:lnTo>
                  <a:lnTo>
                    <a:pt x="223" y="15"/>
                  </a:lnTo>
                  <a:lnTo>
                    <a:pt x="223" y="15"/>
                  </a:lnTo>
                  <a:lnTo>
                    <a:pt x="221" y="15"/>
                  </a:lnTo>
                  <a:lnTo>
                    <a:pt x="220" y="18"/>
                  </a:lnTo>
                  <a:lnTo>
                    <a:pt x="220" y="18"/>
                  </a:lnTo>
                  <a:lnTo>
                    <a:pt x="220" y="19"/>
                  </a:lnTo>
                  <a:lnTo>
                    <a:pt x="220" y="19"/>
                  </a:lnTo>
                  <a:lnTo>
                    <a:pt x="219" y="20"/>
                  </a:lnTo>
                  <a:lnTo>
                    <a:pt x="219" y="20"/>
                  </a:lnTo>
                  <a:lnTo>
                    <a:pt x="219" y="20"/>
                  </a:lnTo>
                  <a:lnTo>
                    <a:pt x="219" y="20"/>
                  </a:lnTo>
                  <a:lnTo>
                    <a:pt x="219" y="20"/>
                  </a:lnTo>
                  <a:lnTo>
                    <a:pt x="219" y="20"/>
                  </a:lnTo>
                  <a:lnTo>
                    <a:pt x="220" y="19"/>
                  </a:lnTo>
                  <a:lnTo>
                    <a:pt x="220" y="18"/>
                  </a:lnTo>
                  <a:lnTo>
                    <a:pt x="220" y="18"/>
                  </a:lnTo>
                  <a:lnTo>
                    <a:pt x="221" y="15"/>
                  </a:lnTo>
                  <a:lnTo>
                    <a:pt x="220" y="15"/>
                  </a:lnTo>
                  <a:lnTo>
                    <a:pt x="221" y="15"/>
                  </a:lnTo>
                  <a:lnTo>
                    <a:pt x="220" y="14"/>
                  </a:lnTo>
                  <a:lnTo>
                    <a:pt x="220" y="15"/>
                  </a:lnTo>
                  <a:lnTo>
                    <a:pt x="219" y="15"/>
                  </a:lnTo>
                  <a:lnTo>
                    <a:pt x="218" y="15"/>
                  </a:lnTo>
                  <a:lnTo>
                    <a:pt x="218" y="18"/>
                  </a:lnTo>
                  <a:lnTo>
                    <a:pt x="218" y="19"/>
                  </a:lnTo>
                  <a:lnTo>
                    <a:pt x="218" y="19"/>
                  </a:lnTo>
                  <a:lnTo>
                    <a:pt x="218" y="20"/>
                  </a:lnTo>
                  <a:lnTo>
                    <a:pt x="218" y="22"/>
                  </a:lnTo>
                  <a:lnTo>
                    <a:pt x="216" y="23"/>
                  </a:lnTo>
                  <a:lnTo>
                    <a:pt x="215" y="23"/>
                  </a:lnTo>
                  <a:lnTo>
                    <a:pt x="214" y="23"/>
                  </a:lnTo>
                  <a:lnTo>
                    <a:pt x="214" y="23"/>
                  </a:lnTo>
                  <a:lnTo>
                    <a:pt x="212" y="23"/>
                  </a:lnTo>
                  <a:lnTo>
                    <a:pt x="212" y="23"/>
                  </a:lnTo>
                  <a:lnTo>
                    <a:pt x="212" y="23"/>
                  </a:lnTo>
                  <a:lnTo>
                    <a:pt x="214" y="24"/>
                  </a:lnTo>
                  <a:lnTo>
                    <a:pt x="212" y="24"/>
                  </a:lnTo>
                  <a:lnTo>
                    <a:pt x="212" y="24"/>
                  </a:lnTo>
                  <a:lnTo>
                    <a:pt x="212" y="24"/>
                  </a:lnTo>
                  <a:lnTo>
                    <a:pt x="211" y="24"/>
                  </a:lnTo>
                  <a:lnTo>
                    <a:pt x="212" y="24"/>
                  </a:lnTo>
                  <a:lnTo>
                    <a:pt x="212" y="22"/>
                  </a:lnTo>
                  <a:lnTo>
                    <a:pt x="211" y="23"/>
                  </a:lnTo>
                  <a:lnTo>
                    <a:pt x="211" y="23"/>
                  </a:lnTo>
                  <a:lnTo>
                    <a:pt x="211" y="22"/>
                  </a:lnTo>
                  <a:lnTo>
                    <a:pt x="211" y="22"/>
                  </a:lnTo>
                  <a:lnTo>
                    <a:pt x="212" y="22"/>
                  </a:lnTo>
                  <a:lnTo>
                    <a:pt x="214" y="20"/>
                  </a:lnTo>
                  <a:lnTo>
                    <a:pt x="212" y="20"/>
                  </a:lnTo>
                  <a:lnTo>
                    <a:pt x="212" y="19"/>
                  </a:lnTo>
                  <a:lnTo>
                    <a:pt x="212" y="18"/>
                  </a:lnTo>
                  <a:lnTo>
                    <a:pt x="212" y="19"/>
                  </a:lnTo>
                  <a:lnTo>
                    <a:pt x="211" y="19"/>
                  </a:lnTo>
                  <a:lnTo>
                    <a:pt x="211" y="19"/>
                  </a:lnTo>
                  <a:lnTo>
                    <a:pt x="211" y="19"/>
                  </a:lnTo>
                  <a:lnTo>
                    <a:pt x="211" y="20"/>
                  </a:lnTo>
                  <a:lnTo>
                    <a:pt x="211" y="20"/>
                  </a:lnTo>
                  <a:lnTo>
                    <a:pt x="210" y="20"/>
                  </a:lnTo>
                  <a:lnTo>
                    <a:pt x="211" y="19"/>
                  </a:lnTo>
                  <a:lnTo>
                    <a:pt x="211" y="18"/>
                  </a:lnTo>
                  <a:lnTo>
                    <a:pt x="212" y="18"/>
                  </a:lnTo>
                  <a:lnTo>
                    <a:pt x="212" y="18"/>
                  </a:lnTo>
                  <a:lnTo>
                    <a:pt x="212" y="17"/>
                  </a:lnTo>
                  <a:lnTo>
                    <a:pt x="212" y="15"/>
                  </a:lnTo>
                  <a:lnTo>
                    <a:pt x="211" y="14"/>
                  </a:lnTo>
                  <a:lnTo>
                    <a:pt x="211" y="13"/>
                  </a:lnTo>
                  <a:lnTo>
                    <a:pt x="210" y="13"/>
                  </a:lnTo>
                  <a:lnTo>
                    <a:pt x="211" y="13"/>
                  </a:lnTo>
                  <a:lnTo>
                    <a:pt x="210" y="11"/>
                  </a:lnTo>
                  <a:lnTo>
                    <a:pt x="211" y="11"/>
                  </a:lnTo>
                  <a:lnTo>
                    <a:pt x="211" y="10"/>
                  </a:lnTo>
                  <a:lnTo>
                    <a:pt x="211" y="10"/>
                  </a:lnTo>
                  <a:lnTo>
                    <a:pt x="211" y="9"/>
                  </a:lnTo>
                  <a:lnTo>
                    <a:pt x="212" y="8"/>
                  </a:lnTo>
                  <a:lnTo>
                    <a:pt x="212" y="8"/>
                  </a:lnTo>
                  <a:lnTo>
                    <a:pt x="212" y="8"/>
                  </a:lnTo>
                  <a:lnTo>
                    <a:pt x="214" y="6"/>
                  </a:lnTo>
                  <a:lnTo>
                    <a:pt x="214" y="6"/>
                  </a:lnTo>
                  <a:lnTo>
                    <a:pt x="214" y="6"/>
                  </a:lnTo>
                  <a:lnTo>
                    <a:pt x="214" y="5"/>
                  </a:lnTo>
                  <a:lnTo>
                    <a:pt x="212" y="5"/>
                  </a:lnTo>
                  <a:lnTo>
                    <a:pt x="211" y="5"/>
                  </a:lnTo>
                  <a:lnTo>
                    <a:pt x="210" y="5"/>
                  </a:lnTo>
                  <a:lnTo>
                    <a:pt x="211" y="6"/>
                  </a:lnTo>
                  <a:lnTo>
                    <a:pt x="210" y="6"/>
                  </a:lnTo>
                  <a:lnTo>
                    <a:pt x="210" y="8"/>
                  </a:lnTo>
                  <a:lnTo>
                    <a:pt x="210" y="8"/>
                  </a:lnTo>
                  <a:lnTo>
                    <a:pt x="208" y="8"/>
                  </a:lnTo>
                  <a:lnTo>
                    <a:pt x="208" y="9"/>
                  </a:lnTo>
                  <a:lnTo>
                    <a:pt x="208" y="10"/>
                  </a:lnTo>
                  <a:lnTo>
                    <a:pt x="208" y="10"/>
                  </a:lnTo>
                  <a:lnTo>
                    <a:pt x="208" y="9"/>
                  </a:lnTo>
                  <a:lnTo>
                    <a:pt x="207" y="9"/>
                  </a:lnTo>
                  <a:lnTo>
                    <a:pt x="207" y="10"/>
                  </a:lnTo>
                  <a:lnTo>
                    <a:pt x="207" y="11"/>
                  </a:lnTo>
                  <a:lnTo>
                    <a:pt x="206" y="14"/>
                  </a:lnTo>
                  <a:lnTo>
                    <a:pt x="206" y="14"/>
                  </a:lnTo>
                  <a:lnTo>
                    <a:pt x="206" y="14"/>
                  </a:lnTo>
                  <a:lnTo>
                    <a:pt x="206" y="14"/>
                  </a:lnTo>
                  <a:lnTo>
                    <a:pt x="206" y="14"/>
                  </a:lnTo>
                  <a:lnTo>
                    <a:pt x="205" y="14"/>
                  </a:lnTo>
                  <a:lnTo>
                    <a:pt x="205" y="14"/>
                  </a:lnTo>
                  <a:lnTo>
                    <a:pt x="205" y="15"/>
                  </a:lnTo>
                  <a:lnTo>
                    <a:pt x="205" y="14"/>
                  </a:lnTo>
                  <a:lnTo>
                    <a:pt x="205" y="14"/>
                  </a:lnTo>
                  <a:lnTo>
                    <a:pt x="206" y="13"/>
                  </a:lnTo>
                  <a:lnTo>
                    <a:pt x="205" y="11"/>
                  </a:lnTo>
                  <a:lnTo>
                    <a:pt x="205" y="10"/>
                  </a:lnTo>
                  <a:lnTo>
                    <a:pt x="206" y="9"/>
                  </a:lnTo>
                  <a:lnTo>
                    <a:pt x="206" y="9"/>
                  </a:lnTo>
                  <a:lnTo>
                    <a:pt x="206" y="8"/>
                  </a:lnTo>
                  <a:lnTo>
                    <a:pt x="206" y="9"/>
                  </a:lnTo>
                  <a:lnTo>
                    <a:pt x="206" y="8"/>
                  </a:lnTo>
                  <a:lnTo>
                    <a:pt x="206" y="8"/>
                  </a:lnTo>
                  <a:lnTo>
                    <a:pt x="205" y="8"/>
                  </a:lnTo>
                  <a:lnTo>
                    <a:pt x="203" y="9"/>
                  </a:lnTo>
                  <a:lnTo>
                    <a:pt x="205" y="11"/>
                  </a:lnTo>
                  <a:lnTo>
                    <a:pt x="203" y="10"/>
                  </a:lnTo>
                  <a:lnTo>
                    <a:pt x="203" y="10"/>
                  </a:lnTo>
                  <a:lnTo>
                    <a:pt x="203" y="10"/>
                  </a:lnTo>
                  <a:lnTo>
                    <a:pt x="202" y="13"/>
                  </a:lnTo>
                  <a:lnTo>
                    <a:pt x="202" y="15"/>
                  </a:lnTo>
                  <a:lnTo>
                    <a:pt x="199" y="15"/>
                  </a:lnTo>
                  <a:lnTo>
                    <a:pt x="199" y="14"/>
                  </a:lnTo>
                  <a:lnTo>
                    <a:pt x="202" y="13"/>
                  </a:lnTo>
                  <a:lnTo>
                    <a:pt x="202" y="11"/>
                  </a:lnTo>
                  <a:lnTo>
                    <a:pt x="201" y="13"/>
                  </a:lnTo>
                  <a:lnTo>
                    <a:pt x="201" y="14"/>
                  </a:lnTo>
                  <a:lnTo>
                    <a:pt x="201" y="13"/>
                  </a:lnTo>
                  <a:lnTo>
                    <a:pt x="202" y="11"/>
                  </a:lnTo>
                  <a:lnTo>
                    <a:pt x="202" y="11"/>
                  </a:lnTo>
                  <a:lnTo>
                    <a:pt x="201" y="13"/>
                  </a:lnTo>
                  <a:lnTo>
                    <a:pt x="199" y="13"/>
                  </a:lnTo>
                  <a:lnTo>
                    <a:pt x="198" y="13"/>
                  </a:lnTo>
                  <a:lnTo>
                    <a:pt x="198" y="13"/>
                  </a:lnTo>
                  <a:lnTo>
                    <a:pt x="198" y="13"/>
                  </a:lnTo>
                  <a:lnTo>
                    <a:pt x="199" y="11"/>
                  </a:lnTo>
                  <a:lnTo>
                    <a:pt x="201" y="10"/>
                  </a:lnTo>
                  <a:lnTo>
                    <a:pt x="201" y="10"/>
                  </a:lnTo>
                  <a:lnTo>
                    <a:pt x="201" y="9"/>
                  </a:lnTo>
                  <a:lnTo>
                    <a:pt x="201" y="10"/>
                  </a:lnTo>
                  <a:lnTo>
                    <a:pt x="201" y="9"/>
                  </a:lnTo>
                  <a:lnTo>
                    <a:pt x="201" y="8"/>
                  </a:lnTo>
                  <a:lnTo>
                    <a:pt x="201" y="9"/>
                  </a:lnTo>
                  <a:lnTo>
                    <a:pt x="201" y="9"/>
                  </a:lnTo>
                  <a:lnTo>
                    <a:pt x="199" y="9"/>
                  </a:lnTo>
                  <a:lnTo>
                    <a:pt x="199" y="9"/>
                  </a:lnTo>
                  <a:lnTo>
                    <a:pt x="201" y="9"/>
                  </a:lnTo>
                  <a:lnTo>
                    <a:pt x="201" y="9"/>
                  </a:lnTo>
                  <a:lnTo>
                    <a:pt x="199" y="9"/>
                  </a:lnTo>
                  <a:lnTo>
                    <a:pt x="201" y="8"/>
                  </a:lnTo>
                  <a:lnTo>
                    <a:pt x="201" y="8"/>
                  </a:lnTo>
                  <a:lnTo>
                    <a:pt x="201" y="8"/>
                  </a:lnTo>
                  <a:lnTo>
                    <a:pt x="201" y="8"/>
                  </a:lnTo>
                  <a:lnTo>
                    <a:pt x="201" y="6"/>
                  </a:lnTo>
                  <a:lnTo>
                    <a:pt x="201" y="6"/>
                  </a:lnTo>
                  <a:lnTo>
                    <a:pt x="199" y="8"/>
                  </a:lnTo>
                  <a:lnTo>
                    <a:pt x="198" y="9"/>
                  </a:lnTo>
                  <a:lnTo>
                    <a:pt x="198" y="9"/>
                  </a:lnTo>
                  <a:lnTo>
                    <a:pt x="198" y="10"/>
                  </a:lnTo>
                  <a:lnTo>
                    <a:pt x="197" y="10"/>
                  </a:lnTo>
                  <a:lnTo>
                    <a:pt x="197" y="10"/>
                  </a:lnTo>
                  <a:lnTo>
                    <a:pt x="198" y="10"/>
                  </a:lnTo>
                  <a:lnTo>
                    <a:pt x="198" y="9"/>
                  </a:lnTo>
                  <a:lnTo>
                    <a:pt x="198" y="9"/>
                  </a:lnTo>
                  <a:lnTo>
                    <a:pt x="197" y="9"/>
                  </a:lnTo>
                  <a:lnTo>
                    <a:pt x="198" y="9"/>
                  </a:lnTo>
                  <a:lnTo>
                    <a:pt x="198" y="8"/>
                  </a:lnTo>
                  <a:lnTo>
                    <a:pt x="199" y="6"/>
                  </a:lnTo>
                  <a:lnTo>
                    <a:pt x="199" y="5"/>
                  </a:lnTo>
                  <a:lnTo>
                    <a:pt x="202" y="5"/>
                  </a:lnTo>
                  <a:lnTo>
                    <a:pt x="202" y="5"/>
                  </a:lnTo>
                  <a:lnTo>
                    <a:pt x="202" y="4"/>
                  </a:lnTo>
                  <a:lnTo>
                    <a:pt x="202" y="4"/>
                  </a:lnTo>
                  <a:lnTo>
                    <a:pt x="203" y="2"/>
                  </a:lnTo>
                  <a:lnTo>
                    <a:pt x="202" y="0"/>
                  </a:lnTo>
                  <a:lnTo>
                    <a:pt x="202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1"/>
                  </a:lnTo>
                  <a:lnTo>
                    <a:pt x="201" y="1"/>
                  </a:lnTo>
                  <a:lnTo>
                    <a:pt x="201" y="1"/>
                  </a:lnTo>
                  <a:lnTo>
                    <a:pt x="199" y="2"/>
                  </a:lnTo>
                  <a:lnTo>
                    <a:pt x="199" y="4"/>
                  </a:lnTo>
                  <a:lnTo>
                    <a:pt x="199" y="4"/>
                  </a:lnTo>
                  <a:lnTo>
                    <a:pt x="201" y="4"/>
                  </a:lnTo>
                  <a:lnTo>
                    <a:pt x="199" y="4"/>
                  </a:lnTo>
                  <a:lnTo>
                    <a:pt x="199" y="4"/>
                  </a:lnTo>
                  <a:lnTo>
                    <a:pt x="198" y="4"/>
                  </a:lnTo>
                  <a:lnTo>
                    <a:pt x="198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3"/>
                  </a:lnTo>
                  <a:lnTo>
                    <a:pt x="195" y="13"/>
                  </a:lnTo>
                  <a:lnTo>
                    <a:pt x="194" y="13"/>
                  </a:lnTo>
                  <a:lnTo>
                    <a:pt x="195" y="10"/>
                  </a:lnTo>
                  <a:lnTo>
                    <a:pt x="194" y="10"/>
                  </a:lnTo>
                  <a:lnTo>
                    <a:pt x="195" y="10"/>
                  </a:lnTo>
                  <a:lnTo>
                    <a:pt x="195" y="9"/>
                  </a:lnTo>
                  <a:lnTo>
                    <a:pt x="195" y="8"/>
                  </a:lnTo>
                  <a:lnTo>
                    <a:pt x="195" y="8"/>
                  </a:lnTo>
                  <a:lnTo>
                    <a:pt x="195" y="8"/>
                  </a:lnTo>
                  <a:lnTo>
                    <a:pt x="195" y="6"/>
                  </a:lnTo>
                  <a:lnTo>
                    <a:pt x="194" y="6"/>
                  </a:lnTo>
                  <a:lnTo>
                    <a:pt x="194" y="6"/>
                  </a:lnTo>
                  <a:lnTo>
                    <a:pt x="194" y="6"/>
                  </a:lnTo>
                  <a:lnTo>
                    <a:pt x="193" y="6"/>
                  </a:lnTo>
                  <a:lnTo>
                    <a:pt x="193" y="8"/>
                  </a:lnTo>
                  <a:lnTo>
                    <a:pt x="193" y="8"/>
                  </a:lnTo>
                  <a:lnTo>
                    <a:pt x="193" y="8"/>
                  </a:lnTo>
                  <a:lnTo>
                    <a:pt x="193" y="8"/>
                  </a:lnTo>
                  <a:lnTo>
                    <a:pt x="193" y="8"/>
                  </a:lnTo>
                  <a:lnTo>
                    <a:pt x="192" y="8"/>
                  </a:lnTo>
                  <a:lnTo>
                    <a:pt x="192" y="8"/>
                  </a:lnTo>
                  <a:lnTo>
                    <a:pt x="193" y="6"/>
                  </a:lnTo>
                  <a:lnTo>
                    <a:pt x="192" y="6"/>
                  </a:lnTo>
                  <a:lnTo>
                    <a:pt x="193" y="5"/>
                  </a:lnTo>
                  <a:lnTo>
                    <a:pt x="194" y="5"/>
                  </a:lnTo>
                  <a:lnTo>
                    <a:pt x="194" y="5"/>
                  </a:lnTo>
                  <a:lnTo>
                    <a:pt x="194" y="4"/>
                  </a:lnTo>
                  <a:lnTo>
                    <a:pt x="194" y="4"/>
                  </a:lnTo>
                  <a:lnTo>
                    <a:pt x="193" y="4"/>
                  </a:lnTo>
                  <a:lnTo>
                    <a:pt x="193" y="5"/>
                  </a:lnTo>
                  <a:lnTo>
                    <a:pt x="193" y="4"/>
                  </a:lnTo>
                  <a:lnTo>
                    <a:pt x="193" y="4"/>
                  </a:lnTo>
                  <a:lnTo>
                    <a:pt x="193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4" y="1"/>
                  </a:lnTo>
                  <a:lnTo>
                    <a:pt x="193" y="0"/>
                  </a:lnTo>
                  <a:lnTo>
                    <a:pt x="193" y="1"/>
                  </a:lnTo>
                  <a:lnTo>
                    <a:pt x="193" y="0"/>
                  </a:lnTo>
                  <a:lnTo>
                    <a:pt x="193" y="0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2" y="1"/>
                  </a:lnTo>
                  <a:lnTo>
                    <a:pt x="190" y="1"/>
                  </a:lnTo>
                  <a:lnTo>
                    <a:pt x="190" y="1"/>
                  </a:lnTo>
                  <a:lnTo>
                    <a:pt x="190" y="1"/>
                  </a:lnTo>
                  <a:lnTo>
                    <a:pt x="190" y="2"/>
                  </a:lnTo>
                  <a:lnTo>
                    <a:pt x="189" y="4"/>
                  </a:lnTo>
                  <a:lnTo>
                    <a:pt x="189" y="4"/>
                  </a:lnTo>
                  <a:lnTo>
                    <a:pt x="188" y="5"/>
                  </a:lnTo>
                  <a:lnTo>
                    <a:pt x="188" y="5"/>
                  </a:lnTo>
                  <a:lnTo>
                    <a:pt x="188" y="8"/>
                  </a:lnTo>
                  <a:lnTo>
                    <a:pt x="189" y="8"/>
                  </a:lnTo>
                  <a:lnTo>
                    <a:pt x="189" y="9"/>
                  </a:lnTo>
                  <a:lnTo>
                    <a:pt x="188" y="8"/>
                  </a:lnTo>
                  <a:lnTo>
                    <a:pt x="188" y="6"/>
                  </a:lnTo>
                  <a:lnTo>
                    <a:pt x="188" y="5"/>
                  </a:lnTo>
                  <a:lnTo>
                    <a:pt x="188" y="5"/>
                  </a:lnTo>
                  <a:lnTo>
                    <a:pt x="186" y="6"/>
                  </a:lnTo>
                  <a:lnTo>
                    <a:pt x="186" y="8"/>
                  </a:lnTo>
                  <a:lnTo>
                    <a:pt x="186" y="8"/>
                  </a:lnTo>
                  <a:lnTo>
                    <a:pt x="186" y="8"/>
                  </a:lnTo>
                  <a:lnTo>
                    <a:pt x="186" y="8"/>
                  </a:lnTo>
                  <a:lnTo>
                    <a:pt x="186" y="10"/>
                  </a:lnTo>
                  <a:lnTo>
                    <a:pt x="184" y="10"/>
                  </a:lnTo>
                  <a:lnTo>
                    <a:pt x="184" y="10"/>
                  </a:lnTo>
                  <a:lnTo>
                    <a:pt x="184" y="10"/>
                  </a:lnTo>
                  <a:lnTo>
                    <a:pt x="183" y="10"/>
                  </a:lnTo>
                  <a:lnTo>
                    <a:pt x="181" y="13"/>
                  </a:lnTo>
                  <a:lnTo>
                    <a:pt x="181" y="14"/>
                  </a:lnTo>
                  <a:lnTo>
                    <a:pt x="180" y="15"/>
                  </a:lnTo>
                  <a:lnTo>
                    <a:pt x="181" y="18"/>
                  </a:lnTo>
                  <a:lnTo>
                    <a:pt x="183" y="18"/>
                  </a:lnTo>
                  <a:lnTo>
                    <a:pt x="183" y="19"/>
                  </a:lnTo>
                  <a:lnTo>
                    <a:pt x="183" y="20"/>
                  </a:lnTo>
                  <a:lnTo>
                    <a:pt x="184" y="19"/>
                  </a:lnTo>
                  <a:lnTo>
                    <a:pt x="184" y="20"/>
                  </a:lnTo>
                  <a:lnTo>
                    <a:pt x="184" y="20"/>
                  </a:lnTo>
                  <a:lnTo>
                    <a:pt x="183" y="23"/>
                  </a:lnTo>
                  <a:lnTo>
                    <a:pt x="183" y="23"/>
                  </a:lnTo>
                  <a:lnTo>
                    <a:pt x="183" y="24"/>
                  </a:lnTo>
                  <a:lnTo>
                    <a:pt x="180" y="26"/>
                  </a:lnTo>
                  <a:lnTo>
                    <a:pt x="181" y="27"/>
                  </a:lnTo>
                  <a:lnTo>
                    <a:pt x="181" y="28"/>
                  </a:lnTo>
                  <a:lnTo>
                    <a:pt x="179" y="30"/>
                  </a:lnTo>
                  <a:lnTo>
                    <a:pt x="180" y="31"/>
                  </a:lnTo>
                  <a:lnTo>
                    <a:pt x="180" y="32"/>
                  </a:lnTo>
                  <a:lnTo>
                    <a:pt x="181" y="32"/>
                  </a:lnTo>
                  <a:lnTo>
                    <a:pt x="181" y="33"/>
                  </a:lnTo>
                  <a:lnTo>
                    <a:pt x="183" y="37"/>
                  </a:lnTo>
                  <a:lnTo>
                    <a:pt x="181" y="39"/>
                  </a:lnTo>
                  <a:lnTo>
                    <a:pt x="181" y="39"/>
                  </a:lnTo>
                  <a:lnTo>
                    <a:pt x="181" y="39"/>
                  </a:lnTo>
                  <a:lnTo>
                    <a:pt x="181" y="40"/>
                  </a:lnTo>
                  <a:lnTo>
                    <a:pt x="180" y="41"/>
                  </a:lnTo>
                  <a:lnTo>
                    <a:pt x="180" y="42"/>
                  </a:lnTo>
                  <a:lnTo>
                    <a:pt x="180" y="42"/>
                  </a:lnTo>
                  <a:lnTo>
                    <a:pt x="181" y="44"/>
                  </a:lnTo>
                  <a:lnTo>
                    <a:pt x="181" y="44"/>
                  </a:lnTo>
                  <a:lnTo>
                    <a:pt x="180" y="45"/>
                  </a:lnTo>
                  <a:lnTo>
                    <a:pt x="180" y="46"/>
                  </a:lnTo>
                  <a:lnTo>
                    <a:pt x="177" y="46"/>
                  </a:lnTo>
                  <a:lnTo>
                    <a:pt x="177" y="46"/>
                  </a:lnTo>
                  <a:lnTo>
                    <a:pt x="177" y="48"/>
                  </a:lnTo>
                  <a:lnTo>
                    <a:pt x="177" y="48"/>
                  </a:lnTo>
                  <a:lnTo>
                    <a:pt x="176" y="48"/>
                  </a:lnTo>
                  <a:lnTo>
                    <a:pt x="176" y="48"/>
                  </a:lnTo>
                  <a:lnTo>
                    <a:pt x="176" y="48"/>
                  </a:lnTo>
                  <a:lnTo>
                    <a:pt x="175" y="48"/>
                  </a:lnTo>
                  <a:lnTo>
                    <a:pt x="173" y="48"/>
                  </a:lnTo>
                  <a:lnTo>
                    <a:pt x="171" y="48"/>
                  </a:lnTo>
                  <a:lnTo>
                    <a:pt x="171" y="48"/>
                  </a:lnTo>
                  <a:lnTo>
                    <a:pt x="170" y="49"/>
                  </a:lnTo>
                  <a:lnTo>
                    <a:pt x="170" y="49"/>
                  </a:lnTo>
                  <a:lnTo>
                    <a:pt x="168" y="50"/>
                  </a:lnTo>
                  <a:lnTo>
                    <a:pt x="170" y="53"/>
                  </a:lnTo>
                  <a:lnTo>
                    <a:pt x="170" y="54"/>
                  </a:lnTo>
                  <a:lnTo>
                    <a:pt x="171" y="53"/>
                  </a:lnTo>
                  <a:lnTo>
                    <a:pt x="171" y="53"/>
                  </a:lnTo>
                  <a:lnTo>
                    <a:pt x="172" y="53"/>
                  </a:lnTo>
                  <a:lnTo>
                    <a:pt x="173" y="53"/>
                  </a:lnTo>
                  <a:lnTo>
                    <a:pt x="176" y="53"/>
                  </a:lnTo>
                  <a:lnTo>
                    <a:pt x="176" y="54"/>
                  </a:lnTo>
                  <a:lnTo>
                    <a:pt x="176" y="54"/>
                  </a:lnTo>
                  <a:lnTo>
                    <a:pt x="177" y="55"/>
                  </a:lnTo>
                  <a:lnTo>
                    <a:pt x="175" y="59"/>
                  </a:lnTo>
                  <a:lnTo>
                    <a:pt x="175" y="59"/>
                  </a:lnTo>
                  <a:lnTo>
                    <a:pt x="176" y="59"/>
                  </a:lnTo>
                  <a:lnTo>
                    <a:pt x="176" y="61"/>
                  </a:lnTo>
                  <a:lnTo>
                    <a:pt x="175" y="66"/>
                  </a:lnTo>
                  <a:lnTo>
                    <a:pt x="173" y="68"/>
                  </a:lnTo>
                  <a:lnTo>
                    <a:pt x="173" y="70"/>
                  </a:lnTo>
                  <a:lnTo>
                    <a:pt x="173" y="71"/>
                  </a:lnTo>
                  <a:lnTo>
                    <a:pt x="172" y="71"/>
                  </a:lnTo>
                  <a:lnTo>
                    <a:pt x="172" y="72"/>
                  </a:lnTo>
                  <a:lnTo>
                    <a:pt x="172" y="73"/>
                  </a:lnTo>
                  <a:lnTo>
                    <a:pt x="172" y="75"/>
                  </a:lnTo>
                  <a:lnTo>
                    <a:pt x="172" y="76"/>
                  </a:lnTo>
                  <a:lnTo>
                    <a:pt x="172" y="76"/>
                  </a:lnTo>
                  <a:lnTo>
                    <a:pt x="171" y="77"/>
                  </a:lnTo>
                  <a:lnTo>
                    <a:pt x="171" y="79"/>
                  </a:lnTo>
                  <a:lnTo>
                    <a:pt x="172" y="79"/>
                  </a:lnTo>
                  <a:lnTo>
                    <a:pt x="171" y="80"/>
                  </a:lnTo>
                  <a:lnTo>
                    <a:pt x="170" y="80"/>
                  </a:lnTo>
                  <a:lnTo>
                    <a:pt x="168" y="81"/>
                  </a:lnTo>
                  <a:lnTo>
                    <a:pt x="167" y="83"/>
                  </a:lnTo>
                  <a:lnTo>
                    <a:pt x="167" y="84"/>
                  </a:lnTo>
                  <a:lnTo>
                    <a:pt x="167" y="84"/>
                  </a:lnTo>
                  <a:lnTo>
                    <a:pt x="166" y="84"/>
                  </a:lnTo>
                  <a:lnTo>
                    <a:pt x="166" y="85"/>
                  </a:lnTo>
                  <a:lnTo>
                    <a:pt x="164" y="85"/>
                  </a:lnTo>
                  <a:lnTo>
                    <a:pt x="163" y="85"/>
                  </a:lnTo>
                  <a:lnTo>
                    <a:pt x="163" y="84"/>
                  </a:lnTo>
                  <a:lnTo>
                    <a:pt x="162" y="85"/>
                  </a:lnTo>
                  <a:lnTo>
                    <a:pt x="162" y="85"/>
                  </a:lnTo>
                  <a:lnTo>
                    <a:pt x="162" y="86"/>
                  </a:lnTo>
                  <a:lnTo>
                    <a:pt x="162" y="89"/>
                  </a:lnTo>
                  <a:lnTo>
                    <a:pt x="162" y="89"/>
                  </a:lnTo>
                  <a:lnTo>
                    <a:pt x="162" y="90"/>
                  </a:lnTo>
                  <a:lnTo>
                    <a:pt x="162" y="92"/>
                  </a:lnTo>
                  <a:lnTo>
                    <a:pt x="161" y="92"/>
                  </a:lnTo>
                  <a:lnTo>
                    <a:pt x="159" y="93"/>
                  </a:lnTo>
                  <a:lnTo>
                    <a:pt x="159" y="94"/>
                  </a:lnTo>
                  <a:lnTo>
                    <a:pt x="159" y="94"/>
                  </a:lnTo>
                  <a:lnTo>
                    <a:pt x="161" y="95"/>
                  </a:lnTo>
                  <a:lnTo>
                    <a:pt x="161" y="95"/>
                  </a:lnTo>
                  <a:lnTo>
                    <a:pt x="162" y="93"/>
                  </a:lnTo>
                  <a:lnTo>
                    <a:pt x="163" y="94"/>
                  </a:lnTo>
                  <a:lnTo>
                    <a:pt x="163" y="94"/>
                  </a:lnTo>
                  <a:lnTo>
                    <a:pt x="162" y="95"/>
                  </a:lnTo>
                  <a:lnTo>
                    <a:pt x="162" y="95"/>
                  </a:lnTo>
                  <a:lnTo>
                    <a:pt x="161" y="97"/>
                  </a:lnTo>
                  <a:lnTo>
                    <a:pt x="161" y="98"/>
                  </a:lnTo>
                  <a:lnTo>
                    <a:pt x="161" y="99"/>
                  </a:lnTo>
                  <a:lnTo>
                    <a:pt x="161" y="101"/>
                  </a:lnTo>
                  <a:lnTo>
                    <a:pt x="162" y="101"/>
                  </a:lnTo>
                  <a:lnTo>
                    <a:pt x="161" y="101"/>
                  </a:lnTo>
                  <a:lnTo>
                    <a:pt x="161" y="102"/>
                  </a:lnTo>
                  <a:lnTo>
                    <a:pt x="162" y="103"/>
                  </a:lnTo>
                  <a:lnTo>
                    <a:pt x="161" y="105"/>
                  </a:lnTo>
                  <a:lnTo>
                    <a:pt x="162" y="105"/>
                  </a:lnTo>
                  <a:lnTo>
                    <a:pt x="162" y="105"/>
                  </a:lnTo>
                  <a:lnTo>
                    <a:pt x="162" y="106"/>
                  </a:lnTo>
                  <a:lnTo>
                    <a:pt x="159" y="106"/>
                  </a:lnTo>
                  <a:lnTo>
                    <a:pt x="158" y="106"/>
                  </a:lnTo>
                  <a:lnTo>
                    <a:pt x="158" y="106"/>
                  </a:lnTo>
                  <a:lnTo>
                    <a:pt x="157" y="106"/>
                  </a:lnTo>
                  <a:lnTo>
                    <a:pt x="157" y="106"/>
                  </a:lnTo>
                  <a:lnTo>
                    <a:pt x="157" y="107"/>
                  </a:lnTo>
                  <a:lnTo>
                    <a:pt x="157" y="108"/>
                  </a:lnTo>
                  <a:lnTo>
                    <a:pt x="158" y="108"/>
                  </a:lnTo>
                  <a:lnTo>
                    <a:pt x="157" y="110"/>
                  </a:lnTo>
                  <a:lnTo>
                    <a:pt x="157" y="110"/>
                  </a:lnTo>
                  <a:lnTo>
                    <a:pt x="155" y="110"/>
                  </a:lnTo>
                  <a:lnTo>
                    <a:pt x="157" y="111"/>
                  </a:lnTo>
                  <a:lnTo>
                    <a:pt x="154" y="112"/>
                  </a:lnTo>
                  <a:lnTo>
                    <a:pt x="153" y="112"/>
                  </a:lnTo>
                  <a:lnTo>
                    <a:pt x="151" y="112"/>
                  </a:lnTo>
                  <a:lnTo>
                    <a:pt x="151" y="112"/>
                  </a:lnTo>
                  <a:lnTo>
                    <a:pt x="150" y="114"/>
                  </a:lnTo>
                  <a:lnTo>
                    <a:pt x="150" y="115"/>
                  </a:lnTo>
                  <a:lnTo>
                    <a:pt x="150" y="115"/>
                  </a:lnTo>
                  <a:lnTo>
                    <a:pt x="149" y="114"/>
                  </a:lnTo>
                  <a:lnTo>
                    <a:pt x="149" y="114"/>
                  </a:lnTo>
                  <a:lnTo>
                    <a:pt x="148" y="114"/>
                  </a:lnTo>
                  <a:lnTo>
                    <a:pt x="148" y="115"/>
                  </a:lnTo>
                  <a:lnTo>
                    <a:pt x="148" y="115"/>
                  </a:lnTo>
                  <a:lnTo>
                    <a:pt x="148" y="116"/>
                  </a:lnTo>
                  <a:lnTo>
                    <a:pt x="148" y="116"/>
                  </a:lnTo>
                  <a:lnTo>
                    <a:pt x="148" y="116"/>
                  </a:lnTo>
                  <a:lnTo>
                    <a:pt x="146" y="116"/>
                  </a:lnTo>
                  <a:lnTo>
                    <a:pt x="146" y="116"/>
                  </a:lnTo>
                  <a:lnTo>
                    <a:pt x="145" y="117"/>
                  </a:lnTo>
                  <a:lnTo>
                    <a:pt x="145" y="119"/>
                  </a:lnTo>
                  <a:lnTo>
                    <a:pt x="145" y="120"/>
                  </a:lnTo>
                  <a:lnTo>
                    <a:pt x="145" y="120"/>
                  </a:lnTo>
                  <a:lnTo>
                    <a:pt x="146" y="120"/>
                  </a:lnTo>
                  <a:lnTo>
                    <a:pt x="146" y="120"/>
                  </a:lnTo>
                  <a:lnTo>
                    <a:pt x="146" y="120"/>
                  </a:lnTo>
                  <a:lnTo>
                    <a:pt x="146" y="121"/>
                  </a:lnTo>
                  <a:lnTo>
                    <a:pt x="146" y="121"/>
                  </a:lnTo>
                  <a:lnTo>
                    <a:pt x="148" y="121"/>
                  </a:lnTo>
                  <a:lnTo>
                    <a:pt x="148" y="123"/>
                  </a:lnTo>
                  <a:lnTo>
                    <a:pt x="148" y="124"/>
                  </a:lnTo>
                  <a:lnTo>
                    <a:pt x="148" y="124"/>
                  </a:lnTo>
                  <a:lnTo>
                    <a:pt x="148" y="125"/>
                  </a:lnTo>
                  <a:lnTo>
                    <a:pt x="149" y="125"/>
                  </a:lnTo>
                  <a:lnTo>
                    <a:pt x="149" y="124"/>
                  </a:lnTo>
                  <a:lnTo>
                    <a:pt x="149" y="124"/>
                  </a:lnTo>
                  <a:lnTo>
                    <a:pt x="150" y="124"/>
                  </a:lnTo>
                  <a:lnTo>
                    <a:pt x="150" y="124"/>
                  </a:lnTo>
                  <a:lnTo>
                    <a:pt x="150" y="125"/>
                  </a:lnTo>
                  <a:lnTo>
                    <a:pt x="150" y="127"/>
                  </a:lnTo>
                  <a:lnTo>
                    <a:pt x="150" y="127"/>
                  </a:lnTo>
                  <a:lnTo>
                    <a:pt x="150" y="127"/>
                  </a:lnTo>
                  <a:lnTo>
                    <a:pt x="150" y="127"/>
                  </a:lnTo>
                  <a:lnTo>
                    <a:pt x="150" y="128"/>
                  </a:lnTo>
                  <a:lnTo>
                    <a:pt x="151" y="127"/>
                  </a:lnTo>
                  <a:lnTo>
                    <a:pt x="151" y="128"/>
                  </a:lnTo>
                  <a:lnTo>
                    <a:pt x="150" y="128"/>
                  </a:lnTo>
                  <a:lnTo>
                    <a:pt x="151" y="128"/>
                  </a:lnTo>
                  <a:lnTo>
                    <a:pt x="151" y="128"/>
                  </a:lnTo>
                  <a:lnTo>
                    <a:pt x="150" y="128"/>
                  </a:lnTo>
                  <a:lnTo>
                    <a:pt x="150" y="128"/>
                  </a:lnTo>
                  <a:lnTo>
                    <a:pt x="149" y="128"/>
                  </a:lnTo>
                  <a:lnTo>
                    <a:pt x="148" y="128"/>
                  </a:lnTo>
                  <a:lnTo>
                    <a:pt x="149" y="128"/>
                  </a:lnTo>
                  <a:lnTo>
                    <a:pt x="149" y="128"/>
                  </a:lnTo>
                  <a:lnTo>
                    <a:pt x="149" y="129"/>
                  </a:lnTo>
                  <a:lnTo>
                    <a:pt x="148" y="129"/>
                  </a:lnTo>
                  <a:lnTo>
                    <a:pt x="148" y="129"/>
                  </a:lnTo>
                  <a:lnTo>
                    <a:pt x="146" y="129"/>
                  </a:lnTo>
                  <a:lnTo>
                    <a:pt x="148" y="129"/>
                  </a:lnTo>
                  <a:lnTo>
                    <a:pt x="146" y="129"/>
                  </a:lnTo>
                  <a:lnTo>
                    <a:pt x="146" y="130"/>
                  </a:lnTo>
                  <a:lnTo>
                    <a:pt x="148" y="130"/>
                  </a:lnTo>
                  <a:lnTo>
                    <a:pt x="146" y="130"/>
                  </a:lnTo>
                  <a:lnTo>
                    <a:pt x="146" y="130"/>
                  </a:lnTo>
                  <a:lnTo>
                    <a:pt x="146" y="130"/>
                  </a:lnTo>
                  <a:lnTo>
                    <a:pt x="145" y="130"/>
                  </a:lnTo>
                  <a:lnTo>
                    <a:pt x="144" y="130"/>
                  </a:lnTo>
                  <a:lnTo>
                    <a:pt x="144" y="132"/>
                  </a:lnTo>
                  <a:lnTo>
                    <a:pt x="145" y="132"/>
                  </a:lnTo>
                  <a:lnTo>
                    <a:pt x="145" y="133"/>
                  </a:lnTo>
                  <a:lnTo>
                    <a:pt x="145" y="133"/>
                  </a:lnTo>
                  <a:lnTo>
                    <a:pt x="145" y="133"/>
                  </a:lnTo>
                  <a:lnTo>
                    <a:pt x="146" y="134"/>
                  </a:lnTo>
                  <a:lnTo>
                    <a:pt x="146" y="134"/>
                  </a:lnTo>
                  <a:lnTo>
                    <a:pt x="145" y="134"/>
                  </a:lnTo>
                  <a:lnTo>
                    <a:pt x="145" y="136"/>
                  </a:lnTo>
                  <a:lnTo>
                    <a:pt x="145" y="136"/>
                  </a:lnTo>
                  <a:lnTo>
                    <a:pt x="146" y="136"/>
                  </a:lnTo>
                  <a:lnTo>
                    <a:pt x="146" y="137"/>
                  </a:lnTo>
                  <a:lnTo>
                    <a:pt x="146" y="137"/>
                  </a:lnTo>
                  <a:lnTo>
                    <a:pt x="145" y="137"/>
                  </a:lnTo>
                  <a:lnTo>
                    <a:pt x="145" y="138"/>
                  </a:lnTo>
                  <a:lnTo>
                    <a:pt x="146" y="138"/>
                  </a:lnTo>
                  <a:lnTo>
                    <a:pt x="146" y="138"/>
                  </a:lnTo>
                  <a:lnTo>
                    <a:pt x="146" y="139"/>
                  </a:lnTo>
                  <a:lnTo>
                    <a:pt x="145" y="138"/>
                  </a:lnTo>
                  <a:lnTo>
                    <a:pt x="145" y="139"/>
                  </a:lnTo>
                  <a:lnTo>
                    <a:pt x="145" y="139"/>
                  </a:lnTo>
                  <a:lnTo>
                    <a:pt x="145" y="139"/>
                  </a:lnTo>
                  <a:lnTo>
                    <a:pt x="145" y="141"/>
                  </a:lnTo>
                  <a:lnTo>
                    <a:pt x="145" y="141"/>
                  </a:lnTo>
                  <a:lnTo>
                    <a:pt x="144" y="142"/>
                  </a:lnTo>
                  <a:lnTo>
                    <a:pt x="144" y="143"/>
                  </a:lnTo>
                  <a:lnTo>
                    <a:pt x="145" y="145"/>
                  </a:lnTo>
                  <a:lnTo>
                    <a:pt x="144" y="145"/>
                  </a:lnTo>
                  <a:lnTo>
                    <a:pt x="144" y="146"/>
                  </a:lnTo>
                  <a:lnTo>
                    <a:pt x="144" y="146"/>
                  </a:lnTo>
                  <a:lnTo>
                    <a:pt x="142" y="146"/>
                  </a:lnTo>
                  <a:lnTo>
                    <a:pt x="142" y="149"/>
                  </a:lnTo>
                  <a:lnTo>
                    <a:pt x="142" y="149"/>
                  </a:lnTo>
                  <a:lnTo>
                    <a:pt x="141" y="149"/>
                  </a:lnTo>
                  <a:lnTo>
                    <a:pt x="141" y="147"/>
                  </a:lnTo>
                  <a:lnTo>
                    <a:pt x="141" y="147"/>
                  </a:lnTo>
                  <a:lnTo>
                    <a:pt x="141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141" y="149"/>
                  </a:lnTo>
                  <a:lnTo>
                    <a:pt x="141" y="150"/>
                  </a:lnTo>
                  <a:lnTo>
                    <a:pt x="141" y="150"/>
                  </a:lnTo>
                  <a:lnTo>
                    <a:pt x="141" y="151"/>
                  </a:lnTo>
                  <a:lnTo>
                    <a:pt x="140" y="151"/>
                  </a:lnTo>
                  <a:lnTo>
                    <a:pt x="140" y="151"/>
                  </a:lnTo>
                  <a:lnTo>
                    <a:pt x="140" y="152"/>
                  </a:lnTo>
                  <a:lnTo>
                    <a:pt x="140" y="152"/>
                  </a:lnTo>
                  <a:lnTo>
                    <a:pt x="139" y="151"/>
                  </a:lnTo>
                  <a:lnTo>
                    <a:pt x="137" y="151"/>
                  </a:lnTo>
                  <a:lnTo>
                    <a:pt x="139" y="152"/>
                  </a:lnTo>
                  <a:lnTo>
                    <a:pt x="139" y="154"/>
                  </a:lnTo>
                  <a:lnTo>
                    <a:pt x="137" y="154"/>
                  </a:lnTo>
                  <a:lnTo>
                    <a:pt x="139" y="154"/>
                  </a:lnTo>
                  <a:lnTo>
                    <a:pt x="139" y="155"/>
                  </a:lnTo>
                  <a:lnTo>
                    <a:pt x="139" y="155"/>
                  </a:lnTo>
                  <a:lnTo>
                    <a:pt x="139" y="155"/>
                  </a:lnTo>
                  <a:lnTo>
                    <a:pt x="137" y="155"/>
                  </a:lnTo>
                  <a:lnTo>
                    <a:pt x="137" y="155"/>
                  </a:lnTo>
                  <a:lnTo>
                    <a:pt x="137" y="155"/>
                  </a:lnTo>
                  <a:lnTo>
                    <a:pt x="137" y="156"/>
                  </a:lnTo>
                  <a:lnTo>
                    <a:pt x="136" y="156"/>
                  </a:lnTo>
                  <a:lnTo>
                    <a:pt x="136" y="156"/>
                  </a:lnTo>
                  <a:lnTo>
                    <a:pt x="136" y="156"/>
                  </a:lnTo>
                  <a:lnTo>
                    <a:pt x="136" y="159"/>
                  </a:lnTo>
                  <a:lnTo>
                    <a:pt x="135" y="159"/>
                  </a:lnTo>
                  <a:lnTo>
                    <a:pt x="135" y="159"/>
                  </a:lnTo>
                  <a:lnTo>
                    <a:pt x="135" y="159"/>
                  </a:lnTo>
                  <a:lnTo>
                    <a:pt x="135" y="159"/>
                  </a:lnTo>
                  <a:lnTo>
                    <a:pt x="135" y="160"/>
                  </a:lnTo>
                  <a:lnTo>
                    <a:pt x="135" y="160"/>
                  </a:lnTo>
                  <a:lnTo>
                    <a:pt x="135" y="161"/>
                  </a:lnTo>
                  <a:lnTo>
                    <a:pt x="135" y="161"/>
                  </a:lnTo>
                  <a:lnTo>
                    <a:pt x="133" y="161"/>
                  </a:lnTo>
                  <a:lnTo>
                    <a:pt x="133" y="163"/>
                  </a:lnTo>
                  <a:lnTo>
                    <a:pt x="132" y="161"/>
                  </a:lnTo>
                  <a:lnTo>
                    <a:pt x="132" y="163"/>
                  </a:lnTo>
                  <a:lnTo>
                    <a:pt x="132" y="164"/>
                  </a:lnTo>
                  <a:lnTo>
                    <a:pt x="132" y="164"/>
                  </a:lnTo>
                  <a:lnTo>
                    <a:pt x="131" y="163"/>
                  </a:lnTo>
                  <a:lnTo>
                    <a:pt x="131" y="163"/>
                  </a:lnTo>
                  <a:lnTo>
                    <a:pt x="131" y="163"/>
                  </a:lnTo>
                  <a:lnTo>
                    <a:pt x="131" y="164"/>
                  </a:lnTo>
                  <a:lnTo>
                    <a:pt x="131" y="164"/>
                  </a:lnTo>
                  <a:lnTo>
                    <a:pt x="131" y="164"/>
                  </a:lnTo>
                  <a:lnTo>
                    <a:pt x="129" y="163"/>
                  </a:lnTo>
                  <a:lnTo>
                    <a:pt x="129" y="164"/>
                  </a:lnTo>
                  <a:lnTo>
                    <a:pt x="128" y="164"/>
                  </a:lnTo>
                  <a:lnTo>
                    <a:pt x="128" y="164"/>
                  </a:lnTo>
                  <a:lnTo>
                    <a:pt x="128" y="165"/>
                  </a:lnTo>
                  <a:lnTo>
                    <a:pt x="128" y="165"/>
                  </a:lnTo>
                  <a:lnTo>
                    <a:pt x="128" y="165"/>
                  </a:lnTo>
                  <a:lnTo>
                    <a:pt x="128" y="165"/>
                  </a:lnTo>
                  <a:lnTo>
                    <a:pt x="127" y="165"/>
                  </a:lnTo>
                  <a:lnTo>
                    <a:pt x="127" y="165"/>
                  </a:lnTo>
                  <a:lnTo>
                    <a:pt x="127" y="167"/>
                  </a:lnTo>
                  <a:lnTo>
                    <a:pt x="126" y="165"/>
                  </a:lnTo>
                  <a:lnTo>
                    <a:pt x="126" y="167"/>
                  </a:lnTo>
                  <a:lnTo>
                    <a:pt x="126" y="167"/>
                  </a:lnTo>
                  <a:lnTo>
                    <a:pt x="126" y="168"/>
                  </a:lnTo>
                  <a:lnTo>
                    <a:pt x="126" y="168"/>
                  </a:lnTo>
                  <a:lnTo>
                    <a:pt x="126" y="169"/>
                  </a:lnTo>
                  <a:lnTo>
                    <a:pt x="126" y="169"/>
                  </a:lnTo>
                  <a:lnTo>
                    <a:pt x="126" y="169"/>
                  </a:lnTo>
                  <a:lnTo>
                    <a:pt x="126" y="171"/>
                  </a:lnTo>
                  <a:lnTo>
                    <a:pt x="126" y="171"/>
                  </a:lnTo>
                  <a:lnTo>
                    <a:pt x="126" y="172"/>
                  </a:lnTo>
                  <a:lnTo>
                    <a:pt x="126" y="172"/>
                  </a:lnTo>
                  <a:lnTo>
                    <a:pt x="126" y="172"/>
                  </a:lnTo>
                  <a:lnTo>
                    <a:pt x="126" y="172"/>
                  </a:lnTo>
                  <a:lnTo>
                    <a:pt x="126" y="173"/>
                  </a:lnTo>
                  <a:lnTo>
                    <a:pt x="126" y="173"/>
                  </a:lnTo>
                  <a:lnTo>
                    <a:pt x="126" y="173"/>
                  </a:lnTo>
                  <a:lnTo>
                    <a:pt x="124" y="173"/>
                  </a:lnTo>
                  <a:lnTo>
                    <a:pt x="124" y="174"/>
                  </a:lnTo>
                  <a:lnTo>
                    <a:pt x="124" y="174"/>
                  </a:lnTo>
                  <a:lnTo>
                    <a:pt x="124" y="174"/>
                  </a:lnTo>
                  <a:lnTo>
                    <a:pt x="123" y="174"/>
                  </a:lnTo>
                  <a:lnTo>
                    <a:pt x="123" y="174"/>
                  </a:lnTo>
                  <a:lnTo>
                    <a:pt x="124" y="176"/>
                  </a:lnTo>
                  <a:lnTo>
                    <a:pt x="123" y="176"/>
                  </a:lnTo>
                  <a:lnTo>
                    <a:pt x="123" y="177"/>
                  </a:lnTo>
                  <a:lnTo>
                    <a:pt x="123" y="177"/>
                  </a:lnTo>
                  <a:lnTo>
                    <a:pt x="122" y="178"/>
                  </a:lnTo>
                  <a:lnTo>
                    <a:pt x="122" y="178"/>
                  </a:lnTo>
                  <a:lnTo>
                    <a:pt x="122" y="178"/>
                  </a:lnTo>
                  <a:lnTo>
                    <a:pt x="120" y="178"/>
                  </a:lnTo>
                  <a:lnTo>
                    <a:pt x="120" y="180"/>
                  </a:lnTo>
                  <a:lnTo>
                    <a:pt x="120" y="180"/>
                  </a:lnTo>
                  <a:lnTo>
                    <a:pt x="119" y="180"/>
                  </a:lnTo>
                  <a:lnTo>
                    <a:pt x="119" y="180"/>
                  </a:lnTo>
                  <a:lnTo>
                    <a:pt x="119" y="181"/>
                  </a:lnTo>
                  <a:lnTo>
                    <a:pt x="120" y="181"/>
                  </a:lnTo>
                  <a:lnTo>
                    <a:pt x="119" y="181"/>
                  </a:lnTo>
                  <a:lnTo>
                    <a:pt x="120" y="182"/>
                  </a:lnTo>
                  <a:lnTo>
                    <a:pt x="119" y="182"/>
                  </a:lnTo>
                  <a:lnTo>
                    <a:pt x="119" y="183"/>
                  </a:lnTo>
                  <a:lnTo>
                    <a:pt x="118" y="183"/>
                  </a:lnTo>
                  <a:lnTo>
                    <a:pt x="119" y="185"/>
                  </a:lnTo>
                  <a:lnTo>
                    <a:pt x="118" y="185"/>
                  </a:lnTo>
                  <a:lnTo>
                    <a:pt x="119" y="185"/>
                  </a:lnTo>
                  <a:lnTo>
                    <a:pt x="118" y="186"/>
                  </a:lnTo>
                  <a:lnTo>
                    <a:pt x="118" y="186"/>
                  </a:lnTo>
                  <a:lnTo>
                    <a:pt x="118" y="186"/>
                  </a:lnTo>
                  <a:lnTo>
                    <a:pt x="118" y="186"/>
                  </a:lnTo>
                  <a:lnTo>
                    <a:pt x="118" y="187"/>
                  </a:lnTo>
                  <a:lnTo>
                    <a:pt x="119" y="186"/>
                  </a:lnTo>
                  <a:lnTo>
                    <a:pt x="119" y="187"/>
                  </a:lnTo>
                  <a:lnTo>
                    <a:pt x="118" y="189"/>
                  </a:lnTo>
                  <a:lnTo>
                    <a:pt x="118" y="190"/>
                  </a:lnTo>
                  <a:lnTo>
                    <a:pt x="118" y="191"/>
                  </a:lnTo>
                  <a:lnTo>
                    <a:pt x="118" y="191"/>
                  </a:lnTo>
                  <a:lnTo>
                    <a:pt x="118" y="191"/>
                  </a:lnTo>
                  <a:lnTo>
                    <a:pt x="118" y="193"/>
                  </a:lnTo>
                  <a:lnTo>
                    <a:pt x="118" y="194"/>
                  </a:lnTo>
                  <a:lnTo>
                    <a:pt x="118" y="195"/>
                  </a:lnTo>
                  <a:lnTo>
                    <a:pt x="118" y="195"/>
                  </a:lnTo>
                  <a:lnTo>
                    <a:pt x="118" y="196"/>
                  </a:lnTo>
                  <a:lnTo>
                    <a:pt x="117" y="196"/>
                  </a:lnTo>
                  <a:lnTo>
                    <a:pt x="117" y="198"/>
                  </a:lnTo>
                  <a:lnTo>
                    <a:pt x="117" y="198"/>
                  </a:lnTo>
                  <a:lnTo>
                    <a:pt x="115" y="199"/>
                  </a:lnTo>
                  <a:lnTo>
                    <a:pt x="117" y="199"/>
                  </a:lnTo>
                  <a:lnTo>
                    <a:pt x="115" y="200"/>
                  </a:lnTo>
                  <a:lnTo>
                    <a:pt x="115" y="200"/>
                  </a:lnTo>
                  <a:lnTo>
                    <a:pt x="114" y="202"/>
                  </a:lnTo>
                  <a:lnTo>
                    <a:pt x="114" y="202"/>
                  </a:lnTo>
                  <a:lnTo>
                    <a:pt x="113" y="202"/>
                  </a:lnTo>
                  <a:lnTo>
                    <a:pt x="113" y="202"/>
                  </a:lnTo>
                  <a:lnTo>
                    <a:pt x="113" y="202"/>
                  </a:lnTo>
                  <a:lnTo>
                    <a:pt x="113" y="204"/>
                  </a:lnTo>
                  <a:lnTo>
                    <a:pt x="113" y="204"/>
                  </a:lnTo>
                  <a:lnTo>
                    <a:pt x="111" y="204"/>
                  </a:lnTo>
                  <a:lnTo>
                    <a:pt x="111" y="204"/>
                  </a:lnTo>
                  <a:lnTo>
                    <a:pt x="110" y="205"/>
                  </a:lnTo>
                  <a:lnTo>
                    <a:pt x="110" y="207"/>
                  </a:lnTo>
                  <a:lnTo>
                    <a:pt x="110" y="207"/>
                  </a:lnTo>
                  <a:lnTo>
                    <a:pt x="109" y="207"/>
                  </a:lnTo>
                  <a:lnTo>
                    <a:pt x="109" y="208"/>
                  </a:lnTo>
                  <a:lnTo>
                    <a:pt x="109" y="208"/>
                  </a:lnTo>
                  <a:lnTo>
                    <a:pt x="109" y="208"/>
                  </a:lnTo>
                  <a:lnTo>
                    <a:pt x="109" y="209"/>
                  </a:lnTo>
                  <a:lnTo>
                    <a:pt x="107" y="209"/>
                  </a:lnTo>
                  <a:lnTo>
                    <a:pt x="107" y="209"/>
                  </a:lnTo>
                  <a:lnTo>
                    <a:pt x="107" y="209"/>
                  </a:lnTo>
                  <a:lnTo>
                    <a:pt x="106" y="211"/>
                  </a:lnTo>
                  <a:lnTo>
                    <a:pt x="106" y="211"/>
                  </a:lnTo>
                  <a:lnTo>
                    <a:pt x="105" y="211"/>
                  </a:lnTo>
                  <a:lnTo>
                    <a:pt x="105" y="212"/>
                  </a:lnTo>
                  <a:lnTo>
                    <a:pt x="104" y="212"/>
                  </a:lnTo>
                  <a:lnTo>
                    <a:pt x="104" y="213"/>
                  </a:lnTo>
                  <a:lnTo>
                    <a:pt x="102" y="213"/>
                  </a:lnTo>
                  <a:lnTo>
                    <a:pt x="102" y="213"/>
                  </a:lnTo>
                  <a:lnTo>
                    <a:pt x="102" y="214"/>
                  </a:lnTo>
                  <a:lnTo>
                    <a:pt x="101" y="214"/>
                  </a:lnTo>
                  <a:lnTo>
                    <a:pt x="101" y="214"/>
                  </a:lnTo>
                  <a:lnTo>
                    <a:pt x="101" y="214"/>
                  </a:lnTo>
                  <a:lnTo>
                    <a:pt x="101" y="214"/>
                  </a:lnTo>
                  <a:lnTo>
                    <a:pt x="100" y="214"/>
                  </a:lnTo>
                  <a:lnTo>
                    <a:pt x="101" y="214"/>
                  </a:lnTo>
                  <a:lnTo>
                    <a:pt x="100" y="214"/>
                  </a:lnTo>
                  <a:lnTo>
                    <a:pt x="100" y="214"/>
                  </a:lnTo>
                  <a:lnTo>
                    <a:pt x="100" y="216"/>
                  </a:lnTo>
                  <a:lnTo>
                    <a:pt x="98" y="216"/>
                  </a:lnTo>
                  <a:lnTo>
                    <a:pt x="98" y="217"/>
                  </a:lnTo>
                  <a:lnTo>
                    <a:pt x="98" y="217"/>
                  </a:lnTo>
                  <a:lnTo>
                    <a:pt x="97" y="218"/>
                  </a:lnTo>
                  <a:lnTo>
                    <a:pt x="97" y="218"/>
                  </a:lnTo>
                  <a:lnTo>
                    <a:pt x="97" y="220"/>
                  </a:lnTo>
                  <a:lnTo>
                    <a:pt x="97" y="220"/>
                  </a:lnTo>
                  <a:lnTo>
                    <a:pt x="97" y="221"/>
                  </a:lnTo>
                  <a:lnTo>
                    <a:pt x="98" y="221"/>
                  </a:lnTo>
                  <a:lnTo>
                    <a:pt x="97" y="222"/>
                  </a:lnTo>
                  <a:lnTo>
                    <a:pt x="98" y="224"/>
                  </a:lnTo>
                  <a:lnTo>
                    <a:pt x="98" y="224"/>
                  </a:lnTo>
                  <a:lnTo>
                    <a:pt x="97" y="224"/>
                  </a:lnTo>
                  <a:lnTo>
                    <a:pt x="97" y="224"/>
                  </a:lnTo>
                  <a:lnTo>
                    <a:pt x="96" y="224"/>
                  </a:lnTo>
                  <a:lnTo>
                    <a:pt x="97" y="225"/>
                  </a:lnTo>
                  <a:lnTo>
                    <a:pt x="96" y="225"/>
                  </a:lnTo>
                  <a:lnTo>
                    <a:pt x="96" y="226"/>
                  </a:lnTo>
                  <a:lnTo>
                    <a:pt x="96" y="226"/>
                  </a:lnTo>
                  <a:lnTo>
                    <a:pt x="96" y="226"/>
                  </a:lnTo>
                  <a:lnTo>
                    <a:pt x="96" y="226"/>
                  </a:lnTo>
                  <a:lnTo>
                    <a:pt x="96" y="229"/>
                  </a:lnTo>
                  <a:lnTo>
                    <a:pt x="96" y="229"/>
                  </a:lnTo>
                  <a:lnTo>
                    <a:pt x="95" y="229"/>
                  </a:lnTo>
                  <a:lnTo>
                    <a:pt x="95" y="230"/>
                  </a:lnTo>
                  <a:lnTo>
                    <a:pt x="93" y="230"/>
                  </a:lnTo>
                  <a:lnTo>
                    <a:pt x="93" y="231"/>
                  </a:lnTo>
                  <a:lnTo>
                    <a:pt x="92" y="230"/>
                  </a:lnTo>
                  <a:lnTo>
                    <a:pt x="92" y="231"/>
                  </a:lnTo>
                  <a:lnTo>
                    <a:pt x="92" y="231"/>
                  </a:lnTo>
                  <a:lnTo>
                    <a:pt x="91" y="231"/>
                  </a:lnTo>
                  <a:lnTo>
                    <a:pt x="91" y="233"/>
                  </a:lnTo>
                  <a:lnTo>
                    <a:pt x="89" y="234"/>
                  </a:lnTo>
                  <a:lnTo>
                    <a:pt x="89" y="234"/>
                  </a:lnTo>
                  <a:lnTo>
                    <a:pt x="89" y="234"/>
                  </a:lnTo>
                  <a:lnTo>
                    <a:pt x="89" y="235"/>
                  </a:lnTo>
                  <a:lnTo>
                    <a:pt x="88" y="236"/>
                  </a:lnTo>
                  <a:lnTo>
                    <a:pt x="89" y="236"/>
                  </a:lnTo>
                  <a:lnTo>
                    <a:pt x="88" y="236"/>
                  </a:lnTo>
                  <a:lnTo>
                    <a:pt x="88" y="238"/>
                  </a:lnTo>
                  <a:lnTo>
                    <a:pt x="87" y="239"/>
                  </a:lnTo>
                  <a:lnTo>
                    <a:pt x="87" y="240"/>
                  </a:lnTo>
                  <a:lnTo>
                    <a:pt x="85" y="242"/>
                  </a:lnTo>
                  <a:lnTo>
                    <a:pt x="85" y="243"/>
                  </a:lnTo>
                  <a:lnTo>
                    <a:pt x="83" y="246"/>
                  </a:lnTo>
                  <a:lnTo>
                    <a:pt x="82" y="248"/>
                  </a:lnTo>
                  <a:lnTo>
                    <a:pt x="80" y="251"/>
                  </a:lnTo>
                  <a:lnTo>
                    <a:pt x="79" y="251"/>
                  </a:lnTo>
                  <a:lnTo>
                    <a:pt x="78" y="251"/>
                  </a:lnTo>
                  <a:lnTo>
                    <a:pt x="78" y="252"/>
                  </a:lnTo>
                  <a:lnTo>
                    <a:pt x="76" y="253"/>
                  </a:lnTo>
                  <a:lnTo>
                    <a:pt x="75" y="255"/>
                  </a:lnTo>
                  <a:lnTo>
                    <a:pt x="73" y="255"/>
                  </a:lnTo>
                  <a:lnTo>
                    <a:pt x="73" y="255"/>
                  </a:lnTo>
                  <a:lnTo>
                    <a:pt x="71" y="255"/>
                  </a:lnTo>
                  <a:lnTo>
                    <a:pt x="70" y="253"/>
                  </a:lnTo>
                  <a:lnTo>
                    <a:pt x="70" y="255"/>
                  </a:lnTo>
                  <a:lnTo>
                    <a:pt x="70" y="253"/>
                  </a:lnTo>
                  <a:lnTo>
                    <a:pt x="69" y="253"/>
                  </a:lnTo>
                  <a:lnTo>
                    <a:pt x="67" y="252"/>
                  </a:lnTo>
                  <a:lnTo>
                    <a:pt x="66" y="253"/>
                  </a:lnTo>
                  <a:lnTo>
                    <a:pt x="65" y="255"/>
                  </a:lnTo>
                  <a:lnTo>
                    <a:pt x="56" y="262"/>
                  </a:lnTo>
                  <a:lnTo>
                    <a:pt x="51" y="266"/>
                  </a:lnTo>
                  <a:lnTo>
                    <a:pt x="48" y="269"/>
                  </a:lnTo>
                  <a:lnTo>
                    <a:pt x="47" y="270"/>
                  </a:lnTo>
                  <a:lnTo>
                    <a:pt x="39" y="277"/>
                  </a:lnTo>
                  <a:lnTo>
                    <a:pt x="38" y="277"/>
                  </a:lnTo>
                  <a:lnTo>
                    <a:pt x="25" y="287"/>
                  </a:lnTo>
                  <a:lnTo>
                    <a:pt x="23" y="288"/>
                  </a:lnTo>
                  <a:lnTo>
                    <a:pt x="22" y="288"/>
                  </a:lnTo>
                  <a:lnTo>
                    <a:pt x="22" y="288"/>
                  </a:lnTo>
                  <a:lnTo>
                    <a:pt x="22" y="288"/>
                  </a:lnTo>
                  <a:lnTo>
                    <a:pt x="22" y="290"/>
                  </a:lnTo>
                  <a:lnTo>
                    <a:pt x="21" y="291"/>
                  </a:lnTo>
                  <a:lnTo>
                    <a:pt x="21" y="291"/>
                  </a:lnTo>
                  <a:lnTo>
                    <a:pt x="14" y="296"/>
                  </a:lnTo>
                  <a:lnTo>
                    <a:pt x="0" y="308"/>
                  </a:lnTo>
                  <a:lnTo>
                    <a:pt x="1" y="308"/>
                  </a:lnTo>
                  <a:lnTo>
                    <a:pt x="1" y="308"/>
                  </a:lnTo>
                  <a:lnTo>
                    <a:pt x="3" y="308"/>
                  </a:lnTo>
                  <a:lnTo>
                    <a:pt x="4" y="308"/>
                  </a:lnTo>
                  <a:lnTo>
                    <a:pt x="4" y="305"/>
                  </a:lnTo>
                  <a:lnTo>
                    <a:pt x="4" y="305"/>
                  </a:lnTo>
                  <a:lnTo>
                    <a:pt x="5" y="305"/>
                  </a:lnTo>
                  <a:lnTo>
                    <a:pt x="6" y="305"/>
                  </a:lnTo>
                  <a:lnTo>
                    <a:pt x="8" y="305"/>
                  </a:lnTo>
                  <a:lnTo>
                    <a:pt x="9" y="306"/>
                  </a:lnTo>
                  <a:lnTo>
                    <a:pt x="10" y="306"/>
                  </a:lnTo>
                  <a:lnTo>
                    <a:pt x="10" y="306"/>
                  </a:lnTo>
                  <a:lnTo>
                    <a:pt x="12" y="305"/>
                  </a:lnTo>
                  <a:lnTo>
                    <a:pt x="13" y="302"/>
                  </a:lnTo>
                  <a:lnTo>
                    <a:pt x="13" y="301"/>
                  </a:lnTo>
                  <a:lnTo>
                    <a:pt x="13" y="300"/>
                  </a:lnTo>
                  <a:lnTo>
                    <a:pt x="13" y="299"/>
                  </a:lnTo>
                  <a:lnTo>
                    <a:pt x="14" y="297"/>
                  </a:lnTo>
                  <a:lnTo>
                    <a:pt x="16" y="296"/>
                  </a:lnTo>
                  <a:lnTo>
                    <a:pt x="18" y="296"/>
                  </a:lnTo>
                  <a:lnTo>
                    <a:pt x="19" y="296"/>
                  </a:lnTo>
                  <a:lnTo>
                    <a:pt x="27" y="295"/>
                  </a:lnTo>
                  <a:lnTo>
                    <a:pt x="27" y="295"/>
                  </a:lnTo>
                  <a:lnTo>
                    <a:pt x="30" y="297"/>
                  </a:lnTo>
                  <a:lnTo>
                    <a:pt x="32" y="297"/>
                  </a:lnTo>
                  <a:lnTo>
                    <a:pt x="34" y="297"/>
                  </a:lnTo>
                  <a:lnTo>
                    <a:pt x="35" y="299"/>
                  </a:lnTo>
                  <a:lnTo>
                    <a:pt x="36" y="300"/>
                  </a:lnTo>
                  <a:lnTo>
                    <a:pt x="36" y="300"/>
                  </a:lnTo>
                  <a:lnTo>
                    <a:pt x="38" y="300"/>
                  </a:lnTo>
                  <a:lnTo>
                    <a:pt x="39" y="301"/>
                  </a:lnTo>
                  <a:lnTo>
                    <a:pt x="40" y="301"/>
                  </a:lnTo>
                  <a:lnTo>
                    <a:pt x="45" y="301"/>
                  </a:lnTo>
                  <a:lnTo>
                    <a:pt x="47" y="302"/>
                  </a:lnTo>
                  <a:lnTo>
                    <a:pt x="49" y="301"/>
                  </a:lnTo>
                  <a:lnTo>
                    <a:pt x="52" y="300"/>
                  </a:lnTo>
                  <a:lnTo>
                    <a:pt x="52" y="300"/>
                  </a:lnTo>
                  <a:lnTo>
                    <a:pt x="53" y="300"/>
                  </a:lnTo>
                  <a:lnTo>
                    <a:pt x="56" y="300"/>
                  </a:lnTo>
                  <a:lnTo>
                    <a:pt x="57" y="300"/>
                  </a:lnTo>
                  <a:lnTo>
                    <a:pt x="57" y="300"/>
                  </a:lnTo>
                  <a:lnTo>
                    <a:pt x="61" y="301"/>
                  </a:lnTo>
                  <a:lnTo>
                    <a:pt x="61" y="302"/>
                  </a:lnTo>
                  <a:lnTo>
                    <a:pt x="61" y="304"/>
                  </a:lnTo>
                  <a:lnTo>
                    <a:pt x="61" y="304"/>
                  </a:lnTo>
                  <a:lnTo>
                    <a:pt x="61" y="305"/>
                  </a:lnTo>
                  <a:lnTo>
                    <a:pt x="61" y="306"/>
                  </a:lnTo>
                  <a:lnTo>
                    <a:pt x="63" y="309"/>
                  </a:lnTo>
                  <a:lnTo>
                    <a:pt x="65" y="310"/>
                  </a:lnTo>
                  <a:lnTo>
                    <a:pt x="66" y="310"/>
                  </a:lnTo>
                  <a:lnTo>
                    <a:pt x="69" y="310"/>
                  </a:lnTo>
                  <a:lnTo>
                    <a:pt x="70" y="310"/>
                  </a:lnTo>
                  <a:lnTo>
                    <a:pt x="74" y="312"/>
                  </a:lnTo>
                  <a:lnTo>
                    <a:pt x="75" y="313"/>
                  </a:lnTo>
                  <a:lnTo>
                    <a:pt x="79" y="315"/>
                  </a:lnTo>
                  <a:lnTo>
                    <a:pt x="82" y="317"/>
                  </a:lnTo>
                  <a:lnTo>
                    <a:pt x="83" y="315"/>
                  </a:lnTo>
                  <a:lnTo>
                    <a:pt x="83" y="315"/>
                  </a:lnTo>
                  <a:lnTo>
                    <a:pt x="87" y="321"/>
                  </a:lnTo>
                  <a:lnTo>
                    <a:pt x="88" y="323"/>
                  </a:lnTo>
                  <a:lnTo>
                    <a:pt x="88" y="326"/>
                  </a:lnTo>
                  <a:lnTo>
                    <a:pt x="89" y="327"/>
                  </a:lnTo>
                  <a:lnTo>
                    <a:pt x="89" y="328"/>
                  </a:lnTo>
                  <a:lnTo>
                    <a:pt x="89" y="330"/>
                  </a:lnTo>
                  <a:lnTo>
                    <a:pt x="88" y="334"/>
                  </a:lnTo>
                  <a:lnTo>
                    <a:pt x="87" y="335"/>
                  </a:lnTo>
                  <a:lnTo>
                    <a:pt x="88" y="336"/>
                  </a:lnTo>
                  <a:lnTo>
                    <a:pt x="89" y="337"/>
                  </a:lnTo>
                  <a:lnTo>
                    <a:pt x="91" y="341"/>
                  </a:lnTo>
                  <a:lnTo>
                    <a:pt x="92" y="344"/>
                  </a:lnTo>
                  <a:lnTo>
                    <a:pt x="92" y="345"/>
                  </a:lnTo>
                  <a:lnTo>
                    <a:pt x="92" y="349"/>
                  </a:lnTo>
                  <a:lnTo>
                    <a:pt x="91" y="353"/>
                  </a:lnTo>
                  <a:lnTo>
                    <a:pt x="92" y="355"/>
                  </a:lnTo>
                  <a:lnTo>
                    <a:pt x="92" y="357"/>
                  </a:lnTo>
                  <a:lnTo>
                    <a:pt x="92" y="357"/>
                  </a:lnTo>
                  <a:lnTo>
                    <a:pt x="92" y="359"/>
                  </a:lnTo>
                  <a:lnTo>
                    <a:pt x="92" y="361"/>
                  </a:lnTo>
                  <a:lnTo>
                    <a:pt x="92" y="362"/>
                  </a:lnTo>
                  <a:lnTo>
                    <a:pt x="93" y="367"/>
                  </a:lnTo>
                  <a:lnTo>
                    <a:pt x="95" y="370"/>
                  </a:lnTo>
                  <a:lnTo>
                    <a:pt x="95" y="371"/>
                  </a:lnTo>
                  <a:lnTo>
                    <a:pt x="96" y="372"/>
                  </a:lnTo>
                  <a:lnTo>
                    <a:pt x="96" y="374"/>
                  </a:lnTo>
                  <a:lnTo>
                    <a:pt x="96" y="375"/>
                  </a:lnTo>
                  <a:lnTo>
                    <a:pt x="93" y="377"/>
                  </a:lnTo>
                  <a:lnTo>
                    <a:pt x="93" y="379"/>
                  </a:lnTo>
                  <a:lnTo>
                    <a:pt x="93" y="381"/>
                  </a:lnTo>
                  <a:lnTo>
                    <a:pt x="92" y="383"/>
                  </a:lnTo>
                  <a:lnTo>
                    <a:pt x="92" y="385"/>
                  </a:lnTo>
                  <a:lnTo>
                    <a:pt x="92" y="385"/>
                  </a:lnTo>
                  <a:lnTo>
                    <a:pt x="93" y="389"/>
                  </a:lnTo>
                  <a:lnTo>
                    <a:pt x="92" y="390"/>
                  </a:lnTo>
                  <a:lnTo>
                    <a:pt x="92" y="390"/>
                  </a:lnTo>
                  <a:lnTo>
                    <a:pt x="91" y="393"/>
                  </a:lnTo>
                  <a:lnTo>
                    <a:pt x="91" y="393"/>
                  </a:lnTo>
                  <a:lnTo>
                    <a:pt x="89" y="394"/>
                  </a:lnTo>
                  <a:lnTo>
                    <a:pt x="89" y="396"/>
                  </a:lnTo>
                  <a:lnTo>
                    <a:pt x="89" y="397"/>
                  </a:lnTo>
                  <a:lnTo>
                    <a:pt x="89" y="398"/>
                  </a:lnTo>
                  <a:lnTo>
                    <a:pt x="89" y="399"/>
                  </a:lnTo>
                  <a:lnTo>
                    <a:pt x="87" y="402"/>
                  </a:lnTo>
                  <a:lnTo>
                    <a:pt x="88" y="403"/>
                  </a:lnTo>
                  <a:lnTo>
                    <a:pt x="87" y="405"/>
                  </a:lnTo>
                  <a:lnTo>
                    <a:pt x="87" y="405"/>
                  </a:lnTo>
                  <a:lnTo>
                    <a:pt x="87" y="409"/>
                  </a:lnTo>
                  <a:lnTo>
                    <a:pt x="85" y="411"/>
                  </a:lnTo>
                  <a:lnTo>
                    <a:pt x="85" y="414"/>
                  </a:lnTo>
                  <a:lnTo>
                    <a:pt x="85" y="414"/>
                  </a:lnTo>
                  <a:lnTo>
                    <a:pt x="85" y="414"/>
                  </a:lnTo>
                  <a:lnTo>
                    <a:pt x="85" y="415"/>
                  </a:lnTo>
                  <a:lnTo>
                    <a:pt x="87" y="416"/>
                  </a:lnTo>
                  <a:lnTo>
                    <a:pt x="87" y="418"/>
                  </a:lnTo>
                  <a:lnTo>
                    <a:pt x="87" y="419"/>
                  </a:lnTo>
                  <a:lnTo>
                    <a:pt x="85" y="421"/>
                  </a:lnTo>
                  <a:lnTo>
                    <a:pt x="85" y="424"/>
                  </a:lnTo>
                  <a:lnTo>
                    <a:pt x="84" y="425"/>
                  </a:lnTo>
                  <a:lnTo>
                    <a:pt x="84" y="427"/>
                  </a:lnTo>
                  <a:lnTo>
                    <a:pt x="84" y="427"/>
                  </a:lnTo>
                  <a:lnTo>
                    <a:pt x="83" y="428"/>
                  </a:lnTo>
                  <a:lnTo>
                    <a:pt x="82" y="429"/>
                  </a:lnTo>
                  <a:lnTo>
                    <a:pt x="80" y="431"/>
                  </a:lnTo>
                  <a:lnTo>
                    <a:pt x="79" y="432"/>
                  </a:lnTo>
                  <a:lnTo>
                    <a:pt x="78" y="434"/>
                  </a:lnTo>
                  <a:lnTo>
                    <a:pt x="76" y="436"/>
                  </a:lnTo>
                  <a:lnTo>
                    <a:pt x="76" y="437"/>
                  </a:lnTo>
                  <a:lnTo>
                    <a:pt x="75" y="436"/>
                  </a:lnTo>
                  <a:lnTo>
                    <a:pt x="74" y="436"/>
                  </a:lnTo>
                  <a:lnTo>
                    <a:pt x="73" y="436"/>
                  </a:lnTo>
                  <a:lnTo>
                    <a:pt x="73" y="436"/>
                  </a:lnTo>
                  <a:lnTo>
                    <a:pt x="70" y="437"/>
                  </a:lnTo>
                  <a:lnTo>
                    <a:pt x="70" y="438"/>
                  </a:lnTo>
                  <a:lnTo>
                    <a:pt x="70" y="440"/>
                  </a:lnTo>
                  <a:lnTo>
                    <a:pt x="70" y="441"/>
                  </a:lnTo>
                  <a:lnTo>
                    <a:pt x="71" y="441"/>
                  </a:lnTo>
                  <a:lnTo>
                    <a:pt x="74" y="442"/>
                  </a:lnTo>
                  <a:lnTo>
                    <a:pt x="75" y="443"/>
                  </a:lnTo>
                  <a:lnTo>
                    <a:pt x="76" y="447"/>
                  </a:lnTo>
                  <a:lnTo>
                    <a:pt x="76" y="447"/>
                  </a:lnTo>
                  <a:lnTo>
                    <a:pt x="78" y="447"/>
                  </a:lnTo>
                  <a:lnTo>
                    <a:pt x="78" y="447"/>
                  </a:lnTo>
                  <a:lnTo>
                    <a:pt x="80" y="445"/>
                  </a:lnTo>
                  <a:lnTo>
                    <a:pt x="80" y="445"/>
                  </a:lnTo>
                  <a:lnTo>
                    <a:pt x="84" y="445"/>
                  </a:lnTo>
                  <a:lnTo>
                    <a:pt x="84" y="445"/>
                  </a:lnTo>
                  <a:lnTo>
                    <a:pt x="87" y="447"/>
                  </a:lnTo>
                  <a:lnTo>
                    <a:pt x="88" y="449"/>
                  </a:lnTo>
                  <a:lnTo>
                    <a:pt x="89" y="450"/>
                  </a:lnTo>
                  <a:lnTo>
                    <a:pt x="88" y="453"/>
                  </a:lnTo>
                  <a:lnTo>
                    <a:pt x="87" y="453"/>
                  </a:lnTo>
                  <a:lnTo>
                    <a:pt x="87" y="454"/>
                  </a:lnTo>
                  <a:lnTo>
                    <a:pt x="83" y="455"/>
                  </a:lnTo>
                  <a:lnTo>
                    <a:pt x="82" y="455"/>
                  </a:lnTo>
                  <a:lnTo>
                    <a:pt x="80" y="458"/>
                  </a:lnTo>
                  <a:lnTo>
                    <a:pt x="83" y="458"/>
                  </a:lnTo>
                  <a:lnTo>
                    <a:pt x="83" y="458"/>
                  </a:lnTo>
                  <a:lnTo>
                    <a:pt x="85" y="456"/>
                  </a:lnTo>
                  <a:lnTo>
                    <a:pt x="85" y="456"/>
                  </a:lnTo>
                  <a:lnTo>
                    <a:pt x="87" y="456"/>
                  </a:lnTo>
                  <a:lnTo>
                    <a:pt x="87" y="458"/>
                  </a:lnTo>
                  <a:lnTo>
                    <a:pt x="87" y="460"/>
                  </a:lnTo>
                  <a:lnTo>
                    <a:pt x="88" y="462"/>
                  </a:lnTo>
                  <a:lnTo>
                    <a:pt x="88" y="463"/>
                  </a:lnTo>
                  <a:lnTo>
                    <a:pt x="89" y="464"/>
                  </a:lnTo>
                  <a:lnTo>
                    <a:pt x="89" y="464"/>
                  </a:lnTo>
                  <a:lnTo>
                    <a:pt x="89" y="463"/>
                  </a:lnTo>
                  <a:lnTo>
                    <a:pt x="92" y="463"/>
                  </a:lnTo>
                  <a:lnTo>
                    <a:pt x="92" y="463"/>
                  </a:lnTo>
                  <a:lnTo>
                    <a:pt x="92" y="464"/>
                  </a:lnTo>
                  <a:lnTo>
                    <a:pt x="92" y="464"/>
                  </a:lnTo>
                  <a:lnTo>
                    <a:pt x="92" y="465"/>
                  </a:lnTo>
                  <a:lnTo>
                    <a:pt x="92" y="465"/>
                  </a:lnTo>
                  <a:lnTo>
                    <a:pt x="92" y="465"/>
                  </a:lnTo>
                  <a:lnTo>
                    <a:pt x="92" y="465"/>
                  </a:lnTo>
                  <a:lnTo>
                    <a:pt x="92" y="465"/>
                  </a:lnTo>
                  <a:lnTo>
                    <a:pt x="93" y="467"/>
                  </a:lnTo>
                  <a:lnTo>
                    <a:pt x="95" y="467"/>
                  </a:lnTo>
                  <a:lnTo>
                    <a:pt x="95" y="467"/>
                  </a:lnTo>
                  <a:lnTo>
                    <a:pt x="95" y="468"/>
                  </a:lnTo>
                  <a:lnTo>
                    <a:pt x="96" y="468"/>
                  </a:lnTo>
                  <a:lnTo>
                    <a:pt x="96" y="471"/>
                  </a:lnTo>
                  <a:lnTo>
                    <a:pt x="95" y="471"/>
                  </a:lnTo>
                  <a:lnTo>
                    <a:pt x="95" y="472"/>
                  </a:lnTo>
                  <a:lnTo>
                    <a:pt x="96" y="472"/>
                  </a:lnTo>
                  <a:lnTo>
                    <a:pt x="96" y="473"/>
                  </a:lnTo>
                  <a:lnTo>
                    <a:pt x="97" y="472"/>
                  </a:lnTo>
                  <a:lnTo>
                    <a:pt x="97" y="472"/>
                  </a:lnTo>
                  <a:lnTo>
                    <a:pt x="96" y="472"/>
                  </a:lnTo>
                  <a:lnTo>
                    <a:pt x="96" y="471"/>
                  </a:lnTo>
                  <a:lnTo>
                    <a:pt x="96" y="471"/>
                  </a:lnTo>
                  <a:lnTo>
                    <a:pt x="97" y="471"/>
                  </a:lnTo>
                  <a:lnTo>
                    <a:pt x="97" y="471"/>
                  </a:lnTo>
                  <a:lnTo>
                    <a:pt x="97" y="471"/>
                  </a:lnTo>
                  <a:lnTo>
                    <a:pt x="98" y="472"/>
                  </a:lnTo>
                  <a:lnTo>
                    <a:pt x="100" y="472"/>
                  </a:lnTo>
                  <a:lnTo>
                    <a:pt x="100" y="473"/>
                  </a:lnTo>
                  <a:lnTo>
                    <a:pt x="100" y="473"/>
                  </a:lnTo>
                  <a:lnTo>
                    <a:pt x="100" y="473"/>
                  </a:lnTo>
                  <a:lnTo>
                    <a:pt x="98" y="473"/>
                  </a:lnTo>
                  <a:lnTo>
                    <a:pt x="98" y="473"/>
                  </a:lnTo>
                  <a:lnTo>
                    <a:pt x="98" y="475"/>
                  </a:lnTo>
                  <a:lnTo>
                    <a:pt x="98" y="475"/>
                  </a:lnTo>
                  <a:lnTo>
                    <a:pt x="101" y="476"/>
                  </a:lnTo>
                  <a:lnTo>
                    <a:pt x="101" y="476"/>
                  </a:lnTo>
                  <a:lnTo>
                    <a:pt x="101" y="476"/>
                  </a:lnTo>
                  <a:lnTo>
                    <a:pt x="100" y="476"/>
                  </a:lnTo>
                  <a:lnTo>
                    <a:pt x="100" y="476"/>
                  </a:lnTo>
                  <a:lnTo>
                    <a:pt x="101" y="477"/>
                  </a:lnTo>
                  <a:lnTo>
                    <a:pt x="100" y="477"/>
                  </a:lnTo>
                  <a:lnTo>
                    <a:pt x="100" y="478"/>
                  </a:lnTo>
                  <a:lnTo>
                    <a:pt x="101" y="478"/>
                  </a:lnTo>
                  <a:lnTo>
                    <a:pt x="101" y="478"/>
                  </a:lnTo>
                  <a:lnTo>
                    <a:pt x="101" y="478"/>
                  </a:lnTo>
                  <a:lnTo>
                    <a:pt x="102" y="478"/>
                  </a:lnTo>
                  <a:lnTo>
                    <a:pt x="102" y="478"/>
                  </a:lnTo>
                  <a:lnTo>
                    <a:pt x="102" y="478"/>
                  </a:lnTo>
                  <a:lnTo>
                    <a:pt x="102" y="478"/>
                  </a:lnTo>
                  <a:lnTo>
                    <a:pt x="104" y="478"/>
                  </a:lnTo>
                  <a:lnTo>
                    <a:pt x="104" y="480"/>
                  </a:lnTo>
                  <a:lnTo>
                    <a:pt x="104" y="481"/>
                  </a:lnTo>
                  <a:lnTo>
                    <a:pt x="104" y="480"/>
                  </a:lnTo>
                  <a:lnTo>
                    <a:pt x="105" y="480"/>
                  </a:lnTo>
                  <a:lnTo>
                    <a:pt x="105" y="480"/>
                  </a:lnTo>
                  <a:lnTo>
                    <a:pt x="105" y="481"/>
                  </a:lnTo>
                  <a:lnTo>
                    <a:pt x="105" y="482"/>
                  </a:lnTo>
                  <a:lnTo>
                    <a:pt x="105" y="482"/>
                  </a:lnTo>
                  <a:lnTo>
                    <a:pt x="105" y="484"/>
                  </a:lnTo>
                  <a:lnTo>
                    <a:pt x="106" y="484"/>
                  </a:lnTo>
                  <a:lnTo>
                    <a:pt x="105" y="484"/>
                  </a:lnTo>
                  <a:lnTo>
                    <a:pt x="105" y="484"/>
                  </a:lnTo>
                  <a:lnTo>
                    <a:pt x="105" y="484"/>
                  </a:lnTo>
                  <a:lnTo>
                    <a:pt x="106" y="484"/>
                  </a:lnTo>
                  <a:lnTo>
                    <a:pt x="106" y="485"/>
                  </a:lnTo>
                  <a:lnTo>
                    <a:pt x="106" y="485"/>
                  </a:lnTo>
                  <a:lnTo>
                    <a:pt x="106" y="486"/>
                  </a:lnTo>
                  <a:lnTo>
                    <a:pt x="107" y="486"/>
                  </a:lnTo>
                  <a:lnTo>
                    <a:pt x="107" y="486"/>
                  </a:lnTo>
                  <a:lnTo>
                    <a:pt x="107" y="486"/>
                  </a:lnTo>
                  <a:lnTo>
                    <a:pt x="107" y="486"/>
                  </a:lnTo>
                  <a:lnTo>
                    <a:pt x="109" y="486"/>
                  </a:lnTo>
                  <a:lnTo>
                    <a:pt x="109" y="487"/>
                  </a:lnTo>
                  <a:lnTo>
                    <a:pt x="110" y="487"/>
                  </a:lnTo>
                  <a:lnTo>
                    <a:pt x="110" y="487"/>
                  </a:lnTo>
                  <a:lnTo>
                    <a:pt x="110" y="487"/>
                  </a:lnTo>
                  <a:lnTo>
                    <a:pt x="110" y="489"/>
                  </a:lnTo>
                  <a:lnTo>
                    <a:pt x="111" y="489"/>
                  </a:lnTo>
                  <a:lnTo>
                    <a:pt x="111" y="490"/>
                  </a:lnTo>
                  <a:lnTo>
                    <a:pt x="111" y="490"/>
                  </a:lnTo>
                  <a:lnTo>
                    <a:pt x="111" y="491"/>
                  </a:lnTo>
                  <a:lnTo>
                    <a:pt x="111" y="493"/>
                  </a:lnTo>
                  <a:lnTo>
                    <a:pt x="113" y="491"/>
                  </a:lnTo>
                  <a:lnTo>
                    <a:pt x="113" y="491"/>
                  </a:lnTo>
                  <a:lnTo>
                    <a:pt x="114" y="493"/>
                  </a:lnTo>
                  <a:lnTo>
                    <a:pt x="114" y="493"/>
                  </a:lnTo>
                  <a:lnTo>
                    <a:pt x="114" y="494"/>
                  </a:lnTo>
                  <a:lnTo>
                    <a:pt x="114" y="494"/>
                  </a:lnTo>
                  <a:lnTo>
                    <a:pt x="115" y="494"/>
                  </a:lnTo>
                  <a:lnTo>
                    <a:pt x="115" y="494"/>
                  </a:lnTo>
                  <a:lnTo>
                    <a:pt x="115" y="495"/>
                  </a:lnTo>
                  <a:lnTo>
                    <a:pt x="114" y="495"/>
                  </a:lnTo>
                  <a:lnTo>
                    <a:pt x="115" y="496"/>
                  </a:lnTo>
                  <a:lnTo>
                    <a:pt x="114" y="496"/>
                  </a:lnTo>
                  <a:lnTo>
                    <a:pt x="117" y="496"/>
                  </a:lnTo>
                  <a:lnTo>
                    <a:pt x="118" y="498"/>
                  </a:lnTo>
                  <a:lnTo>
                    <a:pt x="118" y="499"/>
                  </a:lnTo>
                  <a:lnTo>
                    <a:pt x="118" y="500"/>
                  </a:lnTo>
                  <a:lnTo>
                    <a:pt x="118" y="500"/>
                  </a:lnTo>
                  <a:lnTo>
                    <a:pt x="119" y="500"/>
                  </a:lnTo>
                  <a:lnTo>
                    <a:pt x="119" y="502"/>
                  </a:lnTo>
                  <a:lnTo>
                    <a:pt x="120" y="502"/>
                  </a:lnTo>
                  <a:lnTo>
                    <a:pt x="120" y="502"/>
                  </a:lnTo>
                  <a:lnTo>
                    <a:pt x="120" y="502"/>
                  </a:lnTo>
                  <a:lnTo>
                    <a:pt x="122" y="502"/>
                  </a:lnTo>
                  <a:lnTo>
                    <a:pt x="122" y="502"/>
                  </a:lnTo>
                  <a:lnTo>
                    <a:pt x="122" y="502"/>
                  </a:lnTo>
                  <a:lnTo>
                    <a:pt x="122" y="502"/>
                  </a:lnTo>
                  <a:lnTo>
                    <a:pt x="123" y="500"/>
                  </a:lnTo>
                  <a:lnTo>
                    <a:pt x="123" y="502"/>
                  </a:lnTo>
                  <a:lnTo>
                    <a:pt x="123" y="500"/>
                  </a:lnTo>
                  <a:lnTo>
                    <a:pt x="124" y="500"/>
                  </a:lnTo>
                  <a:lnTo>
                    <a:pt x="124" y="500"/>
                  </a:lnTo>
                  <a:lnTo>
                    <a:pt x="126" y="499"/>
                  </a:lnTo>
                  <a:lnTo>
                    <a:pt x="126" y="498"/>
                  </a:lnTo>
                  <a:lnTo>
                    <a:pt x="126" y="498"/>
                  </a:lnTo>
                  <a:lnTo>
                    <a:pt x="126" y="498"/>
                  </a:lnTo>
                  <a:lnTo>
                    <a:pt x="126" y="496"/>
                  </a:lnTo>
                  <a:lnTo>
                    <a:pt x="127" y="496"/>
                  </a:lnTo>
                  <a:lnTo>
                    <a:pt x="127" y="496"/>
                  </a:lnTo>
                  <a:lnTo>
                    <a:pt x="127" y="496"/>
                  </a:lnTo>
                  <a:lnTo>
                    <a:pt x="127" y="496"/>
                  </a:lnTo>
                  <a:lnTo>
                    <a:pt x="128" y="496"/>
                  </a:lnTo>
                  <a:lnTo>
                    <a:pt x="128" y="496"/>
                  </a:lnTo>
                  <a:lnTo>
                    <a:pt x="128" y="496"/>
                  </a:lnTo>
                  <a:lnTo>
                    <a:pt x="129" y="495"/>
                  </a:lnTo>
                  <a:lnTo>
                    <a:pt x="129" y="495"/>
                  </a:lnTo>
                  <a:lnTo>
                    <a:pt x="129" y="494"/>
                  </a:lnTo>
                  <a:lnTo>
                    <a:pt x="131" y="494"/>
                  </a:lnTo>
                  <a:lnTo>
                    <a:pt x="131" y="494"/>
                  </a:lnTo>
                  <a:lnTo>
                    <a:pt x="131" y="495"/>
                  </a:lnTo>
                  <a:lnTo>
                    <a:pt x="132" y="494"/>
                  </a:lnTo>
                  <a:lnTo>
                    <a:pt x="132" y="494"/>
                  </a:lnTo>
                  <a:lnTo>
                    <a:pt x="132" y="495"/>
                  </a:lnTo>
                  <a:lnTo>
                    <a:pt x="133" y="495"/>
                  </a:lnTo>
                  <a:lnTo>
                    <a:pt x="133" y="494"/>
                  </a:lnTo>
                  <a:lnTo>
                    <a:pt x="133" y="494"/>
                  </a:lnTo>
                  <a:lnTo>
                    <a:pt x="135" y="494"/>
                  </a:lnTo>
                  <a:lnTo>
                    <a:pt x="136" y="494"/>
                  </a:lnTo>
                  <a:lnTo>
                    <a:pt x="136" y="494"/>
                  </a:lnTo>
                  <a:lnTo>
                    <a:pt x="136" y="494"/>
                  </a:lnTo>
                  <a:lnTo>
                    <a:pt x="136" y="494"/>
                  </a:lnTo>
                  <a:lnTo>
                    <a:pt x="137" y="494"/>
                  </a:lnTo>
                  <a:lnTo>
                    <a:pt x="137" y="494"/>
                  </a:lnTo>
                  <a:lnTo>
                    <a:pt x="137" y="493"/>
                  </a:lnTo>
                  <a:lnTo>
                    <a:pt x="137" y="493"/>
                  </a:lnTo>
                  <a:lnTo>
                    <a:pt x="137" y="493"/>
                  </a:lnTo>
                  <a:lnTo>
                    <a:pt x="139" y="493"/>
                  </a:lnTo>
                  <a:lnTo>
                    <a:pt x="139" y="491"/>
                  </a:lnTo>
                  <a:lnTo>
                    <a:pt x="140" y="493"/>
                  </a:lnTo>
                  <a:lnTo>
                    <a:pt x="140" y="491"/>
                  </a:lnTo>
                  <a:lnTo>
                    <a:pt x="140" y="491"/>
                  </a:lnTo>
                  <a:lnTo>
                    <a:pt x="141" y="491"/>
                  </a:lnTo>
                  <a:lnTo>
                    <a:pt x="141" y="491"/>
                  </a:lnTo>
                  <a:lnTo>
                    <a:pt x="141" y="491"/>
                  </a:lnTo>
                  <a:lnTo>
                    <a:pt x="142" y="491"/>
                  </a:lnTo>
                  <a:lnTo>
                    <a:pt x="142" y="491"/>
                  </a:lnTo>
                  <a:lnTo>
                    <a:pt x="144" y="491"/>
                  </a:lnTo>
                  <a:lnTo>
                    <a:pt x="145" y="491"/>
                  </a:lnTo>
                  <a:lnTo>
                    <a:pt x="145" y="490"/>
                  </a:lnTo>
                  <a:lnTo>
                    <a:pt x="145" y="490"/>
                  </a:lnTo>
                  <a:lnTo>
                    <a:pt x="146" y="491"/>
                  </a:lnTo>
                  <a:lnTo>
                    <a:pt x="146" y="491"/>
                  </a:lnTo>
                  <a:lnTo>
                    <a:pt x="148" y="490"/>
                  </a:lnTo>
                  <a:lnTo>
                    <a:pt x="149" y="490"/>
                  </a:lnTo>
                  <a:lnTo>
                    <a:pt x="150" y="490"/>
                  </a:lnTo>
                  <a:lnTo>
                    <a:pt x="150" y="491"/>
                  </a:lnTo>
                  <a:lnTo>
                    <a:pt x="151" y="491"/>
                  </a:lnTo>
                  <a:lnTo>
                    <a:pt x="151" y="491"/>
                  </a:lnTo>
                  <a:lnTo>
                    <a:pt x="153" y="491"/>
                  </a:lnTo>
                  <a:lnTo>
                    <a:pt x="153" y="493"/>
                  </a:lnTo>
                  <a:lnTo>
                    <a:pt x="153" y="493"/>
                  </a:lnTo>
                  <a:lnTo>
                    <a:pt x="153" y="494"/>
                  </a:lnTo>
                  <a:lnTo>
                    <a:pt x="155" y="494"/>
                  </a:lnTo>
                  <a:lnTo>
                    <a:pt x="157" y="496"/>
                  </a:lnTo>
                  <a:lnTo>
                    <a:pt x="158" y="496"/>
                  </a:lnTo>
                  <a:lnTo>
                    <a:pt x="158" y="498"/>
                  </a:lnTo>
                  <a:lnTo>
                    <a:pt x="158" y="498"/>
                  </a:lnTo>
                  <a:lnTo>
                    <a:pt x="158" y="498"/>
                  </a:lnTo>
                  <a:lnTo>
                    <a:pt x="158" y="500"/>
                  </a:lnTo>
                  <a:lnTo>
                    <a:pt x="158" y="502"/>
                  </a:lnTo>
                  <a:lnTo>
                    <a:pt x="159" y="502"/>
                  </a:lnTo>
                  <a:lnTo>
                    <a:pt x="159" y="503"/>
                  </a:lnTo>
                  <a:lnTo>
                    <a:pt x="158" y="503"/>
                  </a:lnTo>
                  <a:lnTo>
                    <a:pt x="158" y="503"/>
                  </a:lnTo>
                  <a:lnTo>
                    <a:pt x="157" y="504"/>
                  </a:lnTo>
                  <a:lnTo>
                    <a:pt x="157" y="506"/>
                  </a:lnTo>
                  <a:lnTo>
                    <a:pt x="155" y="509"/>
                  </a:lnTo>
                  <a:lnTo>
                    <a:pt x="155" y="509"/>
                  </a:lnTo>
                  <a:lnTo>
                    <a:pt x="155" y="511"/>
                  </a:lnTo>
                  <a:lnTo>
                    <a:pt x="157" y="511"/>
                  </a:lnTo>
                  <a:lnTo>
                    <a:pt x="158" y="512"/>
                  </a:lnTo>
                  <a:lnTo>
                    <a:pt x="157" y="512"/>
                  </a:lnTo>
                  <a:lnTo>
                    <a:pt x="157" y="513"/>
                  </a:lnTo>
                  <a:lnTo>
                    <a:pt x="155" y="515"/>
                  </a:lnTo>
                  <a:lnTo>
                    <a:pt x="157" y="517"/>
                  </a:lnTo>
                  <a:lnTo>
                    <a:pt x="155" y="518"/>
                  </a:lnTo>
                  <a:lnTo>
                    <a:pt x="154" y="518"/>
                  </a:lnTo>
                  <a:lnTo>
                    <a:pt x="153" y="520"/>
                  </a:lnTo>
                  <a:lnTo>
                    <a:pt x="153" y="521"/>
                  </a:lnTo>
                  <a:lnTo>
                    <a:pt x="151" y="521"/>
                  </a:lnTo>
                  <a:lnTo>
                    <a:pt x="150" y="521"/>
                  </a:lnTo>
                  <a:lnTo>
                    <a:pt x="149" y="521"/>
                  </a:lnTo>
                  <a:lnTo>
                    <a:pt x="148" y="520"/>
                  </a:lnTo>
                  <a:lnTo>
                    <a:pt x="145" y="521"/>
                  </a:lnTo>
                  <a:lnTo>
                    <a:pt x="145" y="521"/>
                  </a:lnTo>
                  <a:lnTo>
                    <a:pt x="144" y="522"/>
                  </a:lnTo>
                  <a:lnTo>
                    <a:pt x="142" y="522"/>
                  </a:lnTo>
                  <a:lnTo>
                    <a:pt x="141" y="524"/>
                  </a:lnTo>
                  <a:lnTo>
                    <a:pt x="141" y="524"/>
                  </a:lnTo>
                  <a:lnTo>
                    <a:pt x="141" y="525"/>
                  </a:lnTo>
                  <a:lnTo>
                    <a:pt x="140" y="524"/>
                  </a:lnTo>
                  <a:lnTo>
                    <a:pt x="140" y="524"/>
                  </a:lnTo>
                  <a:lnTo>
                    <a:pt x="140" y="524"/>
                  </a:lnTo>
                  <a:lnTo>
                    <a:pt x="139" y="524"/>
                  </a:lnTo>
                  <a:lnTo>
                    <a:pt x="137" y="524"/>
                  </a:lnTo>
                  <a:lnTo>
                    <a:pt x="137" y="524"/>
                  </a:lnTo>
                  <a:lnTo>
                    <a:pt x="137" y="525"/>
                  </a:lnTo>
                  <a:lnTo>
                    <a:pt x="136" y="525"/>
                  </a:lnTo>
                  <a:lnTo>
                    <a:pt x="137" y="526"/>
                  </a:lnTo>
                  <a:lnTo>
                    <a:pt x="136" y="526"/>
                  </a:lnTo>
                  <a:lnTo>
                    <a:pt x="136" y="526"/>
                  </a:lnTo>
                  <a:lnTo>
                    <a:pt x="136" y="528"/>
                  </a:lnTo>
                  <a:lnTo>
                    <a:pt x="136" y="528"/>
                  </a:lnTo>
                  <a:lnTo>
                    <a:pt x="136" y="528"/>
                  </a:lnTo>
                  <a:lnTo>
                    <a:pt x="136" y="529"/>
                  </a:lnTo>
                  <a:lnTo>
                    <a:pt x="136" y="529"/>
                  </a:lnTo>
                  <a:lnTo>
                    <a:pt x="135" y="531"/>
                  </a:lnTo>
                  <a:lnTo>
                    <a:pt x="135" y="531"/>
                  </a:lnTo>
                  <a:lnTo>
                    <a:pt x="133" y="530"/>
                  </a:lnTo>
                  <a:lnTo>
                    <a:pt x="133" y="531"/>
                  </a:lnTo>
                  <a:lnTo>
                    <a:pt x="133" y="531"/>
                  </a:lnTo>
                  <a:lnTo>
                    <a:pt x="132" y="531"/>
                  </a:lnTo>
                  <a:lnTo>
                    <a:pt x="132" y="533"/>
                  </a:lnTo>
                  <a:lnTo>
                    <a:pt x="132" y="533"/>
                  </a:lnTo>
                  <a:lnTo>
                    <a:pt x="132" y="533"/>
                  </a:lnTo>
                  <a:lnTo>
                    <a:pt x="132" y="534"/>
                  </a:lnTo>
                  <a:lnTo>
                    <a:pt x="132" y="534"/>
                  </a:lnTo>
                  <a:lnTo>
                    <a:pt x="132" y="534"/>
                  </a:lnTo>
                  <a:lnTo>
                    <a:pt x="132" y="535"/>
                  </a:lnTo>
                  <a:lnTo>
                    <a:pt x="132" y="535"/>
                  </a:lnTo>
                  <a:lnTo>
                    <a:pt x="132" y="535"/>
                  </a:lnTo>
                  <a:lnTo>
                    <a:pt x="132" y="537"/>
                  </a:lnTo>
                  <a:lnTo>
                    <a:pt x="132" y="537"/>
                  </a:lnTo>
                  <a:lnTo>
                    <a:pt x="132" y="537"/>
                  </a:lnTo>
                  <a:lnTo>
                    <a:pt x="131" y="538"/>
                  </a:lnTo>
                  <a:lnTo>
                    <a:pt x="131" y="537"/>
                  </a:lnTo>
                  <a:lnTo>
                    <a:pt x="131" y="538"/>
                  </a:lnTo>
                  <a:lnTo>
                    <a:pt x="131" y="538"/>
                  </a:lnTo>
                  <a:lnTo>
                    <a:pt x="131" y="538"/>
                  </a:lnTo>
                  <a:lnTo>
                    <a:pt x="131" y="538"/>
                  </a:lnTo>
                  <a:lnTo>
                    <a:pt x="131" y="538"/>
                  </a:lnTo>
                  <a:lnTo>
                    <a:pt x="129" y="538"/>
                  </a:lnTo>
                  <a:lnTo>
                    <a:pt x="129" y="538"/>
                  </a:lnTo>
                  <a:lnTo>
                    <a:pt x="129" y="538"/>
                  </a:lnTo>
                  <a:lnTo>
                    <a:pt x="129" y="539"/>
                  </a:lnTo>
                  <a:lnTo>
                    <a:pt x="128" y="538"/>
                  </a:lnTo>
                  <a:lnTo>
                    <a:pt x="128" y="539"/>
                  </a:lnTo>
                  <a:lnTo>
                    <a:pt x="128" y="539"/>
                  </a:lnTo>
                  <a:lnTo>
                    <a:pt x="128" y="539"/>
                  </a:lnTo>
                  <a:lnTo>
                    <a:pt x="128" y="539"/>
                  </a:lnTo>
                  <a:lnTo>
                    <a:pt x="128" y="540"/>
                  </a:lnTo>
                  <a:lnTo>
                    <a:pt x="128" y="540"/>
                  </a:lnTo>
                  <a:lnTo>
                    <a:pt x="128" y="540"/>
                  </a:lnTo>
                  <a:lnTo>
                    <a:pt x="128" y="542"/>
                  </a:lnTo>
                  <a:lnTo>
                    <a:pt x="128" y="542"/>
                  </a:lnTo>
                  <a:lnTo>
                    <a:pt x="128" y="542"/>
                  </a:lnTo>
                  <a:lnTo>
                    <a:pt x="128" y="542"/>
                  </a:lnTo>
                  <a:lnTo>
                    <a:pt x="128" y="542"/>
                  </a:lnTo>
                  <a:lnTo>
                    <a:pt x="127" y="543"/>
                  </a:lnTo>
                  <a:lnTo>
                    <a:pt x="128" y="543"/>
                  </a:lnTo>
                  <a:lnTo>
                    <a:pt x="127" y="543"/>
                  </a:lnTo>
                  <a:lnTo>
                    <a:pt x="128" y="544"/>
                  </a:lnTo>
                  <a:lnTo>
                    <a:pt x="128" y="544"/>
                  </a:lnTo>
                  <a:lnTo>
                    <a:pt x="128" y="544"/>
                  </a:lnTo>
                  <a:lnTo>
                    <a:pt x="129" y="544"/>
                  </a:lnTo>
                  <a:lnTo>
                    <a:pt x="128" y="546"/>
                  </a:lnTo>
                  <a:lnTo>
                    <a:pt x="129" y="546"/>
                  </a:lnTo>
                  <a:lnTo>
                    <a:pt x="129" y="547"/>
                  </a:lnTo>
                  <a:lnTo>
                    <a:pt x="129" y="547"/>
                  </a:lnTo>
                  <a:lnTo>
                    <a:pt x="128" y="547"/>
                  </a:lnTo>
                  <a:lnTo>
                    <a:pt x="128" y="548"/>
                  </a:lnTo>
                  <a:lnTo>
                    <a:pt x="128" y="550"/>
                  </a:lnTo>
                  <a:lnTo>
                    <a:pt x="127" y="550"/>
                  </a:lnTo>
                  <a:lnTo>
                    <a:pt x="127" y="550"/>
                  </a:lnTo>
                  <a:lnTo>
                    <a:pt x="127" y="550"/>
                  </a:lnTo>
                  <a:lnTo>
                    <a:pt x="127" y="551"/>
                  </a:lnTo>
                  <a:lnTo>
                    <a:pt x="127" y="551"/>
                  </a:lnTo>
                  <a:lnTo>
                    <a:pt x="127" y="552"/>
                  </a:lnTo>
                  <a:lnTo>
                    <a:pt x="128" y="552"/>
                  </a:lnTo>
                  <a:lnTo>
                    <a:pt x="128" y="552"/>
                  </a:lnTo>
                  <a:lnTo>
                    <a:pt x="128" y="552"/>
                  </a:lnTo>
                  <a:lnTo>
                    <a:pt x="128" y="553"/>
                  </a:lnTo>
                  <a:lnTo>
                    <a:pt x="128" y="555"/>
                  </a:lnTo>
                  <a:lnTo>
                    <a:pt x="128" y="556"/>
                  </a:lnTo>
                  <a:lnTo>
                    <a:pt x="128" y="556"/>
                  </a:lnTo>
                  <a:lnTo>
                    <a:pt x="128" y="557"/>
                  </a:lnTo>
                  <a:lnTo>
                    <a:pt x="128" y="557"/>
                  </a:lnTo>
                  <a:lnTo>
                    <a:pt x="127" y="557"/>
                  </a:lnTo>
                  <a:lnTo>
                    <a:pt x="127" y="557"/>
                  </a:lnTo>
                  <a:lnTo>
                    <a:pt x="128" y="559"/>
                  </a:lnTo>
                  <a:lnTo>
                    <a:pt x="127" y="559"/>
                  </a:lnTo>
                  <a:lnTo>
                    <a:pt x="126" y="559"/>
                  </a:lnTo>
                  <a:lnTo>
                    <a:pt x="126" y="560"/>
                  </a:lnTo>
                  <a:lnTo>
                    <a:pt x="124" y="560"/>
                  </a:lnTo>
                  <a:lnTo>
                    <a:pt x="124" y="560"/>
                  </a:lnTo>
                  <a:lnTo>
                    <a:pt x="123" y="560"/>
                  </a:lnTo>
                  <a:lnTo>
                    <a:pt x="123" y="560"/>
                  </a:lnTo>
                  <a:lnTo>
                    <a:pt x="122" y="560"/>
                  </a:lnTo>
                  <a:lnTo>
                    <a:pt x="123" y="561"/>
                  </a:lnTo>
                  <a:lnTo>
                    <a:pt x="123" y="561"/>
                  </a:lnTo>
                  <a:lnTo>
                    <a:pt x="123" y="562"/>
                  </a:lnTo>
                  <a:lnTo>
                    <a:pt x="123" y="562"/>
                  </a:lnTo>
                  <a:lnTo>
                    <a:pt x="124" y="562"/>
                  </a:lnTo>
                  <a:lnTo>
                    <a:pt x="123" y="564"/>
                  </a:lnTo>
                  <a:lnTo>
                    <a:pt x="123" y="564"/>
                  </a:lnTo>
                  <a:lnTo>
                    <a:pt x="122" y="564"/>
                  </a:lnTo>
                  <a:lnTo>
                    <a:pt x="122" y="565"/>
                  </a:lnTo>
                  <a:lnTo>
                    <a:pt x="122" y="565"/>
                  </a:lnTo>
                  <a:lnTo>
                    <a:pt x="120" y="565"/>
                  </a:lnTo>
                  <a:lnTo>
                    <a:pt x="120" y="566"/>
                  </a:lnTo>
                  <a:lnTo>
                    <a:pt x="120" y="566"/>
                  </a:lnTo>
                  <a:lnTo>
                    <a:pt x="120" y="568"/>
                  </a:lnTo>
                  <a:lnTo>
                    <a:pt x="120" y="568"/>
                  </a:lnTo>
                  <a:lnTo>
                    <a:pt x="120" y="568"/>
                  </a:lnTo>
                  <a:lnTo>
                    <a:pt x="119" y="568"/>
                  </a:lnTo>
                  <a:lnTo>
                    <a:pt x="119" y="569"/>
                  </a:lnTo>
                  <a:lnTo>
                    <a:pt x="119" y="569"/>
                  </a:lnTo>
                  <a:lnTo>
                    <a:pt x="118" y="569"/>
                  </a:lnTo>
                  <a:lnTo>
                    <a:pt x="117" y="570"/>
                  </a:lnTo>
                  <a:lnTo>
                    <a:pt x="118" y="570"/>
                  </a:lnTo>
                  <a:lnTo>
                    <a:pt x="118" y="570"/>
                  </a:lnTo>
                  <a:lnTo>
                    <a:pt x="118" y="570"/>
                  </a:lnTo>
                  <a:lnTo>
                    <a:pt x="119" y="570"/>
                  </a:lnTo>
                  <a:lnTo>
                    <a:pt x="119" y="572"/>
                  </a:lnTo>
                  <a:lnTo>
                    <a:pt x="118" y="572"/>
                  </a:lnTo>
                  <a:lnTo>
                    <a:pt x="118" y="572"/>
                  </a:lnTo>
                  <a:lnTo>
                    <a:pt x="118" y="573"/>
                  </a:lnTo>
                  <a:lnTo>
                    <a:pt x="118" y="573"/>
                  </a:lnTo>
                  <a:lnTo>
                    <a:pt x="118" y="573"/>
                  </a:lnTo>
                  <a:lnTo>
                    <a:pt x="117" y="573"/>
                  </a:lnTo>
                  <a:lnTo>
                    <a:pt x="117" y="573"/>
                  </a:lnTo>
                  <a:lnTo>
                    <a:pt x="118" y="574"/>
                  </a:lnTo>
                  <a:lnTo>
                    <a:pt x="118" y="574"/>
                  </a:lnTo>
                  <a:lnTo>
                    <a:pt x="119" y="574"/>
                  </a:lnTo>
                  <a:lnTo>
                    <a:pt x="120" y="574"/>
                  </a:lnTo>
                  <a:lnTo>
                    <a:pt x="122" y="574"/>
                  </a:lnTo>
                  <a:lnTo>
                    <a:pt x="120" y="574"/>
                  </a:lnTo>
                  <a:lnTo>
                    <a:pt x="122" y="574"/>
                  </a:lnTo>
                  <a:lnTo>
                    <a:pt x="122" y="574"/>
                  </a:lnTo>
                  <a:lnTo>
                    <a:pt x="122" y="574"/>
                  </a:lnTo>
                  <a:lnTo>
                    <a:pt x="123" y="574"/>
                  </a:lnTo>
                  <a:lnTo>
                    <a:pt x="123" y="574"/>
                  </a:lnTo>
                  <a:lnTo>
                    <a:pt x="126" y="574"/>
                  </a:lnTo>
                  <a:lnTo>
                    <a:pt x="127" y="574"/>
                  </a:lnTo>
                  <a:lnTo>
                    <a:pt x="128" y="574"/>
                  </a:lnTo>
                  <a:lnTo>
                    <a:pt x="127" y="575"/>
                  </a:lnTo>
                  <a:lnTo>
                    <a:pt x="127" y="575"/>
                  </a:lnTo>
                  <a:lnTo>
                    <a:pt x="127" y="575"/>
                  </a:lnTo>
                  <a:lnTo>
                    <a:pt x="127" y="575"/>
                  </a:lnTo>
                  <a:lnTo>
                    <a:pt x="127" y="575"/>
                  </a:lnTo>
                  <a:lnTo>
                    <a:pt x="127" y="577"/>
                  </a:lnTo>
                  <a:lnTo>
                    <a:pt x="127" y="577"/>
                  </a:lnTo>
                  <a:lnTo>
                    <a:pt x="127" y="578"/>
                  </a:lnTo>
                  <a:lnTo>
                    <a:pt x="127" y="578"/>
                  </a:lnTo>
                  <a:lnTo>
                    <a:pt x="127" y="578"/>
                  </a:lnTo>
                  <a:lnTo>
                    <a:pt x="127" y="578"/>
                  </a:lnTo>
                  <a:lnTo>
                    <a:pt x="128" y="578"/>
                  </a:lnTo>
                  <a:lnTo>
                    <a:pt x="128" y="578"/>
                  </a:lnTo>
                  <a:lnTo>
                    <a:pt x="129" y="578"/>
                  </a:lnTo>
                  <a:lnTo>
                    <a:pt x="129" y="578"/>
                  </a:lnTo>
                  <a:lnTo>
                    <a:pt x="129" y="579"/>
                  </a:lnTo>
                  <a:lnTo>
                    <a:pt x="129" y="579"/>
                  </a:lnTo>
                  <a:lnTo>
                    <a:pt x="132" y="579"/>
                  </a:lnTo>
                  <a:lnTo>
                    <a:pt x="132" y="579"/>
                  </a:lnTo>
                  <a:lnTo>
                    <a:pt x="132" y="581"/>
                  </a:lnTo>
                  <a:lnTo>
                    <a:pt x="132" y="582"/>
                  </a:lnTo>
                  <a:lnTo>
                    <a:pt x="132" y="583"/>
                  </a:lnTo>
                  <a:lnTo>
                    <a:pt x="133" y="583"/>
                  </a:lnTo>
                  <a:lnTo>
                    <a:pt x="135" y="583"/>
                  </a:lnTo>
                  <a:lnTo>
                    <a:pt x="135" y="583"/>
                  </a:lnTo>
                  <a:lnTo>
                    <a:pt x="135" y="584"/>
                  </a:lnTo>
                  <a:lnTo>
                    <a:pt x="135" y="584"/>
                  </a:lnTo>
                  <a:lnTo>
                    <a:pt x="133" y="586"/>
                  </a:lnTo>
                  <a:lnTo>
                    <a:pt x="135" y="587"/>
                  </a:lnTo>
                  <a:lnTo>
                    <a:pt x="135" y="588"/>
                  </a:lnTo>
                  <a:lnTo>
                    <a:pt x="133" y="588"/>
                  </a:lnTo>
                  <a:lnTo>
                    <a:pt x="133" y="588"/>
                  </a:lnTo>
                  <a:lnTo>
                    <a:pt x="132" y="590"/>
                  </a:lnTo>
                  <a:lnTo>
                    <a:pt x="132" y="590"/>
                  </a:lnTo>
                  <a:lnTo>
                    <a:pt x="132" y="591"/>
                  </a:lnTo>
                  <a:lnTo>
                    <a:pt x="133" y="591"/>
                  </a:lnTo>
                  <a:lnTo>
                    <a:pt x="135" y="591"/>
                  </a:lnTo>
                  <a:lnTo>
                    <a:pt x="135" y="591"/>
                  </a:lnTo>
                  <a:lnTo>
                    <a:pt x="135" y="592"/>
                  </a:lnTo>
                  <a:lnTo>
                    <a:pt x="136" y="594"/>
                  </a:lnTo>
                  <a:lnTo>
                    <a:pt x="137" y="594"/>
                  </a:lnTo>
                  <a:lnTo>
                    <a:pt x="137" y="595"/>
                  </a:lnTo>
                  <a:lnTo>
                    <a:pt x="137" y="595"/>
                  </a:lnTo>
                  <a:lnTo>
                    <a:pt x="139" y="596"/>
                  </a:lnTo>
                  <a:lnTo>
                    <a:pt x="139" y="597"/>
                  </a:lnTo>
                  <a:lnTo>
                    <a:pt x="139" y="599"/>
                  </a:lnTo>
                  <a:lnTo>
                    <a:pt x="140" y="599"/>
                  </a:lnTo>
                  <a:lnTo>
                    <a:pt x="140" y="599"/>
                  </a:lnTo>
                  <a:lnTo>
                    <a:pt x="140" y="597"/>
                  </a:lnTo>
                  <a:lnTo>
                    <a:pt x="141" y="597"/>
                  </a:lnTo>
                  <a:lnTo>
                    <a:pt x="142" y="597"/>
                  </a:lnTo>
                  <a:lnTo>
                    <a:pt x="145" y="597"/>
                  </a:lnTo>
                  <a:lnTo>
                    <a:pt x="145" y="597"/>
                  </a:lnTo>
                  <a:lnTo>
                    <a:pt x="146" y="597"/>
                  </a:lnTo>
                  <a:lnTo>
                    <a:pt x="148" y="599"/>
                  </a:lnTo>
                  <a:lnTo>
                    <a:pt x="146" y="599"/>
                  </a:lnTo>
                  <a:lnTo>
                    <a:pt x="146" y="600"/>
                  </a:lnTo>
                  <a:lnTo>
                    <a:pt x="146" y="601"/>
                  </a:lnTo>
                  <a:lnTo>
                    <a:pt x="146" y="601"/>
                  </a:lnTo>
                  <a:lnTo>
                    <a:pt x="148" y="603"/>
                  </a:lnTo>
                  <a:lnTo>
                    <a:pt x="149" y="603"/>
                  </a:lnTo>
                  <a:lnTo>
                    <a:pt x="150" y="603"/>
                  </a:lnTo>
                  <a:lnTo>
                    <a:pt x="150" y="604"/>
                  </a:lnTo>
                  <a:lnTo>
                    <a:pt x="151" y="603"/>
                  </a:lnTo>
                  <a:lnTo>
                    <a:pt x="153" y="604"/>
                  </a:lnTo>
                  <a:lnTo>
                    <a:pt x="153" y="604"/>
                  </a:lnTo>
                  <a:lnTo>
                    <a:pt x="151" y="605"/>
                  </a:lnTo>
                  <a:lnTo>
                    <a:pt x="151" y="606"/>
                  </a:lnTo>
                  <a:lnTo>
                    <a:pt x="153" y="608"/>
                  </a:lnTo>
                  <a:lnTo>
                    <a:pt x="153" y="608"/>
                  </a:lnTo>
                  <a:lnTo>
                    <a:pt x="154" y="608"/>
                  </a:lnTo>
                  <a:lnTo>
                    <a:pt x="154" y="609"/>
                  </a:lnTo>
                  <a:lnTo>
                    <a:pt x="151" y="610"/>
                  </a:lnTo>
                  <a:lnTo>
                    <a:pt x="150" y="612"/>
                  </a:lnTo>
                  <a:lnTo>
                    <a:pt x="150" y="613"/>
                  </a:lnTo>
                  <a:lnTo>
                    <a:pt x="149" y="614"/>
                  </a:lnTo>
                  <a:lnTo>
                    <a:pt x="149" y="616"/>
                  </a:lnTo>
                  <a:lnTo>
                    <a:pt x="149" y="617"/>
                  </a:lnTo>
                  <a:lnTo>
                    <a:pt x="146" y="618"/>
                  </a:lnTo>
                  <a:lnTo>
                    <a:pt x="146" y="621"/>
                  </a:lnTo>
                  <a:lnTo>
                    <a:pt x="146" y="622"/>
                  </a:lnTo>
                  <a:lnTo>
                    <a:pt x="146" y="622"/>
                  </a:lnTo>
                  <a:lnTo>
                    <a:pt x="146" y="622"/>
                  </a:lnTo>
                  <a:lnTo>
                    <a:pt x="148" y="622"/>
                  </a:lnTo>
                  <a:lnTo>
                    <a:pt x="150" y="622"/>
                  </a:lnTo>
                  <a:lnTo>
                    <a:pt x="151" y="623"/>
                  </a:lnTo>
                  <a:lnTo>
                    <a:pt x="151" y="625"/>
                  </a:lnTo>
                  <a:lnTo>
                    <a:pt x="151" y="625"/>
                  </a:lnTo>
                  <a:lnTo>
                    <a:pt x="151" y="626"/>
                  </a:lnTo>
                  <a:lnTo>
                    <a:pt x="151" y="627"/>
                  </a:lnTo>
                  <a:lnTo>
                    <a:pt x="153" y="627"/>
                  </a:lnTo>
                  <a:lnTo>
                    <a:pt x="154" y="627"/>
                  </a:lnTo>
                  <a:lnTo>
                    <a:pt x="155" y="626"/>
                  </a:lnTo>
                  <a:lnTo>
                    <a:pt x="157" y="627"/>
                  </a:lnTo>
                  <a:lnTo>
                    <a:pt x="157" y="628"/>
                  </a:lnTo>
                  <a:lnTo>
                    <a:pt x="157" y="630"/>
                  </a:lnTo>
                  <a:lnTo>
                    <a:pt x="157" y="630"/>
                  </a:lnTo>
                  <a:lnTo>
                    <a:pt x="158" y="630"/>
                  </a:lnTo>
                  <a:lnTo>
                    <a:pt x="157" y="631"/>
                  </a:lnTo>
                  <a:lnTo>
                    <a:pt x="157" y="631"/>
                  </a:lnTo>
                  <a:lnTo>
                    <a:pt x="158" y="632"/>
                  </a:lnTo>
                  <a:lnTo>
                    <a:pt x="158" y="634"/>
                  </a:lnTo>
                  <a:lnTo>
                    <a:pt x="158" y="634"/>
                  </a:lnTo>
                  <a:lnTo>
                    <a:pt x="158" y="635"/>
                  </a:lnTo>
                  <a:lnTo>
                    <a:pt x="159" y="636"/>
                  </a:lnTo>
                  <a:lnTo>
                    <a:pt x="158" y="638"/>
                  </a:lnTo>
                  <a:lnTo>
                    <a:pt x="158" y="639"/>
                  </a:lnTo>
                  <a:lnTo>
                    <a:pt x="158" y="640"/>
                  </a:lnTo>
                  <a:lnTo>
                    <a:pt x="159" y="641"/>
                  </a:lnTo>
                  <a:lnTo>
                    <a:pt x="159" y="644"/>
                  </a:lnTo>
                  <a:lnTo>
                    <a:pt x="161" y="644"/>
                  </a:lnTo>
                  <a:lnTo>
                    <a:pt x="161" y="647"/>
                  </a:lnTo>
                  <a:lnTo>
                    <a:pt x="162" y="647"/>
                  </a:lnTo>
                  <a:lnTo>
                    <a:pt x="162" y="647"/>
                  </a:lnTo>
                  <a:lnTo>
                    <a:pt x="164" y="649"/>
                  </a:lnTo>
                  <a:lnTo>
                    <a:pt x="166" y="653"/>
                  </a:lnTo>
                  <a:lnTo>
                    <a:pt x="167" y="653"/>
                  </a:lnTo>
                  <a:lnTo>
                    <a:pt x="168" y="654"/>
                  </a:lnTo>
                  <a:lnTo>
                    <a:pt x="170" y="653"/>
                  </a:lnTo>
                  <a:lnTo>
                    <a:pt x="171" y="653"/>
                  </a:lnTo>
                  <a:lnTo>
                    <a:pt x="172" y="653"/>
                  </a:lnTo>
                  <a:lnTo>
                    <a:pt x="175" y="653"/>
                  </a:lnTo>
                  <a:lnTo>
                    <a:pt x="176" y="653"/>
                  </a:lnTo>
                  <a:lnTo>
                    <a:pt x="177" y="653"/>
                  </a:lnTo>
                  <a:lnTo>
                    <a:pt x="177" y="653"/>
                  </a:lnTo>
                  <a:lnTo>
                    <a:pt x="179" y="654"/>
                  </a:lnTo>
                  <a:lnTo>
                    <a:pt x="180" y="656"/>
                  </a:lnTo>
                  <a:lnTo>
                    <a:pt x="181" y="656"/>
                  </a:lnTo>
                  <a:lnTo>
                    <a:pt x="185" y="656"/>
                  </a:lnTo>
                  <a:lnTo>
                    <a:pt x="188" y="653"/>
                  </a:lnTo>
                  <a:lnTo>
                    <a:pt x="189" y="653"/>
                  </a:lnTo>
                  <a:lnTo>
                    <a:pt x="189" y="653"/>
                  </a:lnTo>
                  <a:lnTo>
                    <a:pt x="190" y="653"/>
                  </a:lnTo>
                  <a:lnTo>
                    <a:pt x="190" y="658"/>
                  </a:lnTo>
                  <a:lnTo>
                    <a:pt x="192" y="659"/>
                  </a:lnTo>
                  <a:lnTo>
                    <a:pt x="192" y="658"/>
                  </a:lnTo>
                  <a:lnTo>
                    <a:pt x="193" y="658"/>
                  </a:lnTo>
                  <a:lnTo>
                    <a:pt x="195" y="659"/>
                  </a:lnTo>
                  <a:lnTo>
                    <a:pt x="197" y="658"/>
                  </a:lnTo>
                  <a:lnTo>
                    <a:pt x="199" y="658"/>
                  </a:lnTo>
                  <a:lnTo>
                    <a:pt x="202" y="659"/>
                  </a:lnTo>
                  <a:lnTo>
                    <a:pt x="206" y="659"/>
                  </a:lnTo>
                  <a:lnTo>
                    <a:pt x="208" y="658"/>
                  </a:lnTo>
                  <a:lnTo>
                    <a:pt x="210" y="657"/>
                  </a:lnTo>
                  <a:lnTo>
                    <a:pt x="211" y="656"/>
                  </a:lnTo>
                  <a:lnTo>
                    <a:pt x="210" y="654"/>
                  </a:lnTo>
                  <a:lnTo>
                    <a:pt x="210" y="653"/>
                  </a:lnTo>
                  <a:lnTo>
                    <a:pt x="211" y="652"/>
                  </a:lnTo>
                  <a:lnTo>
                    <a:pt x="211" y="653"/>
                  </a:lnTo>
                  <a:lnTo>
                    <a:pt x="212" y="653"/>
                  </a:lnTo>
                  <a:lnTo>
                    <a:pt x="212" y="653"/>
                  </a:lnTo>
                  <a:lnTo>
                    <a:pt x="212" y="654"/>
                  </a:lnTo>
                  <a:lnTo>
                    <a:pt x="212" y="656"/>
                  </a:lnTo>
                  <a:lnTo>
                    <a:pt x="212" y="658"/>
                  </a:lnTo>
                  <a:lnTo>
                    <a:pt x="212" y="659"/>
                  </a:lnTo>
                  <a:lnTo>
                    <a:pt x="212" y="659"/>
                  </a:lnTo>
                  <a:lnTo>
                    <a:pt x="212" y="659"/>
                  </a:lnTo>
                  <a:lnTo>
                    <a:pt x="211" y="661"/>
                  </a:lnTo>
                  <a:lnTo>
                    <a:pt x="211" y="663"/>
                  </a:lnTo>
                  <a:lnTo>
                    <a:pt x="210" y="665"/>
                  </a:lnTo>
                  <a:lnTo>
                    <a:pt x="208" y="666"/>
                  </a:lnTo>
                  <a:lnTo>
                    <a:pt x="206" y="666"/>
                  </a:lnTo>
                  <a:lnTo>
                    <a:pt x="205" y="666"/>
                  </a:lnTo>
                  <a:lnTo>
                    <a:pt x="203" y="667"/>
                  </a:lnTo>
                  <a:lnTo>
                    <a:pt x="203" y="667"/>
                  </a:lnTo>
                  <a:lnTo>
                    <a:pt x="203" y="667"/>
                  </a:lnTo>
                  <a:lnTo>
                    <a:pt x="203" y="667"/>
                  </a:lnTo>
                  <a:lnTo>
                    <a:pt x="203" y="669"/>
                  </a:lnTo>
                  <a:lnTo>
                    <a:pt x="203" y="670"/>
                  </a:lnTo>
                  <a:lnTo>
                    <a:pt x="203" y="672"/>
                  </a:lnTo>
                  <a:lnTo>
                    <a:pt x="203" y="672"/>
                  </a:lnTo>
                  <a:lnTo>
                    <a:pt x="201" y="672"/>
                  </a:lnTo>
                  <a:lnTo>
                    <a:pt x="199" y="672"/>
                  </a:lnTo>
                  <a:lnTo>
                    <a:pt x="198" y="674"/>
                  </a:lnTo>
                  <a:lnTo>
                    <a:pt x="198" y="675"/>
                  </a:lnTo>
                  <a:lnTo>
                    <a:pt x="195" y="676"/>
                  </a:lnTo>
                  <a:lnTo>
                    <a:pt x="194" y="678"/>
                  </a:lnTo>
                  <a:lnTo>
                    <a:pt x="193" y="679"/>
                  </a:lnTo>
                  <a:lnTo>
                    <a:pt x="193" y="679"/>
                  </a:lnTo>
                  <a:lnTo>
                    <a:pt x="192" y="679"/>
                  </a:lnTo>
                  <a:lnTo>
                    <a:pt x="190" y="679"/>
                  </a:lnTo>
                  <a:lnTo>
                    <a:pt x="190" y="679"/>
                  </a:lnTo>
                  <a:lnTo>
                    <a:pt x="189" y="681"/>
                  </a:lnTo>
                  <a:lnTo>
                    <a:pt x="188" y="681"/>
                  </a:lnTo>
                  <a:lnTo>
                    <a:pt x="188" y="683"/>
                  </a:lnTo>
                  <a:lnTo>
                    <a:pt x="186" y="684"/>
                  </a:lnTo>
                  <a:lnTo>
                    <a:pt x="186" y="684"/>
                  </a:lnTo>
                  <a:lnTo>
                    <a:pt x="185" y="684"/>
                  </a:lnTo>
                  <a:lnTo>
                    <a:pt x="183" y="685"/>
                  </a:lnTo>
                  <a:lnTo>
                    <a:pt x="181" y="685"/>
                  </a:lnTo>
                  <a:lnTo>
                    <a:pt x="180" y="685"/>
                  </a:lnTo>
                  <a:lnTo>
                    <a:pt x="180" y="685"/>
                  </a:lnTo>
                  <a:lnTo>
                    <a:pt x="179" y="685"/>
                  </a:lnTo>
                  <a:lnTo>
                    <a:pt x="179" y="687"/>
                  </a:lnTo>
                  <a:lnTo>
                    <a:pt x="177" y="687"/>
                  </a:lnTo>
                  <a:lnTo>
                    <a:pt x="176" y="687"/>
                  </a:lnTo>
                  <a:lnTo>
                    <a:pt x="176" y="688"/>
                  </a:lnTo>
                  <a:lnTo>
                    <a:pt x="177" y="688"/>
                  </a:lnTo>
                  <a:lnTo>
                    <a:pt x="177" y="689"/>
                  </a:lnTo>
                  <a:lnTo>
                    <a:pt x="179" y="689"/>
                  </a:lnTo>
                  <a:lnTo>
                    <a:pt x="179" y="691"/>
                  </a:lnTo>
                  <a:lnTo>
                    <a:pt x="177" y="692"/>
                  </a:lnTo>
                  <a:lnTo>
                    <a:pt x="176" y="693"/>
                  </a:lnTo>
                  <a:lnTo>
                    <a:pt x="173" y="694"/>
                  </a:lnTo>
                  <a:lnTo>
                    <a:pt x="173" y="694"/>
                  </a:lnTo>
                  <a:lnTo>
                    <a:pt x="176" y="696"/>
                  </a:lnTo>
                  <a:lnTo>
                    <a:pt x="176" y="697"/>
                  </a:lnTo>
                  <a:lnTo>
                    <a:pt x="175" y="698"/>
                  </a:lnTo>
                  <a:lnTo>
                    <a:pt x="173" y="698"/>
                  </a:lnTo>
                  <a:lnTo>
                    <a:pt x="172" y="700"/>
                  </a:lnTo>
                  <a:lnTo>
                    <a:pt x="172" y="700"/>
                  </a:lnTo>
                  <a:lnTo>
                    <a:pt x="171" y="701"/>
                  </a:lnTo>
                  <a:lnTo>
                    <a:pt x="171" y="702"/>
                  </a:lnTo>
                  <a:lnTo>
                    <a:pt x="171" y="703"/>
                  </a:lnTo>
                  <a:lnTo>
                    <a:pt x="172" y="705"/>
                  </a:lnTo>
                  <a:lnTo>
                    <a:pt x="172" y="705"/>
                  </a:lnTo>
                  <a:lnTo>
                    <a:pt x="170" y="707"/>
                  </a:lnTo>
                  <a:lnTo>
                    <a:pt x="168" y="709"/>
                  </a:lnTo>
                  <a:lnTo>
                    <a:pt x="166" y="710"/>
                  </a:lnTo>
                  <a:lnTo>
                    <a:pt x="166" y="710"/>
                  </a:lnTo>
                  <a:lnTo>
                    <a:pt x="166" y="711"/>
                  </a:lnTo>
                  <a:lnTo>
                    <a:pt x="163" y="713"/>
                  </a:lnTo>
                  <a:lnTo>
                    <a:pt x="163" y="713"/>
                  </a:lnTo>
                  <a:lnTo>
                    <a:pt x="163" y="714"/>
                  </a:lnTo>
                  <a:lnTo>
                    <a:pt x="162" y="715"/>
                  </a:lnTo>
                  <a:lnTo>
                    <a:pt x="161" y="719"/>
                  </a:lnTo>
                  <a:lnTo>
                    <a:pt x="161" y="723"/>
                  </a:lnTo>
                  <a:lnTo>
                    <a:pt x="158" y="725"/>
                  </a:lnTo>
                  <a:lnTo>
                    <a:pt x="158" y="727"/>
                  </a:lnTo>
                  <a:lnTo>
                    <a:pt x="157" y="727"/>
                  </a:lnTo>
                  <a:lnTo>
                    <a:pt x="151" y="729"/>
                  </a:lnTo>
                  <a:lnTo>
                    <a:pt x="149" y="731"/>
                  </a:lnTo>
                  <a:lnTo>
                    <a:pt x="150" y="731"/>
                  </a:lnTo>
                  <a:lnTo>
                    <a:pt x="149" y="733"/>
                  </a:lnTo>
                  <a:lnTo>
                    <a:pt x="149" y="733"/>
                  </a:lnTo>
                  <a:lnTo>
                    <a:pt x="149" y="733"/>
                  </a:lnTo>
                  <a:lnTo>
                    <a:pt x="149" y="735"/>
                  </a:lnTo>
                  <a:lnTo>
                    <a:pt x="149" y="735"/>
                  </a:lnTo>
                  <a:lnTo>
                    <a:pt x="150" y="737"/>
                  </a:lnTo>
                  <a:lnTo>
                    <a:pt x="150" y="738"/>
                  </a:lnTo>
                  <a:lnTo>
                    <a:pt x="151" y="738"/>
                  </a:lnTo>
                  <a:lnTo>
                    <a:pt x="153" y="738"/>
                  </a:lnTo>
                  <a:lnTo>
                    <a:pt x="153" y="740"/>
                  </a:lnTo>
                  <a:lnTo>
                    <a:pt x="153" y="741"/>
                  </a:lnTo>
                  <a:lnTo>
                    <a:pt x="153" y="742"/>
                  </a:lnTo>
                  <a:lnTo>
                    <a:pt x="155" y="742"/>
                  </a:lnTo>
                  <a:lnTo>
                    <a:pt x="155" y="744"/>
                  </a:lnTo>
                  <a:lnTo>
                    <a:pt x="155" y="745"/>
                  </a:lnTo>
                  <a:lnTo>
                    <a:pt x="155" y="747"/>
                  </a:lnTo>
                  <a:lnTo>
                    <a:pt x="155" y="747"/>
                  </a:lnTo>
                  <a:lnTo>
                    <a:pt x="157" y="747"/>
                  </a:lnTo>
                  <a:lnTo>
                    <a:pt x="158" y="749"/>
                  </a:lnTo>
                  <a:lnTo>
                    <a:pt x="158" y="749"/>
                  </a:lnTo>
                  <a:lnTo>
                    <a:pt x="158" y="749"/>
                  </a:lnTo>
                  <a:lnTo>
                    <a:pt x="159" y="749"/>
                  </a:lnTo>
                  <a:lnTo>
                    <a:pt x="161" y="749"/>
                  </a:lnTo>
                  <a:lnTo>
                    <a:pt x="162" y="750"/>
                  </a:lnTo>
                  <a:lnTo>
                    <a:pt x="162" y="750"/>
                  </a:lnTo>
                  <a:lnTo>
                    <a:pt x="163" y="751"/>
                  </a:lnTo>
                  <a:lnTo>
                    <a:pt x="163" y="751"/>
                  </a:lnTo>
                  <a:lnTo>
                    <a:pt x="164" y="750"/>
                  </a:lnTo>
                  <a:lnTo>
                    <a:pt x="164" y="750"/>
                  </a:lnTo>
                  <a:lnTo>
                    <a:pt x="166" y="750"/>
                  </a:lnTo>
                  <a:lnTo>
                    <a:pt x="167" y="751"/>
                  </a:lnTo>
                  <a:lnTo>
                    <a:pt x="170" y="750"/>
                  </a:lnTo>
                  <a:lnTo>
                    <a:pt x="171" y="751"/>
                  </a:lnTo>
                  <a:lnTo>
                    <a:pt x="172" y="753"/>
                  </a:lnTo>
                  <a:lnTo>
                    <a:pt x="173" y="753"/>
                  </a:lnTo>
                  <a:lnTo>
                    <a:pt x="173" y="753"/>
                  </a:lnTo>
                  <a:lnTo>
                    <a:pt x="175" y="753"/>
                  </a:lnTo>
                  <a:lnTo>
                    <a:pt x="176" y="754"/>
                  </a:lnTo>
                  <a:lnTo>
                    <a:pt x="176" y="754"/>
                  </a:lnTo>
                  <a:lnTo>
                    <a:pt x="176" y="755"/>
                  </a:lnTo>
                  <a:lnTo>
                    <a:pt x="177" y="755"/>
                  </a:lnTo>
                  <a:lnTo>
                    <a:pt x="179" y="755"/>
                  </a:lnTo>
                  <a:lnTo>
                    <a:pt x="179" y="755"/>
                  </a:lnTo>
                  <a:lnTo>
                    <a:pt x="180" y="755"/>
                  </a:lnTo>
                  <a:lnTo>
                    <a:pt x="180" y="755"/>
                  </a:lnTo>
                  <a:lnTo>
                    <a:pt x="181" y="755"/>
                  </a:lnTo>
                  <a:lnTo>
                    <a:pt x="183" y="755"/>
                  </a:lnTo>
                  <a:lnTo>
                    <a:pt x="183" y="755"/>
                  </a:lnTo>
                  <a:lnTo>
                    <a:pt x="185" y="757"/>
                  </a:lnTo>
                  <a:lnTo>
                    <a:pt x="185" y="757"/>
                  </a:lnTo>
                  <a:lnTo>
                    <a:pt x="185" y="757"/>
                  </a:lnTo>
                  <a:lnTo>
                    <a:pt x="185" y="758"/>
                  </a:lnTo>
                  <a:lnTo>
                    <a:pt x="185" y="758"/>
                  </a:lnTo>
                  <a:lnTo>
                    <a:pt x="183" y="759"/>
                  </a:lnTo>
                  <a:lnTo>
                    <a:pt x="181" y="759"/>
                  </a:lnTo>
                  <a:lnTo>
                    <a:pt x="180" y="759"/>
                  </a:lnTo>
                  <a:lnTo>
                    <a:pt x="179" y="759"/>
                  </a:lnTo>
                  <a:lnTo>
                    <a:pt x="176" y="758"/>
                  </a:lnTo>
                  <a:lnTo>
                    <a:pt x="173" y="757"/>
                  </a:lnTo>
                  <a:lnTo>
                    <a:pt x="173" y="757"/>
                  </a:lnTo>
                  <a:lnTo>
                    <a:pt x="172" y="757"/>
                  </a:lnTo>
                  <a:lnTo>
                    <a:pt x="172" y="757"/>
                  </a:lnTo>
                  <a:lnTo>
                    <a:pt x="171" y="758"/>
                  </a:lnTo>
                  <a:lnTo>
                    <a:pt x="171" y="757"/>
                  </a:lnTo>
                  <a:lnTo>
                    <a:pt x="170" y="758"/>
                  </a:lnTo>
                  <a:lnTo>
                    <a:pt x="170" y="758"/>
                  </a:lnTo>
                  <a:lnTo>
                    <a:pt x="170" y="759"/>
                  </a:lnTo>
                  <a:lnTo>
                    <a:pt x="171" y="759"/>
                  </a:lnTo>
                  <a:lnTo>
                    <a:pt x="171" y="760"/>
                  </a:lnTo>
                  <a:lnTo>
                    <a:pt x="171" y="762"/>
                  </a:lnTo>
                  <a:lnTo>
                    <a:pt x="170" y="763"/>
                  </a:lnTo>
                  <a:lnTo>
                    <a:pt x="168" y="764"/>
                  </a:lnTo>
                  <a:lnTo>
                    <a:pt x="166" y="766"/>
                  </a:lnTo>
                  <a:lnTo>
                    <a:pt x="166" y="766"/>
                  </a:lnTo>
                  <a:lnTo>
                    <a:pt x="166" y="767"/>
                  </a:lnTo>
                  <a:lnTo>
                    <a:pt x="167" y="766"/>
                  </a:lnTo>
                  <a:lnTo>
                    <a:pt x="168" y="767"/>
                  </a:lnTo>
                  <a:lnTo>
                    <a:pt x="168" y="768"/>
                  </a:lnTo>
                  <a:lnTo>
                    <a:pt x="168" y="768"/>
                  </a:lnTo>
                  <a:lnTo>
                    <a:pt x="168" y="768"/>
                  </a:lnTo>
                  <a:lnTo>
                    <a:pt x="168" y="769"/>
                  </a:lnTo>
                  <a:lnTo>
                    <a:pt x="168" y="769"/>
                  </a:lnTo>
                  <a:lnTo>
                    <a:pt x="168" y="771"/>
                  </a:lnTo>
                  <a:lnTo>
                    <a:pt x="167" y="771"/>
                  </a:lnTo>
                  <a:lnTo>
                    <a:pt x="167" y="771"/>
                  </a:lnTo>
                  <a:lnTo>
                    <a:pt x="167" y="772"/>
                  </a:lnTo>
                  <a:lnTo>
                    <a:pt x="167" y="772"/>
                  </a:lnTo>
                  <a:lnTo>
                    <a:pt x="166" y="772"/>
                  </a:lnTo>
                  <a:lnTo>
                    <a:pt x="166" y="772"/>
                  </a:lnTo>
                  <a:lnTo>
                    <a:pt x="166" y="773"/>
                  </a:lnTo>
                  <a:lnTo>
                    <a:pt x="166" y="775"/>
                  </a:lnTo>
                  <a:lnTo>
                    <a:pt x="166" y="776"/>
                  </a:lnTo>
                  <a:lnTo>
                    <a:pt x="167" y="775"/>
                  </a:lnTo>
                  <a:lnTo>
                    <a:pt x="167" y="776"/>
                  </a:lnTo>
                  <a:lnTo>
                    <a:pt x="168" y="776"/>
                  </a:lnTo>
                  <a:lnTo>
                    <a:pt x="170" y="776"/>
                  </a:lnTo>
                  <a:lnTo>
                    <a:pt x="171" y="776"/>
                  </a:lnTo>
                  <a:lnTo>
                    <a:pt x="172" y="776"/>
                  </a:lnTo>
                  <a:lnTo>
                    <a:pt x="173" y="776"/>
                  </a:lnTo>
                  <a:lnTo>
                    <a:pt x="175" y="777"/>
                  </a:lnTo>
                  <a:lnTo>
                    <a:pt x="176" y="776"/>
                  </a:lnTo>
                  <a:lnTo>
                    <a:pt x="177" y="776"/>
                  </a:lnTo>
                  <a:lnTo>
                    <a:pt x="179" y="776"/>
                  </a:lnTo>
                  <a:lnTo>
                    <a:pt x="179" y="776"/>
                  </a:lnTo>
                  <a:lnTo>
                    <a:pt x="180" y="776"/>
                  </a:lnTo>
                  <a:lnTo>
                    <a:pt x="180" y="777"/>
                  </a:lnTo>
                  <a:lnTo>
                    <a:pt x="177" y="779"/>
                  </a:lnTo>
                  <a:lnTo>
                    <a:pt x="176" y="779"/>
                  </a:lnTo>
                  <a:lnTo>
                    <a:pt x="173" y="780"/>
                  </a:lnTo>
                  <a:lnTo>
                    <a:pt x="171" y="780"/>
                  </a:lnTo>
                  <a:lnTo>
                    <a:pt x="171" y="780"/>
                  </a:lnTo>
                  <a:lnTo>
                    <a:pt x="168" y="781"/>
                  </a:lnTo>
                  <a:lnTo>
                    <a:pt x="168" y="782"/>
                  </a:lnTo>
                  <a:lnTo>
                    <a:pt x="167" y="782"/>
                  </a:lnTo>
                  <a:lnTo>
                    <a:pt x="167" y="782"/>
                  </a:lnTo>
                  <a:lnTo>
                    <a:pt x="166" y="784"/>
                  </a:lnTo>
                  <a:lnTo>
                    <a:pt x="166" y="785"/>
                  </a:lnTo>
                  <a:lnTo>
                    <a:pt x="164" y="785"/>
                  </a:lnTo>
                  <a:lnTo>
                    <a:pt x="163" y="785"/>
                  </a:lnTo>
                  <a:lnTo>
                    <a:pt x="163" y="786"/>
                  </a:lnTo>
                  <a:lnTo>
                    <a:pt x="164" y="788"/>
                  </a:lnTo>
                  <a:lnTo>
                    <a:pt x="164" y="788"/>
                  </a:lnTo>
                  <a:lnTo>
                    <a:pt x="166" y="789"/>
                  </a:lnTo>
                  <a:lnTo>
                    <a:pt x="164" y="789"/>
                  </a:lnTo>
                  <a:lnTo>
                    <a:pt x="164" y="790"/>
                  </a:lnTo>
                  <a:lnTo>
                    <a:pt x="164" y="790"/>
                  </a:lnTo>
                  <a:lnTo>
                    <a:pt x="166" y="790"/>
                  </a:lnTo>
                  <a:lnTo>
                    <a:pt x="166" y="791"/>
                  </a:lnTo>
                  <a:lnTo>
                    <a:pt x="166" y="793"/>
                  </a:lnTo>
                  <a:lnTo>
                    <a:pt x="166" y="794"/>
                  </a:lnTo>
                  <a:lnTo>
                    <a:pt x="166" y="795"/>
                  </a:lnTo>
                  <a:lnTo>
                    <a:pt x="166" y="795"/>
                  </a:lnTo>
                  <a:lnTo>
                    <a:pt x="164" y="795"/>
                  </a:lnTo>
                  <a:lnTo>
                    <a:pt x="164" y="797"/>
                  </a:lnTo>
                  <a:lnTo>
                    <a:pt x="164" y="797"/>
                  </a:lnTo>
                  <a:lnTo>
                    <a:pt x="164" y="798"/>
                  </a:lnTo>
                  <a:lnTo>
                    <a:pt x="164" y="798"/>
                  </a:lnTo>
                  <a:lnTo>
                    <a:pt x="166" y="798"/>
                  </a:lnTo>
                  <a:lnTo>
                    <a:pt x="166" y="799"/>
                  </a:lnTo>
                  <a:lnTo>
                    <a:pt x="166" y="799"/>
                  </a:lnTo>
                  <a:lnTo>
                    <a:pt x="166" y="800"/>
                  </a:lnTo>
                  <a:lnTo>
                    <a:pt x="164" y="802"/>
                  </a:lnTo>
                  <a:lnTo>
                    <a:pt x="166" y="802"/>
                  </a:lnTo>
                  <a:lnTo>
                    <a:pt x="166" y="803"/>
                  </a:lnTo>
                  <a:lnTo>
                    <a:pt x="166" y="803"/>
                  </a:lnTo>
                  <a:lnTo>
                    <a:pt x="166" y="804"/>
                  </a:lnTo>
                  <a:lnTo>
                    <a:pt x="167" y="804"/>
                  </a:lnTo>
                  <a:lnTo>
                    <a:pt x="167" y="804"/>
                  </a:lnTo>
                  <a:lnTo>
                    <a:pt x="168" y="806"/>
                  </a:lnTo>
                  <a:lnTo>
                    <a:pt x="168" y="806"/>
                  </a:lnTo>
                  <a:lnTo>
                    <a:pt x="168" y="806"/>
                  </a:lnTo>
                  <a:lnTo>
                    <a:pt x="167" y="806"/>
                  </a:lnTo>
                  <a:lnTo>
                    <a:pt x="167" y="807"/>
                  </a:lnTo>
                  <a:lnTo>
                    <a:pt x="167" y="807"/>
                  </a:lnTo>
                  <a:lnTo>
                    <a:pt x="167" y="808"/>
                  </a:lnTo>
                  <a:lnTo>
                    <a:pt x="167" y="808"/>
                  </a:lnTo>
                  <a:lnTo>
                    <a:pt x="167" y="808"/>
                  </a:lnTo>
                  <a:lnTo>
                    <a:pt x="168" y="808"/>
                  </a:lnTo>
                  <a:lnTo>
                    <a:pt x="168" y="810"/>
                  </a:lnTo>
                  <a:lnTo>
                    <a:pt x="170" y="810"/>
                  </a:lnTo>
                  <a:lnTo>
                    <a:pt x="171" y="810"/>
                  </a:lnTo>
                  <a:lnTo>
                    <a:pt x="171" y="811"/>
                  </a:lnTo>
                  <a:lnTo>
                    <a:pt x="171" y="811"/>
                  </a:lnTo>
                  <a:lnTo>
                    <a:pt x="171" y="812"/>
                  </a:lnTo>
                  <a:lnTo>
                    <a:pt x="171" y="813"/>
                  </a:lnTo>
                  <a:lnTo>
                    <a:pt x="171" y="813"/>
                  </a:lnTo>
                  <a:lnTo>
                    <a:pt x="171" y="813"/>
                  </a:lnTo>
                  <a:lnTo>
                    <a:pt x="171" y="813"/>
                  </a:lnTo>
                  <a:lnTo>
                    <a:pt x="172" y="813"/>
                  </a:lnTo>
                  <a:lnTo>
                    <a:pt x="172" y="813"/>
                  </a:lnTo>
                  <a:lnTo>
                    <a:pt x="172" y="813"/>
                  </a:lnTo>
                  <a:lnTo>
                    <a:pt x="173" y="815"/>
                  </a:lnTo>
                  <a:lnTo>
                    <a:pt x="173" y="815"/>
                  </a:lnTo>
                  <a:lnTo>
                    <a:pt x="173" y="816"/>
                  </a:lnTo>
                  <a:lnTo>
                    <a:pt x="173" y="816"/>
                  </a:lnTo>
                  <a:lnTo>
                    <a:pt x="173" y="819"/>
                  </a:lnTo>
                  <a:lnTo>
                    <a:pt x="176" y="820"/>
                  </a:lnTo>
                  <a:lnTo>
                    <a:pt x="179" y="819"/>
                  </a:lnTo>
                  <a:lnTo>
                    <a:pt x="180" y="817"/>
                  </a:lnTo>
                  <a:lnTo>
                    <a:pt x="181" y="819"/>
                  </a:lnTo>
                  <a:lnTo>
                    <a:pt x="180" y="820"/>
                  </a:lnTo>
                  <a:lnTo>
                    <a:pt x="181" y="820"/>
                  </a:lnTo>
                  <a:lnTo>
                    <a:pt x="180" y="821"/>
                  </a:lnTo>
                  <a:lnTo>
                    <a:pt x="177" y="821"/>
                  </a:lnTo>
                  <a:lnTo>
                    <a:pt x="176" y="822"/>
                  </a:lnTo>
                  <a:lnTo>
                    <a:pt x="173" y="822"/>
                  </a:lnTo>
                  <a:lnTo>
                    <a:pt x="173" y="822"/>
                  </a:lnTo>
                  <a:lnTo>
                    <a:pt x="173" y="824"/>
                  </a:lnTo>
                  <a:lnTo>
                    <a:pt x="172" y="825"/>
                  </a:lnTo>
                  <a:lnTo>
                    <a:pt x="172" y="825"/>
                  </a:lnTo>
                  <a:lnTo>
                    <a:pt x="172" y="825"/>
                  </a:lnTo>
                  <a:lnTo>
                    <a:pt x="172" y="826"/>
                  </a:lnTo>
                  <a:lnTo>
                    <a:pt x="171" y="829"/>
                  </a:lnTo>
                  <a:lnTo>
                    <a:pt x="172" y="829"/>
                  </a:lnTo>
                  <a:lnTo>
                    <a:pt x="172" y="830"/>
                  </a:lnTo>
                  <a:lnTo>
                    <a:pt x="172" y="830"/>
                  </a:lnTo>
                  <a:lnTo>
                    <a:pt x="173" y="830"/>
                  </a:lnTo>
                  <a:lnTo>
                    <a:pt x="173" y="830"/>
                  </a:lnTo>
                  <a:lnTo>
                    <a:pt x="172" y="832"/>
                  </a:lnTo>
                  <a:lnTo>
                    <a:pt x="172" y="833"/>
                  </a:lnTo>
                  <a:lnTo>
                    <a:pt x="171" y="834"/>
                  </a:lnTo>
                  <a:lnTo>
                    <a:pt x="171" y="834"/>
                  </a:lnTo>
                  <a:lnTo>
                    <a:pt x="171" y="834"/>
                  </a:lnTo>
                  <a:lnTo>
                    <a:pt x="172" y="834"/>
                  </a:lnTo>
                  <a:lnTo>
                    <a:pt x="172" y="835"/>
                  </a:lnTo>
                  <a:lnTo>
                    <a:pt x="172" y="837"/>
                  </a:lnTo>
                  <a:lnTo>
                    <a:pt x="172" y="838"/>
                  </a:lnTo>
                  <a:lnTo>
                    <a:pt x="172" y="838"/>
                  </a:lnTo>
                  <a:lnTo>
                    <a:pt x="172" y="839"/>
                  </a:lnTo>
                  <a:lnTo>
                    <a:pt x="172" y="839"/>
                  </a:lnTo>
                  <a:lnTo>
                    <a:pt x="172" y="841"/>
                  </a:lnTo>
                  <a:lnTo>
                    <a:pt x="172" y="842"/>
                  </a:lnTo>
                  <a:lnTo>
                    <a:pt x="172" y="842"/>
                  </a:lnTo>
                  <a:lnTo>
                    <a:pt x="172" y="843"/>
                  </a:lnTo>
                  <a:lnTo>
                    <a:pt x="173" y="843"/>
                  </a:lnTo>
                  <a:lnTo>
                    <a:pt x="172" y="844"/>
                  </a:lnTo>
                  <a:lnTo>
                    <a:pt x="171" y="846"/>
                  </a:lnTo>
                  <a:lnTo>
                    <a:pt x="172" y="847"/>
                  </a:lnTo>
                  <a:lnTo>
                    <a:pt x="171" y="848"/>
                  </a:lnTo>
                  <a:lnTo>
                    <a:pt x="171" y="848"/>
                  </a:lnTo>
                  <a:lnTo>
                    <a:pt x="171" y="850"/>
                  </a:lnTo>
                  <a:lnTo>
                    <a:pt x="171" y="852"/>
                  </a:lnTo>
                  <a:lnTo>
                    <a:pt x="172" y="851"/>
                  </a:lnTo>
                  <a:lnTo>
                    <a:pt x="172" y="851"/>
                  </a:lnTo>
                  <a:lnTo>
                    <a:pt x="172" y="851"/>
                  </a:lnTo>
                  <a:lnTo>
                    <a:pt x="176" y="851"/>
                  </a:lnTo>
                  <a:lnTo>
                    <a:pt x="177" y="850"/>
                  </a:lnTo>
                  <a:lnTo>
                    <a:pt x="179" y="850"/>
                  </a:lnTo>
                  <a:lnTo>
                    <a:pt x="181" y="848"/>
                  </a:lnTo>
                  <a:lnTo>
                    <a:pt x="183" y="850"/>
                  </a:lnTo>
                  <a:lnTo>
                    <a:pt x="184" y="850"/>
                  </a:lnTo>
                  <a:lnTo>
                    <a:pt x="184" y="851"/>
                  </a:lnTo>
                  <a:lnTo>
                    <a:pt x="183" y="852"/>
                  </a:lnTo>
                  <a:lnTo>
                    <a:pt x="181" y="854"/>
                  </a:lnTo>
                  <a:lnTo>
                    <a:pt x="181" y="854"/>
                  </a:lnTo>
                  <a:lnTo>
                    <a:pt x="180" y="854"/>
                  </a:lnTo>
                  <a:lnTo>
                    <a:pt x="180" y="855"/>
                  </a:lnTo>
                  <a:lnTo>
                    <a:pt x="177" y="855"/>
                  </a:lnTo>
                  <a:lnTo>
                    <a:pt x="177" y="855"/>
                  </a:lnTo>
                  <a:lnTo>
                    <a:pt x="177" y="855"/>
                  </a:lnTo>
                  <a:lnTo>
                    <a:pt x="176" y="856"/>
                  </a:lnTo>
                  <a:lnTo>
                    <a:pt x="176" y="856"/>
                  </a:lnTo>
                  <a:lnTo>
                    <a:pt x="175" y="855"/>
                  </a:lnTo>
                  <a:lnTo>
                    <a:pt x="175" y="855"/>
                  </a:lnTo>
                  <a:lnTo>
                    <a:pt x="173" y="855"/>
                  </a:lnTo>
                  <a:lnTo>
                    <a:pt x="173" y="856"/>
                  </a:lnTo>
                  <a:lnTo>
                    <a:pt x="172" y="856"/>
                  </a:lnTo>
                  <a:lnTo>
                    <a:pt x="172" y="857"/>
                  </a:lnTo>
                  <a:lnTo>
                    <a:pt x="172" y="857"/>
                  </a:lnTo>
                  <a:lnTo>
                    <a:pt x="172" y="859"/>
                  </a:lnTo>
                  <a:lnTo>
                    <a:pt x="172" y="859"/>
                  </a:lnTo>
                  <a:lnTo>
                    <a:pt x="171" y="859"/>
                  </a:lnTo>
                  <a:lnTo>
                    <a:pt x="171" y="860"/>
                  </a:lnTo>
                  <a:lnTo>
                    <a:pt x="171" y="861"/>
                  </a:lnTo>
                  <a:lnTo>
                    <a:pt x="168" y="863"/>
                  </a:lnTo>
                  <a:lnTo>
                    <a:pt x="170" y="864"/>
                  </a:lnTo>
                  <a:lnTo>
                    <a:pt x="170" y="864"/>
                  </a:lnTo>
                  <a:lnTo>
                    <a:pt x="171" y="864"/>
                  </a:lnTo>
                  <a:lnTo>
                    <a:pt x="171" y="865"/>
                  </a:lnTo>
                  <a:lnTo>
                    <a:pt x="171" y="866"/>
                  </a:lnTo>
                  <a:lnTo>
                    <a:pt x="170" y="866"/>
                  </a:lnTo>
                  <a:lnTo>
                    <a:pt x="171" y="868"/>
                  </a:lnTo>
                  <a:lnTo>
                    <a:pt x="170" y="868"/>
                  </a:lnTo>
                  <a:lnTo>
                    <a:pt x="170" y="869"/>
                  </a:lnTo>
                  <a:lnTo>
                    <a:pt x="171" y="869"/>
                  </a:lnTo>
                  <a:lnTo>
                    <a:pt x="171" y="869"/>
                  </a:lnTo>
                  <a:lnTo>
                    <a:pt x="171" y="870"/>
                  </a:lnTo>
                  <a:lnTo>
                    <a:pt x="170" y="870"/>
                  </a:lnTo>
                  <a:lnTo>
                    <a:pt x="170" y="872"/>
                  </a:lnTo>
                  <a:lnTo>
                    <a:pt x="168" y="873"/>
                  </a:lnTo>
                  <a:lnTo>
                    <a:pt x="168" y="873"/>
                  </a:lnTo>
                  <a:lnTo>
                    <a:pt x="168" y="874"/>
                  </a:lnTo>
                  <a:lnTo>
                    <a:pt x="171" y="874"/>
                  </a:lnTo>
                  <a:lnTo>
                    <a:pt x="171" y="874"/>
                  </a:lnTo>
                  <a:lnTo>
                    <a:pt x="171" y="876"/>
                  </a:lnTo>
                  <a:lnTo>
                    <a:pt x="170" y="877"/>
                  </a:lnTo>
                  <a:lnTo>
                    <a:pt x="171" y="878"/>
                  </a:lnTo>
                  <a:lnTo>
                    <a:pt x="171" y="878"/>
                  </a:lnTo>
                  <a:lnTo>
                    <a:pt x="171" y="879"/>
                  </a:lnTo>
                  <a:lnTo>
                    <a:pt x="172" y="881"/>
                  </a:lnTo>
                  <a:lnTo>
                    <a:pt x="172" y="881"/>
                  </a:lnTo>
                  <a:lnTo>
                    <a:pt x="172" y="881"/>
                  </a:lnTo>
                  <a:lnTo>
                    <a:pt x="175" y="879"/>
                  </a:lnTo>
                  <a:lnTo>
                    <a:pt x="176" y="878"/>
                  </a:lnTo>
                  <a:lnTo>
                    <a:pt x="177" y="878"/>
                  </a:lnTo>
                  <a:lnTo>
                    <a:pt x="180" y="878"/>
                  </a:lnTo>
                  <a:lnTo>
                    <a:pt x="183" y="876"/>
                  </a:lnTo>
                  <a:lnTo>
                    <a:pt x="183" y="876"/>
                  </a:lnTo>
                  <a:lnTo>
                    <a:pt x="184" y="876"/>
                  </a:lnTo>
                  <a:lnTo>
                    <a:pt x="185" y="876"/>
                  </a:lnTo>
                  <a:lnTo>
                    <a:pt x="186" y="874"/>
                  </a:lnTo>
                  <a:lnTo>
                    <a:pt x="188" y="874"/>
                  </a:lnTo>
                  <a:lnTo>
                    <a:pt x="188" y="876"/>
                  </a:lnTo>
                  <a:lnTo>
                    <a:pt x="188" y="876"/>
                  </a:lnTo>
                  <a:lnTo>
                    <a:pt x="188" y="878"/>
                  </a:lnTo>
                  <a:lnTo>
                    <a:pt x="185" y="879"/>
                  </a:lnTo>
                  <a:lnTo>
                    <a:pt x="185" y="879"/>
                  </a:lnTo>
                  <a:lnTo>
                    <a:pt x="184" y="881"/>
                  </a:lnTo>
                  <a:lnTo>
                    <a:pt x="183" y="882"/>
                  </a:lnTo>
                  <a:lnTo>
                    <a:pt x="183" y="882"/>
                  </a:lnTo>
                  <a:lnTo>
                    <a:pt x="181" y="883"/>
                  </a:lnTo>
                  <a:lnTo>
                    <a:pt x="180" y="883"/>
                  </a:lnTo>
                  <a:lnTo>
                    <a:pt x="177" y="883"/>
                  </a:lnTo>
                  <a:lnTo>
                    <a:pt x="176" y="885"/>
                  </a:lnTo>
                  <a:lnTo>
                    <a:pt x="176" y="885"/>
                  </a:lnTo>
                  <a:lnTo>
                    <a:pt x="175" y="886"/>
                  </a:lnTo>
                  <a:lnTo>
                    <a:pt x="175" y="886"/>
                  </a:lnTo>
                  <a:lnTo>
                    <a:pt x="175" y="887"/>
                  </a:lnTo>
                  <a:lnTo>
                    <a:pt x="176" y="886"/>
                  </a:lnTo>
                  <a:lnTo>
                    <a:pt x="176" y="887"/>
                  </a:lnTo>
                  <a:lnTo>
                    <a:pt x="177" y="888"/>
                  </a:lnTo>
                  <a:lnTo>
                    <a:pt x="177" y="890"/>
                  </a:lnTo>
                  <a:lnTo>
                    <a:pt x="176" y="890"/>
                  </a:lnTo>
                  <a:lnTo>
                    <a:pt x="176" y="890"/>
                  </a:lnTo>
                  <a:lnTo>
                    <a:pt x="176" y="890"/>
                  </a:lnTo>
                  <a:lnTo>
                    <a:pt x="176" y="891"/>
                  </a:lnTo>
                  <a:lnTo>
                    <a:pt x="176" y="892"/>
                  </a:lnTo>
                  <a:lnTo>
                    <a:pt x="175" y="894"/>
                  </a:lnTo>
                  <a:lnTo>
                    <a:pt x="175" y="894"/>
                  </a:lnTo>
                  <a:lnTo>
                    <a:pt x="175" y="895"/>
                  </a:lnTo>
                  <a:lnTo>
                    <a:pt x="175" y="896"/>
                  </a:lnTo>
                  <a:lnTo>
                    <a:pt x="176" y="896"/>
                  </a:lnTo>
                  <a:lnTo>
                    <a:pt x="176" y="896"/>
                  </a:lnTo>
                  <a:lnTo>
                    <a:pt x="176" y="896"/>
                  </a:lnTo>
                  <a:lnTo>
                    <a:pt x="179" y="896"/>
                  </a:lnTo>
                  <a:lnTo>
                    <a:pt x="180" y="898"/>
                  </a:lnTo>
                  <a:lnTo>
                    <a:pt x="180" y="898"/>
                  </a:lnTo>
                  <a:lnTo>
                    <a:pt x="179" y="900"/>
                  </a:lnTo>
                  <a:lnTo>
                    <a:pt x="176" y="900"/>
                  </a:lnTo>
                  <a:lnTo>
                    <a:pt x="176" y="901"/>
                  </a:lnTo>
                  <a:lnTo>
                    <a:pt x="176" y="901"/>
                  </a:lnTo>
                  <a:lnTo>
                    <a:pt x="175" y="903"/>
                  </a:lnTo>
                  <a:lnTo>
                    <a:pt x="173" y="904"/>
                  </a:lnTo>
                  <a:lnTo>
                    <a:pt x="173" y="905"/>
                  </a:lnTo>
                  <a:lnTo>
                    <a:pt x="173" y="905"/>
                  </a:lnTo>
                  <a:lnTo>
                    <a:pt x="175" y="905"/>
                  </a:lnTo>
                  <a:lnTo>
                    <a:pt x="175" y="907"/>
                  </a:lnTo>
                  <a:lnTo>
                    <a:pt x="175" y="907"/>
                  </a:lnTo>
                  <a:lnTo>
                    <a:pt x="175" y="907"/>
                  </a:lnTo>
                  <a:lnTo>
                    <a:pt x="172" y="908"/>
                  </a:lnTo>
                  <a:lnTo>
                    <a:pt x="172" y="909"/>
                  </a:lnTo>
                  <a:lnTo>
                    <a:pt x="173" y="909"/>
                  </a:lnTo>
                  <a:lnTo>
                    <a:pt x="175" y="909"/>
                  </a:lnTo>
                  <a:lnTo>
                    <a:pt x="176" y="910"/>
                  </a:lnTo>
                  <a:lnTo>
                    <a:pt x="176" y="910"/>
                  </a:lnTo>
                  <a:lnTo>
                    <a:pt x="172" y="912"/>
                  </a:lnTo>
                  <a:lnTo>
                    <a:pt x="172" y="912"/>
                  </a:lnTo>
                  <a:lnTo>
                    <a:pt x="173" y="913"/>
                  </a:lnTo>
                  <a:lnTo>
                    <a:pt x="172" y="914"/>
                  </a:lnTo>
                  <a:lnTo>
                    <a:pt x="172" y="914"/>
                  </a:lnTo>
                  <a:lnTo>
                    <a:pt x="173" y="914"/>
                  </a:lnTo>
                  <a:lnTo>
                    <a:pt x="175" y="916"/>
                  </a:lnTo>
                  <a:lnTo>
                    <a:pt x="175" y="916"/>
                  </a:lnTo>
                  <a:lnTo>
                    <a:pt x="175" y="917"/>
                  </a:lnTo>
                  <a:lnTo>
                    <a:pt x="173" y="920"/>
                  </a:lnTo>
                  <a:lnTo>
                    <a:pt x="173" y="922"/>
                  </a:lnTo>
                  <a:lnTo>
                    <a:pt x="172" y="923"/>
                  </a:lnTo>
                  <a:lnTo>
                    <a:pt x="175" y="925"/>
                  </a:lnTo>
                  <a:lnTo>
                    <a:pt x="176" y="925"/>
                  </a:lnTo>
                  <a:lnTo>
                    <a:pt x="176" y="926"/>
                  </a:lnTo>
                  <a:lnTo>
                    <a:pt x="176" y="927"/>
                  </a:lnTo>
                  <a:lnTo>
                    <a:pt x="177" y="929"/>
                  </a:lnTo>
                  <a:lnTo>
                    <a:pt x="176" y="929"/>
                  </a:lnTo>
                  <a:lnTo>
                    <a:pt x="176" y="930"/>
                  </a:lnTo>
                  <a:lnTo>
                    <a:pt x="173" y="931"/>
                  </a:lnTo>
                  <a:lnTo>
                    <a:pt x="175" y="931"/>
                  </a:lnTo>
                  <a:lnTo>
                    <a:pt x="175" y="931"/>
                  </a:lnTo>
                  <a:lnTo>
                    <a:pt x="176" y="932"/>
                  </a:lnTo>
                  <a:lnTo>
                    <a:pt x="175" y="934"/>
                  </a:lnTo>
                  <a:lnTo>
                    <a:pt x="173" y="934"/>
                  </a:lnTo>
                  <a:lnTo>
                    <a:pt x="173" y="934"/>
                  </a:lnTo>
                  <a:lnTo>
                    <a:pt x="172" y="934"/>
                  </a:lnTo>
                  <a:lnTo>
                    <a:pt x="173" y="935"/>
                  </a:lnTo>
                  <a:lnTo>
                    <a:pt x="175" y="935"/>
                  </a:lnTo>
                  <a:lnTo>
                    <a:pt x="176" y="935"/>
                  </a:lnTo>
                  <a:lnTo>
                    <a:pt x="177" y="935"/>
                  </a:lnTo>
                  <a:lnTo>
                    <a:pt x="177" y="936"/>
                  </a:lnTo>
                  <a:lnTo>
                    <a:pt x="177" y="938"/>
                  </a:lnTo>
                  <a:lnTo>
                    <a:pt x="179" y="938"/>
                  </a:lnTo>
                  <a:lnTo>
                    <a:pt x="181" y="939"/>
                  </a:lnTo>
                  <a:lnTo>
                    <a:pt x="183" y="938"/>
                  </a:lnTo>
                  <a:lnTo>
                    <a:pt x="183" y="939"/>
                  </a:lnTo>
                  <a:lnTo>
                    <a:pt x="184" y="939"/>
                  </a:lnTo>
                  <a:lnTo>
                    <a:pt x="183" y="940"/>
                  </a:lnTo>
                  <a:lnTo>
                    <a:pt x="185" y="940"/>
                  </a:lnTo>
                  <a:lnTo>
                    <a:pt x="185" y="941"/>
                  </a:lnTo>
                  <a:lnTo>
                    <a:pt x="185" y="941"/>
                  </a:lnTo>
                  <a:lnTo>
                    <a:pt x="186" y="941"/>
                  </a:lnTo>
                  <a:lnTo>
                    <a:pt x="186" y="940"/>
                  </a:lnTo>
                  <a:lnTo>
                    <a:pt x="188" y="941"/>
                  </a:lnTo>
                  <a:lnTo>
                    <a:pt x="186" y="944"/>
                  </a:lnTo>
                  <a:lnTo>
                    <a:pt x="188" y="944"/>
                  </a:lnTo>
                  <a:lnTo>
                    <a:pt x="189" y="944"/>
                  </a:lnTo>
                  <a:lnTo>
                    <a:pt x="190" y="945"/>
                  </a:lnTo>
                  <a:lnTo>
                    <a:pt x="190" y="945"/>
                  </a:lnTo>
                  <a:lnTo>
                    <a:pt x="190" y="945"/>
                  </a:lnTo>
                  <a:lnTo>
                    <a:pt x="190" y="945"/>
                  </a:lnTo>
                  <a:lnTo>
                    <a:pt x="192" y="945"/>
                  </a:lnTo>
                  <a:lnTo>
                    <a:pt x="192" y="945"/>
                  </a:lnTo>
                  <a:lnTo>
                    <a:pt x="192" y="947"/>
                  </a:lnTo>
                  <a:lnTo>
                    <a:pt x="193" y="947"/>
                  </a:lnTo>
                  <a:lnTo>
                    <a:pt x="194" y="947"/>
                  </a:lnTo>
                  <a:lnTo>
                    <a:pt x="194" y="951"/>
                  </a:lnTo>
                  <a:lnTo>
                    <a:pt x="195" y="951"/>
                  </a:lnTo>
                  <a:lnTo>
                    <a:pt x="195" y="952"/>
                  </a:lnTo>
                  <a:lnTo>
                    <a:pt x="197" y="952"/>
                  </a:lnTo>
                  <a:lnTo>
                    <a:pt x="197" y="952"/>
                  </a:lnTo>
                  <a:lnTo>
                    <a:pt x="198" y="952"/>
                  </a:lnTo>
                  <a:lnTo>
                    <a:pt x="197" y="953"/>
                  </a:lnTo>
                  <a:lnTo>
                    <a:pt x="197" y="954"/>
                  </a:lnTo>
                  <a:lnTo>
                    <a:pt x="197" y="954"/>
                  </a:lnTo>
                  <a:lnTo>
                    <a:pt x="197" y="954"/>
                  </a:lnTo>
                  <a:lnTo>
                    <a:pt x="197" y="956"/>
                  </a:lnTo>
                  <a:lnTo>
                    <a:pt x="195" y="957"/>
                  </a:lnTo>
                  <a:lnTo>
                    <a:pt x="195" y="957"/>
                  </a:lnTo>
                  <a:lnTo>
                    <a:pt x="194" y="957"/>
                  </a:lnTo>
                  <a:lnTo>
                    <a:pt x="193" y="957"/>
                  </a:lnTo>
                  <a:lnTo>
                    <a:pt x="193" y="958"/>
                  </a:lnTo>
                  <a:lnTo>
                    <a:pt x="192" y="957"/>
                  </a:lnTo>
                  <a:lnTo>
                    <a:pt x="190" y="956"/>
                  </a:lnTo>
                  <a:lnTo>
                    <a:pt x="190" y="957"/>
                  </a:lnTo>
                  <a:lnTo>
                    <a:pt x="190" y="957"/>
                  </a:lnTo>
                  <a:lnTo>
                    <a:pt x="190" y="957"/>
                  </a:lnTo>
                  <a:lnTo>
                    <a:pt x="190" y="957"/>
                  </a:lnTo>
                  <a:lnTo>
                    <a:pt x="192" y="958"/>
                  </a:lnTo>
                  <a:lnTo>
                    <a:pt x="192" y="960"/>
                  </a:lnTo>
                  <a:lnTo>
                    <a:pt x="190" y="960"/>
                  </a:lnTo>
                  <a:lnTo>
                    <a:pt x="190" y="961"/>
                  </a:lnTo>
                  <a:lnTo>
                    <a:pt x="190" y="961"/>
                  </a:lnTo>
                  <a:lnTo>
                    <a:pt x="192" y="962"/>
                  </a:lnTo>
                  <a:lnTo>
                    <a:pt x="192" y="962"/>
                  </a:lnTo>
                  <a:lnTo>
                    <a:pt x="192" y="963"/>
                  </a:lnTo>
                  <a:lnTo>
                    <a:pt x="192" y="963"/>
                  </a:lnTo>
                  <a:lnTo>
                    <a:pt x="192" y="963"/>
                  </a:lnTo>
                  <a:lnTo>
                    <a:pt x="192" y="963"/>
                  </a:lnTo>
                  <a:lnTo>
                    <a:pt x="192" y="965"/>
                  </a:lnTo>
                  <a:lnTo>
                    <a:pt x="193" y="965"/>
                  </a:lnTo>
                  <a:lnTo>
                    <a:pt x="193" y="966"/>
                  </a:lnTo>
                  <a:lnTo>
                    <a:pt x="193" y="966"/>
                  </a:lnTo>
                  <a:lnTo>
                    <a:pt x="192" y="966"/>
                  </a:lnTo>
                  <a:lnTo>
                    <a:pt x="192" y="966"/>
                  </a:lnTo>
                  <a:lnTo>
                    <a:pt x="192" y="966"/>
                  </a:lnTo>
                  <a:lnTo>
                    <a:pt x="192" y="967"/>
                  </a:lnTo>
                  <a:lnTo>
                    <a:pt x="192" y="967"/>
                  </a:lnTo>
                  <a:lnTo>
                    <a:pt x="193" y="969"/>
                  </a:lnTo>
                  <a:lnTo>
                    <a:pt x="192" y="970"/>
                  </a:lnTo>
                  <a:lnTo>
                    <a:pt x="192" y="970"/>
                  </a:lnTo>
                  <a:lnTo>
                    <a:pt x="193" y="971"/>
                  </a:lnTo>
                  <a:lnTo>
                    <a:pt x="193" y="971"/>
                  </a:lnTo>
                  <a:lnTo>
                    <a:pt x="192" y="973"/>
                  </a:lnTo>
                  <a:lnTo>
                    <a:pt x="192" y="974"/>
                  </a:lnTo>
                  <a:lnTo>
                    <a:pt x="192" y="974"/>
                  </a:lnTo>
                  <a:lnTo>
                    <a:pt x="192" y="975"/>
                  </a:lnTo>
                  <a:lnTo>
                    <a:pt x="190" y="975"/>
                  </a:lnTo>
                  <a:lnTo>
                    <a:pt x="190" y="975"/>
                  </a:lnTo>
                  <a:lnTo>
                    <a:pt x="190" y="975"/>
                  </a:lnTo>
                  <a:lnTo>
                    <a:pt x="190" y="975"/>
                  </a:lnTo>
                  <a:lnTo>
                    <a:pt x="189" y="976"/>
                  </a:lnTo>
                  <a:lnTo>
                    <a:pt x="190" y="976"/>
                  </a:lnTo>
                  <a:lnTo>
                    <a:pt x="190" y="978"/>
                  </a:lnTo>
                  <a:lnTo>
                    <a:pt x="192" y="978"/>
                  </a:lnTo>
                  <a:lnTo>
                    <a:pt x="192" y="978"/>
                  </a:lnTo>
                  <a:lnTo>
                    <a:pt x="192" y="979"/>
                  </a:lnTo>
                  <a:lnTo>
                    <a:pt x="190" y="979"/>
                  </a:lnTo>
                  <a:lnTo>
                    <a:pt x="190" y="980"/>
                  </a:lnTo>
                  <a:lnTo>
                    <a:pt x="190" y="982"/>
                  </a:lnTo>
                  <a:lnTo>
                    <a:pt x="190" y="982"/>
                  </a:lnTo>
                  <a:lnTo>
                    <a:pt x="190" y="983"/>
                  </a:lnTo>
                  <a:lnTo>
                    <a:pt x="190" y="984"/>
                  </a:lnTo>
                  <a:lnTo>
                    <a:pt x="190" y="984"/>
                  </a:lnTo>
                  <a:lnTo>
                    <a:pt x="190" y="985"/>
                  </a:lnTo>
                  <a:lnTo>
                    <a:pt x="190" y="985"/>
                  </a:lnTo>
                  <a:lnTo>
                    <a:pt x="189" y="985"/>
                  </a:lnTo>
                  <a:lnTo>
                    <a:pt x="188" y="987"/>
                  </a:lnTo>
                  <a:lnTo>
                    <a:pt x="188" y="987"/>
                  </a:lnTo>
                  <a:lnTo>
                    <a:pt x="188" y="987"/>
                  </a:lnTo>
                  <a:lnTo>
                    <a:pt x="189" y="988"/>
                  </a:lnTo>
                  <a:lnTo>
                    <a:pt x="189" y="989"/>
                  </a:lnTo>
                  <a:lnTo>
                    <a:pt x="189" y="991"/>
                  </a:lnTo>
                  <a:lnTo>
                    <a:pt x="190" y="991"/>
                  </a:lnTo>
                  <a:lnTo>
                    <a:pt x="192" y="992"/>
                  </a:lnTo>
                  <a:lnTo>
                    <a:pt x="190" y="993"/>
                  </a:lnTo>
                  <a:lnTo>
                    <a:pt x="192" y="993"/>
                  </a:lnTo>
                  <a:lnTo>
                    <a:pt x="192" y="995"/>
                  </a:lnTo>
                  <a:lnTo>
                    <a:pt x="193" y="995"/>
                  </a:lnTo>
                  <a:lnTo>
                    <a:pt x="193" y="996"/>
                  </a:lnTo>
                  <a:lnTo>
                    <a:pt x="193" y="998"/>
                  </a:lnTo>
                  <a:lnTo>
                    <a:pt x="193" y="998"/>
                  </a:lnTo>
                  <a:lnTo>
                    <a:pt x="193" y="1000"/>
                  </a:lnTo>
                  <a:lnTo>
                    <a:pt x="193" y="1001"/>
                  </a:lnTo>
                  <a:lnTo>
                    <a:pt x="190" y="1004"/>
                  </a:lnTo>
                  <a:lnTo>
                    <a:pt x="190" y="1005"/>
                  </a:lnTo>
                  <a:lnTo>
                    <a:pt x="190" y="1005"/>
                  </a:lnTo>
                  <a:lnTo>
                    <a:pt x="189" y="1006"/>
                  </a:lnTo>
                  <a:lnTo>
                    <a:pt x="189" y="1006"/>
                  </a:lnTo>
                  <a:lnTo>
                    <a:pt x="188" y="1007"/>
                  </a:lnTo>
                  <a:lnTo>
                    <a:pt x="188" y="1007"/>
                  </a:lnTo>
                  <a:lnTo>
                    <a:pt x="188" y="1009"/>
                  </a:lnTo>
                  <a:lnTo>
                    <a:pt x="188" y="1009"/>
                  </a:lnTo>
                  <a:lnTo>
                    <a:pt x="188" y="1010"/>
                  </a:lnTo>
                  <a:lnTo>
                    <a:pt x="188" y="1010"/>
                  </a:lnTo>
                  <a:lnTo>
                    <a:pt x="188" y="1011"/>
                  </a:lnTo>
                  <a:lnTo>
                    <a:pt x="186" y="1011"/>
                  </a:lnTo>
                  <a:lnTo>
                    <a:pt x="186" y="1011"/>
                  </a:lnTo>
                  <a:lnTo>
                    <a:pt x="186" y="1011"/>
                  </a:lnTo>
                  <a:lnTo>
                    <a:pt x="185" y="1011"/>
                  </a:lnTo>
                  <a:lnTo>
                    <a:pt x="185" y="1013"/>
                  </a:lnTo>
                  <a:lnTo>
                    <a:pt x="183" y="1013"/>
                  </a:lnTo>
                  <a:lnTo>
                    <a:pt x="183" y="1014"/>
                  </a:lnTo>
                  <a:lnTo>
                    <a:pt x="185" y="1014"/>
                  </a:lnTo>
                  <a:lnTo>
                    <a:pt x="185" y="1015"/>
                  </a:lnTo>
                  <a:lnTo>
                    <a:pt x="185" y="1017"/>
                  </a:lnTo>
                  <a:lnTo>
                    <a:pt x="185" y="1017"/>
                  </a:lnTo>
                  <a:lnTo>
                    <a:pt x="185" y="1017"/>
                  </a:lnTo>
                  <a:lnTo>
                    <a:pt x="186" y="1018"/>
                  </a:lnTo>
                  <a:lnTo>
                    <a:pt x="188" y="1017"/>
                  </a:lnTo>
                  <a:lnTo>
                    <a:pt x="188" y="1017"/>
                  </a:lnTo>
                  <a:lnTo>
                    <a:pt x="188" y="1017"/>
                  </a:lnTo>
                  <a:lnTo>
                    <a:pt x="188" y="1015"/>
                  </a:lnTo>
                  <a:lnTo>
                    <a:pt x="189" y="1015"/>
                  </a:lnTo>
                  <a:lnTo>
                    <a:pt x="189" y="1014"/>
                  </a:lnTo>
                  <a:lnTo>
                    <a:pt x="189" y="1014"/>
                  </a:lnTo>
                  <a:lnTo>
                    <a:pt x="189" y="1014"/>
                  </a:lnTo>
                  <a:lnTo>
                    <a:pt x="189" y="1013"/>
                  </a:lnTo>
                  <a:lnTo>
                    <a:pt x="190" y="1013"/>
                  </a:lnTo>
                  <a:lnTo>
                    <a:pt x="192" y="1013"/>
                  </a:lnTo>
                  <a:lnTo>
                    <a:pt x="192" y="1013"/>
                  </a:lnTo>
                  <a:lnTo>
                    <a:pt x="193" y="1013"/>
                  </a:lnTo>
                  <a:lnTo>
                    <a:pt x="193" y="1011"/>
                  </a:lnTo>
                  <a:lnTo>
                    <a:pt x="193" y="1011"/>
                  </a:lnTo>
                  <a:lnTo>
                    <a:pt x="193" y="1011"/>
                  </a:lnTo>
                  <a:lnTo>
                    <a:pt x="193" y="1010"/>
                  </a:lnTo>
                  <a:lnTo>
                    <a:pt x="194" y="1009"/>
                  </a:lnTo>
                  <a:lnTo>
                    <a:pt x="197" y="1007"/>
                  </a:lnTo>
                  <a:lnTo>
                    <a:pt x="201" y="1010"/>
                  </a:lnTo>
                  <a:lnTo>
                    <a:pt x="201" y="1010"/>
                  </a:lnTo>
                  <a:lnTo>
                    <a:pt x="201" y="1010"/>
                  </a:lnTo>
                  <a:lnTo>
                    <a:pt x="201" y="1009"/>
                  </a:lnTo>
                  <a:lnTo>
                    <a:pt x="202" y="1009"/>
                  </a:lnTo>
                  <a:lnTo>
                    <a:pt x="202" y="1009"/>
                  </a:lnTo>
                  <a:lnTo>
                    <a:pt x="203" y="1009"/>
                  </a:lnTo>
                  <a:lnTo>
                    <a:pt x="203" y="1007"/>
                  </a:lnTo>
                  <a:lnTo>
                    <a:pt x="203" y="1007"/>
                  </a:lnTo>
                  <a:lnTo>
                    <a:pt x="203" y="1007"/>
                  </a:lnTo>
                  <a:lnTo>
                    <a:pt x="203" y="1007"/>
                  </a:lnTo>
                  <a:lnTo>
                    <a:pt x="205" y="1006"/>
                  </a:lnTo>
                  <a:lnTo>
                    <a:pt x="206" y="1007"/>
                  </a:lnTo>
                  <a:lnTo>
                    <a:pt x="206" y="1006"/>
                  </a:lnTo>
                  <a:lnTo>
                    <a:pt x="207" y="1007"/>
                  </a:lnTo>
                  <a:lnTo>
                    <a:pt x="208" y="1007"/>
                  </a:lnTo>
                  <a:lnTo>
                    <a:pt x="208" y="1007"/>
                  </a:lnTo>
                  <a:lnTo>
                    <a:pt x="210" y="1007"/>
                  </a:lnTo>
                  <a:lnTo>
                    <a:pt x="210" y="1006"/>
                  </a:lnTo>
                  <a:lnTo>
                    <a:pt x="211" y="1006"/>
                  </a:lnTo>
                  <a:lnTo>
                    <a:pt x="211" y="1006"/>
                  </a:lnTo>
                  <a:lnTo>
                    <a:pt x="211" y="1006"/>
                  </a:lnTo>
                  <a:lnTo>
                    <a:pt x="211" y="1006"/>
                  </a:lnTo>
                  <a:lnTo>
                    <a:pt x="211" y="1005"/>
                  </a:lnTo>
                  <a:lnTo>
                    <a:pt x="211" y="1006"/>
                  </a:lnTo>
                  <a:lnTo>
                    <a:pt x="211" y="1005"/>
                  </a:lnTo>
                  <a:lnTo>
                    <a:pt x="212" y="1005"/>
                  </a:lnTo>
                  <a:lnTo>
                    <a:pt x="212" y="1005"/>
                  </a:lnTo>
                  <a:lnTo>
                    <a:pt x="212" y="1005"/>
                  </a:lnTo>
                  <a:lnTo>
                    <a:pt x="214" y="1005"/>
                  </a:lnTo>
                  <a:lnTo>
                    <a:pt x="214" y="1005"/>
                  </a:lnTo>
                  <a:lnTo>
                    <a:pt x="214" y="1005"/>
                  </a:lnTo>
                  <a:lnTo>
                    <a:pt x="215" y="1002"/>
                  </a:lnTo>
                  <a:lnTo>
                    <a:pt x="215" y="1002"/>
                  </a:lnTo>
                  <a:lnTo>
                    <a:pt x="215" y="1001"/>
                  </a:lnTo>
                  <a:lnTo>
                    <a:pt x="215" y="1001"/>
                  </a:lnTo>
                  <a:lnTo>
                    <a:pt x="216" y="1001"/>
                  </a:lnTo>
                  <a:lnTo>
                    <a:pt x="216" y="1001"/>
                  </a:lnTo>
                  <a:lnTo>
                    <a:pt x="216" y="1000"/>
                  </a:lnTo>
                  <a:lnTo>
                    <a:pt x="216" y="1000"/>
                  </a:lnTo>
                  <a:lnTo>
                    <a:pt x="216" y="1001"/>
                  </a:lnTo>
                  <a:lnTo>
                    <a:pt x="218" y="1000"/>
                  </a:lnTo>
                  <a:lnTo>
                    <a:pt x="218" y="1000"/>
                  </a:lnTo>
                  <a:lnTo>
                    <a:pt x="219" y="998"/>
                  </a:lnTo>
                  <a:lnTo>
                    <a:pt x="219" y="998"/>
                  </a:lnTo>
                  <a:lnTo>
                    <a:pt x="219" y="997"/>
                  </a:lnTo>
                  <a:lnTo>
                    <a:pt x="219" y="997"/>
                  </a:lnTo>
                  <a:lnTo>
                    <a:pt x="219" y="997"/>
                  </a:lnTo>
                  <a:lnTo>
                    <a:pt x="220" y="997"/>
                  </a:lnTo>
                  <a:lnTo>
                    <a:pt x="220" y="997"/>
                  </a:lnTo>
                  <a:lnTo>
                    <a:pt x="221" y="996"/>
                  </a:lnTo>
                  <a:lnTo>
                    <a:pt x="221" y="995"/>
                  </a:lnTo>
                  <a:lnTo>
                    <a:pt x="223" y="995"/>
                  </a:lnTo>
                  <a:lnTo>
                    <a:pt x="223" y="995"/>
                  </a:lnTo>
                  <a:lnTo>
                    <a:pt x="223" y="995"/>
                  </a:lnTo>
                  <a:lnTo>
                    <a:pt x="224" y="995"/>
                  </a:lnTo>
                  <a:lnTo>
                    <a:pt x="225" y="996"/>
                  </a:lnTo>
                  <a:lnTo>
                    <a:pt x="225" y="996"/>
                  </a:lnTo>
                  <a:lnTo>
                    <a:pt x="227" y="995"/>
                  </a:lnTo>
                  <a:lnTo>
                    <a:pt x="227" y="996"/>
                  </a:lnTo>
                  <a:lnTo>
                    <a:pt x="228" y="995"/>
                  </a:lnTo>
                  <a:lnTo>
                    <a:pt x="229" y="995"/>
                  </a:lnTo>
                  <a:lnTo>
                    <a:pt x="229" y="996"/>
                  </a:lnTo>
                  <a:lnTo>
                    <a:pt x="229" y="996"/>
                  </a:lnTo>
                  <a:lnTo>
                    <a:pt x="229" y="995"/>
                  </a:lnTo>
                  <a:lnTo>
                    <a:pt x="230" y="995"/>
                  </a:lnTo>
                  <a:lnTo>
                    <a:pt x="229" y="995"/>
                  </a:lnTo>
                  <a:lnTo>
                    <a:pt x="230" y="995"/>
                  </a:lnTo>
                  <a:lnTo>
                    <a:pt x="230" y="993"/>
                  </a:lnTo>
                  <a:lnTo>
                    <a:pt x="232" y="993"/>
                  </a:lnTo>
                  <a:lnTo>
                    <a:pt x="232" y="993"/>
                  </a:lnTo>
                  <a:lnTo>
                    <a:pt x="232" y="993"/>
                  </a:lnTo>
                  <a:lnTo>
                    <a:pt x="233" y="992"/>
                  </a:lnTo>
                  <a:lnTo>
                    <a:pt x="234" y="991"/>
                  </a:lnTo>
                  <a:lnTo>
                    <a:pt x="236" y="991"/>
                  </a:lnTo>
                  <a:lnTo>
                    <a:pt x="236" y="991"/>
                  </a:lnTo>
                  <a:lnTo>
                    <a:pt x="236" y="991"/>
                  </a:lnTo>
                  <a:lnTo>
                    <a:pt x="236" y="989"/>
                  </a:lnTo>
                  <a:lnTo>
                    <a:pt x="236" y="989"/>
                  </a:lnTo>
                  <a:lnTo>
                    <a:pt x="236" y="989"/>
                  </a:lnTo>
                  <a:lnTo>
                    <a:pt x="237" y="989"/>
                  </a:lnTo>
                  <a:lnTo>
                    <a:pt x="237" y="989"/>
                  </a:lnTo>
                  <a:lnTo>
                    <a:pt x="237" y="989"/>
                  </a:lnTo>
                  <a:lnTo>
                    <a:pt x="238" y="989"/>
                  </a:lnTo>
                  <a:lnTo>
                    <a:pt x="238" y="988"/>
                  </a:lnTo>
                  <a:lnTo>
                    <a:pt x="238" y="988"/>
                  </a:lnTo>
                  <a:lnTo>
                    <a:pt x="240" y="987"/>
                  </a:lnTo>
                  <a:lnTo>
                    <a:pt x="238" y="987"/>
                  </a:lnTo>
                  <a:lnTo>
                    <a:pt x="240" y="987"/>
                  </a:lnTo>
                  <a:lnTo>
                    <a:pt x="240" y="987"/>
                  </a:lnTo>
                  <a:lnTo>
                    <a:pt x="240" y="987"/>
                  </a:lnTo>
                  <a:lnTo>
                    <a:pt x="241" y="987"/>
                  </a:lnTo>
                  <a:lnTo>
                    <a:pt x="241" y="987"/>
                  </a:lnTo>
                  <a:lnTo>
                    <a:pt x="241" y="985"/>
                  </a:lnTo>
                  <a:lnTo>
                    <a:pt x="241" y="985"/>
                  </a:lnTo>
                  <a:lnTo>
                    <a:pt x="242" y="985"/>
                  </a:lnTo>
                  <a:lnTo>
                    <a:pt x="242" y="984"/>
                  </a:lnTo>
                  <a:lnTo>
                    <a:pt x="242" y="984"/>
                  </a:lnTo>
                  <a:lnTo>
                    <a:pt x="243" y="984"/>
                  </a:lnTo>
                  <a:lnTo>
                    <a:pt x="243" y="983"/>
                  </a:lnTo>
                  <a:lnTo>
                    <a:pt x="243" y="984"/>
                  </a:lnTo>
                  <a:lnTo>
                    <a:pt x="245" y="983"/>
                  </a:lnTo>
                  <a:lnTo>
                    <a:pt x="245" y="982"/>
                  </a:lnTo>
                  <a:lnTo>
                    <a:pt x="246" y="982"/>
                  </a:lnTo>
                  <a:lnTo>
                    <a:pt x="246" y="980"/>
                  </a:lnTo>
                  <a:lnTo>
                    <a:pt x="247" y="980"/>
                  </a:lnTo>
                  <a:lnTo>
                    <a:pt x="247" y="980"/>
                  </a:lnTo>
                  <a:lnTo>
                    <a:pt x="249" y="980"/>
                  </a:lnTo>
                  <a:lnTo>
                    <a:pt x="249" y="980"/>
                  </a:lnTo>
                  <a:lnTo>
                    <a:pt x="249" y="980"/>
                  </a:lnTo>
                  <a:lnTo>
                    <a:pt x="250" y="979"/>
                  </a:lnTo>
                  <a:lnTo>
                    <a:pt x="249" y="980"/>
                  </a:lnTo>
                  <a:lnTo>
                    <a:pt x="250" y="980"/>
                  </a:lnTo>
                  <a:lnTo>
                    <a:pt x="254" y="980"/>
                  </a:lnTo>
                  <a:lnTo>
                    <a:pt x="255" y="980"/>
                  </a:lnTo>
                  <a:lnTo>
                    <a:pt x="255" y="980"/>
                  </a:lnTo>
                  <a:lnTo>
                    <a:pt x="256" y="979"/>
                  </a:lnTo>
                  <a:lnTo>
                    <a:pt x="258" y="976"/>
                  </a:lnTo>
                  <a:lnTo>
                    <a:pt x="258" y="976"/>
                  </a:lnTo>
                  <a:lnTo>
                    <a:pt x="258" y="976"/>
                  </a:lnTo>
                  <a:lnTo>
                    <a:pt x="258" y="976"/>
                  </a:lnTo>
                  <a:lnTo>
                    <a:pt x="258" y="975"/>
                  </a:lnTo>
                  <a:lnTo>
                    <a:pt x="262" y="975"/>
                  </a:lnTo>
                  <a:lnTo>
                    <a:pt x="262" y="974"/>
                  </a:lnTo>
                  <a:lnTo>
                    <a:pt x="262" y="975"/>
                  </a:lnTo>
                  <a:lnTo>
                    <a:pt x="262" y="974"/>
                  </a:lnTo>
                  <a:lnTo>
                    <a:pt x="262" y="974"/>
                  </a:lnTo>
                  <a:lnTo>
                    <a:pt x="263" y="974"/>
                  </a:lnTo>
                  <a:lnTo>
                    <a:pt x="263" y="974"/>
                  </a:lnTo>
                  <a:lnTo>
                    <a:pt x="263" y="973"/>
                  </a:lnTo>
                  <a:lnTo>
                    <a:pt x="264" y="973"/>
                  </a:lnTo>
                  <a:lnTo>
                    <a:pt x="264" y="973"/>
                  </a:lnTo>
                  <a:lnTo>
                    <a:pt x="264" y="973"/>
                  </a:lnTo>
                  <a:lnTo>
                    <a:pt x="264" y="971"/>
                  </a:lnTo>
                  <a:lnTo>
                    <a:pt x="265" y="971"/>
                  </a:lnTo>
                  <a:lnTo>
                    <a:pt x="267" y="971"/>
                  </a:lnTo>
                  <a:lnTo>
                    <a:pt x="267" y="971"/>
                  </a:lnTo>
                  <a:lnTo>
                    <a:pt x="267" y="971"/>
                  </a:lnTo>
                  <a:lnTo>
                    <a:pt x="267" y="970"/>
                  </a:lnTo>
                  <a:lnTo>
                    <a:pt x="268" y="970"/>
                  </a:lnTo>
                  <a:lnTo>
                    <a:pt x="268" y="970"/>
                  </a:lnTo>
                  <a:lnTo>
                    <a:pt x="269" y="970"/>
                  </a:lnTo>
                  <a:lnTo>
                    <a:pt x="271" y="969"/>
                  </a:lnTo>
                  <a:lnTo>
                    <a:pt x="271" y="969"/>
                  </a:lnTo>
                  <a:lnTo>
                    <a:pt x="272" y="969"/>
                  </a:lnTo>
                  <a:lnTo>
                    <a:pt x="272" y="969"/>
                  </a:lnTo>
                  <a:lnTo>
                    <a:pt x="272" y="967"/>
                  </a:lnTo>
                  <a:lnTo>
                    <a:pt x="272" y="969"/>
                  </a:lnTo>
                  <a:lnTo>
                    <a:pt x="271" y="969"/>
                  </a:lnTo>
                  <a:lnTo>
                    <a:pt x="271" y="967"/>
                  </a:lnTo>
                  <a:lnTo>
                    <a:pt x="271" y="967"/>
                  </a:lnTo>
                  <a:lnTo>
                    <a:pt x="272" y="967"/>
                  </a:lnTo>
                  <a:lnTo>
                    <a:pt x="272" y="967"/>
                  </a:lnTo>
                  <a:lnTo>
                    <a:pt x="272" y="966"/>
                  </a:lnTo>
                  <a:lnTo>
                    <a:pt x="272" y="966"/>
                  </a:lnTo>
                  <a:lnTo>
                    <a:pt x="272" y="966"/>
                  </a:lnTo>
                  <a:lnTo>
                    <a:pt x="273" y="966"/>
                  </a:lnTo>
                  <a:lnTo>
                    <a:pt x="273" y="965"/>
                  </a:lnTo>
                  <a:lnTo>
                    <a:pt x="272" y="965"/>
                  </a:lnTo>
                  <a:lnTo>
                    <a:pt x="273" y="965"/>
                  </a:lnTo>
                  <a:lnTo>
                    <a:pt x="272" y="965"/>
                  </a:lnTo>
                  <a:lnTo>
                    <a:pt x="273" y="965"/>
                  </a:lnTo>
                  <a:lnTo>
                    <a:pt x="273" y="963"/>
                  </a:lnTo>
                  <a:lnTo>
                    <a:pt x="272" y="963"/>
                  </a:lnTo>
                  <a:lnTo>
                    <a:pt x="272" y="963"/>
                  </a:lnTo>
                  <a:lnTo>
                    <a:pt x="273" y="963"/>
                  </a:lnTo>
                  <a:lnTo>
                    <a:pt x="274" y="963"/>
                  </a:lnTo>
                  <a:lnTo>
                    <a:pt x="273" y="962"/>
                  </a:lnTo>
                  <a:lnTo>
                    <a:pt x="274" y="962"/>
                  </a:lnTo>
                  <a:lnTo>
                    <a:pt x="276" y="962"/>
                  </a:lnTo>
                  <a:lnTo>
                    <a:pt x="276" y="962"/>
                  </a:lnTo>
                  <a:lnTo>
                    <a:pt x="276" y="962"/>
                  </a:lnTo>
                  <a:lnTo>
                    <a:pt x="276" y="961"/>
                  </a:lnTo>
                  <a:lnTo>
                    <a:pt x="277" y="961"/>
                  </a:lnTo>
                  <a:lnTo>
                    <a:pt x="277" y="961"/>
                  </a:lnTo>
                  <a:lnTo>
                    <a:pt x="277" y="961"/>
                  </a:lnTo>
                  <a:lnTo>
                    <a:pt x="278" y="961"/>
                  </a:lnTo>
                  <a:lnTo>
                    <a:pt x="278" y="961"/>
                  </a:lnTo>
                  <a:lnTo>
                    <a:pt x="278" y="961"/>
                  </a:lnTo>
                  <a:lnTo>
                    <a:pt x="278" y="961"/>
                  </a:lnTo>
                  <a:lnTo>
                    <a:pt x="280" y="960"/>
                  </a:lnTo>
                  <a:lnTo>
                    <a:pt x="280" y="960"/>
                  </a:lnTo>
                  <a:lnTo>
                    <a:pt x="281" y="960"/>
                  </a:lnTo>
                  <a:lnTo>
                    <a:pt x="281" y="958"/>
                  </a:lnTo>
                  <a:lnTo>
                    <a:pt x="281" y="960"/>
                  </a:lnTo>
                  <a:lnTo>
                    <a:pt x="281" y="960"/>
                  </a:lnTo>
                  <a:lnTo>
                    <a:pt x="282" y="960"/>
                  </a:lnTo>
                  <a:lnTo>
                    <a:pt x="282" y="958"/>
                  </a:lnTo>
                  <a:lnTo>
                    <a:pt x="282" y="958"/>
                  </a:lnTo>
                  <a:lnTo>
                    <a:pt x="282" y="957"/>
                  </a:lnTo>
                  <a:lnTo>
                    <a:pt x="282" y="957"/>
                  </a:lnTo>
                  <a:lnTo>
                    <a:pt x="282" y="957"/>
                  </a:lnTo>
                  <a:lnTo>
                    <a:pt x="284" y="957"/>
                  </a:lnTo>
                  <a:lnTo>
                    <a:pt x="284" y="957"/>
                  </a:lnTo>
                  <a:lnTo>
                    <a:pt x="284" y="957"/>
                  </a:lnTo>
                  <a:lnTo>
                    <a:pt x="285" y="957"/>
                  </a:lnTo>
                  <a:lnTo>
                    <a:pt x="284" y="956"/>
                  </a:lnTo>
                  <a:lnTo>
                    <a:pt x="285" y="956"/>
                  </a:lnTo>
                  <a:lnTo>
                    <a:pt x="285" y="956"/>
                  </a:lnTo>
                  <a:lnTo>
                    <a:pt x="286" y="956"/>
                  </a:lnTo>
                  <a:lnTo>
                    <a:pt x="286" y="956"/>
                  </a:lnTo>
                  <a:lnTo>
                    <a:pt x="286" y="956"/>
                  </a:lnTo>
                  <a:lnTo>
                    <a:pt x="286" y="954"/>
                  </a:lnTo>
                  <a:lnTo>
                    <a:pt x="286" y="956"/>
                  </a:lnTo>
                  <a:lnTo>
                    <a:pt x="287" y="954"/>
                  </a:lnTo>
                  <a:lnTo>
                    <a:pt x="287" y="954"/>
                  </a:lnTo>
                  <a:lnTo>
                    <a:pt x="287" y="953"/>
                  </a:lnTo>
                  <a:lnTo>
                    <a:pt x="289" y="953"/>
                  </a:lnTo>
                  <a:lnTo>
                    <a:pt x="289" y="953"/>
                  </a:lnTo>
                  <a:lnTo>
                    <a:pt x="290" y="952"/>
                  </a:lnTo>
                  <a:lnTo>
                    <a:pt x="290" y="952"/>
                  </a:lnTo>
                  <a:lnTo>
                    <a:pt x="291" y="952"/>
                  </a:lnTo>
                  <a:lnTo>
                    <a:pt x="291" y="952"/>
                  </a:lnTo>
                  <a:lnTo>
                    <a:pt x="291" y="952"/>
                  </a:lnTo>
                  <a:lnTo>
                    <a:pt x="291" y="952"/>
                  </a:lnTo>
                  <a:lnTo>
                    <a:pt x="291" y="951"/>
                  </a:lnTo>
                  <a:lnTo>
                    <a:pt x="293" y="952"/>
                  </a:lnTo>
                  <a:lnTo>
                    <a:pt x="293" y="951"/>
                  </a:lnTo>
                  <a:lnTo>
                    <a:pt x="294" y="951"/>
                  </a:lnTo>
                  <a:lnTo>
                    <a:pt x="294" y="951"/>
                  </a:lnTo>
                  <a:lnTo>
                    <a:pt x="295" y="951"/>
                  </a:lnTo>
                  <a:lnTo>
                    <a:pt x="295" y="951"/>
                  </a:lnTo>
                  <a:lnTo>
                    <a:pt x="295" y="951"/>
                  </a:lnTo>
                  <a:lnTo>
                    <a:pt x="296" y="951"/>
                  </a:lnTo>
                  <a:lnTo>
                    <a:pt x="296" y="951"/>
                  </a:lnTo>
                  <a:lnTo>
                    <a:pt x="296" y="951"/>
                  </a:lnTo>
                  <a:lnTo>
                    <a:pt x="298" y="949"/>
                  </a:lnTo>
                  <a:lnTo>
                    <a:pt x="298" y="949"/>
                  </a:lnTo>
                  <a:lnTo>
                    <a:pt x="298" y="949"/>
                  </a:lnTo>
                  <a:lnTo>
                    <a:pt x="298" y="949"/>
                  </a:lnTo>
                  <a:lnTo>
                    <a:pt x="299" y="949"/>
                  </a:lnTo>
                  <a:lnTo>
                    <a:pt x="299" y="949"/>
                  </a:lnTo>
                  <a:lnTo>
                    <a:pt x="300" y="948"/>
                  </a:lnTo>
                  <a:lnTo>
                    <a:pt x="302" y="947"/>
                  </a:lnTo>
                  <a:lnTo>
                    <a:pt x="303" y="947"/>
                  </a:lnTo>
                  <a:lnTo>
                    <a:pt x="303" y="947"/>
                  </a:lnTo>
                  <a:lnTo>
                    <a:pt x="303" y="947"/>
                  </a:lnTo>
                  <a:lnTo>
                    <a:pt x="303" y="947"/>
                  </a:lnTo>
                  <a:lnTo>
                    <a:pt x="304" y="947"/>
                  </a:lnTo>
                  <a:lnTo>
                    <a:pt x="304" y="947"/>
                  </a:lnTo>
                  <a:lnTo>
                    <a:pt x="304" y="947"/>
                  </a:lnTo>
                  <a:lnTo>
                    <a:pt x="304" y="947"/>
                  </a:lnTo>
                  <a:lnTo>
                    <a:pt x="306" y="947"/>
                  </a:lnTo>
                  <a:lnTo>
                    <a:pt x="306" y="945"/>
                  </a:lnTo>
                  <a:lnTo>
                    <a:pt x="307" y="945"/>
                  </a:lnTo>
                  <a:lnTo>
                    <a:pt x="306" y="945"/>
                  </a:lnTo>
                  <a:lnTo>
                    <a:pt x="307" y="945"/>
                  </a:lnTo>
                  <a:lnTo>
                    <a:pt x="307" y="945"/>
                  </a:lnTo>
                  <a:lnTo>
                    <a:pt x="308" y="944"/>
                  </a:lnTo>
                  <a:lnTo>
                    <a:pt x="309" y="945"/>
                  </a:lnTo>
                  <a:lnTo>
                    <a:pt x="309" y="945"/>
                  </a:lnTo>
                  <a:lnTo>
                    <a:pt x="311" y="945"/>
                  </a:lnTo>
                  <a:lnTo>
                    <a:pt x="311" y="945"/>
                  </a:lnTo>
                  <a:lnTo>
                    <a:pt x="312" y="945"/>
                  </a:lnTo>
                  <a:lnTo>
                    <a:pt x="313" y="945"/>
                  </a:lnTo>
                  <a:lnTo>
                    <a:pt x="313" y="945"/>
                  </a:lnTo>
                  <a:lnTo>
                    <a:pt x="313" y="945"/>
                  </a:lnTo>
                  <a:lnTo>
                    <a:pt x="313" y="945"/>
                  </a:lnTo>
                  <a:lnTo>
                    <a:pt x="313" y="945"/>
                  </a:lnTo>
                  <a:lnTo>
                    <a:pt x="313" y="944"/>
                  </a:lnTo>
                  <a:lnTo>
                    <a:pt x="315" y="944"/>
                  </a:lnTo>
                  <a:lnTo>
                    <a:pt x="315" y="944"/>
                  </a:lnTo>
                  <a:lnTo>
                    <a:pt x="315" y="944"/>
                  </a:lnTo>
                  <a:lnTo>
                    <a:pt x="316" y="944"/>
                  </a:lnTo>
                  <a:lnTo>
                    <a:pt x="316" y="945"/>
                  </a:lnTo>
                  <a:lnTo>
                    <a:pt x="316" y="945"/>
                  </a:lnTo>
                  <a:lnTo>
                    <a:pt x="316" y="945"/>
                  </a:lnTo>
                  <a:lnTo>
                    <a:pt x="317" y="945"/>
                  </a:lnTo>
                  <a:lnTo>
                    <a:pt x="318" y="947"/>
                  </a:lnTo>
                  <a:lnTo>
                    <a:pt x="318" y="947"/>
                  </a:lnTo>
                  <a:lnTo>
                    <a:pt x="318" y="945"/>
                  </a:lnTo>
                  <a:lnTo>
                    <a:pt x="321" y="945"/>
                  </a:lnTo>
                  <a:lnTo>
                    <a:pt x="321" y="947"/>
                  </a:lnTo>
                  <a:lnTo>
                    <a:pt x="321" y="947"/>
                  </a:lnTo>
                  <a:lnTo>
                    <a:pt x="321" y="947"/>
                  </a:lnTo>
                  <a:lnTo>
                    <a:pt x="322" y="947"/>
                  </a:lnTo>
                  <a:lnTo>
                    <a:pt x="322" y="945"/>
                  </a:lnTo>
                  <a:lnTo>
                    <a:pt x="322" y="945"/>
                  </a:lnTo>
                  <a:lnTo>
                    <a:pt x="322" y="947"/>
                  </a:lnTo>
                  <a:lnTo>
                    <a:pt x="324" y="947"/>
                  </a:lnTo>
                  <a:lnTo>
                    <a:pt x="324" y="947"/>
                  </a:lnTo>
                  <a:lnTo>
                    <a:pt x="324" y="947"/>
                  </a:lnTo>
                  <a:lnTo>
                    <a:pt x="324" y="947"/>
                  </a:lnTo>
                  <a:lnTo>
                    <a:pt x="325" y="947"/>
                  </a:lnTo>
                  <a:lnTo>
                    <a:pt x="325" y="947"/>
                  </a:lnTo>
                  <a:lnTo>
                    <a:pt x="325" y="947"/>
                  </a:lnTo>
                  <a:lnTo>
                    <a:pt x="325" y="947"/>
                  </a:lnTo>
                  <a:lnTo>
                    <a:pt x="325" y="947"/>
                  </a:lnTo>
                  <a:lnTo>
                    <a:pt x="326" y="947"/>
                  </a:lnTo>
                  <a:lnTo>
                    <a:pt x="326" y="947"/>
                  </a:lnTo>
                  <a:lnTo>
                    <a:pt x="326" y="947"/>
                  </a:lnTo>
                  <a:lnTo>
                    <a:pt x="326" y="947"/>
                  </a:lnTo>
                  <a:lnTo>
                    <a:pt x="328" y="947"/>
                  </a:lnTo>
                  <a:lnTo>
                    <a:pt x="328" y="948"/>
                  </a:lnTo>
                  <a:lnTo>
                    <a:pt x="328" y="947"/>
                  </a:lnTo>
                  <a:lnTo>
                    <a:pt x="328" y="948"/>
                  </a:lnTo>
                  <a:lnTo>
                    <a:pt x="329" y="947"/>
                  </a:lnTo>
                  <a:lnTo>
                    <a:pt x="329" y="947"/>
                  </a:lnTo>
                  <a:lnTo>
                    <a:pt x="329" y="947"/>
                  </a:lnTo>
                  <a:lnTo>
                    <a:pt x="330" y="947"/>
                  </a:lnTo>
                  <a:lnTo>
                    <a:pt x="331" y="947"/>
                  </a:lnTo>
                  <a:lnTo>
                    <a:pt x="331" y="947"/>
                  </a:lnTo>
                  <a:lnTo>
                    <a:pt x="331" y="947"/>
                  </a:lnTo>
                  <a:lnTo>
                    <a:pt x="333" y="947"/>
                  </a:lnTo>
                  <a:lnTo>
                    <a:pt x="333" y="947"/>
                  </a:lnTo>
                  <a:lnTo>
                    <a:pt x="333" y="948"/>
                  </a:lnTo>
                  <a:lnTo>
                    <a:pt x="334" y="948"/>
                  </a:lnTo>
                  <a:lnTo>
                    <a:pt x="334" y="948"/>
                  </a:lnTo>
                  <a:lnTo>
                    <a:pt x="334" y="949"/>
                  </a:lnTo>
                  <a:lnTo>
                    <a:pt x="335" y="948"/>
                  </a:lnTo>
                  <a:lnTo>
                    <a:pt x="335" y="949"/>
                  </a:lnTo>
                  <a:lnTo>
                    <a:pt x="335" y="948"/>
                  </a:lnTo>
                  <a:lnTo>
                    <a:pt x="337" y="948"/>
                  </a:lnTo>
                  <a:lnTo>
                    <a:pt x="337" y="949"/>
                  </a:lnTo>
                  <a:lnTo>
                    <a:pt x="337" y="948"/>
                  </a:lnTo>
                  <a:lnTo>
                    <a:pt x="337" y="949"/>
                  </a:lnTo>
                  <a:lnTo>
                    <a:pt x="337" y="948"/>
                  </a:lnTo>
                  <a:lnTo>
                    <a:pt x="338" y="948"/>
                  </a:lnTo>
                  <a:lnTo>
                    <a:pt x="338" y="949"/>
                  </a:lnTo>
                  <a:lnTo>
                    <a:pt x="338" y="949"/>
                  </a:lnTo>
                  <a:lnTo>
                    <a:pt x="339" y="949"/>
                  </a:lnTo>
                  <a:lnTo>
                    <a:pt x="339" y="949"/>
                  </a:lnTo>
                  <a:lnTo>
                    <a:pt x="339" y="949"/>
                  </a:lnTo>
                  <a:lnTo>
                    <a:pt x="339" y="949"/>
                  </a:lnTo>
                  <a:lnTo>
                    <a:pt x="340" y="949"/>
                  </a:lnTo>
                  <a:lnTo>
                    <a:pt x="340" y="949"/>
                  </a:lnTo>
                  <a:lnTo>
                    <a:pt x="340" y="949"/>
                  </a:lnTo>
                  <a:lnTo>
                    <a:pt x="340" y="951"/>
                  </a:lnTo>
                  <a:lnTo>
                    <a:pt x="342" y="949"/>
                  </a:lnTo>
                  <a:lnTo>
                    <a:pt x="342" y="951"/>
                  </a:lnTo>
                  <a:lnTo>
                    <a:pt x="342" y="949"/>
                  </a:lnTo>
                  <a:lnTo>
                    <a:pt x="343" y="949"/>
                  </a:lnTo>
                  <a:lnTo>
                    <a:pt x="343" y="949"/>
                  </a:lnTo>
                  <a:lnTo>
                    <a:pt x="343" y="951"/>
                  </a:lnTo>
                  <a:lnTo>
                    <a:pt x="343" y="951"/>
                  </a:lnTo>
                  <a:lnTo>
                    <a:pt x="343" y="951"/>
                  </a:lnTo>
                  <a:lnTo>
                    <a:pt x="343" y="951"/>
                  </a:lnTo>
                  <a:lnTo>
                    <a:pt x="344" y="951"/>
                  </a:lnTo>
                  <a:lnTo>
                    <a:pt x="344" y="951"/>
                  </a:lnTo>
                  <a:lnTo>
                    <a:pt x="346" y="952"/>
                  </a:lnTo>
                  <a:lnTo>
                    <a:pt x="344" y="953"/>
                  </a:lnTo>
                  <a:lnTo>
                    <a:pt x="344" y="954"/>
                  </a:lnTo>
                  <a:lnTo>
                    <a:pt x="343" y="954"/>
                  </a:lnTo>
                  <a:lnTo>
                    <a:pt x="342" y="958"/>
                  </a:lnTo>
                  <a:lnTo>
                    <a:pt x="342" y="960"/>
                  </a:lnTo>
                  <a:lnTo>
                    <a:pt x="342" y="960"/>
                  </a:lnTo>
                  <a:lnTo>
                    <a:pt x="339" y="965"/>
                  </a:lnTo>
                  <a:lnTo>
                    <a:pt x="339" y="967"/>
                  </a:lnTo>
                  <a:lnTo>
                    <a:pt x="339" y="967"/>
                  </a:lnTo>
                  <a:lnTo>
                    <a:pt x="338" y="969"/>
                  </a:lnTo>
                  <a:lnTo>
                    <a:pt x="338" y="970"/>
                  </a:lnTo>
                  <a:lnTo>
                    <a:pt x="338" y="970"/>
                  </a:lnTo>
                  <a:lnTo>
                    <a:pt x="339" y="970"/>
                  </a:lnTo>
                  <a:lnTo>
                    <a:pt x="339" y="971"/>
                  </a:lnTo>
                  <a:lnTo>
                    <a:pt x="339" y="971"/>
                  </a:lnTo>
                  <a:lnTo>
                    <a:pt x="339" y="971"/>
                  </a:lnTo>
                  <a:lnTo>
                    <a:pt x="338" y="973"/>
                  </a:lnTo>
                  <a:lnTo>
                    <a:pt x="339" y="973"/>
                  </a:lnTo>
                  <a:lnTo>
                    <a:pt x="339" y="973"/>
                  </a:lnTo>
                  <a:lnTo>
                    <a:pt x="338" y="974"/>
                  </a:lnTo>
                  <a:lnTo>
                    <a:pt x="339" y="974"/>
                  </a:lnTo>
                  <a:lnTo>
                    <a:pt x="338" y="974"/>
                  </a:lnTo>
                  <a:lnTo>
                    <a:pt x="339" y="974"/>
                  </a:lnTo>
                  <a:lnTo>
                    <a:pt x="339" y="974"/>
                  </a:lnTo>
                  <a:lnTo>
                    <a:pt x="339" y="974"/>
                  </a:lnTo>
                  <a:lnTo>
                    <a:pt x="339" y="975"/>
                  </a:lnTo>
                  <a:lnTo>
                    <a:pt x="339" y="975"/>
                  </a:lnTo>
                  <a:lnTo>
                    <a:pt x="340" y="975"/>
                  </a:lnTo>
                  <a:lnTo>
                    <a:pt x="342" y="975"/>
                  </a:lnTo>
                  <a:lnTo>
                    <a:pt x="344" y="976"/>
                  </a:lnTo>
                  <a:lnTo>
                    <a:pt x="346" y="976"/>
                  </a:lnTo>
                  <a:lnTo>
                    <a:pt x="346" y="976"/>
                  </a:lnTo>
                  <a:lnTo>
                    <a:pt x="347" y="976"/>
                  </a:lnTo>
                  <a:lnTo>
                    <a:pt x="347" y="976"/>
                  </a:lnTo>
                  <a:lnTo>
                    <a:pt x="347" y="976"/>
                  </a:lnTo>
                  <a:lnTo>
                    <a:pt x="350" y="976"/>
                  </a:lnTo>
                  <a:lnTo>
                    <a:pt x="350" y="978"/>
                  </a:lnTo>
                  <a:lnTo>
                    <a:pt x="350" y="978"/>
                  </a:lnTo>
                  <a:lnTo>
                    <a:pt x="350" y="979"/>
                  </a:lnTo>
                  <a:lnTo>
                    <a:pt x="350" y="979"/>
                  </a:lnTo>
                  <a:lnTo>
                    <a:pt x="350" y="979"/>
                  </a:lnTo>
                  <a:lnTo>
                    <a:pt x="351" y="979"/>
                  </a:lnTo>
                  <a:lnTo>
                    <a:pt x="351" y="979"/>
                  </a:lnTo>
                  <a:lnTo>
                    <a:pt x="352" y="979"/>
                  </a:lnTo>
                  <a:lnTo>
                    <a:pt x="352" y="979"/>
                  </a:lnTo>
                  <a:lnTo>
                    <a:pt x="352" y="979"/>
                  </a:lnTo>
                  <a:lnTo>
                    <a:pt x="353" y="979"/>
                  </a:lnTo>
                  <a:lnTo>
                    <a:pt x="353" y="980"/>
                  </a:lnTo>
                  <a:lnTo>
                    <a:pt x="353" y="980"/>
                  </a:lnTo>
                  <a:lnTo>
                    <a:pt x="356" y="980"/>
                  </a:lnTo>
                  <a:lnTo>
                    <a:pt x="357" y="982"/>
                  </a:lnTo>
                  <a:lnTo>
                    <a:pt x="357" y="982"/>
                  </a:lnTo>
                  <a:lnTo>
                    <a:pt x="359" y="980"/>
                  </a:lnTo>
                  <a:lnTo>
                    <a:pt x="360" y="980"/>
                  </a:lnTo>
                  <a:lnTo>
                    <a:pt x="360" y="982"/>
                  </a:lnTo>
                  <a:lnTo>
                    <a:pt x="362" y="983"/>
                  </a:lnTo>
                  <a:lnTo>
                    <a:pt x="362" y="984"/>
                  </a:lnTo>
                  <a:lnTo>
                    <a:pt x="362" y="984"/>
                  </a:lnTo>
                  <a:lnTo>
                    <a:pt x="362" y="984"/>
                  </a:lnTo>
                  <a:lnTo>
                    <a:pt x="362" y="985"/>
                  </a:lnTo>
                  <a:lnTo>
                    <a:pt x="364" y="985"/>
                  </a:lnTo>
                  <a:lnTo>
                    <a:pt x="364" y="984"/>
                  </a:lnTo>
                  <a:lnTo>
                    <a:pt x="364" y="985"/>
                  </a:lnTo>
                  <a:lnTo>
                    <a:pt x="364" y="984"/>
                  </a:lnTo>
                  <a:lnTo>
                    <a:pt x="365" y="984"/>
                  </a:lnTo>
                  <a:lnTo>
                    <a:pt x="366" y="984"/>
                  </a:lnTo>
                  <a:lnTo>
                    <a:pt x="366" y="984"/>
                  </a:lnTo>
                  <a:lnTo>
                    <a:pt x="366" y="984"/>
                  </a:lnTo>
                  <a:lnTo>
                    <a:pt x="368" y="984"/>
                  </a:lnTo>
                  <a:lnTo>
                    <a:pt x="368" y="983"/>
                  </a:lnTo>
                  <a:lnTo>
                    <a:pt x="366" y="982"/>
                  </a:lnTo>
                  <a:lnTo>
                    <a:pt x="366" y="982"/>
                  </a:lnTo>
                  <a:lnTo>
                    <a:pt x="368" y="982"/>
                  </a:lnTo>
                  <a:lnTo>
                    <a:pt x="368" y="982"/>
                  </a:lnTo>
                  <a:lnTo>
                    <a:pt x="368" y="980"/>
                  </a:lnTo>
                  <a:lnTo>
                    <a:pt x="368" y="980"/>
                  </a:lnTo>
                  <a:lnTo>
                    <a:pt x="369" y="980"/>
                  </a:lnTo>
                  <a:lnTo>
                    <a:pt x="369" y="979"/>
                  </a:lnTo>
                  <a:lnTo>
                    <a:pt x="369" y="979"/>
                  </a:lnTo>
                  <a:lnTo>
                    <a:pt x="370" y="979"/>
                  </a:lnTo>
                  <a:lnTo>
                    <a:pt x="370" y="979"/>
                  </a:lnTo>
                  <a:lnTo>
                    <a:pt x="372" y="979"/>
                  </a:lnTo>
                  <a:lnTo>
                    <a:pt x="373" y="978"/>
                  </a:lnTo>
                  <a:lnTo>
                    <a:pt x="374" y="976"/>
                  </a:lnTo>
                  <a:lnTo>
                    <a:pt x="374" y="976"/>
                  </a:lnTo>
                  <a:lnTo>
                    <a:pt x="375" y="976"/>
                  </a:lnTo>
                  <a:lnTo>
                    <a:pt x="377" y="976"/>
                  </a:lnTo>
                  <a:lnTo>
                    <a:pt x="377" y="975"/>
                  </a:lnTo>
                  <a:lnTo>
                    <a:pt x="378" y="975"/>
                  </a:lnTo>
                  <a:lnTo>
                    <a:pt x="378" y="975"/>
                  </a:lnTo>
                  <a:lnTo>
                    <a:pt x="379" y="975"/>
                  </a:lnTo>
                  <a:lnTo>
                    <a:pt x="379" y="975"/>
                  </a:lnTo>
                  <a:lnTo>
                    <a:pt x="381" y="975"/>
                  </a:lnTo>
                  <a:lnTo>
                    <a:pt x="381" y="975"/>
                  </a:lnTo>
                  <a:lnTo>
                    <a:pt x="383" y="974"/>
                  </a:lnTo>
                  <a:lnTo>
                    <a:pt x="385" y="974"/>
                  </a:lnTo>
                  <a:lnTo>
                    <a:pt x="386" y="974"/>
                  </a:lnTo>
                  <a:lnTo>
                    <a:pt x="386" y="974"/>
                  </a:lnTo>
                  <a:lnTo>
                    <a:pt x="387" y="974"/>
                  </a:lnTo>
                  <a:lnTo>
                    <a:pt x="387" y="974"/>
                  </a:lnTo>
                  <a:lnTo>
                    <a:pt x="387" y="974"/>
                  </a:lnTo>
                  <a:lnTo>
                    <a:pt x="390" y="975"/>
                  </a:lnTo>
                  <a:lnTo>
                    <a:pt x="391" y="975"/>
                  </a:lnTo>
                  <a:lnTo>
                    <a:pt x="392" y="975"/>
                  </a:lnTo>
                  <a:lnTo>
                    <a:pt x="392" y="975"/>
                  </a:lnTo>
                  <a:lnTo>
                    <a:pt x="392" y="975"/>
                  </a:lnTo>
                  <a:lnTo>
                    <a:pt x="392" y="975"/>
                  </a:lnTo>
                  <a:lnTo>
                    <a:pt x="394" y="976"/>
                  </a:lnTo>
                  <a:lnTo>
                    <a:pt x="394" y="976"/>
                  </a:lnTo>
                  <a:lnTo>
                    <a:pt x="395" y="976"/>
                  </a:lnTo>
                  <a:lnTo>
                    <a:pt x="395" y="976"/>
                  </a:lnTo>
                  <a:lnTo>
                    <a:pt x="395" y="975"/>
                  </a:lnTo>
                  <a:lnTo>
                    <a:pt x="396" y="976"/>
                  </a:lnTo>
                  <a:lnTo>
                    <a:pt x="396" y="976"/>
                  </a:lnTo>
                  <a:lnTo>
                    <a:pt x="397" y="976"/>
                  </a:lnTo>
                  <a:lnTo>
                    <a:pt x="397" y="976"/>
                  </a:lnTo>
                  <a:lnTo>
                    <a:pt x="397" y="976"/>
                  </a:lnTo>
                  <a:lnTo>
                    <a:pt x="399" y="978"/>
                  </a:lnTo>
                  <a:lnTo>
                    <a:pt x="400" y="976"/>
                  </a:lnTo>
                  <a:lnTo>
                    <a:pt x="401" y="978"/>
                  </a:lnTo>
                  <a:lnTo>
                    <a:pt x="401" y="976"/>
                  </a:lnTo>
                  <a:lnTo>
                    <a:pt x="403" y="978"/>
                  </a:lnTo>
                  <a:lnTo>
                    <a:pt x="404" y="978"/>
                  </a:lnTo>
                  <a:lnTo>
                    <a:pt x="404" y="979"/>
                  </a:lnTo>
                  <a:lnTo>
                    <a:pt x="405" y="980"/>
                  </a:lnTo>
                  <a:lnTo>
                    <a:pt x="405" y="980"/>
                  </a:lnTo>
                  <a:lnTo>
                    <a:pt x="405" y="980"/>
                  </a:lnTo>
                  <a:lnTo>
                    <a:pt x="405" y="980"/>
                  </a:lnTo>
                  <a:lnTo>
                    <a:pt x="405" y="980"/>
                  </a:lnTo>
                  <a:lnTo>
                    <a:pt x="407" y="982"/>
                  </a:lnTo>
                  <a:lnTo>
                    <a:pt x="407" y="982"/>
                  </a:lnTo>
                  <a:lnTo>
                    <a:pt x="407" y="982"/>
                  </a:lnTo>
                  <a:lnTo>
                    <a:pt x="408" y="982"/>
                  </a:lnTo>
                  <a:lnTo>
                    <a:pt x="408" y="982"/>
                  </a:lnTo>
                  <a:lnTo>
                    <a:pt x="408" y="982"/>
                  </a:lnTo>
                  <a:lnTo>
                    <a:pt x="409" y="982"/>
                  </a:lnTo>
                  <a:lnTo>
                    <a:pt x="409" y="982"/>
                  </a:lnTo>
                  <a:lnTo>
                    <a:pt x="409" y="982"/>
                  </a:lnTo>
                  <a:lnTo>
                    <a:pt x="409" y="983"/>
                  </a:lnTo>
                  <a:lnTo>
                    <a:pt x="409" y="983"/>
                  </a:lnTo>
                  <a:lnTo>
                    <a:pt x="410" y="984"/>
                  </a:lnTo>
                  <a:lnTo>
                    <a:pt x="410" y="984"/>
                  </a:lnTo>
                  <a:lnTo>
                    <a:pt x="410" y="984"/>
                  </a:lnTo>
                  <a:lnTo>
                    <a:pt x="412" y="985"/>
                  </a:lnTo>
                  <a:lnTo>
                    <a:pt x="413" y="987"/>
                  </a:lnTo>
                  <a:lnTo>
                    <a:pt x="414" y="987"/>
                  </a:lnTo>
                  <a:lnTo>
                    <a:pt x="417" y="988"/>
                  </a:lnTo>
                  <a:lnTo>
                    <a:pt x="417" y="989"/>
                  </a:lnTo>
                  <a:lnTo>
                    <a:pt x="418" y="989"/>
                  </a:lnTo>
                  <a:lnTo>
                    <a:pt x="419" y="991"/>
                  </a:lnTo>
                  <a:lnTo>
                    <a:pt x="419" y="991"/>
                  </a:lnTo>
                  <a:lnTo>
                    <a:pt x="419" y="991"/>
                  </a:lnTo>
                  <a:lnTo>
                    <a:pt x="421" y="991"/>
                  </a:lnTo>
                  <a:lnTo>
                    <a:pt x="421" y="991"/>
                  </a:lnTo>
                  <a:lnTo>
                    <a:pt x="421" y="991"/>
                  </a:lnTo>
                  <a:lnTo>
                    <a:pt x="421" y="991"/>
                  </a:lnTo>
                  <a:lnTo>
                    <a:pt x="422" y="992"/>
                  </a:lnTo>
                  <a:lnTo>
                    <a:pt x="422" y="992"/>
                  </a:lnTo>
                  <a:lnTo>
                    <a:pt x="422" y="992"/>
                  </a:lnTo>
                  <a:lnTo>
                    <a:pt x="423" y="992"/>
                  </a:lnTo>
                  <a:lnTo>
                    <a:pt x="423" y="992"/>
                  </a:lnTo>
                  <a:lnTo>
                    <a:pt x="423" y="993"/>
                  </a:lnTo>
                  <a:lnTo>
                    <a:pt x="425" y="995"/>
                  </a:lnTo>
                  <a:lnTo>
                    <a:pt x="426" y="995"/>
                  </a:lnTo>
                  <a:lnTo>
                    <a:pt x="427" y="995"/>
                  </a:lnTo>
                  <a:lnTo>
                    <a:pt x="427" y="993"/>
                  </a:lnTo>
                  <a:lnTo>
                    <a:pt x="429" y="993"/>
                  </a:lnTo>
                  <a:lnTo>
                    <a:pt x="429" y="995"/>
                  </a:lnTo>
                  <a:lnTo>
                    <a:pt x="430" y="995"/>
                  </a:lnTo>
                  <a:lnTo>
                    <a:pt x="430" y="996"/>
                  </a:lnTo>
                  <a:lnTo>
                    <a:pt x="431" y="996"/>
                  </a:lnTo>
                  <a:lnTo>
                    <a:pt x="432" y="996"/>
                  </a:lnTo>
                  <a:lnTo>
                    <a:pt x="432" y="997"/>
                  </a:lnTo>
                  <a:lnTo>
                    <a:pt x="434" y="997"/>
                  </a:lnTo>
                  <a:lnTo>
                    <a:pt x="434" y="997"/>
                  </a:lnTo>
                  <a:lnTo>
                    <a:pt x="435" y="998"/>
                  </a:lnTo>
                  <a:lnTo>
                    <a:pt x="436" y="1000"/>
                  </a:lnTo>
                  <a:lnTo>
                    <a:pt x="439" y="1000"/>
                  </a:lnTo>
                  <a:lnTo>
                    <a:pt x="439" y="1001"/>
                  </a:lnTo>
                  <a:lnTo>
                    <a:pt x="439" y="1002"/>
                  </a:lnTo>
                  <a:lnTo>
                    <a:pt x="440" y="1004"/>
                  </a:lnTo>
                  <a:lnTo>
                    <a:pt x="441" y="1005"/>
                  </a:lnTo>
                  <a:lnTo>
                    <a:pt x="443" y="1004"/>
                  </a:lnTo>
                  <a:lnTo>
                    <a:pt x="444" y="1005"/>
                  </a:lnTo>
                  <a:lnTo>
                    <a:pt x="444" y="1006"/>
                  </a:lnTo>
                  <a:lnTo>
                    <a:pt x="445" y="1005"/>
                  </a:lnTo>
                  <a:lnTo>
                    <a:pt x="447" y="1005"/>
                  </a:lnTo>
                  <a:lnTo>
                    <a:pt x="447" y="1005"/>
                  </a:lnTo>
                  <a:lnTo>
                    <a:pt x="448" y="1006"/>
                  </a:lnTo>
                  <a:lnTo>
                    <a:pt x="449" y="1006"/>
                  </a:lnTo>
                  <a:lnTo>
                    <a:pt x="449" y="1007"/>
                  </a:lnTo>
                  <a:lnTo>
                    <a:pt x="451" y="1006"/>
                  </a:lnTo>
                  <a:lnTo>
                    <a:pt x="451" y="1007"/>
                  </a:lnTo>
                  <a:lnTo>
                    <a:pt x="452" y="1006"/>
                  </a:lnTo>
                  <a:lnTo>
                    <a:pt x="453" y="1006"/>
                  </a:lnTo>
                  <a:lnTo>
                    <a:pt x="454" y="1006"/>
                  </a:lnTo>
                  <a:lnTo>
                    <a:pt x="456" y="1006"/>
                  </a:lnTo>
                  <a:lnTo>
                    <a:pt x="456" y="1006"/>
                  </a:lnTo>
                  <a:lnTo>
                    <a:pt x="457" y="1006"/>
                  </a:lnTo>
                  <a:lnTo>
                    <a:pt x="457" y="1005"/>
                  </a:lnTo>
                  <a:lnTo>
                    <a:pt x="457" y="1005"/>
                  </a:lnTo>
                  <a:lnTo>
                    <a:pt x="458" y="1006"/>
                  </a:lnTo>
                  <a:lnTo>
                    <a:pt x="458" y="1006"/>
                  </a:lnTo>
                  <a:lnTo>
                    <a:pt x="458" y="1006"/>
                  </a:lnTo>
                  <a:lnTo>
                    <a:pt x="460" y="1007"/>
                  </a:lnTo>
                  <a:lnTo>
                    <a:pt x="460" y="1007"/>
                  </a:lnTo>
                  <a:lnTo>
                    <a:pt x="461" y="1007"/>
                  </a:lnTo>
                  <a:lnTo>
                    <a:pt x="462" y="1009"/>
                  </a:lnTo>
                  <a:lnTo>
                    <a:pt x="462" y="1010"/>
                  </a:lnTo>
                  <a:lnTo>
                    <a:pt x="462" y="1010"/>
                  </a:lnTo>
                  <a:lnTo>
                    <a:pt x="462" y="1011"/>
                  </a:lnTo>
                  <a:lnTo>
                    <a:pt x="463" y="1011"/>
                  </a:lnTo>
                  <a:lnTo>
                    <a:pt x="463" y="1011"/>
                  </a:lnTo>
                  <a:lnTo>
                    <a:pt x="465" y="1011"/>
                  </a:lnTo>
                  <a:lnTo>
                    <a:pt x="467" y="1010"/>
                  </a:lnTo>
                  <a:lnTo>
                    <a:pt x="470" y="1010"/>
                  </a:lnTo>
                  <a:lnTo>
                    <a:pt x="470" y="1010"/>
                  </a:lnTo>
                  <a:lnTo>
                    <a:pt x="471" y="1010"/>
                  </a:lnTo>
                  <a:lnTo>
                    <a:pt x="473" y="1011"/>
                  </a:lnTo>
                  <a:lnTo>
                    <a:pt x="474" y="1011"/>
                  </a:lnTo>
                  <a:lnTo>
                    <a:pt x="474" y="1010"/>
                  </a:lnTo>
                  <a:lnTo>
                    <a:pt x="475" y="1010"/>
                  </a:lnTo>
                  <a:lnTo>
                    <a:pt x="475" y="1010"/>
                  </a:lnTo>
                  <a:lnTo>
                    <a:pt x="476" y="1010"/>
                  </a:lnTo>
                  <a:lnTo>
                    <a:pt x="478" y="1009"/>
                  </a:lnTo>
                  <a:lnTo>
                    <a:pt x="478" y="1009"/>
                  </a:lnTo>
                  <a:lnTo>
                    <a:pt x="479" y="1007"/>
                  </a:lnTo>
                  <a:lnTo>
                    <a:pt x="479" y="1007"/>
                  </a:lnTo>
                  <a:lnTo>
                    <a:pt x="480" y="1006"/>
                  </a:lnTo>
                  <a:lnTo>
                    <a:pt x="483" y="1006"/>
                  </a:lnTo>
                  <a:lnTo>
                    <a:pt x="483" y="1006"/>
                  </a:lnTo>
                  <a:lnTo>
                    <a:pt x="483" y="1006"/>
                  </a:lnTo>
                  <a:lnTo>
                    <a:pt x="500" y="1022"/>
                  </a:lnTo>
                  <a:lnTo>
                    <a:pt x="506" y="1027"/>
                  </a:lnTo>
                  <a:lnTo>
                    <a:pt x="513" y="1032"/>
                  </a:lnTo>
                  <a:lnTo>
                    <a:pt x="514" y="1035"/>
                  </a:lnTo>
                  <a:lnTo>
                    <a:pt x="514" y="1035"/>
                  </a:lnTo>
                  <a:lnTo>
                    <a:pt x="515" y="1045"/>
                  </a:lnTo>
                  <a:lnTo>
                    <a:pt x="515" y="1051"/>
                  </a:lnTo>
                  <a:lnTo>
                    <a:pt x="517" y="1051"/>
                  </a:lnTo>
                  <a:lnTo>
                    <a:pt x="518" y="1051"/>
                  </a:lnTo>
                  <a:lnTo>
                    <a:pt x="519" y="1051"/>
                  </a:lnTo>
                  <a:lnTo>
                    <a:pt x="519" y="1051"/>
                  </a:lnTo>
                  <a:lnTo>
                    <a:pt x="520" y="1053"/>
                  </a:lnTo>
                  <a:lnTo>
                    <a:pt x="522" y="1051"/>
                  </a:lnTo>
                  <a:lnTo>
                    <a:pt x="523" y="1051"/>
                  </a:lnTo>
                  <a:lnTo>
                    <a:pt x="524" y="1051"/>
                  </a:lnTo>
                  <a:lnTo>
                    <a:pt x="526" y="1053"/>
                  </a:lnTo>
                  <a:lnTo>
                    <a:pt x="526" y="1053"/>
                  </a:lnTo>
                  <a:lnTo>
                    <a:pt x="527" y="1053"/>
                  </a:lnTo>
                  <a:lnTo>
                    <a:pt x="528" y="1053"/>
                  </a:lnTo>
                  <a:lnTo>
                    <a:pt x="529" y="1054"/>
                  </a:lnTo>
                  <a:lnTo>
                    <a:pt x="529" y="1053"/>
                  </a:lnTo>
                  <a:lnTo>
                    <a:pt x="529" y="1051"/>
                  </a:lnTo>
                  <a:lnTo>
                    <a:pt x="531" y="1051"/>
                  </a:lnTo>
                  <a:lnTo>
                    <a:pt x="532" y="1051"/>
                  </a:lnTo>
                  <a:lnTo>
                    <a:pt x="533" y="1050"/>
                  </a:lnTo>
                  <a:lnTo>
                    <a:pt x="535" y="1050"/>
                  </a:lnTo>
                  <a:lnTo>
                    <a:pt x="536" y="1050"/>
                  </a:lnTo>
                  <a:lnTo>
                    <a:pt x="539" y="1050"/>
                  </a:lnTo>
                  <a:lnTo>
                    <a:pt x="540" y="1048"/>
                  </a:lnTo>
                  <a:lnTo>
                    <a:pt x="540" y="1048"/>
                  </a:lnTo>
                  <a:lnTo>
                    <a:pt x="540" y="1046"/>
                  </a:lnTo>
                  <a:lnTo>
                    <a:pt x="541" y="1046"/>
                  </a:lnTo>
                  <a:lnTo>
                    <a:pt x="541" y="1046"/>
                  </a:lnTo>
                  <a:lnTo>
                    <a:pt x="541" y="1045"/>
                  </a:lnTo>
                  <a:lnTo>
                    <a:pt x="542" y="1046"/>
                  </a:lnTo>
                  <a:lnTo>
                    <a:pt x="544" y="1046"/>
                  </a:lnTo>
                  <a:lnTo>
                    <a:pt x="544" y="1046"/>
                  </a:lnTo>
                  <a:lnTo>
                    <a:pt x="544" y="1046"/>
                  </a:lnTo>
                  <a:lnTo>
                    <a:pt x="545" y="1046"/>
                  </a:lnTo>
                  <a:lnTo>
                    <a:pt x="545" y="1048"/>
                  </a:lnTo>
                  <a:lnTo>
                    <a:pt x="546" y="1048"/>
                  </a:lnTo>
                  <a:lnTo>
                    <a:pt x="546" y="1048"/>
                  </a:lnTo>
                  <a:lnTo>
                    <a:pt x="549" y="1048"/>
                  </a:lnTo>
                  <a:lnTo>
                    <a:pt x="549" y="1048"/>
                  </a:lnTo>
                  <a:lnTo>
                    <a:pt x="550" y="1048"/>
                  </a:lnTo>
                  <a:lnTo>
                    <a:pt x="550" y="1046"/>
                  </a:lnTo>
                  <a:lnTo>
                    <a:pt x="550" y="1046"/>
                  </a:lnTo>
                  <a:lnTo>
                    <a:pt x="550" y="1045"/>
                  </a:lnTo>
                  <a:lnTo>
                    <a:pt x="550" y="1045"/>
                  </a:lnTo>
                  <a:lnTo>
                    <a:pt x="552" y="1045"/>
                  </a:lnTo>
                  <a:lnTo>
                    <a:pt x="552" y="1045"/>
                  </a:lnTo>
                  <a:lnTo>
                    <a:pt x="554" y="1046"/>
                  </a:lnTo>
                  <a:lnTo>
                    <a:pt x="554" y="1048"/>
                  </a:lnTo>
                  <a:lnTo>
                    <a:pt x="554" y="1048"/>
                  </a:lnTo>
                  <a:lnTo>
                    <a:pt x="554" y="1049"/>
                  </a:lnTo>
                  <a:lnTo>
                    <a:pt x="555" y="1050"/>
                  </a:lnTo>
                  <a:lnTo>
                    <a:pt x="557" y="1049"/>
                  </a:lnTo>
                  <a:lnTo>
                    <a:pt x="557" y="1049"/>
                  </a:lnTo>
                  <a:lnTo>
                    <a:pt x="558" y="1049"/>
                  </a:lnTo>
                  <a:lnTo>
                    <a:pt x="557" y="1048"/>
                  </a:lnTo>
                  <a:lnTo>
                    <a:pt x="558" y="1046"/>
                  </a:lnTo>
                  <a:lnTo>
                    <a:pt x="558" y="1046"/>
                  </a:lnTo>
                  <a:lnTo>
                    <a:pt x="559" y="1046"/>
                  </a:lnTo>
                  <a:lnTo>
                    <a:pt x="559" y="1046"/>
                  </a:lnTo>
                  <a:lnTo>
                    <a:pt x="559" y="1046"/>
                  </a:lnTo>
                  <a:lnTo>
                    <a:pt x="561" y="1046"/>
                  </a:lnTo>
                  <a:lnTo>
                    <a:pt x="561" y="1048"/>
                  </a:lnTo>
                  <a:lnTo>
                    <a:pt x="561" y="1049"/>
                  </a:lnTo>
                  <a:lnTo>
                    <a:pt x="563" y="1049"/>
                  </a:lnTo>
                  <a:lnTo>
                    <a:pt x="563" y="1051"/>
                  </a:lnTo>
                  <a:lnTo>
                    <a:pt x="564" y="1051"/>
                  </a:lnTo>
                  <a:lnTo>
                    <a:pt x="564" y="1050"/>
                  </a:lnTo>
                  <a:lnTo>
                    <a:pt x="564" y="1050"/>
                  </a:lnTo>
                  <a:lnTo>
                    <a:pt x="566" y="1051"/>
                  </a:lnTo>
                  <a:lnTo>
                    <a:pt x="566" y="1051"/>
                  </a:lnTo>
                  <a:lnTo>
                    <a:pt x="567" y="1051"/>
                  </a:lnTo>
                  <a:lnTo>
                    <a:pt x="567" y="1053"/>
                  </a:lnTo>
                  <a:lnTo>
                    <a:pt x="566" y="1053"/>
                  </a:lnTo>
                  <a:lnTo>
                    <a:pt x="567" y="1053"/>
                  </a:lnTo>
                  <a:lnTo>
                    <a:pt x="567" y="1054"/>
                  </a:lnTo>
                  <a:lnTo>
                    <a:pt x="570" y="1054"/>
                  </a:lnTo>
                  <a:lnTo>
                    <a:pt x="568" y="1055"/>
                  </a:lnTo>
                  <a:lnTo>
                    <a:pt x="570" y="1057"/>
                  </a:lnTo>
                  <a:lnTo>
                    <a:pt x="570" y="1057"/>
                  </a:lnTo>
                  <a:lnTo>
                    <a:pt x="571" y="1055"/>
                  </a:lnTo>
                  <a:lnTo>
                    <a:pt x="572" y="1055"/>
                  </a:lnTo>
                  <a:lnTo>
                    <a:pt x="572" y="1055"/>
                  </a:lnTo>
                  <a:lnTo>
                    <a:pt x="574" y="1054"/>
                  </a:lnTo>
                  <a:lnTo>
                    <a:pt x="574" y="1053"/>
                  </a:lnTo>
                  <a:lnTo>
                    <a:pt x="575" y="1054"/>
                  </a:lnTo>
                  <a:lnTo>
                    <a:pt x="575" y="1054"/>
                  </a:lnTo>
                  <a:lnTo>
                    <a:pt x="575" y="1054"/>
                  </a:lnTo>
                  <a:lnTo>
                    <a:pt x="576" y="1053"/>
                  </a:lnTo>
                  <a:lnTo>
                    <a:pt x="576" y="1053"/>
                  </a:lnTo>
                  <a:lnTo>
                    <a:pt x="577" y="1053"/>
                  </a:lnTo>
                  <a:lnTo>
                    <a:pt x="579" y="1054"/>
                  </a:lnTo>
                  <a:lnTo>
                    <a:pt x="579" y="1057"/>
                  </a:lnTo>
                  <a:lnTo>
                    <a:pt x="580" y="1057"/>
                  </a:lnTo>
                  <a:lnTo>
                    <a:pt x="580" y="1057"/>
                  </a:lnTo>
                  <a:lnTo>
                    <a:pt x="580" y="1057"/>
                  </a:lnTo>
                  <a:lnTo>
                    <a:pt x="580" y="1057"/>
                  </a:lnTo>
                  <a:lnTo>
                    <a:pt x="581" y="1057"/>
                  </a:lnTo>
                  <a:lnTo>
                    <a:pt x="581" y="1057"/>
                  </a:lnTo>
                  <a:lnTo>
                    <a:pt x="583" y="1058"/>
                  </a:lnTo>
                  <a:lnTo>
                    <a:pt x="583" y="1057"/>
                  </a:lnTo>
                  <a:lnTo>
                    <a:pt x="584" y="1057"/>
                  </a:lnTo>
                  <a:lnTo>
                    <a:pt x="584" y="1057"/>
                  </a:lnTo>
                  <a:lnTo>
                    <a:pt x="585" y="1057"/>
                  </a:lnTo>
                  <a:lnTo>
                    <a:pt x="585" y="1058"/>
                  </a:lnTo>
                  <a:lnTo>
                    <a:pt x="585" y="1057"/>
                  </a:lnTo>
                  <a:lnTo>
                    <a:pt x="586" y="1057"/>
                  </a:lnTo>
                  <a:lnTo>
                    <a:pt x="586" y="1057"/>
                  </a:lnTo>
                  <a:lnTo>
                    <a:pt x="588" y="1057"/>
                  </a:lnTo>
                  <a:lnTo>
                    <a:pt x="589" y="1057"/>
                  </a:lnTo>
                  <a:lnTo>
                    <a:pt x="589" y="1057"/>
                  </a:lnTo>
                  <a:lnTo>
                    <a:pt x="590" y="1057"/>
                  </a:lnTo>
                  <a:lnTo>
                    <a:pt x="590" y="1057"/>
                  </a:lnTo>
                  <a:lnTo>
                    <a:pt x="590" y="1057"/>
                  </a:lnTo>
                  <a:lnTo>
                    <a:pt x="592" y="1057"/>
                  </a:lnTo>
                  <a:lnTo>
                    <a:pt x="592" y="1057"/>
                  </a:lnTo>
                  <a:lnTo>
                    <a:pt x="593" y="1057"/>
                  </a:lnTo>
                  <a:lnTo>
                    <a:pt x="593" y="1058"/>
                  </a:lnTo>
                  <a:lnTo>
                    <a:pt x="593" y="1058"/>
                  </a:lnTo>
                  <a:lnTo>
                    <a:pt x="593" y="1059"/>
                  </a:lnTo>
                  <a:lnTo>
                    <a:pt x="594" y="1059"/>
                  </a:lnTo>
                  <a:lnTo>
                    <a:pt x="594" y="1059"/>
                  </a:lnTo>
                  <a:lnTo>
                    <a:pt x="594" y="1059"/>
                  </a:lnTo>
                  <a:lnTo>
                    <a:pt x="594" y="1061"/>
                  </a:lnTo>
                  <a:lnTo>
                    <a:pt x="594" y="1061"/>
                  </a:lnTo>
                  <a:lnTo>
                    <a:pt x="594" y="1061"/>
                  </a:lnTo>
                  <a:lnTo>
                    <a:pt x="596" y="1061"/>
                  </a:lnTo>
                  <a:lnTo>
                    <a:pt x="597" y="1061"/>
                  </a:lnTo>
                  <a:lnTo>
                    <a:pt x="597" y="1061"/>
                  </a:lnTo>
                  <a:lnTo>
                    <a:pt x="597" y="1063"/>
                  </a:lnTo>
                  <a:lnTo>
                    <a:pt x="596" y="1063"/>
                  </a:lnTo>
                  <a:lnTo>
                    <a:pt x="597" y="1064"/>
                  </a:lnTo>
                  <a:lnTo>
                    <a:pt x="597" y="1063"/>
                  </a:lnTo>
                  <a:lnTo>
                    <a:pt x="597" y="1064"/>
                  </a:lnTo>
                  <a:lnTo>
                    <a:pt x="597" y="1064"/>
                  </a:lnTo>
                  <a:lnTo>
                    <a:pt x="597" y="1063"/>
                  </a:lnTo>
                  <a:lnTo>
                    <a:pt x="598" y="1063"/>
                  </a:lnTo>
                  <a:lnTo>
                    <a:pt x="598" y="1063"/>
                  </a:lnTo>
                  <a:lnTo>
                    <a:pt x="599" y="1063"/>
                  </a:lnTo>
                  <a:lnTo>
                    <a:pt x="599" y="1064"/>
                  </a:lnTo>
                  <a:lnTo>
                    <a:pt x="599" y="1064"/>
                  </a:lnTo>
                  <a:lnTo>
                    <a:pt x="601" y="1063"/>
                  </a:lnTo>
                  <a:lnTo>
                    <a:pt x="601" y="1064"/>
                  </a:lnTo>
                  <a:lnTo>
                    <a:pt x="601" y="1064"/>
                  </a:lnTo>
                  <a:lnTo>
                    <a:pt x="602" y="1064"/>
                  </a:lnTo>
                  <a:lnTo>
                    <a:pt x="602" y="1063"/>
                  </a:lnTo>
                  <a:lnTo>
                    <a:pt x="603" y="1063"/>
                  </a:lnTo>
                  <a:lnTo>
                    <a:pt x="603" y="1063"/>
                  </a:lnTo>
                  <a:lnTo>
                    <a:pt x="602" y="1064"/>
                  </a:lnTo>
                  <a:lnTo>
                    <a:pt x="603" y="1064"/>
                  </a:lnTo>
                  <a:lnTo>
                    <a:pt x="603" y="1064"/>
                  </a:lnTo>
                  <a:lnTo>
                    <a:pt x="603" y="1064"/>
                  </a:lnTo>
                  <a:lnTo>
                    <a:pt x="605" y="1064"/>
                  </a:lnTo>
                  <a:lnTo>
                    <a:pt x="603" y="1066"/>
                  </a:lnTo>
                  <a:lnTo>
                    <a:pt x="603" y="1066"/>
                  </a:lnTo>
                  <a:lnTo>
                    <a:pt x="605" y="1066"/>
                  </a:lnTo>
                  <a:lnTo>
                    <a:pt x="605" y="1067"/>
                  </a:lnTo>
                  <a:lnTo>
                    <a:pt x="605" y="1067"/>
                  </a:lnTo>
                  <a:lnTo>
                    <a:pt x="605" y="1067"/>
                  </a:lnTo>
                  <a:lnTo>
                    <a:pt x="605" y="1067"/>
                  </a:lnTo>
                  <a:lnTo>
                    <a:pt x="605" y="1067"/>
                  </a:lnTo>
                  <a:lnTo>
                    <a:pt x="606" y="1068"/>
                  </a:lnTo>
                  <a:lnTo>
                    <a:pt x="605" y="1068"/>
                  </a:lnTo>
                  <a:lnTo>
                    <a:pt x="606" y="1068"/>
                  </a:lnTo>
                  <a:lnTo>
                    <a:pt x="606" y="1068"/>
                  </a:lnTo>
                  <a:lnTo>
                    <a:pt x="606" y="1068"/>
                  </a:lnTo>
                  <a:lnTo>
                    <a:pt x="606" y="1070"/>
                  </a:lnTo>
                  <a:lnTo>
                    <a:pt x="606" y="1070"/>
                  </a:lnTo>
                  <a:lnTo>
                    <a:pt x="606" y="1070"/>
                  </a:lnTo>
                  <a:lnTo>
                    <a:pt x="607" y="1070"/>
                  </a:lnTo>
                  <a:lnTo>
                    <a:pt x="607" y="1070"/>
                  </a:lnTo>
                  <a:lnTo>
                    <a:pt x="607" y="1070"/>
                  </a:lnTo>
                  <a:lnTo>
                    <a:pt x="608" y="1070"/>
                  </a:lnTo>
                  <a:lnTo>
                    <a:pt x="608" y="1070"/>
                  </a:lnTo>
                  <a:lnTo>
                    <a:pt x="608" y="1071"/>
                  </a:lnTo>
                  <a:lnTo>
                    <a:pt x="608" y="1071"/>
                  </a:lnTo>
                  <a:lnTo>
                    <a:pt x="608" y="1070"/>
                  </a:lnTo>
                  <a:lnTo>
                    <a:pt x="610" y="1070"/>
                  </a:lnTo>
                  <a:lnTo>
                    <a:pt x="610" y="1071"/>
                  </a:lnTo>
                  <a:lnTo>
                    <a:pt x="611" y="1071"/>
                  </a:lnTo>
                  <a:lnTo>
                    <a:pt x="611" y="1070"/>
                  </a:lnTo>
                  <a:lnTo>
                    <a:pt x="611" y="1070"/>
                  </a:lnTo>
                  <a:lnTo>
                    <a:pt x="614" y="1070"/>
                  </a:lnTo>
                  <a:lnTo>
                    <a:pt x="614" y="1071"/>
                  </a:lnTo>
                  <a:lnTo>
                    <a:pt x="614" y="1072"/>
                  </a:lnTo>
                  <a:lnTo>
                    <a:pt x="614" y="1072"/>
                  </a:lnTo>
                  <a:lnTo>
                    <a:pt x="614" y="1072"/>
                  </a:lnTo>
                  <a:lnTo>
                    <a:pt x="615" y="1073"/>
                  </a:lnTo>
                  <a:lnTo>
                    <a:pt x="615" y="1075"/>
                  </a:lnTo>
                  <a:lnTo>
                    <a:pt x="616" y="1075"/>
                  </a:lnTo>
                  <a:lnTo>
                    <a:pt x="616" y="1076"/>
                  </a:lnTo>
                  <a:lnTo>
                    <a:pt x="616" y="1077"/>
                  </a:lnTo>
                  <a:lnTo>
                    <a:pt x="618" y="1077"/>
                  </a:lnTo>
                  <a:lnTo>
                    <a:pt x="618" y="1077"/>
                  </a:lnTo>
                  <a:lnTo>
                    <a:pt x="619" y="1079"/>
                  </a:lnTo>
                  <a:lnTo>
                    <a:pt x="619" y="1080"/>
                  </a:lnTo>
                  <a:lnTo>
                    <a:pt x="616" y="1080"/>
                  </a:lnTo>
                  <a:lnTo>
                    <a:pt x="616" y="1081"/>
                  </a:lnTo>
                  <a:lnTo>
                    <a:pt x="616" y="1081"/>
                  </a:lnTo>
                  <a:lnTo>
                    <a:pt x="616" y="1080"/>
                  </a:lnTo>
                  <a:lnTo>
                    <a:pt x="615" y="1080"/>
                  </a:lnTo>
                  <a:lnTo>
                    <a:pt x="616" y="1081"/>
                  </a:lnTo>
                  <a:lnTo>
                    <a:pt x="616" y="1081"/>
                  </a:lnTo>
                  <a:lnTo>
                    <a:pt x="616" y="1082"/>
                  </a:lnTo>
                  <a:lnTo>
                    <a:pt x="616" y="1084"/>
                  </a:lnTo>
                  <a:lnTo>
                    <a:pt x="615" y="1085"/>
                  </a:lnTo>
                  <a:lnTo>
                    <a:pt x="615" y="1085"/>
                  </a:lnTo>
                  <a:lnTo>
                    <a:pt x="615" y="1085"/>
                  </a:lnTo>
                  <a:lnTo>
                    <a:pt x="615" y="1086"/>
                  </a:lnTo>
                  <a:lnTo>
                    <a:pt x="614" y="1088"/>
                  </a:lnTo>
                  <a:lnTo>
                    <a:pt x="614" y="1089"/>
                  </a:lnTo>
                  <a:lnTo>
                    <a:pt x="614" y="1089"/>
                  </a:lnTo>
                  <a:lnTo>
                    <a:pt x="615" y="1090"/>
                  </a:lnTo>
                  <a:lnTo>
                    <a:pt x="614" y="1090"/>
                  </a:lnTo>
                  <a:lnTo>
                    <a:pt x="612" y="1092"/>
                  </a:lnTo>
                  <a:lnTo>
                    <a:pt x="611" y="1092"/>
                  </a:lnTo>
                  <a:lnTo>
                    <a:pt x="611" y="1093"/>
                  </a:lnTo>
                  <a:lnTo>
                    <a:pt x="611" y="1093"/>
                  </a:lnTo>
                  <a:lnTo>
                    <a:pt x="610" y="1093"/>
                  </a:lnTo>
                  <a:lnTo>
                    <a:pt x="610" y="1093"/>
                  </a:lnTo>
                  <a:lnTo>
                    <a:pt x="610" y="1093"/>
                  </a:lnTo>
                  <a:lnTo>
                    <a:pt x="610" y="1093"/>
                  </a:lnTo>
                  <a:lnTo>
                    <a:pt x="608" y="1093"/>
                  </a:lnTo>
                  <a:lnTo>
                    <a:pt x="608" y="1094"/>
                  </a:lnTo>
                  <a:lnTo>
                    <a:pt x="608" y="1094"/>
                  </a:lnTo>
                  <a:lnTo>
                    <a:pt x="608" y="1095"/>
                  </a:lnTo>
                  <a:lnTo>
                    <a:pt x="607" y="1095"/>
                  </a:lnTo>
                  <a:lnTo>
                    <a:pt x="607" y="1095"/>
                  </a:lnTo>
                  <a:lnTo>
                    <a:pt x="606" y="1098"/>
                  </a:lnTo>
                  <a:lnTo>
                    <a:pt x="606" y="1099"/>
                  </a:lnTo>
                  <a:lnTo>
                    <a:pt x="606" y="1099"/>
                  </a:lnTo>
                  <a:lnTo>
                    <a:pt x="605" y="1101"/>
                  </a:lnTo>
                  <a:lnTo>
                    <a:pt x="605" y="1101"/>
                  </a:lnTo>
                  <a:lnTo>
                    <a:pt x="605" y="1102"/>
                  </a:lnTo>
                  <a:lnTo>
                    <a:pt x="603" y="1103"/>
                  </a:lnTo>
                  <a:lnTo>
                    <a:pt x="603" y="1103"/>
                  </a:lnTo>
                  <a:lnTo>
                    <a:pt x="602" y="1102"/>
                  </a:lnTo>
                  <a:lnTo>
                    <a:pt x="602" y="1102"/>
                  </a:lnTo>
                  <a:lnTo>
                    <a:pt x="602" y="1102"/>
                  </a:lnTo>
                  <a:lnTo>
                    <a:pt x="602" y="1101"/>
                  </a:lnTo>
                  <a:lnTo>
                    <a:pt x="601" y="1102"/>
                  </a:lnTo>
                  <a:lnTo>
                    <a:pt x="601" y="1103"/>
                  </a:lnTo>
                  <a:lnTo>
                    <a:pt x="601" y="1104"/>
                  </a:lnTo>
                  <a:lnTo>
                    <a:pt x="599" y="1104"/>
                  </a:lnTo>
                  <a:lnTo>
                    <a:pt x="599" y="1106"/>
                  </a:lnTo>
                  <a:lnTo>
                    <a:pt x="597" y="1107"/>
                  </a:lnTo>
                  <a:lnTo>
                    <a:pt x="597" y="1107"/>
                  </a:lnTo>
                  <a:lnTo>
                    <a:pt x="597" y="1107"/>
                  </a:lnTo>
                  <a:lnTo>
                    <a:pt x="597" y="1108"/>
                  </a:lnTo>
                  <a:lnTo>
                    <a:pt x="596" y="1108"/>
                  </a:lnTo>
                  <a:lnTo>
                    <a:pt x="597" y="1110"/>
                  </a:lnTo>
                  <a:lnTo>
                    <a:pt x="597" y="1110"/>
                  </a:lnTo>
                  <a:lnTo>
                    <a:pt x="597" y="1111"/>
                  </a:lnTo>
                  <a:lnTo>
                    <a:pt x="597" y="1111"/>
                  </a:lnTo>
                  <a:lnTo>
                    <a:pt x="597" y="1111"/>
                  </a:lnTo>
                  <a:lnTo>
                    <a:pt x="597" y="1112"/>
                  </a:lnTo>
                  <a:lnTo>
                    <a:pt x="597" y="1112"/>
                  </a:lnTo>
                  <a:lnTo>
                    <a:pt x="596" y="1111"/>
                  </a:lnTo>
                  <a:lnTo>
                    <a:pt x="594" y="1111"/>
                  </a:lnTo>
                  <a:lnTo>
                    <a:pt x="594" y="1111"/>
                  </a:lnTo>
                  <a:lnTo>
                    <a:pt x="594" y="1111"/>
                  </a:lnTo>
                  <a:lnTo>
                    <a:pt x="592" y="1111"/>
                  </a:lnTo>
                  <a:lnTo>
                    <a:pt x="592" y="1111"/>
                  </a:lnTo>
                  <a:lnTo>
                    <a:pt x="592" y="1111"/>
                  </a:lnTo>
                  <a:lnTo>
                    <a:pt x="592" y="1111"/>
                  </a:lnTo>
                  <a:lnTo>
                    <a:pt x="590" y="1111"/>
                  </a:lnTo>
                  <a:lnTo>
                    <a:pt x="590" y="1111"/>
                  </a:lnTo>
                  <a:lnTo>
                    <a:pt x="589" y="1111"/>
                  </a:lnTo>
                  <a:lnTo>
                    <a:pt x="589" y="1114"/>
                  </a:lnTo>
                  <a:lnTo>
                    <a:pt x="589" y="1114"/>
                  </a:lnTo>
                  <a:lnTo>
                    <a:pt x="588" y="1115"/>
                  </a:lnTo>
                  <a:lnTo>
                    <a:pt x="588" y="1117"/>
                  </a:lnTo>
                  <a:lnTo>
                    <a:pt x="586" y="1119"/>
                  </a:lnTo>
                  <a:lnTo>
                    <a:pt x="586" y="1120"/>
                  </a:lnTo>
                  <a:lnTo>
                    <a:pt x="586" y="1120"/>
                  </a:lnTo>
                  <a:lnTo>
                    <a:pt x="588" y="1121"/>
                  </a:lnTo>
                  <a:lnTo>
                    <a:pt x="586" y="1121"/>
                  </a:lnTo>
                  <a:lnTo>
                    <a:pt x="586" y="1123"/>
                  </a:lnTo>
                  <a:lnTo>
                    <a:pt x="586" y="1124"/>
                  </a:lnTo>
                  <a:lnTo>
                    <a:pt x="585" y="1126"/>
                  </a:lnTo>
                  <a:lnTo>
                    <a:pt x="584" y="1126"/>
                  </a:lnTo>
                  <a:lnTo>
                    <a:pt x="585" y="1126"/>
                  </a:lnTo>
                  <a:lnTo>
                    <a:pt x="586" y="1128"/>
                  </a:lnTo>
                  <a:lnTo>
                    <a:pt x="588" y="1128"/>
                  </a:lnTo>
                  <a:lnTo>
                    <a:pt x="589" y="1128"/>
                  </a:lnTo>
                  <a:lnTo>
                    <a:pt x="589" y="1128"/>
                  </a:lnTo>
                  <a:lnTo>
                    <a:pt x="590" y="1128"/>
                  </a:lnTo>
                  <a:lnTo>
                    <a:pt x="590" y="1129"/>
                  </a:lnTo>
                  <a:lnTo>
                    <a:pt x="590" y="1129"/>
                  </a:lnTo>
                  <a:lnTo>
                    <a:pt x="590" y="1130"/>
                  </a:lnTo>
                  <a:lnTo>
                    <a:pt x="592" y="1130"/>
                  </a:lnTo>
                  <a:lnTo>
                    <a:pt x="590" y="1132"/>
                  </a:lnTo>
                  <a:lnTo>
                    <a:pt x="590" y="1132"/>
                  </a:lnTo>
                  <a:lnTo>
                    <a:pt x="590" y="1132"/>
                  </a:lnTo>
                  <a:lnTo>
                    <a:pt x="590" y="1132"/>
                  </a:lnTo>
                  <a:lnTo>
                    <a:pt x="589" y="1133"/>
                  </a:lnTo>
                  <a:lnTo>
                    <a:pt x="589" y="1134"/>
                  </a:lnTo>
                  <a:lnTo>
                    <a:pt x="589" y="1136"/>
                  </a:lnTo>
                  <a:lnTo>
                    <a:pt x="588" y="1136"/>
                  </a:lnTo>
                  <a:lnTo>
                    <a:pt x="588" y="1134"/>
                  </a:lnTo>
                  <a:lnTo>
                    <a:pt x="586" y="1136"/>
                  </a:lnTo>
                  <a:lnTo>
                    <a:pt x="586" y="1136"/>
                  </a:lnTo>
                  <a:lnTo>
                    <a:pt x="585" y="1136"/>
                  </a:lnTo>
                  <a:lnTo>
                    <a:pt x="585" y="1134"/>
                  </a:lnTo>
                  <a:lnTo>
                    <a:pt x="584" y="1134"/>
                  </a:lnTo>
                  <a:lnTo>
                    <a:pt x="584" y="1134"/>
                  </a:lnTo>
                  <a:lnTo>
                    <a:pt x="583" y="1133"/>
                  </a:lnTo>
                  <a:lnTo>
                    <a:pt x="583" y="1133"/>
                  </a:lnTo>
                  <a:lnTo>
                    <a:pt x="581" y="1134"/>
                  </a:lnTo>
                  <a:lnTo>
                    <a:pt x="580" y="1134"/>
                  </a:lnTo>
                  <a:lnTo>
                    <a:pt x="580" y="1134"/>
                  </a:lnTo>
                  <a:lnTo>
                    <a:pt x="580" y="1134"/>
                  </a:lnTo>
                  <a:lnTo>
                    <a:pt x="579" y="1134"/>
                  </a:lnTo>
                  <a:lnTo>
                    <a:pt x="579" y="1134"/>
                  </a:lnTo>
                  <a:lnTo>
                    <a:pt x="577" y="1134"/>
                  </a:lnTo>
                  <a:lnTo>
                    <a:pt x="576" y="1133"/>
                  </a:lnTo>
                  <a:lnTo>
                    <a:pt x="576" y="1133"/>
                  </a:lnTo>
                  <a:lnTo>
                    <a:pt x="575" y="1133"/>
                  </a:lnTo>
                  <a:lnTo>
                    <a:pt x="575" y="1133"/>
                  </a:lnTo>
                  <a:lnTo>
                    <a:pt x="575" y="1136"/>
                  </a:lnTo>
                  <a:lnTo>
                    <a:pt x="574" y="1137"/>
                  </a:lnTo>
                  <a:lnTo>
                    <a:pt x="572" y="1139"/>
                  </a:lnTo>
                  <a:lnTo>
                    <a:pt x="571" y="1141"/>
                  </a:lnTo>
                  <a:lnTo>
                    <a:pt x="571" y="1141"/>
                  </a:lnTo>
                  <a:lnTo>
                    <a:pt x="570" y="1142"/>
                  </a:lnTo>
                  <a:lnTo>
                    <a:pt x="570" y="1143"/>
                  </a:lnTo>
                  <a:lnTo>
                    <a:pt x="570" y="1143"/>
                  </a:lnTo>
                  <a:lnTo>
                    <a:pt x="568" y="1146"/>
                  </a:lnTo>
                  <a:lnTo>
                    <a:pt x="568" y="1147"/>
                  </a:lnTo>
                  <a:lnTo>
                    <a:pt x="568" y="1147"/>
                  </a:lnTo>
                  <a:lnTo>
                    <a:pt x="570" y="1147"/>
                  </a:lnTo>
                  <a:lnTo>
                    <a:pt x="570" y="1148"/>
                  </a:lnTo>
                  <a:lnTo>
                    <a:pt x="570" y="1151"/>
                  </a:lnTo>
                  <a:lnTo>
                    <a:pt x="568" y="1152"/>
                  </a:lnTo>
                  <a:lnTo>
                    <a:pt x="568" y="1155"/>
                  </a:lnTo>
                  <a:lnTo>
                    <a:pt x="570" y="1155"/>
                  </a:lnTo>
                  <a:lnTo>
                    <a:pt x="570" y="1156"/>
                  </a:lnTo>
                  <a:lnTo>
                    <a:pt x="570" y="1158"/>
                  </a:lnTo>
                  <a:lnTo>
                    <a:pt x="570" y="1159"/>
                  </a:lnTo>
                  <a:lnTo>
                    <a:pt x="570" y="1159"/>
                  </a:lnTo>
                  <a:lnTo>
                    <a:pt x="568" y="1159"/>
                  </a:lnTo>
                  <a:lnTo>
                    <a:pt x="568" y="1160"/>
                  </a:lnTo>
                  <a:lnTo>
                    <a:pt x="570" y="1160"/>
                  </a:lnTo>
                  <a:lnTo>
                    <a:pt x="570" y="1161"/>
                  </a:lnTo>
                  <a:lnTo>
                    <a:pt x="571" y="1163"/>
                  </a:lnTo>
                  <a:lnTo>
                    <a:pt x="568" y="1163"/>
                  </a:lnTo>
                  <a:lnTo>
                    <a:pt x="568" y="1164"/>
                  </a:lnTo>
                  <a:lnTo>
                    <a:pt x="567" y="1164"/>
                  </a:lnTo>
                  <a:lnTo>
                    <a:pt x="567" y="1165"/>
                  </a:lnTo>
                  <a:lnTo>
                    <a:pt x="566" y="1165"/>
                  </a:lnTo>
                  <a:lnTo>
                    <a:pt x="566" y="1167"/>
                  </a:lnTo>
                  <a:lnTo>
                    <a:pt x="567" y="1167"/>
                  </a:lnTo>
                  <a:lnTo>
                    <a:pt x="566" y="1168"/>
                  </a:lnTo>
                  <a:lnTo>
                    <a:pt x="567" y="1168"/>
                  </a:lnTo>
                  <a:lnTo>
                    <a:pt x="567" y="1169"/>
                  </a:lnTo>
                  <a:lnTo>
                    <a:pt x="567" y="1169"/>
                  </a:lnTo>
                  <a:lnTo>
                    <a:pt x="567" y="1170"/>
                  </a:lnTo>
                  <a:lnTo>
                    <a:pt x="564" y="1170"/>
                  </a:lnTo>
                  <a:lnTo>
                    <a:pt x="566" y="1172"/>
                  </a:lnTo>
                  <a:lnTo>
                    <a:pt x="567" y="1172"/>
                  </a:lnTo>
                  <a:lnTo>
                    <a:pt x="568" y="1172"/>
                  </a:lnTo>
                  <a:lnTo>
                    <a:pt x="570" y="1172"/>
                  </a:lnTo>
                  <a:lnTo>
                    <a:pt x="570" y="1173"/>
                  </a:lnTo>
                  <a:lnTo>
                    <a:pt x="572" y="1173"/>
                  </a:lnTo>
                  <a:lnTo>
                    <a:pt x="572" y="1174"/>
                  </a:lnTo>
                  <a:lnTo>
                    <a:pt x="572" y="1174"/>
                  </a:lnTo>
                  <a:lnTo>
                    <a:pt x="574" y="1176"/>
                  </a:lnTo>
                  <a:lnTo>
                    <a:pt x="574" y="1176"/>
                  </a:lnTo>
                  <a:lnTo>
                    <a:pt x="574" y="1177"/>
                  </a:lnTo>
                  <a:lnTo>
                    <a:pt x="575" y="1177"/>
                  </a:lnTo>
                  <a:lnTo>
                    <a:pt x="575" y="1178"/>
                  </a:lnTo>
                  <a:lnTo>
                    <a:pt x="575" y="1180"/>
                  </a:lnTo>
                  <a:lnTo>
                    <a:pt x="575" y="1180"/>
                  </a:lnTo>
                  <a:lnTo>
                    <a:pt x="575" y="1181"/>
                  </a:lnTo>
                  <a:lnTo>
                    <a:pt x="576" y="1182"/>
                  </a:lnTo>
                  <a:lnTo>
                    <a:pt x="577" y="1183"/>
                  </a:lnTo>
                  <a:lnTo>
                    <a:pt x="579" y="1182"/>
                  </a:lnTo>
                  <a:lnTo>
                    <a:pt x="580" y="1182"/>
                  </a:lnTo>
                  <a:lnTo>
                    <a:pt x="580" y="1183"/>
                  </a:lnTo>
                  <a:lnTo>
                    <a:pt x="580" y="1183"/>
                  </a:lnTo>
                  <a:lnTo>
                    <a:pt x="580" y="1183"/>
                  </a:lnTo>
                  <a:lnTo>
                    <a:pt x="580" y="1185"/>
                  </a:lnTo>
                  <a:lnTo>
                    <a:pt x="580" y="1186"/>
                  </a:lnTo>
                  <a:lnTo>
                    <a:pt x="580" y="1186"/>
                  </a:lnTo>
                  <a:lnTo>
                    <a:pt x="581" y="1187"/>
                  </a:lnTo>
                  <a:lnTo>
                    <a:pt x="581" y="1186"/>
                  </a:lnTo>
                  <a:lnTo>
                    <a:pt x="583" y="1186"/>
                  </a:lnTo>
                  <a:lnTo>
                    <a:pt x="584" y="1187"/>
                  </a:lnTo>
                  <a:lnTo>
                    <a:pt x="584" y="1189"/>
                  </a:lnTo>
                  <a:lnTo>
                    <a:pt x="584" y="1187"/>
                  </a:lnTo>
                  <a:lnTo>
                    <a:pt x="584" y="1186"/>
                  </a:lnTo>
                  <a:lnTo>
                    <a:pt x="585" y="1186"/>
                  </a:lnTo>
                  <a:lnTo>
                    <a:pt x="585" y="1187"/>
                  </a:lnTo>
                  <a:lnTo>
                    <a:pt x="586" y="1187"/>
                  </a:lnTo>
                  <a:lnTo>
                    <a:pt x="585" y="1189"/>
                  </a:lnTo>
                  <a:lnTo>
                    <a:pt x="586" y="1189"/>
                  </a:lnTo>
                  <a:lnTo>
                    <a:pt x="586" y="1190"/>
                  </a:lnTo>
                  <a:lnTo>
                    <a:pt x="588" y="1190"/>
                  </a:lnTo>
                  <a:lnTo>
                    <a:pt x="588" y="1191"/>
                  </a:lnTo>
                  <a:lnTo>
                    <a:pt x="588" y="1192"/>
                  </a:lnTo>
                  <a:lnTo>
                    <a:pt x="589" y="1192"/>
                  </a:lnTo>
                  <a:lnTo>
                    <a:pt x="589" y="1194"/>
                  </a:lnTo>
                  <a:lnTo>
                    <a:pt x="589" y="1194"/>
                  </a:lnTo>
                  <a:lnTo>
                    <a:pt x="590" y="1194"/>
                  </a:lnTo>
                  <a:lnTo>
                    <a:pt x="592" y="1194"/>
                  </a:lnTo>
                  <a:lnTo>
                    <a:pt x="592" y="1194"/>
                  </a:lnTo>
                  <a:lnTo>
                    <a:pt x="593" y="1194"/>
                  </a:lnTo>
                  <a:lnTo>
                    <a:pt x="594" y="1196"/>
                  </a:lnTo>
                  <a:lnTo>
                    <a:pt x="593" y="1196"/>
                  </a:lnTo>
                  <a:lnTo>
                    <a:pt x="594" y="1198"/>
                  </a:lnTo>
                  <a:lnTo>
                    <a:pt x="593" y="1199"/>
                  </a:lnTo>
                  <a:lnTo>
                    <a:pt x="594" y="1200"/>
                  </a:lnTo>
                  <a:lnTo>
                    <a:pt x="594" y="1200"/>
                  </a:lnTo>
                  <a:lnTo>
                    <a:pt x="594" y="1202"/>
                  </a:lnTo>
                  <a:lnTo>
                    <a:pt x="594" y="1202"/>
                  </a:lnTo>
                  <a:lnTo>
                    <a:pt x="596" y="1202"/>
                  </a:lnTo>
                  <a:lnTo>
                    <a:pt x="596" y="1203"/>
                  </a:lnTo>
                  <a:lnTo>
                    <a:pt x="596" y="1203"/>
                  </a:lnTo>
                  <a:lnTo>
                    <a:pt x="594" y="1207"/>
                  </a:lnTo>
                  <a:lnTo>
                    <a:pt x="590" y="1208"/>
                  </a:lnTo>
                  <a:lnTo>
                    <a:pt x="590" y="1208"/>
                  </a:lnTo>
                  <a:lnTo>
                    <a:pt x="590" y="1209"/>
                  </a:lnTo>
                  <a:lnTo>
                    <a:pt x="592" y="1211"/>
                  </a:lnTo>
                  <a:lnTo>
                    <a:pt x="593" y="1211"/>
                  </a:lnTo>
                  <a:lnTo>
                    <a:pt x="593" y="1212"/>
                  </a:lnTo>
                  <a:lnTo>
                    <a:pt x="605" y="1220"/>
                  </a:lnTo>
                  <a:lnTo>
                    <a:pt x="612" y="1225"/>
                  </a:lnTo>
                  <a:lnTo>
                    <a:pt x="614" y="1226"/>
                  </a:lnTo>
                  <a:lnTo>
                    <a:pt x="615" y="1226"/>
                  </a:lnTo>
                  <a:lnTo>
                    <a:pt x="630" y="1236"/>
                  </a:lnTo>
                  <a:lnTo>
                    <a:pt x="630" y="1236"/>
                  </a:lnTo>
                  <a:lnTo>
                    <a:pt x="632" y="1238"/>
                  </a:lnTo>
                  <a:lnTo>
                    <a:pt x="632" y="1238"/>
                  </a:lnTo>
                  <a:lnTo>
                    <a:pt x="632" y="1239"/>
                  </a:lnTo>
                  <a:lnTo>
                    <a:pt x="632" y="1236"/>
                  </a:lnTo>
                  <a:lnTo>
                    <a:pt x="632" y="1236"/>
                  </a:lnTo>
                  <a:lnTo>
                    <a:pt x="632" y="1234"/>
                  </a:lnTo>
                  <a:lnTo>
                    <a:pt x="632" y="1234"/>
                  </a:lnTo>
                  <a:lnTo>
                    <a:pt x="634" y="1231"/>
                  </a:lnTo>
                  <a:lnTo>
                    <a:pt x="634" y="1230"/>
                  </a:lnTo>
                  <a:lnTo>
                    <a:pt x="637" y="1223"/>
                  </a:lnTo>
                  <a:lnTo>
                    <a:pt x="640" y="1221"/>
                  </a:lnTo>
                  <a:lnTo>
                    <a:pt x="640" y="1221"/>
                  </a:lnTo>
                  <a:lnTo>
                    <a:pt x="638" y="1221"/>
                  </a:lnTo>
                  <a:lnTo>
                    <a:pt x="640" y="1220"/>
                  </a:lnTo>
                  <a:lnTo>
                    <a:pt x="638" y="1221"/>
                  </a:lnTo>
                  <a:lnTo>
                    <a:pt x="637" y="1220"/>
                  </a:lnTo>
                  <a:lnTo>
                    <a:pt x="638" y="1220"/>
                  </a:lnTo>
                  <a:lnTo>
                    <a:pt x="638" y="1220"/>
                  </a:lnTo>
                  <a:lnTo>
                    <a:pt x="640" y="1220"/>
                  </a:lnTo>
                  <a:lnTo>
                    <a:pt x="640" y="1220"/>
                  </a:lnTo>
                  <a:lnTo>
                    <a:pt x="640" y="1221"/>
                  </a:lnTo>
                  <a:lnTo>
                    <a:pt x="642" y="1217"/>
                  </a:lnTo>
                  <a:lnTo>
                    <a:pt x="643" y="1213"/>
                  </a:lnTo>
                  <a:lnTo>
                    <a:pt x="645" y="1212"/>
                  </a:lnTo>
                  <a:lnTo>
                    <a:pt x="647" y="1209"/>
                  </a:lnTo>
                  <a:lnTo>
                    <a:pt x="650" y="1208"/>
                  </a:lnTo>
                  <a:lnTo>
                    <a:pt x="651" y="1207"/>
                  </a:lnTo>
                  <a:lnTo>
                    <a:pt x="652" y="1207"/>
                  </a:lnTo>
                  <a:lnTo>
                    <a:pt x="654" y="1207"/>
                  </a:lnTo>
                  <a:lnTo>
                    <a:pt x="654" y="1205"/>
                  </a:lnTo>
                  <a:lnTo>
                    <a:pt x="655" y="1207"/>
                  </a:lnTo>
                  <a:lnTo>
                    <a:pt x="655" y="1207"/>
                  </a:lnTo>
                  <a:lnTo>
                    <a:pt x="659" y="1204"/>
                  </a:lnTo>
                  <a:lnTo>
                    <a:pt x="660" y="1204"/>
                  </a:lnTo>
                  <a:lnTo>
                    <a:pt x="659" y="1203"/>
                  </a:lnTo>
                  <a:lnTo>
                    <a:pt x="659" y="1203"/>
                  </a:lnTo>
                  <a:lnTo>
                    <a:pt x="660" y="1202"/>
                  </a:lnTo>
                  <a:lnTo>
                    <a:pt x="664" y="1198"/>
                  </a:lnTo>
                  <a:lnTo>
                    <a:pt x="664" y="1196"/>
                  </a:lnTo>
                  <a:lnTo>
                    <a:pt x="665" y="1196"/>
                  </a:lnTo>
                  <a:lnTo>
                    <a:pt x="665" y="1194"/>
                  </a:lnTo>
                  <a:lnTo>
                    <a:pt x="668" y="1191"/>
                  </a:lnTo>
                  <a:lnTo>
                    <a:pt x="669" y="1191"/>
                  </a:lnTo>
                  <a:lnTo>
                    <a:pt x="668" y="1191"/>
                  </a:lnTo>
                  <a:lnTo>
                    <a:pt x="665" y="1186"/>
                  </a:lnTo>
                  <a:lnTo>
                    <a:pt x="664" y="1183"/>
                  </a:lnTo>
                  <a:lnTo>
                    <a:pt x="664" y="1182"/>
                  </a:lnTo>
                  <a:lnTo>
                    <a:pt x="665" y="1182"/>
                  </a:lnTo>
                  <a:lnTo>
                    <a:pt x="664" y="1178"/>
                  </a:lnTo>
                  <a:lnTo>
                    <a:pt x="664" y="1174"/>
                  </a:lnTo>
                  <a:lnTo>
                    <a:pt x="664" y="1170"/>
                  </a:lnTo>
                  <a:lnTo>
                    <a:pt x="663" y="1168"/>
                  </a:lnTo>
                  <a:lnTo>
                    <a:pt x="663" y="1167"/>
                  </a:lnTo>
                  <a:lnTo>
                    <a:pt x="663" y="1163"/>
                  </a:lnTo>
                  <a:lnTo>
                    <a:pt x="663" y="1160"/>
                  </a:lnTo>
                  <a:lnTo>
                    <a:pt x="663" y="1159"/>
                  </a:lnTo>
                  <a:lnTo>
                    <a:pt x="663" y="1154"/>
                  </a:lnTo>
                  <a:lnTo>
                    <a:pt x="664" y="1152"/>
                  </a:lnTo>
                  <a:lnTo>
                    <a:pt x="664" y="1151"/>
                  </a:lnTo>
                  <a:lnTo>
                    <a:pt x="665" y="1151"/>
                  </a:lnTo>
                  <a:lnTo>
                    <a:pt x="665" y="1150"/>
                  </a:lnTo>
                  <a:lnTo>
                    <a:pt x="665" y="1147"/>
                  </a:lnTo>
                  <a:lnTo>
                    <a:pt x="665" y="1147"/>
                  </a:lnTo>
                  <a:lnTo>
                    <a:pt x="667" y="1146"/>
                  </a:lnTo>
                  <a:lnTo>
                    <a:pt x="665" y="1146"/>
                  </a:lnTo>
                  <a:lnTo>
                    <a:pt x="665" y="1143"/>
                  </a:lnTo>
                  <a:lnTo>
                    <a:pt x="667" y="1141"/>
                  </a:lnTo>
                  <a:lnTo>
                    <a:pt x="667" y="1138"/>
                  </a:lnTo>
                  <a:lnTo>
                    <a:pt x="669" y="1136"/>
                  </a:lnTo>
                  <a:lnTo>
                    <a:pt x="671" y="1134"/>
                  </a:lnTo>
                  <a:lnTo>
                    <a:pt x="669" y="1133"/>
                  </a:lnTo>
                  <a:lnTo>
                    <a:pt x="668" y="1132"/>
                  </a:lnTo>
                  <a:lnTo>
                    <a:pt x="668" y="1128"/>
                  </a:lnTo>
                  <a:lnTo>
                    <a:pt x="668" y="1125"/>
                  </a:lnTo>
                  <a:lnTo>
                    <a:pt x="668" y="1124"/>
                  </a:lnTo>
                  <a:lnTo>
                    <a:pt x="669" y="1124"/>
                  </a:lnTo>
                  <a:lnTo>
                    <a:pt x="669" y="1124"/>
                  </a:lnTo>
                  <a:lnTo>
                    <a:pt x="669" y="1123"/>
                  </a:lnTo>
                  <a:lnTo>
                    <a:pt x="669" y="1121"/>
                  </a:lnTo>
                  <a:lnTo>
                    <a:pt x="671" y="1121"/>
                  </a:lnTo>
                  <a:lnTo>
                    <a:pt x="671" y="1121"/>
                  </a:lnTo>
                  <a:lnTo>
                    <a:pt x="671" y="1120"/>
                  </a:lnTo>
                  <a:lnTo>
                    <a:pt x="671" y="1117"/>
                  </a:lnTo>
                  <a:lnTo>
                    <a:pt x="672" y="1117"/>
                  </a:lnTo>
                  <a:lnTo>
                    <a:pt x="671" y="1116"/>
                  </a:lnTo>
                  <a:lnTo>
                    <a:pt x="672" y="1115"/>
                  </a:lnTo>
                  <a:lnTo>
                    <a:pt x="672" y="1114"/>
                  </a:lnTo>
                  <a:lnTo>
                    <a:pt x="672" y="1112"/>
                  </a:lnTo>
                  <a:lnTo>
                    <a:pt x="672" y="1111"/>
                  </a:lnTo>
                  <a:lnTo>
                    <a:pt x="672" y="1108"/>
                  </a:lnTo>
                  <a:lnTo>
                    <a:pt x="673" y="1106"/>
                  </a:lnTo>
                  <a:lnTo>
                    <a:pt x="673" y="1104"/>
                  </a:lnTo>
                  <a:lnTo>
                    <a:pt x="674" y="1104"/>
                  </a:lnTo>
                  <a:lnTo>
                    <a:pt x="674" y="1103"/>
                  </a:lnTo>
                  <a:lnTo>
                    <a:pt x="674" y="1103"/>
                  </a:lnTo>
                  <a:lnTo>
                    <a:pt x="673" y="1103"/>
                  </a:lnTo>
                  <a:lnTo>
                    <a:pt x="673" y="1103"/>
                  </a:lnTo>
                  <a:lnTo>
                    <a:pt x="674" y="1102"/>
                  </a:lnTo>
                  <a:lnTo>
                    <a:pt x="674" y="1101"/>
                  </a:lnTo>
                  <a:lnTo>
                    <a:pt x="676" y="1098"/>
                  </a:lnTo>
                  <a:lnTo>
                    <a:pt x="676" y="1098"/>
                  </a:lnTo>
                  <a:lnTo>
                    <a:pt x="677" y="1097"/>
                  </a:lnTo>
                  <a:lnTo>
                    <a:pt x="677" y="1095"/>
                  </a:lnTo>
                  <a:lnTo>
                    <a:pt x="677" y="1094"/>
                  </a:lnTo>
                  <a:lnTo>
                    <a:pt x="677" y="1094"/>
                  </a:lnTo>
                  <a:lnTo>
                    <a:pt x="677" y="1094"/>
                  </a:lnTo>
                  <a:lnTo>
                    <a:pt x="677" y="1093"/>
                  </a:lnTo>
                  <a:lnTo>
                    <a:pt x="676" y="1092"/>
                  </a:lnTo>
                  <a:lnTo>
                    <a:pt x="677" y="1089"/>
                  </a:lnTo>
                  <a:lnTo>
                    <a:pt x="676" y="1090"/>
                  </a:lnTo>
                  <a:lnTo>
                    <a:pt x="676" y="1090"/>
                  </a:lnTo>
                  <a:lnTo>
                    <a:pt x="677" y="1088"/>
                  </a:lnTo>
                  <a:lnTo>
                    <a:pt x="677" y="1088"/>
                  </a:lnTo>
                  <a:lnTo>
                    <a:pt x="677" y="1088"/>
                  </a:lnTo>
                  <a:lnTo>
                    <a:pt x="678" y="1086"/>
                  </a:lnTo>
                  <a:lnTo>
                    <a:pt x="680" y="1085"/>
                  </a:lnTo>
                  <a:lnTo>
                    <a:pt x="680" y="1084"/>
                  </a:lnTo>
                  <a:lnTo>
                    <a:pt x="681" y="1084"/>
                  </a:lnTo>
                  <a:lnTo>
                    <a:pt x="681" y="1082"/>
                  </a:lnTo>
                  <a:lnTo>
                    <a:pt x="681" y="1081"/>
                  </a:lnTo>
                  <a:lnTo>
                    <a:pt x="681" y="1080"/>
                  </a:lnTo>
                  <a:lnTo>
                    <a:pt x="681" y="1080"/>
                  </a:lnTo>
                  <a:lnTo>
                    <a:pt x="681" y="1077"/>
                  </a:lnTo>
                  <a:lnTo>
                    <a:pt x="681" y="1077"/>
                  </a:lnTo>
                  <a:lnTo>
                    <a:pt x="682" y="1075"/>
                  </a:lnTo>
                  <a:lnTo>
                    <a:pt x="684" y="1071"/>
                  </a:lnTo>
                  <a:lnTo>
                    <a:pt x="686" y="1064"/>
                  </a:lnTo>
                  <a:lnTo>
                    <a:pt x="687" y="1062"/>
                  </a:lnTo>
                  <a:lnTo>
                    <a:pt x="687" y="1061"/>
                  </a:lnTo>
                  <a:lnTo>
                    <a:pt x="687" y="1061"/>
                  </a:lnTo>
                  <a:lnTo>
                    <a:pt x="687" y="1061"/>
                  </a:lnTo>
                  <a:lnTo>
                    <a:pt x="687" y="1059"/>
                  </a:lnTo>
                  <a:lnTo>
                    <a:pt x="687" y="1059"/>
                  </a:lnTo>
                  <a:lnTo>
                    <a:pt x="687" y="1059"/>
                  </a:lnTo>
                  <a:lnTo>
                    <a:pt x="687" y="1058"/>
                  </a:lnTo>
                  <a:lnTo>
                    <a:pt x="687" y="1058"/>
                  </a:lnTo>
                  <a:lnTo>
                    <a:pt x="685" y="1054"/>
                  </a:lnTo>
                  <a:lnTo>
                    <a:pt x="685" y="1053"/>
                  </a:lnTo>
                  <a:lnTo>
                    <a:pt x="685" y="1053"/>
                  </a:lnTo>
                  <a:lnTo>
                    <a:pt x="684" y="1050"/>
                  </a:lnTo>
                  <a:lnTo>
                    <a:pt x="684" y="1050"/>
                  </a:lnTo>
                  <a:lnTo>
                    <a:pt x="682" y="1046"/>
                  </a:lnTo>
                  <a:lnTo>
                    <a:pt x="682" y="1041"/>
                  </a:lnTo>
                  <a:lnTo>
                    <a:pt x="682" y="1036"/>
                  </a:lnTo>
                  <a:lnTo>
                    <a:pt x="681" y="1032"/>
                  </a:lnTo>
                  <a:lnTo>
                    <a:pt x="681" y="1032"/>
                  </a:lnTo>
                  <a:lnTo>
                    <a:pt x="681" y="1032"/>
                  </a:lnTo>
                  <a:lnTo>
                    <a:pt x="680" y="1027"/>
                  </a:lnTo>
                  <a:lnTo>
                    <a:pt x="678" y="1020"/>
                  </a:lnTo>
                  <a:lnTo>
                    <a:pt x="678" y="1020"/>
                  </a:lnTo>
                  <a:lnTo>
                    <a:pt x="678" y="1019"/>
                  </a:lnTo>
                  <a:lnTo>
                    <a:pt x="678" y="1017"/>
                  </a:lnTo>
                  <a:lnTo>
                    <a:pt x="678" y="1015"/>
                  </a:lnTo>
                  <a:lnTo>
                    <a:pt x="678" y="1014"/>
                  </a:lnTo>
                  <a:lnTo>
                    <a:pt x="678" y="1005"/>
                  </a:lnTo>
                  <a:lnTo>
                    <a:pt x="678" y="998"/>
                  </a:lnTo>
                  <a:lnTo>
                    <a:pt x="677" y="996"/>
                  </a:lnTo>
                  <a:lnTo>
                    <a:pt x="677" y="995"/>
                  </a:lnTo>
                  <a:lnTo>
                    <a:pt x="677" y="993"/>
                  </a:lnTo>
                  <a:lnTo>
                    <a:pt x="676" y="991"/>
                  </a:lnTo>
                  <a:lnTo>
                    <a:pt x="676" y="987"/>
                  </a:lnTo>
                  <a:lnTo>
                    <a:pt x="676" y="984"/>
                  </a:lnTo>
                  <a:lnTo>
                    <a:pt x="676" y="984"/>
                  </a:lnTo>
                  <a:lnTo>
                    <a:pt x="676" y="985"/>
                  </a:lnTo>
                  <a:lnTo>
                    <a:pt x="676" y="985"/>
                  </a:lnTo>
                  <a:lnTo>
                    <a:pt x="676" y="984"/>
                  </a:lnTo>
                  <a:lnTo>
                    <a:pt x="676" y="983"/>
                  </a:lnTo>
                  <a:lnTo>
                    <a:pt x="676" y="983"/>
                  </a:lnTo>
                  <a:lnTo>
                    <a:pt x="674" y="983"/>
                  </a:lnTo>
                  <a:lnTo>
                    <a:pt x="673" y="980"/>
                  </a:lnTo>
                  <a:lnTo>
                    <a:pt x="673" y="978"/>
                  </a:lnTo>
                  <a:lnTo>
                    <a:pt x="673" y="975"/>
                  </a:lnTo>
                  <a:lnTo>
                    <a:pt x="673" y="973"/>
                  </a:lnTo>
                  <a:lnTo>
                    <a:pt x="674" y="969"/>
                  </a:lnTo>
                  <a:lnTo>
                    <a:pt x="674" y="967"/>
                  </a:lnTo>
                  <a:lnTo>
                    <a:pt x="676" y="965"/>
                  </a:lnTo>
                  <a:lnTo>
                    <a:pt x="676" y="963"/>
                  </a:lnTo>
                  <a:lnTo>
                    <a:pt x="676" y="961"/>
                  </a:lnTo>
                  <a:lnTo>
                    <a:pt x="677" y="957"/>
                  </a:lnTo>
                  <a:lnTo>
                    <a:pt x="677" y="953"/>
                  </a:lnTo>
                  <a:lnTo>
                    <a:pt x="677" y="952"/>
                  </a:lnTo>
                  <a:lnTo>
                    <a:pt x="678" y="949"/>
                  </a:lnTo>
                  <a:lnTo>
                    <a:pt x="678" y="949"/>
                  </a:lnTo>
                  <a:lnTo>
                    <a:pt x="680" y="949"/>
                  </a:lnTo>
                  <a:lnTo>
                    <a:pt x="680" y="948"/>
                  </a:lnTo>
                  <a:lnTo>
                    <a:pt x="680" y="948"/>
                  </a:lnTo>
                  <a:lnTo>
                    <a:pt x="680" y="947"/>
                  </a:lnTo>
                  <a:lnTo>
                    <a:pt x="678" y="947"/>
                  </a:lnTo>
                  <a:lnTo>
                    <a:pt x="678" y="947"/>
                  </a:lnTo>
                  <a:lnTo>
                    <a:pt x="678" y="945"/>
                  </a:lnTo>
                  <a:lnTo>
                    <a:pt x="678" y="943"/>
                  </a:lnTo>
                  <a:lnTo>
                    <a:pt x="678" y="941"/>
                  </a:lnTo>
                  <a:lnTo>
                    <a:pt x="678" y="940"/>
                  </a:lnTo>
                  <a:lnTo>
                    <a:pt x="680" y="939"/>
                  </a:lnTo>
                  <a:lnTo>
                    <a:pt x="680" y="936"/>
                  </a:lnTo>
                  <a:lnTo>
                    <a:pt x="681" y="932"/>
                  </a:lnTo>
                  <a:lnTo>
                    <a:pt x="681" y="931"/>
                  </a:lnTo>
                  <a:lnTo>
                    <a:pt x="681" y="930"/>
                  </a:lnTo>
                  <a:lnTo>
                    <a:pt x="682" y="929"/>
                  </a:lnTo>
                  <a:lnTo>
                    <a:pt x="682" y="927"/>
                  </a:lnTo>
                  <a:lnTo>
                    <a:pt x="682" y="923"/>
                  </a:lnTo>
                  <a:lnTo>
                    <a:pt x="682" y="922"/>
                  </a:lnTo>
                  <a:lnTo>
                    <a:pt x="682" y="921"/>
                  </a:lnTo>
                  <a:lnTo>
                    <a:pt x="682" y="920"/>
                  </a:lnTo>
                  <a:lnTo>
                    <a:pt x="681" y="918"/>
                  </a:lnTo>
                  <a:lnTo>
                    <a:pt x="681" y="918"/>
                  </a:lnTo>
                  <a:lnTo>
                    <a:pt x="680" y="916"/>
                  </a:lnTo>
                  <a:lnTo>
                    <a:pt x="680" y="914"/>
                  </a:lnTo>
                  <a:lnTo>
                    <a:pt x="678" y="912"/>
                  </a:lnTo>
                  <a:lnTo>
                    <a:pt x="678" y="909"/>
                  </a:lnTo>
                  <a:lnTo>
                    <a:pt x="678" y="907"/>
                  </a:lnTo>
                  <a:lnTo>
                    <a:pt x="680" y="905"/>
                  </a:lnTo>
                  <a:lnTo>
                    <a:pt x="681" y="905"/>
                  </a:lnTo>
                  <a:lnTo>
                    <a:pt x="681" y="904"/>
                  </a:lnTo>
                  <a:lnTo>
                    <a:pt x="680" y="904"/>
                  </a:lnTo>
                  <a:lnTo>
                    <a:pt x="681" y="904"/>
                  </a:lnTo>
                  <a:lnTo>
                    <a:pt x="682" y="903"/>
                  </a:lnTo>
                  <a:lnTo>
                    <a:pt x="684" y="903"/>
                  </a:lnTo>
                  <a:lnTo>
                    <a:pt x="684" y="904"/>
                  </a:lnTo>
                  <a:lnTo>
                    <a:pt x="684" y="904"/>
                  </a:lnTo>
                  <a:lnTo>
                    <a:pt x="685" y="903"/>
                  </a:lnTo>
                  <a:lnTo>
                    <a:pt x="686" y="901"/>
                  </a:lnTo>
                  <a:lnTo>
                    <a:pt x="686" y="900"/>
                  </a:lnTo>
                  <a:lnTo>
                    <a:pt x="686" y="900"/>
                  </a:lnTo>
                  <a:lnTo>
                    <a:pt x="685" y="900"/>
                  </a:lnTo>
                  <a:lnTo>
                    <a:pt x="685" y="900"/>
                  </a:lnTo>
                  <a:lnTo>
                    <a:pt x="685" y="899"/>
                  </a:lnTo>
                  <a:lnTo>
                    <a:pt x="685" y="899"/>
                  </a:lnTo>
                  <a:lnTo>
                    <a:pt x="684" y="898"/>
                  </a:lnTo>
                  <a:lnTo>
                    <a:pt x="684" y="898"/>
                  </a:lnTo>
                  <a:lnTo>
                    <a:pt x="684" y="896"/>
                  </a:lnTo>
                  <a:lnTo>
                    <a:pt x="682" y="896"/>
                  </a:lnTo>
                  <a:lnTo>
                    <a:pt x="682" y="896"/>
                  </a:lnTo>
                  <a:lnTo>
                    <a:pt x="682" y="895"/>
                  </a:lnTo>
                  <a:lnTo>
                    <a:pt x="682" y="894"/>
                  </a:lnTo>
                  <a:lnTo>
                    <a:pt x="682" y="892"/>
                  </a:lnTo>
                  <a:lnTo>
                    <a:pt x="685" y="891"/>
                  </a:lnTo>
                  <a:lnTo>
                    <a:pt x="685" y="891"/>
                  </a:lnTo>
                  <a:lnTo>
                    <a:pt x="685" y="890"/>
                  </a:lnTo>
                  <a:lnTo>
                    <a:pt x="685" y="890"/>
                  </a:lnTo>
                  <a:lnTo>
                    <a:pt x="684" y="890"/>
                  </a:lnTo>
                  <a:lnTo>
                    <a:pt x="684" y="890"/>
                  </a:lnTo>
                  <a:lnTo>
                    <a:pt x="685" y="890"/>
                  </a:lnTo>
                  <a:lnTo>
                    <a:pt x="686" y="888"/>
                  </a:lnTo>
                  <a:lnTo>
                    <a:pt x="685" y="888"/>
                  </a:lnTo>
                  <a:lnTo>
                    <a:pt x="686" y="887"/>
                  </a:lnTo>
                  <a:lnTo>
                    <a:pt x="685" y="886"/>
                  </a:lnTo>
                  <a:lnTo>
                    <a:pt x="685" y="886"/>
                  </a:lnTo>
                  <a:lnTo>
                    <a:pt x="685" y="885"/>
                  </a:lnTo>
                  <a:lnTo>
                    <a:pt x="685" y="885"/>
                  </a:lnTo>
                  <a:lnTo>
                    <a:pt x="685" y="885"/>
                  </a:lnTo>
                  <a:lnTo>
                    <a:pt x="685" y="883"/>
                  </a:lnTo>
                  <a:lnTo>
                    <a:pt x="685" y="883"/>
                  </a:lnTo>
                  <a:lnTo>
                    <a:pt x="684" y="882"/>
                  </a:lnTo>
                  <a:lnTo>
                    <a:pt x="682" y="883"/>
                  </a:lnTo>
                  <a:lnTo>
                    <a:pt x="681" y="883"/>
                  </a:lnTo>
                  <a:lnTo>
                    <a:pt x="681" y="882"/>
                  </a:lnTo>
                  <a:lnTo>
                    <a:pt x="680" y="879"/>
                  </a:lnTo>
                  <a:lnTo>
                    <a:pt x="681" y="876"/>
                  </a:lnTo>
                  <a:lnTo>
                    <a:pt x="681" y="876"/>
                  </a:lnTo>
                  <a:lnTo>
                    <a:pt x="681" y="873"/>
                  </a:lnTo>
                  <a:lnTo>
                    <a:pt x="682" y="870"/>
                  </a:lnTo>
                  <a:lnTo>
                    <a:pt x="684" y="870"/>
                  </a:lnTo>
                  <a:lnTo>
                    <a:pt x="685" y="870"/>
                  </a:lnTo>
                  <a:lnTo>
                    <a:pt x="685" y="870"/>
                  </a:lnTo>
                  <a:lnTo>
                    <a:pt x="686" y="869"/>
                  </a:lnTo>
                  <a:lnTo>
                    <a:pt x="687" y="869"/>
                  </a:lnTo>
                  <a:lnTo>
                    <a:pt x="687" y="868"/>
                  </a:lnTo>
                  <a:lnTo>
                    <a:pt x="689" y="866"/>
                  </a:lnTo>
                  <a:lnTo>
                    <a:pt x="690" y="866"/>
                  </a:lnTo>
                  <a:lnTo>
                    <a:pt x="691" y="865"/>
                  </a:lnTo>
                  <a:lnTo>
                    <a:pt x="693" y="865"/>
                  </a:lnTo>
                  <a:lnTo>
                    <a:pt x="691" y="865"/>
                  </a:lnTo>
                  <a:lnTo>
                    <a:pt x="693" y="865"/>
                  </a:lnTo>
                  <a:lnTo>
                    <a:pt x="694" y="864"/>
                  </a:lnTo>
                  <a:lnTo>
                    <a:pt x="694" y="864"/>
                  </a:lnTo>
                  <a:lnTo>
                    <a:pt x="695" y="863"/>
                  </a:lnTo>
                  <a:lnTo>
                    <a:pt x="695" y="861"/>
                  </a:lnTo>
                  <a:lnTo>
                    <a:pt x="696" y="861"/>
                  </a:lnTo>
                  <a:lnTo>
                    <a:pt x="696" y="861"/>
                  </a:lnTo>
                  <a:lnTo>
                    <a:pt x="696" y="860"/>
                  </a:lnTo>
                  <a:lnTo>
                    <a:pt x="698" y="860"/>
                  </a:lnTo>
                  <a:lnTo>
                    <a:pt x="699" y="860"/>
                  </a:lnTo>
                  <a:lnTo>
                    <a:pt x="700" y="859"/>
                  </a:lnTo>
                  <a:lnTo>
                    <a:pt x="702" y="859"/>
                  </a:lnTo>
                  <a:lnTo>
                    <a:pt x="702" y="857"/>
                  </a:lnTo>
                  <a:lnTo>
                    <a:pt x="703" y="856"/>
                  </a:lnTo>
                  <a:lnTo>
                    <a:pt x="703" y="856"/>
                  </a:lnTo>
                  <a:lnTo>
                    <a:pt x="704" y="855"/>
                  </a:lnTo>
                  <a:lnTo>
                    <a:pt x="704" y="855"/>
                  </a:lnTo>
                  <a:lnTo>
                    <a:pt x="704" y="854"/>
                  </a:lnTo>
                  <a:lnTo>
                    <a:pt x="706" y="852"/>
                  </a:lnTo>
                  <a:lnTo>
                    <a:pt x="704" y="851"/>
                  </a:lnTo>
                  <a:lnTo>
                    <a:pt x="708" y="850"/>
                  </a:lnTo>
                  <a:lnTo>
                    <a:pt x="709" y="851"/>
                  </a:lnTo>
                  <a:lnTo>
                    <a:pt x="708" y="852"/>
                  </a:lnTo>
                  <a:lnTo>
                    <a:pt x="707" y="855"/>
                  </a:lnTo>
                  <a:lnTo>
                    <a:pt x="711" y="856"/>
                  </a:lnTo>
                  <a:lnTo>
                    <a:pt x="712" y="856"/>
                  </a:lnTo>
                  <a:lnTo>
                    <a:pt x="712" y="856"/>
                  </a:lnTo>
                  <a:lnTo>
                    <a:pt x="713" y="856"/>
                  </a:lnTo>
                  <a:lnTo>
                    <a:pt x="715" y="856"/>
                  </a:lnTo>
                  <a:lnTo>
                    <a:pt x="716" y="856"/>
                  </a:lnTo>
                  <a:lnTo>
                    <a:pt x="717" y="854"/>
                  </a:lnTo>
                  <a:lnTo>
                    <a:pt x="720" y="852"/>
                  </a:lnTo>
                  <a:lnTo>
                    <a:pt x="721" y="852"/>
                  </a:lnTo>
                  <a:lnTo>
                    <a:pt x="722" y="852"/>
                  </a:lnTo>
                  <a:lnTo>
                    <a:pt x="722" y="852"/>
                  </a:lnTo>
                  <a:lnTo>
                    <a:pt x="724" y="852"/>
                  </a:lnTo>
                  <a:lnTo>
                    <a:pt x="725" y="850"/>
                  </a:lnTo>
                  <a:lnTo>
                    <a:pt x="726" y="848"/>
                  </a:lnTo>
                  <a:lnTo>
                    <a:pt x="728" y="846"/>
                  </a:lnTo>
                  <a:lnTo>
                    <a:pt x="729" y="846"/>
                  </a:lnTo>
                  <a:lnTo>
                    <a:pt x="730" y="844"/>
                  </a:lnTo>
                  <a:lnTo>
                    <a:pt x="731" y="843"/>
                  </a:lnTo>
                  <a:lnTo>
                    <a:pt x="733" y="842"/>
                  </a:lnTo>
                  <a:lnTo>
                    <a:pt x="734" y="841"/>
                  </a:lnTo>
                  <a:lnTo>
                    <a:pt x="735" y="839"/>
                  </a:lnTo>
                  <a:lnTo>
                    <a:pt x="739" y="834"/>
                  </a:lnTo>
                  <a:lnTo>
                    <a:pt x="741" y="833"/>
                  </a:lnTo>
                  <a:lnTo>
                    <a:pt x="742" y="830"/>
                  </a:lnTo>
                  <a:lnTo>
                    <a:pt x="743" y="830"/>
                  </a:lnTo>
                  <a:lnTo>
                    <a:pt x="743" y="829"/>
                  </a:lnTo>
                  <a:lnTo>
                    <a:pt x="744" y="829"/>
                  </a:lnTo>
                  <a:lnTo>
                    <a:pt x="744" y="829"/>
                  </a:lnTo>
                  <a:lnTo>
                    <a:pt x="744" y="828"/>
                  </a:lnTo>
                  <a:lnTo>
                    <a:pt x="746" y="826"/>
                  </a:lnTo>
                  <a:lnTo>
                    <a:pt x="746" y="825"/>
                  </a:lnTo>
                  <a:lnTo>
                    <a:pt x="747" y="825"/>
                  </a:lnTo>
                  <a:lnTo>
                    <a:pt x="748" y="822"/>
                  </a:lnTo>
                  <a:lnTo>
                    <a:pt x="750" y="821"/>
                  </a:lnTo>
                  <a:lnTo>
                    <a:pt x="751" y="819"/>
                  </a:lnTo>
                  <a:lnTo>
                    <a:pt x="751" y="817"/>
                  </a:lnTo>
                  <a:lnTo>
                    <a:pt x="753" y="815"/>
                  </a:lnTo>
                  <a:lnTo>
                    <a:pt x="755" y="813"/>
                  </a:lnTo>
                  <a:lnTo>
                    <a:pt x="755" y="813"/>
                  </a:lnTo>
                  <a:lnTo>
                    <a:pt x="756" y="812"/>
                  </a:lnTo>
                  <a:lnTo>
                    <a:pt x="756" y="811"/>
                  </a:lnTo>
                  <a:lnTo>
                    <a:pt x="756" y="811"/>
                  </a:lnTo>
                  <a:lnTo>
                    <a:pt x="759" y="807"/>
                  </a:lnTo>
                  <a:lnTo>
                    <a:pt x="763" y="802"/>
                  </a:lnTo>
                  <a:lnTo>
                    <a:pt x="764" y="799"/>
                  </a:lnTo>
                  <a:lnTo>
                    <a:pt x="768" y="793"/>
                  </a:lnTo>
                  <a:lnTo>
                    <a:pt x="769" y="791"/>
                  </a:lnTo>
                  <a:lnTo>
                    <a:pt x="769" y="790"/>
                  </a:lnTo>
                  <a:lnTo>
                    <a:pt x="770" y="789"/>
                  </a:lnTo>
                  <a:lnTo>
                    <a:pt x="772" y="786"/>
                  </a:lnTo>
                  <a:lnTo>
                    <a:pt x="773" y="784"/>
                  </a:lnTo>
                  <a:lnTo>
                    <a:pt x="774" y="781"/>
                  </a:lnTo>
                  <a:lnTo>
                    <a:pt x="778" y="773"/>
                  </a:lnTo>
                  <a:lnTo>
                    <a:pt x="781" y="766"/>
                  </a:lnTo>
                  <a:lnTo>
                    <a:pt x="783" y="762"/>
                  </a:lnTo>
                  <a:lnTo>
                    <a:pt x="788" y="751"/>
                  </a:lnTo>
                  <a:lnTo>
                    <a:pt x="790" y="749"/>
                  </a:lnTo>
                  <a:lnTo>
                    <a:pt x="792" y="745"/>
                  </a:lnTo>
                  <a:lnTo>
                    <a:pt x="794" y="745"/>
                  </a:lnTo>
                  <a:lnTo>
                    <a:pt x="792" y="744"/>
                  </a:lnTo>
                  <a:lnTo>
                    <a:pt x="794" y="744"/>
                  </a:lnTo>
                  <a:lnTo>
                    <a:pt x="795" y="744"/>
                  </a:lnTo>
                  <a:lnTo>
                    <a:pt x="795" y="744"/>
                  </a:lnTo>
                  <a:lnTo>
                    <a:pt x="795" y="742"/>
                  </a:lnTo>
                  <a:lnTo>
                    <a:pt x="796" y="737"/>
                  </a:lnTo>
                  <a:lnTo>
                    <a:pt x="799" y="733"/>
                  </a:lnTo>
                  <a:lnTo>
                    <a:pt x="803" y="728"/>
                  </a:lnTo>
                  <a:lnTo>
                    <a:pt x="807" y="724"/>
                  </a:lnTo>
                  <a:lnTo>
                    <a:pt x="807" y="723"/>
                  </a:lnTo>
                  <a:lnTo>
                    <a:pt x="808" y="719"/>
                  </a:lnTo>
                  <a:lnTo>
                    <a:pt x="813" y="713"/>
                  </a:lnTo>
                  <a:lnTo>
                    <a:pt x="816" y="710"/>
                  </a:lnTo>
                  <a:lnTo>
                    <a:pt x="816" y="709"/>
                  </a:lnTo>
                  <a:lnTo>
                    <a:pt x="817" y="705"/>
                  </a:lnTo>
                  <a:lnTo>
                    <a:pt x="819" y="702"/>
                  </a:lnTo>
                  <a:lnTo>
                    <a:pt x="821" y="700"/>
                  </a:lnTo>
                  <a:lnTo>
                    <a:pt x="827" y="694"/>
                  </a:lnTo>
                  <a:lnTo>
                    <a:pt x="827" y="693"/>
                  </a:lnTo>
                  <a:lnTo>
                    <a:pt x="830" y="692"/>
                  </a:lnTo>
                  <a:lnTo>
                    <a:pt x="836" y="688"/>
                  </a:lnTo>
                  <a:lnTo>
                    <a:pt x="839" y="687"/>
                  </a:lnTo>
                  <a:lnTo>
                    <a:pt x="841" y="684"/>
                  </a:lnTo>
                  <a:lnTo>
                    <a:pt x="843" y="683"/>
                  </a:lnTo>
                  <a:lnTo>
                    <a:pt x="847" y="681"/>
                  </a:lnTo>
                  <a:lnTo>
                    <a:pt x="852" y="679"/>
                  </a:lnTo>
                  <a:lnTo>
                    <a:pt x="856" y="678"/>
                  </a:lnTo>
                  <a:lnTo>
                    <a:pt x="858" y="678"/>
                  </a:lnTo>
                  <a:lnTo>
                    <a:pt x="858" y="678"/>
                  </a:lnTo>
                  <a:lnTo>
                    <a:pt x="858" y="678"/>
                  </a:lnTo>
                  <a:lnTo>
                    <a:pt x="858" y="676"/>
                  </a:lnTo>
                  <a:lnTo>
                    <a:pt x="858" y="676"/>
                  </a:lnTo>
                  <a:lnTo>
                    <a:pt x="860" y="676"/>
                  </a:lnTo>
                  <a:lnTo>
                    <a:pt x="860" y="676"/>
                  </a:lnTo>
                  <a:lnTo>
                    <a:pt x="861" y="675"/>
                  </a:lnTo>
                  <a:lnTo>
                    <a:pt x="864" y="670"/>
                  </a:lnTo>
                  <a:lnTo>
                    <a:pt x="865" y="667"/>
                  </a:lnTo>
                  <a:lnTo>
                    <a:pt x="866" y="667"/>
                  </a:lnTo>
                  <a:lnTo>
                    <a:pt x="866" y="666"/>
                  </a:lnTo>
                  <a:lnTo>
                    <a:pt x="866" y="666"/>
                  </a:lnTo>
                  <a:lnTo>
                    <a:pt x="866" y="665"/>
                  </a:lnTo>
                  <a:lnTo>
                    <a:pt x="866" y="663"/>
                  </a:lnTo>
                  <a:lnTo>
                    <a:pt x="866" y="663"/>
                  </a:lnTo>
                  <a:lnTo>
                    <a:pt x="866" y="662"/>
                  </a:lnTo>
                  <a:lnTo>
                    <a:pt x="867" y="659"/>
                  </a:lnTo>
                  <a:lnTo>
                    <a:pt x="870" y="658"/>
                  </a:lnTo>
                  <a:lnTo>
                    <a:pt x="871" y="656"/>
                  </a:lnTo>
                  <a:lnTo>
                    <a:pt x="874" y="654"/>
                  </a:lnTo>
                  <a:lnTo>
                    <a:pt x="874" y="653"/>
                  </a:lnTo>
                  <a:lnTo>
                    <a:pt x="875" y="652"/>
                  </a:lnTo>
                  <a:lnTo>
                    <a:pt x="876" y="652"/>
                  </a:lnTo>
                  <a:lnTo>
                    <a:pt x="878" y="652"/>
                  </a:lnTo>
                  <a:lnTo>
                    <a:pt x="878" y="652"/>
                  </a:lnTo>
                  <a:lnTo>
                    <a:pt x="878" y="650"/>
                  </a:lnTo>
                  <a:lnTo>
                    <a:pt x="879" y="649"/>
                  </a:lnTo>
                  <a:lnTo>
                    <a:pt x="880" y="648"/>
                  </a:lnTo>
                  <a:lnTo>
                    <a:pt x="882" y="647"/>
                  </a:lnTo>
                  <a:lnTo>
                    <a:pt x="883" y="647"/>
                  </a:lnTo>
                  <a:lnTo>
                    <a:pt x="883" y="647"/>
                  </a:lnTo>
                  <a:lnTo>
                    <a:pt x="883" y="645"/>
                  </a:lnTo>
                  <a:lnTo>
                    <a:pt x="884" y="644"/>
                  </a:lnTo>
                  <a:lnTo>
                    <a:pt x="887" y="641"/>
                  </a:lnTo>
                  <a:lnTo>
                    <a:pt x="888" y="638"/>
                  </a:lnTo>
                  <a:lnTo>
                    <a:pt x="889" y="636"/>
                  </a:lnTo>
                  <a:lnTo>
                    <a:pt x="891" y="634"/>
                  </a:lnTo>
                  <a:lnTo>
                    <a:pt x="893" y="631"/>
                  </a:lnTo>
                  <a:lnTo>
                    <a:pt x="895" y="628"/>
                  </a:lnTo>
                  <a:lnTo>
                    <a:pt x="896" y="627"/>
                  </a:lnTo>
                  <a:lnTo>
                    <a:pt x="897" y="625"/>
                  </a:lnTo>
                  <a:lnTo>
                    <a:pt x="900" y="622"/>
                  </a:lnTo>
                  <a:lnTo>
                    <a:pt x="898" y="622"/>
                  </a:lnTo>
                  <a:lnTo>
                    <a:pt x="900" y="622"/>
                  </a:lnTo>
                  <a:lnTo>
                    <a:pt x="901" y="619"/>
                  </a:lnTo>
                  <a:lnTo>
                    <a:pt x="901" y="619"/>
                  </a:lnTo>
                  <a:lnTo>
                    <a:pt x="904" y="618"/>
                  </a:lnTo>
                  <a:lnTo>
                    <a:pt x="905" y="617"/>
                  </a:lnTo>
                  <a:lnTo>
                    <a:pt x="906" y="617"/>
                  </a:lnTo>
                  <a:lnTo>
                    <a:pt x="906" y="618"/>
                  </a:lnTo>
                  <a:lnTo>
                    <a:pt x="905" y="618"/>
                  </a:lnTo>
                  <a:lnTo>
                    <a:pt x="906" y="618"/>
                  </a:lnTo>
                  <a:lnTo>
                    <a:pt x="906" y="617"/>
                  </a:lnTo>
                  <a:lnTo>
                    <a:pt x="908" y="617"/>
                  </a:lnTo>
                  <a:lnTo>
                    <a:pt x="908" y="616"/>
                  </a:lnTo>
                  <a:lnTo>
                    <a:pt x="908" y="614"/>
                  </a:lnTo>
                  <a:lnTo>
                    <a:pt x="909" y="613"/>
                  </a:lnTo>
                  <a:lnTo>
                    <a:pt x="909" y="612"/>
                  </a:lnTo>
                  <a:lnTo>
                    <a:pt x="910" y="612"/>
                  </a:lnTo>
                  <a:lnTo>
                    <a:pt x="911" y="609"/>
                  </a:lnTo>
                  <a:lnTo>
                    <a:pt x="911" y="609"/>
                  </a:lnTo>
                  <a:lnTo>
                    <a:pt x="913" y="609"/>
                  </a:lnTo>
                  <a:lnTo>
                    <a:pt x="913" y="608"/>
                  </a:lnTo>
                  <a:lnTo>
                    <a:pt x="913" y="608"/>
                  </a:lnTo>
                  <a:lnTo>
                    <a:pt x="914" y="606"/>
                  </a:lnTo>
                  <a:lnTo>
                    <a:pt x="915" y="606"/>
                  </a:lnTo>
                  <a:lnTo>
                    <a:pt x="915" y="605"/>
                  </a:lnTo>
                  <a:lnTo>
                    <a:pt x="917" y="604"/>
                  </a:lnTo>
                  <a:lnTo>
                    <a:pt x="918" y="603"/>
                  </a:lnTo>
                  <a:lnTo>
                    <a:pt x="919" y="601"/>
                  </a:lnTo>
                  <a:lnTo>
                    <a:pt x="919" y="601"/>
                  </a:lnTo>
                  <a:lnTo>
                    <a:pt x="919" y="601"/>
                  </a:lnTo>
                  <a:lnTo>
                    <a:pt x="920" y="601"/>
                  </a:lnTo>
                  <a:lnTo>
                    <a:pt x="922" y="599"/>
                  </a:lnTo>
                  <a:lnTo>
                    <a:pt x="922" y="596"/>
                  </a:lnTo>
                  <a:lnTo>
                    <a:pt x="922" y="596"/>
                  </a:lnTo>
                  <a:lnTo>
                    <a:pt x="923" y="594"/>
                  </a:lnTo>
                  <a:lnTo>
                    <a:pt x="924" y="594"/>
                  </a:lnTo>
                  <a:lnTo>
                    <a:pt x="926" y="594"/>
                  </a:lnTo>
                  <a:lnTo>
                    <a:pt x="926" y="592"/>
                  </a:lnTo>
                  <a:lnTo>
                    <a:pt x="926" y="592"/>
                  </a:lnTo>
                  <a:lnTo>
                    <a:pt x="927" y="592"/>
                  </a:lnTo>
                  <a:lnTo>
                    <a:pt x="927" y="592"/>
                  </a:lnTo>
                  <a:lnTo>
                    <a:pt x="927" y="591"/>
                  </a:lnTo>
                  <a:lnTo>
                    <a:pt x="928" y="591"/>
                  </a:lnTo>
                  <a:lnTo>
                    <a:pt x="930" y="590"/>
                  </a:lnTo>
                  <a:lnTo>
                    <a:pt x="931" y="588"/>
                  </a:lnTo>
                  <a:lnTo>
                    <a:pt x="932" y="587"/>
                  </a:lnTo>
                  <a:lnTo>
                    <a:pt x="932" y="586"/>
                  </a:lnTo>
                  <a:lnTo>
                    <a:pt x="932" y="586"/>
                  </a:lnTo>
                  <a:lnTo>
                    <a:pt x="933" y="584"/>
                  </a:lnTo>
                  <a:lnTo>
                    <a:pt x="933" y="584"/>
                  </a:lnTo>
                  <a:lnTo>
                    <a:pt x="933" y="583"/>
                  </a:lnTo>
                  <a:lnTo>
                    <a:pt x="933" y="583"/>
                  </a:lnTo>
                  <a:lnTo>
                    <a:pt x="935" y="583"/>
                  </a:lnTo>
                  <a:lnTo>
                    <a:pt x="936" y="582"/>
                  </a:lnTo>
                  <a:lnTo>
                    <a:pt x="936" y="582"/>
                  </a:lnTo>
                  <a:lnTo>
                    <a:pt x="936" y="579"/>
                  </a:lnTo>
                  <a:lnTo>
                    <a:pt x="936" y="579"/>
                  </a:lnTo>
                  <a:lnTo>
                    <a:pt x="936" y="579"/>
                  </a:lnTo>
                  <a:lnTo>
                    <a:pt x="936" y="578"/>
                  </a:lnTo>
                  <a:lnTo>
                    <a:pt x="937" y="578"/>
                  </a:lnTo>
                  <a:lnTo>
                    <a:pt x="937" y="577"/>
                  </a:lnTo>
                  <a:lnTo>
                    <a:pt x="939" y="577"/>
                  </a:lnTo>
                  <a:lnTo>
                    <a:pt x="939" y="575"/>
                  </a:lnTo>
                  <a:lnTo>
                    <a:pt x="939" y="575"/>
                  </a:lnTo>
                  <a:lnTo>
                    <a:pt x="939" y="574"/>
                  </a:lnTo>
                  <a:lnTo>
                    <a:pt x="940" y="574"/>
                  </a:lnTo>
                  <a:lnTo>
                    <a:pt x="939" y="574"/>
                  </a:lnTo>
                  <a:lnTo>
                    <a:pt x="940" y="573"/>
                  </a:lnTo>
                  <a:lnTo>
                    <a:pt x="940" y="573"/>
                  </a:lnTo>
                  <a:lnTo>
                    <a:pt x="940" y="572"/>
                  </a:lnTo>
                  <a:lnTo>
                    <a:pt x="941" y="570"/>
                  </a:lnTo>
                  <a:lnTo>
                    <a:pt x="941" y="569"/>
                  </a:lnTo>
                  <a:lnTo>
                    <a:pt x="942" y="568"/>
                  </a:lnTo>
                  <a:lnTo>
                    <a:pt x="944" y="568"/>
                  </a:lnTo>
                  <a:lnTo>
                    <a:pt x="944" y="566"/>
                  </a:lnTo>
                  <a:lnTo>
                    <a:pt x="944" y="564"/>
                  </a:lnTo>
                  <a:lnTo>
                    <a:pt x="945" y="564"/>
                  </a:lnTo>
                  <a:lnTo>
                    <a:pt x="945" y="562"/>
                  </a:lnTo>
                  <a:lnTo>
                    <a:pt x="946" y="560"/>
                  </a:lnTo>
                  <a:lnTo>
                    <a:pt x="948" y="560"/>
                  </a:lnTo>
                  <a:lnTo>
                    <a:pt x="948" y="559"/>
                  </a:lnTo>
                  <a:lnTo>
                    <a:pt x="946" y="557"/>
                  </a:lnTo>
                  <a:lnTo>
                    <a:pt x="946" y="556"/>
                  </a:lnTo>
                  <a:lnTo>
                    <a:pt x="948" y="555"/>
                  </a:lnTo>
                  <a:lnTo>
                    <a:pt x="949" y="555"/>
                  </a:lnTo>
                  <a:lnTo>
                    <a:pt x="949" y="553"/>
                  </a:lnTo>
                  <a:lnTo>
                    <a:pt x="949" y="553"/>
                  </a:lnTo>
                  <a:lnTo>
                    <a:pt x="949" y="552"/>
                  </a:lnTo>
                  <a:lnTo>
                    <a:pt x="950" y="551"/>
                  </a:lnTo>
                  <a:lnTo>
                    <a:pt x="949" y="550"/>
                  </a:lnTo>
                  <a:lnTo>
                    <a:pt x="950" y="548"/>
                  </a:lnTo>
                  <a:lnTo>
                    <a:pt x="950" y="548"/>
                  </a:lnTo>
                  <a:lnTo>
                    <a:pt x="950" y="548"/>
                  </a:lnTo>
                  <a:lnTo>
                    <a:pt x="950" y="547"/>
                  </a:lnTo>
                  <a:lnTo>
                    <a:pt x="950" y="546"/>
                  </a:lnTo>
                  <a:lnTo>
                    <a:pt x="952" y="546"/>
                  </a:lnTo>
                  <a:lnTo>
                    <a:pt x="952" y="544"/>
                  </a:lnTo>
                  <a:lnTo>
                    <a:pt x="952" y="543"/>
                  </a:lnTo>
                  <a:lnTo>
                    <a:pt x="953" y="542"/>
                  </a:lnTo>
                  <a:lnTo>
                    <a:pt x="953" y="540"/>
                  </a:lnTo>
                  <a:lnTo>
                    <a:pt x="953" y="539"/>
                  </a:lnTo>
                  <a:lnTo>
                    <a:pt x="953" y="539"/>
                  </a:lnTo>
                  <a:lnTo>
                    <a:pt x="954" y="538"/>
                  </a:lnTo>
                  <a:lnTo>
                    <a:pt x="954" y="538"/>
                  </a:lnTo>
                  <a:lnTo>
                    <a:pt x="954" y="538"/>
                  </a:lnTo>
                  <a:lnTo>
                    <a:pt x="955" y="538"/>
                  </a:lnTo>
                  <a:lnTo>
                    <a:pt x="955" y="538"/>
                  </a:lnTo>
                  <a:lnTo>
                    <a:pt x="955" y="538"/>
                  </a:lnTo>
                  <a:lnTo>
                    <a:pt x="955" y="537"/>
                  </a:lnTo>
                  <a:lnTo>
                    <a:pt x="957" y="537"/>
                  </a:lnTo>
                  <a:lnTo>
                    <a:pt x="955" y="535"/>
                  </a:lnTo>
                  <a:lnTo>
                    <a:pt x="955" y="534"/>
                  </a:lnTo>
                  <a:lnTo>
                    <a:pt x="957" y="534"/>
                  </a:lnTo>
                  <a:lnTo>
                    <a:pt x="957" y="533"/>
                  </a:lnTo>
                  <a:lnTo>
                    <a:pt x="957" y="533"/>
                  </a:lnTo>
                  <a:lnTo>
                    <a:pt x="957" y="531"/>
                  </a:lnTo>
                  <a:lnTo>
                    <a:pt x="957" y="530"/>
                  </a:lnTo>
                  <a:lnTo>
                    <a:pt x="958" y="529"/>
                  </a:lnTo>
                  <a:lnTo>
                    <a:pt x="959" y="524"/>
                  </a:lnTo>
                  <a:lnTo>
                    <a:pt x="958" y="524"/>
                  </a:lnTo>
                  <a:lnTo>
                    <a:pt x="959" y="522"/>
                  </a:lnTo>
                  <a:lnTo>
                    <a:pt x="959" y="522"/>
                  </a:lnTo>
                  <a:lnTo>
                    <a:pt x="961" y="522"/>
                  </a:lnTo>
                  <a:lnTo>
                    <a:pt x="959" y="522"/>
                  </a:lnTo>
                  <a:lnTo>
                    <a:pt x="959" y="522"/>
                  </a:lnTo>
                  <a:lnTo>
                    <a:pt x="959" y="521"/>
                  </a:lnTo>
                  <a:lnTo>
                    <a:pt x="961" y="518"/>
                  </a:lnTo>
                  <a:lnTo>
                    <a:pt x="959" y="518"/>
                  </a:lnTo>
                  <a:lnTo>
                    <a:pt x="959" y="518"/>
                  </a:lnTo>
                  <a:lnTo>
                    <a:pt x="959" y="517"/>
                  </a:lnTo>
                  <a:lnTo>
                    <a:pt x="961" y="516"/>
                  </a:lnTo>
                  <a:lnTo>
                    <a:pt x="962" y="513"/>
                  </a:lnTo>
                  <a:lnTo>
                    <a:pt x="962" y="513"/>
                  </a:lnTo>
                  <a:lnTo>
                    <a:pt x="962" y="512"/>
                  </a:lnTo>
                  <a:lnTo>
                    <a:pt x="962" y="511"/>
                  </a:lnTo>
                  <a:lnTo>
                    <a:pt x="962" y="509"/>
                  </a:lnTo>
                  <a:lnTo>
                    <a:pt x="964" y="504"/>
                  </a:lnTo>
                  <a:lnTo>
                    <a:pt x="966" y="500"/>
                  </a:lnTo>
                  <a:lnTo>
                    <a:pt x="966" y="500"/>
                  </a:lnTo>
                  <a:lnTo>
                    <a:pt x="966" y="500"/>
                  </a:lnTo>
                  <a:lnTo>
                    <a:pt x="967" y="498"/>
                  </a:lnTo>
                  <a:lnTo>
                    <a:pt x="967" y="496"/>
                  </a:lnTo>
                  <a:lnTo>
                    <a:pt x="968" y="494"/>
                  </a:lnTo>
                  <a:lnTo>
                    <a:pt x="968" y="491"/>
                  </a:lnTo>
                  <a:lnTo>
                    <a:pt x="968" y="491"/>
                  </a:lnTo>
                  <a:lnTo>
                    <a:pt x="968" y="489"/>
                  </a:lnTo>
                  <a:lnTo>
                    <a:pt x="967" y="489"/>
                  </a:lnTo>
                  <a:lnTo>
                    <a:pt x="967" y="486"/>
                  </a:lnTo>
                  <a:lnTo>
                    <a:pt x="967" y="486"/>
                  </a:lnTo>
                  <a:lnTo>
                    <a:pt x="967" y="486"/>
                  </a:lnTo>
                  <a:lnTo>
                    <a:pt x="967" y="485"/>
                  </a:lnTo>
                  <a:lnTo>
                    <a:pt x="967" y="484"/>
                  </a:lnTo>
                  <a:lnTo>
                    <a:pt x="967" y="484"/>
                  </a:lnTo>
                  <a:lnTo>
                    <a:pt x="967" y="484"/>
                  </a:lnTo>
                  <a:lnTo>
                    <a:pt x="967" y="482"/>
                  </a:lnTo>
                  <a:lnTo>
                    <a:pt x="968" y="478"/>
                  </a:lnTo>
                  <a:lnTo>
                    <a:pt x="968" y="477"/>
                  </a:lnTo>
                  <a:lnTo>
                    <a:pt x="967" y="477"/>
                  </a:lnTo>
                  <a:lnTo>
                    <a:pt x="968" y="476"/>
                  </a:lnTo>
                  <a:lnTo>
                    <a:pt x="967" y="476"/>
                  </a:lnTo>
                  <a:lnTo>
                    <a:pt x="967" y="476"/>
                  </a:lnTo>
                  <a:lnTo>
                    <a:pt x="967" y="475"/>
                  </a:lnTo>
                  <a:lnTo>
                    <a:pt x="967" y="475"/>
                  </a:lnTo>
                  <a:lnTo>
                    <a:pt x="968" y="472"/>
                  </a:lnTo>
                  <a:lnTo>
                    <a:pt x="970" y="471"/>
                  </a:lnTo>
                  <a:lnTo>
                    <a:pt x="970" y="469"/>
                  </a:lnTo>
                  <a:lnTo>
                    <a:pt x="968" y="468"/>
                  </a:lnTo>
                  <a:lnTo>
                    <a:pt x="968" y="468"/>
                  </a:lnTo>
                  <a:lnTo>
                    <a:pt x="968" y="467"/>
                  </a:lnTo>
                  <a:lnTo>
                    <a:pt x="967" y="467"/>
                  </a:lnTo>
                  <a:lnTo>
                    <a:pt x="967" y="465"/>
                  </a:lnTo>
                  <a:lnTo>
                    <a:pt x="967" y="465"/>
                  </a:lnTo>
                  <a:lnTo>
                    <a:pt x="968" y="465"/>
                  </a:lnTo>
                  <a:lnTo>
                    <a:pt x="967" y="465"/>
                  </a:lnTo>
                  <a:lnTo>
                    <a:pt x="968" y="465"/>
                  </a:lnTo>
                  <a:lnTo>
                    <a:pt x="968" y="463"/>
                  </a:lnTo>
                  <a:lnTo>
                    <a:pt x="970" y="463"/>
                  </a:lnTo>
                  <a:lnTo>
                    <a:pt x="968" y="460"/>
                  </a:lnTo>
                  <a:lnTo>
                    <a:pt x="970" y="460"/>
                  </a:lnTo>
                  <a:lnTo>
                    <a:pt x="970" y="460"/>
                  </a:lnTo>
                  <a:lnTo>
                    <a:pt x="970" y="459"/>
                  </a:lnTo>
                  <a:lnTo>
                    <a:pt x="970" y="459"/>
                  </a:lnTo>
                  <a:lnTo>
                    <a:pt x="970" y="455"/>
                  </a:lnTo>
                  <a:lnTo>
                    <a:pt x="970" y="453"/>
                  </a:lnTo>
                  <a:lnTo>
                    <a:pt x="970" y="453"/>
                  </a:lnTo>
                  <a:lnTo>
                    <a:pt x="970" y="451"/>
                  </a:lnTo>
                  <a:lnTo>
                    <a:pt x="970" y="450"/>
                  </a:lnTo>
                  <a:lnTo>
                    <a:pt x="970" y="449"/>
                  </a:lnTo>
                  <a:lnTo>
                    <a:pt x="970" y="447"/>
                  </a:lnTo>
                  <a:lnTo>
                    <a:pt x="970" y="447"/>
                  </a:lnTo>
                  <a:lnTo>
                    <a:pt x="970" y="446"/>
                  </a:lnTo>
                  <a:lnTo>
                    <a:pt x="970" y="445"/>
                  </a:lnTo>
                  <a:lnTo>
                    <a:pt x="970" y="442"/>
                  </a:lnTo>
                  <a:lnTo>
                    <a:pt x="970" y="441"/>
                  </a:lnTo>
                  <a:lnTo>
                    <a:pt x="970" y="440"/>
                  </a:lnTo>
                  <a:lnTo>
                    <a:pt x="970" y="437"/>
                  </a:lnTo>
                  <a:lnTo>
                    <a:pt x="970" y="436"/>
                  </a:lnTo>
                  <a:lnTo>
                    <a:pt x="970" y="436"/>
                  </a:lnTo>
                  <a:close/>
                  <a:moveTo>
                    <a:pt x="277" y="40"/>
                  </a:moveTo>
                  <a:lnTo>
                    <a:pt x="278" y="40"/>
                  </a:lnTo>
                  <a:lnTo>
                    <a:pt x="278" y="40"/>
                  </a:lnTo>
                  <a:lnTo>
                    <a:pt x="277" y="41"/>
                  </a:lnTo>
                  <a:lnTo>
                    <a:pt x="277" y="40"/>
                  </a:lnTo>
                  <a:lnTo>
                    <a:pt x="277" y="40"/>
                  </a:lnTo>
                  <a:lnTo>
                    <a:pt x="277" y="40"/>
                  </a:lnTo>
                  <a:close/>
                  <a:moveTo>
                    <a:pt x="236" y="26"/>
                  </a:moveTo>
                  <a:lnTo>
                    <a:pt x="236" y="27"/>
                  </a:lnTo>
                  <a:lnTo>
                    <a:pt x="236" y="27"/>
                  </a:lnTo>
                  <a:lnTo>
                    <a:pt x="236" y="27"/>
                  </a:lnTo>
                  <a:lnTo>
                    <a:pt x="236" y="27"/>
                  </a:lnTo>
                  <a:lnTo>
                    <a:pt x="234" y="26"/>
                  </a:lnTo>
                  <a:lnTo>
                    <a:pt x="236" y="26"/>
                  </a:lnTo>
                  <a:close/>
                  <a:moveTo>
                    <a:pt x="454" y="117"/>
                  </a:moveTo>
                  <a:lnTo>
                    <a:pt x="454" y="117"/>
                  </a:lnTo>
                  <a:lnTo>
                    <a:pt x="454" y="117"/>
                  </a:lnTo>
                  <a:lnTo>
                    <a:pt x="454" y="117"/>
                  </a:lnTo>
                  <a:close/>
                  <a:moveTo>
                    <a:pt x="278" y="54"/>
                  </a:moveTo>
                  <a:lnTo>
                    <a:pt x="278" y="54"/>
                  </a:lnTo>
                  <a:lnTo>
                    <a:pt x="277" y="54"/>
                  </a:lnTo>
                  <a:lnTo>
                    <a:pt x="278" y="54"/>
                  </a:lnTo>
                  <a:close/>
                  <a:moveTo>
                    <a:pt x="254" y="32"/>
                  </a:moveTo>
                  <a:lnTo>
                    <a:pt x="254" y="33"/>
                  </a:lnTo>
                  <a:lnTo>
                    <a:pt x="254" y="33"/>
                  </a:lnTo>
                  <a:lnTo>
                    <a:pt x="254" y="32"/>
                  </a:lnTo>
                  <a:close/>
                  <a:moveTo>
                    <a:pt x="252" y="35"/>
                  </a:moveTo>
                  <a:lnTo>
                    <a:pt x="254" y="35"/>
                  </a:lnTo>
                  <a:lnTo>
                    <a:pt x="252" y="35"/>
                  </a:lnTo>
                  <a:lnTo>
                    <a:pt x="252" y="35"/>
                  </a:lnTo>
                  <a:lnTo>
                    <a:pt x="252" y="35"/>
                  </a:lnTo>
                  <a:close/>
                  <a:moveTo>
                    <a:pt x="236" y="40"/>
                  </a:moveTo>
                  <a:lnTo>
                    <a:pt x="237" y="40"/>
                  </a:lnTo>
                  <a:lnTo>
                    <a:pt x="236" y="41"/>
                  </a:lnTo>
                  <a:lnTo>
                    <a:pt x="236" y="40"/>
                  </a:lnTo>
                  <a:lnTo>
                    <a:pt x="236" y="40"/>
                  </a:lnTo>
                  <a:close/>
                  <a:moveTo>
                    <a:pt x="236" y="35"/>
                  </a:moveTo>
                  <a:lnTo>
                    <a:pt x="236" y="35"/>
                  </a:lnTo>
                  <a:lnTo>
                    <a:pt x="236" y="35"/>
                  </a:lnTo>
                  <a:lnTo>
                    <a:pt x="236" y="35"/>
                  </a:lnTo>
                  <a:lnTo>
                    <a:pt x="236" y="33"/>
                  </a:lnTo>
                  <a:lnTo>
                    <a:pt x="236" y="35"/>
                  </a:lnTo>
                  <a:close/>
                  <a:moveTo>
                    <a:pt x="234" y="35"/>
                  </a:moveTo>
                  <a:lnTo>
                    <a:pt x="234" y="35"/>
                  </a:lnTo>
                  <a:lnTo>
                    <a:pt x="234" y="35"/>
                  </a:lnTo>
                  <a:lnTo>
                    <a:pt x="233" y="37"/>
                  </a:lnTo>
                  <a:lnTo>
                    <a:pt x="233" y="37"/>
                  </a:lnTo>
                  <a:lnTo>
                    <a:pt x="233" y="37"/>
                  </a:lnTo>
                  <a:lnTo>
                    <a:pt x="233" y="37"/>
                  </a:lnTo>
                  <a:lnTo>
                    <a:pt x="233" y="35"/>
                  </a:lnTo>
                  <a:lnTo>
                    <a:pt x="234" y="35"/>
                  </a:lnTo>
                  <a:close/>
                  <a:moveTo>
                    <a:pt x="233" y="28"/>
                  </a:moveTo>
                  <a:lnTo>
                    <a:pt x="233" y="28"/>
                  </a:lnTo>
                  <a:lnTo>
                    <a:pt x="233" y="28"/>
                  </a:lnTo>
                  <a:lnTo>
                    <a:pt x="233" y="28"/>
                  </a:lnTo>
                  <a:lnTo>
                    <a:pt x="233" y="28"/>
                  </a:lnTo>
                  <a:lnTo>
                    <a:pt x="233" y="28"/>
                  </a:lnTo>
                  <a:close/>
                  <a:moveTo>
                    <a:pt x="233" y="31"/>
                  </a:moveTo>
                  <a:lnTo>
                    <a:pt x="232" y="31"/>
                  </a:lnTo>
                  <a:lnTo>
                    <a:pt x="232" y="30"/>
                  </a:lnTo>
                  <a:lnTo>
                    <a:pt x="233" y="31"/>
                  </a:lnTo>
                  <a:close/>
                  <a:moveTo>
                    <a:pt x="221" y="19"/>
                  </a:moveTo>
                  <a:lnTo>
                    <a:pt x="221" y="19"/>
                  </a:lnTo>
                  <a:lnTo>
                    <a:pt x="221" y="20"/>
                  </a:lnTo>
                  <a:lnTo>
                    <a:pt x="221" y="19"/>
                  </a:lnTo>
                  <a:close/>
                  <a:moveTo>
                    <a:pt x="208" y="23"/>
                  </a:moveTo>
                  <a:lnTo>
                    <a:pt x="210" y="23"/>
                  </a:lnTo>
                  <a:lnTo>
                    <a:pt x="208" y="23"/>
                  </a:lnTo>
                  <a:lnTo>
                    <a:pt x="208" y="23"/>
                  </a:lnTo>
                  <a:lnTo>
                    <a:pt x="208" y="23"/>
                  </a:lnTo>
                  <a:close/>
                  <a:moveTo>
                    <a:pt x="206" y="19"/>
                  </a:moveTo>
                  <a:lnTo>
                    <a:pt x="206" y="20"/>
                  </a:lnTo>
                  <a:lnTo>
                    <a:pt x="206" y="19"/>
                  </a:lnTo>
                  <a:lnTo>
                    <a:pt x="205" y="18"/>
                  </a:lnTo>
                  <a:lnTo>
                    <a:pt x="206" y="19"/>
                  </a:lnTo>
                  <a:close/>
                  <a:moveTo>
                    <a:pt x="207" y="15"/>
                  </a:moveTo>
                  <a:lnTo>
                    <a:pt x="207" y="15"/>
                  </a:lnTo>
                  <a:lnTo>
                    <a:pt x="207" y="15"/>
                  </a:lnTo>
                  <a:lnTo>
                    <a:pt x="207" y="15"/>
                  </a:lnTo>
                  <a:lnTo>
                    <a:pt x="207" y="15"/>
                  </a:lnTo>
                  <a:lnTo>
                    <a:pt x="206" y="15"/>
                  </a:lnTo>
                  <a:lnTo>
                    <a:pt x="206" y="15"/>
                  </a:lnTo>
                  <a:lnTo>
                    <a:pt x="207" y="15"/>
                  </a:lnTo>
                  <a:close/>
                  <a:moveTo>
                    <a:pt x="205" y="15"/>
                  </a:moveTo>
                  <a:lnTo>
                    <a:pt x="205" y="15"/>
                  </a:lnTo>
                  <a:lnTo>
                    <a:pt x="205" y="15"/>
                  </a:lnTo>
                  <a:lnTo>
                    <a:pt x="205" y="15"/>
                  </a:lnTo>
                  <a:close/>
                  <a:moveTo>
                    <a:pt x="203" y="15"/>
                  </a:moveTo>
                  <a:lnTo>
                    <a:pt x="203" y="15"/>
                  </a:lnTo>
                  <a:lnTo>
                    <a:pt x="205" y="15"/>
                  </a:lnTo>
                  <a:lnTo>
                    <a:pt x="203" y="15"/>
                  </a:lnTo>
                  <a:lnTo>
                    <a:pt x="202" y="17"/>
                  </a:lnTo>
                  <a:lnTo>
                    <a:pt x="203" y="17"/>
                  </a:lnTo>
                  <a:lnTo>
                    <a:pt x="203" y="18"/>
                  </a:lnTo>
                  <a:lnTo>
                    <a:pt x="203" y="18"/>
                  </a:lnTo>
                  <a:lnTo>
                    <a:pt x="202" y="17"/>
                  </a:lnTo>
                  <a:lnTo>
                    <a:pt x="203" y="15"/>
                  </a:lnTo>
                  <a:close/>
                  <a:moveTo>
                    <a:pt x="201" y="15"/>
                  </a:moveTo>
                  <a:lnTo>
                    <a:pt x="201" y="17"/>
                  </a:lnTo>
                  <a:lnTo>
                    <a:pt x="201" y="15"/>
                  </a:lnTo>
                  <a:lnTo>
                    <a:pt x="201" y="15"/>
                  </a:lnTo>
                  <a:close/>
                  <a:moveTo>
                    <a:pt x="198" y="13"/>
                  </a:moveTo>
                  <a:lnTo>
                    <a:pt x="198" y="14"/>
                  </a:lnTo>
                  <a:lnTo>
                    <a:pt x="198" y="14"/>
                  </a:lnTo>
                  <a:lnTo>
                    <a:pt x="198" y="14"/>
                  </a:lnTo>
                  <a:lnTo>
                    <a:pt x="198" y="14"/>
                  </a:lnTo>
                  <a:lnTo>
                    <a:pt x="198" y="13"/>
                  </a:lnTo>
                  <a:lnTo>
                    <a:pt x="198" y="13"/>
                  </a:lnTo>
                  <a:close/>
                </a:path>
              </a:pathLst>
            </a:custGeom>
            <a:grpFill/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172" name="Group 71"/>
          <p:cNvGrpSpPr>
            <a:grpSpLocks noChangeAspect="1"/>
          </p:cNvGrpSpPr>
          <p:nvPr/>
        </p:nvGrpSpPr>
        <p:grpSpPr bwMode="auto">
          <a:xfrm>
            <a:off x="8015285" y="3095626"/>
            <a:ext cx="1736725" cy="1900238"/>
            <a:chOff x="5049" y="1950"/>
            <a:chExt cx="1094" cy="1197"/>
          </a:xfrm>
        </p:grpSpPr>
        <p:sp>
          <p:nvSpPr>
            <p:cNvPr id="174" name="Freeform 72"/>
            <p:cNvSpPr>
              <a:spLocks/>
            </p:cNvSpPr>
            <p:nvPr/>
          </p:nvSpPr>
          <p:spPr bwMode="auto">
            <a:xfrm>
              <a:off x="5049" y="1950"/>
              <a:ext cx="1094" cy="1197"/>
            </a:xfrm>
            <a:custGeom>
              <a:avLst/>
              <a:gdLst>
                <a:gd name="T0" fmla="*/ 1071 w 1094"/>
                <a:gd name="T1" fmla="*/ 456 h 1197"/>
                <a:gd name="T2" fmla="*/ 1064 w 1094"/>
                <a:gd name="T3" fmla="*/ 422 h 1197"/>
                <a:gd name="T4" fmla="*/ 1062 w 1094"/>
                <a:gd name="T5" fmla="*/ 396 h 1197"/>
                <a:gd name="T6" fmla="*/ 1010 w 1094"/>
                <a:gd name="T7" fmla="*/ 418 h 1197"/>
                <a:gd name="T8" fmla="*/ 972 w 1094"/>
                <a:gd name="T9" fmla="*/ 413 h 1197"/>
                <a:gd name="T10" fmla="*/ 946 w 1094"/>
                <a:gd name="T11" fmla="*/ 425 h 1197"/>
                <a:gd name="T12" fmla="*/ 928 w 1094"/>
                <a:gd name="T13" fmla="*/ 419 h 1197"/>
                <a:gd name="T14" fmla="*/ 910 w 1094"/>
                <a:gd name="T15" fmla="*/ 422 h 1197"/>
                <a:gd name="T16" fmla="*/ 893 w 1094"/>
                <a:gd name="T17" fmla="*/ 396 h 1197"/>
                <a:gd name="T18" fmla="*/ 860 w 1094"/>
                <a:gd name="T19" fmla="*/ 404 h 1197"/>
                <a:gd name="T20" fmla="*/ 787 w 1094"/>
                <a:gd name="T21" fmla="*/ 390 h 1197"/>
                <a:gd name="T22" fmla="*/ 791 w 1094"/>
                <a:gd name="T23" fmla="*/ 365 h 1197"/>
                <a:gd name="T24" fmla="*/ 768 w 1094"/>
                <a:gd name="T25" fmla="*/ 392 h 1197"/>
                <a:gd name="T26" fmla="*/ 764 w 1094"/>
                <a:gd name="T27" fmla="*/ 326 h 1197"/>
                <a:gd name="T28" fmla="*/ 767 w 1094"/>
                <a:gd name="T29" fmla="*/ 249 h 1197"/>
                <a:gd name="T30" fmla="*/ 480 w 1094"/>
                <a:gd name="T31" fmla="*/ 155 h 1197"/>
                <a:gd name="T32" fmla="*/ 281 w 1094"/>
                <a:gd name="T33" fmla="*/ 101 h 1197"/>
                <a:gd name="T34" fmla="*/ 240 w 1094"/>
                <a:gd name="T35" fmla="*/ 19 h 1197"/>
                <a:gd name="T36" fmla="*/ 223 w 1094"/>
                <a:gd name="T37" fmla="*/ 102 h 1197"/>
                <a:gd name="T38" fmla="*/ 5 w 1094"/>
                <a:gd name="T39" fmla="*/ 148 h 1197"/>
                <a:gd name="T40" fmla="*/ 4 w 1094"/>
                <a:gd name="T41" fmla="*/ 198 h 1197"/>
                <a:gd name="T42" fmla="*/ 9 w 1094"/>
                <a:gd name="T43" fmla="*/ 247 h 1197"/>
                <a:gd name="T44" fmla="*/ 106 w 1094"/>
                <a:gd name="T45" fmla="*/ 269 h 1197"/>
                <a:gd name="T46" fmla="*/ 109 w 1094"/>
                <a:gd name="T47" fmla="*/ 302 h 1197"/>
                <a:gd name="T48" fmla="*/ 115 w 1094"/>
                <a:gd name="T49" fmla="*/ 328 h 1197"/>
                <a:gd name="T50" fmla="*/ 112 w 1094"/>
                <a:gd name="T51" fmla="*/ 375 h 1197"/>
                <a:gd name="T52" fmla="*/ 88 w 1094"/>
                <a:gd name="T53" fmla="*/ 431 h 1197"/>
                <a:gd name="T54" fmla="*/ 71 w 1094"/>
                <a:gd name="T55" fmla="*/ 457 h 1197"/>
                <a:gd name="T56" fmla="*/ 86 w 1094"/>
                <a:gd name="T57" fmla="*/ 478 h 1197"/>
                <a:gd name="T58" fmla="*/ 87 w 1094"/>
                <a:gd name="T59" fmla="*/ 509 h 1197"/>
                <a:gd name="T60" fmla="*/ 222 w 1094"/>
                <a:gd name="T61" fmla="*/ 680 h 1197"/>
                <a:gd name="T62" fmla="*/ 237 w 1094"/>
                <a:gd name="T63" fmla="*/ 716 h 1197"/>
                <a:gd name="T64" fmla="*/ 291 w 1094"/>
                <a:gd name="T65" fmla="*/ 779 h 1197"/>
                <a:gd name="T66" fmla="*/ 255 w 1094"/>
                <a:gd name="T67" fmla="*/ 953 h 1197"/>
                <a:gd name="T68" fmla="*/ 255 w 1094"/>
                <a:gd name="T69" fmla="*/ 1017 h 1197"/>
                <a:gd name="T70" fmla="*/ 271 w 1094"/>
                <a:gd name="T71" fmla="*/ 1058 h 1197"/>
                <a:gd name="T72" fmla="*/ 303 w 1094"/>
                <a:gd name="T73" fmla="*/ 1065 h 1197"/>
                <a:gd name="T74" fmla="*/ 337 w 1094"/>
                <a:gd name="T75" fmla="*/ 1068 h 1197"/>
                <a:gd name="T76" fmla="*/ 360 w 1094"/>
                <a:gd name="T77" fmla="*/ 1055 h 1197"/>
                <a:gd name="T78" fmla="*/ 392 w 1094"/>
                <a:gd name="T79" fmla="*/ 1071 h 1197"/>
                <a:gd name="T80" fmla="*/ 417 w 1094"/>
                <a:gd name="T81" fmla="*/ 1116 h 1197"/>
                <a:gd name="T82" fmla="*/ 429 w 1094"/>
                <a:gd name="T83" fmla="*/ 1166 h 1197"/>
                <a:gd name="T84" fmla="*/ 458 w 1094"/>
                <a:gd name="T85" fmla="*/ 1191 h 1197"/>
                <a:gd name="T86" fmla="*/ 504 w 1094"/>
                <a:gd name="T87" fmla="*/ 1191 h 1197"/>
                <a:gd name="T88" fmla="*/ 576 w 1094"/>
                <a:gd name="T89" fmla="*/ 1105 h 1197"/>
                <a:gd name="T90" fmla="*/ 667 w 1094"/>
                <a:gd name="T91" fmla="*/ 1026 h 1197"/>
                <a:gd name="T92" fmla="*/ 708 w 1094"/>
                <a:gd name="T93" fmla="*/ 941 h 1197"/>
                <a:gd name="T94" fmla="*/ 748 w 1094"/>
                <a:gd name="T95" fmla="*/ 866 h 1197"/>
                <a:gd name="T96" fmla="*/ 818 w 1094"/>
                <a:gd name="T97" fmla="*/ 808 h 1197"/>
                <a:gd name="T98" fmla="*/ 867 w 1094"/>
                <a:gd name="T99" fmla="*/ 792 h 1197"/>
                <a:gd name="T100" fmla="*/ 924 w 1094"/>
                <a:gd name="T101" fmla="*/ 790 h 1197"/>
                <a:gd name="T102" fmla="*/ 962 w 1094"/>
                <a:gd name="T103" fmla="*/ 791 h 1197"/>
                <a:gd name="T104" fmla="*/ 985 w 1094"/>
                <a:gd name="T105" fmla="*/ 775 h 1197"/>
                <a:gd name="T106" fmla="*/ 993 w 1094"/>
                <a:gd name="T107" fmla="*/ 749 h 1197"/>
                <a:gd name="T108" fmla="*/ 981 w 1094"/>
                <a:gd name="T109" fmla="*/ 720 h 1197"/>
                <a:gd name="T110" fmla="*/ 997 w 1094"/>
                <a:gd name="T111" fmla="*/ 703 h 1197"/>
                <a:gd name="T112" fmla="*/ 1006 w 1094"/>
                <a:gd name="T113" fmla="*/ 685 h 1197"/>
                <a:gd name="T114" fmla="*/ 993 w 1094"/>
                <a:gd name="T115" fmla="*/ 661 h 1197"/>
                <a:gd name="T116" fmla="*/ 994 w 1094"/>
                <a:gd name="T117" fmla="*/ 628 h 1197"/>
                <a:gd name="T118" fmla="*/ 1031 w 1094"/>
                <a:gd name="T119" fmla="*/ 611 h 1197"/>
                <a:gd name="T120" fmla="*/ 1046 w 1094"/>
                <a:gd name="T121" fmla="*/ 554 h 1197"/>
                <a:gd name="T122" fmla="*/ 1071 w 1094"/>
                <a:gd name="T123" fmla="*/ 542 h 1197"/>
                <a:gd name="T124" fmla="*/ 1088 w 1094"/>
                <a:gd name="T125" fmla="*/ 511 h 1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94" h="1197">
                  <a:moveTo>
                    <a:pt x="1093" y="501"/>
                  </a:moveTo>
                  <a:lnTo>
                    <a:pt x="1093" y="501"/>
                  </a:lnTo>
                  <a:lnTo>
                    <a:pt x="1091" y="501"/>
                  </a:lnTo>
                  <a:lnTo>
                    <a:pt x="1091" y="500"/>
                  </a:lnTo>
                  <a:lnTo>
                    <a:pt x="1090" y="500"/>
                  </a:lnTo>
                  <a:lnTo>
                    <a:pt x="1090" y="496"/>
                  </a:lnTo>
                  <a:lnTo>
                    <a:pt x="1089" y="496"/>
                  </a:lnTo>
                  <a:lnTo>
                    <a:pt x="1088" y="496"/>
                  </a:lnTo>
                  <a:lnTo>
                    <a:pt x="1088" y="495"/>
                  </a:lnTo>
                  <a:lnTo>
                    <a:pt x="1088" y="495"/>
                  </a:lnTo>
                  <a:lnTo>
                    <a:pt x="1086" y="495"/>
                  </a:lnTo>
                  <a:lnTo>
                    <a:pt x="1086" y="495"/>
                  </a:lnTo>
                  <a:lnTo>
                    <a:pt x="1086" y="495"/>
                  </a:lnTo>
                  <a:lnTo>
                    <a:pt x="1086" y="495"/>
                  </a:lnTo>
                  <a:lnTo>
                    <a:pt x="1085" y="493"/>
                  </a:lnTo>
                  <a:lnTo>
                    <a:pt x="1084" y="493"/>
                  </a:lnTo>
                  <a:lnTo>
                    <a:pt x="1082" y="493"/>
                  </a:lnTo>
                  <a:lnTo>
                    <a:pt x="1084" y="491"/>
                  </a:lnTo>
                  <a:lnTo>
                    <a:pt x="1082" y="489"/>
                  </a:lnTo>
                  <a:lnTo>
                    <a:pt x="1082" y="491"/>
                  </a:lnTo>
                  <a:lnTo>
                    <a:pt x="1081" y="491"/>
                  </a:lnTo>
                  <a:lnTo>
                    <a:pt x="1081" y="491"/>
                  </a:lnTo>
                  <a:lnTo>
                    <a:pt x="1081" y="489"/>
                  </a:lnTo>
                  <a:lnTo>
                    <a:pt x="1078" y="489"/>
                  </a:lnTo>
                  <a:lnTo>
                    <a:pt x="1080" y="488"/>
                  </a:lnTo>
                  <a:lnTo>
                    <a:pt x="1078" y="488"/>
                  </a:lnTo>
                  <a:lnTo>
                    <a:pt x="1078" y="487"/>
                  </a:lnTo>
                  <a:lnTo>
                    <a:pt x="1077" y="488"/>
                  </a:lnTo>
                  <a:lnTo>
                    <a:pt x="1075" y="487"/>
                  </a:lnTo>
                  <a:lnTo>
                    <a:pt x="1073" y="487"/>
                  </a:lnTo>
                  <a:lnTo>
                    <a:pt x="1073" y="485"/>
                  </a:lnTo>
                  <a:lnTo>
                    <a:pt x="1073" y="484"/>
                  </a:lnTo>
                  <a:lnTo>
                    <a:pt x="1072" y="484"/>
                  </a:lnTo>
                  <a:lnTo>
                    <a:pt x="1071" y="484"/>
                  </a:lnTo>
                  <a:lnTo>
                    <a:pt x="1069" y="484"/>
                  </a:lnTo>
                  <a:lnTo>
                    <a:pt x="1068" y="483"/>
                  </a:lnTo>
                  <a:lnTo>
                    <a:pt x="1069" y="483"/>
                  </a:lnTo>
                  <a:lnTo>
                    <a:pt x="1069" y="483"/>
                  </a:lnTo>
                  <a:lnTo>
                    <a:pt x="1071" y="483"/>
                  </a:lnTo>
                  <a:lnTo>
                    <a:pt x="1072" y="482"/>
                  </a:lnTo>
                  <a:lnTo>
                    <a:pt x="1071" y="480"/>
                  </a:lnTo>
                  <a:lnTo>
                    <a:pt x="1071" y="480"/>
                  </a:lnTo>
                  <a:lnTo>
                    <a:pt x="1069" y="480"/>
                  </a:lnTo>
                  <a:lnTo>
                    <a:pt x="1072" y="479"/>
                  </a:lnTo>
                  <a:lnTo>
                    <a:pt x="1072" y="478"/>
                  </a:lnTo>
                  <a:lnTo>
                    <a:pt x="1073" y="478"/>
                  </a:lnTo>
                  <a:lnTo>
                    <a:pt x="1072" y="476"/>
                  </a:lnTo>
                  <a:lnTo>
                    <a:pt x="1072" y="475"/>
                  </a:lnTo>
                  <a:lnTo>
                    <a:pt x="1072" y="474"/>
                  </a:lnTo>
                  <a:lnTo>
                    <a:pt x="1071" y="474"/>
                  </a:lnTo>
                  <a:lnTo>
                    <a:pt x="1068" y="473"/>
                  </a:lnTo>
                  <a:lnTo>
                    <a:pt x="1069" y="471"/>
                  </a:lnTo>
                  <a:lnTo>
                    <a:pt x="1069" y="469"/>
                  </a:lnTo>
                  <a:lnTo>
                    <a:pt x="1071" y="466"/>
                  </a:lnTo>
                  <a:lnTo>
                    <a:pt x="1071" y="465"/>
                  </a:lnTo>
                  <a:lnTo>
                    <a:pt x="1071" y="465"/>
                  </a:lnTo>
                  <a:lnTo>
                    <a:pt x="1069" y="463"/>
                  </a:lnTo>
                  <a:lnTo>
                    <a:pt x="1068" y="463"/>
                  </a:lnTo>
                  <a:lnTo>
                    <a:pt x="1068" y="463"/>
                  </a:lnTo>
                  <a:lnTo>
                    <a:pt x="1069" y="462"/>
                  </a:lnTo>
                  <a:lnTo>
                    <a:pt x="1068" y="461"/>
                  </a:lnTo>
                  <a:lnTo>
                    <a:pt x="1068" y="461"/>
                  </a:lnTo>
                  <a:lnTo>
                    <a:pt x="1072" y="460"/>
                  </a:lnTo>
                  <a:lnTo>
                    <a:pt x="1072" y="460"/>
                  </a:lnTo>
                  <a:lnTo>
                    <a:pt x="1071" y="458"/>
                  </a:lnTo>
                  <a:lnTo>
                    <a:pt x="1069" y="458"/>
                  </a:lnTo>
                  <a:lnTo>
                    <a:pt x="1068" y="458"/>
                  </a:lnTo>
                  <a:lnTo>
                    <a:pt x="1068" y="457"/>
                  </a:lnTo>
                  <a:lnTo>
                    <a:pt x="1071" y="456"/>
                  </a:lnTo>
                  <a:lnTo>
                    <a:pt x="1071" y="456"/>
                  </a:lnTo>
                  <a:lnTo>
                    <a:pt x="1071" y="456"/>
                  </a:lnTo>
                  <a:lnTo>
                    <a:pt x="1071" y="454"/>
                  </a:lnTo>
                  <a:lnTo>
                    <a:pt x="1069" y="454"/>
                  </a:lnTo>
                  <a:lnTo>
                    <a:pt x="1069" y="454"/>
                  </a:lnTo>
                  <a:lnTo>
                    <a:pt x="1069" y="453"/>
                  </a:lnTo>
                  <a:lnTo>
                    <a:pt x="1071" y="452"/>
                  </a:lnTo>
                  <a:lnTo>
                    <a:pt x="1072" y="450"/>
                  </a:lnTo>
                  <a:lnTo>
                    <a:pt x="1072" y="450"/>
                  </a:lnTo>
                  <a:lnTo>
                    <a:pt x="1072" y="449"/>
                  </a:lnTo>
                  <a:lnTo>
                    <a:pt x="1075" y="449"/>
                  </a:lnTo>
                  <a:lnTo>
                    <a:pt x="1076" y="447"/>
                  </a:lnTo>
                  <a:lnTo>
                    <a:pt x="1076" y="447"/>
                  </a:lnTo>
                  <a:lnTo>
                    <a:pt x="1075" y="445"/>
                  </a:lnTo>
                  <a:lnTo>
                    <a:pt x="1072" y="445"/>
                  </a:lnTo>
                  <a:lnTo>
                    <a:pt x="1072" y="445"/>
                  </a:lnTo>
                  <a:lnTo>
                    <a:pt x="1072" y="445"/>
                  </a:lnTo>
                  <a:lnTo>
                    <a:pt x="1071" y="445"/>
                  </a:lnTo>
                  <a:lnTo>
                    <a:pt x="1071" y="444"/>
                  </a:lnTo>
                  <a:lnTo>
                    <a:pt x="1071" y="443"/>
                  </a:lnTo>
                  <a:lnTo>
                    <a:pt x="1071" y="443"/>
                  </a:lnTo>
                  <a:lnTo>
                    <a:pt x="1072" y="441"/>
                  </a:lnTo>
                  <a:lnTo>
                    <a:pt x="1072" y="440"/>
                  </a:lnTo>
                  <a:lnTo>
                    <a:pt x="1072" y="439"/>
                  </a:lnTo>
                  <a:lnTo>
                    <a:pt x="1072" y="439"/>
                  </a:lnTo>
                  <a:lnTo>
                    <a:pt x="1072" y="439"/>
                  </a:lnTo>
                  <a:lnTo>
                    <a:pt x="1073" y="439"/>
                  </a:lnTo>
                  <a:lnTo>
                    <a:pt x="1073" y="438"/>
                  </a:lnTo>
                  <a:lnTo>
                    <a:pt x="1072" y="436"/>
                  </a:lnTo>
                  <a:lnTo>
                    <a:pt x="1072" y="435"/>
                  </a:lnTo>
                  <a:lnTo>
                    <a:pt x="1071" y="436"/>
                  </a:lnTo>
                  <a:lnTo>
                    <a:pt x="1071" y="435"/>
                  </a:lnTo>
                  <a:lnTo>
                    <a:pt x="1071" y="435"/>
                  </a:lnTo>
                  <a:lnTo>
                    <a:pt x="1072" y="434"/>
                  </a:lnTo>
                  <a:lnTo>
                    <a:pt x="1072" y="434"/>
                  </a:lnTo>
                  <a:lnTo>
                    <a:pt x="1073" y="432"/>
                  </a:lnTo>
                  <a:lnTo>
                    <a:pt x="1076" y="432"/>
                  </a:lnTo>
                  <a:lnTo>
                    <a:pt x="1077" y="432"/>
                  </a:lnTo>
                  <a:lnTo>
                    <a:pt x="1078" y="431"/>
                  </a:lnTo>
                  <a:lnTo>
                    <a:pt x="1078" y="431"/>
                  </a:lnTo>
                  <a:lnTo>
                    <a:pt x="1080" y="430"/>
                  </a:lnTo>
                  <a:lnTo>
                    <a:pt x="1081" y="428"/>
                  </a:lnTo>
                  <a:lnTo>
                    <a:pt x="1081" y="428"/>
                  </a:lnTo>
                  <a:lnTo>
                    <a:pt x="1084" y="427"/>
                  </a:lnTo>
                  <a:lnTo>
                    <a:pt x="1084" y="425"/>
                  </a:lnTo>
                  <a:lnTo>
                    <a:pt x="1084" y="425"/>
                  </a:lnTo>
                  <a:lnTo>
                    <a:pt x="1084" y="423"/>
                  </a:lnTo>
                  <a:lnTo>
                    <a:pt x="1082" y="423"/>
                  </a:lnTo>
                  <a:lnTo>
                    <a:pt x="1081" y="425"/>
                  </a:lnTo>
                  <a:lnTo>
                    <a:pt x="1080" y="425"/>
                  </a:lnTo>
                  <a:lnTo>
                    <a:pt x="1078" y="425"/>
                  </a:lnTo>
                  <a:lnTo>
                    <a:pt x="1078" y="425"/>
                  </a:lnTo>
                  <a:lnTo>
                    <a:pt x="1076" y="427"/>
                  </a:lnTo>
                  <a:lnTo>
                    <a:pt x="1073" y="427"/>
                  </a:lnTo>
                  <a:lnTo>
                    <a:pt x="1072" y="427"/>
                  </a:lnTo>
                  <a:lnTo>
                    <a:pt x="1071" y="428"/>
                  </a:lnTo>
                  <a:lnTo>
                    <a:pt x="1068" y="430"/>
                  </a:lnTo>
                  <a:lnTo>
                    <a:pt x="1068" y="430"/>
                  </a:lnTo>
                  <a:lnTo>
                    <a:pt x="1068" y="430"/>
                  </a:lnTo>
                  <a:lnTo>
                    <a:pt x="1067" y="428"/>
                  </a:lnTo>
                  <a:lnTo>
                    <a:pt x="1067" y="427"/>
                  </a:lnTo>
                  <a:lnTo>
                    <a:pt x="1067" y="427"/>
                  </a:lnTo>
                  <a:lnTo>
                    <a:pt x="1066" y="426"/>
                  </a:lnTo>
                  <a:lnTo>
                    <a:pt x="1067" y="425"/>
                  </a:lnTo>
                  <a:lnTo>
                    <a:pt x="1067" y="423"/>
                  </a:lnTo>
                  <a:lnTo>
                    <a:pt x="1067" y="423"/>
                  </a:lnTo>
                  <a:lnTo>
                    <a:pt x="1064" y="423"/>
                  </a:lnTo>
                  <a:lnTo>
                    <a:pt x="1064" y="422"/>
                  </a:lnTo>
                  <a:lnTo>
                    <a:pt x="1064" y="422"/>
                  </a:lnTo>
                  <a:lnTo>
                    <a:pt x="1066" y="421"/>
                  </a:lnTo>
                  <a:lnTo>
                    <a:pt x="1066" y="419"/>
                  </a:lnTo>
                  <a:lnTo>
                    <a:pt x="1067" y="419"/>
                  </a:lnTo>
                  <a:lnTo>
                    <a:pt x="1067" y="418"/>
                  </a:lnTo>
                  <a:lnTo>
                    <a:pt x="1067" y="418"/>
                  </a:lnTo>
                  <a:lnTo>
                    <a:pt x="1066" y="418"/>
                  </a:lnTo>
                  <a:lnTo>
                    <a:pt x="1066" y="417"/>
                  </a:lnTo>
                  <a:lnTo>
                    <a:pt x="1067" y="417"/>
                  </a:lnTo>
                  <a:lnTo>
                    <a:pt x="1066" y="416"/>
                  </a:lnTo>
                  <a:lnTo>
                    <a:pt x="1067" y="416"/>
                  </a:lnTo>
                  <a:lnTo>
                    <a:pt x="1067" y="414"/>
                  </a:lnTo>
                  <a:lnTo>
                    <a:pt x="1067" y="413"/>
                  </a:lnTo>
                  <a:lnTo>
                    <a:pt x="1066" y="413"/>
                  </a:lnTo>
                  <a:lnTo>
                    <a:pt x="1066" y="413"/>
                  </a:lnTo>
                  <a:lnTo>
                    <a:pt x="1064" y="412"/>
                  </a:lnTo>
                  <a:lnTo>
                    <a:pt x="1067" y="410"/>
                  </a:lnTo>
                  <a:lnTo>
                    <a:pt x="1067" y="409"/>
                  </a:lnTo>
                  <a:lnTo>
                    <a:pt x="1067" y="408"/>
                  </a:lnTo>
                  <a:lnTo>
                    <a:pt x="1068" y="408"/>
                  </a:lnTo>
                  <a:lnTo>
                    <a:pt x="1068" y="408"/>
                  </a:lnTo>
                  <a:lnTo>
                    <a:pt x="1068" y="406"/>
                  </a:lnTo>
                  <a:lnTo>
                    <a:pt x="1068" y="406"/>
                  </a:lnTo>
                  <a:lnTo>
                    <a:pt x="1068" y="405"/>
                  </a:lnTo>
                  <a:lnTo>
                    <a:pt x="1069" y="405"/>
                  </a:lnTo>
                  <a:lnTo>
                    <a:pt x="1069" y="404"/>
                  </a:lnTo>
                  <a:lnTo>
                    <a:pt x="1071" y="404"/>
                  </a:lnTo>
                  <a:lnTo>
                    <a:pt x="1071" y="404"/>
                  </a:lnTo>
                  <a:lnTo>
                    <a:pt x="1072" y="405"/>
                  </a:lnTo>
                  <a:lnTo>
                    <a:pt x="1072" y="405"/>
                  </a:lnTo>
                  <a:lnTo>
                    <a:pt x="1073" y="404"/>
                  </a:lnTo>
                  <a:lnTo>
                    <a:pt x="1073" y="404"/>
                  </a:lnTo>
                  <a:lnTo>
                    <a:pt x="1073" y="404"/>
                  </a:lnTo>
                  <a:lnTo>
                    <a:pt x="1076" y="404"/>
                  </a:lnTo>
                  <a:lnTo>
                    <a:pt x="1076" y="403"/>
                  </a:lnTo>
                  <a:lnTo>
                    <a:pt x="1077" y="403"/>
                  </a:lnTo>
                  <a:lnTo>
                    <a:pt x="1077" y="403"/>
                  </a:lnTo>
                  <a:lnTo>
                    <a:pt x="1078" y="401"/>
                  </a:lnTo>
                  <a:lnTo>
                    <a:pt x="1080" y="400"/>
                  </a:lnTo>
                  <a:lnTo>
                    <a:pt x="1080" y="399"/>
                  </a:lnTo>
                  <a:lnTo>
                    <a:pt x="1078" y="399"/>
                  </a:lnTo>
                  <a:lnTo>
                    <a:pt x="1077" y="400"/>
                  </a:lnTo>
                  <a:lnTo>
                    <a:pt x="1076" y="400"/>
                  </a:lnTo>
                  <a:lnTo>
                    <a:pt x="1075" y="400"/>
                  </a:lnTo>
                  <a:lnTo>
                    <a:pt x="1075" y="400"/>
                  </a:lnTo>
                  <a:lnTo>
                    <a:pt x="1075" y="401"/>
                  </a:lnTo>
                  <a:lnTo>
                    <a:pt x="1073" y="401"/>
                  </a:lnTo>
                  <a:lnTo>
                    <a:pt x="1072" y="401"/>
                  </a:lnTo>
                  <a:lnTo>
                    <a:pt x="1071" y="403"/>
                  </a:lnTo>
                  <a:lnTo>
                    <a:pt x="1071" y="401"/>
                  </a:lnTo>
                  <a:lnTo>
                    <a:pt x="1068" y="403"/>
                  </a:lnTo>
                  <a:lnTo>
                    <a:pt x="1068" y="403"/>
                  </a:lnTo>
                  <a:lnTo>
                    <a:pt x="1067" y="403"/>
                  </a:lnTo>
                  <a:lnTo>
                    <a:pt x="1066" y="403"/>
                  </a:lnTo>
                  <a:lnTo>
                    <a:pt x="1064" y="403"/>
                  </a:lnTo>
                  <a:lnTo>
                    <a:pt x="1064" y="404"/>
                  </a:lnTo>
                  <a:lnTo>
                    <a:pt x="1062" y="404"/>
                  </a:lnTo>
                  <a:lnTo>
                    <a:pt x="1062" y="404"/>
                  </a:lnTo>
                  <a:lnTo>
                    <a:pt x="1062" y="403"/>
                  </a:lnTo>
                  <a:lnTo>
                    <a:pt x="1062" y="403"/>
                  </a:lnTo>
                  <a:lnTo>
                    <a:pt x="1062" y="401"/>
                  </a:lnTo>
                  <a:lnTo>
                    <a:pt x="1062" y="400"/>
                  </a:lnTo>
                  <a:lnTo>
                    <a:pt x="1062" y="400"/>
                  </a:lnTo>
                  <a:lnTo>
                    <a:pt x="1062" y="400"/>
                  </a:lnTo>
                  <a:lnTo>
                    <a:pt x="1062" y="399"/>
                  </a:lnTo>
                  <a:lnTo>
                    <a:pt x="1062" y="397"/>
                  </a:lnTo>
                  <a:lnTo>
                    <a:pt x="1062" y="397"/>
                  </a:lnTo>
                  <a:lnTo>
                    <a:pt x="1062" y="397"/>
                  </a:lnTo>
                  <a:lnTo>
                    <a:pt x="1062" y="396"/>
                  </a:lnTo>
                  <a:lnTo>
                    <a:pt x="1062" y="396"/>
                  </a:lnTo>
                  <a:lnTo>
                    <a:pt x="1062" y="396"/>
                  </a:lnTo>
                  <a:lnTo>
                    <a:pt x="1062" y="395"/>
                  </a:lnTo>
                  <a:lnTo>
                    <a:pt x="1062" y="395"/>
                  </a:lnTo>
                  <a:lnTo>
                    <a:pt x="1062" y="394"/>
                  </a:lnTo>
                  <a:lnTo>
                    <a:pt x="1060" y="394"/>
                  </a:lnTo>
                  <a:lnTo>
                    <a:pt x="1059" y="394"/>
                  </a:lnTo>
                  <a:lnTo>
                    <a:pt x="1059" y="394"/>
                  </a:lnTo>
                  <a:lnTo>
                    <a:pt x="1059" y="394"/>
                  </a:lnTo>
                  <a:lnTo>
                    <a:pt x="1059" y="394"/>
                  </a:lnTo>
                  <a:lnTo>
                    <a:pt x="1059" y="392"/>
                  </a:lnTo>
                  <a:lnTo>
                    <a:pt x="1058" y="392"/>
                  </a:lnTo>
                  <a:lnTo>
                    <a:pt x="1058" y="400"/>
                  </a:lnTo>
                  <a:lnTo>
                    <a:pt x="1056" y="400"/>
                  </a:lnTo>
                  <a:lnTo>
                    <a:pt x="1056" y="400"/>
                  </a:lnTo>
                  <a:lnTo>
                    <a:pt x="1056" y="400"/>
                  </a:lnTo>
                  <a:lnTo>
                    <a:pt x="1056" y="403"/>
                  </a:lnTo>
                  <a:lnTo>
                    <a:pt x="1054" y="403"/>
                  </a:lnTo>
                  <a:lnTo>
                    <a:pt x="1044" y="403"/>
                  </a:lnTo>
                  <a:lnTo>
                    <a:pt x="1036" y="403"/>
                  </a:lnTo>
                  <a:lnTo>
                    <a:pt x="1031" y="405"/>
                  </a:lnTo>
                  <a:lnTo>
                    <a:pt x="1031" y="405"/>
                  </a:lnTo>
                  <a:lnTo>
                    <a:pt x="1031" y="405"/>
                  </a:lnTo>
                  <a:lnTo>
                    <a:pt x="1029" y="405"/>
                  </a:lnTo>
                  <a:lnTo>
                    <a:pt x="1029" y="406"/>
                  </a:lnTo>
                  <a:lnTo>
                    <a:pt x="1029" y="406"/>
                  </a:lnTo>
                  <a:lnTo>
                    <a:pt x="1028" y="408"/>
                  </a:lnTo>
                  <a:lnTo>
                    <a:pt x="1028" y="408"/>
                  </a:lnTo>
                  <a:lnTo>
                    <a:pt x="1028" y="408"/>
                  </a:lnTo>
                  <a:lnTo>
                    <a:pt x="1028" y="409"/>
                  </a:lnTo>
                  <a:lnTo>
                    <a:pt x="1028" y="409"/>
                  </a:lnTo>
                  <a:lnTo>
                    <a:pt x="1027" y="409"/>
                  </a:lnTo>
                  <a:lnTo>
                    <a:pt x="1027" y="409"/>
                  </a:lnTo>
                  <a:lnTo>
                    <a:pt x="1027" y="409"/>
                  </a:lnTo>
                  <a:lnTo>
                    <a:pt x="1027" y="409"/>
                  </a:lnTo>
                  <a:lnTo>
                    <a:pt x="1027" y="409"/>
                  </a:lnTo>
                  <a:lnTo>
                    <a:pt x="1027" y="408"/>
                  </a:lnTo>
                  <a:lnTo>
                    <a:pt x="1025" y="408"/>
                  </a:lnTo>
                  <a:lnTo>
                    <a:pt x="1024" y="409"/>
                  </a:lnTo>
                  <a:lnTo>
                    <a:pt x="1024" y="409"/>
                  </a:lnTo>
                  <a:lnTo>
                    <a:pt x="1023" y="410"/>
                  </a:lnTo>
                  <a:lnTo>
                    <a:pt x="1023" y="410"/>
                  </a:lnTo>
                  <a:lnTo>
                    <a:pt x="1022" y="412"/>
                  </a:lnTo>
                  <a:lnTo>
                    <a:pt x="1022" y="413"/>
                  </a:lnTo>
                  <a:lnTo>
                    <a:pt x="1020" y="413"/>
                  </a:lnTo>
                  <a:lnTo>
                    <a:pt x="1019" y="413"/>
                  </a:lnTo>
                  <a:lnTo>
                    <a:pt x="1019" y="414"/>
                  </a:lnTo>
                  <a:lnTo>
                    <a:pt x="1019" y="414"/>
                  </a:lnTo>
                  <a:lnTo>
                    <a:pt x="1019" y="413"/>
                  </a:lnTo>
                  <a:lnTo>
                    <a:pt x="1018" y="413"/>
                  </a:lnTo>
                  <a:lnTo>
                    <a:pt x="1018" y="413"/>
                  </a:lnTo>
                  <a:lnTo>
                    <a:pt x="1018" y="413"/>
                  </a:lnTo>
                  <a:lnTo>
                    <a:pt x="1018" y="414"/>
                  </a:lnTo>
                  <a:lnTo>
                    <a:pt x="1018" y="414"/>
                  </a:lnTo>
                  <a:lnTo>
                    <a:pt x="1016" y="414"/>
                  </a:lnTo>
                  <a:lnTo>
                    <a:pt x="1015" y="416"/>
                  </a:lnTo>
                  <a:lnTo>
                    <a:pt x="1015" y="416"/>
                  </a:lnTo>
                  <a:lnTo>
                    <a:pt x="1014" y="416"/>
                  </a:lnTo>
                  <a:lnTo>
                    <a:pt x="1014" y="416"/>
                  </a:lnTo>
                  <a:lnTo>
                    <a:pt x="1012" y="416"/>
                  </a:lnTo>
                  <a:lnTo>
                    <a:pt x="1012" y="416"/>
                  </a:lnTo>
                  <a:lnTo>
                    <a:pt x="1012" y="416"/>
                  </a:lnTo>
                  <a:lnTo>
                    <a:pt x="1012" y="417"/>
                  </a:lnTo>
                  <a:lnTo>
                    <a:pt x="1012" y="417"/>
                  </a:lnTo>
                  <a:lnTo>
                    <a:pt x="1011" y="418"/>
                  </a:lnTo>
                  <a:lnTo>
                    <a:pt x="1011" y="417"/>
                  </a:lnTo>
                  <a:lnTo>
                    <a:pt x="1011" y="417"/>
                  </a:lnTo>
                  <a:lnTo>
                    <a:pt x="1011" y="417"/>
                  </a:lnTo>
                  <a:lnTo>
                    <a:pt x="1011" y="418"/>
                  </a:lnTo>
                  <a:lnTo>
                    <a:pt x="1010" y="418"/>
                  </a:lnTo>
                  <a:lnTo>
                    <a:pt x="1010" y="417"/>
                  </a:lnTo>
                  <a:lnTo>
                    <a:pt x="1010" y="417"/>
                  </a:lnTo>
                  <a:lnTo>
                    <a:pt x="1009" y="417"/>
                  </a:lnTo>
                  <a:lnTo>
                    <a:pt x="1007" y="418"/>
                  </a:lnTo>
                  <a:lnTo>
                    <a:pt x="1009" y="418"/>
                  </a:lnTo>
                  <a:lnTo>
                    <a:pt x="1009" y="419"/>
                  </a:lnTo>
                  <a:lnTo>
                    <a:pt x="1007" y="419"/>
                  </a:lnTo>
                  <a:lnTo>
                    <a:pt x="1006" y="419"/>
                  </a:lnTo>
                  <a:lnTo>
                    <a:pt x="1006" y="419"/>
                  </a:lnTo>
                  <a:lnTo>
                    <a:pt x="1005" y="419"/>
                  </a:lnTo>
                  <a:lnTo>
                    <a:pt x="1006" y="418"/>
                  </a:lnTo>
                  <a:lnTo>
                    <a:pt x="1005" y="418"/>
                  </a:lnTo>
                  <a:lnTo>
                    <a:pt x="1003" y="418"/>
                  </a:lnTo>
                  <a:lnTo>
                    <a:pt x="1003" y="418"/>
                  </a:lnTo>
                  <a:lnTo>
                    <a:pt x="1002" y="418"/>
                  </a:lnTo>
                  <a:lnTo>
                    <a:pt x="1002" y="418"/>
                  </a:lnTo>
                  <a:lnTo>
                    <a:pt x="1002" y="418"/>
                  </a:lnTo>
                  <a:lnTo>
                    <a:pt x="1002" y="419"/>
                  </a:lnTo>
                  <a:lnTo>
                    <a:pt x="1001" y="419"/>
                  </a:lnTo>
                  <a:lnTo>
                    <a:pt x="1001" y="421"/>
                  </a:lnTo>
                  <a:lnTo>
                    <a:pt x="1001" y="422"/>
                  </a:lnTo>
                  <a:lnTo>
                    <a:pt x="1000" y="422"/>
                  </a:lnTo>
                  <a:lnTo>
                    <a:pt x="1000" y="422"/>
                  </a:lnTo>
                  <a:lnTo>
                    <a:pt x="998" y="422"/>
                  </a:lnTo>
                  <a:lnTo>
                    <a:pt x="998" y="423"/>
                  </a:lnTo>
                  <a:lnTo>
                    <a:pt x="997" y="423"/>
                  </a:lnTo>
                  <a:lnTo>
                    <a:pt x="998" y="423"/>
                  </a:lnTo>
                  <a:lnTo>
                    <a:pt x="997" y="423"/>
                  </a:lnTo>
                  <a:lnTo>
                    <a:pt x="997" y="422"/>
                  </a:lnTo>
                  <a:lnTo>
                    <a:pt x="996" y="422"/>
                  </a:lnTo>
                  <a:lnTo>
                    <a:pt x="996" y="423"/>
                  </a:lnTo>
                  <a:lnTo>
                    <a:pt x="994" y="422"/>
                  </a:lnTo>
                  <a:lnTo>
                    <a:pt x="993" y="422"/>
                  </a:lnTo>
                  <a:lnTo>
                    <a:pt x="992" y="422"/>
                  </a:lnTo>
                  <a:lnTo>
                    <a:pt x="992" y="421"/>
                  </a:lnTo>
                  <a:lnTo>
                    <a:pt x="992" y="422"/>
                  </a:lnTo>
                  <a:lnTo>
                    <a:pt x="990" y="422"/>
                  </a:lnTo>
                  <a:lnTo>
                    <a:pt x="990" y="422"/>
                  </a:lnTo>
                  <a:lnTo>
                    <a:pt x="990" y="423"/>
                  </a:lnTo>
                  <a:lnTo>
                    <a:pt x="989" y="423"/>
                  </a:lnTo>
                  <a:lnTo>
                    <a:pt x="988" y="425"/>
                  </a:lnTo>
                  <a:lnTo>
                    <a:pt x="988" y="425"/>
                  </a:lnTo>
                  <a:lnTo>
                    <a:pt x="988" y="425"/>
                  </a:lnTo>
                  <a:lnTo>
                    <a:pt x="988" y="423"/>
                  </a:lnTo>
                  <a:lnTo>
                    <a:pt x="987" y="422"/>
                  </a:lnTo>
                  <a:lnTo>
                    <a:pt x="987" y="422"/>
                  </a:lnTo>
                  <a:lnTo>
                    <a:pt x="988" y="422"/>
                  </a:lnTo>
                  <a:lnTo>
                    <a:pt x="988" y="421"/>
                  </a:lnTo>
                  <a:lnTo>
                    <a:pt x="987" y="421"/>
                  </a:lnTo>
                  <a:lnTo>
                    <a:pt x="985" y="421"/>
                  </a:lnTo>
                  <a:lnTo>
                    <a:pt x="984" y="421"/>
                  </a:lnTo>
                  <a:lnTo>
                    <a:pt x="984" y="419"/>
                  </a:lnTo>
                  <a:lnTo>
                    <a:pt x="985" y="418"/>
                  </a:lnTo>
                  <a:lnTo>
                    <a:pt x="984" y="418"/>
                  </a:lnTo>
                  <a:lnTo>
                    <a:pt x="983" y="418"/>
                  </a:lnTo>
                  <a:lnTo>
                    <a:pt x="983" y="418"/>
                  </a:lnTo>
                  <a:lnTo>
                    <a:pt x="981" y="418"/>
                  </a:lnTo>
                  <a:lnTo>
                    <a:pt x="981" y="418"/>
                  </a:lnTo>
                  <a:lnTo>
                    <a:pt x="980" y="418"/>
                  </a:lnTo>
                  <a:lnTo>
                    <a:pt x="979" y="418"/>
                  </a:lnTo>
                  <a:lnTo>
                    <a:pt x="978" y="416"/>
                  </a:lnTo>
                  <a:lnTo>
                    <a:pt x="979" y="413"/>
                  </a:lnTo>
                  <a:lnTo>
                    <a:pt x="978" y="413"/>
                  </a:lnTo>
                  <a:lnTo>
                    <a:pt x="976" y="413"/>
                  </a:lnTo>
                  <a:lnTo>
                    <a:pt x="975" y="412"/>
                  </a:lnTo>
                  <a:lnTo>
                    <a:pt x="974" y="413"/>
                  </a:lnTo>
                  <a:lnTo>
                    <a:pt x="974" y="412"/>
                  </a:lnTo>
                  <a:lnTo>
                    <a:pt x="974" y="413"/>
                  </a:lnTo>
                  <a:lnTo>
                    <a:pt x="972" y="413"/>
                  </a:lnTo>
                  <a:lnTo>
                    <a:pt x="972" y="414"/>
                  </a:lnTo>
                  <a:lnTo>
                    <a:pt x="972" y="414"/>
                  </a:lnTo>
                  <a:lnTo>
                    <a:pt x="972" y="414"/>
                  </a:lnTo>
                  <a:lnTo>
                    <a:pt x="972" y="414"/>
                  </a:lnTo>
                  <a:lnTo>
                    <a:pt x="972" y="416"/>
                  </a:lnTo>
                  <a:lnTo>
                    <a:pt x="972" y="416"/>
                  </a:lnTo>
                  <a:lnTo>
                    <a:pt x="972" y="416"/>
                  </a:lnTo>
                  <a:lnTo>
                    <a:pt x="972" y="416"/>
                  </a:lnTo>
                  <a:lnTo>
                    <a:pt x="971" y="417"/>
                  </a:lnTo>
                  <a:lnTo>
                    <a:pt x="972" y="417"/>
                  </a:lnTo>
                  <a:lnTo>
                    <a:pt x="972" y="418"/>
                  </a:lnTo>
                  <a:lnTo>
                    <a:pt x="971" y="418"/>
                  </a:lnTo>
                  <a:lnTo>
                    <a:pt x="972" y="418"/>
                  </a:lnTo>
                  <a:lnTo>
                    <a:pt x="971" y="419"/>
                  </a:lnTo>
                  <a:lnTo>
                    <a:pt x="972" y="419"/>
                  </a:lnTo>
                  <a:lnTo>
                    <a:pt x="971" y="419"/>
                  </a:lnTo>
                  <a:lnTo>
                    <a:pt x="971" y="419"/>
                  </a:lnTo>
                  <a:lnTo>
                    <a:pt x="972" y="421"/>
                  </a:lnTo>
                  <a:lnTo>
                    <a:pt x="972" y="421"/>
                  </a:lnTo>
                  <a:lnTo>
                    <a:pt x="972" y="422"/>
                  </a:lnTo>
                  <a:lnTo>
                    <a:pt x="972" y="422"/>
                  </a:lnTo>
                  <a:lnTo>
                    <a:pt x="972" y="422"/>
                  </a:lnTo>
                  <a:lnTo>
                    <a:pt x="974" y="423"/>
                  </a:lnTo>
                  <a:lnTo>
                    <a:pt x="972" y="425"/>
                  </a:lnTo>
                  <a:lnTo>
                    <a:pt x="972" y="425"/>
                  </a:lnTo>
                  <a:lnTo>
                    <a:pt x="972" y="426"/>
                  </a:lnTo>
                  <a:lnTo>
                    <a:pt x="972" y="426"/>
                  </a:lnTo>
                  <a:lnTo>
                    <a:pt x="972" y="427"/>
                  </a:lnTo>
                  <a:lnTo>
                    <a:pt x="972" y="427"/>
                  </a:lnTo>
                  <a:lnTo>
                    <a:pt x="972" y="428"/>
                  </a:lnTo>
                  <a:lnTo>
                    <a:pt x="972" y="430"/>
                  </a:lnTo>
                  <a:lnTo>
                    <a:pt x="974" y="431"/>
                  </a:lnTo>
                  <a:lnTo>
                    <a:pt x="974" y="431"/>
                  </a:lnTo>
                  <a:lnTo>
                    <a:pt x="974" y="432"/>
                  </a:lnTo>
                  <a:lnTo>
                    <a:pt x="974" y="432"/>
                  </a:lnTo>
                  <a:lnTo>
                    <a:pt x="974" y="432"/>
                  </a:lnTo>
                  <a:lnTo>
                    <a:pt x="972" y="434"/>
                  </a:lnTo>
                  <a:lnTo>
                    <a:pt x="972" y="434"/>
                  </a:lnTo>
                  <a:lnTo>
                    <a:pt x="972" y="435"/>
                  </a:lnTo>
                  <a:lnTo>
                    <a:pt x="971" y="435"/>
                  </a:lnTo>
                  <a:lnTo>
                    <a:pt x="971" y="436"/>
                  </a:lnTo>
                  <a:lnTo>
                    <a:pt x="971" y="438"/>
                  </a:lnTo>
                  <a:lnTo>
                    <a:pt x="962" y="428"/>
                  </a:lnTo>
                  <a:lnTo>
                    <a:pt x="962" y="428"/>
                  </a:lnTo>
                  <a:lnTo>
                    <a:pt x="961" y="427"/>
                  </a:lnTo>
                  <a:lnTo>
                    <a:pt x="959" y="427"/>
                  </a:lnTo>
                  <a:lnTo>
                    <a:pt x="958" y="427"/>
                  </a:lnTo>
                  <a:lnTo>
                    <a:pt x="957" y="427"/>
                  </a:lnTo>
                  <a:lnTo>
                    <a:pt x="957" y="427"/>
                  </a:lnTo>
                  <a:lnTo>
                    <a:pt x="956" y="427"/>
                  </a:lnTo>
                  <a:lnTo>
                    <a:pt x="956" y="427"/>
                  </a:lnTo>
                  <a:lnTo>
                    <a:pt x="956" y="427"/>
                  </a:lnTo>
                  <a:lnTo>
                    <a:pt x="956" y="427"/>
                  </a:lnTo>
                  <a:lnTo>
                    <a:pt x="956" y="426"/>
                  </a:lnTo>
                  <a:lnTo>
                    <a:pt x="954" y="426"/>
                  </a:lnTo>
                  <a:lnTo>
                    <a:pt x="954" y="426"/>
                  </a:lnTo>
                  <a:lnTo>
                    <a:pt x="953" y="426"/>
                  </a:lnTo>
                  <a:lnTo>
                    <a:pt x="953" y="426"/>
                  </a:lnTo>
                  <a:lnTo>
                    <a:pt x="953" y="425"/>
                  </a:lnTo>
                  <a:lnTo>
                    <a:pt x="952" y="427"/>
                  </a:lnTo>
                  <a:lnTo>
                    <a:pt x="952" y="427"/>
                  </a:lnTo>
                  <a:lnTo>
                    <a:pt x="952" y="427"/>
                  </a:lnTo>
                  <a:lnTo>
                    <a:pt x="950" y="427"/>
                  </a:lnTo>
                  <a:lnTo>
                    <a:pt x="950" y="427"/>
                  </a:lnTo>
                  <a:lnTo>
                    <a:pt x="950" y="426"/>
                  </a:lnTo>
                  <a:lnTo>
                    <a:pt x="950" y="426"/>
                  </a:lnTo>
                  <a:lnTo>
                    <a:pt x="949" y="425"/>
                  </a:lnTo>
                  <a:lnTo>
                    <a:pt x="948" y="425"/>
                  </a:lnTo>
                  <a:lnTo>
                    <a:pt x="946" y="425"/>
                  </a:lnTo>
                  <a:lnTo>
                    <a:pt x="946" y="423"/>
                  </a:lnTo>
                  <a:lnTo>
                    <a:pt x="946" y="425"/>
                  </a:lnTo>
                  <a:lnTo>
                    <a:pt x="946" y="423"/>
                  </a:lnTo>
                  <a:lnTo>
                    <a:pt x="946" y="423"/>
                  </a:lnTo>
                  <a:lnTo>
                    <a:pt x="946" y="423"/>
                  </a:lnTo>
                  <a:lnTo>
                    <a:pt x="945" y="423"/>
                  </a:lnTo>
                  <a:lnTo>
                    <a:pt x="945" y="422"/>
                  </a:lnTo>
                  <a:lnTo>
                    <a:pt x="945" y="422"/>
                  </a:lnTo>
                  <a:lnTo>
                    <a:pt x="945" y="422"/>
                  </a:lnTo>
                  <a:lnTo>
                    <a:pt x="944" y="422"/>
                  </a:lnTo>
                  <a:lnTo>
                    <a:pt x="944" y="422"/>
                  </a:lnTo>
                  <a:lnTo>
                    <a:pt x="943" y="422"/>
                  </a:lnTo>
                  <a:lnTo>
                    <a:pt x="943" y="422"/>
                  </a:lnTo>
                  <a:lnTo>
                    <a:pt x="943" y="422"/>
                  </a:lnTo>
                  <a:lnTo>
                    <a:pt x="943" y="423"/>
                  </a:lnTo>
                  <a:lnTo>
                    <a:pt x="943" y="423"/>
                  </a:lnTo>
                  <a:lnTo>
                    <a:pt x="943" y="425"/>
                  </a:lnTo>
                  <a:lnTo>
                    <a:pt x="943" y="425"/>
                  </a:lnTo>
                  <a:lnTo>
                    <a:pt x="943" y="425"/>
                  </a:lnTo>
                  <a:lnTo>
                    <a:pt x="941" y="425"/>
                  </a:lnTo>
                  <a:lnTo>
                    <a:pt x="941" y="426"/>
                  </a:lnTo>
                  <a:lnTo>
                    <a:pt x="941" y="425"/>
                  </a:lnTo>
                  <a:lnTo>
                    <a:pt x="940" y="426"/>
                  </a:lnTo>
                  <a:lnTo>
                    <a:pt x="940" y="425"/>
                  </a:lnTo>
                  <a:lnTo>
                    <a:pt x="940" y="426"/>
                  </a:lnTo>
                  <a:lnTo>
                    <a:pt x="939" y="426"/>
                  </a:lnTo>
                  <a:lnTo>
                    <a:pt x="937" y="427"/>
                  </a:lnTo>
                  <a:lnTo>
                    <a:pt x="937" y="426"/>
                  </a:lnTo>
                  <a:lnTo>
                    <a:pt x="937" y="427"/>
                  </a:lnTo>
                  <a:lnTo>
                    <a:pt x="937" y="426"/>
                  </a:lnTo>
                  <a:lnTo>
                    <a:pt x="936" y="427"/>
                  </a:lnTo>
                  <a:lnTo>
                    <a:pt x="936" y="426"/>
                  </a:lnTo>
                  <a:lnTo>
                    <a:pt x="937" y="425"/>
                  </a:lnTo>
                  <a:lnTo>
                    <a:pt x="937" y="422"/>
                  </a:lnTo>
                  <a:lnTo>
                    <a:pt x="937" y="422"/>
                  </a:lnTo>
                  <a:lnTo>
                    <a:pt x="936" y="422"/>
                  </a:lnTo>
                  <a:lnTo>
                    <a:pt x="936" y="422"/>
                  </a:lnTo>
                  <a:lnTo>
                    <a:pt x="937" y="421"/>
                  </a:lnTo>
                  <a:lnTo>
                    <a:pt x="937" y="421"/>
                  </a:lnTo>
                  <a:lnTo>
                    <a:pt x="937" y="419"/>
                  </a:lnTo>
                  <a:lnTo>
                    <a:pt x="937" y="419"/>
                  </a:lnTo>
                  <a:lnTo>
                    <a:pt x="937" y="418"/>
                  </a:lnTo>
                  <a:lnTo>
                    <a:pt x="937" y="418"/>
                  </a:lnTo>
                  <a:lnTo>
                    <a:pt x="937" y="418"/>
                  </a:lnTo>
                  <a:lnTo>
                    <a:pt x="937" y="417"/>
                  </a:lnTo>
                  <a:lnTo>
                    <a:pt x="937" y="416"/>
                  </a:lnTo>
                  <a:lnTo>
                    <a:pt x="937" y="416"/>
                  </a:lnTo>
                  <a:lnTo>
                    <a:pt x="937" y="416"/>
                  </a:lnTo>
                  <a:lnTo>
                    <a:pt x="937" y="416"/>
                  </a:lnTo>
                  <a:lnTo>
                    <a:pt x="937" y="416"/>
                  </a:lnTo>
                  <a:lnTo>
                    <a:pt x="936" y="416"/>
                  </a:lnTo>
                  <a:lnTo>
                    <a:pt x="936" y="416"/>
                  </a:lnTo>
                  <a:lnTo>
                    <a:pt x="935" y="416"/>
                  </a:lnTo>
                  <a:lnTo>
                    <a:pt x="935" y="416"/>
                  </a:lnTo>
                  <a:lnTo>
                    <a:pt x="935" y="417"/>
                  </a:lnTo>
                  <a:lnTo>
                    <a:pt x="934" y="417"/>
                  </a:lnTo>
                  <a:lnTo>
                    <a:pt x="934" y="417"/>
                  </a:lnTo>
                  <a:lnTo>
                    <a:pt x="932" y="417"/>
                  </a:lnTo>
                  <a:lnTo>
                    <a:pt x="932" y="417"/>
                  </a:lnTo>
                  <a:lnTo>
                    <a:pt x="932" y="418"/>
                  </a:lnTo>
                  <a:lnTo>
                    <a:pt x="931" y="418"/>
                  </a:lnTo>
                  <a:lnTo>
                    <a:pt x="931" y="418"/>
                  </a:lnTo>
                  <a:lnTo>
                    <a:pt x="931" y="418"/>
                  </a:lnTo>
                  <a:lnTo>
                    <a:pt x="930" y="418"/>
                  </a:lnTo>
                  <a:lnTo>
                    <a:pt x="930" y="419"/>
                  </a:lnTo>
                  <a:lnTo>
                    <a:pt x="930" y="419"/>
                  </a:lnTo>
                  <a:lnTo>
                    <a:pt x="928" y="419"/>
                  </a:lnTo>
                  <a:lnTo>
                    <a:pt x="928" y="419"/>
                  </a:lnTo>
                  <a:lnTo>
                    <a:pt x="928" y="419"/>
                  </a:lnTo>
                  <a:lnTo>
                    <a:pt x="928" y="419"/>
                  </a:lnTo>
                  <a:lnTo>
                    <a:pt x="928" y="419"/>
                  </a:lnTo>
                  <a:lnTo>
                    <a:pt x="928" y="421"/>
                  </a:lnTo>
                  <a:lnTo>
                    <a:pt x="927" y="421"/>
                  </a:lnTo>
                  <a:lnTo>
                    <a:pt x="927" y="421"/>
                  </a:lnTo>
                  <a:lnTo>
                    <a:pt x="927" y="422"/>
                  </a:lnTo>
                  <a:lnTo>
                    <a:pt x="927" y="422"/>
                  </a:lnTo>
                  <a:lnTo>
                    <a:pt x="926" y="422"/>
                  </a:lnTo>
                  <a:lnTo>
                    <a:pt x="926" y="421"/>
                  </a:lnTo>
                  <a:lnTo>
                    <a:pt x="926" y="421"/>
                  </a:lnTo>
                  <a:lnTo>
                    <a:pt x="926" y="421"/>
                  </a:lnTo>
                  <a:lnTo>
                    <a:pt x="924" y="421"/>
                  </a:lnTo>
                  <a:lnTo>
                    <a:pt x="924" y="422"/>
                  </a:lnTo>
                  <a:lnTo>
                    <a:pt x="924" y="422"/>
                  </a:lnTo>
                  <a:lnTo>
                    <a:pt x="924" y="422"/>
                  </a:lnTo>
                  <a:lnTo>
                    <a:pt x="924" y="422"/>
                  </a:lnTo>
                  <a:lnTo>
                    <a:pt x="923" y="422"/>
                  </a:lnTo>
                  <a:lnTo>
                    <a:pt x="923" y="422"/>
                  </a:lnTo>
                  <a:lnTo>
                    <a:pt x="923" y="422"/>
                  </a:lnTo>
                  <a:lnTo>
                    <a:pt x="922" y="422"/>
                  </a:lnTo>
                  <a:lnTo>
                    <a:pt x="922" y="423"/>
                  </a:lnTo>
                  <a:lnTo>
                    <a:pt x="922" y="423"/>
                  </a:lnTo>
                  <a:lnTo>
                    <a:pt x="922" y="423"/>
                  </a:lnTo>
                  <a:lnTo>
                    <a:pt x="922" y="423"/>
                  </a:lnTo>
                  <a:lnTo>
                    <a:pt x="921" y="423"/>
                  </a:lnTo>
                  <a:lnTo>
                    <a:pt x="921" y="423"/>
                  </a:lnTo>
                  <a:lnTo>
                    <a:pt x="921" y="423"/>
                  </a:lnTo>
                  <a:lnTo>
                    <a:pt x="919" y="425"/>
                  </a:lnTo>
                  <a:lnTo>
                    <a:pt x="918" y="423"/>
                  </a:lnTo>
                  <a:lnTo>
                    <a:pt x="918" y="425"/>
                  </a:lnTo>
                  <a:lnTo>
                    <a:pt x="918" y="425"/>
                  </a:lnTo>
                  <a:lnTo>
                    <a:pt x="918" y="425"/>
                  </a:lnTo>
                  <a:lnTo>
                    <a:pt x="918" y="426"/>
                  </a:lnTo>
                  <a:lnTo>
                    <a:pt x="917" y="425"/>
                  </a:lnTo>
                  <a:lnTo>
                    <a:pt x="917" y="425"/>
                  </a:lnTo>
                  <a:lnTo>
                    <a:pt x="917" y="423"/>
                  </a:lnTo>
                  <a:lnTo>
                    <a:pt x="917" y="423"/>
                  </a:lnTo>
                  <a:lnTo>
                    <a:pt x="917" y="423"/>
                  </a:lnTo>
                  <a:lnTo>
                    <a:pt x="917" y="422"/>
                  </a:lnTo>
                  <a:lnTo>
                    <a:pt x="917" y="422"/>
                  </a:lnTo>
                  <a:lnTo>
                    <a:pt x="915" y="422"/>
                  </a:lnTo>
                  <a:lnTo>
                    <a:pt x="915" y="422"/>
                  </a:lnTo>
                  <a:lnTo>
                    <a:pt x="915" y="422"/>
                  </a:lnTo>
                  <a:lnTo>
                    <a:pt x="915" y="421"/>
                  </a:lnTo>
                  <a:lnTo>
                    <a:pt x="915" y="419"/>
                  </a:lnTo>
                  <a:lnTo>
                    <a:pt x="915" y="419"/>
                  </a:lnTo>
                  <a:lnTo>
                    <a:pt x="915" y="419"/>
                  </a:lnTo>
                  <a:lnTo>
                    <a:pt x="915" y="418"/>
                  </a:lnTo>
                  <a:lnTo>
                    <a:pt x="915" y="418"/>
                  </a:lnTo>
                  <a:lnTo>
                    <a:pt x="915" y="417"/>
                  </a:lnTo>
                  <a:lnTo>
                    <a:pt x="915" y="417"/>
                  </a:lnTo>
                  <a:lnTo>
                    <a:pt x="915" y="416"/>
                  </a:lnTo>
                  <a:lnTo>
                    <a:pt x="915" y="416"/>
                  </a:lnTo>
                  <a:lnTo>
                    <a:pt x="915" y="414"/>
                  </a:lnTo>
                  <a:lnTo>
                    <a:pt x="915" y="414"/>
                  </a:lnTo>
                  <a:lnTo>
                    <a:pt x="915" y="414"/>
                  </a:lnTo>
                  <a:lnTo>
                    <a:pt x="915" y="414"/>
                  </a:lnTo>
                  <a:lnTo>
                    <a:pt x="914" y="414"/>
                  </a:lnTo>
                  <a:lnTo>
                    <a:pt x="914" y="414"/>
                  </a:lnTo>
                  <a:lnTo>
                    <a:pt x="913" y="414"/>
                  </a:lnTo>
                  <a:lnTo>
                    <a:pt x="911" y="414"/>
                  </a:lnTo>
                  <a:lnTo>
                    <a:pt x="911" y="417"/>
                  </a:lnTo>
                  <a:lnTo>
                    <a:pt x="911" y="418"/>
                  </a:lnTo>
                  <a:lnTo>
                    <a:pt x="911" y="418"/>
                  </a:lnTo>
                  <a:lnTo>
                    <a:pt x="910" y="418"/>
                  </a:lnTo>
                  <a:lnTo>
                    <a:pt x="910" y="419"/>
                  </a:lnTo>
                  <a:lnTo>
                    <a:pt x="910" y="421"/>
                  </a:lnTo>
                  <a:lnTo>
                    <a:pt x="910" y="421"/>
                  </a:lnTo>
                  <a:lnTo>
                    <a:pt x="910" y="422"/>
                  </a:lnTo>
                  <a:lnTo>
                    <a:pt x="910" y="423"/>
                  </a:lnTo>
                  <a:lnTo>
                    <a:pt x="909" y="425"/>
                  </a:lnTo>
                  <a:lnTo>
                    <a:pt x="910" y="425"/>
                  </a:lnTo>
                  <a:lnTo>
                    <a:pt x="910" y="426"/>
                  </a:lnTo>
                  <a:lnTo>
                    <a:pt x="909" y="427"/>
                  </a:lnTo>
                  <a:lnTo>
                    <a:pt x="908" y="427"/>
                  </a:lnTo>
                  <a:lnTo>
                    <a:pt x="908" y="427"/>
                  </a:lnTo>
                  <a:lnTo>
                    <a:pt x="906" y="426"/>
                  </a:lnTo>
                  <a:lnTo>
                    <a:pt x="906" y="425"/>
                  </a:lnTo>
                  <a:lnTo>
                    <a:pt x="908" y="423"/>
                  </a:lnTo>
                  <a:lnTo>
                    <a:pt x="908" y="423"/>
                  </a:lnTo>
                  <a:lnTo>
                    <a:pt x="906" y="422"/>
                  </a:lnTo>
                  <a:lnTo>
                    <a:pt x="906" y="422"/>
                  </a:lnTo>
                  <a:lnTo>
                    <a:pt x="906" y="422"/>
                  </a:lnTo>
                  <a:lnTo>
                    <a:pt x="908" y="421"/>
                  </a:lnTo>
                  <a:lnTo>
                    <a:pt x="908" y="419"/>
                  </a:lnTo>
                  <a:lnTo>
                    <a:pt x="908" y="418"/>
                  </a:lnTo>
                  <a:lnTo>
                    <a:pt x="908" y="418"/>
                  </a:lnTo>
                  <a:lnTo>
                    <a:pt x="908" y="418"/>
                  </a:lnTo>
                  <a:lnTo>
                    <a:pt x="908" y="417"/>
                  </a:lnTo>
                  <a:lnTo>
                    <a:pt x="908" y="417"/>
                  </a:lnTo>
                  <a:lnTo>
                    <a:pt x="908" y="416"/>
                  </a:lnTo>
                  <a:lnTo>
                    <a:pt x="906" y="416"/>
                  </a:lnTo>
                  <a:lnTo>
                    <a:pt x="908" y="416"/>
                  </a:lnTo>
                  <a:lnTo>
                    <a:pt x="908" y="414"/>
                  </a:lnTo>
                  <a:lnTo>
                    <a:pt x="908" y="414"/>
                  </a:lnTo>
                  <a:lnTo>
                    <a:pt x="908" y="414"/>
                  </a:lnTo>
                  <a:lnTo>
                    <a:pt x="908" y="413"/>
                  </a:lnTo>
                  <a:lnTo>
                    <a:pt x="908" y="412"/>
                  </a:lnTo>
                  <a:lnTo>
                    <a:pt x="906" y="412"/>
                  </a:lnTo>
                  <a:lnTo>
                    <a:pt x="908" y="412"/>
                  </a:lnTo>
                  <a:lnTo>
                    <a:pt x="906" y="410"/>
                  </a:lnTo>
                  <a:lnTo>
                    <a:pt x="906" y="410"/>
                  </a:lnTo>
                  <a:lnTo>
                    <a:pt x="906" y="410"/>
                  </a:lnTo>
                  <a:lnTo>
                    <a:pt x="906" y="409"/>
                  </a:lnTo>
                  <a:lnTo>
                    <a:pt x="906" y="409"/>
                  </a:lnTo>
                  <a:lnTo>
                    <a:pt x="906" y="409"/>
                  </a:lnTo>
                  <a:lnTo>
                    <a:pt x="905" y="408"/>
                  </a:lnTo>
                  <a:lnTo>
                    <a:pt x="905" y="408"/>
                  </a:lnTo>
                  <a:lnTo>
                    <a:pt x="904" y="406"/>
                  </a:lnTo>
                  <a:lnTo>
                    <a:pt x="904" y="405"/>
                  </a:lnTo>
                  <a:lnTo>
                    <a:pt x="904" y="405"/>
                  </a:lnTo>
                  <a:lnTo>
                    <a:pt x="902" y="405"/>
                  </a:lnTo>
                  <a:lnTo>
                    <a:pt x="902" y="405"/>
                  </a:lnTo>
                  <a:lnTo>
                    <a:pt x="902" y="405"/>
                  </a:lnTo>
                  <a:lnTo>
                    <a:pt x="902" y="404"/>
                  </a:lnTo>
                  <a:lnTo>
                    <a:pt x="901" y="405"/>
                  </a:lnTo>
                  <a:lnTo>
                    <a:pt x="901" y="404"/>
                  </a:lnTo>
                  <a:lnTo>
                    <a:pt x="901" y="404"/>
                  </a:lnTo>
                  <a:lnTo>
                    <a:pt x="901" y="405"/>
                  </a:lnTo>
                  <a:lnTo>
                    <a:pt x="900" y="405"/>
                  </a:lnTo>
                  <a:lnTo>
                    <a:pt x="900" y="404"/>
                  </a:lnTo>
                  <a:lnTo>
                    <a:pt x="900" y="404"/>
                  </a:lnTo>
                  <a:lnTo>
                    <a:pt x="900" y="405"/>
                  </a:lnTo>
                  <a:lnTo>
                    <a:pt x="899" y="404"/>
                  </a:lnTo>
                  <a:lnTo>
                    <a:pt x="899" y="405"/>
                  </a:lnTo>
                  <a:lnTo>
                    <a:pt x="897" y="404"/>
                  </a:lnTo>
                  <a:lnTo>
                    <a:pt x="897" y="404"/>
                  </a:lnTo>
                  <a:lnTo>
                    <a:pt x="897" y="403"/>
                  </a:lnTo>
                  <a:lnTo>
                    <a:pt x="897" y="401"/>
                  </a:lnTo>
                  <a:lnTo>
                    <a:pt x="897" y="400"/>
                  </a:lnTo>
                  <a:lnTo>
                    <a:pt x="897" y="400"/>
                  </a:lnTo>
                  <a:lnTo>
                    <a:pt x="897" y="399"/>
                  </a:lnTo>
                  <a:lnTo>
                    <a:pt x="896" y="399"/>
                  </a:lnTo>
                  <a:lnTo>
                    <a:pt x="896" y="397"/>
                  </a:lnTo>
                  <a:lnTo>
                    <a:pt x="896" y="397"/>
                  </a:lnTo>
                  <a:lnTo>
                    <a:pt x="895" y="397"/>
                  </a:lnTo>
                  <a:lnTo>
                    <a:pt x="893" y="396"/>
                  </a:lnTo>
                  <a:lnTo>
                    <a:pt x="893" y="396"/>
                  </a:lnTo>
                  <a:lnTo>
                    <a:pt x="893" y="396"/>
                  </a:lnTo>
                  <a:lnTo>
                    <a:pt x="893" y="395"/>
                  </a:lnTo>
                  <a:lnTo>
                    <a:pt x="892" y="395"/>
                  </a:lnTo>
                  <a:lnTo>
                    <a:pt x="892" y="395"/>
                  </a:lnTo>
                  <a:lnTo>
                    <a:pt x="892" y="395"/>
                  </a:lnTo>
                  <a:lnTo>
                    <a:pt x="892" y="395"/>
                  </a:lnTo>
                  <a:lnTo>
                    <a:pt x="891" y="394"/>
                  </a:lnTo>
                  <a:lnTo>
                    <a:pt x="891" y="394"/>
                  </a:lnTo>
                  <a:lnTo>
                    <a:pt x="891" y="394"/>
                  </a:lnTo>
                  <a:lnTo>
                    <a:pt x="891" y="394"/>
                  </a:lnTo>
                  <a:lnTo>
                    <a:pt x="891" y="394"/>
                  </a:lnTo>
                  <a:lnTo>
                    <a:pt x="889" y="394"/>
                  </a:lnTo>
                  <a:lnTo>
                    <a:pt x="889" y="394"/>
                  </a:lnTo>
                  <a:lnTo>
                    <a:pt x="889" y="392"/>
                  </a:lnTo>
                  <a:lnTo>
                    <a:pt x="889" y="392"/>
                  </a:lnTo>
                  <a:lnTo>
                    <a:pt x="889" y="391"/>
                  </a:lnTo>
                  <a:lnTo>
                    <a:pt x="889" y="391"/>
                  </a:lnTo>
                  <a:lnTo>
                    <a:pt x="888" y="391"/>
                  </a:lnTo>
                  <a:lnTo>
                    <a:pt x="888" y="390"/>
                  </a:lnTo>
                  <a:lnTo>
                    <a:pt x="887" y="391"/>
                  </a:lnTo>
                  <a:lnTo>
                    <a:pt x="888" y="391"/>
                  </a:lnTo>
                  <a:lnTo>
                    <a:pt x="887" y="391"/>
                  </a:lnTo>
                  <a:lnTo>
                    <a:pt x="887" y="392"/>
                  </a:lnTo>
                  <a:lnTo>
                    <a:pt x="880" y="401"/>
                  </a:lnTo>
                  <a:lnTo>
                    <a:pt x="880" y="400"/>
                  </a:lnTo>
                  <a:lnTo>
                    <a:pt x="878" y="400"/>
                  </a:lnTo>
                  <a:lnTo>
                    <a:pt x="878" y="399"/>
                  </a:lnTo>
                  <a:lnTo>
                    <a:pt x="878" y="399"/>
                  </a:lnTo>
                  <a:lnTo>
                    <a:pt x="877" y="397"/>
                  </a:lnTo>
                  <a:lnTo>
                    <a:pt x="877" y="397"/>
                  </a:lnTo>
                  <a:lnTo>
                    <a:pt x="875" y="399"/>
                  </a:lnTo>
                  <a:lnTo>
                    <a:pt x="875" y="399"/>
                  </a:lnTo>
                  <a:lnTo>
                    <a:pt x="875" y="397"/>
                  </a:lnTo>
                  <a:lnTo>
                    <a:pt x="873" y="397"/>
                  </a:lnTo>
                  <a:lnTo>
                    <a:pt x="873" y="397"/>
                  </a:lnTo>
                  <a:lnTo>
                    <a:pt x="873" y="396"/>
                  </a:lnTo>
                  <a:lnTo>
                    <a:pt x="873" y="396"/>
                  </a:lnTo>
                  <a:lnTo>
                    <a:pt x="873" y="396"/>
                  </a:lnTo>
                  <a:lnTo>
                    <a:pt x="874" y="395"/>
                  </a:lnTo>
                  <a:lnTo>
                    <a:pt x="874" y="395"/>
                  </a:lnTo>
                  <a:lnTo>
                    <a:pt x="874" y="394"/>
                  </a:lnTo>
                  <a:lnTo>
                    <a:pt x="874" y="394"/>
                  </a:lnTo>
                  <a:lnTo>
                    <a:pt x="873" y="394"/>
                  </a:lnTo>
                  <a:lnTo>
                    <a:pt x="871" y="392"/>
                  </a:lnTo>
                  <a:lnTo>
                    <a:pt x="871" y="392"/>
                  </a:lnTo>
                  <a:lnTo>
                    <a:pt x="870" y="390"/>
                  </a:lnTo>
                  <a:lnTo>
                    <a:pt x="869" y="390"/>
                  </a:lnTo>
                  <a:lnTo>
                    <a:pt x="869" y="392"/>
                  </a:lnTo>
                  <a:lnTo>
                    <a:pt x="867" y="392"/>
                  </a:lnTo>
                  <a:lnTo>
                    <a:pt x="867" y="392"/>
                  </a:lnTo>
                  <a:lnTo>
                    <a:pt x="866" y="394"/>
                  </a:lnTo>
                  <a:lnTo>
                    <a:pt x="865" y="394"/>
                  </a:lnTo>
                  <a:lnTo>
                    <a:pt x="865" y="395"/>
                  </a:lnTo>
                  <a:lnTo>
                    <a:pt x="865" y="395"/>
                  </a:lnTo>
                  <a:lnTo>
                    <a:pt x="864" y="396"/>
                  </a:lnTo>
                  <a:lnTo>
                    <a:pt x="864" y="395"/>
                  </a:lnTo>
                  <a:lnTo>
                    <a:pt x="862" y="396"/>
                  </a:lnTo>
                  <a:lnTo>
                    <a:pt x="862" y="396"/>
                  </a:lnTo>
                  <a:lnTo>
                    <a:pt x="862" y="397"/>
                  </a:lnTo>
                  <a:lnTo>
                    <a:pt x="861" y="397"/>
                  </a:lnTo>
                  <a:lnTo>
                    <a:pt x="861" y="399"/>
                  </a:lnTo>
                  <a:lnTo>
                    <a:pt x="861" y="400"/>
                  </a:lnTo>
                  <a:lnTo>
                    <a:pt x="861" y="400"/>
                  </a:lnTo>
                  <a:lnTo>
                    <a:pt x="861" y="400"/>
                  </a:lnTo>
                  <a:lnTo>
                    <a:pt x="860" y="400"/>
                  </a:lnTo>
                  <a:lnTo>
                    <a:pt x="860" y="403"/>
                  </a:lnTo>
                  <a:lnTo>
                    <a:pt x="860" y="403"/>
                  </a:lnTo>
                  <a:lnTo>
                    <a:pt x="860" y="403"/>
                  </a:lnTo>
                  <a:lnTo>
                    <a:pt x="860" y="404"/>
                  </a:lnTo>
                  <a:lnTo>
                    <a:pt x="860" y="404"/>
                  </a:lnTo>
                  <a:lnTo>
                    <a:pt x="857" y="406"/>
                  </a:lnTo>
                  <a:lnTo>
                    <a:pt x="856" y="408"/>
                  </a:lnTo>
                  <a:lnTo>
                    <a:pt x="856" y="409"/>
                  </a:lnTo>
                  <a:lnTo>
                    <a:pt x="855" y="412"/>
                  </a:lnTo>
                  <a:lnTo>
                    <a:pt x="855" y="413"/>
                  </a:lnTo>
                  <a:lnTo>
                    <a:pt x="855" y="413"/>
                  </a:lnTo>
                  <a:lnTo>
                    <a:pt x="855" y="414"/>
                  </a:lnTo>
                  <a:lnTo>
                    <a:pt x="855" y="414"/>
                  </a:lnTo>
                  <a:lnTo>
                    <a:pt x="855" y="416"/>
                  </a:lnTo>
                  <a:lnTo>
                    <a:pt x="855" y="417"/>
                  </a:lnTo>
                  <a:lnTo>
                    <a:pt x="855" y="418"/>
                  </a:lnTo>
                  <a:lnTo>
                    <a:pt x="855" y="419"/>
                  </a:lnTo>
                  <a:lnTo>
                    <a:pt x="855" y="419"/>
                  </a:lnTo>
                  <a:lnTo>
                    <a:pt x="855" y="422"/>
                  </a:lnTo>
                  <a:lnTo>
                    <a:pt x="855" y="422"/>
                  </a:lnTo>
                  <a:lnTo>
                    <a:pt x="855" y="423"/>
                  </a:lnTo>
                  <a:lnTo>
                    <a:pt x="853" y="425"/>
                  </a:lnTo>
                  <a:lnTo>
                    <a:pt x="847" y="421"/>
                  </a:lnTo>
                  <a:lnTo>
                    <a:pt x="836" y="414"/>
                  </a:lnTo>
                  <a:lnTo>
                    <a:pt x="816" y="403"/>
                  </a:lnTo>
                  <a:lnTo>
                    <a:pt x="816" y="403"/>
                  </a:lnTo>
                  <a:lnTo>
                    <a:pt x="814" y="403"/>
                  </a:lnTo>
                  <a:lnTo>
                    <a:pt x="813" y="401"/>
                  </a:lnTo>
                  <a:lnTo>
                    <a:pt x="812" y="401"/>
                  </a:lnTo>
                  <a:lnTo>
                    <a:pt x="811" y="400"/>
                  </a:lnTo>
                  <a:lnTo>
                    <a:pt x="811" y="400"/>
                  </a:lnTo>
                  <a:lnTo>
                    <a:pt x="809" y="400"/>
                  </a:lnTo>
                  <a:lnTo>
                    <a:pt x="808" y="399"/>
                  </a:lnTo>
                  <a:lnTo>
                    <a:pt x="807" y="400"/>
                  </a:lnTo>
                  <a:lnTo>
                    <a:pt x="807" y="400"/>
                  </a:lnTo>
                  <a:lnTo>
                    <a:pt x="805" y="399"/>
                  </a:lnTo>
                  <a:lnTo>
                    <a:pt x="804" y="399"/>
                  </a:lnTo>
                  <a:lnTo>
                    <a:pt x="804" y="397"/>
                  </a:lnTo>
                  <a:lnTo>
                    <a:pt x="801" y="397"/>
                  </a:lnTo>
                  <a:lnTo>
                    <a:pt x="801" y="399"/>
                  </a:lnTo>
                  <a:lnTo>
                    <a:pt x="800" y="397"/>
                  </a:lnTo>
                  <a:lnTo>
                    <a:pt x="799" y="397"/>
                  </a:lnTo>
                  <a:lnTo>
                    <a:pt x="799" y="397"/>
                  </a:lnTo>
                  <a:lnTo>
                    <a:pt x="798" y="397"/>
                  </a:lnTo>
                  <a:lnTo>
                    <a:pt x="796" y="397"/>
                  </a:lnTo>
                  <a:lnTo>
                    <a:pt x="796" y="397"/>
                  </a:lnTo>
                  <a:lnTo>
                    <a:pt x="796" y="397"/>
                  </a:lnTo>
                  <a:lnTo>
                    <a:pt x="795" y="397"/>
                  </a:lnTo>
                  <a:lnTo>
                    <a:pt x="795" y="396"/>
                  </a:lnTo>
                  <a:lnTo>
                    <a:pt x="795" y="396"/>
                  </a:lnTo>
                  <a:lnTo>
                    <a:pt x="795" y="395"/>
                  </a:lnTo>
                  <a:lnTo>
                    <a:pt x="795" y="396"/>
                  </a:lnTo>
                  <a:lnTo>
                    <a:pt x="794" y="395"/>
                  </a:lnTo>
                  <a:lnTo>
                    <a:pt x="794" y="395"/>
                  </a:lnTo>
                  <a:lnTo>
                    <a:pt x="792" y="395"/>
                  </a:lnTo>
                  <a:lnTo>
                    <a:pt x="792" y="394"/>
                  </a:lnTo>
                  <a:lnTo>
                    <a:pt x="792" y="395"/>
                  </a:lnTo>
                  <a:lnTo>
                    <a:pt x="792" y="394"/>
                  </a:lnTo>
                  <a:lnTo>
                    <a:pt x="791" y="394"/>
                  </a:lnTo>
                  <a:lnTo>
                    <a:pt x="791" y="394"/>
                  </a:lnTo>
                  <a:lnTo>
                    <a:pt x="791" y="394"/>
                  </a:lnTo>
                  <a:lnTo>
                    <a:pt x="790" y="394"/>
                  </a:lnTo>
                  <a:lnTo>
                    <a:pt x="790" y="394"/>
                  </a:lnTo>
                  <a:lnTo>
                    <a:pt x="790" y="394"/>
                  </a:lnTo>
                  <a:lnTo>
                    <a:pt x="790" y="394"/>
                  </a:lnTo>
                  <a:lnTo>
                    <a:pt x="790" y="392"/>
                  </a:lnTo>
                  <a:lnTo>
                    <a:pt x="789" y="394"/>
                  </a:lnTo>
                  <a:lnTo>
                    <a:pt x="789" y="392"/>
                  </a:lnTo>
                  <a:lnTo>
                    <a:pt x="789" y="392"/>
                  </a:lnTo>
                  <a:lnTo>
                    <a:pt x="789" y="392"/>
                  </a:lnTo>
                  <a:lnTo>
                    <a:pt x="787" y="392"/>
                  </a:lnTo>
                  <a:lnTo>
                    <a:pt x="787" y="391"/>
                  </a:lnTo>
                  <a:lnTo>
                    <a:pt x="787" y="390"/>
                  </a:lnTo>
                  <a:lnTo>
                    <a:pt x="787" y="390"/>
                  </a:lnTo>
                  <a:lnTo>
                    <a:pt x="789" y="388"/>
                  </a:lnTo>
                  <a:lnTo>
                    <a:pt x="787" y="388"/>
                  </a:lnTo>
                  <a:lnTo>
                    <a:pt x="789" y="387"/>
                  </a:lnTo>
                  <a:lnTo>
                    <a:pt x="789" y="387"/>
                  </a:lnTo>
                  <a:lnTo>
                    <a:pt x="789" y="386"/>
                  </a:lnTo>
                  <a:lnTo>
                    <a:pt x="789" y="386"/>
                  </a:lnTo>
                  <a:lnTo>
                    <a:pt x="790" y="386"/>
                  </a:lnTo>
                  <a:lnTo>
                    <a:pt x="790" y="384"/>
                  </a:lnTo>
                  <a:lnTo>
                    <a:pt x="789" y="383"/>
                  </a:lnTo>
                  <a:lnTo>
                    <a:pt x="789" y="383"/>
                  </a:lnTo>
                  <a:lnTo>
                    <a:pt x="789" y="383"/>
                  </a:lnTo>
                  <a:lnTo>
                    <a:pt x="789" y="382"/>
                  </a:lnTo>
                  <a:lnTo>
                    <a:pt x="789" y="382"/>
                  </a:lnTo>
                  <a:lnTo>
                    <a:pt x="789" y="382"/>
                  </a:lnTo>
                  <a:lnTo>
                    <a:pt x="790" y="382"/>
                  </a:lnTo>
                  <a:lnTo>
                    <a:pt x="790" y="382"/>
                  </a:lnTo>
                  <a:lnTo>
                    <a:pt x="790" y="382"/>
                  </a:lnTo>
                  <a:lnTo>
                    <a:pt x="790" y="382"/>
                  </a:lnTo>
                  <a:lnTo>
                    <a:pt x="791" y="382"/>
                  </a:lnTo>
                  <a:lnTo>
                    <a:pt x="790" y="382"/>
                  </a:lnTo>
                  <a:lnTo>
                    <a:pt x="791" y="381"/>
                  </a:lnTo>
                  <a:lnTo>
                    <a:pt x="791" y="379"/>
                  </a:lnTo>
                  <a:lnTo>
                    <a:pt x="791" y="379"/>
                  </a:lnTo>
                  <a:lnTo>
                    <a:pt x="791" y="378"/>
                  </a:lnTo>
                  <a:lnTo>
                    <a:pt x="791" y="378"/>
                  </a:lnTo>
                  <a:lnTo>
                    <a:pt x="792" y="378"/>
                  </a:lnTo>
                  <a:lnTo>
                    <a:pt x="792" y="378"/>
                  </a:lnTo>
                  <a:lnTo>
                    <a:pt x="792" y="375"/>
                  </a:lnTo>
                  <a:lnTo>
                    <a:pt x="792" y="374"/>
                  </a:lnTo>
                  <a:lnTo>
                    <a:pt x="792" y="374"/>
                  </a:lnTo>
                  <a:lnTo>
                    <a:pt x="792" y="374"/>
                  </a:lnTo>
                  <a:lnTo>
                    <a:pt x="794" y="374"/>
                  </a:lnTo>
                  <a:lnTo>
                    <a:pt x="795" y="374"/>
                  </a:lnTo>
                  <a:lnTo>
                    <a:pt x="795" y="373"/>
                  </a:lnTo>
                  <a:lnTo>
                    <a:pt x="796" y="373"/>
                  </a:lnTo>
                  <a:lnTo>
                    <a:pt x="795" y="373"/>
                  </a:lnTo>
                  <a:lnTo>
                    <a:pt x="795" y="373"/>
                  </a:lnTo>
                  <a:lnTo>
                    <a:pt x="795" y="373"/>
                  </a:lnTo>
                  <a:lnTo>
                    <a:pt x="795" y="373"/>
                  </a:lnTo>
                  <a:lnTo>
                    <a:pt x="795" y="373"/>
                  </a:lnTo>
                  <a:lnTo>
                    <a:pt x="794" y="372"/>
                  </a:lnTo>
                  <a:lnTo>
                    <a:pt x="792" y="370"/>
                  </a:lnTo>
                  <a:lnTo>
                    <a:pt x="794" y="370"/>
                  </a:lnTo>
                  <a:lnTo>
                    <a:pt x="794" y="368"/>
                  </a:lnTo>
                  <a:lnTo>
                    <a:pt x="795" y="368"/>
                  </a:lnTo>
                  <a:lnTo>
                    <a:pt x="795" y="368"/>
                  </a:lnTo>
                  <a:lnTo>
                    <a:pt x="795" y="366"/>
                  </a:lnTo>
                  <a:lnTo>
                    <a:pt x="795" y="365"/>
                  </a:lnTo>
                  <a:lnTo>
                    <a:pt x="796" y="365"/>
                  </a:lnTo>
                  <a:lnTo>
                    <a:pt x="796" y="365"/>
                  </a:lnTo>
                  <a:lnTo>
                    <a:pt x="796" y="364"/>
                  </a:lnTo>
                  <a:lnTo>
                    <a:pt x="798" y="364"/>
                  </a:lnTo>
                  <a:lnTo>
                    <a:pt x="798" y="364"/>
                  </a:lnTo>
                  <a:lnTo>
                    <a:pt x="799" y="364"/>
                  </a:lnTo>
                  <a:lnTo>
                    <a:pt x="799" y="362"/>
                  </a:lnTo>
                  <a:lnTo>
                    <a:pt x="799" y="361"/>
                  </a:lnTo>
                  <a:lnTo>
                    <a:pt x="798" y="362"/>
                  </a:lnTo>
                  <a:lnTo>
                    <a:pt x="798" y="362"/>
                  </a:lnTo>
                  <a:lnTo>
                    <a:pt x="796" y="364"/>
                  </a:lnTo>
                  <a:lnTo>
                    <a:pt x="796" y="364"/>
                  </a:lnTo>
                  <a:lnTo>
                    <a:pt x="796" y="364"/>
                  </a:lnTo>
                  <a:lnTo>
                    <a:pt x="795" y="364"/>
                  </a:lnTo>
                  <a:lnTo>
                    <a:pt x="795" y="364"/>
                  </a:lnTo>
                  <a:lnTo>
                    <a:pt x="794" y="364"/>
                  </a:lnTo>
                  <a:lnTo>
                    <a:pt x="795" y="365"/>
                  </a:lnTo>
                  <a:lnTo>
                    <a:pt x="794" y="365"/>
                  </a:lnTo>
                  <a:lnTo>
                    <a:pt x="792" y="365"/>
                  </a:lnTo>
                  <a:lnTo>
                    <a:pt x="791" y="365"/>
                  </a:lnTo>
                  <a:lnTo>
                    <a:pt x="791" y="368"/>
                  </a:lnTo>
                  <a:lnTo>
                    <a:pt x="791" y="368"/>
                  </a:lnTo>
                  <a:lnTo>
                    <a:pt x="790" y="368"/>
                  </a:lnTo>
                  <a:lnTo>
                    <a:pt x="790" y="368"/>
                  </a:lnTo>
                  <a:lnTo>
                    <a:pt x="787" y="369"/>
                  </a:lnTo>
                  <a:lnTo>
                    <a:pt x="787" y="369"/>
                  </a:lnTo>
                  <a:lnTo>
                    <a:pt x="787" y="369"/>
                  </a:lnTo>
                  <a:lnTo>
                    <a:pt x="787" y="370"/>
                  </a:lnTo>
                  <a:lnTo>
                    <a:pt x="787" y="370"/>
                  </a:lnTo>
                  <a:lnTo>
                    <a:pt x="786" y="370"/>
                  </a:lnTo>
                  <a:lnTo>
                    <a:pt x="786" y="370"/>
                  </a:lnTo>
                  <a:lnTo>
                    <a:pt x="786" y="370"/>
                  </a:lnTo>
                  <a:lnTo>
                    <a:pt x="786" y="372"/>
                  </a:lnTo>
                  <a:lnTo>
                    <a:pt x="785" y="370"/>
                  </a:lnTo>
                  <a:lnTo>
                    <a:pt x="785" y="372"/>
                  </a:lnTo>
                  <a:lnTo>
                    <a:pt x="785" y="372"/>
                  </a:lnTo>
                  <a:lnTo>
                    <a:pt x="785" y="372"/>
                  </a:lnTo>
                  <a:lnTo>
                    <a:pt x="783" y="372"/>
                  </a:lnTo>
                  <a:lnTo>
                    <a:pt x="785" y="373"/>
                  </a:lnTo>
                  <a:lnTo>
                    <a:pt x="783" y="373"/>
                  </a:lnTo>
                  <a:lnTo>
                    <a:pt x="783" y="374"/>
                  </a:lnTo>
                  <a:lnTo>
                    <a:pt x="783" y="374"/>
                  </a:lnTo>
                  <a:lnTo>
                    <a:pt x="782" y="374"/>
                  </a:lnTo>
                  <a:lnTo>
                    <a:pt x="782" y="375"/>
                  </a:lnTo>
                  <a:lnTo>
                    <a:pt x="782" y="377"/>
                  </a:lnTo>
                  <a:lnTo>
                    <a:pt x="782" y="377"/>
                  </a:lnTo>
                  <a:lnTo>
                    <a:pt x="782" y="377"/>
                  </a:lnTo>
                  <a:lnTo>
                    <a:pt x="781" y="377"/>
                  </a:lnTo>
                  <a:lnTo>
                    <a:pt x="781" y="378"/>
                  </a:lnTo>
                  <a:lnTo>
                    <a:pt x="781" y="379"/>
                  </a:lnTo>
                  <a:lnTo>
                    <a:pt x="781" y="379"/>
                  </a:lnTo>
                  <a:lnTo>
                    <a:pt x="779" y="379"/>
                  </a:lnTo>
                  <a:lnTo>
                    <a:pt x="778" y="379"/>
                  </a:lnTo>
                  <a:lnTo>
                    <a:pt x="779" y="379"/>
                  </a:lnTo>
                  <a:lnTo>
                    <a:pt x="779" y="379"/>
                  </a:lnTo>
                  <a:lnTo>
                    <a:pt x="779" y="379"/>
                  </a:lnTo>
                  <a:lnTo>
                    <a:pt x="779" y="379"/>
                  </a:lnTo>
                  <a:lnTo>
                    <a:pt x="779" y="381"/>
                  </a:lnTo>
                  <a:lnTo>
                    <a:pt x="779" y="381"/>
                  </a:lnTo>
                  <a:lnTo>
                    <a:pt x="779" y="382"/>
                  </a:lnTo>
                  <a:lnTo>
                    <a:pt x="779" y="382"/>
                  </a:lnTo>
                  <a:lnTo>
                    <a:pt x="779" y="383"/>
                  </a:lnTo>
                  <a:lnTo>
                    <a:pt x="778" y="383"/>
                  </a:lnTo>
                  <a:lnTo>
                    <a:pt x="777" y="383"/>
                  </a:lnTo>
                  <a:lnTo>
                    <a:pt x="777" y="383"/>
                  </a:lnTo>
                  <a:lnTo>
                    <a:pt x="776" y="383"/>
                  </a:lnTo>
                  <a:lnTo>
                    <a:pt x="776" y="384"/>
                  </a:lnTo>
                  <a:lnTo>
                    <a:pt x="777" y="384"/>
                  </a:lnTo>
                  <a:lnTo>
                    <a:pt x="777" y="384"/>
                  </a:lnTo>
                  <a:lnTo>
                    <a:pt x="777" y="386"/>
                  </a:lnTo>
                  <a:lnTo>
                    <a:pt x="776" y="386"/>
                  </a:lnTo>
                  <a:lnTo>
                    <a:pt x="776" y="387"/>
                  </a:lnTo>
                  <a:lnTo>
                    <a:pt x="776" y="387"/>
                  </a:lnTo>
                  <a:lnTo>
                    <a:pt x="777" y="387"/>
                  </a:lnTo>
                  <a:lnTo>
                    <a:pt x="776" y="387"/>
                  </a:lnTo>
                  <a:lnTo>
                    <a:pt x="776" y="388"/>
                  </a:lnTo>
                  <a:lnTo>
                    <a:pt x="776" y="388"/>
                  </a:lnTo>
                  <a:lnTo>
                    <a:pt x="776" y="390"/>
                  </a:lnTo>
                  <a:lnTo>
                    <a:pt x="776" y="391"/>
                  </a:lnTo>
                  <a:lnTo>
                    <a:pt x="776" y="391"/>
                  </a:lnTo>
                  <a:lnTo>
                    <a:pt x="774" y="392"/>
                  </a:lnTo>
                  <a:lnTo>
                    <a:pt x="776" y="392"/>
                  </a:lnTo>
                  <a:lnTo>
                    <a:pt x="774" y="394"/>
                  </a:lnTo>
                  <a:lnTo>
                    <a:pt x="774" y="395"/>
                  </a:lnTo>
                  <a:lnTo>
                    <a:pt x="774" y="394"/>
                  </a:lnTo>
                  <a:lnTo>
                    <a:pt x="773" y="392"/>
                  </a:lnTo>
                  <a:lnTo>
                    <a:pt x="772" y="394"/>
                  </a:lnTo>
                  <a:lnTo>
                    <a:pt x="770" y="394"/>
                  </a:lnTo>
                  <a:lnTo>
                    <a:pt x="768" y="392"/>
                  </a:lnTo>
                  <a:lnTo>
                    <a:pt x="768" y="392"/>
                  </a:lnTo>
                  <a:lnTo>
                    <a:pt x="769" y="391"/>
                  </a:lnTo>
                  <a:lnTo>
                    <a:pt x="769" y="390"/>
                  </a:lnTo>
                  <a:lnTo>
                    <a:pt x="769" y="390"/>
                  </a:lnTo>
                  <a:lnTo>
                    <a:pt x="767" y="390"/>
                  </a:lnTo>
                  <a:lnTo>
                    <a:pt x="767" y="392"/>
                  </a:lnTo>
                  <a:lnTo>
                    <a:pt x="767" y="392"/>
                  </a:lnTo>
                  <a:lnTo>
                    <a:pt x="765" y="391"/>
                  </a:lnTo>
                  <a:lnTo>
                    <a:pt x="765" y="390"/>
                  </a:lnTo>
                  <a:lnTo>
                    <a:pt x="767" y="388"/>
                  </a:lnTo>
                  <a:lnTo>
                    <a:pt x="765" y="388"/>
                  </a:lnTo>
                  <a:lnTo>
                    <a:pt x="765" y="387"/>
                  </a:lnTo>
                  <a:lnTo>
                    <a:pt x="765" y="386"/>
                  </a:lnTo>
                  <a:lnTo>
                    <a:pt x="765" y="384"/>
                  </a:lnTo>
                  <a:lnTo>
                    <a:pt x="765" y="383"/>
                  </a:lnTo>
                  <a:lnTo>
                    <a:pt x="764" y="383"/>
                  </a:lnTo>
                  <a:lnTo>
                    <a:pt x="764" y="382"/>
                  </a:lnTo>
                  <a:lnTo>
                    <a:pt x="764" y="381"/>
                  </a:lnTo>
                  <a:lnTo>
                    <a:pt x="764" y="379"/>
                  </a:lnTo>
                  <a:lnTo>
                    <a:pt x="764" y="379"/>
                  </a:lnTo>
                  <a:lnTo>
                    <a:pt x="760" y="379"/>
                  </a:lnTo>
                  <a:lnTo>
                    <a:pt x="760" y="378"/>
                  </a:lnTo>
                  <a:lnTo>
                    <a:pt x="760" y="377"/>
                  </a:lnTo>
                  <a:lnTo>
                    <a:pt x="760" y="375"/>
                  </a:lnTo>
                  <a:lnTo>
                    <a:pt x="761" y="375"/>
                  </a:lnTo>
                  <a:lnTo>
                    <a:pt x="763" y="375"/>
                  </a:lnTo>
                  <a:lnTo>
                    <a:pt x="763" y="375"/>
                  </a:lnTo>
                  <a:lnTo>
                    <a:pt x="763" y="374"/>
                  </a:lnTo>
                  <a:lnTo>
                    <a:pt x="761" y="374"/>
                  </a:lnTo>
                  <a:lnTo>
                    <a:pt x="761" y="373"/>
                  </a:lnTo>
                  <a:lnTo>
                    <a:pt x="763" y="372"/>
                  </a:lnTo>
                  <a:lnTo>
                    <a:pt x="764" y="369"/>
                  </a:lnTo>
                  <a:lnTo>
                    <a:pt x="764" y="368"/>
                  </a:lnTo>
                  <a:lnTo>
                    <a:pt x="764" y="365"/>
                  </a:lnTo>
                  <a:lnTo>
                    <a:pt x="765" y="365"/>
                  </a:lnTo>
                  <a:lnTo>
                    <a:pt x="765" y="365"/>
                  </a:lnTo>
                  <a:lnTo>
                    <a:pt x="765" y="365"/>
                  </a:lnTo>
                  <a:lnTo>
                    <a:pt x="767" y="364"/>
                  </a:lnTo>
                  <a:lnTo>
                    <a:pt x="765" y="362"/>
                  </a:lnTo>
                  <a:lnTo>
                    <a:pt x="765" y="360"/>
                  </a:lnTo>
                  <a:lnTo>
                    <a:pt x="765" y="359"/>
                  </a:lnTo>
                  <a:lnTo>
                    <a:pt x="764" y="357"/>
                  </a:lnTo>
                  <a:lnTo>
                    <a:pt x="765" y="356"/>
                  </a:lnTo>
                  <a:lnTo>
                    <a:pt x="764" y="356"/>
                  </a:lnTo>
                  <a:lnTo>
                    <a:pt x="764" y="355"/>
                  </a:lnTo>
                  <a:lnTo>
                    <a:pt x="764" y="353"/>
                  </a:lnTo>
                  <a:lnTo>
                    <a:pt x="765" y="353"/>
                  </a:lnTo>
                  <a:lnTo>
                    <a:pt x="765" y="352"/>
                  </a:lnTo>
                  <a:lnTo>
                    <a:pt x="764" y="351"/>
                  </a:lnTo>
                  <a:lnTo>
                    <a:pt x="764" y="348"/>
                  </a:lnTo>
                  <a:lnTo>
                    <a:pt x="764" y="348"/>
                  </a:lnTo>
                  <a:lnTo>
                    <a:pt x="761" y="348"/>
                  </a:lnTo>
                  <a:lnTo>
                    <a:pt x="761" y="347"/>
                  </a:lnTo>
                  <a:lnTo>
                    <a:pt x="761" y="347"/>
                  </a:lnTo>
                  <a:lnTo>
                    <a:pt x="761" y="344"/>
                  </a:lnTo>
                  <a:lnTo>
                    <a:pt x="763" y="343"/>
                  </a:lnTo>
                  <a:lnTo>
                    <a:pt x="763" y="342"/>
                  </a:lnTo>
                  <a:lnTo>
                    <a:pt x="763" y="339"/>
                  </a:lnTo>
                  <a:lnTo>
                    <a:pt x="763" y="338"/>
                  </a:lnTo>
                  <a:lnTo>
                    <a:pt x="761" y="337"/>
                  </a:lnTo>
                  <a:lnTo>
                    <a:pt x="761" y="335"/>
                  </a:lnTo>
                  <a:lnTo>
                    <a:pt x="761" y="334"/>
                  </a:lnTo>
                  <a:lnTo>
                    <a:pt x="761" y="334"/>
                  </a:lnTo>
                  <a:lnTo>
                    <a:pt x="761" y="333"/>
                  </a:lnTo>
                  <a:lnTo>
                    <a:pt x="761" y="333"/>
                  </a:lnTo>
                  <a:lnTo>
                    <a:pt x="764" y="330"/>
                  </a:lnTo>
                  <a:lnTo>
                    <a:pt x="764" y="329"/>
                  </a:lnTo>
                  <a:lnTo>
                    <a:pt x="763" y="328"/>
                  </a:lnTo>
                  <a:lnTo>
                    <a:pt x="764" y="326"/>
                  </a:lnTo>
                  <a:lnTo>
                    <a:pt x="765" y="326"/>
                  </a:lnTo>
                  <a:lnTo>
                    <a:pt x="765" y="325"/>
                  </a:lnTo>
                  <a:lnTo>
                    <a:pt x="764" y="324"/>
                  </a:lnTo>
                  <a:lnTo>
                    <a:pt x="761" y="324"/>
                  </a:lnTo>
                  <a:lnTo>
                    <a:pt x="761" y="322"/>
                  </a:lnTo>
                  <a:lnTo>
                    <a:pt x="761" y="320"/>
                  </a:lnTo>
                  <a:lnTo>
                    <a:pt x="761" y="320"/>
                  </a:lnTo>
                  <a:lnTo>
                    <a:pt x="760" y="318"/>
                  </a:lnTo>
                  <a:lnTo>
                    <a:pt x="760" y="316"/>
                  </a:lnTo>
                  <a:lnTo>
                    <a:pt x="760" y="315"/>
                  </a:lnTo>
                  <a:lnTo>
                    <a:pt x="759" y="315"/>
                  </a:lnTo>
                  <a:lnTo>
                    <a:pt x="759" y="313"/>
                  </a:lnTo>
                  <a:lnTo>
                    <a:pt x="761" y="312"/>
                  </a:lnTo>
                  <a:lnTo>
                    <a:pt x="761" y="312"/>
                  </a:lnTo>
                  <a:lnTo>
                    <a:pt x="763" y="311"/>
                  </a:lnTo>
                  <a:lnTo>
                    <a:pt x="763" y="309"/>
                  </a:lnTo>
                  <a:lnTo>
                    <a:pt x="764" y="309"/>
                  </a:lnTo>
                  <a:lnTo>
                    <a:pt x="764" y="308"/>
                  </a:lnTo>
                  <a:lnTo>
                    <a:pt x="763" y="307"/>
                  </a:lnTo>
                  <a:lnTo>
                    <a:pt x="764" y="306"/>
                  </a:lnTo>
                  <a:lnTo>
                    <a:pt x="764" y="304"/>
                  </a:lnTo>
                  <a:lnTo>
                    <a:pt x="764" y="304"/>
                  </a:lnTo>
                  <a:lnTo>
                    <a:pt x="764" y="303"/>
                  </a:lnTo>
                  <a:lnTo>
                    <a:pt x="763" y="303"/>
                  </a:lnTo>
                  <a:lnTo>
                    <a:pt x="763" y="303"/>
                  </a:lnTo>
                  <a:lnTo>
                    <a:pt x="761" y="303"/>
                  </a:lnTo>
                  <a:lnTo>
                    <a:pt x="760" y="303"/>
                  </a:lnTo>
                  <a:lnTo>
                    <a:pt x="759" y="303"/>
                  </a:lnTo>
                  <a:lnTo>
                    <a:pt x="757" y="299"/>
                  </a:lnTo>
                  <a:lnTo>
                    <a:pt x="759" y="298"/>
                  </a:lnTo>
                  <a:lnTo>
                    <a:pt x="757" y="296"/>
                  </a:lnTo>
                  <a:lnTo>
                    <a:pt x="757" y="295"/>
                  </a:lnTo>
                  <a:lnTo>
                    <a:pt x="757" y="294"/>
                  </a:lnTo>
                  <a:lnTo>
                    <a:pt x="757" y="293"/>
                  </a:lnTo>
                  <a:lnTo>
                    <a:pt x="759" y="291"/>
                  </a:lnTo>
                  <a:lnTo>
                    <a:pt x="759" y="289"/>
                  </a:lnTo>
                  <a:lnTo>
                    <a:pt x="760" y="287"/>
                  </a:lnTo>
                  <a:lnTo>
                    <a:pt x="760" y="286"/>
                  </a:lnTo>
                  <a:lnTo>
                    <a:pt x="760" y="285"/>
                  </a:lnTo>
                  <a:lnTo>
                    <a:pt x="760" y="284"/>
                  </a:lnTo>
                  <a:lnTo>
                    <a:pt x="761" y="284"/>
                  </a:lnTo>
                  <a:lnTo>
                    <a:pt x="761" y="282"/>
                  </a:lnTo>
                  <a:lnTo>
                    <a:pt x="763" y="282"/>
                  </a:lnTo>
                  <a:lnTo>
                    <a:pt x="764" y="278"/>
                  </a:lnTo>
                  <a:lnTo>
                    <a:pt x="764" y="277"/>
                  </a:lnTo>
                  <a:lnTo>
                    <a:pt x="764" y="276"/>
                  </a:lnTo>
                  <a:lnTo>
                    <a:pt x="764" y="274"/>
                  </a:lnTo>
                  <a:lnTo>
                    <a:pt x="763" y="273"/>
                  </a:lnTo>
                  <a:lnTo>
                    <a:pt x="764" y="272"/>
                  </a:lnTo>
                  <a:lnTo>
                    <a:pt x="764" y="271"/>
                  </a:lnTo>
                  <a:lnTo>
                    <a:pt x="764" y="269"/>
                  </a:lnTo>
                  <a:lnTo>
                    <a:pt x="765" y="268"/>
                  </a:lnTo>
                  <a:lnTo>
                    <a:pt x="767" y="268"/>
                  </a:lnTo>
                  <a:lnTo>
                    <a:pt x="767" y="267"/>
                  </a:lnTo>
                  <a:lnTo>
                    <a:pt x="767" y="267"/>
                  </a:lnTo>
                  <a:lnTo>
                    <a:pt x="767" y="264"/>
                  </a:lnTo>
                  <a:lnTo>
                    <a:pt x="767" y="263"/>
                  </a:lnTo>
                  <a:lnTo>
                    <a:pt x="767" y="262"/>
                  </a:lnTo>
                  <a:lnTo>
                    <a:pt x="765" y="260"/>
                  </a:lnTo>
                  <a:lnTo>
                    <a:pt x="767" y="259"/>
                  </a:lnTo>
                  <a:lnTo>
                    <a:pt x="765" y="256"/>
                  </a:lnTo>
                  <a:lnTo>
                    <a:pt x="767" y="255"/>
                  </a:lnTo>
                  <a:lnTo>
                    <a:pt x="768" y="254"/>
                  </a:lnTo>
                  <a:lnTo>
                    <a:pt x="768" y="252"/>
                  </a:lnTo>
                  <a:lnTo>
                    <a:pt x="767" y="252"/>
                  </a:lnTo>
                  <a:lnTo>
                    <a:pt x="767" y="251"/>
                  </a:lnTo>
                  <a:lnTo>
                    <a:pt x="767" y="250"/>
                  </a:lnTo>
                  <a:lnTo>
                    <a:pt x="767" y="249"/>
                  </a:lnTo>
                  <a:lnTo>
                    <a:pt x="767" y="249"/>
                  </a:lnTo>
                  <a:lnTo>
                    <a:pt x="767" y="247"/>
                  </a:lnTo>
                  <a:lnTo>
                    <a:pt x="767" y="247"/>
                  </a:lnTo>
                  <a:lnTo>
                    <a:pt x="768" y="247"/>
                  </a:lnTo>
                  <a:lnTo>
                    <a:pt x="768" y="247"/>
                  </a:lnTo>
                  <a:lnTo>
                    <a:pt x="768" y="246"/>
                  </a:lnTo>
                  <a:lnTo>
                    <a:pt x="769" y="243"/>
                  </a:lnTo>
                  <a:lnTo>
                    <a:pt x="769" y="242"/>
                  </a:lnTo>
                  <a:lnTo>
                    <a:pt x="769" y="241"/>
                  </a:lnTo>
                  <a:lnTo>
                    <a:pt x="769" y="241"/>
                  </a:lnTo>
                  <a:lnTo>
                    <a:pt x="769" y="238"/>
                  </a:lnTo>
                  <a:lnTo>
                    <a:pt x="767" y="238"/>
                  </a:lnTo>
                  <a:lnTo>
                    <a:pt x="767" y="237"/>
                  </a:lnTo>
                  <a:lnTo>
                    <a:pt x="769" y="236"/>
                  </a:lnTo>
                  <a:lnTo>
                    <a:pt x="769" y="234"/>
                  </a:lnTo>
                  <a:lnTo>
                    <a:pt x="770" y="233"/>
                  </a:lnTo>
                  <a:lnTo>
                    <a:pt x="770" y="233"/>
                  </a:lnTo>
                  <a:lnTo>
                    <a:pt x="772" y="233"/>
                  </a:lnTo>
                  <a:lnTo>
                    <a:pt x="772" y="233"/>
                  </a:lnTo>
                  <a:lnTo>
                    <a:pt x="772" y="232"/>
                  </a:lnTo>
                  <a:lnTo>
                    <a:pt x="773" y="229"/>
                  </a:lnTo>
                  <a:lnTo>
                    <a:pt x="773" y="228"/>
                  </a:lnTo>
                  <a:lnTo>
                    <a:pt x="773" y="227"/>
                  </a:lnTo>
                  <a:lnTo>
                    <a:pt x="773" y="225"/>
                  </a:lnTo>
                  <a:lnTo>
                    <a:pt x="774" y="225"/>
                  </a:lnTo>
                  <a:lnTo>
                    <a:pt x="776" y="225"/>
                  </a:lnTo>
                  <a:lnTo>
                    <a:pt x="776" y="224"/>
                  </a:lnTo>
                  <a:lnTo>
                    <a:pt x="776" y="223"/>
                  </a:lnTo>
                  <a:lnTo>
                    <a:pt x="776" y="219"/>
                  </a:lnTo>
                  <a:lnTo>
                    <a:pt x="778" y="218"/>
                  </a:lnTo>
                  <a:lnTo>
                    <a:pt x="778" y="216"/>
                  </a:lnTo>
                  <a:lnTo>
                    <a:pt x="779" y="216"/>
                  </a:lnTo>
                  <a:lnTo>
                    <a:pt x="781" y="215"/>
                  </a:lnTo>
                  <a:lnTo>
                    <a:pt x="779" y="214"/>
                  </a:lnTo>
                  <a:lnTo>
                    <a:pt x="779" y="214"/>
                  </a:lnTo>
                  <a:lnTo>
                    <a:pt x="781" y="210"/>
                  </a:lnTo>
                  <a:lnTo>
                    <a:pt x="782" y="207"/>
                  </a:lnTo>
                  <a:lnTo>
                    <a:pt x="782" y="206"/>
                  </a:lnTo>
                  <a:lnTo>
                    <a:pt x="782" y="202"/>
                  </a:lnTo>
                  <a:lnTo>
                    <a:pt x="782" y="202"/>
                  </a:lnTo>
                  <a:lnTo>
                    <a:pt x="782" y="202"/>
                  </a:lnTo>
                  <a:lnTo>
                    <a:pt x="782" y="199"/>
                  </a:lnTo>
                  <a:lnTo>
                    <a:pt x="783" y="197"/>
                  </a:lnTo>
                  <a:lnTo>
                    <a:pt x="785" y="197"/>
                  </a:lnTo>
                  <a:lnTo>
                    <a:pt x="785" y="196"/>
                  </a:lnTo>
                  <a:lnTo>
                    <a:pt x="786" y="194"/>
                  </a:lnTo>
                  <a:lnTo>
                    <a:pt x="787" y="193"/>
                  </a:lnTo>
                  <a:lnTo>
                    <a:pt x="789" y="192"/>
                  </a:lnTo>
                  <a:lnTo>
                    <a:pt x="789" y="190"/>
                  </a:lnTo>
                  <a:lnTo>
                    <a:pt x="789" y="189"/>
                  </a:lnTo>
                  <a:lnTo>
                    <a:pt x="790" y="188"/>
                  </a:lnTo>
                  <a:lnTo>
                    <a:pt x="790" y="186"/>
                  </a:lnTo>
                  <a:lnTo>
                    <a:pt x="791" y="185"/>
                  </a:lnTo>
                  <a:lnTo>
                    <a:pt x="791" y="183"/>
                  </a:lnTo>
                  <a:lnTo>
                    <a:pt x="792" y="180"/>
                  </a:lnTo>
                  <a:lnTo>
                    <a:pt x="794" y="179"/>
                  </a:lnTo>
                  <a:lnTo>
                    <a:pt x="794" y="179"/>
                  </a:lnTo>
                  <a:lnTo>
                    <a:pt x="794" y="177"/>
                  </a:lnTo>
                  <a:lnTo>
                    <a:pt x="751" y="175"/>
                  </a:lnTo>
                  <a:lnTo>
                    <a:pt x="735" y="174"/>
                  </a:lnTo>
                  <a:lnTo>
                    <a:pt x="719" y="174"/>
                  </a:lnTo>
                  <a:lnTo>
                    <a:pt x="708" y="172"/>
                  </a:lnTo>
                  <a:lnTo>
                    <a:pt x="653" y="168"/>
                  </a:lnTo>
                  <a:lnTo>
                    <a:pt x="627" y="167"/>
                  </a:lnTo>
                  <a:lnTo>
                    <a:pt x="623" y="167"/>
                  </a:lnTo>
                  <a:lnTo>
                    <a:pt x="592" y="164"/>
                  </a:lnTo>
                  <a:lnTo>
                    <a:pt x="559" y="162"/>
                  </a:lnTo>
                  <a:lnTo>
                    <a:pt x="523" y="159"/>
                  </a:lnTo>
                  <a:lnTo>
                    <a:pt x="488" y="157"/>
                  </a:lnTo>
                  <a:lnTo>
                    <a:pt x="480" y="155"/>
                  </a:lnTo>
                  <a:lnTo>
                    <a:pt x="462" y="154"/>
                  </a:lnTo>
                  <a:lnTo>
                    <a:pt x="407" y="150"/>
                  </a:lnTo>
                  <a:lnTo>
                    <a:pt x="381" y="148"/>
                  </a:lnTo>
                  <a:lnTo>
                    <a:pt x="373" y="146"/>
                  </a:lnTo>
                  <a:lnTo>
                    <a:pt x="346" y="145"/>
                  </a:lnTo>
                  <a:lnTo>
                    <a:pt x="343" y="145"/>
                  </a:lnTo>
                  <a:lnTo>
                    <a:pt x="343" y="145"/>
                  </a:lnTo>
                  <a:lnTo>
                    <a:pt x="342" y="145"/>
                  </a:lnTo>
                  <a:lnTo>
                    <a:pt x="342" y="145"/>
                  </a:lnTo>
                  <a:lnTo>
                    <a:pt x="341" y="146"/>
                  </a:lnTo>
                  <a:lnTo>
                    <a:pt x="339" y="146"/>
                  </a:lnTo>
                  <a:lnTo>
                    <a:pt x="339" y="146"/>
                  </a:lnTo>
                  <a:lnTo>
                    <a:pt x="338" y="146"/>
                  </a:lnTo>
                  <a:lnTo>
                    <a:pt x="338" y="145"/>
                  </a:lnTo>
                  <a:lnTo>
                    <a:pt x="338" y="144"/>
                  </a:lnTo>
                  <a:lnTo>
                    <a:pt x="338" y="141"/>
                  </a:lnTo>
                  <a:lnTo>
                    <a:pt x="338" y="141"/>
                  </a:lnTo>
                  <a:lnTo>
                    <a:pt x="338" y="141"/>
                  </a:lnTo>
                  <a:lnTo>
                    <a:pt x="337" y="137"/>
                  </a:lnTo>
                  <a:lnTo>
                    <a:pt x="335" y="136"/>
                  </a:lnTo>
                  <a:lnTo>
                    <a:pt x="333" y="135"/>
                  </a:lnTo>
                  <a:lnTo>
                    <a:pt x="333" y="135"/>
                  </a:lnTo>
                  <a:lnTo>
                    <a:pt x="332" y="135"/>
                  </a:lnTo>
                  <a:lnTo>
                    <a:pt x="332" y="135"/>
                  </a:lnTo>
                  <a:lnTo>
                    <a:pt x="326" y="135"/>
                  </a:lnTo>
                  <a:lnTo>
                    <a:pt x="326" y="133"/>
                  </a:lnTo>
                  <a:lnTo>
                    <a:pt x="323" y="135"/>
                  </a:lnTo>
                  <a:lnTo>
                    <a:pt x="323" y="133"/>
                  </a:lnTo>
                  <a:lnTo>
                    <a:pt x="321" y="133"/>
                  </a:lnTo>
                  <a:lnTo>
                    <a:pt x="320" y="133"/>
                  </a:lnTo>
                  <a:lnTo>
                    <a:pt x="320" y="132"/>
                  </a:lnTo>
                  <a:lnTo>
                    <a:pt x="319" y="131"/>
                  </a:lnTo>
                  <a:lnTo>
                    <a:pt x="319" y="131"/>
                  </a:lnTo>
                  <a:lnTo>
                    <a:pt x="319" y="131"/>
                  </a:lnTo>
                  <a:lnTo>
                    <a:pt x="319" y="129"/>
                  </a:lnTo>
                  <a:lnTo>
                    <a:pt x="319" y="128"/>
                  </a:lnTo>
                  <a:lnTo>
                    <a:pt x="320" y="126"/>
                  </a:lnTo>
                  <a:lnTo>
                    <a:pt x="320" y="126"/>
                  </a:lnTo>
                  <a:lnTo>
                    <a:pt x="319" y="124"/>
                  </a:lnTo>
                  <a:lnTo>
                    <a:pt x="319" y="123"/>
                  </a:lnTo>
                  <a:lnTo>
                    <a:pt x="319" y="122"/>
                  </a:lnTo>
                  <a:lnTo>
                    <a:pt x="317" y="122"/>
                  </a:lnTo>
                  <a:lnTo>
                    <a:pt x="316" y="120"/>
                  </a:lnTo>
                  <a:lnTo>
                    <a:pt x="316" y="119"/>
                  </a:lnTo>
                  <a:lnTo>
                    <a:pt x="313" y="118"/>
                  </a:lnTo>
                  <a:lnTo>
                    <a:pt x="310" y="113"/>
                  </a:lnTo>
                  <a:lnTo>
                    <a:pt x="308" y="113"/>
                  </a:lnTo>
                  <a:lnTo>
                    <a:pt x="308" y="111"/>
                  </a:lnTo>
                  <a:lnTo>
                    <a:pt x="307" y="111"/>
                  </a:lnTo>
                  <a:lnTo>
                    <a:pt x="306" y="111"/>
                  </a:lnTo>
                  <a:lnTo>
                    <a:pt x="306" y="111"/>
                  </a:lnTo>
                  <a:lnTo>
                    <a:pt x="303" y="111"/>
                  </a:lnTo>
                  <a:lnTo>
                    <a:pt x="302" y="111"/>
                  </a:lnTo>
                  <a:lnTo>
                    <a:pt x="302" y="111"/>
                  </a:lnTo>
                  <a:lnTo>
                    <a:pt x="301" y="110"/>
                  </a:lnTo>
                  <a:lnTo>
                    <a:pt x="298" y="110"/>
                  </a:lnTo>
                  <a:lnTo>
                    <a:pt x="297" y="110"/>
                  </a:lnTo>
                  <a:lnTo>
                    <a:pt x="295" y="107"/>
                  </a:lnTo>
                  <a:lnTo>
                    <a:pt x="294" y="107"/>
                  </a:lnTo>
                  <a:lnTo>
                    <a:pt x="293" y="107"/>
                  </a:lnTo>
                  <a:lnTo>
                    <a:pt x="294" y="105"/>
                  </a:lnTo>
                  <a:lnTo>
                    <a:pt x="294" y="104"/>
                  </a:lnTo>
                  <a:lnTo>
                    <a:pt x="293" y="102"/>
                  </a:lnTo>
                  <a:lnTo>
                    <a:pt x="291" y="102"/>
                  </a:lnTo>
                  <a:lnTo>
                    <a:pt x="290" y="102"/>
                  </a:lnTo>
                  <a:lnTo>
                    <a:pt x="289" y="101"/>
                  </a:lnTo>
                  <a:lnTo>
                    <a:pt x="286" y="100"/>
                  </a:lnTo>
                  <a:lnTo>
                    <a:pt x="284" y="101"/>
                  </a:lnTo>
                  <a:lnTo>
                    <a:pt x="281" y="101"/>
                  </a:lnTo>
                  <a:lnTo>
                    <a:pt x="281" y="100"/>
                  </a:lnTo>
                  <a:lnTo>
                    <a:pt x="281" y="97"/>
                  </a:lnTo>
                  <a:lnTo>
                    <a:pt x="281" y="95"/>
                  </a:lnTo>
                  <a:lnTo>
                    <a:pt x="280" y="92"/>
                  </a:lnTo>
                  <a:lnTo>
                    <a:pt x="280" y="92"/>
                  </a:lnTo>
                  <a:lnTo>
                    <a:pt x="280" y="88"/>
                  </a:lnTo>
                  <a:lnTo>
                    <a:pt x="279" y="88"/>
                  </a:lnTo>
                  <a:lnTo>
                    <a:pt x="277" y="88"/>
                  </a:lnTo>
                  <a:lnTo>
                    <a:pt x="277" y="87"/>
                  </a:lnTo>
                  <a:lnTo>
                    <a:pt x="277" y="85"/>
                  </a:lnTo>
                  <a:lnTo>
                    <a:pt x="279" y="85"/>
                  </a:lnTo>
                  <a:lnTo>
                    <a:pt x="279" y="83"/>
                  </a:lnTo>
                  <a:lnTo>
                    <a:pt x="279" y="83"/>
                  </a:lnTo>
                  <a:lnTo>
                    <a:pt x="277" y="82"/>
                  </a:lnTo>
                  <a:lnTo>
                    <a:pt x="277" y="82"/>
                  </a:lnTo>
                  <a:lnTo>
                    <a:pt x="277" y="80"/>
                  </a:lnTo>
                  <a:lnTo>
                    <a:pt x="277" y="80"/>
                  </a:lnTo>
                  <a:lnTo>
                    <a:pt x="276" y="78"/>
                  </a:lnTo>
                  <a:lnTo>
                    <a:pt x="275" y="76"/>
                  </a:lnTo>
                  <a:lnTo>
                    <a:pt x="275" y="75"/>
                  </a:lnTo>
                  <a:lnTo>
                    <a:pt x="276" y="73"/>
                  </a:lnTo>
                  <a:lnTo>
                    <a:pt x="276" y="73"/>
                  </a:lnTo>
                  <a:lnTo>
                    <a:pt x="276" y="73"/>
                  </a:lnTo>
                  <a:lnTo>
                    <a:pt x="276" y="70"/>
                  </a:lnTo>
                  <a:lnTo>
                    <a:pt x="276" y="70"/>
                  </a:lnTo>
                  <a:lnTo>
                    <a:pt x="276" y="69"/>
                  </a:lnTo>
                  <a:lnTo>
                    <a:pt x="276" y="67"/>
                  </a:lnTo>
                  <a:lnTo>
                    <a:pt x="277" y="65"/>
                  </a:lnTo>
                  <a:lnTo>
                    <a:pt x="277" y="62"/>
                  </a:lnTo>
                  <a:lnTo>
                    <a:pt x="277" y="62"/>
                  </a:lnTo>
                  <a:lnTo>
                    <a:pt x="277" y="61"/>
                  </a:lnTo>
                  <a:lnTo>
                    <a:pt x="276" y="60"/>
                  </a:lnTo>
                  <a:lnTo>
                    <a:pt x="276" y="58"/>
                  </a:lnTo>
                  <a:lnTo>
                    <a:pt x="273" y="58"/>
                  </a:lnTo>
                  <a:lnTo>
                    <a:pt x="273" y="57"/>
                  </a:lnTo>
                  <a:lnTo>
                    <a:pt x="272" y="57"/>
                  </a:lnTo>
                  <a:lnTo>
                    <a:pt x="272" y="53"/>
                  </a:lnTo>
                  <a:lnTo>
                    <a:pt x="268" y="51"/>
                  </a:lnTo>
                  <a:lnTo>
                    <a:pt x="267" y="47"/>
                  </a:lnTo>
                  <a:lnTo>
                    <a:pt x="266" y="44"/>
                  </a:lnTo>
                  <a:lnTo>
                    <a:pt x="266" y="43"/>
                  </a:lnTo>
                  <a:lnTo>
                    <a:pt x="264" y="38"/>
                  </a:lnTo>
                  <a:lnTo>
                    <a:pt x="264" y="36"/>
                  </a:lnTo>
                  <a:lnTo>
                    <a:pt x="262" y="32"/>
                  </a:lnTo>
                  <a:lnTo>
                    <a:pt x="262" y="30"/>
                  </a:lnTo>
                  <a:lnTo>
                    <a:pt x="260" y="23"/>
                  </a:lnTo>
                  <a:lnTo>
                    <a:pt x="260" y="22"/>
                  </a:lnTo>
                  <a:lnTo>
                    <a:pt x="259" y="22"/>
                  </a:lnTo>
                  <a:lnTo>
                    <a:pt x="258" y="22"/>
                  </a:lnTo>
                  <a:lnTo>
                    <a:pt x="258" y="21"/>
                  </a:lnTo>
                  <a:lnTo>
                    <a:pt x="257" y="18"/>
                  </a:lnTo>
                  <a:lnTo>
                    <a:pt x="257" y="17"/>
                  </a:lnTo>
                  <a:lnTo>
                    <a:pt x="255" y="13"/>
                  </a:lnTo>
                  <a:lnTo>
                    <a:pt x="253" y="9"/>
                  </a:lnTo>
                  <a:lnTo>
                    <a:pt x="251" y="7"/>
                  </a:lnTo>
                  <a:lnTo>
                    <a:pt x="249" y="4"/>
                  </a:lnTo>
                  <a:lnTo>
                    <a:pt x="249" y="3"/>
                  </a:lnTo>
                  <a:lnTo>
                    <a:pt x="245" y="0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41" y="3"/>
                  </a:lnTo>
                  <a:lnTo>
                    <a:pt x="238" y="8"/>
                  </a:lnTo>
                  <a:lnTo>
                    <a:pt x="238" y="10"/>
                  </a:lnTo>
                  <a:lnTo>
                    <a:pt x="237" y="12"/>
                  </a:lnTo>
                  <a:lnTo>
                    <a:pt x="238" y="14"/>
                  </a:lnTo>
                  <a:lnTo>
                    <a:pt x="238" y="17"/>
                  </a:lnTo>
                  <a:lnTo>
                    <a:pt x="240" y="17"/>
                  </a:lnTo>
                  <a:lnTo>
                    <a:pt x="240" y="19"/>
                  </a:lnTo>
                  <a:lnTo>
                    <a:pt x="237" y="21"/>
                  </a:lnTo>
                  <a:lnTo>
                    <a:pt x="236" y="23"/>
                  </a:lnTo>
                  <a:lnTo>
                    <a:pt x="235" y="25"/>
                  </a:lnTo>
                  <a:lnTo>
                    <a:pt x="233" y="26"/>
                  </a:lnTo>
                  <a:lnTo>
                    <a:pt x="233" y="27"/>
                  </a:lnTo>
                  <a:lnTo>
                    <a:pt x="233" y="29"/>
                  </a:lnTo>
                  <a:lnTo>
                    <a:pt x="232" y="30"/>
                  </a:lnTo>
                  <a:lnTo>
                    <a:pt x="231" y="32"/>
                  </a:lnTo>
                  <a:lnTo>
                    <a:pt x="227" y="34"/>
                  </a:lnTo>
                  <a:lnTo>
                    <a:pt x="227" y="35"/>
                  </a:lnTo>
                  <a:lnTo>
                    <a:pt x="227" y="35"/>
                  </a:lnTo>
                  <a:lnTo>
                    <a:pt x="227" y="35"/>
                  </a:lnTo>
                  <a:lnTo>
                    <a:pt x="227" y="36"/>
                  </a:lnTo>
                  <a:lnTo>
                    <a:pt x="227" y="40"/>
                  </a:lnTo>
                  <a:lnTo>
                    <a:pt x="228" y="41"/>
                  </a:lnTo>
                  <a:lnTo>
                    <a:pt x="231" y="44"/>
                  </a:lnTo>
                  <a:lnTo>
                    <a:pt x="231" y="45"/>
                  </a:lnTo>
                  <a:lnTo>
                    <a:pt x="231" y="47"/>
                  </a:lnTo>
                  <a:lnTo>
                    <a:pt x="231" y="48"/>
                  </a:lnTo>
                  <a:lnTo>
                    <a:pt x="233" y="52"/>
                  </a:lnTo>
                  <a:lnTo>
                    <a:pt x="233" y="52"/>
                  </a:lnTo>
                  <a:lnTo>
                    <a:pt x="233" y="54"/>
                  </a:lnTo>
                  <a:lnTo>
                    <a:pt x="233" y="56"/>
                  </a:lnTo>
                  <a:lnTo>
                    <a:pt x="233" y="56"/>
                  </a:lnTo>
                  <a:lnTo>
                    <a:pt x="231" y="57"/>
                  </a:lnTo>
                  <a:lnTo>
                    <a:pt x="231" y="58"/>
                  </a:lnTo>
                  <a:lnTo>
                    <a:pt x="232" y="61"/>
                  </a:lnTo>
                  <a:lnTo>
                    <a:pt x="231" y="62"/>
                  </a:lnTo>
                  <a:lnTo>
                    <a:pt x="231" y="66"/>
                  </a:lnTo>
                  <a:lnTo>
                    <a:pt x="231" y="66"/>
                  </a:lnTo>
                  <a:lnTo>
                    <a:pt x="231" y="67"/>
                  </a:lnTo>
                  <a:lnTo>
                    <a:pt x="231" y="67"/>
                  </a:lnTo>
                  <a:lnTo>
                    <a:pt x="232" y="70"/>
                  </a:lnTo>
                  <a:lnTo>
                    <a:pt x="231" y="70"/>
                  </a:lnTo>
                  <a:lnTo>
                    <a:pt x="229" y="71"/>
                  </a:lnTo>
                  <a:lnTo>
                    <a:pt x="228" y="71"/>
                  </a:lnTo>
                  <a:lnTo>
                    <a:pt x="229" y="73"/>
                  </a:lnTo>
                  <a:lnTo>
                    <a:pt x="228" y="74"/>
                  </a:lnTo>
                  <a:lnTo>
                    <a:pt x="228" y="75"/>
                  </a:lnTo>
                  <a:lnTo>
                    <a:pt x="227" y="76"/>
                  </a:lnTo>
                  <a:lnTo>
                    <a:pt x="227" y="78"/>
                  </a:lnTo>
                  <a:lnTo>
                    <a:pt x="225" y="79"/>
                  </a:lnTo>
                  <a:lnTo>
                    <a:pt x="225" y="80"/>
                  </a:lnTo>
                  <a:lnTo>
                    <a:pt x="224" y="82"/>
                  </a:lnTo>
                  <a:lnTo>
                    <a:pt x="224" y="83"/>
                  </a:lnTo>
                  <a:lnTo>
                    <a:pt x="225" y="84"/>
                  </a:lnTo>
                  <a:lnTo>
                    <a:pt x="225" y="85"/>
                  </a:lnTo>
                  <a:lnTo>
                    <a:pt x="224" y="87"/>
                  </a:lnTo>
                  <a:lnTo>
                    <a:pt x="225" y="88"/>
                  </a:lnTo>
                  <a:lnTo>
                    <a:pt x="225" y="88"/>
                  </a:lnTo>
                  <a:lnTo>
                    <a:pt x="225" y="89"/>
                  </a:lnTo>
                  <a:lnTo>
                    <a:pt x="225" y="91"/>
                  </a:lnTo>
                  <a:lnTo>
                    <a:pt x="225" y="92"/>
                  </a:lnTo>
                  <a:lnTo>
                    <a:pt x="224" y="92"/>
                  </a:lnTo>
                  <a:lnTo>
                    <a:pt x="223" y="97"/>
                  </a:lnTo>
                  <a:lnTo>
                    <a:pt x="223" y="97"/>
                  </a:lnTo>
                  <a:lnTo>
                    <a:pt x="224" y="97"/>
                  </a:lnTo>
                  <a:lnTo>
                    <a:pt x="227" y="97"/>
                  </a:lnTo>
                  <a:lnTo>
                    <a:pt x="227" y="97"/>
                  </a:lnTo>
                  <a:lnTo>
                    <a:pt x="228" y="96"/>
                  </a:lnTo>
                  <a:lnTo>
                    <a:pt x="231" y="97"/>
                  </a:lnTo>
                  <a:lnTo>
                    <a:pt x="231" y="97"/>
                  </a:lnTo>
                  <a:lnTo>
                    <a:pt x="231" y="98"/>
                  </a:lnTo>
                  <a:lnTo>
                    <a:pt x="228" y="100"/>
                  </a:lnTo>
                  <a:lnTo>
                    <a:pt x="225" y="102"/>
                  </a:lnTo>
                  <a:lnTo>
                    <a:pt x="225" y="102"/>
                  </a:lnTo>
                  <a:lnTo>
                    <a:pt x="224" y="102"/>
                  </a:lnTo>
                  <a:lnTo>
                    <a:pt x="224" y="102"/>
                  </a:lnTo>
                  <a:lnTo>
                    <a:pt x="223" y="102"/>
                  </a:lnTo>
                  <a:lnTo>
                    <a:pt x="223" y="104"/>
                  </a:lnTo>
                  <a:lnTo>
                    <a:pt x="218" y="104"/>
                  </a:lnTo>
                  <a:lnTo>
                    <a:pt x="176" y="104"/>
                  </a:lnTo>
                  <a:lnTo>
                    <a:pt x="175" y="104"/>
                  </a:lnTo>
                  <a:lnTo>
                    <a:pt x="125" y="104"/>
                  </a:lnTo>
                  <a:lnTo>
                    <a:pt x="84" y="104"/>
                  </a:lnTo>
                  <a:lnTo>
                    <a:pt x="62" y="104"/>
                  </a:lnTo>
                  <a:lnTo>
                    <a:pt x="56" y="104"/>
                  </a:lnTo>
                  <a:lnTo>
                    <a:pt x="55" y="104"/>
                  </a:lnTo>
                  <a:lnTo>
                    <a:pt x="4" y="104"/>
                  </a:lnTo>
                  <a:lnTo>
                    <a:pt x="4" y="104"/>
                  </a:lnTo>
                  <a:lnTo>
                    <a:pt x="5" y="104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8" y="105"/>
                  </a:lnTo>
                  <a:lnTo>
                    <a:pt x="8" y="105"/>
                  </a:lnTo>
                  <a:lnTo>
                    <a:pt x="8" y="106"/>
                  </a:lnTo>
                  <a:lnTo>
                    <a:pt x="9" y="106"/>
                  </a:lnTo>
                  <a:lnTo>
                    <a:pt x="9" y="107"/>
                  </a:lnTo>
                  <a:lnTo>
                    <a:pt x="11" y="110"/>
                  </a:lnTo>
                  <a:lnTo>
                    <a:pt x="11" y="111"/>
                  </a:lnTo>
                  <a:lnTo>
                    <a:pt x="12" y="111"/>
                  </a:lnTo>
                  <a:lnTo>
                    <a:pt x="11" y="114"/>
                  </a:lnTo>
                  <a:lnTo>
                    <a:pt x="11" y="114"/>
                  </a:lnTo>
                  <a:lnTo>
                    <a:pt x="8" y="118"/>
                  </a:lnTo>
                  <a:lnTo>
                    <a:pt x="8" y="119"/>
                  </a:lnTo>
                  <a:lnTo>
                    <a:pt x="8" y="120"/>
                  </a:lnTo>
                  <a:lnTo>
                    <a:pt x="7" y="122"/>
                  </a:lnTo>
                  <a:lnTo>
                    <a:pt x="7" y="123"/>
                  </a:lnTo>
                  <a:lnTo>
                    <a:pt x="7" y="123"/>
                  </a:lnTo>
                  <a:lnTo>
                    <a:pt x="5" y="124"/>
                  </a:lnTo>
                  <a:lnTo>
                    <a:pt x="5" y="126"/>
                  </a:lnTo>
                  <a:lnTo>
                    <a:pt x="5" y="126"/>
                  </a:lnTo>
                  <a:lnTo>
                    <a:pt x="5" y="127"/>
                  </a:lnTo>
                  <a:lnTo>
                    <a:pt x="7" y="128"/>
                  </a:lnTo>
                  <a:lnTo>
                    <a:pt x="8" y="128"/>
                  </a:lnTo>
                  <a:lnTo>
                    <a:pt x="8" y="131"/>
                  </a:lnTo>
                  <a:lnTo>
                    <a:pt x="8" y="131"/>
                  </a:lnTo>
                  <a:lnTo>
                    <a:pt x="8" y="132"/>
                  </a:lnTo>
                  <a:lnTo>
                    <a:pt x="8" y="132"/>
                  </a:lnTo>
                  <a:lnTo>
                    <a:pt x="8" y="135"/>
                  </a:lnTo>
                  <a:lnTo>
                    <a:pt x="8" y="136"/>
                  </a:lnTo>
                  <a:lnTo>
                    <a:pt x="8" y="136"/>
                  </a:lnTo>
                  <a:lnTo>
                    <a:pt x="8" y="136"/>
                  </a:lnTo>
                  <a:lnTo>
                    <a:pt x="5" y="135"/>
                  </a:lnTo>
                  <a:lnTo>
                    <a:pt x="4" y="135"/>
                  </a:lnTo>
                  <a:lnTo>
                    <a:pt x="4" y="136"/>
                  </a:lnTo>
                  <a:lnTo>
                    <a:pt x="3" y="136"/>
                  </a:lnTo>
                  <a:lnTo>
                    <a:pt x="0" y="136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2" y="139"/>
                  </a:lnTo>
                  <a:lnTo>
                    <a:pt x="3" y="137"/>
                  </a:lnTo>
                  <a:lnTo>
                    <a:pt x="3" y="139"/>
                  </a:lnTo>
                  <a:lnTo>
                    <a:pt x="2" y="140"/>
                  </a:lnTo>
                  <a:lnTo>
                    <a:pt x="3" y="141"/>
                  </a:lnTo>
                  <a:lnTo>
                    <a:pt x="2" y="141"/>
                  </a:lnTo>
                  <a:lnTo>
                    <a:pt x="2" y="142"/>
                  </a:lnTo>
                  <a:lnTo>
                    <a:pt x="2" y="142"/>
                  </a:lnTo>
                  <a:lnTo>
                    <a:pt x="2" y="144"/>
                  </a:lnTo>
                  <a:lnTo>
                    <a:pt x="3" y="144"/>
                  </a:lnTo>
                  <a:lnTo>
                    <a:pt x="3" y="144"/>
                  </a:lnTo>
                  <a:lnTo>
                    <a:pt x="3" y="145"/>
                  </a:lnTo>
                  <a:lnTo>
                    <a:pt x="4" y="145"/>
                  </a:lnTo>
                  <a:lnTo>
                    <a:pt x="5" y="145"/>
                  </a:lnTo>
                  <a:lnTo>
                    <a:pt x="7" y="146"/>
                  </a:lnTo>
                  <a:lnTo>
                    <a:pt x="5" y="146"/>
                  </a:lnTo>
                  <a:lnTo>
                    <a:pt x="7" y="148"/>
                  </a:lnTo>
                  <a:lnTo>
                    <a:pt x="5" y="148"/>
                  </a:lnTo>
                  <a:lnTo>
                    <a:pt x="5" y="149"/>
                  </a:lnTo>
                  <a:lnTo>
                    <a:pt x="5" y="149"/>
                  </a:lnTo>
                  <a:lnTo>
                    <a:pt x="4" y="150"/>
                  </a:lnTo>
                  <a:lnTo>
                    <a:pt x="4" y="151"/>
                  </a:lnTo>
                  <a:lnTo>
                    <a:pt x="4" y="151"/>
                  </a:lnTo>
                  <a:lnTo>
                    <a:pt x="5" y="151"/>
                  </a:lnTo>
                  <a:lnTo>
                    <a:pt x="5" y="153"/>
                  </a:lnTo>
                  <a:lnTo>
                    <a:pt x="8" y="154"/>
                  </a:lnTo>
                  <a:lnTo>
                    <a:pt x="7" y="154"/>
                  </a:lnTo>
                  <a:lnTo>
                    <a:pt x="7" y="155"/>
                  </a:lnTo>
                  <a:lnTo>
                    <a:pt x="8" y="157"/>
                  </a:lnTo>
                  <a:lnTo>
                    <a:pt x="9" y="155"/>
                  </a:lnTo>
                  <a:lnTo>
                    <a:pt x="9" y="157"/>
                  </a:lnTo>
                  <a:lnTo>
                    <a:pt x="9" y="157"/>
                  </a:lnTo>
                  <a:lnTo>
                    <a:pt x="9" y="158"/>
                  </a:lnTo>
                  <a:lnTo>
                    <a:pt x="9" y="158"/>
                  </a:lnTo>
                  <a:lnTo>
                    <a:pt x="9" y="159"/>
                  </a:lnTo>
                  <a:lnTo>
                    <a:pt x="11" y="159"/>
                  </a:lnTo>
                  <a:lnTo>
                    <a:pt x="11" y="159"/>
                  </a:lnTo>
                  <a:lnTo>
                    <a:pt x="9" y="162"/>
                  </a:lnTo>
                  <a:lnTo>
                    <a:pt x="11" y="163"/>
                  </a:lnTo>
                  <a:lnTo>
                    <a:pt x="11" y="163"/>
                  </a:lnTo>
                  <a:lnTo>
                    <a:pt x="11" y="162"/>
                  </a:lnTo>
                  <a:lnTo>
                    <a:pt x="11" y="163"/>
                  </a:lnTo>
                  <a:lnTo>
                    <a:pt x="12" y="163"/>
                  </a:lnTo>
                  <a:lnTo>
                    <a:pt x="11" y="163"/>
                  </a:lnTo>
                  <a:lnTo>
                    <a:pt x="11" y="166"/>
                  </a:lnTo>
                  <a:lnTo>
                    <a:pt x="9" y="166"/>
                  </a:lnTo>
                  <a:lnTo>
                    <a:pt x="9" y="167"/>
                  </a:lnTo>
                  <a:lnTo>
                    <a:pt x="9" y="167"/>
                  </a:lnTo>
                  <a:lnTo>
                    <a:pt x="8" y="168"/>
                  </a:lnTo>
                  <a:lnTo>
                    <a:pt x="8" y="168"/>
                  </a:lnTo>
                  <a:lnTo>
                    <a:pt x="7" y="168"/>
                  </a:lnTo>
                  <a:lnTo>
                    <a:pt x="7" y="168"/>
                  </a:lnTo>
                  <a:lnTo>
                    <a:pt x="4" y="170"/>
                  </a:lnTo>
                  <a:lnTo>
                    <a:pt x="5" y="170"/>
                  </a:lnTo>
                  <a:lnTo>
                    <a:pt x="5" y="170"/>
                  </a:lnTo>
                  <a:lnTo>
                    <a:pt x="8" y="171"/>
                  </a:lnTo>
                  <a:lnTo>
                    <a:pt x="8" y="172"/>
                  </a:lnTo>
                  <a:lnTo>
                    <a:pt x="7" y="174"/>
                  </a:lnTo>
                  <a:lnTo>
                    <a:pt x="8" y="175"/>
                  </a:lnTo>
                  <a:lnTo>
                    <a:pt x="8" y="175"/>
                  </a:lnTo>
                  <a:lnTo>
                    <a:pt x="8" y="176"/>
                  </a:lnTo>
                  <a:lnTo>
                    <a:pt x="8" y="176"/>
                  </a:lnTo>
                  <a:lnTo>
                    <a:pt x="9" y="177"/>
                  </a:lnTo>
                  <a:lnTo>
                    <a:pt x="9" y="179"/>
                  </a:lnTo>
                  <a:lnTo>
                    <a:pt x="9" y="180"/>
                  </a:lnTo>
                  <a:lnTo>
                    <a:pt x="9" y="180"/>
                  </a:lnTo>
                  <a:lnTo>
                    <a:pt x="9" y="181"/>
                  </a:lnTo>
                  <a:lnTo>
                    <a:pt x="8" y="183"/>
                  </a:lnTo>
                  <a:lnTo>
                    <a:pt x="8" y="184"/>
                  </a:lnTo>
                  <a:lnTo>
                    <a:pt x="8" y="185"/>
                  </a:lnTo>
                  <a:lnTo>
                    <a:pt x="8" y="185"/>
                  </a:lnTo>
                  <a:lnTo>
                    <a:pt x="8" y="186"/>
                  </a:lnTo>
                  <a:lnTo>
                    <a:pt x="8" y="186"/>
                  </a:lnTo>
                  <a:lnTo>
                    <a:pt x="8" y="186"/>
                  </a:lnTo>
                  <a:lnTo>
                    <a:pt x="8" y="188"/>
                  </a:lnTo>
                  <a:lnTo>
                    <a:pt x="8" y="189"/>
                  </a:lnTo>
                  <a:lnTo>
                    <a:pt x="7" y="189"/>
                  </a:lnTo>
                  <a:lnTo>
                    <a:pt x="7" y="190"/>
                  </a:lnTo>
                  <a:lnTo>
                    <a:pt x="5" y="192"/>
                  </a:lnTo>
                  <a:lnTo>
                    <a:pt x="4" y="193"/>
                  </a:lnTo>
                  <a:lnTo>
                    <a:pt x="4" y="193"/>
                  </a:lnTo>
                  <a:lnTo>
                    <a:pt x="4" y="194"/>
                  </a:lnTo>
                  <a:lnTo>
                    <a:pt x="4" y="196"/>
                  </a:lnTo>
                  <a:lnTo>
                    <a:pt x="4" y="196"/>
                  </a:lnTo>
                  <a:lnTo>
                    <a:pt x="4" y="197"/>
                  </a:lnTo>
                  <a:lnTo>
                    <a:pt x="4" y="197"/>
                  </a:lnTo>
                  <a:lnTo>
                    <a:pt x="4" y="198"/>
                  </a:lnTo>
                  <a:lnTo>
                    <a:pt x="3" y="201"/>
                  </a:lnTo>
                  <a:lnTo>
                    <a:pt x="3" y="201"/>
                  </a:lnTo>
                  <a:lnTo>
                    <a:pt x="4" y="201"/>
                  </a:lnTo>
                  <a:lnTo>
                    <a:pt x="4" y="202"/>
                  </a:lnTo>
                  <a:lnTo>
                    <a:pt x="5" y="202"/>
                  </a:lnTo>
                  <a:lnTo>
                    <a:pt x="5" y="202"/>
                  </a:lnTo>
                  <a:lnTo>
                    <a:pt x="5" y="203"/>
                  </a:lnTo>
                  <a:lnTo>
                    <a:pt x="7" y="203"/>
                  </a:lnTo>
                  <a:lnTo>
                    <a:pt x="4" y="205"/>
                  </a:lnTo>
                  <a:lnTo>
                    <a:pt x="4" y="206"/>
                  </a:lnTo>
                  <a:lnTo>
                    <a:pt x="4" y="206"/>
                  </a:lnTo>
                  <a:lnTo>
                    <a:pt x="4" y="207"/>
                  </a:lnTo>
                  <a:lnTo>
                    <a:pt x="5" y="208"/>
                  </a:lnTo>
                  <a:lnTo>
                    <a:pt x="5" y="210"/>
                  </a:lnTo>
                  <a:lnTo>
                    <a:pt x="7" y="211"/>
                  </a:lnTo>
                  <a:lnTo>
                    <a:pt x="5" y="211"/>
                  </a:lnTo>
                  <a:lnTo>
                    <a:pt x="7" y="212"/>
                  </a:lnTo>
                  <a:lnTo>
                    <a:pt x="7" y="212"/>
                  </a:lnTo>
                  <a:lnTo>
                    <a:pt x="8" y="214"/>
                  </a:lnTo>
                  <a:lnTo>
                    <a:pt x="8" y="214"/>
                  </a:lnTo>
                  <a:lnTo>
                    <a:pt x="9" y="214"/>
                  </a:lnTo>
                  <a:lnTo>
                    <a:pt x="9" y="215"/>
                  </a:lnTo>
                  <a:lnTo>
                    <a:pt x="9" y="215"/>
                  </a:lnTo>
                  <a:lnTo>
                    <a:pt x="9" y="216"/>
                  </a:lnTo>
                  <a:lnTo>
                    <a:pt x="11" y="218"/>
                  </a:lnTo>
                  <a:lnTo>
                    <a:pt x="11" y="218"/>
                  </a:lnTo>
                  <a:lnTo>
                    <a:pt x="11" y="218"/>
                  </a:lnTo>
                  <a:lnTo>
                    <a:pt x="12" y="219"/>
                  </a:lnTo>
                  <a:lnTo>
                    <a:pt x="12" y="219"/>
                  </a:lnTo>
                  <a:lnTo>
                    <a:pt x="12" y="219"/>
                  </a:lnTo>
                  <a:lnTo>
                    <a:pt x="12" y="219"/>
                  </a:lnTo>
                  <a:lnTo>
                    <a:pt x="13" y="219"/>
                  </a:lnTo>
                  <a:lnTo>
                    <a:pt x="12" y="221"/>
                  </a:lnTo>
                  <a:lnTo>
                    <a:pt x="12" y="223"/>
                  </a:lnTo>
                  <a:lnTo>
                    <a:pt x="12" y="223"/>
                  </a:lnTo>
                  <a:lnTo>
                    <a:pt x="11" y="224"/>
                  </a:lnTo>
                  <a:lnTo>
                    <a:pt x="11" y="228"/>
                  </a:lnTo>
                  <a:lnTo>
                    <a:pt x="12" y="228"/>
                  </a:lnTo>
                  <a:lnTo>
                    <a:pt x="12" y="229"/>
                  </a:lnTo>
                  <a:lnTo>
                    <a:pt x="11" y="230"/>
                  </a:lnTo>
                  <a:lnTo>
                    <a:pt x="12" y="232"/>
                  </a:lnTo>
                  <a:lnTo>
                    <a:pt x="11" y="232"/>
                  </a:lnTo>
                  <a:lnTo>
                    <a:pt x="12" y="233"/>
                  </a:lnTo>
                  <a:lnTo>
                    <a:pt x="11" y="234"/>
                  </a:lnTo>
                  <a:lnTo>
                    <a:pt x="11" y="236"/>
                  </a:lnTo>
                  <a:lnTo>
                    <a:pt x="11" y="236"/>
                  </a:lnTo>
                  <a:lnTo>
                    <a:pt x="11" y="237"/>
                  </a:lnTo>
                  <a:lnTo>
                    <a:pt x="11" y="237"/>
                  </a:lnTo>
                  <a:lnTo>
                    <a:pt x="11" y="238"/>
                  </a:lnTo>
                  <a:lnTo>
                    <a:pt x="11" y="238"/>
                  </a:lnTo>
                  <a:lnTo>
                    <a:pt x="11" y="238"/>
                  </a:lnTo>
                  <a:lnTo>
                    <a:pt x="11" y="240"/>
                  </a:lnTo>
                  <a:lnTo>
                    <a:pt x="11" y="241"/>
                  </a:lnTo>
                  <a:lnTo>
                    <a:pt x="12" y="241"/>
                  </a:lnTo>
                  <a:lnTo>
                    <a:pt x="12" y="241"/>
                  </a:lnTo>
                  <a:lnTo>
                    <a:pt x="11" y="242"/>
                  </a:lnTo>
                  <a:lnTo>
                    <a:pt x="11" y="242"/>
                  </a:lnTo>
                  <a:lnTo>
                    <a:pt x="11" y="243"/>
                  </a:lnTo>
                  <a:lnTo>
                    <a:pt x="11" y="243"/>
                  </a:lnTo>
                  <a:lnTo>
                    <a:pt x="12" y="245"/>
                  </a:lnTo>
                  <a:lnTo>
                    <a:pt x="11" y="246"/>
                  </a:lnTo>
                  <a:lnTo>
                    <a:pt x="12" y="247"/>
                  </a:lnTo>
                  <a:lnTo>
                    <a:pt x="11" y="247"/>
                  </a:lnTo>
                  <a:lnTo>
                    <a:pt x="11" y="246"/>
                  </a:lnTo>
                  <a:lnTo>
                    <a:pt x="11" y="246"/>
                  </a:lnTo>
                  <a:lnTo>
                    <a:pt x="11" y="246"/>
                  </a:lnTo>
                  <a:lnTo>
                    <a:pt x="9" y="246"/>
                  </a:lnTo>
                  <a:lnTo>
                    <a:pt x="9" y="246"/>
                  </a:lnTo>
                  <a:lnTo>
                    <a:pt x="9" y="247"/>
                  </a:lnTo>
                  <a:lnTo>
                    <a:pt x="9" y="249"/>
                  </a:lnTo>
                  <a:lnTo>
                    <a:pt x="9" y="250"/>
                  </a:lnTo>
                  <a:lnTo>
                    <a:pt x="8" y="250"/>
                  </a:lnTo>
                  <a:lnTo>
                    <a:pt x="8" y="251"/>
                  </a:lnTo>
                  <a:lnTo>
                    <a:pt x="8" y="252"/>
                  </a:lnTo>
                  <a:lnTo>
                    <a:pt x="8" y="252"/>
                  </a:lnTo>
                  <a:lnTo>
                    <a:pt x="8" y="254"/>
                  </a:lnTo>
                  <a:lnTo>
                    <a:pt x="8" y="254"/>
                  </a:lnTo>
                  <a:lnTo>
                    <a:pt x="9" y="254"/>
                  </a:lnTo>
                  <a:lnTo>
                    <a:pt x="9" y="255"/>
                  </a:lnTo>
                  <a:lnTo>
                    <a:pt x="8" y="256"/>
                  </a:lnTo>
                  <a:lnTo>
                    <a:pt x="8" y="258"/>
                  </a:lnTo>
                  <a:lnTo>
                    <a:pt x="8" y="258"/>
                  </a:lnTo>
                  <a:lnTo>
                    <a:pt x="8" y="259"/>
                  </a:lnTo>
                  <a:lnTo>
                    <a:pt x="8" y="259"/>
                  </a:lnTo>
                  <a:lnTo>
                    <a:pt x="7" y="259"/>
                  </a:lnTo>
                  <a:lnTo>
                    <a:pt x="7" y="260"/>
                  </a:lnTo>
                  <a:lnTo>
                    <a:pt x="14" y="260"/>
                  </a:lnTo>
                  <a:lnTo>
                    <a:pt x="44" y="260"/>
                  </a:lnTo>
                  <a:lnTo>
                    <a:pt x="82" y="260"/>
                  </a:lnTo>
                  <a:lnTo>
                    <a:pt x="83" y="260"/>
                  </a:lnTo>
                  <a:lnTo>
                    <a:pt x="83" y="262"/>
                  </a:lnTo>
                  <a:lnTo>
                    <a:pt x="83" y="263"/>
                  </a:lnTo>
                  <a:lnTo>
                    <a:pt x="84" y="263"/>
                  </a:lnTo>
                  <a:lnTo>
                    <a:pt x="83" y="264"/>
                  </a:lnTo>
                  <a:lnTo>
                    <a:pt x="84" y="264"/>
                  </a:lnTo>
                  <a:lnTo>
                    <a:pt x="84" y="264"/>
                  </a:lnTo>
                  <a:lnTo>
                    <a:pt x="86" y="264"/>
                  </a:lnTo>
                  <a:lnTo>
                    <a:pt x="86" y="264"/>
                  </a:lnTo>
                  <a:lnTo>
                    <a:pt x="86" y="267"/>
                  </a:lnTo>
                  <a:lnTo>
                    <a:pt x="86" y="267"/>
                  </a:lnTo>
                  <a:lnTo>
                    <a:pt x="86" y="267"/>
                  </a:lnTo>
                  <a:lnTo>
                    <a:pt x="86" y="267"/>
                  </a:lnTo>
                  <a:lnTo>
                    <a:pt x="87" y="267"/>
                  </a:lnTo>
                  <a:lnTo>
                    <a:pt x="87" y="268"/>
                  </a:lnTo>
                  <a:lnTo>
                    <a:pt x="87" y="268"/>
                  </a:lnTo>
                  <a:lnTo>
                    <a:pt x="87" y="268"/>
                  </a:lnTo>
                  <a:lnTo>
                    <a:pt x="88" y="268"/>
                  </a:lnTo>
                  <a:lnTo>
                    <a:pt x="88" y="268"/>
                  </a:lnTo>
                  <a:lnTo>
                    <a:pt x="90" y="269"/>
                  </a:lnTo>
                  <a:lnTo>
                    <a:pt x="91" y="268"/>
                  </a:lnTo>
                  <a:lnTo>
                    <a:pt x="90" y="268"/>
                  </a:lnTo>
                  <a:lnTo>
                    <a:pt x="91" y="267"/>
                  </a:lnTo>
                  <a:lnTo>
                    <a:pt x="90" y="267"/>
                  </a:lnTo>
                  <a:lnTo>
                    <a:pt x="91" y="267"/>
                  </a:lnTo>
                  <a:lnTo>
                    <a:pt x="92" y="265"/>
                  </a:lnTo>
                  <a:lnTo>
                    <a:pt x="93" y="265"/>
                  </a:lnTo>
                  <a:lnTo>
                    <a:pt x="93" y="265"/>
                  </a:lnTo>
                  <a:lnTo>
                    <a:pt x="93" y="265"/>
                  </a:lnTo>
                  <a:lnTo>
                    <a:pt x="95" y="265"/>
                  </a:lnTo>
                  <a:lnTo>
                    <a:pt x="95" y="265"/>
                  </a:lnTo>
                  <a:lnTo>
                    <a:pt x="95" y="267"/>
                  </a:lnTo>
                  <a:lnTo>
                    <a:pt x="95" y="267"/>
                  </a:lnTo>
                  <a:lnTo>
                    <a:pt x="95" y="268"/>
                  </a:lnTo>
                  <a:lnTo>
                    <a:pt x="95" y="268"/>
                  </a:lnTo>
                  <a:lnTo>
                    <a:pt x="96" y="268"/>
                  </a:lnTo>
                  <a:lnTo>
                    <a:pt x="97" y="268"/>
                  </a:lnTo>
                  <a:lnTo>
                    <a:pt x="97" y="268"/>
                  </a:lnTo>
                  <a:lnTo>
                    <a:pt x="99" y="268"/>
                  </a:lnTo>
                  <a:lnTo>
                    <a:pt x="100" y="269"/>
                  </a:lnTo>
                  <a:lnTo>
                    <a:pt x="100" y="269"/>
                  </a:lnTo>
                  <a:lnTo>
                    <a:pt x="101" y="269"/>
                  </a:lnTo>
                  <a:lnTo>
                    <a:pt x="101" y="268"/>
                  </a:lnTo>
                  <a:lnTo>
                    <a:pt x="101" y="268"/>
                  </a:lnTo>
                  <a:lnTo>
                    <a:pt x="104" y="268"/>
                  </a:lnTo>
                  <a:lnTo>
                    <a:pt x="104" y="268"/>
                  </a:lnTo>
                  <a:lnTo>
                    <a:pt x="104" y="269"/>
                  </a:lnTo>
                  <a:lnTo>
                    <a:pt x="105" y="268"/>
                  </a:lnTo>
                  <a:lnTo>
                    <a:pt x="106" y="269"/>
                  </a:lnTo>
                  <a:lnTo>
                    <a:pt x="106" y="268"/>
                  </a:lnTo>
                  <a:lnTo>
                    <a:pt x="106" y="269"/>
                  </a:lnTo>
                  <a:lnTo>
                    <a:pt x="108" y="269"/>
                  </a:lnTo>
                  <a:lnTo>
                    <a:pt x="108" y="269"/>
                  </a:lnTo>
                  <a:lnTo>
                    <a:pt x="108" y="268"/>
                  </a:lnTo>
                  <a:lnTo>
                    <a:pt x="109" y="268"/>
                  </a:lnTo>
                  <a:lnTo>
                    <a:pt x="109" y="268"/>
                  </a:lnTo>
                  <a:lnTo>
                    <a:pt x="109" y="271"/>
                  </a:lnTo>
                  <a:lnTo>
                    <a:pt x="112" y="269"/>
                  </a:lnTo>
                  <a:lnTo>
                    <a:pt x="112" y="269"/>
                  </a:lnTo>
                  <a:lnTo>
                    <a:pt x="112" y="271"/>
                  </a:lnTo>
                  <a:lnTo>
                    <a:pt x="113" y="271"/>
                  </a:lnTo>
                  <a:lnTo>
                    <a:pt x="113" y="269"/>
                  </a:lnTo>
                  <a:lnTo>
                    <a:pt x="113" y="269"/>
                  </a:lnTo>
                  <a:lnTo>
                    <a:pt x="114" y="269"/>
                  </a:lnTo>
                  <a:lnTo>
                    <a:pt x="115" y="269"/>
                  </a:lnTo>
                  <a:lnTo>
                    <a:pt x="115" y="269"/>
                  </a:lnTo>
                  <a:lnTo>
                    <a:pt x="115" y="269"/>
                  </a:lnTo>
                  <a:lnTo>
                    <a:pt x="115" y="272"/>
                  </a:lnTo>
                  <a:lnTo>
                    <a:pt x="115" y="271"/>
                  </a:lnTo>
                  <a:lnTo>
                    <a:pt x="115" y="272"/>
                  </a:lnTo>
                  <a:lnTo>
                    <a:pt x="114" y="272"/>
                  </a:lnTo>
                  <a:lnTo>
                    <a:pt x="114" y="272"/>
                  </a:lnTo>
                  <a:lnTo>
                    <a:pt x="115" y="273"/>
                  </a:lnTo>
                  <a:lnTo>
                    <a:pt x="115" y="273"/>
                  </a:lnTo>
                  <a:lnTo>
                    <a:pt x="115" y="274"/>
                  </a:lnTo>
                  <a:lnTo>
                    <a:pt x="117" y="274"/>
                  </a:lnTo>
                  <a:lnTo>
                    <a:pt x="117" y="274"/>
                  </a:lnTo>
                  <a:lnTo>
                    <a:pt x="117" y="274"/>
                  </a:lnTo>
                  <a:lnTo>
                    <a:pt x="117" y="274"/>
                  </a:lnTo>
                  <a:lnTo>
                    <a:pt x="115" y="276"/>
                  </a:lnTo>
                  <a:lnTo>
                    <a:pt x="115" y="276"/>
                  </a:lnTo>
                  <a:lnTo>
                    <a:pt x="115" y="277"/>
                  </a:lnTo>
                  <a:lnTo>
                    <a:pt x="115" y="278"/>
                  </a:lnTo>
                  <a:lnTo>
                    <a:pt x="117" y="280"/>
                  </a:lnTo>
                  <a:lnTo>
                    <a:pt x="117" y="280"/>
                  </a:lnTo>
                  <a:lnTo>
                    <a:pt x="117" y="281"/>
                  </a:lnTo>
                  <a:lnTo>
                    <a:pt x="117" y="282"/>
                  </a:lnTo>
                  <a:lnTo>
                    <a:pt x="118" y="284"/>
                  </a:lnTo>
                  <a:lnTo>
                    <a:pt x="119" y="284"/>
                  </a:lnTo>
                  <a:lnTo>
                    <a:pt x="119" y="285"/>
                  </a:lnTo>
                  <a:lnTo>
                    <a:pt x="119" y="286"/>
                  </a:lnTo>
                  <a:lnTo>
                    <a:pt x="119" y="286"/>
                  </a:lnTo>
                  <a:lnTo>
                    <a:pt x="119" y="286"/>
                  </a:lnTo>
                  <a:lnTo>
                    <a:pt x="119" y="287"/>
                  </a:lnTo>
                  <a:lnTo>
                    <a:pt x="119" y="289"/>
                  </a:lnTo>
                  <a:lnTo>
                    <a:pt x="119" y="289"/>
                  </a:lnTo>
                  <a:lnTo>
                    <a:pt x="119" y="290"/>
                  </a:lnTo>
                  <a:lnTo>
                    <a:pt x="119" y="291"/>
                  </a:lnTo>
                  <a:lnTo>
                    <a:pt x="119" y="291"/>
                  </a:lnTo>
                  <a:lnTo>
                    <a:pt x="119" y="291"/>
                  </a:lnTo>
                  <a:lnTo>
                    <a:pt x="118" y="291"/>
                  </a:lnTo>
                  <a:lnTo>
                    <a:pt x="118" y="293"/>
                  </a:lnTo>
                  <a:lnTo>
                    <a:pt x="117" y="293"/>
                  </a:lnTo>
                  <a:lnTo>
                    <a:pt x="115" y="293"/>
                  </a:lnTo>
                  <a:lnTo>
                    <a:pt x="115" y="295"/>
                  </a:lnTo>
                  <a:lnTo>
                    <a:pt x="114" y="295"/>
                  </a:lnTo>
                  <a:lnTo>
                    <a:pt x="114" y="296"/>
                  </a:lnTo>
                  <a:lnTo>
                    <a:pt x="113" y="296"/>
                  </a:lnTo>
                  <a:lnTo>
                    <a:pt x="113" y="296"/>
                  </a:lnTo>
                  <a:lnTo>
                    <a:pt x="112" y="296"/>
                  </a:lnTo>
                  <a:lnTo>
                    <a:pt x="112" y="296"/>
                  </a:lnTo>
                  <a:lnTo>
                    <a:pt x="112" y="298"/>
                  </a:lnTo>
                  <a:lnTo>
                    <a:pt x="112" y="298"/>
                  </a:lnTo>
                  <a:lnTo>
                    <a:pt x="110" y="299"/>
                  </a:lnTo>
                  <a:lnTo>
                    <a:pt x="110" y="300"/>
                  </a:lnTo>
                  <a:lnTo>
                    <a:pt x="109" y="300"/>
                  </a:lnTo>
                  <a:lnTo>
                    <a:pt x="109" y="302"/>
                  </a:lnTo>
                  <a:lnTo>
                    <a:pt x="109" y="302"/>
                  </a:lnTo>
                  <a:lnTo>
                    <a:pt x="108" y="302"/>
                  </a:lnTo>
                  <a:lnTo>
                    <a:pt x="108" y="302"/>
                  </a:lnTo>
                  <a:lnTo>
                    <a:pt x="108" y="302"/>
                  </a:lnTo>
                  <a:lnTo>
                    <a:pt x="108" y="302"/>
                  </a:lnTo>
                  <a:lnTo>
                    <a:pt x="108" y="302"/>
                  </a:lnTo>
                  <a:lnTo>
                    <a:pt x="108" y="303"/>
                  </a:lnTo>
                  <a:lnTo>
                    <a:pt x="106" y="303"/>
                  </a:lnTo>
                  <a:lnTo>
                    <a:pt x="108" y="303"/>
                  </a:lnTo>
                  <a:lnTo>
                    <a:pt x="106" y="303"/>
                  </a:lnTo>
                  <a:lnTo>
                    <a:pt x="106" y="303"/>
                  </a:lnTo>
                  <a:lnTo>
                    <a:pt x="106" y="303"/>
                  </a:lnTo>
                  <a:lnTo>
                    <a:pt x="106" y="304"/>
                  </a:lnTo>
                  <a:lnTo>
                    <a:pt x="106" y="304"/>
                  </a:lnTo>
                  <a:lnTo>
                    <a:pt x="106" y="306"/>
                  </a:lnTo>
                  <a:lnTo>
                    <a:pt x="106" y="306"/>
                  </a:lnTo>
                  <a:lnTo>
                    <a:pt x="106" y="306"/>
                  </a:lnTo>
                  <a:lnTo>
                    <a:pt x="106" y="307"/>
                  </a:lnTo>
                  <a:lnTo>
                    <a:pt x="106" y="307"/>
                  </a:lnTo>
                  <a:lnTo>
                    <a:pt x="106" y="307"/>
                  </a:lnTo>
                  <a:lnTo>
                    <a:pt x="106" y="308"/>
                  </a:lnTo>
                  <a:lnTo>
                    <a:pt x="106" y="308"/>
                  </a:lnTo>
                  <a:lnTo>
                    <a:pt x="106" y="309"/>
                  </a:lnTo>
                  <a:lnTo>
                    <a:pt x="105" y="309"/>
                  </a:lnTo>
                  <a:lnTo>
                    <a:pt x="106" y="311"/>
                  </a:lnTo>
                  <a:lnTo>
                    <a:pt x="106" y="312"/>
                  </a:lnTo>
                  <a:lnTo>
                    <a:pt x="106" y="312"/>
                  </a:lnTo>
                  <a:lnTo>
                    <a:pt x="105" y="312"/>
                  </a:lnTo>
                  <a:lnTo>
                    <a:pt x="106" y="313"/>
                  </a:lnTo>
                  <a:lnTo>
                    <a:pt x="106" y="313"/>
                  </a:lnTo>
                  <a:lnTo>
                    <a:pt x="106" y="315"/>
                  </a:lnTo>
                  <a:lnTo>
                    <a:pt x="106" y="316"/>
                  </a:lnTo>
                  <a:lnTo>
                    <a:pt x="106" y="316"/>
                  </a:lnTo>
                  <a:lnTo>
                    <a:pt x="106" y="316"/>
                  </a:lnTo>
                  <a:lnTo>
                    <a:pt x="106" y="317"/>
                  </a:lnTo>
                  <a:lnTo>
                    <a:pt x="106" y="317"/>
                  </a:lnTo>
                  <a:lnTo>
                    <a:pt x="106" y="317"/>
                  </a:lnTo>
                  <a:lnTo>
                    <a:pt x="106" y="317"/>
                  </a:lnTo>
                  <a:lnTo>
                    <a:pt x="106" y="317"/>
                  </a:lnTo>
                  <a:lnTo>
                    <a:pt x="106" y="318"/>
                  </a:lnTo>
                  <a:lnTo>
                    <a:pt x="108" y="318"/>
                  </a:lnTo>
                  <a:lnTo>
                    <a:pt x="108" y="318"/>
                  </a:lnTo>
                  <a:lnTo>
                    <a:pt x="106" y="318"/>
                  </a:lnTo>
                  <a:lnTo>
                    <a:pt x="108" y="318"/>
                  </a:lnTo>
                  <a:lnTo>
                    <a:pt x="106" y="320"/>
                  </a:lnTo>
                  <a:lnTo>
                    <a:pt x="108" y="320"/>
                  </a:lnTo>
                  <a:lnTo>
                    <a:pt x="106" y="320"/>
                  </a:lnTo>
                  <a:lnTo>
                    <a:pt x="108" y="321"/>
                  </a:lnTo>
                  <a:lnTo>
                    <a:pt x="108" y="321"/>
                  </a:lnTo>
                  <a:lnTo>
                    <a:pt x="108" y="321"/>
                  </a:lnTo>
                  <a:lnTo>
                    <a:pt x="108" y="322"/>
                  </a:lnTo>
                  <a:lnTo>
                    <a:pt x="108" y="322"/>
                  </a:lnTo>
                  <a:lnTo>
                    <a:pt x="108" y="322"/>
                  </a:lnTo>
                  <a:lnTo>
                    <a:pt x="108" y="322"/>
                  </a:lnTo>
                  <a:lnTo>
                    <a:pt x="109" y="322"/>
                  </a:lnTo>
                  <a:lnTo>
                    <a:pt x="109" y="324"/>
                  </a:lnTo>
                  <a:lnTo>
                    <a:pt x="109" y="324"/>
                  </a:lnTo>
                  <a:lnTo>
                    <a:pt x="109" y="324"/>
                  </a:lnTo>
                  <a:lnTo>
                    <a:pt x="109" y="325"/>
                  </a:lnTo>
                  <a:lnTo>
                    <a:pt x="110" y="325"/>
                  </a:lnTo>
                  <a:lnTo>
                    <a:pt x="110" y="325"/>
                  </a:lnTo>
                  <a:lnTo>
                    <a:pt x="112" y="325"/>
                  </a:lnTo>
                  <a:lnTo>
                    <a:pt x="112" y="325"/>
                  </a:lnTo>
                  <a:lnTo>
                    <a:pt x="112" y="325"/>
                  </a:lnTo>
                  <a:lnTo>
                    <a:pt x="113" y="325"/>
                  </a:lnTo>
                  <a:lnTo>
                    <a:pt x="114" y="325"/>
                  </a:lnTo>
                  <a:lnTo>
                    <a:pt x="114" y="326"/>
                  </a:lnTo>
                  <a:lnTo>
                    <a:pt x="115" y="326"/>
                  </a:lnTo>
                  <a:lnTo>
                    <a:pt x="115" y="328"/>
                  </a:lnTo>
                  <a:lnTo>
                    <a:pt x="115" y="328"/>
                  </a:lnTo>
                  <a:lnTo>
                    <a:pt x="115" y="329"/>
                  </a:lnTo>
                  <a:lnTo>
                    <a:pt x="115" y="329"/>
                  </a:lnTo>
                  <a:lnTo>
                    <a:pt x="115" y="330"/>
                  </a:lnTo>
                  <a:lnTo>
                    <a:pt x="115" y="330"/>
                  </a:lnTo>
                  <a:lnTo>
                    <a:pt x="117" y="331"/>
                  </a:lnTo>
                  <a:lnTo>
                    <a:pt x="115" y="331"/>
                  </a:lnTo>
                  <a:lnTo>
                    <a:pt x="117" y="331"/>
                  </a:lnTo>
                  <a:lnTo>
                    <a:pt x="117" y="333"/>
                  </a:lnTo>
                  <a:lnTo>
                    <a:pt x="115" y="333"/>
                  </a:lnTo>
                  <a:lnTo>
                    <a:pt x="115" y="333"/>
                  </a:lnTo>
                  <a:lnTo>
                    <a:pt x="117" y="333"/>
                  </a:lnTo>
                  <a:lnTo>
                    <a:pt x="117" y="333"/>
                  </a:lnTo>
                  <a:lnTo>
                    <a:pt x="115" y="334"/>
                  </a:lnTo>
                  <a:lnTo>
                    <a:pt x="115" y="335"/>
                  </a:lnTo>
                  <a:lnTo>
                    <a:pt x="117" y="335"/>
                  </a:lnTo>
                  <a:lnTo>
                    <a:pt x="117" y="337"/>
                  </a:lnTo>
                  <a:lnTo>
                    <a:pt x="117" y="337"/>
                  </a:lnTo>
                  <a:lnTo>
                    <a:pt x="117" y="337"/>
                  </a:lnTo>
                  <a:lnTo>
                    <a:pt x="117" y="337"/>
                  </a:lnTo>
                  <a:lnTo>
                    <a:pt x="117" y="338"/>
                  </a:lnTo>
                  <a:lnTo>
                    <a:pt x="118" y="338"/>
                  </a:lnTo>
                  <a:lnTo>
                    <a:pt x="119" y="338"/>
                  </a:lnTo>
                  <a:lnTo>
                    <a:pt x="119" y="339"/>
                  </a:lnTo>
                  <a:lnTo>
                    <a:pt x="121" y="339"/>
                  </a:lnTo>
                  <a:lnTo>
                    <a:pt x="121" y="342"/>
                  </a:lnTo>
                  <a:lnTo>
                    <a:pt x="121" y="344"/>
                  </a:lnTo>
                  <a:lnTo>
                    <a:pt x="121" y="344"/>
                  </a:lnTo>
                  <a:lnTo>
                    <a:pt x="121" y="346"/>
                  </a:lnTo>
                  <a:lnTo>
                    <a:pt x="121" y="346"/>
                  </a:lnTo>
                  <a:lnTo>
                    <a:pt x="121" y="347"/>
                  </a:lnTo>
                  <a:lnTo>
                    <a:pt x="121" y="348"/>
                  </a:lnTo>
                  <a:lnTo>
                    <a:pt x="121" y="348"/>
                  </a:lnTo>
                  <a:lnTo>
                    <a:pt x="122" y="350"/>
                  </a:lnTo>
                  <a:lnTo>
                    <a:pt x="122" y="350"/>
                  </a:lnTo>
                  <a:lnTo>
                    <a:pt x="122" y="351"/>
                  </a:lnTo>
                  <a:lnTo>
                    <a:pt x="122" y="351"/>
                  </a:lnTo>
                  <a:lnTo>
                    <a:pt x="130" y="357"/>
                  </a:lnTo>
                  <a:lnTo>
                    <a:pt x="128" y="357"/>
                  </a:lnTo>
                  <a:lnTo>
                    <a:pt x="127" y="359"/>
                  </a:lnTo>
                  <a:lnTo>
                    <a:pt x="127" y="359"/>
                  </a:lnTo>
                  <a:lnTo>
                    <a:pt x="127" y="360"/>
                  </a:lnTo>
                  <a:lnTo>
                    <a:pt x="127" y="361"/>
                  </a:lnTo>
                  <a:lnTo>
                    <a:pt x="126" y="361"/>
                  </a:lnTo>
                  <a:lnTo>
                    <a:pt x="126" y="361"/>
                  </a:lnTo>
                  <a:lnTo>
                    <a:pt x="126" y="362"/>
                  </a:lnTo>
                  <a:lnTo>
                    <a:pt x="125" y="364"/>
                  </a:lnTo>
                  <a:lnTo>
                    <a:pt x="126" y="365"/>
                  </a:lnTo>
                  <a:lnTo>
                    <a:pt x="125" y="366"/>
                  </a:lnTo>
                  <a:lnTo>
                    <a:pt x="125" y="368"/>
                  </a:lnTo>
                  <a:lnTo>
                    <a:pt x="123" y="368"/>
                  </a:lnTo>
                  <a:lnTo>
                    <a:pt x="122" y="368"/>
                  </a:lnTo>
                  <a:lnTo>
                    <a:pt x="122" y="366"/>
                  </a:lnTo>
                  <a:lnTo>
                    <a:pt x="121" y="368"/>
                  </a:lnTo>
                  <a:lnTo>
                    <a:pt x="121" y="366"/>
                  </a:lnTo>
                  <a:lnTo>
                    <a:pt x="121" y="368"/>
                  </a:lnTo>
                  <a:lnTo>
                    <a:pt x="121" y="368"/>
                  </a:lnTo>
                  <a:lnTo>
                    <a:pt x="119" y="368"/>
                  </a:lnTo>
                  <a:lnTo>
                    <a:pt x="119" y="368"/>
                  </a:lnTo>
                  <a:lnTo>
                    <a:pt x="119" y="368"/>
                  </a:lnTo>
                  <a:lnTo>
                    <a:pt x="119" y="368"/>
                  </a:lnTo>
                  <a:lnTo>
                    <a:pt x="119" y="369"/>
                  </a:lnTo>
                  <a:lnTo>
                    <a:pt x="117" y="369"/>
                  </a:lnTo>
                  <a:lnTo>
                    <a:pt x="115" y="370"/>
                  </a:lnTo>
                  <a:lnTo>
                    <a:pt x="114" y="372"/>
                  </a:lnTo>
                  <a:lnTo>
                    <a:pt x="114" y="372"/>
                  </a:lnTo>
                  <a:lnTo>
                    <a:pt x="113" y="373"/>
                  </a:lnTo>
                  <a:lnTo>
                    <a:pt x="112" y="373"/>
                  </a:lnTo>
                  <a:lnTo>
                    <a:pt x="112" y="374"/>
                  </a:lnTo>
                  <a:lnTo>
                    <a:pt x="112" y="375"/>
                  </a:lnTo>
                  <a:lnTo>
                    <a:pt x="112" y="375"/>
                  </a:lnTo>
                  <a:lnTo>
                    <a:pt x="110" y="377"/>
                  </a:lnTo>
                  <a:lnTo>
                    <a:pt x="109" y="377"/>
                  </a:lnTo>
                  <a:lnTo>
                    <a:pt x="110" y="378"/>
                  </a:lnTo>
                  <a:lnTo>
                    <a:pt x="110" y="379"/>
                  </a:lnTo>
                  <a:lnTo>
                    <a:pt x="109" y="381"/>
                  </a:lnTo>
                  <a:lnTo>
                    <a:pt x="109" y="382"/>
                  </a:lnTo>
                  <a:lnTo>
                    <a:pt x="108" y="384"/>
                  </a:lnTo>
                  <a:lnTo>
                    <a:pt x="108" y="386"/>
                  </a:lnTo>
                  <a:lnTo>
                    <a:pt x="108" y="386"/>
                  </a:lnTo>
                  <a:lnTo>
                    <a:pt x="109" y="388"/>
                  </a:lnTo>
                  <a:lnTo>
                    <a:pt x="109" y="390"/>
                  </a:lnTo>
                  <a:lnTo>
                    <a:pt x="109" y="392"/>
                  </a:lnTo>
                  <a:lnTo>
                    <a:pt x="109" y="396"/>
                  </a:lnTo>
                  <a:lnTo>
                    <a:pt x="109" y="397"/>
                  </a:lnTo>
                  <a:lnTo>
                    <a:pt x="106" y="399"/>
                  </a:lnTo>
                  <a:lnTo>
                    <a:pt x="106" y="401"/>
                  </a:lnTo>
                  <a:lnTo>
                    <a:pt x="105" y="401"/>
                  </a:lnTo>
                  <a:lnTo>
                    <a:pt x="105" y="403"/>
                  </a:lnTo>
                  <a:lnTo>
                    <a:pt x="104" y="403"/>
                  </a:lnTo>
                  <a:lnTo>
                    <a:pt x="104" y="403"/>
                  </a:lnTo>
                  <a:lnTo>
                    <a:pt x="104" y="403"/>
                  </a:lnTo>
                  <a:lnTo>
                    <a:pt x="102" y="403"/>
                  </a:lnTo>
                  <a:lnTo>
                    <a:pt x="101" y="403"/>
                  </a:lnTo>
                  <a:lnTo>
                    <a:pt x="101" y="403"/>
                  </a:lnTo>
                  <a:lnTo>
                    <a:pt x="101" y="403"/>
                  </a:lnTo>
                  <a:lnTo>
                    <a:pt x="100" y="404"/>
                  </a:lnTo>
                  <a:lnTo>
                    <a:pt x="100" y="404"/>
                  </a:lnTo>
                  <a:lnTo>
                    <a:pt x="100" y="405"/>
                  </a:lnTo>
                  <a:lnTo>
                    <a:pt x="100" y="406"/>
                  </a:lnTo>
                  <a:lnTo>
                    <a:pt x="99" y="406"/>
                  </a:lnTo>
                  <a:lnTo>
                    <a:pt x="99" y="406"/>
                  </a:lnTo>
                  <a:lnTo>
                    <a:pt x="97" y="406"/>
                  </a:lnTo>
                  <a:lnTo>
                    <a:pt x="97" y="408"/>
                  </a:lnTo>
                  <a:lnTo>
                    <a:pt x="97" y="409"/>
                  </a:lnTo>
                  <a:lnTo>
                    <a:pt x="96" y="409"/>
                  </a:lnTo>
                  <a:lnTo>
                    <a:pt x="96" y="410"/>
                  </a:lnTo>
                  <a:lnTo>
                    <a:pt x="95" y="410"/>
                  </a:lnTo>
                  <a:lnTo>
                    <a:pt x="95" y="410"/>
                  </a:lnTo>
                  <a:lnTo>
                    <a:pt x="95" y="412"/>
                  </a:lnTo>
                  <a:lnTo>
                    <a:pt x="95" y="412"/>
                  </a:lnTo>
                  <a:lnTo>
                    <a:pt x="95" y="413"/>
                  </a:lnTo>
                  <a:lnTo>
                    <a:pt x="95" y="413"/>
                  </a:lnTo>
                  <a:lnTo>
                    <a:pt x="95" y="413"/>
                  </a:lnTo>
                  <a:lnTo>
                    <a:pt x="95" y="414"/>
                  </a:lnTo>
                  <a:lnTo>
                    <a:pt x="96" y="414"/>
                  </a:lnTo>
                  <a:lnTo>
                    <a:pt x="93" y="417"/>
                  </a:lnTo>
                  <a:lnTo>
                    <a:pt x="93" y="417"/>
                  </a:lnTo>
                  <a:lnTo>
                    <a:pt x="93" y="417"/>
                  </a:lnTo>
                  <a:lnTo>
                    <a:pt x="93" y="418"/>
                  </a:lnTo>
                  <a:lnTo>
                    <a:pt x="93" y="418"/>
                  </a:lnTo>
                  <a:lnTo>
                    <a:pt x="92" y="419"/>
                  </a:lnTo>
                  <a:lnTo>
                    <a:pt x="92" y="421"/>
                  </a:lnTo>
                  <a:lnTo>
                    <a:pt x="91" y="421"/>
                  </a:lnTo>
                  <a:lnTo>
                    <a:pt x="91" y="423"/>
                  </a:lnTo>
                  <a:lnTo>
                    <a:pt x="91" y="423"/>
                  </a:lnTo>
                  <a:lnTo>
                    <a:pt x="91" y="425"/>
                  </a:lnTo>
                  <a:lnTo>
                    <a:pt x="90" y="425"/>
                  </a:lnTo>
                  <a:lnTo>
                    <a:pt x="90" y="425"/>
                  </a:lnTo>
                  <a:lnTo>
                    <a:pt x="90" y="426"/>
                  </a:lnTo>
                  <a:lnTo>
                    <a:pt x="90" y="426"/>
                  </a:lnTo>
                  <a:lnTo>
                    <a:pt x="90" y="427"/>
                  </a:lnTo>
                  <a:lnTo>
                    <a:pt x="88" y="427"/>
                  </a:lnTo>
                  <a:lnTo>
                    <a:pt x="88" y="427"/>
                  </a:lnTo>
                  <a:lnTo>
                    <a:pt x="88" y="428"/>
                  </a:lnTo>
                  <a:lnTo>
                    <a:pt x="88" y="428"/>
                  </a:lnTo>
                  <a:lnTo>
                    <a:pt x="88" y="430"/>
                  </a:lnTo>
                  <a:lnTo>
                    <a:pt x="88" y="430"/>
                  </a:lnTo>
                  <a:lnTo>
                    <a:pt x="88" y="431"/>
                  </a:lnTo>
                  <a:lnTo>
                    <a:pt x="88" y="431"/>
                  </a:lnTo>
                  <a:lnTo>
                    <a:pt x="88" y="431"/>
                  </a:lnTo>
                  <a:lnTo>
                    <a:pt x="87" y="431"/>
                  </a:lnTo>
                  <a:lnTo>
                    <a:pt x="87" y="432"/>
                  </a:lnTo>
                  <a:lnTo>
                    <a:pt x="88" y="434"/>
                  </a:lnTo>
                  <a:lnTo>
                    <a:pt x="87" y="434"/>
                  </a:lnTo>
                  <a:lnTo>
                    <a:pt x="87" y="435"/>
                  </a:lnTo>
                  <a:lnTo>
                    <a:pt x="87" y="436"/>
                  </a:lnTo>
                  <a:lnTo>
                    <a:pt x="87" y="438"/>
                  </a:lnTo>
                  <a:lnTo>
                    <a:pt x="86" y="438"/>
                  </a:lnTo>
                  <a:lnTo>
                    <a:pt x="86" y="438"/>
                  </a:lnTo>
                  <a:lnTo>
                    <a:pt x="86" y="438"/>
                  </a:lnTo>
                  <a:lnTo>
                    <a:pt x="84" y="439"/>
                  </a:lnTo>
                  <a:lnTo>
                    <a:pt x="84" y="439"/>
                  </a:lnTo>
                  <a:lnTo>
                    <a:pt x="82" y="440"/>
                  </a:lnTo>
                  <a:lnTo>
                    <a:pt x="82" y="439"/>
                  </a:lnTo>
                  <a:lnTo>
                    <a:pt x="80" y="440"/>
                  </a:lnTo>
                  <a:lnTo>
                    <a:pt x="80" y="440"/>
                  </a:lnTo>
                  <a:lnTo>
                    <a:pt x="80" y="440"/>
                  </a:lnTo>
                  <a:lnTo>
                    <a:pt x="79" y="440"/>
                  </a:lnTo>
                  <a:lnTo>
                    <a:pt x="77" y="441"/>
                  </a:lnTo>
                  <a:lnTo>
                    <a:pt x="77" y="443"/>
                  </a:lnTo>
                  <a:lnTo>
                    <a:pt x="77" y="443"/>
                  </a:lnTo>
                  <a:lnTo>
                    <a:pt x="77" y="444"/>
                  </a:lnTo>
                  <a:lnTo>
                    <a:pt x="75" y="444"/>
                  </a:lnTo>
                  <a:lnTo>
                    <a:pt x="75" y="444"/>
                  </a:lnTo>
                  <a:lnTo>
                    <a:pt x="74" y="445"/>
                  </a:lnTo>
                  <a:lnTo>
                    <a:pt x="74" y="445"/>
                  </a:lnTo>
                  <a:lnTo>
                    <a:pt x="73" y="445"/>
                  </a:lnTo>
                  <a:lnTo>
                    <a:pt x="73" y="445"/>
                  </a:lnTo>
                  <a:lnTo>
                    <a:pt x="71" y="445"/>
                  </a:lnTo>
                  <a:lnTo>
                    <a:pt x="70" y="445"/>
                  </a:lnTo>
                  <a:lnTo>
                    <a:pt x="70" y="445"/>
                  </a:lnTo>
                  <a:lnTo>
                    <a:pt x="70" y="447"/>
                  </a:lnTo>
                  <a:lnTo>
                    <a:pt x="70" y="447"/>
                  </a:lnTo>
                  <a:lnTo>
                    <a:pt x="70" y="448"/>
                  </a:lnTo>
                  <a:lnTo>
                    <a:pt x="69" y="447"/>
                  </a:lnTo>
                  <a:lnTo>
                    <a:pt x="69" y="448"/>
                  </a:lnTo>
                  <a:lnTo>
                    <a:pt x="68" y="448"/>
                  </a:lnTo>
                  <a:lnTo>
                    <a:pt x="68" y="448"/>
                  </a:lnTo>
                  <a:lnTo>
                    <a:pt x="68" y="448"/>
                  </a:lnTo>
                  <a:lnTo>
                    <a:pt x="68" y="449"/>
                  </a:lnTo>
                  <a:lnTo>
                    <a:pt x="66" y="449"/>
                  </a:lnTo>
                  <a:lnTo>
                    <a:pt x="66" y="449"/>
                  </a:lnTo>
                  <a:lnTo>
                    <a:pt x="66" y="450"/>
                  </a:lnTo>
                  <a:lnTo>
                    <a:pt x="66" y="450"/>
                  </a:lnTo>
                  <a:lnTo>
                    <a:pt x="66" y="450"/>
                  </a:lnTo>
                  <a:lnTo>
                    <a:pt x="66" y="450"/>
                  </a:lnTo>
                  <a:lnTo>
                    <a:pt x="65" y="452"/>
                  </a:lnTo>
                  <a:lnTo>
                    <a:pt x="66" y="452"/>
                  </a:lnTo>
                  <a:lnTo>
                    <a:pt x="65" y="453"/>
                  </a:lnTo>
                  <a:lnTo>
                    <a:pt x="65" y="453"/>
                  </a:lnTo>
                  <a:lnTo>
                    <a:pt x="65" y="453"/>
                  </a:lnTo>
                  <a:lnTo>
                    <a:pt x="65" y="453"/>
                  </a:lnTo>
                  <a:lnTo>
                    <a:pt x="65" y="453"/>
                  </a:lnTo>
                  <a:lnTo>
                    <a:pt x="65" y="454"/>
                  </a:lnTo>
                  <a:lnTo>
                    <a:pt x="65" y="454"/>
                  </a:lnTo>
                  <a:lnTo>
                    <a:pt x="66" y="456"/>
                  </a:lnTo>
                  <a:lnTo>
                    <a:pt x="66" y="454"/>
                  </a:lnTo>
                  <a:lnTo>
                    <a:pt x="66" y="454"/>
                  </a:lnTo>
                  <a:lnTo>
                    <a:pt x="66" y="456"/>
                  </a:lnTo>
                  <a:lnTo>
                    <a:pt x="68" y="457"/>
                  </a:lnTo>
                  <a:lnTo>
                    <a:pt x="69" y="457"/>
                  </a:lnTo>
                  <a:lnTo>
                    <a:pt x="69" y="457"/>
                  </a:lnTo>
                  <a:lnTo>
                    <a:pt x="70" y="457"/>
                  </a:lnTo>
                  <a:lnTo>
                    <a:pt x="70" y="457"/>
                  </a:lnTo>
                  <a:lnTo>
                    <a:pt x="70" y="456"/>
                  </a:lnTo>
                  <a:lnTo>
                    <a:pt x="71" y="457"/>
                  </a:lnTo>
                  <a:lnTo>
                    <a:pt x="71" y="457"/>
                  </a:lnTo>
                  <a:lnTo>
                    <a:pt x="71" y="458"/>
                  </a:lnTo>
                  <a:lnTo>
                    <a:pt x="71" y="457"/>
                  </a:lnTo>
                  <a:lnTo>
                    <a:pt x="71" y="458"/>
                  </a:lnTo>
                  <a:lnTo>
                    <a:pt x="73" y="458"/>
                  </a:lnTo>
                  <a:lnTo>
                    <a:pt x="73" y="458"/>
                  </a:lnTo>
                  <a:lnTo>
                    <a:pt x="74" y="458"/>
                  </a:lnTo>
                  <a:lnTo>
                    <a:pt x="74" y="458"/>
                  </a:lnTo>
                  <a:lnTo>
                    <a:pt x="74" y="458"/>
                  </a:lnTo>
                  <a:lnTo>
                    <a:pt x="75" y="458"/>
                  </a:lnTo>
                  <a:lnTo>
                    <a:pt x="74" y="460"/>
                  </a:lnTo>
                  <a:lnTo>
                    <a:pt x="75" y="460"/>
                  </a:lnTo>
                  <a:lnTo>
                    <a:pt x="75" y="461"/>
                  </a:lnTo>
                  <a:lnTo>
                    <a:pt x="77" y="461"/>
                  </a:lnTo>
                  <a:lnTo>
                    <a:pt x="77" y="460"/>
                  </a:lnTo>
                  <a:lnTo>
                    <a:pt x="77" y="460"/>
                  </a:lnTo>
                  <a:lnTo>
                    <a:pt x="78" y="460"/>
                  </a:lnTo>
                  <a:lnTo>
                    <a:pt x="78" y="460"/>
                  </a:lnTo>
                  <a:lnTo>
                    <a:pt x="77" y="461"/>
                  </a:lnTo>
                  <a:lnTo>
                    <a:pt x="79" y="461"/>
                  </a:lnTo>
                  <a:lnTo>
                    <a:pt x="79" y="461"/>
                  </a:lnTo>
                  <a:lnTo>
                    <a:pt x="79" y="461"/>
                  </a:lnTo>
                  <a:lnTo>
                    <a:pt x="80" y="461"/>
                  </a:lnTo>
                  <a:lnTo>
                    <a:pt x="82" y="461"/>
                  </a:lnTo>
                  <a:lnTo>
                    <a:pt x="82" y="462"/>
                  </a:lnTo>
                  <a:lnTo>
                    <a:pt x="82" y="462"/>
                  </a:lnTo>
                  <a:lnTo>
                    <a:pt x="80" y="462"/>
                  </a:lnTo>
                  <a:lnTo>
                    <a:pt x="80" y="462"/>
                  </a:lnTo>
                  <a:lnTo>
                    <a:pt x="82" y="463"/>
                  </a:lnTo>
                  <a:lnTo>
                    <a:pt x="82" y="463"/>
                  </a:lnTo>
                  <a:lnTo>
                    <a:pt x="80" y="463"/>
                  </a:lnTo>
                  <a:lnTo>
                    <a:pt x="80" y="463"/>
                  </a:lnTo>
                  <a:lnTo>
                    <a:pt x="80" y="463"/>
                  </a:lnTo>
                  <a:lnTo>
                    <a:pt x="80" y="465"/>
                  </a:lnTo>
                  <a:lnTo>
                    <a:pt x="82" y="463"/>
                  </a:lnTo>
                  <a:lnTo>
                    <a:pt x="82" y="465"/>
                  </a:lnTo>
                  <a:lnTo>
                    <a:pt x="80" y="466"/>
                  </a:lnTo>
                  <a:lnTo>
                    <a:pt x="80" y="466"/>
                  </a:lnTo>
                  <a:lnTo>
                    <a:pt x="80" y="466"/>
                  </a:lnTo>
                  <a:lnTo>
                    <a:pt x="82" y="466"/>
                  </a:lnTo>
                  <a:lnTo>
                    <a:pt x="82" y="466"/>
                  </a:lnTo>
                  <a:lnTo>
                    <a:pt x="82" y="466"/>
                  </a:lnTo>
                  <a:lnTo>
                    <a:pt x="82" y="467"/>
                  </a:lnTo>
                  <a:lnTo>
                    <a:pt x="82" y="467"/>
                  </a:lnTo>
                  <a:lnTo>
                    <a:pt x="80" y="469"/>
                  </a:lnTo>
                  <a:lnTo>
                    <a:pt x="82" y="469"/>
                  </a:lnTo>
                  <a:lnTo>
                    <a:pt x="82" y="469"/>
                  </a:lnTo>
                  <a:lnTo>
                    <a:pt x="82" y="467"/>
                  </a:lnTo>
                  <a:lnTo>
                    <a:pt x="82" y="467"/>
                  </a:lnTo>
                  <a:lnTo>
                    <a:pt x="83" y="467"/>
                  </a:lnTo>
                  <a:lnTo>
                    <a:pt x="83" y="469"/>
                  </a:lnTo>
                  <a:lnTo>
                    <a:pt x="82" y="469"/>
                  </a:lnTo>
                  <a:lnTo>
                    <a:pt x="83" y="470"/>
                  </a:lnTo>
                  <a:lnTo>
                    <a:pt x="83" y="471"/>
                  </a:lnTo>
                  <a:lnTo>
                    <a:pt x="83" y="471"/>
                  </a:lnTo>
                  <a:lnTo>
                    <a:pt x="84" y="473"/>
                  </a:lnTo>
                  <a:lnTo>
                    <a:pt x="84" y="473"/>
                  </a:lnTo>
                  <a:lnTo>
                    <a:pt x="86" y="473"/>
                  </a:lnTo>
                  <a:lnTo>
                    <a:pt x="86" y="473"/>
                  </a:lnTo>
                  <a:lnTo>
                    <a:pt x="86" y="473"/>
                  </a:lnTo>
                  <a:lnTo>
                    <a:pt x="86" y="473"/>
                  </a:lnTo>
                  <a:lnTo>
                    <a:pt x="84" y="474"/>
                  </a:lnTo>
                  <a:lnTo>
                    <a:pt x="84" y="474"/>
                  </a:lnTo>
                  <a:lnTo>
                    <a:pt x="86" y="475"/>
                  </a:lnTo>
                  <a:lnTo>
                    <a:pt x="87" y="475"/>
                  </a:lnTo>
                  <a:lnTo>
                    <a:pt x="87" y="475"/>
                  </a:lnTo>
                  <a:lnTo>
                    <a:pt x="87" y="475"/>
                  </a:lnTo>
                  <a:lnTo>
                    <a:pt x="87" y="475"/>
                  </a:lnTo>
                  <a:lnTo>
                    <a:pt x="86" y="476"/>
                  </a:lnTo>
                  <a:lnTo>
                    <a:pt x="86" y="478"/>
                  </a:lnTo>
                  <a:lnTo>
                    <a:pt x="86" y="478"/>
                  </a:lnTo>
                  <a:lnTo>
                    <a:pt x="86" y="479"/>
                  </a:lnTo>
                  <a:lnTo>
                    <a:pt x="84" y="479"/>
                  </a:lnTo>
                  <a:lnTo>
                    <a:pt x="84" y="480"/>
                  </a:lnTo>
                  <a:lnTo>
                    <a:pt x="84" y="480"/>
                  </a:lnTo>
                  <a:lnTo>
                    <a:pt x="83" y="483"/>
                  </a:lnTo>
                  <a:lnTo>
                    <a:pt x="82" y="483"/>
                  </a:lnTo>
                  <a:lnTo>
                    <a:pt x="82" y="483"/>
                  </a:lnTo>
                  <a:lnTo>
                    <a:pt x="80" y="483"/>
                  </a:lnTo>
                  <a:lnTo>
                    <a:pt x="80" y="484"/>
                  </a:lnTo>
                  <a:lnTo>
                    <a:pt x="82" y="484"/>
                  </a:lnTo>
                  <a:lnTo>
                    <a:pt x="80" y="484"/>
                  </a:lnTo>
                  <a:lnTo>
                    <a:pt x="82" y="485"/>
                  </a:lnTo>
                  <a:lnTo>
                    <a:pt x="80" y="485"/>
                  </a:lnTo>
                  <a:lnTo>
                    <a:pt x="80" y="487"/>
                  </a:lnTo>
                  <a:lnTo>
                    <a:pt x="80" y="488"/>
                  </a:lnTo>
                  <a:lnTo>
                    <a:pt x="80" y="488"/>
                  </a:lnTo>
                  <a:lnTo>
                    <a:pt x="80" y="488"/>
                  </a:lnTo>
                  <a:lnTo>
                    <a:pt x="80" y="489"/>
                  </a:lnTo>
                  <a:lnTo>
                    <a:pt x="80" y="489"/>
                  </a:lnTo>
                  <a:lnTo>
                    <a:pt x="80" y="489"/>
                  </a:lnTo>
                  <a:lnTo>
                    <a:pt x="82" y="489"/>
                  </a:lnTo>
                  <a:lnTo>
                    <a:pt x="82" y="491"/>
                  </a:lnTo>
                  <a:lnTo>
                    <a:pt x="82" y="492"/>
                  </a:lnTo>
                  <a:lnTo>
                    <a:pt x="82" y="492"/>
                  </a:lnTo>
                  <a:lnTo>
                    <a:pt x="82" y="493"/>
                  </a:lnTo>
                  <a:lnTo>
                    <a:pt x="83" y="493"/>
                  </a:lnTo>
                  <a:lnTo>
                    <a:pt x="83" y="495"/>
                  </a:lnTo>
                  <a:lnTo>
                    <a:pt x="82" y="495"/>
                  </a:lnTo>
                  <a:lnTo>
                    <a:pt x="82" y="495"/>
                  </a:lnTo>
                  <a:lnTo>
                    <a:pt x="82" y="496"/>
                  </a:lnTo>
                  <a:lnTo>
                    <a:pt x="82" y="496"/>
                  </a:lnTo>
                  <a:lnTo>
                    <a:pt x="82" y="497"/>
                  </a:lnTo>
                  <a:lnTo>
                    <a:pt x="82" y="498"/>
                  </a:lnTo>
                  <a:lnTo>
                    <a:pt x="83" y="498"/>
                  </a:lnTo>
                  <a:lnTo>
                    <a:pt x="83" y="498"/>
                  </a:lnTo>
                  <a:lnTo>
                    <a:pt x="83" y="500"/>
                  </a:lnTo>
                  <a:lnTo>
                    <a:pt x="84" y="500"/>
                  </a:lnTo>
                  <a:lnTo>
                    <a:pt x="84" y="501"/>
                  </a:lnTo>
                  <a:lnTo>
                    <a:pt x="84" y="501"/>
                  </a:lnTo>
                  <a:lnTo>
                    <a:pt x="84" y="501"/>
                  </a:lnTo>
                  <a:lnTo>
                    <a:pt x="86" y="501"/>
                  </a:lnTo>
                  <a:lnTo>
                    <a:pt x="86" y="501"/>
                  </a:lnTo>
                  <a:lnTo>
                    <a:pt x="86" y="502"/>
                  </a:lnTo>
                  <a:lnTo>
                    <a:pt x="86" y="501"/>
                  </a:lnTo>
                  <a:lnTo>
                    <a:pt x="86" y="502"/>
                  </a:lnTo>
                  <a:lnTo>
                    <a:pt x="86" y="502"/>
                  </a:lnTo>
                  <a:lnTo>
                    <a:pt x="86" y="502"/>
                  </a:lnTo>
                  <a:lnTo>
                    <a:pt x="86" y="502"/>
                  </a:lnTo>
                  <a:lnTo>
                    <a:pt x="87" y="502"/>
                  </a:lnTo>
                  <a:lnTo>
                    <a:pt x="87" y="504"/>
                  </a:lnTo>
                  <a:lnTo>
                    <a:pt x="87" y="504"/>
                  </a:lnTo>
                  <a:lnTo>
                    <a:pt x="87" y="504"/>
                  </a:lnTo>
                  <a:lnTo>
                    <a:pt x="86" y="504"/>
                  </a:lnTo>
                  <a:lnTo>
                    <a:pt x="86" y="504"/>
                  </a:lnTo>
                  <a:lnTo>
                    <a:pt x="86" y="505"/>
                  </a:lnTo>
                  <a:lnTo>
                    <a:pt x="86" y="505"/>
                  </a:lnTo>
                  <a:lnTo>
                    <a:pt x="86" y="506"/>
                  </a:lnTo>
                  <a:lnTo>
                    <a:pt x="86" y="506"/>
                  </a:lnTo>
                  <a:lnTo>
                    <a:pt x="86" y="506"/>
                  </a:lnTo>
                  <a:lnTo>
                    <a:pt x="87" y="506"/>
                  </a:lnTo>
                  <a:lnTo>
                    <a:pt x="87" y="506"/>
                  </a:lnTo>
                  <a:lnTo>
                    <a:pt x="86" y="507"/>
                  </a:lnTo>
                  <a:lnTo>
                    <a:pt x="87" y="507"/>
                  </a:lnTo>
                  <a:lnTo>
                    <a:pt x="87" y="507"/>
                  </a:lnTo>
                  <a:lnTo>
                    <a:pt x="87" y="507"/>
                  </a:lnTo>
                  <a:lnTo>
                    <a:pt x="87" y="509"/>
                  </a:lnTo>
                  <a:lnTo>
                    <a:pt x="88" y="509"/>
                  </a:lnTo>
                  <a:lnTo>
                    <a:pt x="87" y="509"/>
                  </a:lnTo>
                  <a:lnTo>
                    <a:pt x="90" y="510"/>
                  </a:lnTo>
                  <a:lnTo>
                    <a:pt x="90" y="511"/>
                  </a:lnTo>
                  <a:lnTo>
                    <a:pt x="88" y="510"/>
                  </a:lnTo>
                  <a:lnTo>
                    <a:pt x="88" y="511"/>
                  </a:lnTo>
                  <a:lnTo>
                    <a:pt x="90" y="511"/>
                  </a:lnTo>
                  <a:lnTo>
                    <a:pt x="90" y="513"/>
                  </a:lnTo>
                  <a:lnTo>
                    <a:pt x="91" y="513"/>
                  </a:lnTo>
                  <a:lnTo>
                    <a:pt x="91" y="514"/>
                  </a:lnTo>
                  <a:lnTo>
                    <a:pt x="91" y="514"/>
                  </a:lnTo>
                  <a:lnTo>
                    <a:pt x="91" y="514"/>
                  </a:lnTo>
                  <a:lnTo>
                    <a:pt x="91" y="515"/>
                  </a:lnTo>
                  <a:lnTo>
                    <a:pt x="91" y="515"/>
                  </a:lnTo>
                  <a:lnTo>
                    <a:pt x="91" y="517"/>
                  </a:lnTo>
                  <a:lnTo>
                    <a:pt x="91" y="517"/>
                  </a:lnTo>
                  <a:lnTo>
                    <a:pt x="91" y="518"/>
                  </a:lnTo>
                  <a:lnTo>
                    <a:pt x="92" y="520"/>
                  </a:lnTo>
                  <a:lnTo>
                    <a:pt x="93" y="520"/>
                  </a:lnTo>
                  <a:lnTo>
                    <a:pt x="95" y="520"/>
                  </a:lnTo>
                  <a:lnTo>
                    <a:pt x="97" y="555"/>
                  </a:lnTo>
                  <a:lnTo>
                    <a:pt x="79" y="555"/>
                  </a:lnTo>
                  <a:lnTo>
                    <a:pt x="75" y="555"/>
                  </a:lnTo>
                  <a:lnTo>
                    <a:pt x="97" y="581"/>
                  </a:lnTo>
                  <a:lnTo>
                    <a:pt x="100" y="611"/>
                  </a:lnTo>
                  <a:lnTo>
                    <a:pt x="102" y="638"/>
                  </a:lnTo>
                  <a:lnTo>
                    <a:pt x="150" y="639"/>
                  </a:lnTo>
                  <a:lnTo>
                    <a:pt x="198" y="641"/>
                  </a:lnTo>
                  <a:lnTo>
                    <a:pt x="223" y="642"/>
                  </a:lnTo>
                  <a:lnTo>
                    <a:pt x="225" y="642"/>
                  </a:lnTo>
                  <a:lnTo>
                    <a:pt x="225" y="641"/>
                  </a:lnTo>
                  <a:lnTo>
                    <a:pt x="227" y="638"/>
                  </a:lnTo>
                  <a:lnTo>
                    <a:pt x="228" y="639"/>
                  </a:lnTo>
                  <a:lnTo>
                    <a:pt x="228" y="639"/>
                  </a:lnTo>
                  <a:lnTo>
                    <a:pt x="229" y="639"/>
                  </a:lnTo>
                  <a:lnTo>
                    <a:pt x="229" y="639"/>
                  </a:lnTo>
                  <a:lnTo>
                    <a:pt x="231" y="638"/>
                  </a:lnTo>
                  <a:lnTo>
                    <a:pt x="231" y="641"/>
                  </a:lnTo>
                  <a:lnTo>
                    <a:pt x="232" y="642"/>
                  </a:lnTo>
                  <a:lnTo>
                    <a:pt x="232" y="643"/>
                  </a:lnTo>
                  <a:lnTo>
                    <a:pt x="232" y="646"/>
                  </a:lnTo>
                  <a:lnTo>
                    <a:pt x="232" y="646"/>
                  </a:lnTo>
                  <a:lnTo>
                    <a:pt x="231" y="647"/>
                  </a:lnTo>
                  <a:lnTo>
                    <a:pt x="231" y="647"/>
                  </a:lnTo>
                  <a:lnTo>
                    <a:pt x="229" y="647"/>
                  </a:lnTo>
                  <a:lnTo>
                    <a:pt x="229" y="647"/>
                  </a:lnTo>
                  <a:lnTo>
                    <a:pt x="229" y="647"/>
                  </a:lnTo>
                  <a:lnTo>
                    <a:pt x="228" y="650"/>
                  </a:lnTo>
                  <a:lnTo>
                    <a:pt x="229" y="652"/>
                  </a:lnTo>
                  <a:lnTo>
                    <a:pt x="231" y="654"/>
                  </a:lnTo>
                  <a:lnTo>
                    <a:pt x="231" y="655"/>
                  </a:lnTo>
                  <a:lnTo>
                    <a:pt x="229" y="656"/>
                  </a:lnTo>
                  <a:lnTo>
                    <a:pt x="228" y="658"/>
                  </a:lnTo>
                  <a:lnTo>
                    <a:pt x="227" y="659"/>
                  </a:lnTo>
                  <a:lnTo>
                    <a:pt x="225" y="660"/>
                  </a:lnTo>
                  <a:lnTo>
                    <a:pt x="224" y="660"/>
                  </a:lnTo>
                  <a:lnTo>
                    <a:pt x="223" y="661"/>
                  </a:lnTo>
                  <a:lnTo>
                    <a:pt x="223" y="661"/>
                  </a:lnTo>
                  <a:lnTo>
                    <a:pt x="222" y="667"/>
                  </a:lnTo>
                  <a:lnTo>
                    <a:pt x="222" y="667"/>
                  </a:lnTo>
                  <a:lnTo>
                    <a:pt x="220" y="671"/>
                  </a:lnTo>
                  <a:lnTo>
                    <a:pt x="220" y="671"/>
                  </a:lnTo>
                  <a:lnTo>
                    <a:pt x="220" y="673"/>
                  </a:lnTo>
                  <a:lnTo>
                    <a:pt x="220" y="674"/>
                  </a:lnTo>
                  <a:lnTo>
                    <a:pt x="222" y="676"/>
                  </a:lnTo>
                  <a:lnTo>
                    <a:pt x="222" y="676"/>
                  </a:lnTo>
                  <a:lnTo>
                    <a:pt x="222" y="676"/>
                  </a:lnTo>
                  <a:lnTo>
                    <a:pt x="220" y="676"/>
                  </a:lnTo>
                  <a:lnTo>
                    <a:pt x="220" y="678"/>
                  </a:lnTo>
                  <a:lnTo>
                    <a:pt x="220" y="678"/>
                  </a:lnTo>
                  <a:lnTo>
                    <a:pt x="222" y="680"/>
                  </a:lnTo>
                  <a:lnTo>
                    <a:pt x="220" y="681"/>
                  </a:lnTo>
                  <a:lnTo>
                    <a:pt x="222" y="681"/>
                  </a:lnTo>
                  <a:lnTo>
                    <a:pt x="220" y="681"/>
                  </a:lnTo>
                  <a:lnTo>
                    <a:pt x="222" y="681"/>
                  </a:lnTo>
                  <a:lnTo>
                    <a:pt x="220" y="682"/>
                  </a:lnTo>
                  <a:lnTo>
                    <a:pt x="222" y="682"/>
                  </a:lnTo>
                  <a:lnTo>
                    <a:pt x="220" y="683"/>
                  </a:lnTo>
                  <a:lnTo>
                    <a:pt x="222" y="683"/>
                  </a:lnTo>
                  <a:lnTo>
                    <a:pt x="220" y="685"/>
                  </a:lnTo>
                  <a:lnTo>
                    <a:pt x="220" y="685"/>
                  </a:lnTo>
                  <a:lnTo>
                    <a:pt x="220" y="686"/>
                  </a:lnTo>
                  <a:lnTo>
                    <a:pt x="220" y="686"/>
                  </a:lnTo>
                  <a:lnTo>
                    <a:pt x="220" y="687"/>
                  </a:lnTo>
                  <a:lnTo>
                    <a:pt x="222" y="686"/>
                  </a:lnTo>
                  <a:lnTo>
                    <a:pt x="222" y="687"/>
                  </a:lnTo>
                  <a:lnTo>
                    <a:pt x="222" y="687"/>
                  </a:lnTo>
                  <a:lnTo>
                    <a:pt x="222" y="689"/>
                  </a:lnTo>
                  <a:lnTo>
                    <a:pt x="222" y="689"/>
                  </a:lnTo>
                  <a:lnTo>
                    <a:pt x="222" y="689"/>
                  </a:lnTo>
                  <a:lnTo>
                    <a:pt x="222" y="690"/>
                  </a:lnTo>
                  <a:lnTo>
                    <a:pt x="223" y="690"/>
                  </a:lnTo>
                  <a:lnTo>
                    <a:pt x="224" y="690"/>
                  </a:lnTo>
                  <a:lnTo>
                    <a:pt x="223" y="691"/>
                  </a:lnTo>
                  <a:lnTo>
                    <a:pt x="223" y="691"/>
                  </a:lnTo>
                  <a:lnTo>
                    <a:pt x="223" y="693"/>
                  </a:lnTo>
                  <a:lnTo>
                    <a:pt x="224" y="693"/>
                  </a:lnTo>
                  <a:lnTo>
                    <a:pt x="224" y="694"/>
                  </a:lnTo>
                  <a:lnTo>
                    <a:pt x="223" y="694"/>
                  </a:lnTo>
                  <a:lnTo>
                    <a:pt x="223" y="694"/>
                  </a:lnTo>
                  <a:lnTo>
                    <a:pt x="223" y="695"/>
                  </a:lnTo>
                  <a:lnTo>
                    <a:pt x="224" y="695"/>
                  </a:lnTo>
                  <a:lnTo>
                    <a:pt x="223" y="695"/>
                  </a:lnTo>
                  <a:lnTo>
                    <a:pt x="223" y="696"/>
                  </a:lnTo>
                  <a:lnTo>
                    <a:pt x="223" y="696"/>
                  </a:lnTo>
                  <a:lnTo>
                    <a:pt x="223" y="698"/>
                  </a:lnTo>
                  <a:lnTo>
                    <a:pt x="223" y="698"/>
                  </a:lnTo>
                  <a:lnTo>
                    <a:pt x="223" y="699"/>
                  </a:lnTo>
                  <a:lnTo>
                    <a:pt x="223" y="699"/>
                  </a:lnTo>
                  <a:lnTo>
                    <a:pt x="224" y="699"/>
                  </a:lnTo>
                  <a:lnTo>
                    <a:pt x="225" y="699"/>
                  </a:lnTo>
                  <a:lnTo>
                    <a:pt x="225" y="699"/>
                  </a:lnTo>
                  <a:lnTo>
                    <a:pt x="227" y="699"/>
                  </a:lnTo>
                  <a:lnTo>
                    <a:pt x="225" y="700"/>
                  </a:lnTo>
                  <a:lnTo>
                    <a:pt x="225" y="704"/>
                  </a:lnTo>
                  <a:lnTo>
                    <a:pt x="227" y="705"/>
                  </a:lnTo>
                  <a:lnTo>
                    <a:pt x="228" y="705"/>
                  </a:lnTo>
                  <a:lnTo>
                    <a:pt x="228" y="707"/>
                  </a:lnTo>
                  <a:lnTo>
                    <a:pt x="228" y="707"/>
                  </a:lnTo>
                  <a:lnTo>
                    <a:pt x="229" y="708"/>
                  </a:lnTo>
                  <a:lnTo>
                    <a:pt x="229" y="708"/>
                  </a:lnTo>
                  <a:lnTo>
                    <a:pt x="229" y="708"/>
                  </a:lnTo>
                  <a:lnTo>
                    <a:pt x="231" y="709"/>
                  </a:lnTo>
                  <a:lnTo>
                    <a:pt x="231" y="709"/>
                  </a:lnTo>
                  <a:lnTo>
                    <a:pt x="231" y="711"/>
                  </a:lnTo>
                  <a:lnTo>
                    <a:pt x="232" y="711"/>
                  </a:lnTo>
                  <a:lnTo>
                    <a:pt x="232" y="711"/>
                  </a:lnTo>
                  <a:lnTo>
                    <a:pt x="233" y="712"/>
                  </a:lnTo>
                  <a:lnTo>
                    <a:pt x="232" y="712"/>
                  </a:lnTo>
                  <a:lnTo>
                    <a:pt x="232" y="712"/>
                  </a:lnTo>
                  <a:lnTo>
                    <a:pt x="233" y="713"/>
                  </a:lnTo>
                  <a:lnTo>
                    <a:pt x="235" y="712"/>
                  </a:lnTo>
                  <a:lnTo>
                    <a:pt x="235" y="715"/>
                  </a:lnTo>
                  <a:lnTo>
                    <a:pt x="235" y="715"/>
                  </a:lnTo>
                  <a:lnTo>
                    <a:pt x="235" y="716"/>
                  </a:lnTo>
                  <a:lnTo>
                    <a:pt x="236" y="716"/>
                  </a:lnTo>
                  <a:lnTo>
                    <a:pt x="236" y="716"/>
                  </a:lnTo>
                  <a:lnTo>
                    <a:pt x="236" y="717"/>
                  </a:lnTo>
                  <a:lnTo>
                    <a:pt x="236" y="716"/>
                  </a:lnTo>
                  <a:lnTo>
                    <a:pt x="237" y="716"/>
                  </a:lnTo>
                  <a:lnTo>
                    <a:pt x="237" y="716"/>
                  </a:lnTo>
                  <a:lnTo>
                    <a:pt x="237" y="717"/>
                  </a:lnTo>
                  <a:lnTo>
                    <a:pt x="237" y="717"/>
                  </a:lnTo>
                  <a:lnTo>
                    <a:pt x="240" y="717"/>
                  </a:lnTo>
                  <a:lnTo>
                    <a:pt x="240" y="717"/>
                  </a:lnTo>
                  <a:lnTo>
                    <a:pt x="240" y="718"/>
                  </a:lnTo>
                  <a:lnTo>
                    <a:pt x="241" y="720"/>
                  </a:lnTo>
                  <a:lnTo>
                    <a:pt x="242" y="718"/>
                  </a:lnTo>
                  <a:lnTo>
                    <a:pt x="242" y="720"/>
                  </a:lnTo>
                  <a:lnTo>
                    <a:pt x="242" y="721"/>
                  </a:lnTo>
                  <a:lnTo>
                    <a:pt x="244" y="721"/>
                  </a:lnTo>
                  <a:lnTo>
                    <a:pt x="245" y="721"/>
                  </a:lnTo>
                  <a:lnTo>
                    <a:pt x="245" y="721"/>
                  </a:lnTo>
                  <a:lnTo>
                    <a:pt x="245" y="724"/>
                  </a:lnTo>
                  <a:lnTo>
                    <a:pt x="247" y="725"/>
                  </a:lnTo>
                  <a:lnTo>
                    <a:pt x="247" y="724"/>
                  </a:lnTo>
                  <a:lnTo>
                    <a:pt x="249" y="724"/>
                  </a:lnTo>
                  <a:lnTo>
                    <a:pt x="250" y="725"/>
                  </a:lnTo>
                  <a:lnTo>
                    <a:pt x="250" y="726"/>
                  </a:lnTo>
                  <a:lnTo>
                    <a:pt x="251" y="726"/>
                  </a:lnTo>
                  <a:lnTo>
                    <a:pt x="251" y="726"/>
                  </a:lnTo>
                  <a:lnTo>
                    <a:pt x="251" y="727"/>
                  </a:lnTo>
                  <a:lnTo>
                    <a:pt x="253" y="727"/>
                  </a:lnTo>
                  <a:lnTo>
                    <a:pt x="253" y="727"/>
                  </a:lnTo>
                  <a:lnTo>
                    <a:pt x="253" y="727"/>
                  </a:lnTo>
                  <a:lnTo>
                    <a:pt x="253" y="727"/>
                  </a:lnTo>
                  <a:lnTo>
                    <a:pt x="255" y="727"/>
                  </a:lnTo>
                  <a:lnTo>
                    <a:pt x="262" y="724"/>
                  </a:lnTo>
                  <a:lnTo>
                    <a:pt x="271" y="731"/>
                  </a:lnTo>
                  <a:lnTo>
                    <a:pt x="268" y="731"/>
                  </a:lnTo>
                  <a:lnTo>
                    <a:pt x="267" y="731"/>
                  </a:lnTo>
                  <a:lnTo>
                    <a:pt x="267" y="731"/>
                  </a:lnTo>
                  <a:lnTo>
                    <a:pt x="268" y="731"/>
                  </a:lnTo>
                  <a:lnTo>
                    <a:pt x="268" y="733"/>
                  </a:lnTo>
                  <a:lnTo>
                    <a:pt x="268" y="733"/>
                  </a:lnTo>
                  <a:lnTo>
                    <a:pt x="268" y="733"/>
                  </a:lnTo>
                  <a:lnTo>
                    <a:pt x="268" y="733"/>
                  </a:lnTo>
                  <a:lnTo>
                    <a:pt x="268" y="734"/>
                  </a:lnTo>
                  <a:lnTo>
                    <a:pt x="268" y="734"/>
                  </a:lnTo>
                  <a:lnTo>
                    <a:pt x="268" y="735"/>
                  </a:lnTo>
                  <a:lnTo>
                    <a:pt x="268" y="735"/>
                  </a:lnTo>
                  <a:lnTo>
                    <a:pt x="268" y="735"/>
                  </a:lnTo>
                  <a:lnTo>
                    <a:pt x="268" y="735"/>
                  </a:lnTo>
                  <a:lnTo>
                    <a:pt x="268" y="737"/>
                  </a:lnTo>
                  <a:lnTo>
                    <a:pt x="268" y="737"/>
                  </a:lnTo>
                  <a:lnTo>
                    <a:pt x="268" y="738"/>
                  </a:lnTo>
                  <a:lnTo>
                    <a:pt x="269" y="738"/>
                  </a:lnTo>
                  <a:lnTo>
                    <a:pt x="271" y="740"/>
                  </a:lnTo>
                  <a:lnTo>
                    <a:pt x="271" y="740"/>
                  </a:lnTo>
                  <a:lnTo>
                    <a:pt x="272" y="743"/>
                  </a:lnTo>
                  <a:lnTo>
                    <a:pt x="272" y="743"/>
                  </a:lnTo>
                  <a:lnTo>
                    <a:pt x="273" y="743"/>
                  </a:lnTo>
                  <a:lnTo>
                    <a:pt x="272" y="747"/>
                  </a:lnTo>
                  <a:lnTo>
                    <a:pt x="276" y="749"/>
                  </a:lnTo>
                  <a:lnTo>
                    <a:pt x="276" y="751"/>
                  </a:lnTo>
                  <a:lnTo>
                    <a:pt x="272" y="751"/>
                  </a:lnTo>
                  <a:lnTo>
                    <a:pt x="281" y="766"/>
                  </a:lnTo>
                  <a:lnTo>
                    <a:pt x="282" y="770"/>
                  </a:lnTo>
                  <a:lnTo>
                    <a:pt x="282" y="773"/>
                  </a:lnTo>
                  <a:lnTo>
                    <a:pt x="288" y="777"/>
                  </a:lnTo>
                  <a:lnTo>
                    <a:pt x="288" y="777"/>
                  </a:lnTo>
                  <a:lnTo>
                    <a:pt x="289" y="777"/>
                  </a:lnTo>
                  <a:lnTo>
                    <a:pt x="289" y="777"/>
                  </a:lnTo>
                  <a:lnTo>
                    <a:pt x="290" y="777"/>
                  </a:lnTo>
                  <a:lnTo>
                    <a:pt x="290" y="778"/>
                  </a:lnTo>
                  <a:lnTo>
                    <a:pt x="290" y="778"/>
                  </a:lnTo>
                  <a:lnTo>
                    <a:pt x="290" y="778"/>
                  </a:lnTo>
                  <a:lnTo>
                    <a:pt x="291" y="779"/>
                  </a:lnTo>
                  <a:lnTo>
                    <a:pt x="291" y="779"/>
                  </a:lnTo>
                  <a:lnTo>
                    <a:pt x="284" y="781"/>
                  </a:lnTo>
                  <a:lnTo>
                    <a:pt x="269" y="827"/>
                  </a:lnTo>
                  <a:lnTo>
                    <a:pt x="272" y="827"/>
                  </a:lnTo>
                  <a:lnTo>
                    <a:pt x="272" y="832"/>
                  </a:lnTo>
                  <a:lnTo>
                    <a:pt x="273" y="832"/>
                  </a:lnTo>
                  <a:lnTo>
                    <a:pt x="273" y="834"/>
                  </a:lnTo>
                  <a:lnTo>
                    <a:pt x="275" y="834"/>
                  </a:lnTo>
                  <a:lnTo>
                    <a:pt x="273" y="835"/>
                  </a:lnTo>
                  <a:lnTo>
                    <a:pt x="275" y="835"/>
                  </a:lnTo>
                  <a:lnTo>
                    <a:pt x="273" y="836"/>
                  </a:lnTo>
                  <a:lnTo>
                    <a:pt x="268" y="836"/>
                  </a:lnTo>
                  <a:lnTo>
                    <a:pt x="262" y="852"/>
                  </a:lnTo>
                  <a:lnTo>
                    <a:pt x="251" y="874"/>
                  </a:lnTo>
                  <a:lnTo>
                    <a:pt x="244" y="889"/>
                  </a:lnTo>
                  <a:lnTo>
                    <a:pt x="263" y="904"/>
                  </a:lnTo>
                  <a:lnTo>
                    <a:pt x="263" y="905"/>
                  </a:lnTo>
                  <a:lnTo>
                    <a:pt x="260" y="907"/>
                  </a:lnTo>
                  <a:lnTo>
                    <a:pt x="260" y="909"/>
                  </a:lnTo>
                  <a:lnTo>
                    <a:pt x="258" y="907"/>
                  </a:lnTo>
                  <a:lnTo>
                    <a:pt x="258" y="907"/>
                  </a:lnTo>
                  <a:lnTo>
                    <a:pt x="257" y="907"/>
                  </a:lnTo>
                  <a:lnTo>
                    <a:pt x="257" y="907"/>
                  </a:lnTo>
                  <a:lnTo>
                    <a:pt x="255" y="910"/>
                  </a:lnTo>
                  <a:lnTo>
                    <a:pt x="254" y="910"/>
                  </a:lnTo>
                  <a:lnTo>
                    <a:pt x="253" y="910"/>
                  </a:lnTo>
                  <a:lnTo>
                    <a:pt x="251" y="910"/>
                  </a:lnTo>
                  <a:lnTo>
                    <a:pt x="251" y="911"/>
                  </a:lnTo>
                  <a:lnTo>
                    <a:pt x="250" y="913"/>
                  </a:lnTo>
                  <a:lnTo>
                    <a:pt x="250" y="914"/>
                  </a:lnTo>
                  <a:lnTo>
                    <a:pt x="247" y="914"/>
                  </a:lnTo>
                  <a:lnTo>
                    <a:pt x="246" y="915"/>
                  </a:lnTo>
                  <a:lnTo>
                    <a:pt x="245" y="916"/>
                  </a:lnTo>
                  <a:lnTo>
                    <a:pt x="244" y="916"/>
                  </a:lnTo>
                  <a:lnTo>
                    <a:pt x="242" y="916"/>
                  </a:lnTo>
                  <a:lnTo>
                    <a:pt x="242" y="918"/>
                  </a:lnTo>
                  <a:lnTo>
                    <a:pt x="241" y="918"/>
                  </a:lnTo>
                  <a:lnTo>
                    <a:pt x="241" y="919"/>
                  </a:lnTo>
                  <a:lnTo>
                    <a:pt x="242" y="919"/>
                  </a:lnTo>
                  <a:lnTo>
                    <a:pt x="244" y="919"/>
                  </a:lnTo>
                  <a:lnTo>
                    <a:pt x="245" y="919"/>
                  </a:lnTo>
                  <a:lnTo>
                    <a:pt x="245" y="920"/>
                  </a:lnTo>
                  <a:lnTo>
                    <a:pt x="245" y="922"/>
                  </a:lnTo>
                  <a:lnTo>
                    <a:pt x="242" y="922"/>
                  </a:lnTo>
                  <a:lnTo>
                    <a:pt x="242" y="923"/>
                  </a:lnTo>
                  <a:lnTo>
                    <a:pt x="241" y="923"/>
                  </a:lnTo>
                  <a:lnTo>
                    <a:pt x="242" y="924"/>
                  </a:lnTo>
                  <a:lnTo>
                    <a:pt x="244" y="926"/>
                  </a:lnTo>
                  <a:lnTo>
                    <a:pt x="244" y="926"/>
                  </a:lnTo>
                  <a:lnTo>
                    <a:pt x="245" y="924"/>
                  </a:lnTo>
                  <a:lnTo>
                    <a:pt x="245" y="924"/>
                  </a:lnTo>
                  <a:lnTo>
                    <a:pt x="246" y="924"/>
                  </a:lnTo>
                  <a:lnTo>
                    <a:pt x="246" y="924"/>
                  </a:lnTo>
                  <a:lnTo>
                    <a:pt x="247" y="924"/>
                  </a:lnTo>
                  <a:lnTo>
                    <a:pt x="247" y="926"/>
                  </a:lnTo>
                  <a:lnTo>
                    <a:pt x="246" y="928"/>
                  </a:lnTo>
                  <a:lnTo>
                    <a:pt x="246" y="929"/>
                  </a:lnTo>
                  <a:lnTo>
                    <a:pt x="247" y="933"/>
                  </a:lnTo>
                  <a:lnTo>
                    <a:pt x="249" y="935"/>
                  </a:lnTo>
                  <a:lnTo>
                    <a:pt x="251" y="935"/>
                  </a:lnTo>
                  <a:lnTo>
                    <a:pt x="254" y="937"/>
                  </a:lnTo>
                  <a:lnTo>
                    <a:pt x="254" y="938"/>
                  </a:lnTo>
                  <a:lnTo>
                    <a:pt x="253" y="941"/>
                  </a:lnTo>
                  <a:lnTo>
                    <a:pt x="251" y="942"/>
                  </a:lnTo>
                  <a:lnTo>
                    <a:pt x="253" y="948"/>
                  </a:lnTo>
                  <a:lnTo>
                    <a:pt x="253" y="949"/>
                  </a:lnTo>
                  <a:lnTo>
                    <a:pt x="253" y="950"/>
                  </a:lnTo>
                  <a:lnTo>
                    <a:pt x="254" y="951"/>
                  </a:lnTo>
                  <a:lnTo>
                    <a:pt x="255" y="951"/>
                  </a:lnTo>
                  <a:lnTo>
                    <a:pt x="255" y="953"/>
                  </a:lnTo>
                  <a:lnTo>
                    <a:pt x="255" y="954"/>
                  </a:lnTo>
                  <a:lnTo>
                    <a:pt x="254" y="955"/>
                  </a:lnTo>
                  <a:lnTo>
                    <a:pt x="254" y="955"/>
                  </a:lnTo>
                  <a:lnTo>
                    <a:pt x="254" y="957"/>
                  </a:lnTo>
                  <a:lnTo>
                    <a:pt x="257" y="957"/>
                  </a:lnTo>
                  <a:lnTo>
                    <a:pt x="258" y="954"/>
                  </a:lnTo>
                  <a:lnTo>
                    <a:pt x="258" y="954"/>
                  </a:lnTo>
                  <a:lnTo>
                    <a:pt x="259" y="954"/>
                  </a:lnTo>
                  <a:lnTo>
                    <a:pt x="259" y="954"/>
                  </a:lnTo>
                  <a:lnTo>
                    <a:pt x="260" y="955"/>
                  </a:lnTo>
                  <a:lnTo>
                    <a:pt x="262" y="958"/>
                  </a:lnTo>
                  <a:lnTo>
                    <a:pt x="262" y="958"/>
                  </a:lnTo>
                  <a:lnTo>
                    <a:pt x="263" y="959"/>
                  </a:lnTo>
                  <a:lnTo>
                    <a:pt x="263" y="959"/>
                  </a:lnTo>
                  <a:lnTo>
                    <a:pt x="262" y="959"/>
                  </a:lnTo>
                  <a:lnTo>
                    <a:pt x="259" y="959"/>
                  </a:lnTo>
                  <a:lnTo>
                    <a:pt x="258" y="959"/>
                  </a:lnTo>
                  <a:lnTo>
                    <a:pt x="257" y="960"/>
                  </a:lnTo>
                  <a:lnTo>
                    <a:pt x="257" y="963"/>
                  </a:lnTo>
                  <a:lnTo>
                    <a:pt x="257" y="963"/>
                  </a:lnTo>
                  <a:lnTo>
                    <a:pt x="257" y="963"/>
                  </a:lnTo>
                  <a:lnTo>
                    <a:pt x="258" y="963"/>
                  </a:lnTo>
                  <a:lnTo>
                    <a:pt x="259" y="963"/>
                  </a:lnTo>
                  <a:lnTo>
                    <a:pt x="260" y="963"/>
                  </a:lnTo>
                  <a:lnTo>
                    <a:pt x="263" y="964"/>
                  </a:lnTo>
                  <a:lnTo>
                    <a:pt x="263" y="966"/>
                  </a:lnTo>
                  <a:lnTo>
                    <a:pt x="263" y="967"/>
                  </a:lnTo>
                  <a:lnTo>
                    <a:pt x="260" y="968"/>
                  </a:lnTo>
                  <a:lnTo>
                    <a:pt x="258" y="970"/>
                  </a:lnTo>
                  <a:lnTo>
                    <a:pt x="258" y="971"/>
                  </a:lnTo>
                  <a:lnTo>
                    <a:pt x="259" y="971"/>
                  </a:lnTo>
                  <a:lnTo>
                    <a:pt x="260" y="971"/>
                  </a:lnTo>
                  <a:lnTo>
                    <a:pt x="260" y="971"/>
                  </a:lnTo>
                  <a:lnTo>
                    <a:pt x="262" y="972"/>
                  </a:lnTo>
                  <a:lnTo>
                    <a:pt x="262" y="973"/>
                  </a:lnTo>
                  <a:lnTo>
                    <a:pt x="263" y="973"/>
                  </a:lnTo>
                  <a:lnTo>
                    <a:pt x="263" y="973"/>
                  </a:lnTo>
                  <a:lnTo>
                    <a:pt x="264" y="973"/>
                  </a:lnTo>
                  <a:lnTo>
                    <a:pt x="266" y="973"/>
                  </a:lnTo>
                  <a:lnTo>
                    <a:pt x="266" y="973"/>
                  </a:lnTo>
                  <a:lnTo>
                    <a:pt x="266" y="975"/>
                  </a:lnTo>
                  <a:lnTo>
                    <a:pt x="266" y="976"/>
                  </a:lnTo>
                  <a:lnTo>
                    <a:pt x="266" y="977"/>
                  </a:lnTo>
                  <a:lnTo>
                    <a:pt x="263" y="980"/>
                  </a:lnTo>
                  <a:lnTo>
                    <a:pt x="262" y="981"/>
                  </a:lnTo>
                  <a:lnTo>
                    <a:pt x="263" y="982"/>
                  </a:lnTo>
                  <a:lnTo>
                    <a:pt x="264" y="985"/>
                  </a:lnTo>
                  <a:lnTo>
                    <a:pt x="263" y="988"/>
                  </a:lnTo>
                  <a:lnTo>
                    <a:pt x="263" y="988"/>
                  </a:lnTo>
                  <a:lnTo>
                    <a:pt x="263" y="992"/>
                  </a:lnTo>
                  <a:lnTo>
                    <a:pt x="263" y="994"/>
                  </a:lnTo>
                  <a:lnTo>
                    <a:pt x="263" y="994"/>
                  </a:lnTo>
                  <a:lnTo>
                    <a:pt x="259" y="998"/>
                  </a:lnTo>
                  <a:lnTo>
                    <a:pt x="258" y="998"/>
                  </a:lnTo>
                  <a:lnTo>
                    <a:pt x="259" y="999"/>
                  </a:lnTo>
                  <a:lnTo>
                    <a:pt x="260" y="999"/>
                  </a:lnTo>
                  <a:lnTo>
                    <a:pt x="263" y="1001"/>
                  </a:lnTo>
                  <a:lnTo>
                    <a:pt x="263" y="1001"/>
                  </a:lnTo>
                  <a:lnTo>
                    <a:pt x="263" y="1002"/>
                  </a:lnTo>
                  <a:lnTo>
                    <a:pt x="263" y="1003"/>
                  </a:lnTo>
                  <a:lnTo>
                    <a:pt x="260" y="1007"/>
                  </a:lnTo>
                  <a:lnTo>
                    <a:pt x="259" y="1008"/>
                  </a:lnTo>
                  <a:lnTo>
                    <a:pt x="258" y="1010"/>
                  </a:lnTo>
                  <a:lnTo>
                    <a:pt x="258" y="1011"/>
                  </a:lnTo>
                  <a:lnTo>
                    <a:pt x="258" y="1012"/>
                  </a:lnTo>
                  <a:lnTo>
                    <a:pt x="257" y="1014"/>
                  </a:lnTo>
                  <a:lnTo>
                    <a:pt x="257" y="1014"/>
                  </a:lnTo>
                  <a:lnTo>
                    <a:pt x="255" y="1015"/>
                  </a:lnTo>
                  <a:lnTo>
                    <a:pt x="255" y="1017"/>
                  </a:lnTo>
                  <a:lnTo>
                    <a:pt x="257" y="1019"/>
                  </a:lnTo>
                  <a:lnTo>
                    <a:pt x="258" y="1019"/>
                  </a:lnTo>
                  <a:lnTo>
                    <a:pt x="259" y="1020"/>
                  </a:lnTo>
                  <a:lnTo>
                    <a:pt x="259" y="1020"/>
                  </a:lnTo>
                  <a:lnTo>
                    <a:pt x="258" y="1021"/>
                  </a:lnTo>
                  <a:lnTo>
                    <a:pt x="257" y="1023"/>
                  </a:lnTo>
                  <a:lnTo>
                    <a:pt x="258" y="1024"/>
                  </a:lnTo>
                  <a:lnTo>
                    <a:pt x="258" y="1025"/>
                  </a:lnTo>
                  <a:lnTo>
                    <a:pt x="262" y="1026"/>
                  </a:lnTo>
                  <a:lnTo>
                    <a:pt x="262" y="1028"/>
                  </a:lnTo>
                  <a:lnTo>
                    <a:pt x="260" y="1028"/>
                  </a:lnTo>
                  <a:lnTo>
                    <a:pt x="258" y="1030"/>
                  </a:lnTo>
                  <a:lnTo>
                    <a:pt x="257" y="1032"/>
                  </a:lnTo>
                  <a:lnTo>
                    <a:pt x="257" y="1032"/>
                  </a:lnTo>
                  <a:lnTo>
                    <a:pt x="258" y="1032"/>
                  </a:lnTo>
                  <a:lnTo>
                    <a:pt x="258" y="1033"/>
                  </a:lnTo>
                  <a:lnTo>
                    <a:pt x="259" y="1033"/>
                  </a:lnTo>
                  <a:lnTo>
                    <a:pt x="259" y="1034"/>
                  </a:lnTo>
                  <a:lnTo>
                    <a:pt x="258" y="1037"/>
                  </a:lnTo>
                  <a:lnTo>
                    <a:pt x="257" y="1038"/>
                  </a:lnTo>
                  <a:lnTo>
                    <a:pt x="255" y="1038"/>
                  </a:lnTo>
                  <a:lnTo>
                    <a:pt x="255" y="1038"/>
                  </a:lnTo>
                  <a:lnTo>
                    <a:pt x="259" y="1041"/>
                  </a:lnTo>
                  <a:lnTo>
                    <a:pt x="259" y="1041"/>
                  </a:lnTo>
                  <a:lnTo>
                    <a:pt x="259" y="1042"/>
                  </a:lnTo>
                  <a:lnTo>
                    <a:pt x="258" y="1042"/>
                  </a:lnTo>
                  <a:lnTo>
                    <a:pt x="257" y="1042"/>
                  </a:lnTo>
                  <a:lnTo>
                    <a:pt x="257" y="1043"/>
                  </a:lnTo>
                  <a:lnTo>
                    <a:pt x="258" y="1043"/>
                  </a:lnTo>
                  <a:lnTo>
                    <a:pt x="258" y="1043"/>
                  </a:lnTo>
                  <a:lnTo>
                    <a:pt x="257" y="1047"/>
                  </a:lnTo>
                  <a:lnTo>
                    <a:pt x="255" y="1048"/>
                  </a:lnTo>
                  <a:lnTo>
                    <a:pt x="255" y="1050"/>
                  </a:lnTo>
                  <a:lnTo>
                    <a:pt x="255" y="1050"/>
                  </a:lnTo>
                  <a:lnTo>
                    <a:pt x="253" y="1051"/>
                  </a:lnTo>
                  <a:lnTo>
                    <a:pt x="253" y="1052"/>
                  </a:lnTo>
                  <a:lnTo>
                    <a:pt x="253" y="1054"/>
                  </a:lnTo>
                  <a:lnTo>
                    <a:pt x="254" y="1054"/>
                  </a:lnTo>
                  <a:lnTo>
                    <a:pt x="254" y="1054"/>
                  </a:lnTo>
                  <a:lnTo>
                    <a:pt x="254" y="1056"/>
                  </a:lnTo>
                  <a:lnTo>
                    <a:pt x="254" y="1055"/>
                  </a:lnTo>
                  <a:lnTo>
                    <a:pt x="255" y="1056"/>
                  </a:lnTo>
                  <a:lnTo>
                    <a:pt x="255" y="1056"/>
                  </a:lnTo>
                  <a:lnTo>
                    <a:pt x="257" y="1055"/>
                  </a:lnTo>
                  <a:lnTo>
                    <a:pt x="257" y="1055"/>
                  </a:lnTo>
                  <a:lnTo>
                    <a:pt x="258" y="1055"/>
                  </a:lnTo>
                  <a:lnTo>
                    <a:pt x="258" y="1058"/>
                  </a:lnTo>
                  <a:lnTo>
                    <a:pt x="258" y="1058"/>
                  </a:lnTo>
                  <a:lnTo>
                    <a:pt x="258" y="1059"/>
                  </a:lnTo>
                  <a:lnTo>
                    <a:pt x="260" y="1059"/>
                  </a:lnTo>
                  <a:lnTo>
                    <a:pt x="260" y="1059"/>
                  </a:lnTo>
                  <a:lnTo>
                    <a:pt x="262" y="1059"/>
                  </a:lnTo>
                  <a:lnTo>
                    <a:pt x="262" y="1059"/>
                  </a:lnTo>
                  <a:lnTo>
                    <a:pt x="263" y="1059"/>
                  </a:lnTo>
                  <a:lnTo>
                    <a:pt x="263" y="1059"/>
                  </a:lnTo>
                  <a:lnTo>
                    <a:pt x="266" y="1058"/>
                  </a:lnTo>
                  <a:lnTo>
                    <a:pt x="266" y="1059"/>
                  </a:lnTo>
                  <a:lnTo>
                    <a:pt x="266" y="1059"/>
                  </a:lnTo>
                  <a:lnTo>
                    <a:pt x="267" y="1059"/>
                  </a:lnTo>
                  <a:lnTo>
                    <a:pt x="267" y="1060"/>
                  </a:lnTo>
                  <a:lnTo>
                    <a:pt x="267" y="1060"/>
                  </a:lnTo>
                  <a:lnTo>
                    <a:pt x="268" y="1059"/>
                  </a:lnTo>
                  <a:lnTo>
                    <a:pt x="268" y="1059"/>
                  </a:lnTo>
                  <a:lnTo>
                    <a:pt x="269" y="1059"/>
                  </a:lnTo>
                  <a:lnTo>
                    <a:pt x="271" y="1059"/>
                  </a:lnTo>
                  <a:lnTo>
                    <a:pt x="271" y="1059"/>
                  </a:lnTo>
                  <a:lnTo>
                    <a:pt x="272" y="1059"/>
                  </a:lnTo>
                  <a:lnTo>
                    <a:pt x="272" y="1058"/>
                  </a:lnTo>
                  <a:lnTo>
                    <a:pt x="271" y="1058"/>
                  </a:lnTo>
                  <a:lnTo>
                    <a:pt x="271" y="1058"/>
                  </a:lnTo>
                  <a:lnTo>
                    <a:pt x="272" y="1058"/>
                  </a:lnTo>
                  <a:lnTo>
                    <a:pt x="272" y="1056"/>
                  </a:lnTo>
                  <a:lnTo>
                    <a:pt x="273" y="1058"/>
                  </a:lnTo>
                  <a:lnTo>
                    <a:pt x="273" y="1058"/>
                  </a:lnTo>
                  <a:lnTo>
                    <a:pt x="273" y="1056"/>
                  </a:lnTo>
                  <a:lnTo>
                    <a:pt x="273" y="1056"/>
                  </a:lnTo>
                  <a:lnTo>
                    <a:pt x="275" y="1056"/>
                  </a:lnTo>
                  <a:lnTo>
                    <a:pt x="275" y="1055"/>
                  </a:lnTo>
                  <a:lnTo>
                    <a:pt x="276" y="1056"/>
                  </a:lnTo>
                  <a:lnTo>
                    <a:pt x="276" y="1058"/>
                  </a:lnTo>
                  <a:lnTo>
                    <a:pt x="279" y="1058"/>
                  </a:lnTo>
                  <a:lnTo>
                    <a:pt x="280" y="1056"/>
                  </a:lnTo>
                  <a:lnTo>
                    <a:pt x="280" y="1056"/>
                  </a:lnTo>
                  <a:lnTo>
                    <a:pt x="280" y="1058"/>
                  </a:lnTo>
                  <a:lnTo>
                    <a:pt x="281" y="1058"/>
                  </a:lnTo>
                  <a:lnTo>
                    <a:pt x="280" y="1059"/>
                  </a:lnTo>
                  <a:lnTo>
                    <a:pt x="281" y="1059"/>
                  </a:lnTo>
                  <a:lnTo>
                    <a:pt x="281" y="1059"/>
                  </a:lnTo>
                  <a:lnTo>
                    <a:pt x="281" y="1059"/>
                  </a:lnTo>
                  <a:lnTo>
                    <a:pt x="281" y="1059"/>
                  </a:lnTo>
                  <a:lnTo>
                    <a:pt x="281" y="1059"/>
                  </a:lnTo>
                  <a:lnTo>
                    <a:pt x="281" y="1060"/>
                  </a:lnTo>
                  <a:lnTo>
                    <a:pt x="282" y="1059"/>
                  </a:lnTo>
                  <a:lnTo>
                    <a:pt x="282" y="1060"/>
                  </a:lnTo>
                  <a:lnTo>
                    <a:pt x="282" y="1061"/>
                  </a:lnTo>
                  <a:lnTo>
                    <a:pt x="282" y="1063"/>
                  </a:lnTo>
                  <a:lnTo>
                    <a:pt x="282" y="1063"/>
                  </a:lnTo>
                  <a:lnTo>
                    <a:pt x="285" y="1063"/>
                  </a:lnTo>
                  <a:lnTo>
                    <a:pt x="286" y="1063"/>
                  </a:lnTo>
                  <a:lnTo>
                    <a:pt x="286" y="1061"/>
                  </a:lnTo>
                  <a:lnTo>
                    <a:pt x="286" y="1061"/>
                  </a:lnTo>
                  <a:lnTo>
                    <a:pt x="288" y="1063"/>
                  </a:lnTo>
                  <a:lnTo>
                    <a:pt x="289" y="1063"/>
                  </a:lnTo>
                  <a:lnTo>
                    <a:pt x="289" y="1063"/>
                  </a:lnTo>
                  <a:lnTo>
                    <a:pt x="289" y="1063"/>
                  </a:lnTo>
                  <a:lnTo>
                    <a:pt x="290" y="1063"/>
                  </a:lnTo>
                  <a:lnTo>
                    <a:pt x="290" y="1063"/>
                  </a:lnTo>
                  <a:lnTo>
                    <a:pt x="291" y="1063"/>
                  </a:lnTo>
                  <a:lnTo>
                    <a:pt x="291" y="1063"/>
                  </a:lnTo>
                  <a:lnTo>
                    <a:pt x="291" y="1063"/>
                  </a:lnTo>
                  <a:lnTo>
                    <a:pt x="293" y="1064"/>
                  </a:lnTo>
                  <a:lnTo>
                    <a:pt x="293" y="1064"/>
                  </a:lnTo>
                  <a:lnTo>
                    <a:pt x="293" y="1064"/>
                  </a:lnTo>
                  <a:lnTo>
                    <a:pt x="294" y="1064"/>
                  </a:lnTo>
                  <a:lnTo>
                    <a:pt x="295" y="1064"/>
                  </a:lnTo>
                  <a:lnTo>
                    <a:pt x="295" y="1064"/>
                  </a:lnTo>
                  <a:lnTo>
                    <a:pt x="295" y="1064"/>
                  </a:lnTo>
                  <a:lnTo>
                    <a:pt x="295" y="1064"/>
                  </a:lnTo>
                  <a:lnTo>
                    <a:pt x="297" y="1064"/>
                  </a:lnTo>
                  <a:lnTo>
                    <a:pt x="297" y="1065"/>
                  </a:lnTo>
                  <a:lnTo>
                    <a:pt x="297" y="1065"/>
                  </a:lnTo>
                  <a:lnTo>
                    <a:pt x="297" y="1065"/>
                  </a:lnTo>
                  <a:lnTo>
                    <a:pt x="298" y="1065"/>
                  </a:lnTo>
                  <a:lnTo>
                    <a:pt x="298" y="1065"/>
                  </a:lnTo>
                  <a:lnTo>
                    <a:pt x="298" y="1065"/>
                  </a:lnTo>
                  <a:lnTo>
                    <a:pt x="299" y="1065"/>
                  </a:lnTo>
                  <a:lnTo>
                    <a:pt x="299" y="1067"/>
                  </a:lnTo>
                  <a:lnTo>
                    <a:pt x="299" y="1065"/>
                  </a:lnTo>
                  <a:lnTo>
                    <a:pt x="299" y="1067"/>
                  </a:lnTo>
                  <a:lnTo>
                    <a:pt x="301" y="1067"/>
                  </a:lnTo>
                  <a:lnTo>
                    <a:pt x="301" y="1067"/>
                  </a:lnTo>
                  <a:lnTo>
                    <a:pt x="301" y="1067"/>
                  </a:lnTo>
                  <a:lnTo>
                    <a:pt x="302" y="1065"/>
                  </a:lnTo>
                  <a:lnTo>
                    <a:pt x="302" y="1065"/>
                  </a:lnTo>
                  <a:lnTo>
                    <a:pt x="302" y="1065"/>
                  </a:lnTo>
                  <a:lnTo>
                    <a:pt x="302" y="1065"/>
                  </a:lnTo>
                  <a:lnTo>
                    <a:pt x="303" y="1065"/>
                  </a:lnTo>
                  <a:lnTo>
                    <a:pt x="303" y="1065"/>
                  </a:lnTo>
                  <a:lnTo>
                    <a:pt x="303" y="1067"/>
                  </a:lnTo>
                  <a:lnTo>
                    <a:pt x="303" y="1065"/>
                  </a:lnTo>
                  <a:lnTo>
                    <a:pt x="303" y="1067"/>
                  </a:lnTo>
                  <a:lnTo>
                    <a:pt x="306" y="1067"/>
                  </a:lnTo>
                  <a:lnTo>
                    <a:pt x="306" y="1068"/>
                  </a:lnTo>
                  <a:lnTo>
                    <a:pt x="307" y="1067"/>
                  </a:lnTo>
                  <a:lnTo>
                    <a:pt x="307" y="1065"/>
                  </a:lnTo>
                  <a:lnTo>
                    <a:pt x="308" y="1065"/>
                  </a:lnTo>
                  <a:lnTo>
                    <a:pt x="308" y="1065"/>
                  </a:lnTo>
                  <a:lnTo>
                    <a:pt x="308" y="1065"/>
                  </a:lnTo>
                  <a:lnTo>
                    <a:pt x="308" y="1065"/>
                  </a:lnTo>
                  <a:lnTo>
                    <a:pt x="308" y="1064"/>
                  </a:lnTo>
                  <a:lnTo>
                    <a:pt x="310" y="1065"/>
                  </a:lnTo>
                  <a:lnTo>
                    <a:pt x="310" y="1065"/>
                  </a:lnTo>
                  <a:lnTo>
                    <a:pt x="310" y="1065"/>
                  </a:lnTo>
                  <a:lnTo>
                    <a:pt x="310" y="1067"/>
                  </a:lnTo>
                  <a:lnTo>
                    <a:pt x="311" y="1065"/>
                  </a:lnTo>
                  <a:lnTo>
                    <a:pt x="311" y="1065"/>
                  </a:lnTo>
                  <a:lnTo>
                    <a:pt x="311" y="1065"/>
                  </a:lnTo>
                  <a:lnTo>
                    <a:pt x="312" y="1065"/>
                  </a:lnTo>
                  <a:lnTo>
                    <a:pt x="312" y="1065"/>
                  </a:lnTo>
                  <a:lnTo>
                    <a:pt x="313" y="1065"/>
                  </a:lnTo>
                  <a:lnTo>
                    <a:pt x="315" y="1065"/>
                  </a:lnTo>
                  <a:lnTo>
                    <a:pt x="316" y="1065"/>
                  </a:lnTo>
                  <a:lnTo>
                    <a:pt x="315" y="1067"/>
                  </a:lnTo>
                  <a:lnTo>
                    <a:pt x="316" y="1068"/>
                  </a:lnTo>
                  <a:lnTo>
                    <a:pt x="316" y="1068"/>
                  </a:lnTo>
                  <a:lnTo>
                    <a:pt x="316" y="1067"/>
                  </a:lnTo>
                  <a:lnTo>
                    <a:pt x="317" y="1068"/>
                  </a:lnTo>
                  <a:lnTo>
                    <a:pt x="317" y="1067"/>
                  </a:lnTo>
                  <a:lnTo>
                    <a:pt x="319" y="1067"/>
                  </a:lnTo>
                  <a:lnTo>
                    <a:pt x="319" y="1067"/>
                  </a:lnTo>
                  <a:lnTo>
                    <a:pt x="319" y="1065"/>
                  </a:lnTo>
                  <a:lnTo>
                    <a:pt x="319" y="1065"/>
                  </a:lnTo>
                  <a:lnTo>
                    <a:pt x="319" y="1067"/>
                  </a:lnTo>
                  <a:lnTo>
                    <a:pt x="320" y="1067"/>
                  </a:lnTo>
                  <a:lnTo>
                    <a:pt x="320" y="1067"/>
                  </a:lnTo>
                  <a:lnTo>
                    <a:pt x="321" y="1067"/>
                  </a:lnTo>
                  <a:lnTo>
                    <a:pt x="321" y="1065"/>
                  </a:lnTo>
                  <a:lnTo>
                    <a:pt x="323" y="1067"/>
                  </a:lnTo>
                  <a:lnTo>
                    <a:pt x="323" y="1065"/>
                  </a:lnTo>
                  <a:lnTo>
                    <a:pt x="324" y="1065"/>
                  </a:lnTo>
                  <a:lnTo>
                    <a:pt x="323" y="1067"/>
                  </a:lnTo>
                  <a:lnTo>
                    <a:pt x="324" y="1067"/>
                  </a:lnTo>
                  <a:lnTo>
                    <a:pt x="324" y="1067"/>
                  </a:lnTo>
                  <a:lnTo>
                    <a:pt x="325" y="1067"/>
                  </a:lnTo>
                  <a:lnTo>
                    <a:pt x="326" y="1068"/>
                  </a:lnTo>
                  <a:lnTo>
                    <a:pt x="326" y="1068"/>
                  </a:lnTo>
                  <a:lnTo>
                    <a:pt x="328" y="1068"/>
                  </a:lnTo>
                  <a:lnTo>
                    <a:pt x="328" y="1068"/>
                  </a:lnTo>
                  <a:lnTo>
                    <a:pt x="328" y="1068"/>
                  </a:lnTo>
                  <a:lnTo>
                    <a:pt x="329" y="1068"/>
                  </a:lnTo>
                  <a:lnTo>
                    <a:pt x="329" y="1069"/>
                  </a:lnTo>
                  <a:lnTo>
                    <a:pt x="330" y="1068"/>
                  </a:lnTo>
                  <a:lnTo>
                    <a:pt x="330" y="1068"/>
                  </a:lnTo>
                  <a:lnTo>
                    <a:pt x="330" y="1068"/>
                  </a:lnTo>
                  <a:lnTo>
                    <a:pt x="332" y="1068"/>
                  </a:lnTo>
                  <a:lnTo>
                    <a:pt x="332" y="1068"/>
                  </a:lnTo>
                  <a:lnTo>
                    <a:pt x="332" y="1069"/>
                  </a:lnTo>
                  <a:lnTo>
                    <a:pt x="332" y="1069"/>
                  </a:lnTo>
                  <a:lnTo>
                    <a:pt x="333" y="1071"/>
                  </a:lnTo>
                  <a:lnTo>
                    <a:pt x="333" y="1071"/>
                  </a:lnTo>
                  <a:lnTo>
                    <a:pt x="333" y="1071"/>
                  </a:lnTo>
                  <a:lnTo>
                    <a:pt x="334" y="1071"/>
                  </a:lnTo>
                  <a:lnTo>
                    <a:pt x="335" y="1071"/>
                  </a:lnTo>
                  <a:lnTo>
                    <a:pt x="335" y="1071"/>
                  </a:lnTo>
                  <a:lnTo>
                    <a:pt x="337" y="1069"/>
                  </a:lnTo>
                  <a:lnTo>
                    <a:pt x="337" y="1069"/>
                  </a:lnTo>
                  <a:lnTo>
                    <a:pt x="337" y="1068"/>
                  </a:lnTo>
                  <a:lnTo>
                    <a:pt x="337" y="1068"/>
                  </a:lnTo>
                  <a:lnTo>
                    <a:pt x="337" y="1067"/>
                  </a:lnTo>
                  <a:lnTo>
                    <a:pt x="338" y="1067"/>
                  </a:lnTo>
                  <a:lnTo>
                    <a:pt x="337" y="1068"/>
                  </a:lnTo>
                  <a:lnTo>
                    <a:pt x="338" y="1068"/>
                  </a:lnTo>
                  <a:lnTo>
                    <a:pt x="338" y="1068"/>
                  </a:lnTo>
                  <a:lnTo>
                    <a:pt x="338" y="1068"/>
                  </a:lnTo>
                  <a:lnTo>
                    <a:pt x="339" y="1068"/>
                  </a:lnTo>
                  <a:lnTo>
                    <a:pt x="339" y="1067"/>
                  </a:lnTo>
                  <a:lnTo>
                    <a:pt x="339" y="1067"/>
                  </a:lnTo>
                  <a:lnTo>
                    <a:pt x="341" y="1067"/>
                  </a:lnTo>
                  <a:lnTo>
                    <a:pt x="341" y="1067"/>
                  </a:lnTo>
                  <a:lnTo>
                    <a:pt x="341" y="1067"/>
                  </a:lnTo>
                  <a:lnTo>
                    <a:pt x="342" y="1068"/>
                  </a:lnTo>
                  <a:lnTo>
                    <a:pt x="341" y="1068"/>
                  </a:lnTo>
                  <a:lnTo>
                    <a:pt x="342" y="1068"/>
                  </a:lnTo>
                  <a:lnTo>
                    <a:pt x="343" y="1068"/>
                  </a:lnTo>
                  <a:lnTo>
                    <a:pt x="343" y="1067"/>
                  </a:lnTo>
                  <a:lnTo>
                    <a:pt x="343" y="1067"/>
                  </a:lnTo>
                  <a:lnTo>
                    <a:pt x="343" y="1067"/>
                  </a:lnTo>
                  <a:lnTo>
                    <a:pt x="343" y="1065"/>
                  </a:lnTo>
                  <a:lnTo>
                    <a:pt x="343" y="1065"/>
                  </a:lnTo>
                  <a:lnTo>
                    <a:pt x="343" y="1065"/>
                  </a:lnTo>
                  <a:lnTo>
                    <a:pt x="343" y="1065"/>
                  </a:lnTo>
                  <a:lnTo>
                    <a:pt x="345" y="1065"/>
                  </a:lnTo>
                  <a:lnTo>
                    <a:pt x="345" y="1065"/>
                  </a:lnTo>
                  <a:lnTo>
                    <a:pt x="345" y="1065"/>
                  </a:lnTo>
                  <a:lnTo>
                    <a:pt x="345" y="1065"/>
                  </a:lnTo>
                  <a:lnTo>
                    <a:pt x="345" y="1065"/>
                  </a:lnTo>
                  <a:lnTo>
                    <a:pt x="346" y="1067"/>
                  </a:lnTo>
                  <a:lnTo>
                    <a:pt x="346" y="1068"/>
                  </a:lnTo>
                  <a:lnTo>
                    <a:pt x="347" y="1068"/>
                  </a:lnTo>
                  <a:lnTo>
                    <a:pt x="347" y="1068"/>
                  </a:lnTo>
                  <a:lnTo>
                    <a:pt x="348" y="1068"/>
                  </a:lnTo>
                  <a:lnTo>
                    <a:pt x="347" y="1067"/>
                  </a:lnTo>
                  <a:lnTo>
                    <a:pt x="348" y="1067"/>
                  </a:lnTo>
                  <a:lnTo>
                    <a:pt x="348" y="1067"/>
                  </a:lnTo>
                  <a:lnTo>
                    <a:pt x="350" y="1065"/>
                  </a:lnTo>
                  <a:lnTo>
                    <a:pt x="350" y="1065"/>
                  </a:lnTo>
                  <a:lnTo>
                    <a:pt x="351" y="1065"/>
                  </a:lnTo>
                  <a:lnTo>
                    <a:pt x="351" y="1064"/>
                  </a:lnTo>
                  <a:lnTo>
                    <a:pt x="351" y="1065"/>
                  </a:lnTo>
                  <a:lnTo>
                    <a:pt x="351" y="1064"/>
                  </a:lnTo>
                  <a:lnTo>
                    <a:pt x="352" y="1064"/>
                  </a:lnTo>
                  <a:lnTo>
                    <a:pt x="352" y="1064"/>
                  </a:lnTo>
                  <a:lnTo>
                    <a:pt x="352" y="1064"/>
                  </a:lnTo>
                  <a:lnTo>
                    <a:pt x="352" y="1064"/>
                  </a:lnTo>
                  <a:lnTo>
                    <a:pt x="354" y="1064"/>
                  </a:lnTo>
                  <a:lnTo>
                    <a:pt x="354" y="1064"/>
                  </a:lnTo>
                  <a:lnTo>
                    <a:pt x="354" y="1063"/>
                  </a:lnTo>
                  <a:lnTo>
                    <a:pt x="354" y="1063"/>
                  </a:lnTo>
                  <a:lnTo>
                    <a:pt x="354" y="1061"/>
                  </a:lnTo>
                  <a:lnTo>
                    <a:pt x="355" y="1060"/>
                  </a:lnTo>
                  <a:lnTo>
                    <a:pt x="355" y="1060"/>
                  </a:lnTo>
                  <a:lnTo>
                    <a:pt x="355" y="1060"/>
                  </a:lnTo>
                  <a:lnTo>
                    <a:pt x="356" y="1060"/>
                  </a:lnTo>
                  <a:lnTo>
                    <a:pt x="356" y="1059"/>
                  </a:lnTo>
                  <a:lnTo>
                    <a:pt x="356" y="1059"/>
                  </a:lnTo>
                  <a:lnTo>
                    <a:pt x="356" y="1059"/>
                  </a:lnTo>
                  <a:lnTo>
                    <a:pt x="356" y="1059"/>
                  </a:lnTo>
                  <a:lnTo>
                    <a:pt x="356" y="1058"/>
                  </a:lnTo>
                  <a:lnTo>
                    <a:pt x="356" y="1058"/>
                  </a:lnTo>
                  <a:lnTo>
                    <a:pt x="357" y="1058"/>
                  </a:lnTo>
                  <a:lnTo>
                    <a:pt x="357" y="1056"/>
                  </a:lnTo>
                  <a:lnTo>
                    <a:pt x="357" y="1056"/>
                  </a:lnTo>
                  <a:lnTo>
                    <a:pt x="359" y="1056"/>
                  </a:lnTo>
                  <a:lnTo>
                    <a:pt x="359" y="1055"/>
                  </a:lnTo>
                  <a:lnTo>
                    <a:pt x="360" y="1055"/>
                  </a:lnTo>
                  <a:lnTo>
                    <a:pt x="360" y="1055"/>
                  </a:lnTo>
                  <a:lnTo>
                    <a:pt x="360" y="1055"/>
                  </a:lnTo>
                  <a:lnTo>
                    <a:pt x="360" y="1055"/>
                  </a:lnTo>
                  <a:lnTo>
                    <a:pt x="361" y="1055"/>
                  </a:lnTo>
                  <a:lnTo>
                    <a:pt x="361" y="1055"/>
                  </a:lnTo>
                  <a:lnTo>
                    <a:pt x="361" y="1055"/>
                  </a:lnTo>
                  <a:lnTo>
                    <a:pt x="361" y="1055"/>
                  </a:lnTo>
                  <a:lnTo>
                    <a:pt x="363" y="1055"/>
                  </a:lnTo>
                  <a:lnTo>
                    <a:pt x="363" y="1055"/>
                  </a:lnTo>
                  <a:lnTo>
                    <a:pt x="363" y="1055"/>
                  </a:lnTo>
                  <a:lnTo>
                    <a:pt x="363" y="1055"/>
                  </a:lnTo>
                  <a:lnTo>
                    <a:pt x="364" y="1055"/>
                  </a:lnTo>
                  <a:lnTo>
                    <a:pt x="364" y="1055"/>
                  </a:lnTo>
                  <a:lnTo>
                    <a:pt x="365" y="1055"/>
                  </a:lnTo>
                  <a:lnTo>
                    <a:pt x="365" y="1056"/>
                  </a:lnTo>
                  <a:lnTo>
                    <a:pt x="364" y="1056"/>
                  </a:lnTo>
                  <a:lnTo>
                    <a:pt x="365" y="1058"/>
                  </a:lnTo>
                  <a:lnTo>
                    <a:pt x="365" y="1058"/>
                  </a:lnTo>
                  <a:lnTo>
                    <a:pt x="367" y="1058"/>
                  </a:lnTo>
                  <a:lnTo>
                    <a:pt x="365" y="1058"/>
                  </a:lnTo>
                  <a:lnTo>
                    <a:pt x="367" y="1059"/>
                  </a:lnTo>
                  <a:lnTo>
                    <a:pt x="367" y="1059"/>
                  </a:lnTo>
                  <a:lnTo>
                    <a:pt x="367" y="1060"/>
                  </a:lnTo>
                  <a:lnTo>
                    <a:pt x="367" y="1060"/>
                  </a:lnTo>
                  <a:lnTo>
                    <a:pt x="367" y="1061"/>
                  </a:lnTo>
                  <a:lnTo>
                    <a:pt x="368" y="1063"/>
                  </a:lnTo>
                  <a:lnTo>
                    <a:pt x="368" y="1061"/>
                  </a:lnTo>
                  <a:lnTo>
                    <a:pt x="368" y="1063"/>
                  </a:lnTo>
                  <a:lnTo>
                    <a:pt x="368" y="1063"/>
                  </a:lnTo>
                  <a:lnTo>
                    <a:pt x="368" y="1063"/>
                  </a:lnTo>
                  <a:lnTo>
                    <a:pt x="369" y="1064"/>
                  </a:lnTo>
                  <a:lnTo>
                    <a:pt x="369" y="1064"/>
                  </a:lnTo>
                  <a:lnTo>
                    <a:pt x="369" y="1064"/>
                  </a:lnTo>
                  <a:lnTo>
                    <a:pt x="370" y="1065"/>
                  </a:lnTo>
                  <a:lnTo>
                    <a:pt x="370" y="1064"/>
                  </a:lnTo>
                  <a:lnTo>
                    <a:pt x="372" y="1065"/>
                  </a:lnTo>
                  <a:lnTo>
                    <a:pt x="372" y="1065"/>
                  </a:lnTo>
                  <a:lnTo>
                    <a:pt x="373" y="1067"/>
                  </a:lnTo>
                  <a:lnTo>
                    <a:pt x="373" y="1065"/>
                  </a:lnTo>
                  <a:lnTo>
                    <a:pt x="374" y="1067"/>
                  </a:lnTo>
                  <a:lnTo>
                    <a:pt x="376" y="1067"/>
                  </a:lnTo>
                  <a:lnTo>
                    <a:pt x="376" y="1067"/>
                  </a:lnTo>
                  <a:lnTo>
                    <a:pt x="376" y="1068"/>
                  </a:lnTo>
                  <a:lnTo>
                    <a:pt x="377" y="1069"/>
                  </a:lnTo>
                  <a:lnTo>
                    <a:pt x="377" y="1069"/>
                  </a:lnTo>
                  <a:lnTo>
                    <a:pt x="378" y="1069"/>
                  </a:lnTo>
                  <a:lnTo>
                    <a:pt x="378" y="1069"/>
                  </a:lnTo>
                  <a:lnTo>
                    <a:pt x="378" y="1069"/>
                  </a:lnTo>
                  <a:lnTo>
                    <a:pt x="379" y="1069"/>
                  </a:lnTo>
                  <a:lnTo>
                    <a:pt x="379" y="1069"/>
                  </a:lnTo>
                  <a:lnTo>
                    <a:pt x="381" y="1069"/>
                  </a:lnTo>
                  <a:lnTo>
                    <a:pt x="381" y="1069"/>
                  </a:lnTo>
                  <a:lnTo>
                    <a:pt x="381" y="1071"/>
                  </a:lnTo>
                  <a:lnTo>
                    <a:pt x="381" y="1069"/>
                  </a:lnTo>
                  <a:lnTo>
                    <a:pt x="382" y="1069"/>
                  </a:lnTo>
                  <a:lnTo>
                    <a:pt x="382" y="1069"/>
                  </a:lnTo>
                  <a:lnTo>
                    <a:pt x="383" y="1069"/>
                  </a:lnTo>
                  <a:lnTo>
                    <a:pt x="383" y="1069"/>
                  </a:lnTo>
                  <a:lnTo>
                    <a:pt x="383" y="1069"/>
                  </a:lnTo>
                  <a:lnTo>
                    <a:pt x="383" y="1069"/>
                  </a:lnTo>
                  <a:lnTo>
                    <a:pt x="386" y="1069"/>
                  </a:lnTo>
                  <a:lnTo>
                    <a:pt x="386" y="1069"/>
                  </a:lnTo>
                  <a:lnTo>
                    <a:pt x="386" y="1069"/>
                  </a:lnTo>
                  <a:lnTo>
                    <a:pt x="387" y="1069"/>
                  </a:lnTo>
                  <a:lnTo>
                    <a:pt x="387" y="1069"/>
                  </a:lnTo>
                  <a:lnTo>
                    <a:pt x="389" y="1069"/>
                  </a:lnTo>
                  <a:lnTo>
                    <a:pt x="389" y="1069"/>
                  </a:lnTo>
                  <a:lnTo>
                    <a:pt x="391" y="1071"/>
                  </a:lnTo>
                  <a:lnTo>
                    <a:pt x="391" y="1071"/>
                  </a:lnTo>
                  <a:lnTo>
                    <a:pt x="392" y="1071"/>
                  </a:lnTo>
                  <a:lnTo>
                    <a:pt x="392" y="1069"/>
                  </a:lnTo>
                  <a:lnTo>
                    <a:pt x="394" y="1069"/>
                  </a:lnTo>
                  <a:lnTo>
                    <a:pt x="394" y="1071"/>
                  </a:lnTo>
                  <a:lnTo>
                    <a:pt x="395" y="1071"/>
                  </a:lnTo>
                  <a:lnTo>
                    <a:pt x="396" y="1071"/>
                  </a:lnTo>
                  <a:lnTo>
                    <a:pt x="396" y="1069"/>
                  </a:lnTo>
                  <a:lnTo>
                    <a:pt x="398" y="1069"/>
                  </a:lnTo>
                  <a:lnTo>
                    <a:pt x="398" y="1069"/>
                  </a:lnTo>
                  <a:lnTo>
                    <a:pt x="398" y="1069"/>
                  </a:lnTo>
                  <a:lnTo>
                    <a:pt x="399" y="1069"/>
                  </a:lnTo>
                  <a:lnTo>
                    <a:pt x="403" y="1069"/>
                  </a:lnTo>
                  <a:lnTo>
                    <a:pt x="403" y="1071"/>
                  </a:lnTo>
                  <a:lnTo>
                    <a:pt x="404" y="1073"/>
                  </a:lnTo>
                  <a:lnTo>
                    <a:pt x="404" y="1074"/>
                  </a:lnTo>
                  <a:lnTo>
                    <a:pt x="407" y="1074"/>
                  </a:lnTo>
                  <a:lnTo>
                    <a:pt x="407" y="1076"/>
                  </a:lnTo>
                  <a:lnTo>
                    <a:pt x="405" y="1077"/>
                  </a:lnTo>
                  <a:lnTo>
                    <a:pt x="407" y="1077"/>
                  </a:lnTo>
                  <a:lnTo>
                    <a:pt x="407" y="1077"/>
                  </a:lnTo>
                  <a:lnTo>
                    <a:pt x="408" y="1077"/>
                  </a:lnTo>
                  <a:lnTo>
                    <a:pt x="408" y="1077"/>
                  </a:lnTo>
                  <a:lnTo>
                    <a:pt x="408" y="1077"/>
                  </a:lnTo>
                  <a:lnTo>
                    <a:pt x="409" y="1077"/>
                  </a:lnTo>
                  <a:lnTo>
                    <a:pt x="411" y="1078"/>
                  </a:lnTo>
                  <a:lnTo>
                    <a:pt x="409" y="1078"/>
                  </a:lnTo>
                  <a:lnTo>
                    <a:pt x="411" y="1078"/>
                  </a:lnTo>
                  <a:lnTo>
                    <a:pt x="411" y="1081"/>
                  </a:lnTo>
                  <a:lnTo>
                    <a:pt x="411" y="1082"/>
                  </a:lnTo>
                  <a:lnTo>
                    <a:pt x="411" y="1082"/>
                  </a:lnTo>
                  <a:lnTo>
                    <a:pt x="409" y="1082"/>
                  </a:lnTo>
                  <a:lnTo>
                    <a:pt x="409" y="1083"/>
                  </a:lnTo>
                  <a:lnTo>
                    <a:pt x="409" y="1085"/>
                  </a:lnTo>
                  <a:lnTo>
                    <a:pt x="409" y="1085"/>
                  </a:lnTo>
                  <a:lnTo>
                    <a:pt x="412" y="1089"/>
                  </a:lnTo>
                  <a:lnTo>
                    <a:pt x="413" y="1090"/>
                  </a:lnTo>
                  <a:lnTo>
                    <a:pt x="413" y="1091"/>
                  </a:lnTo>
                  <a:lnTo>
                    <a:pt x="414" y="1093"/>
                  </a:lnTo>
                  <a:lnTo>
                    <a:pt x="414" y="1093"/>
                  </a:lnTo>
                  <a:lnTo>
                    <a:pt x="416" y="1093"/>
                  </a:lnTo>
                  <a:lnTo>
                    <a:pt x="417" y="1094"/>
                  </a:lnTo>
                  <a:lnTo>
                    <a:pt x="418" y="1095"/>
                  </a:lnTo>
                  <a:lnTo>
                    <a:pt x="418" y="1096"/>
                  </a:lnTo>
                  <a:lnTo>
                    <a:pt x="418" y="1096"/>
                  </a:lnTo>
                  <a:lnTo>
                    <a:pt x="418" y="1098"/>
                  </a:lnTo>
                  <a:lnTo>
                    <a:pt x="420" y="1099"/>
                  </a:lnTo>
                  <a:lnTo>
                    <a:pt x="418" y="1099"/>
                  </a:lnTo>
                  <a:lnTo>
                    <a:pt x="420" y="1100"/>
                  </a:lnTo>
                  <a:lnTo>
                    <a:pt x="418" y="1103"/>
                  </a:lnTo>
                  <a:lnTo>
                    <a:pt x="418" y="1103"/>
                  </a:lnTo>
                  <a:lnTo>
                    <a:pt x="418" y="1103"/>
                  </a:lnTo>
                  <a:lnTo>
                    <a:pt x="418" y="1104"/>
                  </a:lnTo>
                  <a:lnTo>
                    <a:pt x="418" y="1104"/>
                  </a:lnTo>
                  <a:lnTo>
                    <a:pt x="418" y="1104"/>
                  </a:lnTo>
                  <a:lnTo>
                    <a:pt x="418" y="1104"/>
                  </a:lnTo>
                  <a:lnTo>
                    <a:pt x="417" y="1104"/>
                  </a:lnTo>
                  <a:lnTo>
                    <a:pt x="417" y="1105"/>
                  </a:lnTo>
                  <a:lnTo>
                    <a:pt x="417" y="1105"/>
                  </a:lnTo>
                  <a:lnTo>
                    <a:pt x="417" y="1107"/>
                  </a:lnTo>
                  <a:lnTo>
                    <a:pt x="416" y="1108"/>
                  </a:lnTo>
                  <a:lnTo>
                    <a:pt x="416" y="1108"/>
                  </a:lnTo>
                  <a:lnTo>
                    <a:pt x="416" y="1108"/>
                  </a:lnTo>
                  <a:lnTo>
                    <a:pt x="416" y="1109"/>
                  </a:lnTo>
                  <a:lnTo>
                    <a:pt x="416" y="1111"/>
                  </a:lnTo>
                  <a:lnTo>
                    <a:pt x="416" y="1112"/>
                  </a:lnTo>
                  <a:lnTo>
                    <a:pt x="416" y="1113"/>
                  </a:lnTo>
                  <a:lnTo>
                    <a:pt x="417" y="1113"/>
                  </a:lnTo>
                  <a:lnTo>
                    <a:pt x="417" y="1115"/>
                  </a:lnTo>
                  <a:lnTo>
                    <a:pt x="417" y="1116"/>
                  </a:lnTo>
                  <a:lnTo>
                    <a:pt x="417" y="1116"/>
                  </a:lnTo>
                  <a:lnTo>
                    <a:pt x="417" y="1117"/>
                  </a:lnTo>
                  <a:lnTo>
                    <a:pt x="417" y="1117"/>
                  </a:lnTo>
                  <a:lnTo>
                    <a:pt x="417" y="1117"/>
                  </a:lnTo>
                  <a:lnTo>
                    <a:pt x="417" y="1118"/>
                  </a:lnTo>
                  <a:lnTo>
                    <a:pt x="417" y="1118"/>
                  </a:lnTo>
                  <a:lnTo>
                    <a:pt x="418" y="1120"/>
                  </a:lnTo>
                  <a:lnTo>
                    <a:pt x="417" y="1121"/>
                  </a:lnTo>
                  <a:lnTo>
                    <a:pt x="418" y="1121"/>
                  </a:lnTo>
                  <a:lnTo>
                    <a:pt x="417" y="1124"/>
                  </a:lnTo>
                  <a:lnTo>
                    <a:pt x="418" y="1124"/>
                  </a:lnTo>
                  <a:lnTo>
                    <a:pt x="418" y="1124"/>
                  </a:lnTo>
                  <a:lnTo>
                    <a:pt x="420" y="1125"/>
                  </a:lnTo>
                  <a:lnTo>
                    <a:pt x="418" y="1125"/>
                  </a:lnTo>
                  <a:lnTo>
                    <a:pt x="420" y="1125"/>
                  </a:lnTo>
                  <a:lnTo>
                    <a:pt x="420" y="1127"/>
                  </a:lnTo>
                  <a:lnTo>
                    <a:pt x="418" y="1127"/>
                  </a:lnTo>
                  <a:lnTo>
                    <a:pt x="420" y="1129"/>
                  </a:lnTo>
                  <a:lnTo>
                    <a:pt x="420" y="1130"/>
                  </a:lnTo>
                  <a:lnTo>
                    <a:pt x="420" y="1130"/>
                  </a:lnTo>
                  <a:lnTo>
                    <a:pt x="420" y="1133"/>
                  </a:lnTo>
                  <a:lnTo>
                    <a:pt x="422" y="1131"/>
                  </a:lnTo>
                  <a:lnTo>
                    <a:pt x="422" y="1131"/>
                  </a:lnTo>
                  <a:lnTo>
                    <a:pt x="424" y="1133"/>
                  </a:lnTo>
                  <a:lnTo>
                    <a:pt x="424" y="1133"/>
                  </a:lnTo>
                  <a:lnTo>
                    <a:pt x="424" y="1134"/>
                  </a:lnTo>
                  <a:lnTo>
                    <a:pt x="426" y="1135"/>
                  </a:lnTo>
                  <a:lnTo>
                    <a:pt x="425" y="1135"/>
                  </a:lnTo>
                  <a:lnTo>
                    <a:pt x="425" y="1137"/>
                  </a:lnTo>
                  <a:lnTo>
                    <a:pt x="424" y="1137"/>
                  </a:lnTo>
                  <a:lnTo>
                    <a:pt x="425" y="1138"/>
                  </a:lnTo>
                  <a:lnTo>
                    <a:pt x="424" y="1139"/>
                  </a:lnTo>
                  <a:lnTo>
                    <a:pt x="425" y="1139"/>
                  </a:lnTo>
                  <a:lnTo>
                    <a:pt x="425" y="1139"/>
                  </a:lnTo>
                  <a:lnTo>
                    <a:pt x="426" y="1139"/>
                  </a:lnTo>
                  <a:lnTo>
                    <a:pt x="425" y="1140"/>
                  </a:lnTo>
                  <a:lnTo>
                    <a:pt x="424" y="1140"/>
                  </a:lnTo>
                  <a:lnTo>
                    <a:pt x="424" y="1142"/>
                  </a:lnTo>
                  <a:lnTo>
                    <a:pt x="424" y="1143"/>
                  </a:lnTo>
                  <a:lnTo>
                    <a:pt x="424" y="1144"/>
                  </a:lnTo>
                  <a:lnTo>
                    <a:pt x="425" y="1144"/>
                  </a:lnTo>
                  <a:lnTo>
                    <a:pt x="426" y="1146"/>
                  </a:lnTo>
                  <a:lnTo>
                    <a:pt x="426" y="1147"/>
                  </a:lnTo>
                  <a:lnTo>
                    <a:pt x="426" y="1147"/>
                  </a:lnTo>
                  <a:lnTo>
                    <a:pt x="426" y="1148"/>
                  </a:lnTo>
                  <a:lnTo>
                    <a:pt x="426" y="1151"/>
                  </a:lnTo>
                  <a:lnTo>
                    <a:pt x="424" y="1153"/>
                  </a:lnTo>
                  <a:lnTo>
                    <a:pt x="424" y="1153"/>
                  </a:lnTo>
                  <a:lnTo>
                    <a:pt x="424" y="1155"/>
                  </a:lnTo>
                  <a:lnTo>
                    <a:pt x="422" y="1155"/>
                  </a:lnTo>
                  <a:lnTo>
                    <a:pt x="422" y="1156"/>
                  </a:lnTo>
                  <a:lnTo>
                    <a:pt x="422" y="1156"/>
                  </a:lnTo>
                  <a:lnTo>
                    <a:pt x="424" y="1156"/>
                  </a:lnTo>
                  <a:lnTo>
                    <a:pt x="424" y="1157"/>
                  </a:lnTo>
                  <a:lnTo>
                    <a:pt x="424" y="1159"/>
                  </a:lnTo>
                  <a:lnTo>
                    <a:pt x="424" y="1159"/>
                  </a:lnTo>
                  <a:lnTo>
                    <a:pt x="425" y="1160"/>
                  </a:lnTo>
                  <a:lnTo>
                    <a:pt x="425" y="1161"/>
                  </a:lnTo>
                  <a:lnTo>
                    <a:pt x="426" y="1161"/>
                  </a:lnTo>
                  <a:lnTo>
                    <a:pt x="425" y="1162"/>
                  </a:lnTo>
                  <a:lnTo>
                    <a:pt x="425" y="1162"/>
                  </a:lnTo>
                  <a:lnTo>
                    <a:pt x="425" y="1164"/>
                  </a:lnTo>
                  <a:lnTo>
                    <a:pt x="425" y="1165"/>
                  </a:lnTo>
                  <a:lnTo>
                    <a:pt x="425" y="1166"/>
                  </a:lnTo>
                  <a:lnTo>
                    <a:pt x="425" y="1166"/>
                  </a:lnTo>
                  <a:lnTo>
                    <a:pt x="426" y="1166"/>
                  </a:lnTo>
                  <a:lnTo>
                    <a:pt x="426" y="1166"/>
                  </a:lnTo>
                  <a:lnTo>
                    <a:pt x="427" y="1166"/>
                  </a:lnTo>
                  <a:lnTo>
                    <a:pt x="427" y="1168"/>
                  </a:lnTo>
                  <a:lnTo>
                    <a:pt x="429" y="1166"/>
                  </a:lnTo>
                  <a:lnTo>
                    <a:pt x="429" y="1168"/>
                  </a:lnTo>
                  <a:lnTo>
                    <a:pt x="429" y="1170"/>
                  </a:lnTo>
                  <a:lnTo>
                    <a:pt x="429" y="1170"/>
                  </a:lnTo>
                  <a:lnTo>
                    <a:pt x="430" y="1170"/>
                  </a:lnTo>
                  <a:lnTo>
                    <a:pt x="429" y="1171"/>
                  </a:lnTo>
                  <a:lnTo>
                    <a:pt x="430" y="1173"/>
                  </a:lnTo>
                  <a:lnTo>
                    <a:pt x="430" y="1173"/>
                  </a:lnTo>
                  <a:lnTo>
                    <a:pt x="431" y="1173"/>
                  </a:lnTo>
                  <a:lnTo>
                    <a:pt x="431" y="1173"/>
                  </a:lnTo>
                  <a:lnTo>
                    <a:pt x="431" y="1173"/>
                  </a:lnTo>
                  <a:lnTo>
                    <a:pt x="431" y="1173"/>
                  </a:lnTo>
                  <a:lnTo>
                    <a:pt x="431" y="1174"/>
                  </a:lnTo>
                  <a:lnTo>
                    <a:pt x="431" y="1175"/>
                  </a:lnTo>
                  <a:lnTo>
                    <a:pt x="431" y="1175"/>
                  </a:lnTo>
                  <a:lnTo>
                    <a:pt x="431" y="1177"/>
                  </a:lnTo>
                  <a:lnTo>
                    <a:pt x="431" y="1178"/>
                  </a:lnTo>
                  <a:lnTo>
                    <a:pt x="431" y="1179"/>
                  </a:lnTo>
                  <a:lnTo>
                    <a:pt x="431" y="1181"/>
                  </a:lnTo>
                  <a:lnTo>
                    <a:pt x="431" y="1181"/>
                  </a:lnTo>
                  <a:lnTo>
                    <a:pt x="431" y="1183"/>
                  </a:lnTo>
                  <a:lnTo>
                    <a:pt x="431" y="1184"/>
                  </a:lnTo>
                  <a:lnTo>
                    <a:pt x="431" y="1186"/>
                  </a:lnTo>
                  <a:lnTo>
                    <a:pt x="431" y="1187"/>
                  </a:lnTo>
                  <a:lnTo>
                    <a:pt x="433" y="1188"/>
                  </a:lnTo>
                  <a:lnTo>
                    <a:pt x="431" y="1188"/>
                  </a:lnTo>
                  <a:lnTo>
                    <a:pt x="433" y="1188"/>
                  </a:lnTo>
                  <a:lnTo>
                    <a:pt x="433" y="1190"/>
                  </a:lnTo>
                  <a:lnTo>
                    <a:pt x="433" y="1190"/>
                  </a:lnTo>
                  <a:lnTo>
                    <a:pt x="433" y="1191"/>
                  </a:lnTo>
                  <a:lnTo>
                    <a:pt x="434" y="1191"/>
                  </a:lnTo>
                  <a:lnTo>
                    <a:pt x="434" y="1191"/>
                  </a:lnTo>
                  <a:lnTo>
                    <a:pt x="434" y="1191"/>
                  </a:lnTo>
                  <a:lnTo>
                    <a:pt x="435" y="1191"/>
                  </a:lnTo>
                  <a:lnTo>
                    <a:pt x="435" y="1191"/>
                  </a:lnTo>
                  <a:lnTo>
                    <a:pt x="435" y="1191"/>
                  </a:lnTo>
                  <a:lnTo>
                    <a:pt x="436" y="1191"/>
                  </a:lnTo>
                  <a:lnTo>
                    <a:pt x="436" y="1192"/>
                  </a:lnTo>
                  <a:lnTo>
                    <a:pt x="438" y="1192"/>
                  </a:lnTo>
                  <a:lnTo>
                    <a:pt x="438" y="1192"/>
                  </a:lnTo>
                  <a:lnTo>
                    <a:pt x="439" y="1190"/>
                  </a:lnTo>
                  <a:lnTo>
                    <a:pt x="440" y="1190"/>
                  </a:lnTo>
                  <a:lnTo>
                    <a:pt x="442" y="1191"/>
                  </a:lnTo>
                  <a:lnTo>
                    <a:pt x="443" y="1191"/>
                  </a:lnTo>
                  <a:lnTo>
                    <a:pt x="443" y="1191"/>
                  </a:lnTo>
                  <a:lnTo>
                    <a:pt x="443" y="1192"/>
                  </a:lnTo>
                  <a:lnTo>
                    <a:pt x="443" y="1192"/>
                  </a:lnTo>
                  <a:lnTo>
                    <a:pt x="443" y="1192"/>
                  </a:lnTo>
                  <a:lnTo>
                    <a:pt x="444" y="1193"/>
                  </a:lnTo>
                  <a:lnTo>
                    <a:pt x="448" y="1193"/>
                  </a:lnTo>
                  <a:lnTo>
                    <a:pt x="448" y="1192"/>
                  </a:lnTo>
                  <a:lnTo>
                    <a:pt x="448" y="1192"/>
                  </a:lnTo>
                  <a:lnTo>
                    <a:pt x="449" y="1192"/>
                  </a:lnTo>
                  <a:lnTo>
                    <a:pt x="449" y="1192"/>
                  </a:lnTo>
                  <a:lnTo>
                    <a:pt x="451" y="1192"/>
                  </a:lnTo>
                  <a:lnTo>
                    <a:pt x="451" y="1191"/>
                  </a:lnTo>
                  <a:lnTo>
                    <a:pt x="452" y="1192"/>
                  </a:lnTo>
                  <a:lnTo>
                    <a:pt x="452" y="1192"/>
                  </a:lnTo>
                  <a:lnTo>
                    <a:pt x="453" y="1191"/>
                  </a:lnTo>
                  <a:lnTo>
                    <a:pt x="453" y="1191"/>
                  </a:lnTo>
                  <a:lnTo>
                    <a:pt x="453" y="1191"/>
                  </a:lnTo>
                  <a:lnTo>
                    <a:pt x="455" y="1190"/>
                  </a:lnTo>
                  <a:lnTo>
                    <a:pt x="455" y="1191"/>
                  </a:lnTo>
                  <a:lnTo>
                    <a:pt x="455" y="1191"/>
                  </a:lnTo>
                  <a:lnTo>
                    <a:pt x="456" y="1192"/>
                  </a:lnTo>
                  <a:lnTo>
                    <a:pt x="457" y="1191"/>
                  </a:lnTo>
                  <a:lnTo>
                    <a:pt x="457" y="1192"/>
                  </a:lnTo>
                  <a:lnTo>
                    <a:pt x="457" y="1192"/>
                  </a:lnTo>
                  <a:lnTo>
                    <a:pt x="458" y="1191"/>
                  </a:lnTo>
                  <a:lnTo>
                    <a:pt x="458" y="1191"/>
                  </a:lnTo>
                  <a:lnTo>
                    <a:pt x="460" y="1191"/>
                  </a:lnTo>
                  <a:lnTo>
                    <a:pt x="460" y="1191"/>
                  </a:lnTo>
                  <a:lnTo>
                    <a:pt x="461" y="1190"/>
                  </a:lnTo>
                  <a:lnTo>
                    <a:pt x="462" y="1190"/>
                  </a:lnTo>
                  <a:lnTo>
                    <a:pt x="462" y="1190"/>
                  </a:lnTo>
                  <a:lnTo>
                    <a:pt x="464" y="1190"/>
                  </a:lnTo>
                  <a:lnTo>
                    <a:pt x="464" y="1190"/>
                  </a:lnTo>
                  <a:lnTo>
                    <a:pt x="465" y="1190"/>
                  </a:lnTo>
                  <a:lnTo>
                    <a:pt x="465" y="1190"/>
                  </a:lnTo>
                  <a:lnTo>
                    <a:pt x="466" y="1191"/>
                  </a:lnTo>
                  <a:lnTo>
                    <a:pt x="466" y="1190"/>
                  </a:lnTo>
                  <a:lnTo>
                    <a:pt x="468" y="1190"/>
                  </a:lnTo>
                  <a:lnTo>
                    <a:pt x="466" y="1188"/>
                  </a:lnTo>
                  <a:lnTo>
                    <a:pt x="468" y="1188"/>
                  </a:lnTo>
                  <a:lnTo>
                    <a:pt x="468" y="1188"/>
                  </a:lnTo>
                  <a:lnTo>
                    <a:pt x="468" y="1187"/>
                  </a:lnTo>
                  <a:lnTo>
                    <a:pt x="468" y="1187"/>
                  </a:lnTo>
                  <a:lnTo>
                    <a:pt x="468" y="1186"/>
                  </a:lnTo>
                  <a:lnTo>
                    <a:pt x="469" y="1186"/>
                  </a:lnTo>
                  <a:lnTo>
                    <a:pt x="469" y="1186"/>
                  </a:lnTo>
                  <a:lnTo>
                    <a:pt x="470" y="1186"/>
                  </a:lnTo>
                  <a:lnTo>
                    <a:pt x="470" y="1186"/>
                  </a:lnTo>
                  <a:lnTo>
                    <a:pt x="471" y="1186"/>
                  </a:lnTo>
                  <a:lnTo>
                    <a:pt x="473" y="1186"/>
                  </a:lnTo>
                  <a:lnTo>
                    <a:pt x="473" y="1186"/>
                  </a:lnTo>
                  <a:lnTo>
                    <a:pt x="473" y="1184"/>
                  </a:lnTo>
                  <a:lnTo>
                    <a:pt x="474" y="1184"/>
                  </a:lnTo>
                  <a:lnTo>
                    <a:pt x="475" y="1184"/>
                  </a:lnTo>
                  <a:lnTo>
                    <a:pt x="477" y="1184"/>
                  </a:lnTo>
                  <a:lnTo>
                    <a:pt x="477" y="1183"/>
                  </a:lnTo>
                  <a:lnTo>
                    <a:pt x="477" y="1183"/>
                  </a:lnTo>
                  <a:lnTo>
                    <a:pt x="478" y="1183"/>
                  </a:lnTo>
                  <a:lnTo>
                    <a:pt x="478" y="1183"/>
                  </a:lnTo>
                  <a:lnTo>
                    <a:pt x="478" y="1183"/>
                  </a:lnTo>
                  <a:lnTo>
                    <a:pt x="479" y="1183"/>
                  </a:lnTo>
                  <a:lnTo>
                    <a:pt x="479" y="1183"/>
                  </a:lnTo>
                  <a:lnTo>
                    <a:pt x="482" y="1183"/>
                  </a:lnTo>
                  <a:lnTo>
                    <a:pt x="483" y="1183"/>
                  </a:lnTo>
                  <a:lnTo>
                    <a:pt x="483" y="1182"/>
                  </a:lnTo>
                  <a:lnTo>
                    <a:pt x="483" y="1181"/>
                  </a:lnTo>
                  <a:lnTo>
                    <a:pt x="484" y="1179"/>
                  </a:lnTo>
                  <a:lnTo>
                    <a:pt x="484" y="1179"/>
                  </a:lnTo>
                  <a:lnTo>
                    <a:pt x="486" y="1179"/>
                  </a:lnTo>
                  <a:lnTo>
                    <a:pt x="487" y="1181"/>
                  </a:lnTo>
                  <a:lnTo>
                    <a:pt x="487" y="1181"/>
                  </a:lnTo>
                  <a:lnTo>
                    <a:pt x="488" y="1181"/>
                  </a:lnTo>
                  <a:lnTo>
                    <a:pt x="488" y="1181"/>
                  </a:lnTo>
                  <a:lnTo>
                    <a:pt x="488" y="1182"/>
                  </a:lnTo>
                  <a:lnTo>
                    <a:pt x="490" y="1182"/>
                  </a:lnTo>
                  <a:lnTo>
                    <a:pt x="490" y="1182"/>
                  </a:lnTo>
                  <a:lnTo>
                    <a:pt x="491" y="1181"/>
                  </a:lnTo>
                  <a:lnTo>
                    <a:pt x="491" y="1182"/>
                  </a:lnTo>
                  <a:lnTo>
                    <a:pt x="492" y="1183"/>
                  </a:lnTo>
                  <a:lnTo>
                    <a:pt x="492" y="1183"/>
                  </a:lnTo>
                  <a:lnTo>
                    <a:pt x="492" y="1184"/>
                  </a:lnTo>
                  <a:lnTo>
                    <a:pt x="493" y="1183"/>
                  </a:lnTo>
                  <a:lnTo>
                    <a:pt x="493" y="1184"/>
                  </a:lnTo>
                  <a:lnTo>
                    <a:pt x="495" y="1184"/>
                  </a:lnTo>
                  <a:lnTo>
                    <a:pt x="495" y="1184"/>
                  </a:lnTo>
                  <a:lnTo>
                    <a:pt x="496" y="1184"/>
                  </a:lnTo>
                  <a:lnTo>
                    <a:pt x="496" y="1184"/>
                  </a:lnTo>
                  <a:lnTo>
                    <a:pt x="496" y="1184"/>
                  </a:lnTo>
                  <a:lnTo>
                    <a:pt x="497" y="1186"/>
                  </a:lnTo>
                  <a:lnTo>
                    <a:pt x="500" y="1186"/>
                  </a:lnTo>
                  <a:lnTo>
                    <a:pt x="501" y="1186"/>
                  </a:lnTo>
                  <a:lnTo>
                    <a:pt x="501" y="1187"/>
                  </a:lnTo>
                  <a:lnTo>
                    <a:pt x="501" y="1188"/>
                  </a:lnTo>
                  <a:lnTo>
                    <a:pt x="502" y="1190"/>
                  </a:lnTo>
                  <a:lnTo>
                    <a:pt x="504" y="1191"/>
                  </a:lnTo>
                  <a:lnTo>
                    <a:pt x="505" y="1192"/>
                  </a:lnTo>
                  <a:lnTo>
                    <a:pt x="505" y="1192"/>
                  </a:lnTo>
                  <a:lnTo>
                    <a:pt x="506" y="1193"/>
                  </a:lnTo>
                  <a:lnTo>
                    <a:pt x="508" y="1193"/>
                  </a:lnTo>
                  <a:lnTo>
                    <a:pt x="509" y="1193"/>
                  </a:lnTo>
                  <a:lnTo>
                    <a:pt x="509" y="1195"/>
                  </a:lnTo>
                  <a:lnTo>
                    <a:pt x="509" y="1195"/>
                  </a:lnTo>
                  <a:lnTo>
                    <a:pt x="509" y="1196"/>
                  </a:lnTo>
                  <a:lnTo>
                    <a:pt x="512" y="1197"/>
                  </a:lnTo>
                  <a:lnTo>
                    <a:pt x="512" y="1197"/>
                  </a:lnTo>
                  <a:lnTo>
                    <a:pt x="513" y="1197"/>
                  </a:lnTo>
                  <a:lnTo>
                    <a:pt x="514" y="1196"/>
                  </a:lnTo>
                  <a:lnTo>
                    <a:pt x="519" y="1193"/>
                  </a:lnTo>
                  <a:lnTo>
                    <a:pt x="522" y="1191"/>
                  </a:lnTo>
                  <a:lnTo>
                    <a:pt x="523" y="1190"/>
                  </a:lnTo>
                  <a:lnTo>
                    <a:pt x="524" y="1190"/>
                  </a:lnTo>
                  <a:lnTo>
                    <a:pt x="526" y="1184"/>
                  </a:lnTo>
                  <a:lnTo>
                    <a:pt x="526" y="1183"/>
                  </a:lnTo>
                  <a:lnTo>
                    <a:pt x="524" y="1182"/>
                  </a:lnTo>
                  <a:lnTo>
                    <a:pt x="526" y="1181"/>
                  </a:lnTo>
                  <a:lnTo>
                    <a:pt x="524" y="1181"/>
                  </a:lnTo>
                  <a:lnTo>
                    <a:pt x="526" y="1179"/>
                  </a:lnTo>
                  <a:lnTo>
                    <a:pt x="526" y="1175"/>
                  </a:lnTo>
                  <a:lnTo>
                    <a:pt x="527" y="1174"/>
                  </a:lnTo>
                  <a:lnTo>
                    <a:pt x="527" y="1173"/>
                  </a:lnTo>
                  <a:lnTo>
                    <a:pt x="528" y="1170"/>
                  </a:lnTo>
                  <a:lnTo>
                    <a:pt x="528" y="1169"/>
                  </a:lnTo>
                  <a:lnTo>
                    <a:pt x="528" y="1168"/>
                  </a:lnTo>
                  <a:lnTo>
                    <a:pt x="530" y="1166"/>
                  </a:lnTo>
                  <a:lnTo>
                    <a:pt x="530" y="1164"/>
                  </a:lnTo>
                  <a:lnTo>
                    <a:pt x="531" y="1160"/>
                  </a:lnTo>
                  <a:lnTo>
                    <a:pt x="531" y="1157"/>
                  </a:lnTo>
                  <a:lnTo>
                    <a:pt x="532" y="1155"/>
                  </a:lnTo>
                  <a:lnTo>
                    <a:pt x="532" y="1153"/>
                  </a:lnTo>
                  <a:lnTo>
                    <a:pt x="534" y="1153"/>
                  </a:lnTo>
                  <a:lnTo>
                    <a:pt x="534" y="1153"/>
                  </a:lnTo>
                  <a:lnTo>
                    <a:pt x="536" y="1153"/>
                  </a:lnTo>
                  <a:lnTo>
                    <a:pt x="540" y="1151"/>
                  </a:lnTo>
                  <a:lnTo>
                    <a:pt x="544" y="1148"/>
                  </a:lnTo>
                  <a:lnTo>
                    <a:pt x="548" y="1148"/>
                  </a:lnTo>
                  <a:lnTo>
                    <a:pt x="548" y="1147"/>
                  </a:lnTo>
                  <a:lnTo>
                    <a:pt x="550" y="1144"/>
                  </a:lnTo>
                  <a:lnTo>
                    <a:pt x="550" y="1142"/>
                  </a:lnTo>
                  <a:lnTo>
                    <a:pt x="550" y="1142"/>
                  </a:lnTo>
                  <a:lnTo>
                    <a:pt x="552" y="1139"/>
                  </a:lnTo>
                  <a:lnTo>
                    <a:pt x="553" y="1135"/>
                  </a:lnTo>
                  <a:lnTo>
                    <a:pt x="554" y="1133"/>
                  </a:lnTo>
                  <a:lnTo>
                    <a:pt x="554" y="1133"/>
                  </a:lnTo>
                  <a:lnTo>
                    <a:pt x="557" y="1130"/>
                  </a:lnTo>
                  <a:lnTo>
                    <a:pt x="557" y="1122"/>
                  </a:lnTo>
                  <a:lnTo>
                    <a:pt x="557" y="1121"/>
                  </a:lnTo>
                  <a:lnTo>
                    <a:pt x="558" y="1120"/>
                  </a:lnTo>
                  <a:lnTo>
                    <a:pt x="558" y="1117"/>
                  </a:lnTo>
                  <a:lnTo>
                    <a:pt x="559" y="1116"/>
                  </a:lnTo>
                  <a:lnTo>
                    <a:pt x="561" y="1116"/>
                  </a:lnTo>
                  <a:lnTo>
                    <a:pt x="562" y="1115"/>
                  </a:lnTo>
                  <a:lnTo>
                    <a:pt x="562" y="1115"/>
                  </a:lnTo>
                  <a:lnTo>
                    <a:pt x="563" y="1113"/>
                  </a:lnTo>
                  <a:lnTo>
                    <a:pt x="563" y="1113"/>
                  </a:lnTo>
                  <a:lnTo>
                    <a:pt x="565" y="1112"/>
                  </a:lnTo>
                  <a:lnTo>
                    <a:pt x="567" y="1111"/>
                  </a:lnTo>
                  <a:lnTo>
                    <a:pt x="570" y="1109"/>
                  </a:lnTo>
                  <a:lnTo>
                    <a:pt x="571" y="1109"/>
                  </a:lnTo>
                  <a:lnTo>
                    <a:pt x="572" y="1108"/>
                  </a:lnTo>
                  <a:lnTo>
                    <a:pt x="572" y="1108"/>
                  </a:lnTo>
                  <a:lnTo>
                    <a:pt x="572" y="1108"/>
                  </a:lnTo>
                  <a:lnTo>
                    <a:pt x="575" y="1107"/>
                  </a:lnTo>
                  <a:lnTo>
                    <a:pt x="575" y="1105"/>
                  </a:lnTo>
                  <a:lnTo>
                    <a:pt x="576" y="1105"/>
                  </a:lnTo>
                  <a:lnTo>
                    <a:pt x="578" y="1104"/>
                  </a:lnTo>
                  <a:lnTo>
                    <a:pt x="578" y="1104"/>
                  </a:lnTo>
                  <a:lnTo>
                    <a:pt x="579" y="1104"/>
                  </a:lnTo>
                  <a:lnTo>
                    <a:pt x="584" y="1103"/>
                  </a:lnTo>
                  <a:lnTo>
                    <a:pt x="584" y="1103"/>
                  </a:lnTo>
                  <a:lnTo>
                    <a:pt x="584" y="1102"/>
                  </a:lnTo>
                  <a:lnTo>
                    <a:pt x="585" y="1102"/>
                  </a:lnTo>
                  <a:lnTo>
                    <a:pt x="587" y="1102"/>
                  </a:lnTo>
                  <a:lnTo>
                    <a:pt x="588" y="1102"/>
                  </a:lnTo>
                  <a:lnTo>
                    <a:pt x="588" y="1100"/>
                  </a:lnTo>
                  <a:lnTo>
                    <a:pt x="592" y="1096"/>
                  </a:lnTo>
                  <a:lnTo>
                    <a:pt x="592" y="1096"/>
                  </a:lnTo>
                  <a:lnTo>
                    <a:pt x="593" y="1094"/>
                  </a:lnTo>
                  <a:lnTo>
                    <a:pt x="593" y="1094"/>
                  </a:lnTo>
                  <a:lnTo>
                    <a:pt x="593" y="1093"/>
                  </a:lnTo>
                  <a:lnTo>
                    <a:pt x="593" y="1093"/>
                  </a:lnTo>
                  <a:lnTo>
                    <a:pt x="593" y="1091"/>
                  </a:lnTo>
                  <a:lnTo>
                    <a:pt x="594" y="1090"/>
                  </a:lnTo>
                  <a:lnTo>
                    <a:pt x="596" y="1089"/>
                  </a:lnTo>
                  <a:lnTo>
                    <a:pt x="597" y="1087"/>
                  </a:lnTo>
                  <a:lnTo>
                    <a:pt x="600" y="1087"/>
                  </a:lnTo>
                  <a:lnTo>
                    <a:pt x="600" y="1086"/>
                  </a:lnTo>
                  <a:lnTo>
                    <a:pt x="601" y="1085"/>
                  </a:lnTo>
                  <a:lnTo>
                    <a:pt x="603" y="1083"/>
                  </a:lnTo>
                  <a:lnTo>
                    <a:pt x="605" y="1083"/>
                  </a:lnTo>
                  <a:lnTo>
                    <a:pt x="605" y="1083"/>
                  </a:lnTo>
                  <a:lnTo>
                    <a:pt x="609" y="1082"/>
                  </a:lnTo>
                  <a:lnTo>
                    <a:pt x="610" y="1081"/>
                  </a:lnTo>
                  <a:lnTo>
                    <a:pt x="611" y="1081"/>
                  </a:lnTo>
                  <a:lnTo>
                    <a:pt x="612" y="1080"/>
                  </a:lnTo>
                  <a:lnTo>
                    <a:pt x="614" y="1077"/>
                  </a:lnTo>
                  <a:lnTo>
                    <a:pt x="615" y="1077"/>
                  </a:lnTo>
                  <a:lnTo>
                    <a:pt x="619" y="1074"/>
                  </a:lnTo>
                  <a:lnTo>
                    <a:pt x="620" y="1073"/>
                  </a:lnTo>
                  <a:lnTo>
                    <a:pt x="622" y="1072"/>
                  </a:lnTo>
                  <a:lnTo>
                    <a:pt x="624" y="1071"/>
                  </a:lnTo>
                  <a:lnTo>
                    <a:pt x="625" y="1071"/>
                  </a:lnTo>
                  <a:lnTo>
                    <a:pt x="627" y="1069"/>
                  </a:lnTo>
                  <a:lnTo>
                    <a:pt x="628" y="1069"/>
                  </a:lnTo>
                  <a:lnTo>
                    <a:pt x="629" y="1068"/>
                  </a:lnTo>
                  <a:lnTo>
                    <a:pt x="632" y="1067"/>
                  </a:lnTo>
                  <a:lnTo>
                    <a:pt x="634" y="1065"/>
                  </a:lnTo>
                  <a:lnTo>
                    <a:pt x="636" y="1065"/>
                  </a:lnTo>
                  <a:lnTo>
                    <a:pt x="636" y="1065"/>
                  </a:lnTo>
                  <a:lnTo>
                    <a:pt x="636" y="1065"/>
                  </a:lnTo>
                  <a:lnTo>
                    <a:pt x="637" y="1064"/>
                  </a:lnTo>
                  <a:lnTo>
                    <a:pt x="638" y="1063"/>
                  </a:lnTo>
                  <a:lnTo>
                    <a:pt x="638" y="1063"/>
                  </a:lnTo>
                  <a:lnTo>
                    <a:pt x="642" y="1060"/>
                  </a:lnTo>
                  <a:lnTo>
                    <a:pt x="642" y="1059"/>
                  </a:lnTo>
                  <a:lnTo>
                    <a:pt x="644" y="1058"/>
                  </a:lnTo>
                  <a:lnTo>
                    <a:pt x="644" y="1058"/>
                  </a:lnTo>
                  <a:lnTo>
                    <a:pt x="646" y="1054"/>
                  </a:lnTo>
                  <a:lnTo>
                    <a:pt x="649" y="1047"/>
                  </a:lnTo>
                  <a:lnTo>
                    <a:pt x="649" y="1046"/>
                  </a:lnTo>
                  <a:lnTo>
                    <a:pt x="651" y="1043"/>
                  </a:lnTo>
                  <a:lnTo>
                    <a:pt x="653" y="1043"/>
                  </a:lnTo>
                  <a:lnTo>
                    <a:pt x="653" y="1043"/>
                  </a:lnTo>
                  <a:lnTo>
                    <a:pt x="653" y="1042"/>
                  </a:lnTo>
                  <a:lnTo>
                    <a:pt x="654" y="1041"/>
                  </a:lnTo>
                  <a:lnTo>
                    <a:pt x="658" y="1038"/>
                  </a:lnTo>
                  <a:lnTo>
                    <a:pt x="658" y="1037"/>
                  </a:lnTo>
                  <a:lnTo>
                    <a:pt x="658" y="1037"/>
                  </a:lnTo>
                  <a:lnTo>
                    <a:pt x="659" y="1033"/>
                  </a:lnTo>
                  <a:lnTo>
                    <a:pt x="660" y="1032"/>
                  </a:lnTo>
                  <a:lnTo>
                    <a:pt x="663" y="1032"/>
                  </a:lnTo>
                  <a:lnTo>
                    <a:pt x="664" y="1030"/>
                  </a:lnTo>
                  <a:lnTo>
                    <a:pt x="664" y="1029"/>
                  </a:lnTo>
                  <a:lnTo>
                    <a:pt x="667" y="1026"/>
                  </a:lnTo>
                  <a:lnTo>
                    <a:pt x="667" y="1025"/>
                  </a:lnTo>
                  <a:lnTo>
                    <a:pt x="667" y="1024"/>
                  </a:lnTo>
                  <a:lnTo>
                    <a:pt x="666" y="1023"/>
                  </a:lnTo>
                  <a:lnTo>
                    <a:pt x="666" y="1020"/>
                  </a:lnTo>
                  <a:lnTo>
                    <a:pt x="663" y="1019"/>
                  </a:lnTo>
                  <a:lnTo>
                    <a:pt x="663" y="1017"/>
                  </a:lnTo>
                  <a:lnTo>
                    <a:pt x="664" y="1016"/>
                  </a:lnTo>
                  <a:lnTo>
                    <a:pt x="664" y="1015"/>
                  </a:lnTo>
                  <a:lnTo>
                    <a:pt x="666" y="1014"/>
                  </a:lnTo>
                  <a:lnTo>
                    <a:pt x="666" y="1014"/>
                  </a:lnTo>
                  <a:lnTo>
                    <a:pt x="669" y="1015"/>
                  </a:lnTo>
                  <a:lnTo>
                    <a:pt x="671" y="1015"/>
                  </a:lnTo>
                  <a:lnTo>
                    <a:pt x="672" y="1014"/>
                  </a:lnTo>
                  <a:lnTo>
                    <a:pt x="673" y="1014"/>
                  </a:lnTo>
                  <a:lnTo>
                    <a:pt x="673" y="1012"/>
                  </a:lnTo>
                  <a:lnTo>
                    <a:pt x="675" y="1010"/>
                  </a:lnTo>
                  <a:lnTo>
                    <a:pt x="676" y="1008"/>
                  </a:lnTo>
                  <a:lnTo>
                    <a:pt x="676" y="1007"/>
                  </a:lnTo>
                  <a:lnTo>
                    <a:pt x="676" y="1006"/>
                  </a:lnTo>
                  <a:lnTo>
                    <a:pt x="680" y="1003"/>
                  </a:lnTo>
                  <a:lnTo>
                    <a:pt x="680" y="1003"/>
                  </a:lnTo>
                  <a:lnTo>
                    <a:pt x="680" y="1002"/>
                  </a:lnTo>
                  <a:lnTo>
                    <a:pt x="680" y="1002"/>
                  </a:lnTo>
                  <a:lnTo>
                    <a:pt x="680" y="1002"/>
                  </a:lnTo>
                  <a:lnTo>
                    <a:pt x="680" y="999"/>
                  </a:lnTo>
                  <a:lnTo>
                    <a:pt x="681" y="997"/>
                  </a:lnTo>
                  <a:lnTo>
                    <a:pt x="680" y="997"/>
                  </a:lnTo>
                  <a:lnTo>
                    <a:pt x="680" y="994"/>
                  </a:lnTo>
                  <a:lnTo>
                    <a:pt x="679" y="993"/>
                  </a:lnTo>
                  <a:lnTo>
                    <a:pt x="679" y="992"/>
                  </a:lnTo>
                  <a:lnTo>
                    <a:pt x="679" y="992"/>
                  </a:lnTo>
                  <a:lnTo>
                    <a:pt x="679" y="989"/>
                  </a:lnTo>
                  <a:lnTo>
                    <a:pt x="679" y="988"/>
                  </a:lnTo>
                  <a:lnTo>
                    <a:pt x="680" y="988"/>
                  </a:lnTo>
                  <a:lnTo>
                    <a:pt x="681" y="988"/>
                  </a:lnTo>
                  <a:lnTo>
                    <a:pt x="682" y="986"/>
                  </a:lnTo>
                  <a:lnTo>
                    <a:pt x="684" y="986"/>
                  </a:lnTo>
                  <a:lnTo>
                    <a:pt x="684" y="986"/>
                  </a:lnTo>
                  <a:lnTo>
                    <a:pt x="685" y="985"/>
                  </a:lnTo>
                  <a:lnTo>
                    <a:pt x="686" y="982"/>
                  </a:lnTo>
                  <a:lnTo>
                    <a:pt x="686" y="981"/>
                  </a:lnTo>
                  <a:lnTo>
                    <a:pt x="686" y="980"/>
                  </a:lnTo>
                  <a:lnTo>
                    <a:pt x="688" y="979"/>
                  </a:lnTo>
                  <a:lnTo>
                    <a:pt x="689" y="976"/>
                  </a:lnTo>
                  <a:lnTo>
                    <a:pt x="690" y="976"/>
                  </a:lnTo>
                  <a:lnTo>
                    <a:pt x="693" y="976"/>
                  </a:lnTo>
                  <a:lnTo>
                    <a:pt x="694" y="976"/>
                  </a:lnTo>
                  <a:lnTo>
                    <a:pt x="697" y="973"/>
                  </a:lnTo>
                  <a:lnTo>
                    <a:pt x="697" y="973"/>
                  </a:lnTo>
                  <a:lnTo>
                    <a:pt x="697" y="970"/>
                  </a:lnTo>
                  <a:lnTo>
                    <a:pt x="697" y="968"/>
                  </a:lnTo>
                  <a:lnTo>
                    <a:pt x="695" y="967"/>
                  </a:lnTo>
                  <a:lnTo>
                    <a:pt x="695" y="964"/>
                  </a:lnTo>
                  <a:lnTo>
                    <a:pt x="697" y="963"/>
                  </a:lnTo>
                  <a:lnTo>
                    <a:pt x="697" y="962"/>
                  </a:lnTo>
                  <a:lnTo>
                    <a:pt x="697" y="962"/>
                  </a:lnTo>
                  <a:lnTo>
                    <a:pt x="695" y="960"/>
                  </a:lnTo>
                  <a:lnTo>
                    <a:pt x="695" y="958"/>
                  </a:lnTo>
                  <a:lnTo>
                    <a:pt x="698" y="953"/>
                  </a:lnTo>
                  <a:lnTo>
                    <a:pt x="699" y="953"/>
                  </a:lnTo>
                  <a:lnTo>
                    <a:pt x="699" y="951"/>
                  </a:lnTo>
                  <a:lnTo>
                    <a:pt x="699" y="951"/>
                  </a:lnTo>
                  <a:lnTo>
                    <a:pt x="699" y="951"/>
                  </a:lnTo>
                  <a:lnTo>
                    <a:pt x="701" y="950"/>
                  </a:lnTo>
                  <a:lnTo>
                    <a:pt x="703" y="949"/>
                  </a:lnTo>
                  <a:lnTo>
                    <a:pt x="704" y="948"/>
                  </a:lnTo>
                  <a:lnTo>
                    <a:pt x="706" y="946"/>
                  </a:lnTo>
                  <a:lnTo>
                    <a:pt x="708" y="942"/>
                  </a:lnTo>
                  <a:lnTo>
                    <a:pt x="708" y="941"/>
                  </a:lnTo>
                  <a:lnTo>
                    <a:pt x="711" y="940"/>
                  </a:lnTo>
                  <a:lnTo>
                    <a:pt x="711" y="938"/>
                  </a:lnTo>
                  <a:lnTo>
                    <a:pt x="711" y="938"/>
                  </a:lnTo>
                  <a:lnTo>
                    <a:pt x="713" y="935"/>
                  </a:lnTo>
                  <a:lnTo>
                    <a:pt x="715" y="933"/>
                  </a:lnTo>
                  <a:lnTo>
                    <a:pt x="715" y="932"/>
                  </a:lnTo>
                  <a:lnTo>
                    <a:pt x="716" y="932"/>
                  </a:lnTo>
                  <a:lnTo>
                    <a:pt x="716" y="932"/>
                  </a:lnTo>
                  <a:lnTo>
                    <a:pt x="717" y="931"/>
                  </a:lnTo>
                  <a:lnTo>
                    <a:pt x="719" y="929"/>
                  </a:lnTo>
                  <a:lnTo>
                    <a:pt x="724" y="928"/>
                  </a:lnTo>
                  <a:lnTo>
                    <a:pt x="726" y="928"/>
                  </a:lnTo>
                  <a:lnTo>
                    <a:pt x="728" y="928"/>
                  </a:lnTo>
                  <a:lnTo>
                    <a:pt x="729" y="928"/>
                  </a:lnTo>
                  <a:lnTo>
                    <a:pt x="730" y="928"/>
                  </a:lnTo>
                  <a:lnTo>
                    <a:pt x="730" y="927"/>
                  </a:lnTo>
                  <a:lnTo>
                    <a:pt x="732" y="927"/>
                  </a:lnTo>
                  <a:lnTo>
                    <a:pt x="733" y="926"/>
                  </a:lnTo>
                  <a:lnTo>
                    <a:pt x="735" y="924"/>
                  </a:lnTo>
                  <a:lnTo>
                    <a:pt x="735" y="923"/>
                  </a:lnTo>
                  <a:lnTo>
                    <a:pt x="737" y="920"/>
                  </a:lnTo>
                  <a:lnTo>
                    <a:pt x="738" y="916"/>
                  </a:lnTo>
                  <a:lnTo>
                    <a:pt x="739" y="913"/>
                  </a:lnTo>
                  <a:lnTo>
                    <a:pt x="739" y="913"/>
                  </a:lnTo>
                  <a:lnTo>
                    <a:pt x="739" y="911"/>
                  </a:lnTo>
                  <a:lnTo>
                    <a:pt x="738" y="910"/>
                  </a:lnTo>
                  <a:lnTo>
                    <a:pt x="739" y="909"/>
                  </a:lnTo>
                  <a:lnTo>
                    <a:pt x="739" y="907"/>
                  </a:lnTo>
                  <a:lnTo>
                    <a:pt x="739" y="906"/>
                  </a:lnTo>
                  <a:lnTo>
                    <a:pt x="738" y="904"/>
                  </a:lnTo>
                  <a:lnTo>
                    <a:pt x="739" y="901"/>
                  </a:lnTo>
                  <a:lnTo>
                    <a:pt x="739" y="900"/>
                  </a:lnTo>
                  <a:lnTo>
                    <a:pt x="739" y="900"/>
                  </a:lnTo>
                  <a:lnTo>
                    <a:pt x="739" y="898"/>
                  </a:lnTo>
                  <a:lnTo>
                    <a:pt x="739" y="897"/>
                  </a:lnTo>
                  <a:lnTo>
                    <a:pt x="738" y="897"/>
                  </a:lnTo>
                  <a:lnTo>
                    <a:pt x="738" y="894"/>
                  </a:lnTo>
                  <a:lnTo>
                    <a:pt x="738" y="892"/>
                  </a:lnTo>
                  <a:lnTo>
                    <a:pt x="737" y="892"/>
                  </a:lnTo>
                  <a:lnTo>
                    <a:pt x="737" y="891"/>
                  </a:lnTo>
                  <a:lnTo>
                    <a:pt x="737" y="891"/>
                  </a:lnTo>
                  <a:lnTo>
                    <a:pt x="738" y="888"/>
                  </a:lnTo>
                  <a:lnTo>
                    <a:pt x="737" y="887"/>
                  </a:lnTo>
                  <a:lnTo>
                    <a:pt x="737" y="887"/>
                  </a:lnTo>
                  <a:lnTo>
                    <a:pt x="737" y="887"/>
                  </a:lnTo>
                  <a:lnTo>
                    <a:pt x="737" y="884"/>
                  </a:lnTo>
                  <a:lnTo>
                    <a:pt x="738" y="882"/>
                  </a:lnTo>
                  <a:lnTo>
                    <a:pt x="739" y="882"/>
                  </a:lnTo>
                  <a:lnTo>
                    <a:pt x="741" y="878"/>
                  </a:lnTo>
                  <a:lnTo>
                    <a:pt x="741" y="876"/>
                  </a:lnTo>
                  <a:lnTo>
                    <a:pt x="742" y="876"/>
                  </a:lnTo>
                  <a:lnTo>
                    <a:pt x="742" y="876"/>
                  </a:lnTo>
                  <a:lnTo>
                    <a:pt x="743" y="876"/>
                  </a:lnTo>
                  <a:lnTo>
                    <a:pt x="745" y="876"/>
                  </a:lnTo>
                  <a:lnTo>
                    <a:pt x="745" y="876"/>
                  </a:lnTo>
                  <a:lnTo>
                    <a:pt x="745" y="876"/>
                  </a:lnTo>
                  <a:lnTo>
                    <a:pt x="745" y="874"/>
                  </a:lnTo>
                  <a:lnTo>
                    <a:pt x="745" y="874"/>
                  </a:lnTo>
                  <a:lnTo>
                    <a:pt x="742" y="870"/>
                  </a:lnTo>
                  <a:lnTo>
                    <a:pt x="742" y="869"/>
                  </a:lnTo>
                  <a:lnTo>
                    <a:pt x="743" y="869"/>
                  </a:lnTo>
                  <a:lnTo>
                    <a:pt x="745" y="867"/>
                  </a:lnTo>
                  <a:lnTo>
                    <a:pt x="746" y="869"/>
                  </a:lnTo>
                  <a:lnTo>
                    <a:pt x="751" y="870"/>
                  </a:lnTo>
                  <a:lnTo>
                    <a:pt x="751" y="870"/>
                  </a:lnTo>
                  <a:lnTo>
                    <a:pt x="752" y="869"/>
                  </a:lnTo>
                  <a:lnTo>
                    <a:pt x="752" y="869"/>
                  </a:lnTo>
                  <a:lnTo>
                    <a:pt x="751" y="867"/>
                  </a:lnTo>
                  <a:lnTo>
                    <a:pt x="748" y="866"/>
                  </a:lnTo>
                  <a:lnTo>
                    <a:pt x="748" y="865"/>
                  </a:lnTo>
                  <a:lnTo>
                    <a:pt x="748" y="863"/>
                  </a:lnTo>
                  <a:lnTo>
                    <a:pt x="748" y="863"/>
                  </a:lnTo>
                  <a:lnTo>
                    <a:pt x="750" y="862"/>
                  </a:lnTo>
                  <a:lnTo>
                    <a:pt x="750" y="861"/>
                  </a:lnTo>
                  <a:lnTo>
                    <a:pt x="751" y="860"/>
                  </a:lnTo>
                  <a:lnTo>
                    <a:pt x="751" y="858"/>
                  </a:lnTo>
                  <a:lnTo>
                    <a:pt x="751" y="857"/>
                  </a:lnTo>
                  <a:lnTo>
                    <a:pt x="751" y="857"/>
                  </a:lnTo>
                  <a:lnTo>
                    <a:pt x="752" y="856"/>
                  </a:lnTo>
                  <a:lnTo>
                    <a:pt x="755" y="853"/>
                  </a:lnTo>
                  <a:lnTo>
                    <a:pt x="756" y="853"/>
                  </a:lnTo>
                  <a:lnTo>
                    <a:pt x="757" y="852"/>
                  </a:lnTo>
                  <a:lnTo>
                    <a:pt x="757" y="850"/>
                  </a:lnTo>
                  <a:lnTo>
                    <a:pt x="757" y="850"/>
                  </a:lnTo>
                  <a:lnTo>
                    <a:pt x="757" y="849"/>
                  </a:lnTo>
                  <a:lnTo>
                    <a:pt x="759" y="848"/>
                  </a:lnTo>
                  <a:lnTo>
                    <a:pt x="761" y="847"/>
                  </a:lnTo>
                  <a:lnTo>
                    <a:pt x="763" y="847"/>
                  </a:lnTo>
                  <a:lnTo>
                    <a:pt x="761" y="845"/>
                  </a:lnTo>
                  <a:lnTo>
                    <a:pt x="763" y="844"/>
                  </a:lnTo>
                  <a:lnTo>
                    <a:pt x="764" y="844"/>
                  </a:lnTo>
                  <a:lnTo>
                    <a:pt x="764" y="844"/>
                  </a:lnTo>
                  <a:lnTo>
                    <a:pt x="769" y="844"/>
                  </a:lnTo>
                  <a:lnTo>
                    <a:pt x="769" y="843"/>
                  </a:lnTo>
                  <a:lnTo>
                    <a:pt x="772" y="843"/>
                  </a:lnTo>
                  <a:lnTo>
                    <a:pt x="772" y="841"/>
                  </a:lnTo>
                  <a:lnTo>
                    <a:pt x="772" y="841"/>
                  </a:lnTo>
                  <a:lnTo>
                    <a:pt x="773" y="840"/>
                  </a:lnTo>
                  <a:lnTo>
                    <a:pt x="774" y="838"/>
                  </a:lnTo>
                  <a:lnTo>
                    <a:pt x="774" y="835"/>
                  </a:lnTo>
                  <a:lnTo>
                    <a:pt x="774" y="835"/>
                  </a:lnTo>
                  <a:lnTo>
                    <a:pt x="774" y="834"/>
                  </a:lnTo>
                  <a:lnTo>
                    <a:pt x="774" y="831"/>
                  </a:lnTo>
                  <a:lnTo>
                    <a:pt x="774" y="830"/>
                  </a:lnTo>
                  <a:lnTo>
                    <a:pt x="774" y="830"/>
                  </a:lnTo>
                  <a:lnTo>
                    <a:pt x="777" y="828"/>
                  </a:lnTo>
                  <a:lnTo>
                    <a:pt x="777" y="828"/>
                  </a:lnTo>
                  <a:lnTo>
                    <a:pt x="778" y="827"/>
                  </a:lnTo>
                  <a:lnTo>
                    <a:pt x="779" y="823"/>
                  </a:lnTo>
                  <a:lnTo>
                    <a:pt x="779" y="822"/>
                  </a:lnTo>
                  <a:lnTo>
                    <a:pt x="781" y="822"/>
                  </a:lnTo>
                  <a:lnTo>
                    <a:pt x="782" y="822"/>
                  </a:lnTo>
                  <a:lnTo>
                    <a:pt x="782" y="822"/>
                  </a:lnTo>
                  <a:lnTo>
                    <a:pt x="783" y="821"/>
                  </a:lnTo>
                  <a:lnTo>
                    <a:pt x="785" y="817"/>
                  </a:lnTo>
                  <a:lnTo>
                    <a:pt x="787" y="814"/>
                  </a:lnTo>
                  <a:lnTo>
                    <a:pt x="787" y="813"/>
                  </a:lnTo>
                  <a:lnTo>
                    <a:pt x="789" y="813"/>
                  </a:lnTo>
                  <a:lnTo>
                    <a:pt x="790" y="812"/>
                  </a:lnTo>
                  <a:lnTo>
                    <a:pt x="790" y="812"/>
                  </a:lnTo>
                  <a:lnTo>
                    <a:pt x="791" y="812"/>
                  </a:lnTo>
                  <a:lnTo>
                    <a:pt x="794" y="812"/>
                  </a:lnTo>
                  <a:lnTo>
                    <a:pt x="795" y="812"/>
                  </a:lnTo>
                  <a:lnTo>
                    <a:pt x="798" y="810"/>
                  </a:lnTo>
                  <a:lnTo>
                    <a:pt x="804" y="812"/>
                  </a:lnTo>
                  <a:lnTo>
                    <a:pt x="805" y="810"/>
                  </a:lnTo>
                  <a:lnTo>
                    <a:pt x="805" y="809"/>
                  </a:lnTo>
                  <a:lnTo>
                    <a:pt x="807" y="806"/>
                  </a:lnTo>
                  <a:lnTo>
                    <a:pt x="807" y="806"/>
                  </a:lnTo>
                  <a:lnTo>
                    <a:pt x="808" y="806"/>
                  </a:lnTo>
                  <a:lnTo>
                    <a:pt x="811" y="806"/>
                  </a:lnTo>
                  <a:lnTo>
                    <a:pt x="811" y="806"/>
                  </a:lnTo>
                  <a:lnTo>
                    <a:pt x="814" y="808"/>
                  </a:lnTo>
                  <a:lnTo>
                    <a:pt x="816" y="808"/>
                  </a:lnTo>
                  <a:lnTo>
                    <a:pt x="817" y="806"/>
                  </a:lnTo>
                  <a:lnTo>
                    <a:pt x="817" y="806"/>
                  </a:lnTo>
                  <a:lnTo>
                    <a:pt x="818" y="806"/>
                  </a:lnTo>
                  <a:lnTo>
                    <a:pt x="818" y="808"/>
                  </a:lnTo>
                  <a:lnTo>
                    <a:pt x="820" y="808"/>
                  </a:lnTo>
                  <a:lnTo>
                    <a:pt x="821" y="808"/>
                  </a:lnTo>
                  <a:lnTo>
                    <a:pt x="822" y="808"/>
                  </a:lnTo>
                  <a:lnTo>
                    <a:pt x="823" y="809"/>
                  </a:lnTo>
                  <a:lnTo>
                    <a:pt x="823" y="809"/>
                  </a:lnTo>
                  <a:lnTo>
                    <a:pt x="825" y="809"/>
                  </a:lnTo>
                  <a:lnTo>
                    <a:pt x="825" y="808"/>
                  </a:lnTo>
                  <a:lnTo>
                    <a:pt x="825" y="806"/>
                  </a:lnTo>
                  <a:lnTo>
                    <a:pt x="826" y="806"/>
                  </a:lnTo>
                  <a:lnTo>
                    <a:pt x="827" y="806"/>
                  </a:lnTo>
                  <a:lnTo>
                    <a:pt x="827" y="806"/>
                  </a:lnTo>
                  <a:lnTo>
                    <a:pt x="829" y="806"/>
                  </a:lnTo>
                  <a:lnTo>
                    <a:pt x="830" y="805"/>
                  </a:lnTo>
                  <a:lnTo>
                    <a:pt x="831" y="805"/>
                  </a:lnTo>
                  <a:lnTo>
                    <a:pt x="831" y="805"/>
                  </a:lnTo>
                  <a:lnTo>
                    <a:pt x="833" y="805"/>
                  </a:lnTo>
                  <a:lnTo>
                    <a:pt x="834" y="806"/>
                  </a:lnTo>
                  <a:lnTo>
                    <a:pt x="834" y="806"/>
                  </a:lnTo>
                  <a:lnTo>
                    <a:pt x="835" y="805"/>
                  </a:lnTo>
                  <a:lnTo>
                    <a:pt x="833" y="804"/>
                  </a:lnTo>
                  <a:lnTo>
                    <a:pt x="834" y="803"/>
                  </a:lnTo>
                  <a:lnTo>
                    <a:pt x="834" y="803"/>
                  </a:lnTo>
                  <a:lnTo>
                    <a:pt x="835" y="803"/>
                  </a:lnTo>
                  <a:lnTo>
                    <a:pt x="839" y="801"/>
                  </a:lnTo>
                  <a:lnTo>
                    <a:pt x="840" y="803"/>
                  </a:lnTo>
                  <a:lnTo>
                    <a:pt x="840" y="801"/>
                  </a:lnTo>
                  <a:lnTo>
                    <a:pt x="840" y="801"/>
                  </a:lnTo>
                  <a:lnTo>
                    <a:pt x="840" y="801"/>
                  </a:lnTo>
                  <a:lnTo>
                    <a:pt x="842" y="801"/>
                  </a:lnTo>
                  <a:lnTo>
                    <a:pt x="840" y="799"/>
                  </a:lnTo>
                  <a:lnTo>
                    <a:pt x="842" y="799"/>
                  </a:lnTo>
                  <a:lnTo>
                    <a:pt x="842" y="799"/>
                  </a:lnTo>
                  <a:lnTo>
                    <a:pt x="843" y="797"/>
                  </a:lnTo>
                  <a:lnTo>
                    <a:pt x="844" y="799"/>
                  </a:lnTo>
                  <a:lnTo>
                    <a:pt x="844" y="799"/>
                  </a:lnTo>
                  <a:lnTo>
                    <a:pt x="845" y="799"/>
                  </a:lnTo>
                  <a:lnTo>
                    <a:pt x="845" y="800"/>
                  </a:lnTo>
                  <a:lnTo>
                    <a:pt x="845" y="801"/>
                  </a:lnTo>
                  <a:lnTo>
                    <a:pt x="845" y="801"/>
                  </a:lnTo>
                  <a:lnTo>
                    <a:pt x="845" y="803"/>
                  </a:lnTo>
                  <a:lnTo>
                    <a:pt x="849" y="806"/>
                  </a:lnTo>
                  <a:lnTo>
                    <a:pt x="849" y="809"/>
                  </a:lnTo>
                  <a:lnTo>
                    <a:pt x="851" y="809"/>
                  </a:lnTo>
                  <a:lnTo>
                    <a:pt x="851" y="809"/>
                  </a:lnTo>
                  <a:lnTo>
                    <a:pt x="852" y="809"/>
                  </a:lnTo>
                  <a:lnTo>
                    <a:pt x="853" y="808"/>
                  </a:lnTo>
                  <a:lnTo>
                    <a:pt x="853" y="806"/>
                  </a:lnTo>
                  <a:lnTo>
                    <a:pt x="855" y="805"/>
                  </a:lnTo>
                  <a:lnTo>
                    <a:pt x="856" y="803"/>
                  </a:lnTo>
                  <a:lnTo>
                    <a:pt x="856" y="803"/>
                  </a:lnTo>
                  <a:lnTo>
                    <a:pt x="857" y="804"/>
                  </a:lnTo>
                  <a:lnTo>
                    <a:pt x="858" y="803"/>
                  </a:lnTo>
                  <a:lnTo>
                    <a:pt x="858" y="801"/>
                  </a:lnTo>
                  <a:lnTo>
                    <a:pt x="860" y="801"/>
                  </a:lnTo>
                  <a:lnTo>
                    <a:pt x="860" y="801"/>
                  </a:lnTo>
                  <a:lnTo>
                    <a:pt x="860" y="801"/>
                  </a:lnTo>
                  <a:lnTo>
                    <a:pt x="861" y="800"/>
                  </a:lnTo>
                  <a:lnTo>
                    <a:pt x="862" y="799"/>
                  </a:lnTo>
                  <a:lnTo>
                    <a:pt x="862" y="797"/>
                  </a:lnTo>
                  <a:lnTo>
                    <a:pt x="864" y="796"/>
                  </a:lnTo>
                  <a:lnTo>
                    <a:pt x="865" y="796"/>
                  </a:lnTo>
                  <a:lnTo>
                    <a:pt x="865" y="795"/>
                  </a:lnTo>
                  <a:lnTo>
                    <a:pt x="865" y="795"/>
                  </a:lnTo>
                  <a:lnTo>
                    <a:pt x="865" y="794"/>
                  </a:lnTo>
                  <a:lnTo>
                    <a:pt x="864" y="794"/>
                  </a:lnTo>
                  <a:lnTo>
                    <a:pt x="864" y="792"/>
                  </a:lnTo>
                  <a:lnTo>
                    <a:pt x="865" y="792"/>
                  </a:lnTo>
                  <a:lnTo>
                    <a:pt x="866" y="792"/>
                  </a:lnTo>
                  <a:lnTo>
                    <a:pt x="867" y="792"/>
                  </a:lnTo>
                  <a:lnTo>
                    <a:pt x="867" y="792"/>
                  </a:lnTo>
                  <a:lnTo>
                    <a:pt x="870" y="791"/>
                  </a:lnTo>
                  <a:lnTo>
                    <a:pt x="871" y="791"/>
                  </a:lnTo>
                  <a:lnTo>
                    <a:pt x="871" y="791"/>
                  </a:lnTo>
                  <a:lnTo>
                    <a:pt x="871" y="791"/>
                  </a:lnTo>
                  <a:lnTo>
                    <a:pt x="871" y="792"/>
                  </a:lnTo>
                  <a:lnTo>
                    <a:pt x="871" y="792"/>
                  </a:lnTo>
                  <a:lnTo>
                    <a:pt x="873" y="792"/>
                  </a:lnTo>
                  <a:lnTo>
                    <a:pt x="873" y="792"/>
                  </a:lnTo>
                  <a:lnTo>
                    <a:pt x="873" y="792"/>
                  </a:lnTo>
                  <a:lnTo>
                    <a:pt x="875" y="792"/>
                  </a:lnTo>
                  <a:lnTo>
                    <a:pt x="875" y="791"/>
                  </a:lnTo>
                  <a:lnTo>
                    <a:pt x="875" y="790"/>
                  </a:lnTo>
                  <a:lnTo>
                    <a:pt x="877" y="788"/>
                  </a:lnTo>
                  <a:lnTo>
                    <a:pt x="878" y="790"/>
                  </a:lnTo>
                  <a:lnTo>
                    <a:pt x="879" y="790"/>
                  </a:lnTo>
                  <a:lnTo>
                    <a:pt x="879" y="788"/>
                  </a:lnTo>
                  <a:lnTo>
                    <a:pt x="880" y="788"/>
                  </a:lnTo>
                  <a:lnTo>
                    <a:pt x="880" y="787"/>
                  </a:lnTo>
                  <a:lnTo>
                    <a:pt x="880" y="787"/>
                  </a:lnTo>
                  <a:lnTo>
                    <a:pt x="880" y="787"/>
                  </a:lnTo>
                  <a:lnTo>
                    <a:pt x="882" y="786"/>
                  </a:lnTo>
                  <a:lnTo>
                    <a:pt x="883" y="784"/>
                  </a:lnTo>
                  <a:lnTo>
                    <a:pt x="884" y="784"/>
                  </a:lnTo>
                  <a:lnTo>
                    <a:pt x="886" y="786"/>
                  </a:lnTo>
                  <a:lnTo>
                    <a:pt x="887" y="786"/>
                  </a:lnTo>
                  <a:lnTo>
                    <a:pt x="887" y="787"/>
                  </a:lnTo>
                  <a:lnTo>
                    <a:pt x="889" y="787"/>
                  </a:lnTo>
                  <a:lnTo>
                    <a:pt x="891" y="787"/>
                  </a:lnTo>
                  <a:lnTo>
                    <a:pt x="891" y="790"/>
                  </a:lnTo>
                  <a:lnTo>
                    <a:pt x="892" y="790"/>
                  </a:lnTo>
                  <a:lnTo>
                    <a:pt x="892" y="788"/>
                  </a:lnTo>
                  <a:lnTo>
                    <a:pt x="893" y="788"/>
                  </a:lnTo>
                  <a:lnTo>
                    <a:pt x="895" y="788"/>
                  </a:lnTo>
                  <a:lnTo>
                    <a:pt x="896" y="787"/>
                  </a:lnTo>
                  <a:lnTo>
                    <a:pt x="897" y="788"/>
                  </a:lnTo>
                  <a:lnTo>
                    <a:pt x="899" y="787"/>
                  </a:lnTo>
                  <a:lnTo>
                    <a:pt x="900" y="788"/>
                  </a:lnTo>
                  <a:lnTo>
                    <a:pt x="901" y="787"/>
                  </a:lnTo>
                  <a:lnTo>
                    <a:pt x="901" y="787"/>
                  </a:lnTo>
                  <a:lnTo>
                    <a:pt x="902" y="787"/>
                  </a:lnTo>
                  <a:lnTo>
                    <a:pt x="904" y="787"/>
                  </a:lnTo>
                  <a:lnTo>
                    <a:pt x="904" y="787"/>
                  </a:lnTo>
                  <a:lnTo>
                    <a:pt x="904" y="787"/>
                  </a:lnTo>
                  <a:lnTo>
                    <a:pt x="904" y="786"/>
                  </a:lnTo>
                  <a:lnTo>
                    <a:pt x="906" y="787"/>
                  </a:lnTo>
                  <a:lnTo>
                    <a:pt x="908" y="787"/>
                  </a:lnTo>
                  <a:lnTo>
                    <a:pt x="908" y="786"/>
                  </a:lnTo>
                  <a:lnTo>
                    <a:pt x="909" y="786"/>
                  </a:lnTo>
                  <a:lnTo>
                    <a:pt x="910" y="787"/>
                  </a:lnTo>
                  <a:lnTo>
                    <a:pt x="910" y="787"/>
                  </a:lnTo>
                  <a:lnTo>
                    <a:pt x="910" y="788"/>
                  </a:lnTo>
                  <a:lnTo>
                    <a:pt x="911" y="788"/>
                  </a:lnTo>
                  <a:lnTo>
                    <a:pt x="913" y="788"/>
                  </a:lnTo>
                  <a:lnTo>
                    <a:pt x="914" y="788"/>
                  </a:lnTo>
                  <a:lnTo>
                    <a:pt x="914" y="788"/>
                  </a:lnTo>
                  <a:lnTo>
                    <a:pt x="915" y="788"/>
                  </a:lnTo>
                  <a:lnTo>
                    <a:pt x="914" y="790"/>
                  </a:lnTo>
                  <a:lnTo>
                    <a:pt x="915" y="790"/>
                  </a:lnTo>
                  <a:lnTo>
                    <a:pt x="917" y="788"/>
                  </a:lnTo>
                  <a:lnTo>
                    <a:pt x="918" y="788"/>
                  </a:lnTo>
                  <a:lnTo>
                    <a:pt x="919" y="788"/>
                  </a:lnTo>
                  <a:lnTo>
                    <a:pt x="919" y="788"/>
                  </a:lnTo>
                  <a:lnTo>
                    <a:pt x="921" y="788"/>
                  </a:lnTo>
                  <a:lnTo>
                    <a:pt x="921" y="790"/>
                  </a:lnTo>
                  <a:lnTo>
                    <a:pt x="921" y="790"/>
                  </a:lnTo>
                  <a:lnTo>
                    <a:pt x="923" y="790"/>
                  </a:lnTo>
                  <a:lnTo>
                    <a:pt x="923" y="788"/>
                  </a:lnTo>
                  <a:lnTo>
                    <a:pt x="924" y="790"/>
                  </a:lnTo>
                  <a:lnTo>
                    <a:pt x="924" y="790"/>
                  </a:lnTo>
                  <a:lnTo>
                    <a:pt x="926" y="790"/>
                  </a:lnTo>
                  <a:lnTo>
                    <a:pt x="926" y="791"/>
                  </a:lnTo>
                  <a:lnTo>
                    <a:pt x="927" y="791"/>
                  </a:lnTo>
                  <a:lnTo>
                    <a:pt x="927" y="791"/>
                  </a:lnTo>
                  <a:lnTo>
                    <a:pt x="927" y="790"/>
                  </a:lnTo>
                  <a:lnTo>
                    <a:pt x="926" y="790"/>
                  </a:lnTo>
                  <a:lnTo>
                    <a:pt x="926" y="788"/>
                  </a:lnTo>
                  <a:lnTo>
                    <a:pt x="928" y="787"/>
                  </a:lnTo>
                  <a:lnTo>
                    <a:pt x="928" y="787"/>
                  </a:lnTo>
                  <a:lnTo>
                    <a:pt x="930" y="787"/>
                  </a:lnTo>
                  <a:lnTo>
                    <a:pt x="930" y="787"/>
                  </a:lnTo>
                  <a:lnTo>
                    <a:pt x="931" y="787"/>
                  </a:lnTo>
                  <a:lnTo>
                    <a:pt x="932" y="787"/>
                  </a:lnTo>
                  <a:lnTo>
                    <a:pt x="932" y="788"/>
                  </a:lnTo>
                  <a:lnTo>
                    <a:pt x="932" y="788"/>
                  </a:lnTo>
                  <a:lnTo>
                    <a:pt x="935" y="788"/>
                  </a:lnTo>
                  <a:lnTo>
                    <a:pt x="936" y="790"/>
                  </a:lnTo>
                  <a:lnTo>
                    <a:pt x="937" y="790"/>
                  </a:lnTo>
                  <a:lnTo>
                    <a:pt x="937" y="791"/>
                  </a:lnTo>
                  <a:lnTo>
                    <a:pt x="937" y="791"/>
                  </a:lnTo>
                  <a:lnTo>
                    <a:pt x="937" y="792"/>
                  </a:lnTo>
                  <a:lnTo>
                    <a:pt x="940" y="792"/>
                  </a:lnTo>
                  <a:lnTo>
                    <a:pt x="940" y="794"/>
                  </a:lnTo>
                  <a:lnTo>
                    <a:pt x="941" y="794"/>
                  </a:lnTo>
                  <a:lnTo>
                    <a:pt x="943" y="794"/>
                  </a:lnTo>
                  <a:lnTo>
                    <a:pt x="943" y="794"/>
                  </a:lnTo>
                  <a:lnTo>
                    <a:pt x="944" y="794"/>
                  </a:lnTo>
                  <a:lnTo>
                    <a:pt x="944" y="792"/>
                  </a:lnTo>
                  <a:lnTo>
                    <a:pt x="945" y="792"/>
                  </a:lnTo>
                  <a:lnTo>
                    <a:pt x="945" y="792"/>
                  </a:lnTo>
                  <a:lnTo>
                    <a:pt x="945" y="794"/>
                  </a:lnTo>
                  <a:lnTo>
                    <a:pt x="946" y="794"/>
                  </a:lnTo>
                  <a:lnTo>
                    <a:pt x="948" y="795"/>
                  </a:lnTo>
                  <a:lnTo>
                    <a:pt x="948" y="795"/>
                  </a:lnTo>
                  <a:lnTo>
                    <a:pt x="948" y="796"/>
                  </a:lnTo>
                  <a:lnTo>
                    <a:pt x="948" y="796"/>
                  </a:lnTo>
                  <a:lnTo>
                    <a:pt x="950" y="795"/>
                  </a:lnTo>
                  <a:lnTo>
                    <a:pt x="950" y="795"/>
                  </a:lnTo>
                  <a:lnTo>
                    <a:pt x="950" y="796"/>
                  </a:lnTo>
                  <a:lnTo>
                    <a:pt x="950" y="797"/>
                  </a:lnTo>
                  <a:lnTo>
                    <a:pt x="950" y="797"/>
                  </a:lnTo>
                  <a:lnTo>
                    <a:pt x="950" y="797"/>
                  </a:lnTo>
                  <a:lnTo>
                    <a:pt x="950" y="799"/>
                  </a:lnTo>
                  <a:lnTo>
                    <a:pt x="952" y="799"/>
                  </a:lnTo>
                  <a:lnTo>
                    <a:pt x="952" y="799"/>
                  </a:lnTo>
                  <a:lnTo>
                    <a:pt x="953" y="797"/>
                  </a:lnTo>
                  <a:lnTo>
                    <a:pt x="953" y="797"/>
                  </a:lnTo>
                  <a:lnTo>
                    <a:pt x="953" y="796"/>
                  </a:lnTo>
                  <a:lnTo>
                    <a:pt x="954" y="796"/>
                  </a:lnTo>
                  <a:lnTo>
                    <a:pt x="956" y="797"/>
                  </a:lnTo>
                  <a:lnTo>
                    <a:pt x="957" y="796"/>
                  </a:lnTo>
                  <a:lnTo>
                    <a:pt x="957" y="797"/>
                  </a:lnTo>
                  <a:lnTo>
                    <a:pt x="957" y="797"/>
                  </a:lnTo>
                  <a:lnTo>
                    <a:pt x="958" y="796"/>
                  </a:lnTo>
                  <a:lnTo>
                    <a:pt x="958" y="796"/>
                  </a:lnTo>
                  <a:lnTo>
                    <a:pt x="957" y="796"/>
                  </a:lnTo>
                  <a:lnTo>
                    <a:pt x="958" y="795"/>
                  </a:lnTo>
                  <a:lnTo>
                    <a:pt x="958" y="795"/>
                  </a:lnTo>
                  <a:lnTo>
                    <a:pt x="958" y="794"/>
                  </a:lnTo>
                  <a:lnTo>
                    <a:pt x="958" y="795"/>
                  </a:lnTo>
                  <a:lnTo>
                    <a:pt x="959" y="795"/>
                  </a:lnTo>
                  <a:lnTo>
                    <a:pt x="961" y="795"/>
                  </a:lnTo>
                  <a:lnTo>
                    <a:pt x="961" y="795"/>
                  </a:lnTo>
                  <a:lnTo>
                    <a:pt x="959" y="794"/>
                  </a:lnTo>
                  <a:lnTo>
                    <a:pt x="961" y="794"/>
                  </a:lnTo>
                  <a:lnTo>
                    <a:pt x="961" y="792"/>
                  </a:lnTo>
                  <a:lnTo>
                    <a:pt x="961" y="792"/>
                  </a:lnTo>
                  <a:lnTo>
                    <a:pt x="962" y="791"/>
                  </a:lnTo>
                  <a:lnTo>
                    <a:pt x="962" y="792"/>
                  </a:lnTo>
                  <a:lnTo>
                    <a:pt x="962" y="792"/>
                  </a:lnTo>
                  <a:lnTo>
                    <a:pt x="962" y="792"/>
                  </a:lnTo>
                  <a:lnTo>
                    <a:pt x="962" y="792"/>
                  </a:lnTo>
                  <a:lnTo>
                    <a:pt x="963" y="792"/>
                  </a:lnTo>
                  <a:lnTo>
                    <a:pt x="963" y="794"/>
                  </a:lnTo>
                  <a:lnTo>
                    <a:pt x="965" y="792"/>
                  </a:lnTo>
                  <a:lnTo>
                    <a:pt x="965" y="792"/>
                  </a:lnTo>
                  <a:lnTo>
                    <a:pt x="966" y="792"/>
                  </a:lnTo>
                  <a:lnTo>
                    <a:pt x="966" y="792"/>
                  </a:lnTo>
                  <a:lnTo>
                    <a:pt x="966" y="791"/>
                  </a:lnTo>
                  <a:lnTo>
                    <a:pt x="966" y="791"/>
                  </a:lnTo>
                  <a:lnTo>
                    <a:pt x="966" y="790"/>
                  </a:lnTo>
                  <a:lnTo>
                    <a:pt x="967" y="790"/>
                  </a:lnTo>
                  <a:lnTo>
                    <a:pt x="966" y="788"/>
                  </a:lnTo>
                  <a:lnTo>
                    <a:pt x="968" y="788"/>
                  </a:lnTo>
                  <a:lnTo>
                    <a:pt x="968" y="790"/>
                  </a:lnTo>
                  <a:lnTo>
                    <a:pt x="968" y="790"/>
                  </a:lnTo>
                  <a:lnTo>
                    <a:pt x="968" y="790"/>
                  </a:lnTo>
                  <a:lnTo>
                    <a:pt x="970" y="788"/>
                  </a:lnTo>
                  <a:lnTo>
                    <a:pt x="970" y="788"/>
                  </a:lnTo>
                  <a:lnTo>
                    <a:pt x="971" y="788"/>
                  </a:lnTo>
                  <a:lnTo>
                    <a:pt x="971" y="788"/>
                  </a:lnTo>
                  <a:lnTo>
                    <a:pt x="972" y="786"/>
                  </a:lnTo>
                  <a:lnTo>
                    <a:pt x="972" y="786"/>
                  </a:lnTo>
                  <a:lnTo>
                    <a:pt x="972" y="787"/>
                  </a:lnTo>
                  <a:lnTo>
                    <a:pt x="972" y="787"/>
                  </a:lnTo>
                  <a:lnTo>
                    <a:pt x="974" y="787"/>
                  </a:lnTo>
                  <a:lnTo>
                    <a:pt x="974" y="787"/>
                  </a:lnTo>
                  <a:lnTo>
                    <a:pt x="974" y="786"/>
                  </a:lnTo>
                  <a:lnTo>
                    <a:pt x="975" y="786"/>
                  </a:lnTo>
                  <a:lnTo>
                    <a:pt x="974" y="784"/>
                  </a:lnTo>
                  <a:lnTo>
                    <a:pt x="974" y="783"/>
                  </a:lnTo>
                  <a:lnTo>
                    <a:pt x="974" y="783"/>
                  </a:lnTo>
                  <a:lnTo>
                    <a:pt x="974" y="783"/>
                  </a:lnTo>
                  <a:lnTo>
                    <a:pt x="975" y="782"/>
                  </a:lnTo>
                  <a:lnTo>
                    <a:pt x="974" y="782"/>
                  </a:lnTo>
                  <a:lnTo>
                    <a:pt x="975" y="781"/>
                  </a:lnTo>
                  <a:lnTo>
                    <a:pt x="975" y="782"/>
                  </a:lnTo>
                  <a:lnTo>
                    <a:pt x="976" y="782"/>
                  </a:lnTo>
                  <a:lnTo>
                    <a:pt x="976" y="782"/>
                  </a:lnTo>
                  <a:lnTo>
                    <a:pt x="976" y="781"/>
                  </a:lnTo>
                  <a:lnTo>
                    <a:pt x="976" y="781"/>
                  </a:lnTo>
                  <a:lnTo>
                    <a:pt x="976" y="779"/>
                  </a:lnTo>
                  <a:lnTo>
                    <a:pt x="978" y="779"/>
                  </a:lnTo>
                  <a:lnTo>
                    <a:pt x="978" y="779"/>
                  </a:lnTo>
                  <a:lnTo>
                    <a:pt x="976" y="779"/>
                  </a:lnTo>
                  <a:lnTo>
                    <a:pt x="978" y="779"/>
                  </a:lnTo>
                  <a:lnTo>
                    <a:pt x="978" y="778"/>
                  </a:lnTo>
                  <a:lnTo>
                    <a:pt x="979" y="778"/>
                  </a:lnTo>
                  <a:lnTo>
                    <a:pt x="979" y="778"/>
                  </a:lnTo>
                  <a:lnTo>
                    <a:pt x="980" y="777"/>
                  </a:lnTo>
                  <a:lnTo>
                    <a:pt x="980" y="777"/>
                  </a:lnTo>
                  <a:lnTo>
                    <a:pt x="980" y="777"/>
                  </a:lnTo>
                  <a:lnTo>
                    <a:pt x="980" y="778"/>
                  </a:lnTo>
                  <a:lnTo>
                    <a:pt x="980" y="779"/>
                  </a:lnTo>
                  <a:lnTo>
                    <a:pt x="981" y="779"/>
                  </a:lnTo>
                  <a:lnTo>
                    <a:pt x="981" y="779"/>
                  </a:lnTo>
                  <a:lnTo>
                    <a:pt x="981" y="778"/>
                  </a:lnTo>
                  <a:lnTo>
                    <a:pt x="981" y="778"/>
                  </a:lnTo>
                  <a:lnTo>
                    <a:pt x="981" y="777"/>
                  </a:lnTo>
                  <a:lnTo>
                    <a:pt x="983" y="777"/>
                  </a:lnTo>
                  <a:lnTo>
                    <a:pt x="983" y="777"/>
                  </a:lnTo>
                  <a:lnTo>
                    <a:pt x="984" y="777"/>
                  </a:lnTo>
                  <a:lnTo>
                    <a:pt x="984" y="777"/>
                  </a:lnTo>
                  <a:lnTo>
                    <a:pt x="984" y="777"/>
                  </a:lnTo>
                  <a:lnTo>
                    <a:pt x="984" y="775"/>
                  </a:lnTo>
                  <a:lnTo>
                    <a:pt x="984" y="775"/>
                  </a:lnTo>
                  <a:lnTo>
                    <a:pt x="985" y="775"/>
                  </a:lnTo>
                  <a:lnTo>
                    <a:pt x="985" y="775"/>
                  </a:lnTo>
                  <a:lnTo>
                    <a:pt x="985" y="775"/>
                  </a:lnTo>
                  <a:lnTo>
                    <a:pt x="987" y="774"/>
                  </a:lnTo>
                  <a:lnTo>
                    <a:pt x="987" y="774"/>
                  </a:lnTo>
                  <a:lnTo>
                    <a:pt x="988" y="775"/>
                  </a:lnTo>
                  <a:lnTo>
                    <a:pt x="988" y="775"/>
                  </a:lnTo>
                  <a:lnTo>
                    <a:pt x="988" y="774"/>
                  </a:lnTo>
                  <a:lnTo>
                    <a:pt x="988" y="774"/>
                  </a:lnTo>
                  <a:lnTo>
                    <a:pt x="988" y="773"/>
                  </a:lnTo>
                  <a:lnTo>
                    <a:pt x="989" y="773"/>
                  </a:lnTo>
                  <a:lnTo>
                    <a:pt x="989" y="773"/>
                  </a:lnTo>
                  <a:lnTo>
                    <a:pt x="989" y="773"/>
                  </a:lnTo>
                  <a:lnTo>
                    <a:pt x="990" y="773"/>
                  </a:lnTo>
                  <a:lnTo>
                    <a:pt x="990" y="773"/>
                  </a:lnTo>
                  <a:lnTo>
                    <a:pt x="989" y="773"/>
                  </a:lnTo>
                  <a:lnTo>
                    <a:pt x="990" y="772"/>
                  </a:lnTo>
                  <a:lnTo>
                    <a:pt x="990" y="772"/>
                  </a:lnTo>
                  <a:lnTo>
                    <a:pt x="990" y="772"/>
                  </a:lnTo>
                  <a:lnTo>
                    <a:pt x="992" y="772"/>
                  </a:lnTo>
                  <a:lnTo>
                    <a:pt x="992" y="772"/>
                  </a:lnTo>
                  <a:lnTo>
                    <a:pt x="992" y="770"/>
                  </a:lnTo>
                  <a:lnTo>
                    <a:pt x="993" y="770"/>
                  </a:lnTo>
                  <a:lnTo>
                    <a:pt x="993" y="770"/>
                  </a:lnTo>
                  <a:lnTo>
                    <a:pt x="993" y="770"/>
                  </a:lnTo>
                  <a:lnTo>
                    <a:pt x="993" y="769"/>
                  </a:lnTo>
                  <a:lnTo>
                    <a:pt x="993" y="769"/>
                  </a:lnTo>
                  <a:lnTo>
                    <a:pt x="994" y="769"/>
                  </a:lnTo>
                  <a:lnTo>
                    <a:pt x="996" y="768"/>
                  </a:lnTo>
                  <a:lnTo>
                    <a:pt x="996" y="768"/>
                  </a:lnTo>
                  <a:lnTo>
                    <a:pt x="997" y="768"/>
                  </a:lnTo>
                  <a:lnTo>
                    <a:pt x="997" y="768"/>
                  </a:lnTo>
                  <a:lnTo>
                    <a:pt x="997" y="768"/>
                  </a:lnTo>
                  <a:lnTo>
                    <a:pt x="997" y="768"/>
                  </a:lnTo>
                  <a:lnTo>
                    <a:pt x="998" y="766"/>
                  </a:lnTo>
                  <a:lnTo>
                    <a:pt x="998" y="766"/>
                  </a:lnTo>
                  <a:lnTo>
                    <a:pt x="997" y="765"/>
                  </a:lnTo>
                  <a:lnTo>
                    <a:pt x="997" y="765"/>
                  </a:lnTo>
                  <a:lnTo>
                    <a:pt x="997" y="764"/>
                  </a:lnTo>
                  <a:lnTo>
                    <a:pt x="997" y="764"/>
                  </a:lnTo>
                  <a:lnTo>
                    <a:pt x="996" y="762"/>
                  </a:lnTo>
                  <a:lnTo>
                    <a:pt x="996" y="762"/>
                  </a:lnTo>
                  <a:lnTo>
                    <a:pt x="996" y="762"/>
                  </a:lnTo>
                  <a:lnTo>
                    <a:pt x="996" y="761"/>
                  </a:lnTo>
                  <a:lnTo>
                    <a:pt x="996" y="761"/>
                  </a:lnTo>
                  <a:lnTo>
                    <a:pt x="996" y="761"/>
                  </a:lnTo>
                  <a:lnTo>
                    <a:pt x="996" y="760"/>
                  </a:lnTo>
                  <a:lnTo>
                    <a:pt x="994" y="760"/>
                  </a:lnTo>
                  <a:lnTo>
                    <a:pt x="994" y="759"/>
                  </a:lnTo>
                  <a:lnTo>
                    <a:pt x="994" y="759"/>
                  </a:lnTo>
                  <a:lnTo>
                    <a:pt x="994" y="757"/>
                  </a:lnTo>
                  <a:lnTo>
                    <a:pt x="993" y="757"/>
                  </a:lnTo>
                  <a:lnTo>
                    <a:pt x="994" y="757"/>
                  </a:lnTo>
                  <a:lnTo>
                    <a:pt x="993" y="757"/>
                  </a:lnTo>
                  <a:lnTo>
                    <a:pt x="994" y="756"/>
                  </a:lnTo>
                  <a:lnTo>
                    <a:pt x="993" y="756"/>
                  </a:lnTo>
                  <a:lnTo>
                    <a:pt x="994" y="756"/>
                  </a:lnTo>
                  <a:lnTo>
                    <a:pt x="993" y="756"/>
                  </a:lnTo>
                  <a:lnTo>
                    <a:pt x="993" y="756"/>
                  </a:lnTo>
                  <a:lnTo>
                    <a:pt x="993" y="755"/>
                  </a:lnTo>
                  <a:lnTo>
                    <a:pt x="993" y="755"/>
                  </a:lnTo>
                  <a:lnTo>
                    <a:pt x="993" y="755"/>
                  </a:lnTo>
                  <a:lnTo>
                    <a:pt x="993" y="753"/>
                  </a:lnTo>
                  <a:lnTo>
                    <a:pt x="993" y="753"/>
                  </a:lnTo>
                  <a:lnTo>
                    <a:pt x="993" y="752"/>
                  </a:lnTo>
                  <a:lnTo>
                    <a:pt x="993" y="752"/>
                  </a:lnTo>
                  <a:lnTo>
                    <a:pt x="992" y="751"/>
                  </a:lnTo>
                  <a:lnTo>
                    <a:pt x="992" y="751"/>
                  </a:lnTo>
                  <a:lnTo>
                    <a:pt x="992" y="751"/>
                  </a:lnTo>
                  <a:lnTo>
                    <a:pt x="993" y="749"/>
                  </a:lnTo>
                  <a:lnTo>
                    <a:pt x="993" y="749"/>
                  </a:lnTo>
                  <a:lnTo>
                    <a:pt x="993" y="749"/>
                  </a:lnTo>
                  <a:lnTo>
                    <a:pt x="993" y="749"/>
                  </a:lnTo>
                  <a:lnTo>
                    <a:pt x="993" y="749"/>
                  </a:lnTo>
                  <a:lnTo>
                    <a:pt x="993" y="748"/>
                  </a:lnTo>
                  <a:lnTo>
                    <a:pt x="993" y="748"/>
                  </a:lnTo>
                  <a:lnTo>
                    <a:pt x="993" y="747"/>
                  </a:lnTo>
                  <a:lnTo>
                    <a:pt x="994" y="747"/>
                  </a:lnTo>
                  <a:lnTo>
                    <a:pt x="994" y="747"/>
                  </a:lnTo>
                  <a:lnTo>
                    <a:pt x="994" y="746"/>
                  </a:lnTo>
                  <a:lnTo>
                    <a:pt x="994" y="746"/>
                  </a:lnTo>
                  <a:lnTo>
                    <a:pt x="994" y="746"/>
                  </a:lnTo>
                  <a:lnTo>
                    <a:pt x="994" y="744"/>
                  </a:lnTo>
                  <a:lnTo>
                    <a:pt x="994" y="744"/>
                  </a:lnTo>
                  <a:lnTo>
                    <a:pt x="996" y="743"/>
                  </a:lnTo>
                  <a:lnTo>
                    <a:pt x="996" y="742"/>
                  </a:lnTo>
                  <a:lnTo>
                    <a:pt x="996" y="742"/>
                  </a:lnTo>
                  <a:lnTo>
                    <a:pt x="997" y="740"/>
                  </a:lnTo>
                  <a:lnTo>
                    <a:pt x="997" y="740"/>
                  </a:lnTo>
                  <a:lnTo>
                    <a:pt x="997" y="740"/>
                  </a:lnTo>
                  <a:lnTo>
                    <a:pt x="998" y="740"/>
                  </a:lnTo>
                  <a:lnTo>
                    <a:pt x="998" y="739"/>
                  </a:lnTo>
                  <a:lnTo>
                    <a:pt x="998" y="739"/>
                  </a:lnTo>
                  <a:lnTo>
                    <a:pt x="998" y="738"/>
                  </a:lnTo>
                  <a:lnTo>
                    <a:pt x="998" y="738"/>
                  </a:lnTo>
                  <a:lnTo>
                    <a:pt x="998" y="738"/>
                  </a:lnTo>
                  <a:lnTo>
                    <a:pt x="998" y="737"/>
                  </a:lnTo>
                  <a:lnTo>
                    <a:pt x="1000" y="737"/>
                  </a:lnTo>
                  <a:lnTo>
                    <a:pt x="1000" y="735"/>
                  </a:lnTo>
                  <a:lnTo>
                    <a:pt x="1000" y="735"/>
                  </a:lnTo>
                  <a:lnTo>
                    <a:pt x="998" y="734"/>
                  </a:lnTo>
                  <a:lnTo>
                    <a:pt x="998" y="733"/>
                  </a:lnTo>
                  <a:lnTo>
                    <a:pt x="997" y="731"/>
                  </a:lnTo>
                  <a:lnTo>
                    <a:pt x="996" y="730"/>
                  </a:lnTo>
                  <a:lnTo>
                    <a:pt x="996" y="729"/>
                  </a:lnTo>
                  <a:lnTo>
                    <a:pt x="994" y="729"/>
                  </a:lnTo>
                  <a:lnTo>
                    <a:pt x="993" y="729"/>
                  </a:lnTo>
                  <a:lnTo>
                    <a:pt x="992" y="729"/>
                  </a:lnTo>
                  <a:lnTo>
                    <a:pt x="990" y="727"/>
                  </a:lnTo>
                  <a:lnTo>
                    <a:pt x="990" y="727"/>
                  </a:lnTo>
                  <a:lnTo>
                    <a:pt x="989" y="729"/>
                  </a:lnTo>
                  <a:lnTo>
                    <a:pt x="987" y="729"/>
                  </a:lnTo>
                  <a:lnTo>
                    <a:pt x="987" y="730"/>
                  </a:lnTo>
                  <a:lnTo>
                    <a:pt x="985" y="730"/>
                  </a:lnTo>
                  <a:lnTo>
                    <a:pt x="985" y="730"/>
                  </a:lnTo>
                  <a:lnTo>
                    <a:pt x="985" y="727"/>
                  </a:lnTo>
                  <a:lnTo>
                    <a:pt x="984" y="729"/>
                  </a:lnTo>
                  <a:lnTo>
                    <a:pt x="983" y="729"/>
                  </a:lnTo>
                  <a:lnTo>
                    <a:pt x="983" y="729"/>
                  </a:lnTo>
                  <a:lnTo>
                    <a:pt x="983" y="727"/>
                  </a:lnTo>
                  <a:lnTo>
                    <a:pt x="983" y="726"/>
                  </a:lnTo>
                  <a:lnTo>
                    <a:pt x="983" y="726"/>
                  </a:lnTo>
                  <a:lnTo>
                    <a:pt x="983" y="725"/>
                  </a:lnTo>
                  <a:lnTo>
                    <a:pt x="981" y="725"/>
                  </a:lnTo>
                  <a:lnTo>
                    <a:pt x="980" y="724"/>
                  </a:lnTo>
                  <a:lnTo>
                    <a:pt x="980" y="724"/>
                  </a:lnTo>
                  <a:lnTo>
                    <a:pt x="980" y="722"/>
                  </a:lnTo>
                  <a:lnTo>
                    <a:pt x="981" y="722"/>
                  </a:lnTo>
                  <a:lnTo>
                    <a:pt x="981" y="722"/>
                  </a:lnTo>
                  <a:lnTo>
                    <a:pt x="981" y="721"/>
                  </a:lnTo>
                  <a:lnTo>
                    <a:pt x="981" y="721"/>
                  </a:lnTo>
                  <a:lnTo>
                    <a:pt x="981" y="721"/>
                  </a:lnTo>
                  <a:lnTo>
                    <a:pt x="980" y="721"/>
                  </a:lnTo>
                  <a:lnTo>
                    <a:pt x="981" y="721"/>
                  </a:lnTo>
                  <a:lnTo>
                    <a:pt x="981" y="720"/>
                  </a:lnTo>
                  <a:lnTo>
                    <a:pt x="981" y="720"/>
                  </a:lnTo>
                  <a:lnTo>
                    <a:pt x="981" y="720"/>
                  </a:lnTo>
                  <a:lnTo>
                    <a:pt x="980" y="720"/>
                  </a:lnTo>
                  <a:lnTo>
                    <a:pt x="981" y="720"/>
                  </a:lnTo>
                  <a:lnTo>
                    <a:pt x="981" y="718"/>
                  </a:lnTo>
                  <a:lnTo>
                    <a:pt x="981" y="718"/>
                  </a:lnTo>
                  <a:lnTo>
                    <a:pt x="981" y="718"/>
                  </a:lnTo>
                  <a:lnTo>
                    <a:pt x="981" y="718"/>
                  </a:lnTo>
                  <a:lnTo>
                    <a:pt x="981" y="717"/>
                  </a:lnTo>
                  <a:lnTo>
                    <a:pt x="981" y="716"/>
                  </a:lnTo>
                  <a:lnTo>
                    <a:pt x="983" y="716"/>
                  </a:lnTo>
                  <a:lnTo>
                    <a:pt x="983" y="716"/>
                  </a:lnTo>
                  <a:lnTo>
                    <a:pt x="983" y="715"/>
                  </a:lnTo>
                  <a:lnTo>
                    <a:pt x="983" y="716"/>
                  </a:lnTo>
                  <a:lnTo>
                    <a:pt x="983" y="716"/>
                  </a:lnTo>
                  <a:lnTo>
                    <a:pt x="984" y="716"/>
                  </a:lnTo>
                  <a:lnTo>
                    <a:pt x="984" y="716"/>
                  </a:lnTo>
                  <a:lnTo>
                    <a:pt x="985" y="716"/>
                  </a:lnTo>
                  <a:lnTo>
                    <a:pt x="985" y="717"/>
                  </a:lnTo>
                  <a:lnTo>
                    <a:pt x="987" y="716"/>
                  </a:lnTo>
                  <a:lnTo>
                    <a:pt x="985" y="716"/>
                  </a:lnTo>
                  <a:lnTo>
                    <a:pt x="987" y="716"/>
                  </a:lnTo>
                  <a:lnTo>
                    <a:pt x="987" y="716"/>
                  </a:lnTo>
                  <a:lnTo>
                    <a:pt x="987" y="716"/>
                  </a:lnTo>
                  <a:lnTo>
                    <a:pt x="987" y="715"/>
                  </a:lnTo>
                  <a:lnTo>
                    <a:pt x="987" y="715"/>
                  </a:lnTo>
                  <a:lnTo>
                    <a:pt x="987" y="715"/>
                  </a:lnTo>
                  <a:lnTo>
                    <a:pt x="987" y="715"/>
                  </a:lnTo>
                  <a:lnTo>
                    <a:pt x="988" y="715"/>
                  </a:lnTo>
                  <a:lnTo>
                    <a:pt x="988" y="715"/>
                  </a:lnTo>
                  <a:lnTo>
                    <a:pt x="988" y="715"/>
                  </a:lnTo>
                  <a:lnTo>
                    <a:pt x="988" y="713"/>
                  </a:lnTo>
                  <a:lnTo>
                    <a:pt x="988" y="712"/>
                  </a:lnTo>
                  <a:lnTo>
                    <a:pt x="988" y="712"/>
                  </a:lnTo>
                  <a:lnTo>
                    <a:pt x="988" y="712"/>
                  </a:lnTo>
                  <a:lnTo>
                    <a:pt x="988" y="712"/>
                  </a:lnTo>
                  <a:lnTo>
                    <a:pt x="988" y="711"/>
                  </a:lnTo>
                  <a:lnTo>
                    <a:pt x="989" y="711"/>
                  </a:lnTo>
                  <a:lnTo>
                    <a:pt x="989" y="711"/>
                  </a:lnTo>
                  <a:lnTo>
                    <a:pt x="988" y="709"/>
                  </a:lnTo>
                  <a:lnTo>
                    <a:pt x="989" y="709"/>
                  </a:lnTo>
                  <a:lnTo>
                    <a:pt x="989" y="709"/>
                  </a:lnTo>
                  <a:lnTo>
                    <a:pt x="989" y="709"/>
                  </a:lnTo>
                  <a:lnTo>
                    <a:pt x="990" y="709"/>
                  </a:lnTo>
                  <a:lnTo>
                    <a:pt x="990" y="709"/>
                  </a:lnTo>
                  <a:lnTo>
                    <a:pt x="992" y="709"/>
                  </a:lnTo>
                  <a:lnTo>
                    <a:pt x="990" y="708"/>
                  </a:lnTo>
                  <a:lnTo>
                    <a:pt x="992" y="708"/>
                  </a:lnTo>
                  <a:lnTo>
                    <a:pt x="990" y="707"/>
                  </a:lnTo>
                  <a:lnTo>
                    <a:pt x="992" y="707"/>
                  </a:lnTo>
                  <a:lnTo>
                    <a:pt x="992" y="707"/>
                  </a:lnTo>
                  <a:lnTo>
                    <a:pt x="993" y="707"/>
                  </a:lnTo>
                  <a:lnTo>
                    <a:pt x="993" y="707"/>
                  </a:lnTo>
                  <a:lnTo>
                    <a:pt x="993" y="705"/>
                  </a:lnTo>
                  <a:lnTo>
                    <a:pt x="993" y="705"/>
                  </a:lnTo>
                  <a:lnTo>
                    <a:pt x="993" y="705"/>
                  </a:lnTo>
                  <a:lnTo>
                    <a:pt x="993" y="705"/>
                  </a:lnTo>
                  <a:lnTo>
                    <a:pt x="993" y="705"/>
                  </a:lnTo>
                  <a:lnTo>
                    <a:pt x="993" y="705"/>
                  </a:lnTo>
                  <a:lnTo>
                    <a:pt x="993" y="704"/>
                  </a:lnTo>
                  <a:lnTo>
                    <a:pt x="993" y="704"/>
                  </a:lnTo>
                  <a:lnTo>
                    <a:pt x="993" y="704"/>
                  </a:lnTo>
                  <a:lnTo>
                    <a:pt x="994" y="704"/>
                  </a:lnTo>
                  <a:lnTo>
                    <a:pt x="993" y="704"/>
                  </a:lnTo>
                  <a:lnTo>
                    <a:pt x="993" y="704"/>
                  </a:lnTo>
                  <a:lnTo>
                    <a:pt x="993" y="703"/>
                  </a:lnTo>
                  <a:lnTo>
                    <a:pt x="994" y="703"/>
                  </a:lnTo>
                  <a:lnTo>
                    <a:pt x="996" y="703"/>
                  </a:lnTo>
                  <a:lnTo>
                    <a:pt x="994" y="702"/>
                  </a:lnTo>
                  <a:lnTo>
                    <a:pt x="996" y="702"/>
                  </a:lnTo>
                  <a:lnTo>
                    <a:pt x="996" y="702"/>
                  </a:lnTo>
                  <a:lnTo>
                    <a:pt x="996" y="702"/>
                  </a:lnTo>
                  <a:lnTo>
                    <a:pt x="997" y="703"/>
                  </a:lnTo>
                  <a:lnTo>
                    <a:pt x="997" y="702"/>
                  </a:lnTo>
                  <a:lnTo>
                    <a:pt x="997" y="702"/>
                  </a:lnTo>
                  <a:lnTo>
                    <a:pt x="997" y="702"/>
                  </a:lnTo>
                  <a:lnTo>
                    <a:pt x="998" y="702"/>
                  </a:lnTo>
                  <a:lnTo>
                    <a:pt x="998" y="700"/>
                  </a:lnTo>
                  <a:lnTo>
                    <a:pt x="998" y="700"/>
                  </a:lnTo>
                  <a:lnTo>
                    <a:pt x="998" y="700"/>
                  </a:lnTo>
                  <a:lnTo>
                    <a:pt x="998" y="700"/>
                  </a:lnTo>
                  <a:lnTo>
                    <a:pt x="998" y="699"/>
                  </a:lnTo>
                  <a:lnTo>
                    <a:pt x="998" y="698"/>
                  </a:lnTo>
                  <a:lnTo>
                    <a:pt x="1000" y="699"/>
                  </a:lnTo>
                  <a:lnTo>
                    <a:pt x="1000" y="698"/>
                  </a:lnTo>
                  <a:lnTo>
                    <a:pt x="1000" y="698"/>
                  </a:lnTo>
                  <a:lnTo>
                    <a:pt x="1000" y="698"/>
                  </a:lnTo>
                  <a:lnTo>
                    <a:pt x="1001" y="698"/>
                  </a:lnTo>
                  <a:lnTo>
                    <a:pt x="1001" y="698"/>
                  </a:lnTo>
                  <a:lnTo>
                    <a:pt x="1001" y="698"/>
                  </a:lnTo>
                  <a:lnTo>
                    <a:pt x="1001" y="696"/>
                  </a:lnTo>
                  <a:lnTo>
                    <a:pt x="1002" y="698"/>
                  </a:lnTo>
                  <a:lnTo>
                    <a:pt x="1002" y="696"/>
                  </a:lnTo>
                  <a:lnTo>
                    <a:pt x="1002" y="696"/>
                  </a:lnTo>
                  <a:lnTo>
                    <a:pt x="1002" y="696"/>
                  </a:lnTo>
                  <a:lnTo>
                    <a:pt x="1003" y="696"/>
                  </a:lnTo>
                  <a:lnTo>
                    <a:pt x="1003" y="696"/>
                  </a:lnTo>
                  <a:lnTo>
                    <a:pt x="1003" y="696"/>
                  </a:lnTo>
                  <a:lnTo>
                    <a:pt x="1003" y="696"/>
                  </a:lnTo>
                  <a:lnTo>
                    <a:pt x="1005" y="696"/>
                  </a:lnTo>
                  <a:lnTo>
                    <a:pt x="1003" y="696"/>
                  </a:lnTo>
                  <a:lnTo>
                    <a:pt x="1003" y="695"/>
                  </a:lnTo>
                  <a:lnTo>
                    <a:pt x="1005" y="695"/>
                  </a:lnTo>
                  <a:lnTo>
                    <a:pt x="1005" y="695"/>
                  </a:lnTo>
                  <a:lnTo>
                    <a:pt x="1005" y="694"/>
                  </a:lnTo>
                  <a:lnTo>
                    <a:pt x="1006" y="694"/>
                  </a:lnTo>
                  <a:lnTo>
                    <a:pt x="1006" y="694"/>
                  </a:lnTo>
                  <a:lnTo>
                    <a:pt x="1006" y="695"/>
                  </a:lnTo>
                  <a:lnTo>
                    <a:pt x="1006" y="694"/>
                  </a:lnTo>
                  <a:lnTo>
                    <a:pt x="1006" y="694"/>
                  </a:lnTo>
                  <a:lnTo>
                    <a:pt x="1006" y="694"/>
                  </a:lnTo>
                  <a:lnTo>
                    <a:pt x="1007" y="693"/>
                  </a:lnTo>
                  <a:lnTo>
                    <a:pt x="1007" y="694"/>
                  </a:lnTo>
                  <a:lnTo>
                    <a:pt x="1007" y="693"/>
                  </a:lnTo>
                  <a:lnTo>
                    <a:pt x="1007" y="693"/>
                  </a:lnTo>
                  <a:lnTo>
                    <a:pt x="1007" y="693"/>
                  </a:lnTo>
                  <a:lnTo>
                    <a:pt x="1007" y="693"/>
                  </a:lnTo>
                  <a:lnTo>
                    <a:pt x="1009" y="693"/>
                  </a:lnTo>
                  <a:lnTo>
                    <a:pt x="1007" y="693"/>
                  </a:lnTo>
                  <a:lnTo>
                    <a:pt x="1009" y="691"/>
                  </a:lnTo>
                  <a:lnTo>
                    <a:pt x="1009" y="691"/>
                  </a:lnTo>
                  <a:lnTo>
                    <a:pt x="1007" y="691"/>
                  </a:lnTo>
                  <a:lnTo>
                    <a:pt x="1007" y="691"/>
                  </a:lnTo>
                  <a:lnTo>
                    <a:pt x="1009" y="691"/>
                  </a:lnTo>
                  <a:lnTo>
                    <a:pt x="1009" y="691"/>
                  </a:lnTo>
                  <a:lnTo>
                    <a:pt x="1007" y="691"/>
                  </a:lnTo>
                  <a:lnTo>
                    <a:pt x="1009" y="690"/>
                  </a:lnTo>
                  <a:lnTo>
                    <a:pt x="1009" y="690"/>
                  </a:lnTo>
                  <a:lnTo>
                    <a:pt x="1009" y="690"/>
                  </a:lnTo>
                  <a:lnTo>
                    <a:pt x="1007" y="689"/>
                  </a:lnTo>
                  <a:lnTo>
                    <a:pt x="1007" y="689"/>
                  </a:lnTo>
                  <a:lnTo>
                    <a:pt x="1007" y="689"/>
                  </a:lnTo>
                  <a:lnTo>
                    <a:pt x="1007" y="689"/>
                  </a:lnTo>
                  <a:lnTo>
                    <a:pt x="1007" y="687"/>
                  </a:lnTo>
                  <a:lnTo>
                    <a:pt x="1006" y="687"/>
                  </a:lnTo>
                  <a:lnTo>
                    <a:pt x="1007" y="687"/>
                  </a:lnTo>
                  <a:lnTo>
                    <a:pt x="1006" y="686"/>
                  </a:lnTo>
                  <a:lnTo>
                    <a:pt x="1006" y="687"/>
                  </a:lnTo>
                  <a:lnTo>
                    <a:pt x="1006" y="686"/>
                  </a:lnTo>
                  <a:lnTo>
                    <a:pt x="1006" y="686"/>
                  </a:lnTo>
                  <a:lnTo>
                    <a:pt x="1007" y="686"/>
                  </a:lnTo>
                  <a:lnTo>
                    <a:pt x="1006" y="685"/>
                  </a:lnTo>
                  <a:lnTo>
                    <a:pt x="1006" y="685"/>
                  </a:lnTo>
                  <a:lnTo>
                    <a:pt x="1006" y="685"/>
                  </a:lnTo>
                  <a:lnTo>
                    <a:pt x="1005" y="685"/>
                  </a:lnTo>
                  <a:lnTo>
                    <a:pt x="1003" y="685"/>
                  </a:lnTo>
                  <a:lnTo>
                    <a:pt x="1005" y="683"/>
                  </a:lnTo>
                  <a:lnTo>
                    <a:pt x="1003" y="683"/>
                  </a:lnTo>
                  <a:lnTo>
                    <a:pt x="1003" y="683"/>
                  </a:lnTo>
                  <a:lnTo>
                    <a:pt x="1003" y="683"/>
                  </a:lnTo>
                  <a:lnTo>
                    <a:pt x="1005" y="682"/>
                  </a:lnTo>
                  <a:lnTo>
                    <a:pt x="1003" y="682"/>
                  </a:lnTo>
                  <a:lnTo>
                    <a:pt x="1003" y="682"/>
                  </a:lnTo>
                  <a:lnTo>
                    <a:pt x="1003" y="682"/>
                  </a:lnTo>
                  <a:lnTo>
                    <a:pt x="1003" y="681"/>
                  </a:lnTo>
                  <a:lnTo>
                    <a:pt x="1003" y="681"/>
                  </a:lnTo>
                  <a:lnTo>
                    <a:pt x="1003" y="681"/>
                  </a:lnTo>
                  <a:lnTo>
                    <a:pt x="1003" y="680"/>
                  </a:lnTo>
                  <a:lnTo>
                    <a:pt x="1005" y="678"/>
                  </a:lnTo>
                  <a:lnTo>
                    <a:pt x="1003" y="680"/>
                  </a:lnTo>
                  <a:lnTo>
                    <a:pt x="1003" y="678"/>
                  </a:lnTo>
                  <a:lnTo>
                    <a:pt x="1003" y="678"/>
                  </a:lnTo>
                  <a:lnTo>
                    <a:pt x="1002" y="677"/>
                  </a:lnTo>
                  <a:lnTo>
                    <a:pt x="1002" y="677"/>
                  </a:lnTo>
                  <a:lnTo>
                    <a:pt x="1002" y="677"/>
                  </a:lnTo>
                  <a:lnTo>
                    <a:pt x="1002" y="676"/>
                  </a:lnTo>
                  <a:lnTo>
                    <a:pt x="1002" y="676"/>
                  </a:lnTo>
                  <a:lnTo>
                    <a:pt x="1002" y="676"/>
                  </a:lnTo>
                  <a:lnTo>
                    <a:pt x="1002" y="676"/>
                  </a:lnTo>
                  <a:lnTo>
                    <a:pt x="1002" y="674"/>
                  </a:lnTo>
                  <a:lnTo>
                    <a:pt x="1001" y="674"/>
                  </a:lnTo>
                  <a:lnTo>
                    <a:pt x="1002" y="673"/>
                  </a:lnTo>
                  <a:lnTo>
                    <a:pt x="1002" y="672"/>
                  </a:lnTo>
                  <a:lnTo>
                    <a:pt x="1002" y="672"/>
                  </a:lnTo>
                  <a:lnTo>
                    <a:pt x="1002" y="672"/>
                  </a:lnTo>
                  <a:lnTo>
                    <a:pt x="1002" y="672"/>
                  </a:lnTo>
                  <a:lnTo>
                    <a:pt x="1002" y="671"/>
                  </a:lnTo>
                  <a:lnTo>
                    <a:pt x="1001" y="671"/>
                  </a:lnTo>
                  <a:lnTo>
                    <a:pt x="1001" y="671"/>
                  </a:lnTo>
                  <a:lnTo>
                    <a:pt x="1001" y="671"/>
                  </a:lnTo>
                  <a:lnTo>
                    <a:pt x="1001" y="669"/>
                  </a:lnTo>
                  <a:lnTo>
                    <a:pt x="1001" y="668"/>
                  </a:lnTo>
                  <a:lnTo>
                    <a:pt x="1001" y="669"/>
                  </a:lnTo>
                  <a:lnTo>
                    <a:pt x="1000" y="668"/>
                  </a:lnTo>
                  <a:lnTo>
                    <a:pt x="1001" y="668"/>
                  </a:lnTo>
                  <a:lnTo>
                    <a:pt x="1001" y="667"/>
                  </a:lnTo>
                  <a:lnTo>
                    <a:pt x="1000" y="667"/>
                  </a:lnTo>
                  <a:lnTo>
                    <a:pt x="1000" y="667"/>
                  </a:lnTo>
                  <a:lnTo>
                    <a:pt x="998" y="667"/>
                  </a:lnTo>
                  <a:lnTo>
                    <a:pt x="998" y="667"/>
                  </a:lnTo>
                  <a:lnTo>
                    <a:pt x="998" y="665"/>
                  </a:lnTo>
                  <a:lnTo>
                    <a:pt x="998" y="665"/>
                  </a:lnTo>
                  <a:lnTo>
                    <a:pt x="998" y="665"/>
                  </a:lnTo>
                  <a:lnTo>
                    <a:pt x="998" y="665"/>
                  </a:lnTo>
                  <a:lnTo>
                    <a:pt x="997" y="665"/>
                  </a:lnTo>
                  <a:lnTo>
                    <a:pt x="997" y="664"/>
                  </a:lnTo>
                  <a:lnTo>
                    <a:pt x="997" y="664"/>
                  </a:lnTo>
                  <a:lnTo>
                    <a:pt x="997" y="665"/>
                  </a:lnTo>
                  <a:lnTo>
                    <a:pt x="997" y="664"/>
                  </a:lnTo>
                  <a:lnTo>
                    <a:pt x="996" y="664"/>
                  </a:lnTo>
                  <a:lnTo>
                    <a:pt x="996" y="664"/>
                  </a:lnTo>
                  <a:lnTo>
                    <a:pt x="996" y="663"/>
                  </a:lnTo>
                  <a:lnTo>
                    <a:pt x="996" y="663"/>
                  </a:lnTo>
                  <a:lnTo>
                    <a:pt x="996" y="663"/>
                  </a:lnTo>
                  <a:lnTo>
                    <a:pt x="994" y="664"/>
                  </a:lnTo>
                  <a:lnTo>
                    <a:pt x="994" y="664"/>
                  </a:lnTo>
                  <a:lnTo>
                    <a:pt x="994" y="663"/>
                  </a:lnTo>
                  <a:lnTo>
                    <a:pt x="994" y="663"/>
                  </a:lnTo>
                  <a:lnTo>
                    <a:pt x="994" y="661"/>
                  </a:lnTo>
                  <a:lnTo>
                    <a:pt x="993" y="661"/>
                  </a:lnTo>
                  <a:lnTo>
                    <a:pt x="993" y="661"/>
                  </a:lnTo>
                  <a:lnTo>
                    <a:pt x="992" y="661"/>
                  </a:lnTo>
                  <a:lnTo>
                    <a:pt x="992" y="663"/>
                  </a:lnTo>
                  <a:lnTo>
                    <a:pt x="992" y="663"/>
                  </a:lnTo>
                  <a:lnTo>
                    <a:pt x="992" y="661"/>
                  </a:lnTo>
                  <a:lnTo>
                    <a:pt x="992" y="661"/>
                  </a:lnTo>
                  <a:lnTo>
                    <a:pt x="990" y="661"/>
                  </a:lnTo>
                  <a:lnTo>
                    <a:pt x="990" y="661"/>
                  </a:lnTo>
                  <a:lnTo>
                    <a:pt x="990" y="661"/>
                  </a:lnTo>
                  <a:lnTo>
                    <a:pt x="990" y="660"/>
                  </a:lnTo>
                  <a:lnTo>
                    <a:pt x="990" y="660"/>
                  </a:lnTo>
                  <a:lnTo>
                    <a:pt x="989" y="660"/>
                  </a:lnTo>
                  <a:lnTo>
                    <a:pt x="989" y="660"/>
                  </a:lnTo>
                  <a:lnTo>
                    <a:pt x="989" y="660"/>
                  </a:lnTo>
                  <a:lnTo>
                    <a:pt x="989" y="660"/>
                  </a:lnTo>
                  <a:lnTo>
                    <a:pt x="989" y="660"/>
                  </a:lnTo>
                  <a:lnTo>
                    <a:pt x="989" y="659"/>
                  </a:lnTo>
                  <a:lnTo>
                    <a:pt x="989" y="659"/>
                  </a:lnTo>
                  <a:lnTo>
                    <a:pt x="988" y="659"/>
                  </a:lnTo>
                  <a:lnTo>
                    <a:pt x="988" y="659"/>
                  </a:lnTo>
                  <a:lnTo>
                    <a:pt x="988" y="659"/>
                  </a:lnTo>
                  <a:lnTo>
                    <a:pt x="988" y="659"/>
                  </a:lnTo>
                  <a:lnTo>
                    <a:pt x="988" y="659"/>
                  </a:lnTo>
                  <a:lnTo>
                    <a:pt x="987" y="659"/>
                  </a:lnTo>
                  <a:lnTo>
                    <a:pt x="987" y="658"/>
                  </a:lnTo>
                  <a:lnTo>
                    <a:pt x="987" y="656"/>
                  </a:lnTo>
                  <a:lnTo>
                    <a:pt x="987" y="656"/>
                  </a:lnTo>
                  <a:lnTo>
                    <a:pt x="987" y="655"/>
                  </a:lnTo>
                  <a:lnTo>
                    <a:pt x="987" y="655"/>
                  </a:lnTo>
                  <a:lnTo>
                    <a:pt x="987" y="654"/>
                  </a:lnTo>
                  <a:lnTo>
                    <a:pt x="987" y="652"/>
                  </a:lnTo>
                  <a:lnTo>
                    <a:pt x="987" y="651"/>
                  </a:lnTo>
                  <a:lnTo>
                    <a:pt x="988" y="651"/>
                  </a:lnTo>
                  <a:lnTo>
                    <a:pt x="988" y="650"/>
                  </a:lnTo>
                  <a:lnTo>
                    <a:pt x="988" y="647"/>
                  </a:lnTo>
                  <a:lnTo>
                    <a:pt x="988" y="647"/>
                  </a:lnTo>
                  <a:lnTo>
                    <a:pt x="989" y="647"/>
                  </a:lnTo>
                  <a:lnTo>
                    <a:pt x="990" y="646"/>
                  </a:lnTo>
                  <a:lnTo>
                    <a:pt x="992" y="645"/>
                  </a:lnTo>
                  <a:lnTo>
                    <a:pt x="992" y="643"/>
                  </a:lnTo>
                  <a:lnTo>
                    <a:pt x="992" y="643"/>
                  </a:lnTo>
                  <a:lnTo>
                    <a:pt x="993" y="642"/>
                  </a:lnTo>
                  <a:lnTo>
                    <a:pt x="993" y="641"/>
                  </a:lnTo>
                  <a:lnTo>
                    <a:pt x="993" y="641"/>
                  </a:lnTo>
                  <a:lnTo>
                    <a:pt x="993" y="639"/>
                  </a:lnTo>
                  <a:lnTo>
                    <a:pt x="993" y="639"/>
                  </a:lnTo>
                  <a:lnTo>
                    <a:pt x="993" y="638"/>
                  </a:lnTo>
                  <a:lnTo>
                    <a:pt x="994" y="638"/>
                  </a:lnTo>
                  <a:lnTo>
                    <a:pt x="994" y="637"/>
                  </a:lnTo>
                  <a:lnTo>
                    <a:pt x="996" y="637"/>
                  </a:lnTo>
                  <a:lnTo>
                    <a:pt x="996" y="636"/>
                  </a:lnTo>
                  <a:lnTo>
                    <a:pt x="996" y="634"/>
                  </a:lnTo>
                  <a:lnTo>
                    <a:pt x="996" y="634"/>
                  </a:lnTo>
                  <a:lnTo>
                    <a:pt x="996" y="634"/>
                  </a:lnTo>
                  <a:lnTo>
                    <a:pt x="994" y="634"/>
                  </a:lnTo>
                  <a:lnTo>
                    <a:pt x="996" y="634"/>
                  </a:lnTo>
                  <a:lnTo>
                    <a:pt x="994" y="633"/>
                  </a:lnTo>
                  <a:lnTo>
                    <a:pt x="994" y="633"/>
                  </a:lnTo>
                  <a:lnTo>
                    <a:pt x="994" y="632"/>
                  </a:lnTo>
                  <a:lnTo>
                    <a:pt x="994" y="632"/>
                  </a:lnTo>
                  <a:lnTo>
                    <a:pt x="994" y="632"/>
                  </a:lnTo>
                  <a:lnTo>
                    <a:pt x="993" y="632"/>
                  </a:lnTo>
                  <a:lnTo>
                    <a:pt x="994" y="630"/>
                  </a:lnTo>
                  <a:lnTo>
                    <a:pt x="993" y="630"/>
                  </a:lnTo>
                  <a:lnTo>
                    <a:pt x="994" y="630"/>
                  </a:lnTo>
                  <a:lnTo>
                    <a:pt x="993" y="630"/>
                  </a:lnTo>
                  <a:lnTo>
                    <a:pt x="993" y="629"/>
                  </a:lnTo>
                  <a:lnTo>
                    <a:pt x="993" y="629"/>
                  </a:lnTo>
                  <a:lnTo>
                    <a:pt x="994" y="629"/>
                  </a:lnTo>
                  <a:lnTo>
                    <a:pt x="994" y="628"/>
                  </a:lnTo>
                  <a:lnTo>
                    <a:pt x="994" y="628"/>
                  </a:lnTo>
                  <a:lnTo>
                    <a:pt x="994" y="628"/>
                  </a:lnTo>
                  <a:lnTo>
                    <a:pt x="994" y="627"/>
                  </a:lnTo>
                  <a:lnTo>
                    <a:pt x="994" y="627"/>
                  </a:lnTo>
                  <a:lnTo>
                    <a:pt x="994" y="627"/>
                  </a:lnTo>
                  <a:lnTo>
                    <a:pt x="994" y="625"/>
                  </a:lnTo>
                  <a:lnTo>
                    <a:pt x="996" y="627"/>
                  </a:lnTo>
                  <a:lnTo>
                    <a:pt x="996" y="625"/>
                  </a:lnTo>
                  <a:lnTo>
                    <a:pt x="996" y="625"/>
                  </a:lnTo>
                  <a:lnTo>
                    <a:pt x="996" y="627"/>
                  </a:lnTo>
                  <a:lnTo>
                    <a:pt x="996" y="625"/>
                  </a:lnTo>
                  <a:lnTo>
                    <a:pt x="996" y="625"/>
                  </a:lnTo>
                  <a:lnTo>
                    <a:pt x="997" y="625"/>
                  </a:lnTo>
                  <a:lnTo>
                    <a:pt x="997" y="625"/>
                  </a:lnTo>
                  <a:lnTo>
                    <a:pt x="996" y="624"/>
                  </a:lnTo>
                  <a:lnTo>
                    <a:pt x="997" y="624"/>
                  </a:lnTo>
                  <a:lnTo>
                    <a:pt x="997" y="624"/>
                  </a:lnTo>
                  <a:lnTo>
                    <a:pt x="997" y="623"/>
                  </a:lnTo>
                  <a:lnTo>
                    <a:pt x="997" y="623"/>
                  </a:lnTo>
                  <a:lnTo>
                    <a:pt x="996" y="623"/>
                  </a:lnTo>
                  <a:lnTo>
                    <a:pt x="997" y="621"/>
                  </a:lnTo>
                  <a:lnTo>
                    <a:pt x="996" y="621"/>
                  </a:lnTo>
                  <a:lnTo>
                    <a:pt x="997" y="621"/>
                  </a:lnTo>
                  <a:lnTo>
                    <a:pt x="997" y="621"/>
                  </a:lnTo>
                  <a:lnTo>
                    <a:pt x="997" y="620"/>
                  </a:lnTo>
                  <a:lnTo>
                    <a:pt x="997" y="620"/>
                  </a:lnTo>
                  <a:lnTo>
                    <a:pt x="998" y="620"/>
                  </a:lnTo>
                  <a:lnTo>
                    <a:pt x="998" y="620"/>
                  </a:lnTo>
                  <a:lnTo>
                    <a:pt x="998" y="620"/>
                  </a:lnTo>
                  <a:lnTo>
                    <a:pt x="1000" y="620"/>
                  </a:lnTo>
                  <a:lnTo>
                    <a:pt x="1001" y="621"/>
                  </a:lnTo>
                  <a:lnTo>
                    <a:pt x="1001" y="620"/>
                  </a:lnTo>
                  <a:lnTo>
                    <a:pt x="1002" y="620"/>
                  </a:lnTo>
                  <a:lnTo>
                    <a:pt x="1002" y="620"/>
                  </a:lnTo>
                  <a:lnTo>
                    <a:pt x="1002" y="620"/>
                  </a:lnTo>
                  <a:lnTo>
                    <a:pt x="1002" y="620"/>
                  </a:lnTo>
                  <a:lnTo>
                    <a:pt x="1003" y="620"/>
                  </a:lnTo>
                  <a:lnTo>
                    <a:pt x="1003" y="619"/>
                  </a:lnTo>
                  <a:lnTo>
                    <a:pt x="1003" y="619"/>
                  </a:lnTo>
                  <a:lnTo>
                    <a:pt x="1003" y="619"/>
                  </a:lnTo>
                  <a:lnTo>
                    <a:pt x="1003" y="619"/>
                  </a:lnTo>
                  <a:lnTo>
                    <a:pt x="1005" y="619"/>
                  </a:lnTo>
                  <a:lnTo>
                    <a:pt x="1005" y="619"/>
                  </a:lnTo>
                  <a:lnTo>
                    <a:pt x="1005" y="617"/>
                  </a:lnTo>
                  <a:lnTo>
                    <a:pt x="1005" y="617"/>
                  </a:lnTo>
                  <a:lnTo>
                    <a:pt x="1006" y="617"/>
                  </a:lnTo>
                  <a:lnTo>
                    <a:pt x="1006" y="617"/>
                  </a:lnTo>
                  <a:lnTo>
                    <a:pt x="1006" y="617"/>
                  </a:lnTo>
                  <a:lnTo>
                    <a:pt x="1006" y="616"/>
                  </a:lnTo>
                  <a:lnTo>
                    <a:pt x="1006" y="616"/>
                  </a:lnTo>
                  <a:lnTo>
                    <a:pt x="1006" y="615"/>
                  </a:lnTo>
                  <a:lnTo>
                    <a:pt x="1007" y="616"/>
                  </a:lnTo>
                  <a:lnTo>
                    <a:pt x="1007" y="615"/>
                  </a:lnTo>
                  <a:lnTo>
                    <a:pt x="1007" y="615"/>
                  </a:lnTo>
                  <a:lnTo>
                    <a:pt x="1007" y="615"/>
                  </a:lnTo>
                  <a:lnTo>
                    <a:pt x="1007" y="615"/>
                  </a:lnTo>
                  <a:lnTo>
                    <a:pt x="1009" y="615"/>
                  </a:lnTo>
                  <a:lnTo>
                    <a:pt x="1009" y="615"/>
                  </a:lnTo>
                  <a:lnTo>
                    <a:pt x="1009" y="616"/>
                  </a:lnTo>
                  <a:lnTo>
                    <a:pt x="1009" y="615"/>
                  </a:lnTo>
                  <a:lnTo>
                    <a:pt x="1010" y="616"/>
                  </a:lnTo>
                  <a:lnTo>
                    <a:pt x="1011" y="616"/>
                  </a:lnTo>
                  <a:lnTo>
                    <a:pt x="1011" y="616"/>
                  </a:lnTo>
                  <a:lnTo>
                    <a:pt x="1011" y="616"/>
                  </a:lnTo>
                  <a:lnTo>
                    <a:pt x="1012" y="616"/>
                  </a:lnTo>
                  <a:lnTo>
                    <a:pt x="1014" y="615"/>
                  </a:lnTo>
                  <a:lnTo>
                    <a:pt x="1020" y="614"/>
                  </a:lnTo>
                  <a:lnTo>
                    <a:pt x="1031" y="611"/>
                  </a:lnTo>
                  <a:lnTo>
                    <a:pt x="1031" y="611"/>
                  </a:lnTo>
                  <a:lnTo>
                    <a:pt x="1031" y="611"/>
                  </a:lnTo>
                  <a:lnTo>
                    <a:pt x="1032" y="610"/>
                  </a:lnTo>
                  <a:lnTo>
                    <a:pt x="1032" y="610"/>
                  </a:lnTo>
                  <a:lnTo>
                    <a:pt x="1031" y="607"/>
                  </a:lnTo>
                  <a:lnTo>
                    <a:pt x="1031" y="606"/>
                  </a:lnTo>
                  <a:lnTo>
                    <a:pt x="1031" y="606"/>
                  </a:lnTo>
                  <a:lnTo>
                    <a:pt x="1031" y="605"/>
                  </a:lnTo>
                  <a:lnTo>
                    <a:pt x="1031" y="602"/>
                  </a:lnTo>
                  <a:lnTo>
                    <a:pt x="1031" y="601"/>
                  </a:lnTo>
                  <a:lnTo>
                    <a:pt x="1028" y="599"/>
                  </a:lnTo>
                  <a:lnTo>
                    <a:pt x="1028" y="597"/>
                  </a:lnTo>
                  <a:lnTo>
                    <a:pt x="1028" y="594"/>
                  </a:lnTo>
                  <a:lnTo>
                    <a:pt x="1028" y="594"/>
                  </a:lnTo>
                  <a:lnTo>
                    <a:pt x="1028" y="593"/>
                  </a:lnTo>
                  <a:lnTo>
                    <a:pt x="1028" y="592"/>
                  </a:lnTo>
                  <a:lnTo>
                    <a:pt x="1027" y="592"/>
                  </a:lnTo>
                  <a:lnTo>
                    <a:pt x="1027" y="592"/>
                  </a:lnTo>
                  <a:lnTo>
                    <a:pt x="1025" y="592"/>
                  </a:lnTo>
                  <a:lnTo>
                    <a:pt x="1024" y="590"/>
                  </a:lnTo>
                  <a:lnTo>
                    <a:pt x="1023" y="590"/>
                  </a:lnTo>
                  <a:lnTo>
                    <a:pt x="1022" y="589"/>
                  </a:lnTo>
                  <a:lnTo>
                    <a:pt x="1022" y="588"/>
                  </a:lnTo>
                  <a:lnTo>
                    <a:pt x="1022" y="585"/>
                  </a:lnTo>
                  <a:lnTo>
                    <a:pt x="1023" y="583"/>
                  </a:lnTo>
                  <a:lnTo>
                    <a:pt x="1023" y="580"/>
                  </a:lnTo>
                  <a:lnTo>
                    <a:pt x="1024" y="577"/>
                  </a:lnTo>
                  <a:lnTo>
                    <a:pt x="1024" y="576"/>
                  </a:lnTo>
                  <a:lnTo>
                    <a:pt x="1025" y="576"/>
                  </a:lnTo>
                  <a:lnTo>
                    <a:pt x="1027" y="576"/>
                  </a:lnTo>
                  <a:lnTo>
                    <a:pt x="1028" y="575"/>
                  </a:lnTo>
                  <a:lnTo>
                    <a:pt x="1028" y="575"/>
                  </a:lnTo>
                  <a:lnTo>
                    <a:pt x="1027" y="573"/>
                  </a:lnTo>
                  <a:lnTo>
                    <a:pt x="1028" y="573"/>
                  </a:lnTo>
                  <a:lnTo>
                    <a:pt x="1028" y="573"/>
                  </a:lnTo>
                  <a:lnTo>
                    <a:pt x="1029" y="571"/>
                  </a:lnTo>
                  <a:lnTo>
                    <a:pt x="1027" y="568"/>
                  </a:lnTo>
                  <a:lnTo>
                    <a:pt x="1025" y="568"/>
                  </a:lnTo>
                  <a:lnTo>
                    <a:pt x="1025" y="564"/>
                  </a:lnTo>
                  <a:lnTo>
                    <a:pt x="1024" y="564"/>
                  </a:lnTo>
                  <a:lnTo>
                    <a:pt x="1024" y="564"/>
                  </a:lnTo>
                  <a:lnTo>
                    <a:pt x="1024" y="566"/>
                  </a:lnTo>
                  <a:lnTo>
                    <a:pt x="1023" y="566"/>
                  </a:lnTo>
                  <a:lnTo>
                    <a:pt x="1022" y="564"/>
                  </a:lnTo>
                  <a:lnTo>
                    <a:pt x="1023" y="564"/>
                  </a:lnTo>
                  <a:lnTo>
                    <a:pt x="1022" y="563"/>
                  </a:lnTo>
                  <a:lnTo>
                    <a:pt x="1023" y="561"/>
                  </a:lnTo>
                  <a:lnTo>
                    <a:pt x="1024" y="559"/>
                  </a:lnTo>
                  <a:lnTo>
                    <a:pt x="1024" y="557"/>
                  </a:lnTo>
                  <a:lnTo>
                    <a:pt x="1025" y="557"/>
                  </a:lnTo>
                  <a:lnTo>
                    <a:pt x="1025" y="555"/>
                  </a:lnTo>
                  <a:lnTo>
                    <a:pt x="1024" y="555"/>
                  </a:lnTo>
                  <a:lnTo>
                    <a:pt x="1024" y="554"/>
                  </a:lnTo>
                  <a:lnTo>
                    <a:pt x="1024" y="554"/>
                  </a:lnTo>
                  <a:lnTo>
                    <a:pt x="1023" y="553"/>
                  </a:lnTo>
                  <a:lnTo>
                    <a:pt x="1023" y="551"/>
                  </a:lnTo>
                  <a:lnTo>
                    <a:pt x="1023" y="551"/>
                  </a:lnTo>
                  <a:lnTo>
                    <a:pt x="1027" y="549"/>
                  </a:lnTo>
                  <a:lnTo>
                    <a:pt x="1028" y="549"/>
                  </a:lnTo>
                  <a:lnTo>
                    <a:pt x="1031" y="549"/>
                  </a:lnTo>
                  <a:lnTo>
                    <a:pt x="1033" y="549"/>
                  </a:lnTo>
                  <a:lnTo>
                    <a:pt x="1034" y="550"/>
                  </a:lnTo>
                  <a:lnTo>
                    <a:pt x="1037" y="550"/>
                  </a:lnTo>
                  <a:lnTo>
                    <a:pt x="1038" y="551"/>
                  </a:lnTo>
                  <a:lnTo>
                    <a:pt x="1040" y="551"/>
                  </a:lnTo>
                  <a:lnTo>
                    <a:pt x="1042" y="554"/>
                  </a:lnTo>
                  <a:lnTo>
                    <a:pt x="1042" y="554"/>
                  </a:lnTo>
                  <a:lnTo>
                    <a:pt x="1044" y="554"/>
                  </a:lnTo>
                  <a:lnTo>
                    <a:pt x="1045" y="554"/>
                  </a:lnTo>
                  <a:lnTo>
                    <a:pt x="1046" y="554"/>
                  </a:lnTo>
                  <a:lnTo>
                    <a:pt x="1046" y="554"/>
                  </a:lnTo>
                  <a:lnTo>
                    <a:pt x="1047" y="554"/>
                  </a:lnTo>
                  <a:lnTo>
                    <a:pt x="1049" y="553"/>
                  </a:lnTo>
                  <a:lnTo>
                    <a:pt x="1049" y="553"/>
                  </a:lnTo>
                  <a:lnTo>
                    <a:pt x="1049" y="553"/>
                  </a:lnTo>
                  <a:lnTo>
                    <a:pt x="1050" y="551"/>
                  </a:lnTo>
                  <a:lnTo>
                    <a:pt x="1051" y="551"/>
                  </a:lnTo>
                  <a:lnTo>
                    <a:pt x="1051" y="551"/>
                  </a:lnTo>
                  <a:lnTo>
                    <a:pt x="1053" y="551"/>
                  </a:lnTo>
                  <a:lnTo>
                    <a:pt x="1051" y="550"/>
                  </a:lnTo>
                  <a:lnTo>
                    <a:pt x="1051" y="549"/>
                  </a:lnTo>
                  <a:lnTo>
                    <a:pt x="1051" y="549"/>
                  </a:lnTo>
                  <a:lnTo>
                    <a:pt x="1050" y="549"/>
                  </a:lnTo>
                  <a:lnTo>
                    <a:pt x="1051" y="546"/>
                  </a:lnTo>
                  <a:lnTo>
                    <a:pt x="1051" y="546"/>
                  </a:lnTo>
                  <a:lnTo>
                    <a:pt x="1051" y="546"/>
                  </a:lnTo>
                  <a:lnTo>
                    <a:pt x="1051" y="545"/>
                  </a:lnTo>
                  <a:lnTo>
                    <a:pt x="1050" y="545"/>
                  </a:lnTo>
                  <a:lnTo>
                    <a:pt x="1050" y="545"/>
                  </a:lnTo>
                  <a:lnTo>
                    <a:pt x="1050" y="544"/>
                  </a:lnTo>
                  <a:lnTo>
                    <a:pt x="1049" y="542"/>
                  </a:lnTo>
                  <a:lnTo>
                    <a:pt x="1050" y="540"/>
                  </a:lnTo>
                  <a:lnTo>
                    <a:pt x="1050" y="540"/>
                  </a:lnTo>
                  <a:lnTo>
                    <a:pt x="1051" y="537"/>
                  </a:lnTo>
                  <a:lnTo>
                    <a:pt x="1050" y="536"/>
                  </a:lnTo>
                  <a:lnTo>
                    <a:pt x="1050" y="536"/>
                  </a:lnTo>
                  <a:lnTo>
                    <a:pt x="1049" y="535"/>
                  </a:lnTo>
                  <a:lnTo>
                    <a:pt x="1049" y="535"/>
                  </a:lnTo>
                  <a:lnTo>
                    <a:pt x="1049" y="535"/>
                  </a:lnTo>
                  <a:lnTo>
                    <a:pt x="1047" y="533"/>
                  </a:lnTo>
                  <a:lnTo>
                    <a:pt x="1047" y="532"/>
                  </a:lnTo>
                  <a:lnTo>
                    <a:pt x="1049" y="531"/>
                  </a:lnTo>
                  <a:lnTo>
                    <a:pt x="1049" y="529"/>
                  </a:lnTo>
                  <a:lnTo>
                    <a:pt x="1050" y="529"/>
                  </a:lnTo>
                  <a:lnTo>
                    <a:pt x="1051" y="529"/>
                  </a:lnTo>
                  <a:lnTo>
                    <a:pt x="1051" y="529"/>
                  </a:lnTo>
                  <a:lnTo>
                    <a:pt x="1053" y="528"/>
                  </a:lnTo>
                  <a:lnTo>
                    <a:pt x="1051" y="528"/>
                  </a:lnTo>
                  <a:lnTo>
                    <a:pt x="1053" y="527"/>
                  </a:lnTo>
                  <a:lnTo>
                    <a:pt x="1053" y="527"/>
                  </a:lnTo>
                  <a:lnTo>
                    <a:pt x="1054" y="527"/>
                  </a:lnTo>
                  <a:lnTo>
                    <a:pt x="1054" y="527"/>
                  </a:lnTo>
                  <a:lnTo>
                    <a:pt x="1055" y="528"/>
                  </a:lnTo>
                  <a:lnTo>
                    <a:pt x="1056" y="528"/>
                  </a:lnTo>
                  <a:lnTo>
                    <a:pt x="1058" y="529"/>
                  </a:lnTo>
                  <a:lnTo>
                    <a:pt x="1059" y="531"/>
                  </a:lnTo>
                  <a:lnTo>
                    <a:pt x="1062" y="533"/>
                  </a:lnTo>
                  <a:lnTo>
                    <a:pt x="1062" y="533"/>
                  </a:lnTo>
                  <a:lnTo>
                    <a:pt x="1062" y="533"/>
                  </a:lnTo>
                  <a:lnTo>
                    <a:pt x="1063" y="533"/>
                  </a:lnTo>
                  <a:lnTo>
                    <a:pt x="1064" y="533"/>
                  </a:lnTo>
                  <a:lnTo>
                    <a:pt x="1064" y="535"/>
                  </a:lnTo>
                  <a:lnTo>
                    <a:pt x="1064" y="535"/>
                  </a:lnTo>
                  <a:lnTo>
                    <a:pt x="1064" y="536"/>
                  </a:lnTo>
                  <a:lnTo>
                    <a:pt x="1064" y="537"/>
                  </a:lnTo>
                  <a:lnTo>
                    <a:pt x="1066" y="537"/>
                  </a:lnTo>
                  <a:lnTo>
                    <a:pt x="1067" y="537"/>
                  </a:lnTo>
                  <a:lnTo>
                    <a:pt x="1066" y="539"/>
                  </a:lnTo>
                  <a:lnTo>
                    <a:pt x="1066" y="540"/>
                  </a:lnTo>
                  <a:lnTo>
                    <a:pt x="1066" y="540"/>
                  </a:lnTo>
                  <a:lnTo>
                    <a:pt x="1064" y="541"/>
                  </a:lnTo>
                  <a:lnTo>
                    <a:pt x="1066" y="541"/>
                  </a:lnTo>
                  <a:lnTo>
                    <a:pt x="1066" y="541"/>
                  </a:lnTo>
                  <a:lnTo>
                    <a:pt x="1067" y="541"/>
                  </a:lnTo>
                  <a:lnTo>
                    <a:pt x="1067" y="542"/>
                  </a:lnTo>
                  <a:lnTo>
                    <a:pt x="1067" y="542"/>
                  </a:lnTo>
                  <a:lnTo>
                    <a:pt x="1069" y="542"/>
                  </a:lnTo>
                  <a:lnTo>
                    <a:pt x="1069" y="542"/>
                  </a:lnTo>
                  <a:lnTo>
                    <a:pt x="1071" y="542"/>
                  </a:lnTo>
                  <a:lnTo>
                    <a:pt x="1072" y="544"/>
                  </a:lnTo>
                  <a:lnTo>
                    <a:pt x="1072" y="544"/>
                  </a:lnTo>
                  <a:lnTo>
                    <a:pt x="1072" y="544"/>
                  </a:lnTo>
                  <a:lnTo>
                    <a:pt x="1073" y="544"/>
                  </a:lnTo>
                  <a:lnTo>
                    <a:pt x="1075" y="544"/>
                  </a:lnTo>
                  <a:lnTo>
                    <a:pt x="1076" y="542"/>
                  </a:lnTo>
                  <a:lnTo>
                    <a:pt x="1076" y="541"/>
                  </a:lnTo>
                  <a:lnTo>
                    <a:pt x="1076" y="541"/>
                  </a:lnTo>
                  <a:lnTo>
                    <a:pt x="1076" y="541"/>
                  </a:lnTo>
                  <a:lnTo>
                    <a:pt x="1077" y="542"/>
                  </a:lnTo>
                  <a:lnTo>
                    <a:pt x="1077" y="542"/>
                  </a:lnTo>
                  <a:lnTo>
                    <a:pt x="1078" y="542"/>
                  </a:lnTo>
                  <a:lnTo>
                    <a:pt x="1078" y="542"/>
                  </a:lnTo>
                  <a:lnTo>
                    <a:pt x="1080" y="544"/>
                  </a:lnTo>
                  <a:lnTo>
                    <a:pt x="1080" y="544"/>
                  </a:lnTo>
                  <a:lnTo>
                    <a:pt x="1081" y="544"/>
                  </a:lnTo>
                  <a:lnTo>
                    <a:pt x="1081" y="542"/>
                  </a:lnTo>
                  <a:lnTo>
                    <a:pt x="1082" y="541"/>
                  </a:lnTo>
                  <a:lnTo>
                    <a:pt x="1082" y="541"/>
                  </a:lnTo>
                  <a:lnTo>
                    <a:pt x="1084" y="540"/>
                  </a:lnTo>
                  <a:lnTo>
                    <a:pt x="1084" y="539"/>
                  </a:lnTo>
                  <a:lnTo>
                    <a:pt x="1085" y="539"/>
                  </a:lnTo>
                  <a:lnTo>
                    <a:pt x="1085" y="537"/>
                  </a:lnTo>
                  <a:lnTo>
                    <a:pt x="1084" y="536"/>
                  </a:lnTo>
                  <a:lnTo>
                    <a:pt x="1084" y="536"/>
                  </a:lnTo>
                  <a:lnTo>
                    <a:pt x="1084" y="536"/>
                  </a:lnTo>
                  <a:lnTo>
                    <a:pt x="1085" y="535"/>
                  </a:lnTo>
                  <a:lnTo>
                    <a:pt x="1086" y="535"/>
                  </a:lnTo>
                  <a:lnTo>
                    <a:pt x="1086" y="535"/>
                  </a:lnTo>
                  <a:lnTo>
                    <a:pt x="1086" y="533"/>
                  </a:lnTo>
                  <a:lnTo>
                    <a:pt x="1086" y="533"/>
                  </a:lnTo>
                  <a:lnTo>
                    <a:pt x="1086" y="532"/>
                  </a:lnTo>
                  <a:lnTo>
                    <a:pt x="1086" y="531"/>
                  </a:lnTo>
                  <a:lnTo>
                    <a:pt x="1086" y="531"/>
                  </a:lnTo>
                  <a:lnTo>
                    <a:pt x="1086" y="529"/>
                  </a:lnTo>
                  <a:lnTo>
                    <a:pt x="1086" y="528"/>
                  </a:lnTo>
                  <a:lnTo>
                    <a:pt x="1088" y="528"/>
                  </a:lnTo>
                  <a:lnTo>
                    <a:pt x="1088" y="527"/>
                  </a:lnTo>
                  <a:lnTo>
                    <a:pt x="1088" y="527"/>
                  </a:lnTo>
                  <a:lnTo>
                    <a:pt x="1086" y="527"/>
                  </a:lnTo>
                  <a:lnTo>
                    <a:pt x="1086" y="526"/>
                  </a:lnTo>
                  <a:lnTo>
                    <a:pt x="1085" y="526"/>
                  </a:lnTo>
                  <a:lnTo>
                    <a:pt x="1086" y="524"/>
                  </a:lnTo>
                  <a:lnTo>
                    <a:pt x="1086" y="524"/>
                  </a:lnTo>
                  <a:lnTo>
                    <a:pt x="1086" y="524"/>
                  </a:lnTo>
                  <a:lnTo>
                    <a:pt x="1086" y="524"/>
                  </a:lnTo>
                  <a:lnTo>
                    <a:pt x="1088" y="524"/>
                  </a:lnTo>
                  <a:lnTo>
                    <a:pt x="1088" y="523"/>
                  </a:lnTo>
                  <a:lnTo>
                    <a:pt x="1088" y="523"/>
                  </a:lnTo>
                  <a:lnTo>
                    <a:pt x="1088" y="522"/>
                  </a:lnTo>
                  <a:lnTo>
                    <a:pt x="1089" y="520"/>
                  </a:lnTo>
                  <a:lnTo>
                    <a:pt x="1089" y="520"/>
                  </a:lnTo>
                  <a:lnTo>
                    <a:pt x="1088" y="519"/>
                  </a:lnTo>
                  <a:lnTo>
                    <a:pt x="1088" y="519"/>
                  </a:lnTo>
                  <a:lnTo>
                    <a:pt x="1089" y="518"/>
                  </a:lnTo>
                  <a:lnTo>
                    <a:pt x="1088" y="517"/>
                  </a:lnTo>
                  <a:lnTo>
                    <a:pt x="1088" y="517"/>
                  </a:lnTo>
                  <a:lnTo>
                    <a:pt x="1088" y="515"/>
                  </a:lnTo>
                  <a:lnTo>
                    <a:pt x="1088" y="515"/>
                  </a:lnTo>
                  <a:lnTo>
                    <a:pt x="1088" y="515"/>
                  </a:lnTo>
                  <a:lnTo>
                    <a:pt x="1089" y="515"/>
                  </a:lnTo>
                  <a:lnTo>
                    <a:pt x="1089" y="515"/>
                  </a:lnTo>
                  <a:lnTo>
                    <a:pt x="1089" y="514"/>
                  </a:lnTo>
                  <a:lnTo>
                    <a:pt x="1088" y="514"/>
                  </a:lnTo>
                  <a:lnTo>
                    <a:pt x="1088" y="513"/>
                  </a:lnTo>
                  <a:lnTo>
                    <a:pt x="1088" y="513"/>
                  </a:lnTo>
                  <a:lnTo>
                    <a:pt x="1088" y="513"/>
                  </a:lnTo>
                  <a:lnTo>
                    <a:pt x="1088" y="513"/>
                  </a:lnTo>
                  <a:lnTo>
                    <a:pt x="1088" y="511"/>
                  </a:lnTo>
                  <a:lnTo>
                    <a:pt x="1088" y="511"/>
                  </a:lnTo>
                  <a:lnTo>
                    <a:pt x="1086" y="510"/>
                  </a:lnTo>
                  <a:lnTo>
                    <a:pt x="1086" y="510"/>
                  </a:lnTo>
                  <a:lnTo>
                    <a:pt x="1086" y="509"/>
                  </a:lnTo>
                  <a:lnTo>
                    <a:pt x="1088" y="509"/>
                  </a:lnTo>
                  <a:lnTo>
                    <a:pt x="1088" y="507"/>
                  </a:lnTo>
                  <a:lnTo>
                    <a:pt x="1086" y="506"/>
                  </a:lnTo>
                  <a:lnTo>
                    <a:pt x="1086" y="506"/>
                  </a:lnTo>
                  <a:lnTo>
                    <a:pt x="1086" y="506"/>
                  </a:lnTo>
                  <a:lnTo>
                    <a:pt x="1086" y="506"/>
                  </a:lnTo>
                  <a:lnTo>
                    <a:pt x="1086" y="505"/>
                  </a:lnTo>
                  <a:lnTo>
                    <a:pt x="1088" y="506"/>
                  </a:lnTo>
                  <a:lnTo>
                    <a:pt x="1089" y="507"/>
                  </a:lnTo>
                  <a:lnTo>
                    <a:pt x="1089" y="506"/>
                  </a:lnTo>
                  <a:lnTo>
                    <a:pt x="1090" y="506"/>
                  </a:lnTo>
                  <a:lnTo>
                    <a:pt x="1091" y="506"/>
                  </a:lnTo>
                  <a:lnTo>
                    <a:pt x="1091" y="506"/>
                  </a:lnTo>
                  <a:lnTo>
                    <a:pt x="1093" y="505"/>
                  </a:lnTo>
                  <a:lnTo>
                    <a:pt x="1093" y="504"/>
                  </a:lnTo>
                  <a:lnTo>
                    <a:pt x="1093" y="504"/>
                  </a:lnTo>
                  <a:lnTo>
                    <a:pt x="1093" y="504"/>
                  </a:lnTo>
                  <a:lnTo>
                    <a:pt x="1093" y="502"/>
                  </a:lnTo>
                  <a:lnTo>
                    <a:pt x="1094" y="501"/>
                  </a:lnTo>
                  <a:lnTo>
                    <a:pt x="1093" y="501"/>
                  </a:lnTo>
                  <a:close/>
                </a:path>
              </a:pathLst>
            </a:custGeom>
            <a:solidFill>
              <a:srgbClr val="FBCD52"/>
            </a:solidFill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5" name="Freeform 73"/>
            <p:cNvSpPr>
              <a:spLocks/>
            </p:cNvSpPr>
            <p:nvPr/>
          </p:nvSpPr>
          <p:spPr bwMode="auto">
            <a:xfrm>
              <a:off x="5844" y="2312"/>
              <a:ext cx="1" cy="2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0 h 2"/>
                <a:gd name="T4" fmla="*/ 0 w 1"/>
                <a:gd name="T5" fmla="*/ 0 h 2"/>
                <a:gd name="T6" fmla="*/ 1 w 1"/>
                <a:gd name="T7" fmla="*/ 2 h 2"/>
                <a:gd name="T8" fmla="*/ 1 w 1"/>
                <a:gd name="T9" fmla="*/ 0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42A"/>
            </a:solidFill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6" name="Rectangle 74"/>
            <p:cNvSpPr>
              <a:spLocks noChangeArrowheads="1"/>
            </p:cNvSpPr>
            <p:nvPr/>
          </p:nvSpPr>
          <p:spPr bwMode="auto">
            <a:xfrm>
              <a:off x="6054" y="2645"/>
              <a:ext cx="1" cy="1"/>
            </a:xfrm>
            <a:prstGeom prst="rect">
              <a:avLst/>
            </a:prstGeom>
            <a:solidFill>
              <a:srgbClr val="FFD42A"/>
            </a:solidFill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7" name="Freeform 75"/>
            <p:cNvSpPr>
              <a:spLocks/>
            </p:cNvSpPr>
            <p:nvPr/>
          </p:nvSpPr>
          <p:spPr bwMode="auto">
            <a:xfrm>
              <a:off x="5155" y="2271"/>
              <a:ext cx="2" cy="0"/>
            </a:xfrm>
            <a:custGeom>
              <a:avLst/>
              <a:gdLst>
                <a:gd name="T0" fmla="*/ 0 w 2"/>
                <a:gd name="T1" fmla="*/ 2 w 2"/>
                <a:gd name="T2" fmla="*/ 0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42A"/>
            </a:solidFill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8" name="Freeform 76"/>
            <p:cNvSpPr>
              <a:spLocks/>
            </p:cNvSpPr>
            <p:nvPr/>
          </p:nvSpPr>
          <p:spPr bwMode="auto">
            <a:xfrm>
              <a:off x="5132" y="2421"/>
              <a:ext cx="0" cy="2"/>
            </a:xfrm>
            <a:custGeom>
              <a:avLst/>
              <a:gdLst>
                <a:gd name="T0" fmla="*/ 2 h 2"/>
                <a:gd name="T1" fmla="*/ 0 h 2"/>
                <a:gd name="T2" fmla="*/ 2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D42A"/>
            </a:solidFill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179" name="Group 79"/>
          <p:cNvGrpSpPr>
            <a:grpSpLocks noChangeAspect="1"/>
          </p:cNvGrpSpPr>
          <p:nvPr/>
        </p:nvGrpSpPr>
        <p:grpSpPr bwMode="auto">
          <a:xfrm>
            <a:off x="8951916" y="3873502"/>
            <a:ext cx="1485900" cy="1260476"/>
            <a:chOff x="5639" y="2440"/>
            <a:chExt cx="936" cy="794"/>
          </a:xfrm>
        </p:grpSpPr>
        <p:sp>
          <p:nvSpPr>
            <p:cNvPr id="181" name="Rectangle 80"/>
            <p:cNvSpPr>
              <a:spLocks noChangeArrowheads="1"/>
            </p:cNvSpPr>
            <p:nvPr/>
          </p:nvSpPr>
          <p:spPr bwMode="auto">
            <a:xfrm>
              <a:off x="6501" y="2914"/>
              <a:ext cx="1" cy="1"/>
            </a:xfrm>
            <a:prstGeom prst="rect">
              <a:avLst/>
            </a:prstGeom>
            <a:solidFill>
              <a:srgbClr val="FF0000"/>
            </a:solidFill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2" name="Freeform 81"/>
            <p:cNvSpPr>
              <a:spLocks noEditPoints="1"/>
            </p:cNvSpPr>
            <p:nvPr/>
          </p:nvSpPr>
          <p:spPr bwMode="auto">
            <a:xfrm>
              <a:off x="5639" y="2440"/>
              <a:ext cx="936" cy="794"/>
            </a:xfrm>
            <a:custGeom>
              <a:avLst/>
              <a:gdLst>
                <a:gd name="T0" fmla="*/ 876 w 936"/>
                <a:gd name="T1" fmla="*/ 231 h 794"/>
                <a:gd name="T2" fmla="*/ 893 w 936"/>
                <a:gd name="T3" fmla="*/ 192 h 794"/>
                <a:gd name="T4" fmla="*/ 910 w 936"/>
                <a:gd name="T5" fmla="*/ 156 h 794"/>
                <a:gd name="T6" fmla="*/ 910 w 936"/>
                <a:gd name="T7" fmla="*/ 124 h 794"/>
                <a:gd name="T8" fmla="*/ 886 w 936"/>
                <a:gd name="T9" fmla="*/ 114 h 794"/>
                <a:gd name="T10" fmla="*/ 848 w 936"/>
                <a:gd name="T11" fmla="*/ 102 h 794"/>
                <a:gd name="T12" fmla="*/ 762 w 936"/>
                <a:gd name="T13" fmla="*/ 62 h 794"/>
                <a:gd name="T14" fmla="*/ 712 w 936"/>
                <a:gd name="T15" fmla="*/ 38 h 794"/>
                <a:gd name="T16" fmla="*/ 670 w 936"/>
                <a:gd name="T17" fmla="*/ 40 h 794"/>
                <a:gd name="T18" fmla="*/ 648 w 936"/>
                <a:gd name="T19" fmla="*/ 9 h 794"/>
                <a:gd name="T20" fmla="*/ 625 w 936"/>
                <a:gd name="T21" fmla="*/ 3 h 794"/>
                <a:gd name="T22" fmla="*/ 591 w 936"/>
                <a:gd name="T23" fmla="*/ 9 h 794"/>
                <a:gd name="T24" fmla="*/ 572 w 936"/>
                <a:gd name="T25" fmla="*/ 26 h 794"/>
                <a:gd name="T26" fmla="*/ 537 w 936"/>
                <a:gd name="T27" fmla="*/ 48 h 794"/>
                <a:gd name="T28" fmla="*/ 505 w 936"/>
                <a:gd name="T29" fmla="*/ 65 h 794"/>
                <a:gd name="T30" fmla="*/ 489 w 936"/>
                <a:gd name="T31" fmla="*/ 49 h 794"/>
                <a:gd name="T32" fmla="*/ 457 w 936"/>
                <a:gd name="T33" fmla="*/ 52 h 794"/>
                <a:gd name="T34" fmla="*/ 429 w 936"/>
                <a:gd name="T35" fmla="*/ 96 h 794"/>
                <a:gd name="T36" fmla="*/ 404 w 936"/>
                <a:gd name="T37" fmla="*/ 128 h 794"/>
                <a:gd name="T38" fmla="*/ 394 w 936"/>
                <a:gd name="T39" fmla="*/ 163 h 794"/>
                <a:gd name="T40" fmla="*/ 410 w 936"/>
                <a:gd name="T41" fmla="*/ 183 h 794"/>
                <a:gd name="T42" fmla="*/ 412 w 936"/>
                <a:gd name="T43" fmla="*/ 202 h 794"/>
                <a:gd name="T44" fmla="*/ 397 w 936"/>
                <a:gd name="T45" fmla="*/ 218 h 794"/>
                <a:gd name="T46" fmla="*/ 402 w 936"/>
                <a:gd name="T47" fmla="*/ 236 h 794"/>
                <a:gd name="T48" fmla="*/ 404 w 936"/>
                <a:gd name="T49" fmla="*/ 271 h 794"/>
                <a:gd name="T50" fmla="*/ 384 w 936"/>
                <a:gd name="T51" fmla="*/ 289 h 794"/>
                <a:gd name="T52" fmla="*/ 358 w 936"/>
                <a:gd name="T53" fmla="*/ 305 h 794"/>
                <a:gd name="T54" fmla="*/ 311 w 936"/>
                <a:gd name="T55" fmla="*/ 294 h 794"/>
                <a:gd name="T56" fmla="*/ 260 w 936"/>
                <a:gd name="T57" fmla="*/ 315 h 794"/>
                <a:gd name="T58" fmla="*/ 194 w 936"/>
                <a:gd name="T59" fmla="*/ 320 h 794"/>
                <a:gd name="T60" fmla="*/ 148 w 936"/>
                <a:gd name="T61" fmla="*/ 384 h 794"/>
                <a:gd name="T62" fmla="*/ 102 w 936"/>
                <a:gd name="T63" fmla="*/ 474 h 794"/>
                <a:gd name="T64" fmla="*/ 56 w 936"/>
                <a:gd name="T65" fmla="*/ 555 h 794"/>
                <a:gd name="T66" fmla="*/ 36 w 936"/>
                <a:gd name="T67" fmla="*/ 597 h 794"/>
                <a:gd name="T68" fmla="*/ 110 w 936"/>
                <a:gd name="T69" fmla="*/ 606 h 794"/>
                <a:gd name="T70" fmla="*/ 181 w 936"/>
                <a:gd name="T71" fmla="*/ 625 h 794"/>
                <a:gd name="T72" fmla="*/ 225 w 936"/>
                <a:gd name="T73" fmla="*/ 634 h 794"/>
                <a:gd name="T74" fmla="*/ 244 w 936"/>
                <a:gd name="T75" fmla="*/ 662 h 794"/>
                <a:gd name="T76" fmla="*/ 245 w 936"/>
                <a:gd name="T77" fmla="*/ 692 h 794"/>
                <a:gd name="T78" fmla="*/ 262 w 936"/>
                <a:gd name="T79" fmla="*/ 713 h 794"/>
                <a:gd name="T80" fmla="*/ 264 w 936"/>
                <a:gd name="T81" fmla="*/ 746 h 794"/>
                <a:gd name="T82" fmla="*/ 297 w 936"/>
                <a:gd name="T83" fmla="*/ 748 h 794"/>
                <a:gd name="T84" fmla="*/ 318 w 936"/>
                <a:gd name="T85" fmla="*/ 763 h 794"/>
                <a:gd name="T86" fmla="*/ 336 w 936"/>
                <a:gd name="T87" fmla="*/ 775 h 794"/>
                <a:gd name="T88" fmla="*/ 362 w 936"/>
                <a:gd name="T89" fmla="*/ 784 h 794"/>
                <a:gd name="T90" fmla="*/ 468 w 936"/>
                <a:gd name="T91" fmla="*/ 701 h 794"/>
                <a:gd name="T92" fmla="*/ 491 w 936"/>
                <a:gd name="T93" fmla="*/ 687 h 794"/>
                <a:gd name="T94" fmla="*/ 537 w 936"/>
                <a:gd name="T95" fmla="*/ 680 h 794"/>
                <a:gd name="T96" fmla="*/ 556 w 936"/>
                <a:gd name="T97" fmla="*/ 663 h 794"/>
                <a:gd name="T98" fmla="*/ 583 w 936"/>
                <a:gd name="T99" fmla="*/ 654 h 794"/>
                <a:gd name="T100" fmla="*/ 587 w 936"/>
                <a:gd name="T101" fmla="*/ 647 h 794"/>
                <a:gd name="T102" fmla="*/ 594 w 936"/>
                <a:gd name="T103" fmla="*/ 632 h 794"/>
                <a:gd name="T104" fmla="*/ 610 w 936"/>
                <a:gd name="T105" fmla="*/ 626 h 794"/>
                <a:gd name="T106" fmla="*/ 629 w 936"/>
                <a:gd name="T107" fmla="*/ 626 h 794"/>
                <a:gd name="T108" fmla="*/ 664 w 936"/>
                <a:gd name="T109" fmla="*/ 632 h 794"/>
                <a:gd name="T110" fmla="*/ 692 w 936"/>
                <a:gd name="T111" fmla="*/ 625 h 794"/>
                <a:gd name="T112" fmla="*/ 701 w 936"/>
                <a:gd name="T113" fmla="*/ 606 h 794"/>
                <a:gd name="T114" fmla="*/ 740 w 936"/>
                <a:gd name="T115" fmla="*/ 623 h 794"/>
                <a:gd name="T116" fmla="*/ 779 w 936"/>
                <a:gd name="T117" fmla="*/ 612 h 794"/>
                <a:gd name="T118" fmla="*/ 837 w 936"/>
                <a:gd name="T119" fmla="*/ 525 h 794"/>
                <a:gd name="T120" fmla="*/ 870 w 936"/>
                <a:gd name="T121" fmla="*/ 473 h 794"/>
                <a:gd name="T122" fmla="*/ 893 w 936"/>
                <a:gd name="T123" fmla="*/ 437 h 794"/>
                <a:gd name="T124" fmla="*/ 933 w 936"/>
                <a:gd name="T125" fmla="*/ 359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36" h="794">
                  <a:moveTo>
                    <a:pt x="934" y="293"/>
                  </a:moveTo>
                  <a:lnTo>
                    <a:pt x="934" y="293"/>
                  </a:lnTo>
                  <a:lnTo>
                    <a:pt x="919" y="283"/>
                  </a:lnTo>
                  <a:lnTo>
                    <a:pt x="918" y="283"/>
                  </a:lnTo>
                  <a:lnTo>
                    <a:pt x="916" y="281"/>
                  </a:lnTo>
                  <a:lnTo>
                    <a:pt x="909" y="276"/>
                  </a:lnTo>
                  <a:lnTo>
                    <a:pt x="897" y="268"/>
                  </a:lnTo>
                  <a:lnTo>
                    <a:pt x="897" y="267"/>
                  </a:lnTo>
                  <a:lnTo>
                    <a:pt x="896" y="267"/>
                  </a:lnTo>
                  <a:lnTo>
                    <a:pt x="894" y="266"/>
                  </a:lnTo>
                  <a:lnTo>
                    <a:pt x="894" y="264"/>
                  </a:lnTo>
                  <a:lnTo>
                    <a:pt x="894" y="264"/>
                  </a:lnTo>
                  <a:lnTo>
                    <a:pt x="898" y="263"/>
                  </a:lnTo>
                  <a:lnTo>
                    <a:pt x="899" y="259"/>
                  </a:lnTo>
                  <a:lnTo>
                    <a:pt x="899" y="259"/>
                  </a:lnTo>
                  <a:lnTo>
                    <a:pt x="899" y="258"/>
                  </a:lnTo>
                  <a:lnTo>
                    <a:pt x="898" y="258"/>
                  </a:lnTo>
                  <a:lnTo>
                    <a:pt x="898" y="258"/>
                  </a:lnTo>
                  <a:lnTo>
                    <a:pt x="898" y="257"/>
                  </a:lnTo>
                  <a:lnTo>
                    <a:pt x="898" y="257"/>
                  </a:lnTo>
                  <a:lnTo>
                    <a:pt x="897" y="255"/>
                  </a:lnTo>
                  <a:lnTo>
                    <a:pt x="898" y="254"/>
                  </a:lnTo>
                  <a:lnTo>
                    <a:pt x="897" y="253"/>
                  </a:lnTo>
                  <a:lnTo>
                    <a:pt x="898" y="253"/>
                  </a:lnTo>
                  <a:lnTo>
                    <a:pt x="897" y="250"/>
                  </a:lnTo>
                  <a:lnTo>
                    <a:pt x="896" y="250"/>
                  </a:lnTo>
                  <a:lnTo>
                    <a:pt x="896" y="250"/>
                  </a:lnTo>
                  <a:lnTo>
                    <a:pt x="894" y="250"/>
                  </a:lnTo>
                  <a:lnTo>
                    <a:pt x="893" y="250"/>
                  </a:lnTo>
                  <a:lnTo>
                    <a:pt x="893" y="250"/>
                  </a:lnTo>
                  <a:lnTo>
                    <a:pt x="893" y="249"/>
                  </a:lnTo>
                  <a:lnTo>
                    <a:pt x="892" y="249"/>
                  </a:lnTo>
                  <a:lnTo>
                    <a:pt x="892" y="248"/>
                  </a:lnTo>
                  <a:lnTo>
                    <a:pt x="892" y="246"/>
                  </a:lnTo>
                  <a:lnTo>
                    <a:pt x="890" y="246"/>
                  </a:lnTo>
                  <a:lnTo>
                    <a:pt x="890" y="245"/>
                  </a:lnTo>
                  <a:lnTo>
                    <a:pt x="889" y="245"/>
                  </a:lnTo>
                  <a:lnTo>
                    <a:pt x="890" y="244"/>
                  </a:lnTo>
                  <a:lnTo>
                    <a:pt x="889" y="244"/>
                  </a:lnTo>
                  <a:lnTo>
                    <a:pt x="889" y="242"/>
                  </a:lnTo>
                  <a:lnTo>
                    <a:pt x="888" y="242"/>
                  </a:lnTo>
                  <a:lnTo>
                    <a:pt x="888" y="244"/>
                  </a:lnTo>
                  <a:lnTo>
                    <a:pt x="888" y="245"/>
                  </a:lnTo>
                  <a:lnTo>
                    <a:pt x="888" y="244"/>
                  </a:lnTo>
                  <a:lnTo>
                    <a:pt x="886" y="242"/>
                  </a:lnTo>
                  <a:lnTo>
                    <a:pt x="885" y="242"/>
                  </a:lnTo>
                  <a:lnTo>
                    <a:pt x="885" y="244"/>
                  </a:lnTo>
                  <a:lnTo>
                    <a:pt x="884" y="242"/>
                  </a:lnTo>
                  <a:lnTo>
                    <a:pt x="884" y="242"/>
                  </a:lnTo>
                  <a:lnTo>
                    <a:pt x="884" y="241"/>
                  </a:lnTo>
                  <a:lnTo>
                    <a:pt x="884" y="240"/>
                  </a:lnTo>
                  <a:lnTo>
                    <a:pt x="884" y="240"/>
                  </a:lnTo>
                  <a:lnTo>
                    <a:pt x="884" y="240"/>
                  </a:lnTo>
                  <a:lnTo>
                    <a:pt x="884" y="238"/>
                  </a:lnTo>
                  <a:lnTo>
                    <a:pt x="883" y="238"/>
                  </a:lnTo>
                  <a:lnTo>
                    <a:pt x="881" y="240"/>
                  </a:lnTo>
                  <a:lnTo>
                    <a:pt x="880" y="238"/>
                  </a:lnTo>
                  <a:lnTo>
                    <a:pt x="879" y="237"/>
                  </a:lnTo>
                  <a:lnTo>
                    <a:pt x="879" y="236"/>
                  </a:lnTo>
                  <a:lnTo>
                    <a:pt x="879" y="236"/>
                  </a:lnTo>
                  <a:lnTo>
                    <a:pt x="879" y="235"/>
                  </a:lnTo>
                  <a:lnTo>
                    <a:pt x="879" y="233"/>
                  </a:lnTo>
                  <a:lnTo>
                    <a:pt x="877" y="233"/>
                  </a:lnTo>
                  <a:lnTo>
                    <a:pt x="877" y="232"/>
                  </a:lnTo>
                  <a:lnTo>
                    <a:pt x="877" y="232"/>
                  </a:lnTo>
                  <a:lnTo>
                    <a:pt x="876" y="231"/>
                  </a:lnTo>
                  <a:lnTo>
                    <a:pt x="876" y="231"/>
                  </a:lnTo>
                  <a:lnTo>
                    <a:pt x="876" y="229"/>
                  </a:lnTo>
                  <a:lnTo>
                    <a:pt x="874" y="229"/>
                  </a:lnTo>
                  <a:lnTo>
                    <a:pt x="874" y="228"/>
                  </a:lnTo>
                  <a:lnTo>
                    <a:pt x="872" y="228"/>
                  </a:lnTo>
                  <a:lnTo>
                    <a:pt x="871" y="228"/>
                  </a:lnTo>
                  <a:lnTo>
                    <a:pt x="870" y="228"/>
                  </a:lnTo>
                  <a:lnTo>
                    <a:pt x="868" y="227"/>
                  </a:lnTo>
                  <a:lnTo>
                    <a:pt x="871" y="227"/>
                  </a:lnTo>
                  <a:lnTo>
                    <a:pt x="871" y="225"/>
                  </a:lnTo>
                  <a:lnTo>
                    <a:pt x="871" y="225"/>
                  </a:lnTo>
                  <a:lnTo>
                    <a:pt x="871" y="224"/>
                  </a:lnTo>
                  <a:lnTo>
                    <a:pt x="870" y="224"/>
                  </a:lnTo>
                  <a:lnTo>
                    <a:pt x="871" y="223"/>
                  </a:lnTo>
                  <a:lnTo>
                    <a:pt x="870" y="223"/>
                  </a:lnTo>
                  <a:lnTo>
                    <a:pt x="870" y="222"/>
                  </a:lnTo>
                  <a:lnTo>
                    <a:pt x="871" y="222"/>
                  </a:lnTo>
                  <a:lnTo>
                    <a:pt x="871" y="220"/>
                  </a:lnTo>
                  <a:lnTo>
                    <a:pt x="872" y="220"/>
                  </a:lnTo>
                  <a:lnTo>
                    <a:pt x="872" y="219"/>
                  </a:lnTo>
                  <a:lnTo>
                    <a:pt x="875" y="219"/>
                  </a:lnTo>
                  <a:lnTo>
                    <a:pt x="874" y="218"/>
                  </a:lnTo>
                  <a:lnTo>
                    <a:pt x="874" y="216"/>
                  </a:lnTo>
                  <a:lnTo>
                    <a:pt x="872" y="216"/>
                  </a:lnTo>
                  <a:lnTo>
                    <a:pt x="872" y="215"/>
                  </a:lnTo>
                  <a:lnTo>
                    <a:pt x="874" y="215"/>
                  </a:lnTo>
                  <a:lnTo>
                    <a:pt x="874" y="215"/>
                  </a:lnTo>
                  <a:lnTo>
                    <a:pt x="874" y="214"/>
                  </a:lnTo>
                  <a:lnTo>
                    <a:pt x="874" y="213"/>
                  </a:lnTo>
                  <a:lnTo>
                    <a:pt x="874" y="211"/>
                  </a:lnTo>
                  <a:lnTo>
                    <a:pt x="872" y="211"/>
                  </a:lnTo>
                  <a:lnTo>
                    <a:pt x="872" y="209"/>
                  </a:lnTo>
                  <a:lnTo>
                    <a:pt x="874" y="207"/>
                  </a:lnTo>
                  <a:lnTo>
                    <a:pt x="874" y="205"/>
                  </a:lnTo>
                  <a:lnTo>
                    <a:pt x="874" y="203"/>
                  </a:lnTo>
                  <a:lnTo>
                    <a:pt x="872" y="203"/>
                  </a:lnTo>
                  <a:lnTo>
                    <a:pt x="872" y="203"/>
                  </a:lnTo>
                  <a:lnTo>
                    <a:pt x="872" y="202"/>
                  </a:lnTo>
                  <a:lnTo>
                    <a:pt x="874" y="200"/>
                  </a:lnTo>
                  <a:lnTo>
                    <a:pt x="874" y="200"/>
                  </a:lnTo>
                  <a:lnTo>
                    <a:pt x="874" y="198"/>
                  </a:lnTo>
                  <a:lnTo>
                    <a:pt x="875" y="197"/>
                  </a:lnTo>
                  <a:lnTo>
                    <a:pt x="875" y="197"/>
                  </a:lnTo>
                  <a:lnTo>
                    <a:pt x="876" y="196"/>
                  </a:lnTo>
                  <a:lnTo>
                    <a:pt x="877" y="193"/>
                  </a:lnTo>
                  <a:lnTo>
                    <a:pt x="879" y="192"/>
                  </a:lnTo>
                  <a:lnTo>
                    <a:pt x="879" y="189"/>
                  </a:lnTo>
                  <a:lnTo>
                    <a:pt x="879" y="189"/>
                  </a:lnTo>
                  <a:lnTo>
                    <a:pt x="880" y="189"/>
                  </a:lnTo>
                  <a:lnTo>
                    <a:pt x="880" y="189"/>
                  </a:lnTo>
                  <a:lnTo>
                    <a:pt x="881" y="191"/>
                  </a:lnTo>
                  <a:lnTo>
                    <a:pt x="883" y="191"/>
                  </a:lnTo>
                  <a:lnTo>
                    <a:pt x="883" y="191"/>
                  </a:lnTo>
                  <a:lnTo>
                    <a:pt x="884" y="191"/>
                  </a:lnTo>
                  <a:lnTo>
                    <a:pt x="884" y="191"/>
                  </a:lnTo>
                  <a:lnTo>
                    <a:pt x="884" y="191"/>
                  </a:lnTo>
                  <a:lnTo>
                    <a:pt x="885" y="191"/>
                  </a:lnTo>
                  <a:lnTo>
                    <a:pt x="886" y="189"/>
                  </a:lnTo>
                  <a:lnTo>
                    <a:pt x="886" y="189"/>
                  </a:lnTo>
                  <a:lnTo>
                    <a:pt x="888" y="191"/>
                  </a:lnTo>
                  <a:lnTo>
                    <a:pt x="888" y="191"/>
                  </a:lnTo>
                  <a:lnTo>
                    <a:pt x="889" y="191"/>
                  </a:lnTo>
                  <a:lnTo>
                    <a:pt x="889" y="192"/>
                  </a:lnTo>
                  <a:lnTo>
                    <a:pt x="890" y="192"/>
                  </a:lnTo>
                  <a:lnTo>
                    <a:pt x="890" y="192"/>
                  </a:lnTo>
                  <a:lnTo>
                    <a:pt x="892" y="191"/>
                  </a:lnTo>
                  <a:lnTo>
                    <a:pt x="892" y="192"/>
                  </a:lnTo>
                  <a:lnTo>
                    <a:pt x="893" y="192"/>
                  </a:lnTo>
                  <a:lnTo>
                    <a:pt x="893" y="191"/>
                  </a:lnTo>
                  <a:lnTo>
                    <a:pt x="893" y="189"/>
                  </a:lnTo>
                  <a:lnTo>
                    <a:pt x="894" y="188"/>
                  </a:lnTo>
                  <a:lnTo>
                    <a:pt x="894" y="188"/>
                  </a:lnTo>
                  <a:lnTo>
                    <a:pt x="894" y="188"/>
                  </a:lnTo>
                  <a:lnTo>
                    <a:pt x="894" y="188"/>
                  </a:lnTo>
                  <a:lnTo>
                    <a:pt x="896" y="187"/>
                  </a:lnTo>
                  <a:lnTo>
                    <a:pt x="894" y="187"/>
                  </a:lnTo>
                  <a:lnTo>
                    <a:pt x="894" y="185"/>
                  </a:lnTo>
                  <a:lnTo>
                    <a:pt x="894" y="185"/>
                  </a:lnTo>
                  <a:lnTo>
                    <a:pt x="894" y="184"/>
                  </a:lnTo>
                  <a:lnTo>
                    <a:pt x="893" y="184"/>
                  </a:lnTo>
                  <a:lnTo>
                    <a:pt x="893" y="184"/>
                  </a:lnTo>
                  <a:lnTo>
                    <a:pt x="892" y="184"/>
                  </a:lnTo>
                  <a:lnTo>
                    <a:pt x="890" y="184"/>
                  </a:lnTo>
                  <a:lnTo>
                    <a:pt x="889" y="183"/>
                  </a:lnTo>
                  <a:lnTo>
                    <a:pt x="888" y="183"/>
                  </a:lnTo>
                  <a:lnTo>
                    <a:pt x="889" y="183"/>
                  </a:lnTo>
                  <a:lnTo>
                    <a:pt x="890" y="180"/>
                  </a:lnTo>
                  <a:lnTo>
                    <a:pt x="890" y="179"/>
                  </a:lnTo>
                  <a:lnTo>
                    <a:pt x="890" y="178"/>
                  </a:lnTo>
                  <a:lnTo>
                    <a:pt x="892" y="178"/>
                  </a:lnTo>
                  <a:lnTo>
                    <a:pt x="890" y="176"/>
                  </a:lnTo>
                  <a:lnTo>
                    <a:pt x="890" y="176"/>
                  </a:lnTo>
                  <a:lnTo>
                    <a:pt x="890" y="175"/>
                  </a:lnTo>
                  <a:lnTo>
                    <a:pt x="892" y="174"/>
                  </a:lnTo>
                  <a:lnTo>
                    <a:pt x="892" y="171"/>
                  </a:lnTo>
                  <a:lnTo>
                    <a:pt x="893" y="170"/>
                  </a:lnTo>
                  <a:lnTo>
                    <a:pt x="893" y="170"/>
                  </a:lnTo>
                  <a:lnTo>
                    <a:pt x="893" y="167"/>
                  </a:lnTo>
                  <a:lnTo>
                    <a:pt x="894" y="167"/>
                  </a:lnTo>
                  <a:lnTo>
                    <a:pt x="894" y="167"/>
                  </a:lnTo>
                  <a:lnTo>
                    <a:pt x="896" y="167"/>
                  </a:lnTo>
                  <a:lnTo>
                    <a:pt x="896" y="167"/>
                  </a:lnTo>
                  <a:lnTo>
                    <a:pt x="896" y="167"/>
                  </a:lnTo>
                  <a:lnTo>
                    <a:pt x="896" y="167"/>
                  </a:lnTo>
                  <a:lnTo>
                    <a:pt x="898" y="167"/>
                  </a:lnTo>
                  <a:lnTo>
                    <a:pt x="898" y="167"/>
                  </a:lnTo>
                  <a:lnTo>
                    <a:pt x="898" y="167"/>
                  </a:lnTo>
                  <a:lnTo>
                    <a:pt x="899" y="167"/>
                  </a:lnTo>
                  <a:lnTo>
                    <a:pt x="901" y="168"/>
                  </a:lnTo>
                  <a:lnTo>
                    <a:pt x="901" y="168"/>
                  </a:lnTo>
                  <a:lnTo>
                    <a:pt x="901" y="167"/>
                  </a:lnTo>
                  <a:lnTo>
                    <a:pt x="901" y="167"/>
                  </a:lnTo>
                  <a:lnTo>
                    <a:pt x="901" y="167"/>
                  </a:lnTo>
                  <a:lnTo>
                    <a:pt x="901" y="166"/>
                  </a:lnTo>
                  <a:lnTo>
                    <a:pt x="901" y="166"/>
                  </a:lnTo>
                  <a:lnTo>
                    <a:pt x="899" y="165"/>
                  </a:lnTo>
                  <a:lnTo>
                    <a:pt x="901" y="165"/>
                  </a:lnTo>
                  <a:lnTo>
                    <a:pt x="901" y="163"/>
                  </a:lnTo>
                  <a:lnTo>
                    <a:pt x="901" y="163"/>
                  </a:lnTo>
                  <a:lnTo>
                    <a:pt x="901" y="163"/>
                  </a:lnTo>
                  <a:lnTo>
                    <a:pt x="903" y="162"/>
                  </a:lnTo>
                  <a:lnTo>
                    <a:pt x="903" y="161"/>
                  </a:lnTo>
                  <a:lnTo>
                    <a:pt x="905" y="161"/>
                  </a:lnTo>
                  <a:lnTo>
                    <a:pt x="905" y="159"/>
                  </a:lnTo>
                  <a:lnTo>
                    <a:pt x="905" y="158"/>
                  </a:lnTo>
                  <a:lnTo>
                    <a:pt x="906" y="157"/>
                  </a:lnTo>
                  <a:lnTo>
                    <a:pt x="906" y="158"/>
                  </a:lnTo>
                  <a:lnTo>
                    <a:pt x="906" y="158"/>
                  </a:lnTo>
                  <a:lnTo>
                    <a:pt x="906" y="158"/>
                  </a:lnTo>
                  <a:lnTo>
                    <a:pt x="907" y="159"/>
                  </a:lnTo>
                  <a:lnTo>
                    <a:pt x="907" y="159"/>
                  </a:lnTo>
                  <a:lnTo>
                    <a:pt x="909" y="158"/>
                  </a:lnTo>
                  <a:lnTo>
                    <a:pt x="909" y="157"/>
                  </a:lnTo>
                  <a:lnTo>
                    <a:pt x="909" y="157"/>
                  </a:lnTo>
                  <a:lnTo>
                    <a:pt x="910" y="156"/>
                  </a:lnTo>
                  <a:lnTo>
                    <a:pt x="910" y="156"/>
                  </a:lnTo>
                  <a:lnTo>
                    <a:pt x="910" y="154"/>
                  </a:lnTo>
                  <a:lnTo>
                    <a:pt x="911" y="152"/>
                  </a:lnTo>
                  <a:lnTo>
                    <a:pt x="911" y="152"/>
                  </a:lnTo>
                  <a:lnTo>
                    <a:pt x="912" y="152"/>
                  </a:lnTo>
                  <a:lnTo>
                    <a:pt x="912" y="150"/>
                  </a:lnTo>
                  <a:lnTo>
                    <a:pt x="912" y="150"/>
                  </a:lnTo>
                  <a:lnTo>
                    <a:pt x="912" y="149"/>
                  </a:lnTo>
                  <a:lnTo>
                    <a:pt x="914" y="149"/>
                  </a:lnTo>
                  <a:lnTo>
                    <a:pt x="914" y="149"/>
                  </a:lnTo>
                  <a:lnTo>
                    <a:pt x="914" y="149"/>
                  </a:lnTo>
                  <a:lnTo>
                    <a:pt x="914" y="149"/>
                  </a:lnTo>
                  <a:lnTo>
                    <a:pt x="915" y="149"/>
                  </a:lnTo>
                  <a:lnTo>
                    <a:pt x="915" y="149"/>
                  </a:lnTo>
                  <a:lnTo>
                    <a:pt x="915" y="148"/>
                  </a:lnTo>
                  <a:lnTo>
                    <a:pt x="916" y="148"/>
                  </a:lnTo>
                  <a:lnTo>
                    <a:pt x="918" y="146"/>
                  </a:lnTo>
                  <a:lnTo>
                    <a:pt x="919" y="146"/>
                  </a:lnTo>
                  <a:lnTo>
                    <a:pt x="918" y="145"/>
                  </a:lnTo>
                  <a:lnTo>
                    <a:pt x="918" y="145"/>
                  </a:lnTo>
                  <a:lnTo>
                    <a:pt x="918" y="144"/>
                  </a:lnTo>
                  <a:lnTo>
                    <a:pt x="919" y="143"/>
                  </a:lnTo>
                  <a:lnTo>
                    <a:pt x="919" y="141"/>
                  </a:lnTo>
                  <a:lnTo>
                    <a:pt x="919" y="141"/>
                  </a:lnTo>
                  <a:lnTo>
                    <a:pt x="919" y="141"/>
                  </a:lnTo>
                  <a:lnTo>
                    <a:pt x="920" y="140"/>
                  </a:lnTo>
                  <a:lnTo>
                    <a:pt x="920" y="139"/>
                  </a:lnTo>
                  <a:lnTo>
                    <a:pt x="920" y="137"/>
                  </a:lnTo>
                  <a:lnTo>
                    <a:pt x="920" y="137"/>
                  </a:lnTo>
                  <a:lnTo>
                    <a:pt x="919" y="136"/>
                  </a:lnTo>
                  <a:lnTo>
                    <a:pt x="920" y="136"/>
                  </a:lnTo>
                  <a:lnTo>
                    <a:pt x="920" y="137"/>
                  </a:lnTo>
                  <a:lnTo>
                    <a:pt x="920" y="137"/>
                  </a:lnTo>
                  <a:lnTo>
                    <a:pt x="920" y="136"/>
                  </a:lnTo>
                  <a:lnTo>
                    <a:pt x="923" y="136"/>
                  </a:lnTo>
                  <a:lnTo>
                    <a:pt x="923" y="135"/>
                  </a:lnTo>
                  <a:lnTo>
                    <a:pt x="921" y="134"/>
                  </a:lnTo>
                  <a:lnTo>
                    <a:pt x="921" y="134"/>
                  </a:lnTo>
                  <a:lnTo>
                    <a:pt x="920" y="134"/>
                  </a:lnTo>
                  <a:lnTo>
                    <a:pt x="920" y="132"/>
                  </a:lnTo>
                  <a:lnTo>
                    <a:pt x="920" y="131"/>
                  </a:lnTo>
                  <a:lnTo>
                    <a:pt x="919" y="131"/>
                  </a:lnTo>
                  <a:lnTo>
                    <a:pt x="919" y="130"/>
                  </a:lnTo>
                  <a:lnTo>
                    <a:pt x="918" y="128"/>
                  </a:lnTo>
                  <a:lnTo>
                    <a:pt x="918" y="128"/>
                  </a:lnTo>
                  <a:lnTo>
                    <a:pt x="918" y="128"/>
                  </a:lnTo>
                  <a:lnTo>
                    <a:pt x="918" y="127"/>
                  </a:lnTo>
                  <a:lnTo>
                    <a:pt x="918" y="126"/>
                  </a:lnTo>
                  <a:lnTo>
                    <a:pt x="915" y="126"/>
                  </a:lnTo>
                  <a:lnTo>
                    <a:pt x="915" y="126"/>
                  </a:lnTo>
                  <a:lnTo>
                    <a:pt x="915" y="127"/>
                  </a:lnTo>
                  <a:lnTo>
                    <a:pt x="914" y="127"/>
                  </a:lnTo>
                  <a:lnTo>
                    <a:pt x="914" y="126"/>
                  </a:lnTo>
                  <a:lnTo>
                    <a:pt x="912" y="126"/>
                  </a:lnTo>
                  <a:lnTo>
                    <a:pt x="912" y="127"/>
                  </a:lnTo>
                  <a:lnTo>
                    <a:pt x="912" y="127"/>
                  </a:lnTo>
                  <a:lnTo>
                    <a:pt x="912" y="126"/>
                  </a:lnTo>
                  <a:lnTo>
                    <a:pt x="912" y="126"/>
                  </a:lnTo>
                  <a:lnTo>
                    <a:pt x="911" y="126"/>
                  </a:lnTo>
                  <a:lnTo>
                    <a:pt x="911" y="126"/>
                  </a:lnTo>
                  <a:lnTo>
                    <a:pt x="911" y="126"/>
                  </a:lnTo>
                  <a:lnTo>
                    <a:pt x="910" y="126"/>
                  </a:lnTo>
                  <a:lnTo>
                    <a:pt x="910" y="126"/>
                  </a:lnTo>
                  <a:lnTo>
                    <a:pt x="910" y="126"/>
                  </a:lnTo>
                  <a:lnTo>
                    <a:pt x="910" y="124"/>
                  </a:lnTo>
                  <a:lnTo>
                    <a:pt x="910" y="124"/>
                  </a:lnTo>
                  <a:lnTo>
                    <a:pt x="910" y="124"/>
                  </a:lnTo>
                  <a:lnTo>
                    <a:pt x="909" y="124"/>
                  </a:lnTo>
                  <a:lnTo>
                    <a:pt x="910" y="124"/>
                  </a:lnTo>
                  <a:lnTo>
                    <a:pt x="909" y="123"/>
                  </a:lnTo>
                  <a:lnTo>
                    <a:pt x="909" y="123"/>
                  </a:lnTo>
                  <a:lnTo>
                    <a:pt x="909" y="123"/>
                  </a:lnTo>
                  <a:lnTo>
                    <a:pt x="909" y="123"/>
                  </a:lnTo>
                  <a:lnTo>
                    <a:pt x="909" y="123"/>
                  </a:lnTo>
                  <a:lnTo>
                    <a:pt x="909" y="122"/>
                  </a:lnTo>
                  <a:lnTo>
                    <a:pt x="907" y="122"/>
                  </a:lnTo>
                  <a:lnTo>
                    <a:pt x="907" y="122"/>
                  </a:lnTo>
                  <a:lnTo>
                    <a:pt x="907" y="122"/>
                  </a:lnTo>
                  <a:lnTo>
                    <a:pt x="907" y="122"/>
                  </a:lnTo>
                  <a:lnTo>
                    <a:pt x="907" y="122"/>
                  </a:lnTo>
                  <a:lnTo>
                    <a:pt x="909" y="121"/>
                  </a:lnTo>
                  <a:lnTo>
                    <a:pt x="907" y="121"/>
                  </a:lnTo>
                  <a:lnTo>
                    <a:pt x="907" y="121"/>
                  </a:lnTo>
                  <a:lnTo>
                    <a:pt x="907" y="121"/>
                  </a:lnTo>
                  <a:lnTo>
                    <a:pt x="906" y="121"/>
                  </a:lnTo>
                  <a:lnTo>
                    <a:pt x="907" y="119"/>
                  </a:lnTo>
                  <a:lnTo>
                    <a:pt x="907" y="119"/>
                  </a:lnTo>
                  <a:lnTo>
                    <a:pt x="906" y="119"/>
                  </a:lnTo>
                  <a:lnTo>
                    <a:pt x="906" y="121"/>
                  </a:lnTo>
                  <a:lnTo>
                    <a:pt x="905" y="121"/>
                  </a:lnTo>
                  <a:lnTo>
                    <a:pt x="905" y="121"/>
                  </a:lnTo>
                  <a:lnTo>
                    <a:pt x="905" y="119"/>
                  </a:lnTo>
                  <a:lnTo>
                    <a:pt x="903" y="121"/>
                  </a:lnTo>
                  <a:lnTo>
                    <a:pt x="903" y="121"/>
                  </a:lnTo>
                  <a:lnTo>
                    <a:pt x="903" y="119"/>
                  </a:lnTo>
                  <a:lnTo>
                    <a:pt x="902" y="119"/>
                  </a:lnTo>
                  <a:lnTo>
                    <a:pt x="902" y="119"/>
                  </a:lnTo>
                  <a:lnTo>
                    <a:pt x="901" y="119"/>
                  </a:lnTo>
                  <a:lnTo>
                    <a:pt x="901" y="121"/>
                  </a:lnTo>
                  <a:lnTo>
                    <a:pt x="901" y="121"/>
                  </a:lnTo>
                  <a:lnTo>
                    <a:pt x="901" y="119"/>
                  </a:lnTo>
                  <a:lnTo>
                    <a:pt x="901" y="121"/>
                  </a:lnTo>
                  <a:lnTo>
                    <a:pt x="899" y="119"/>
                  </a:lnTo>
                  <a:lnTo>
                    <a:pt x="901" y="119"/>
                  </a:lnTo>
                  <a:lnTo>
                    <a:pt x="901" y="117"/>
                  </a:lnTo>
                  <a:lnTo>
                    <a:pt x="901" y="117"/>
                  </a:lnTo>
                  <a:lnTo>
                    <a:pt x="899" y="117"/>
                  </a:lnTo>
                  <a:lnTo>
                    <a:pt x="898" y="117"/>
                  </a:lnTo>
                  <a:lnTo>
                    <a:pt x="898" y="117"/>
                  </a:lnTo>
                  <a:lnTo>
                    <a:pt x="898" y="117"/>
                  </a:lnTo>
                  <a:lnTo>
                    <a:pt x="898" y="115"/>
                  </a:lnTo>
                  <a:lnTo>
                    <a:pt x="898" y="115"/>
                  </a:lnTo>
                  <a:lnTo>
                    <a:pt x="898" y="115"/>
                  </a:lnTo>
                  <a:lnTo>
                    <a:pt x="897" y="115"/>
                  </a:lnTo>
                  <a:lnTo>
                    <a:pt x="897" y="114"/>
                  </a:lnTo>
                  <a:lnTo>
                    <a:pt x="897" y="114"/>
                  </a:lnTo>
                  <a:lnTo>
                    <a:pt x="897" y="113"/>
                  </a:lnTo>
                  <a:lnTo>
                    <a:pt x="896" y="113"/>
                  </a:lnTo>
                  <a:lnTo>
                    <a:pt x="896" y="113"/>
                  </a:lnTo>
                  <a:lnTo>
                    <a:pt x="894" y="113"/>
                  </a:lnTo>
                  <a:lnTo>
                    <a:pt x="894" y="113"/>
                  </a:lnTo>
                  <a:lnTo>
                    <a:pt x="894" y="113"/>
                  </a:lnTo>
                  <a:lnTo>
                    <a:pt x="893" y="113"/>
                  </a:lnTo>
                  <a:lnTo>
                    <a:pt x="893" y="113"/>
                  </a:lnTo>
                  <a:lnTo>
                    <a:pt x="892" y="113"/>
                  </a:lnTo>
                  <a:lnTo>
                    <a:pt x="890" y="113"/>
                  </a:lnTo>
                  <a:lnTo>
                    <a:pt x="890" y="113"/>
                  </a:lnTo>
                  <a:lnTo>
                    <a:pt x="889" y="113"/>
                  </a:lnTo>
                  <a:lnTo>
                    <a:pt x="889" y="114"/>
                  </a:lnTo>
                  <a:lnTo>
                    <a:pt x="889" y="113"/>
                  </a:lnTo>
                  <a:lnTo>
                    <a:pt x="888" y="113"/>
                  </a:lnTo>
                  <a:lnTo>
                    <a:pt x="888" y="113"/>
                  </a:lnTo>
                  <a:lnTo>
                    <a:pt x="886" y="113"/>
                  </a:lnTo>
                  <a:lnTo>
                    <a:pt x="886" y="114"/>
                  </a:lnTo>
                  <a:lnTo>
                    <a:pt x="885" y="113"/>
                  </a:lnTo>
                  <a:lnTo>
                    <a:pt x="885" y="113"/>
                  </a:lnTo>
                  <a:lnTo>
                    <a:pt x="884" y="113"/>
                  </a:lnTo>
                  <a:lnTo>
                    <a:pt x="884" y="113"/>
                  </a:lnTo>
                  <a:lnTo>
                    <a:pt x="884" y="113"/>
                  </a:lnTo>
                  <a:lnTo>
                    <a:pt x="884" y="113"/>
                  </a:lnTo>
                  <a:lnTo>
                    <a:pt x="883" y="113"/>
                  </a:lnTo>
                  <a:lnTo>
                    <a:pt x="883" y="110"/>
                  </a:lnTo>
                  <a:lnTo>
                    <a:pt x="881" y="109"/>
                  </a:lnTo>
                  <a:lnTo>
                    <a:pt x="880" y="109"/>
                  </a:lnTo>
                  <a:lnTo>
                    <a:pt x="880" y="109"/>
                  </a:lnTo>
                  <a:lnTo>
                    <a:pt x="879" y="110"/>
                  </a:lnTo>
                  <a:lnTo>
                    <a:pt x="879" y="110"/>
                  </a:lnTo>
                  <a:lnTo>
                    <a:pt x="879" y="110"/>
                  </a:lnTo>
                  <a:lnTo>
                    <a:pt x="877" y="109"/>
                  </a:lnTo>
                  <a:lnTo>
                    <a:pt x="877" y="110"/>
                  </a:lnTo>
                  <a:lnTo>
                    <a:pt x="876" y="111"/>
                  </a:lnTo>
                  <a:lnTo>
                    <a:pt x="876" y="111"/>
                  </a:lnTo>
                  <a:lnTo>
                    <a:pt x="875" y="111"/>
                  </a:lnTo>
                  <a:lnTo>
                    <a:pt x="874" y="113"/>
                  </a:lnTo>
                  <a:lnTo>
                    <a:pt x="874" y="113"/>
                  </a:lnTo>
                  <a:lnTo>
                    <a:pt x="872" y="111"/>
                  </a:lnTo>
                  <a:lnTo>
                    <a:pt x="874" y="110"/>
                  </a:lnTo>
                  <a:lnTo>
                    <a:pt x="871" y="110"/>
                  </a:lnTo>
                  <a:lnTo>
                    <a:pt x="871" y="109"/>
                  </a:lnTo>
                  <a:lnTo>
                    <a:pt x="870" y="109"/>
                  </a:lnTo>
                  <a:lnTo>
                    <a:pt x="871" y="109"/>
                  </a:lnTo>
                  <a:lnTo>
                    <a:pt x="871" y="108"/>
                  </a:lnTo>
                  <a:lnTo>
                    <a:pt x="870" y="108"/>
                  </a:lnTo>
                  <a:lnTo>
                    <a:pt x="870" y="108"/>
                  </a:lnTo>
                  <a:lnTo>
                    <a:pt x="868" y="106"/>
                  </a:lnTo>
                  <a:lnTo>
                    <a:pt x="868" y="106"/>
                  </a:lnTo>
                  <a:lnTo>
                    <a:pt x="868" y="108"/>
                  </a:lnTo>
                  <a:lnTo>
                    <a:pt x="867" y="108"/>
                  </a:lnTo>
                  <a:lnTo>
                    <a:pt x="867" y="105"/>
                  </a:lnTo>
                  <a:lnTo>
                    <a:pt x="864" y="105"/>
                  </a:lnTo>
                  <a:lnTo>
                    <a:pt x="864" y="104"/>
                  </a:lnTo>
                  <a:lnTo>
                    <a:pt x="864" y="102"/>
                  </a:lnTo>
                  <a:lnTo>
                    <a:pt x="863" y="102"/>
                  </a:lnTo>
                  <a:lnTo>
                    <a:pt x="863" y="102"/>
                  </a:lnTo>
                  <a:lnTo>
                    <a:pt x="863" y="102"/>
                  </a:lnTo>
                  <a:lnTo>
                    <a:pt x="862" y="102"/>
                  </a:lnTo>
                  <a:lnTo>
                    <a:pt x="862" y="102"/>
                  </a:lnTo>
                  <a:lnTo>
                    <a:pt x="861" y="104"/>
                  </a:lnTo>
                  <a:lnTo>
                    <a:pt x="862" y="105"/>
                  </a:lnTo>
                  <a:lnTo>
                    <a:pt x="861" y="105"/>
                  </a:lnTo>
                  <a:lnTo>
                    <a:pt x="861" y="105"/>
                  </a:lnTo>
                  <a:lnTo>
                    <a:pt x="859" y="106"/>
                  </a:lnTo>
                  <a:lnTo>
                    <a:pt x="858" y="105"/>
                  </a:lnTo>
                  <a:lnTo>
                    <a:pt x="858" y="104"/>
                  </a:lnTo>
                  <a:lnTo>
                    <a:pt x="858" y="104"/>
                  </a:lnTo>
                  <a:lnTo>
                    <a:pt x="858" y="102"/>
                  </a:lnTo>
                  <a:lnTo>
                    <a:pt x="855" y="101"/>
                  </a:lnTo>
                  <a:lnTo>
                    <a:pt x="855" y="101"/>
                  </a:lnTo>
                  <a:lnTo>
                    <a:pt x="854" y="101"/>
                  </a:lnTo>
                  <a:lnTo>
                    <a:pt x="854" y="101"/>
                  </a:lnTo>
                  <a:lnTo>
                    <a:pt x="854" y="102"/>
                  </a:lnTo>
                  <a:lnTo>
                    <a:pt x="854" y="102"/>
                  </a:lnTo>
                  <a:lnTo>
                    <a:pt x="854" y="104"/>
                  </a:lnTo>
                  <a:lnTo>
                    <a:pt x="853" y="104"/>
                  </a:lnTo>
                  <a:lnTo>
                    <a:pt x="853" y="104"/>
                  </a:lnTo>
                  <a:lnTo>
                    <a:pt x="850" y="104"/>
                  </a:lnTo>
                  <a:lnTo>
                    <a:pt x="850" y="104"/>
                  </a:lnTo>
                  <a:lnTo>
                    <a:pt x="849" y="104"/>
                  </a:lnTo>
                  <a:lnTo>
                    <a:pt x="849" y="102"/>
                  </a:lnTo>
                  <a:lnTo>
                    <a:pt x="848" y="102"/>
                  </a:lnTo>
                  <a:lnTo>
                    <a:pt x="848" y="102"/>
                  </a:lnTo>
                  <a:lnTo>
                    <a:pt x="848" y="102"/>
                  </a:lnTo>
                  <a:lnTo>
                    <a:pt x="846" y="102"/>
                  </a:lnTo>
                  <a:lnTo>
                    <a:pt x="845" y="101"/>
                  </a:lnTo>
                  <a:lnTo>
                    <a:pt x="845" y="102"/>
                  </a:lnTo>
                  <a:lnTo>
                    <a:pt x="845" y="102"/>
                  </a:lnTo>
                  <a:lnTo>
                    <a:pt x="844" y="102"/>
                  </a:lnTo>
                  <a:lnTo>
                    <a:pt x="844" y="104"/>
                  </a:lnTo>
                  <a:lnTo>
                    <a:pt x="844" y="104"/>
                  </a:lnTo>
                  <a:lnTo>
                    <a:pt x="842" y="106"/>
                  </a:lnTo>
                  <a:lnTo>
                    <a:pt x="840" y="106"/>
                  </a:lnTo>
                  <a:lnTo>
                    <a:pt x="839" y="106"/>
                  </a:lnTo>
                  <a:lnTo>
                    <a:pt x="837" y="106"/>
                  </a:lnTo>
                  <a:lnTo>
                    <a:pt x="836" y="108"/>
                  </a:lnTo>
                  <a:lnTo>
                    <a:pt x="835" y="108"/>
                  </a:lnTo>
                  <a:lnTo>
                    <a:pt x="833" y="108"/>
                  </a:lnTo>
                  <a:lnTo>
                    <a:pt x="833" y="109"/>
                  </a:lnTo>
                  <a:lnTo>
                    <a:pt x="833" y="110"/>
                  </a:lnTo>
                  <a:lnTo>
                    <a:pt x="832" y="109"/>
                  </a:lnTo>
                  <a:lnTo>
                    <a:pt x="831" y="109"/>
                  </a:lnTo>
                  <a:lnTo>
                    <a:pt x="829" y="109"/>
                  </a:lnTo>
                  <a:lnTo>
                    <a:pt x="829" y="109"/>
                  </a:lnTo>
                  <a:lnTo>
                    <a:pt x="828" y="108"/>
                  </a:lnTo>
                  <a:lnTo>
                    <a:pt x="827" y="108"/>
                  </a:lnTo>
                  <a:lnTo>
                    <a:pt x="826" y="108"/>
                  </a:lnTo>
                  <a:lnTo>
                    <a:pt x="824" y="109"/>
                  </a:lnTo>
                  <a:lnTo>
                    <a:pt x="823" y="108"/>
                  </a:lnTo>
                  <a:lnTo>
                    <a:pt x="823" y="108"/>
                  </a:lnTo>
                  <a:lnTo>
                    <a:pt x="822" y="108"/>
                  </a:lnTo>
                  <a:lnTo>
                    <a:pt x="820" y="108"/>
                  </a:lnTo>
                  <a:lnTo>
                    <a:pt x="819" y="108"/>
                  </a:lnTo>
                  <a:lnTo>
                    <a:pt x="819" y="101"/>
                  </a:lnTo>
                  <a:lnTo>
                    <a:pt x="818" y="91"/>
                  </a:lnTo>
                  <a:lnTo>
                    <a:pt x="818" y="91"/>
                  </a:lnTo>
                  <a:lnTo>
                    <a:pt x="816" y="88"/>
                  </a:lnTo>
                  <a:lnTo>
                    <a:pt x="810" y="83"/>
                  </a:lnTo>
                  <a:lnTo>
                    <a:pt x="804" y="78"/>
                  </a:lnTo>
                  <a:lnTo>
                    <a:pt x="787" y="62"/>
                  </a:lnTo>
                  <a:lnTo>
                    <a:pt x="787" y="62"/>
                  </a:lnTo>
                  <a:lnTo>
                    <a:pt x="787" y="62"/>
                  </a:lnTo>
                  <a:lnTo>
                    <a:pt x="784" y="62"/>
                  </a:lnTo>
                  <a:lnTo>
                    <a:pt x="783" y="64"/>
                  </a:lnTo>
                  <a:lnTo>
                    <a:pt x="783" y="64"/>
                  </a:lnTo>
                  <a:lnTo>
                    <a:pt x="781" y="65"/>
                  </a:lnTo>
                  <a:lnTo>
                    <a:pt x="781" y="65"/>
                  </a:lnTo>
                  <a:lnTo>
                    <a:pt x="780" y="66"/>
                  </a:lnTo>
                  <a:lnTo>
                    <a:pt x="779" y="66"/>
                  </a:lnTo>
                  <a:lnTo>
                    <a:pt x="779" y="66"/>
                  </a:lnTo>
                  <a:lnTo>
                    <a:pt x="778" y="66"/>
                  </a:lnTo>
                  <a:lnTo>
                    <a:pt x="778" y="67"/>
                  </a:lnTo>
                  <a:lnTo>
                    <a:pt x="776" y="67"/>
                  </a:lnTo>
                  <a:lnTo>
                    <a:pt x="775" y="66"/>
                  </a:lnTo>
                  <a:lnTo>
                    <a:pt x="774" y="66"/>
                  </a:lnTo>
                  <a:lnTo>
                    <a:pt x="774" y="66"/>
                  </a:lnTo>
                  <a:lnTo>
                    <a:pt x="771" y="66"/>
                  </a:lnTo>
                  <a:lnTo>
                    <a:pt x="769" y="67"/>
                  </a:lnTo>
                  <a:lnTo>
                    <a:pt x="767" y="67"/>
                  </a:lnTo>
                  <a:lnTo>
                    <a:pt x="767" y="67"/>
                  </a:lnTo>
                  <a:lnTo>
                    <a:pt x="766" y="67"/>
                  </a:lnTo>
                  <a:lnTo>
                    <a:pt x="766" y="66"/>
                  </a:lnTo>
                  <a:lnTo>
                    <a:pt x="766" y="66"/>
                  </a:lnTo>
                  <a:lnTo>
                    <a:pt x="766" y="65"/>
                  </a:lnTo>
                  <a:lnTo>
                    <a:pt x="765" y="64"/>
                  </a:lnTo>
                  <a:lnTo>
                    <a:pt x="763" y="64"/>
                  </a:lnTo>
                  <a:lnTo>
                    <a:pt x="763" y="64"/>
                  </a:lnTo>
                  <a:lnTo>
                    <a:pt x="762" y="62"/>
                  </a:lnTo>
                  <a:lnTo>
                    <a:pt x="762" y="62"/>
                  </a:lnTo>
                  <a:lnTo>
                    <a:pt x="762" y="62"/>
                  </a:lnTo>
                  <a:lnTo>
                    <a:pt x="761" y="61"/>
                  </a:lnTo>
                  <a:lnTo>
                    <a:pt x="761" y="61"/>
                  </a:lnTo>
                  <a:lnTo>
                    <a:pt x="761" y="62"/>
                  </a:lnTo>
                  <a:lnTo>
                    <a:pt x="759" y="62"/>
                  </a:lnTo>
                  <a:lnTo>
                    <a:pt x="759" y="62"/>
                  </a:lnTo>
                  <a:lnTo>
                    <a:pt x="758" y="62"/>
                  </a:lnTo>
                  <a:lnTo>
                    <a:pt x="757" y="62"/>
                  </a:lnTo>
                  <a:lnTo>
                    <a:pt x="756" y="62"/>
                  </a:lnTo>
                  <a:lnTo>
                    <a:pt x="754" y="64"/>
                  </a:lnTo>
                  <a:lnTo>
                    <a:pt x="754" y="62"/>
                  </a:lnTo>
                  <a:lnTo>
                    <a:pt x="753" y="64"/>
                  </a:lnTo>
                  <a:lnTo>
                    <a:pt x="753" y="62"/>
                  </a:lnTo>
                  <a:lnTo>
                    <a:pt x="752" y="62"/>
                  </a:lnTo>
                  <a:lnTo>
                    <a:pt x="750" y="61"/>
                  </a:lnTo>
                  <a:lnTo>
                    <a:pt x="750" y="61"/>
                  </a:lnTo>
                  <a:lnTo>
                    <a:pt x="749" y="61"/>
                  </a:lnTo>
                  <a:lnTo>
                    <a:pt x="748" y="62"/>
                  </a:lnTo>
                  <a:lnTo>
                    <a:pt x="748" y="61"/>
                  </a:lnTo>
                  <a:lnTo>
                    <a:pt x="747" y="60"/>
                  </a:lnTo>
                  <a:lnTo>
                    <a:pt x="745" y="61"/>
                  </a:lnTo>
                  <a:lnTo>
                    <a:pt x="744" y="60"/>
                  </a:lnTo>
                  <a:lnTo>
                    <a:pt x="743" y="58"/>
                  </a:lnTo>
                  <a:lnTo>
                    <a:pt x="743" y="57"/>
                  </a:lnTo>
                  <a:lnTo>
                    <a:pt x="743" y="56"/>
                  </a:lnTo>
                  <a:lnTo>
                    <a:pt x="740" y="56"/>
                  </a:lnTo>
                  <a:lnTo>
                    <a:pt x="739" y="54"/>
                  </a:lnTo>
                  <a:lnTo>
                    <a:pt x="737" y="53"/>
                  </a:lnTo>
                  <a:lnTo>
                    <a:pt x="737" y="53"/>
                  </a:lnTo>
                  <a:lnTo>
                    <a:pt x="736" y="53"/>
                  </a:lnTo>
                  <a:lnTo>
                    <a:pt x="736" y="52"/>
                  </a:lnTo>
                  <a:lnTo>
                    <a:pt x="735" y="52"/>
                  </a:lnTo>
                  <a:lnTo>
                    <a:pt x="734" y="52"/>
                  </a:lnTo>
                  <a:lnTo>
                    <a:pt x="734" y="51"/>
                  </a:lnTo>
                  <a:lnTo>
                    <a:pt x="732" y="51"/>
                  </a:lnTo>
                  <a:lnTo>
                    <a:pt x="732" y="49"/>
                  </a:lnTo>
                  <a:lnTo>
                    <a:pt x="731" y="49"/>
                  </a:lnTo>
                  <a:lnTo>
                    <a:pt x="731" y="51"/>
                  </a:lnTo>
                  <a:lnTo>
                    <a:pt x="730" y="51"/>
                  </a:lnTo>
                  <a:lnTo>
                    <a:pt x="728" y="51"/>
                  </a:lnTo>
                  <a:lnTo>
                    <a:pt x="727" y="49"/>
                  </a:lnTo>
                  <a:lnTo>
                    <a:pt x="727" y="48"/>
                  </a:lnTo>
                  <a:lnTo>
                    <a:pt x="727" y="48"/>
                  </a:lnTo>
                  <a:lnTo>
                    <a:pt x="726" y="48"/>
                  </a:lnTo>
                  <a:lnTo>
                    <a:pt x="726" y="48"/>
                  </a:lnTo>
                  <a:lnTo>
                    <a:pt x="726" y="48"/>
                  </a:lnTo>
                  <a:lnTo>
                    <a:pt x="724" y="47"/>
                  </a:lnTo>
                  <a:lnTo>
                    <a:pt x="724" y="47"/>
                  </a:lnTo>
                  <a:lnTo>
                    <a:pt x="724" y="47"/>
                  </a:lnTo>
                  <a:lnTo>
                    <a:pt x="724" y="47"/>
                  </a:lnTo>
                  <a:lnTo>
                    <a:pt x="723" y="47"/>
                  </a:lnTo>
                  <a:lnTo>
                    <a:pt x="723" y="47"/>
                  </a:lnTo>
                  <a:lnTo>
                    <a:pt x="723" y="47"/>
                  </a:lnTo>
                  <a:lnTo>
                    <a:pt x="722" y="45"/>
                  </a:lnTo>
                  <a:lnTo>
                    <a:pt x="721" y="45"/>
                  </a:lnTo>
                  <a:lnTo>
                    <a:pt x="721" y="44"/>
                  </a:lnTo>
                  <a:lnTo>
                    <a:pt x="718" y="43"/>
                  </a:lnTo>
                  <a:lnTo>
                    <a:pt x="717" y="43"/>
                  </a:lnTo>
                  <a:lnTo>
                    <a:pt x="715" y="42"/>
                  </a:lnTo>
                  <a:lnTo>
                    <a:pt x="714" y="40"/>
                  </a:lnTo>
                  <a:lnTo>
                    <a:pt x="714" y="40"/>
                  </a:lnTo>
                  <a:lnTo>
                    <a:pt x="714" y="40"/>
                  </a:lnTo>
                  <a:lnTo>
                    <a:pt x="713" y="39"/>
                  </a:lnTo>
                  <a:lnTo>
                    <a:pt x="713" y="39"/>
                  </a:lnTo>
                  <a:lnTo>
                    <a:pt x="713" y="38"/>
                  </a:lnTo>
                  <a:lnTo>
                    <a:pt x="713" y="38"/>
                  </a:lnTo>
                  <a:lnTo>
                    <a:pt x="713" y="38"/>
                  </a:lnTo>
                  <a:lnTo>
                    <a:pt x="712" y="38"/>
                  </a:lnTo>
                  <a:lnTo>
                    <a:pt x="712" y="38"/>
                  </a:lnTo>
                  <a:lnTo>
                    <a:pt x="712" y="38"/>
                  </a:lnTo>
                  <a:lnTo>
                    <a:pt x="710" y="38"/>
                  </a:lnTo>
                  <a:lnTo>
                    <a:pt x="710" y="38"/>
                  </a:lnTo>
                  <a:lnTo>
                    <a:pt x="710" y="38"/>
                  </a:lnTo>
                  <a:lnTo>
                    <a:pt x="709" y="36"/>
                  </a:lnTo>
                  <a:lnTo>
                    <a:pt x="709" y="36"/>
                  </a:lnTo>
                  <a:lnTo>
                    <a:pt x="709" y="36"/>
                  </a:lnTo>
                  <a:lnTo>
                    <a:pt x="709" y="36"/>
                  </a:lnTo>
                  <a:lnTo>
                    <a:pt x="709" y="36"/>
                  </a:lnTo>
                  <a:lnTo>
                    <a:pt x="708" y="35"/>
                  </a:lnTo>
                  <a:lnTo>
                    <a:pt x="708" y="34"/>
                  </a:lnTo>
                  <a:lnTo>
                    <a:pt x="706" y="34"/>
                  </a:lnTo>
                  <a:lnTo>
                    <a:pt x="705" y="32"/>
                  </a:lnTo>
                  <a:lnTo>
                    <a:pt x="705" y="34"/>
                  </a:lnTo>
                  <a:lnTo>
                    <a:pt x="704" y="32"/>
                  </a:lnTo>
                  <a:lnTo>
                    <a:pt x="702" y="34"/>
                  </a:lnTo>
                  <a:lnTo>
                    <a:pt x="701" y="32"/>
                  </a:lnTo>
                  <a:lnTo>
                    <a:pt x="701" y="32"/>
                  </a:lnTo>
                  <a:lnTo>
                    <a:pt x="701" y="32"/>
                  </a:lnTo>
                  <a:lnTo>
                    <a:pt x="700" y="32"/>
                  </a:lnTo>
                  <a:lnTo>
                    <a:pt x="700" y="32"/>
                  </a:lnTo>
                  <a:lnTo>
                    <a:pt x="699" y="31"/>
                  </a:lnTo>
                  <a:lnTo>
                    <a:pt x="699" y="32"/>
                  </a:lnTo>
                  <a:lnTo>
                    <a:pt x="699" y="32"/>
                  </a:lnTo>
                  <a:lnTo>
                    <a:pt x="697" y="32"/>
                  </a:lnTo>
                  <a:lnTo>
                    <a:pt x="697" y="32"/>
                  </a:lnTo>
                  <a:lnTo>
                    <a:pt x="696" y="31"/>
                  </a:lnTo>
                  <a:lnTo>
                    <a:pt x="696" y="31"/>
                  </a:lnTo>
                  <a:lnTo>
                    <a:pt x="696" y="31"/>
                  </a:lnTo>
                  <a:lnTo>
                    <a:pt x="696" y="31"/>
                  </a:lnTo>
                  <a:lnTo>
                    <a:pt x="695" y="31"/>
                  </a:lnTo>
                  <a:lnTo>
                    <a:pt x="693" y="31"/>
                  </a:lnTo>
                  <a:lnTo>
                    <a:pt x="691" y="30"/>
                  </a:lnTo>
                  <a:lnTo>
                    <a:pt x="691" y="30"/>
                  </a:lnTo>
                  <a:lnTo>
                    <a:pt x="691" y="30"/>
                  </a:lnTo>
                  <a:lnTo>
                    <a:pt x="689" y="30"/>
                  </a:lnTo>
                  <a:lnTo>
                    <a:pt x="689" y="30"/>
                  </a:lnTo>
                  <a:lnTo>
                    <a:pt x="688" y="30"/>
                  </a:lnTo>
                  <a:lnTo>
                    <a:pt x="687" y="30"/>
                  </a:lnTo>
                  <a:lnTo>
                    <a:pt x="684" y="31"/>
                  </a:lnTo>
                  <a:lnTo>
                    <a:pt x="684" y="31"/>
                  </a:lnTo>
                  <a:lnTo>
                    <a:pt x="683" y="31"/>
                  </a:lnTo>
                  <a:lnTo>
                    <a:pt x="683" y="31"/>
                  </a:lnTo>
                  <a:lnTo>
                    <a:pt x="682" y="31"/>
                  </a:lnTo>
                  <a:lnTo>
                    <a:pt x="682" y="31"/>
                  </a:lnTo>
                  <a:lnTo>
                    <a:pt x="680" y="31"/>
                  </a:lnTo>
                  <a:lnTo>
                    <a:pt x="680" y="32"/>
                  </a:lnTo>
                  <a:lnTo>
                    <a:pt x="679" y="32"/>
                  </a:lnTo>
                  <a:lnTo>
                    <a:pt x="678" y="32"/>
                  </a:lnTo>
                  <a:lnTo>
                    <a:pt x="678" y="32"/>
                  </a:lnTo>
                  <a:lnTo>
                    <a:pt x="677" y="34"/>
                  </a:lnTo>
                  <a:lnTo>
                    <a:pt x="675" y="35"/>
                  </a:lnTo>
                  <a:lnTo>
                    <a:pt x="674" y="35"/>
                  </a:lnTo>
                  <a:lnTo>
                    <a:pt x="674" y="35"/>
                  </a:lnTo>
                  <a:lnTo>
                    <a:pt x="673" y="35"/>
                  </a:lnTo>
                  <a:lnTo>
                    <a:pt x="673" y="35"/>
                  </a:lnTo>
                  <a:lnTo>
                    <a:pt x="673" y="36"/>
                  </a:lnTo>
                  <a:lnTo>
                    <a:pt x="671" y="36"/>
                  </a:lnTo>
                  <a:lnTo>
                    <a:pt x="671" y="36"/>
                  </a:lnTo>
                  <a:lnTo>
                    <a:pt x="671" y="38"/>
                  </a:lnTo>
                  <a:lnTo>
                    <a:pt x="671" y="38"/>
                  </a:lnTo>
                  <a:lnTo>
                    <a:pt x="670" y="38"/>
                  </a:lnTo>
                  <a:lnTo>
                    <a:pt x="670" y="38"/>
                  </a:lnTo>
                  <a:lnTo>
                    <a:pt x="671" y="39"/>
                  </a:lnTo>
                  <a:lnTo>
                    <a:pt x="671" y="40"/>
                  </a:lnTo>
                  <a:lnTo>
                    <a:pt x="670" y="40"/>
                  </a:lnTo>
                  <a:lnTo>
                    <a:pt x="670" y="40"/>
                  </a:lnTo>
                  <a:lnTo>
                    <a:pt x="670" y="40"/>
                  </a:lnTo>
                  <a:lnTo>
                    <a:pt x="669" y="40"/>
                  </a:lnTo>
                  <a:lnTo>
                    <a:pt x="667" y="40"/>
                  </a:lnTo>
                  <a:lnTo>
                    <a:pt x="667" y="42"/>
                  </a:lnTo>
                  <a:lnTo>
                    <a:pt x="667" y="40"/>
                  </a:lnTo>
                  <a:lnTo>
                    <a:pt x="667" y="42"/>
                  </a:lnTo>
                  <a:lnTo>
                    <a:pt x="666" y="42"/>
                  </a:lnTo>
                  <a:lnTo>
                    <a:pt x="666" y="40"/>
                  </a:lnTo>
                  <a:lnTo>
                    <a:pt x="666" y="40"/>
                  </a:lnTo>
                  <a:lnTo>
                    <a:pt x="666" y="40"/>
                  </a:lnTo>
                  <a:lnTo>
                    <a:pt x="666" y="39"/>
                  </a:lnTo>
                  <a:lnTo>
                    <a:pt x="664" y="38"/>
                  </a:lnTo>
                  <a:lnTo>
                    <a:pt x="664" y="36"/>
                  </a:lnTo>
                  <a:lnTo>
                    <a:pt x="662" y="36"/>
                  </a:lnTo>
                  <a:lnTo>
                    <a:pt x="661" y="38"/>
                  </a:lnTo>
                  <a:lnTo>
                    <a:pt x="661" y="38"/>
                  </a:lnTo>
                  <a:lnTo>
                    <a:pt x="660" y="36"/>
                  </a:lnTo>
                  <a:lnTo>
                    <a:pt x="657" y="36"/>
                  </a:lnTo>
                  <a:lnTo>
                    <a:pt x="657" y="36"/>
                  </a:lnTo>
                  <a:lnTo>
                    <a:pt x="657" y="35"/>
                  </a:lnTo>
                  <a:lnTo>
                    <a:pt x="656" y="35"/>
                  </a:lnTo>
                  <a:lnTo>
                    <a:pt x="656" y="35"/>
                  </a:lnTo>
                  <a:lnTo>
                    <a:pt x="656" y="35"/>
                  </a:lnTo>
                  <a:lnTo>
                    <a:pt x="654" y="35"/>
                  </a:lnTo>
                  <a:lnTo>
                    <a:pt x="654" y="35"/>
                  </a:lnTo>
                  <a:lnTo>
                    <a:pt x="653" y="35"/>
                  </a:lnTo>
                  <a:lnTo>
                    <a:pt x="653" y="35"/>
                  </a:lnTo>
                  <a:lnTo>
                    <a:pt x="653" y="35"/>
                  </a:lnTo>
                  <a:lnTo>
                    <a:pt x="653" y="34"/>
                  </a:lnTo>
                  <a:lnTo>
                    <a:pt x="653" y="34"/>
                  </a:lnTo>
                  <a:lnTo>
                    <a:pt x="653" y="32"/>
                  </a:lnTo>
                  <a:lnTo>
                    <a:pt x="651" y="32"/>
                  </a:lnTo>
                  <a:lnTo>
                    <a:pt x="651" y="32"/>
                  </a:lnTo>
                  <a:lnTo>
                    <a:pt x="651" y="32"/>
                  </a:lnTo>
                  <a:lnTo>
                    <a:pt x="649" y="32"/>
                  </a:lnTo>
                  <a:lnTo>
                    <a:pt x="649" y="32"/>
                  </a:lnTo>
                  <a:lnTo>
                    <a:pt x="648" y="32"/>
                  </a:lnTo>
                  <a:lnTo>
                    <a:pt x="645" y="31"/>
                  </a:lnTo>
                  <a:lnTo>
                    <a:pt x="644" y="31"/>
                  </a:lnTo>
                  <a:lnTo>
                    <a:pt x="643" y="31"/>
                  </a:lnTo>
                  <a:lnTo>
                    <a:pt x="643" y="31"/>
                  </a:lnTo>
                  <a:lnTo>
                    <a:pt x="643" y="30"/>
                  </a:lnTo>
                  <a:lnTo>
                    <a:pt x="643" y="30"/>
                  </a:lnTo>
                  <a:lnTo>
                    <a:pt x="643" y="30"/>
                  </a:lnTo>
                  <a:lnTo>
                    <a:pt x="642" y="30"/>
                  </a:lnTo>
                  <a:lnTo>
                    <a:pt x="643" y="30"/>
                  </a:lnTo>
                  <a:lnTo>
                    <a:pt x="642" y="30"/>
                  </a:lnTo>
                  <a:lnTo>
                    <a:pt x="643" y="29"/>
                  </a:lnTo>
                  <a:lnTo>
                    <a:pt x="643" y="29"/>
                  </a:lnTo>
                  <a:lnTo>
                    <a:pt x="642" y="29"/>
                  </a:lnTo>
                  <a:lnTo>
                    <a:pt x="643" y="27"/>
                  </a:lnTo>
                  <a:lnTo>
                    <a:pt x="643" y="27"/>
                  </a:lnTo>
                  <a:lnTo>
                    <a:pt x="643" y="27"/>
                  </a:lnTo>
                  <a:lnTo>
                    <a:pt x="643" y="26"/>
                  </a:lnTo>
                  <a:lnTo>
                    <a:pt x="642" y="26"/>
                  </a:lnTo>
                  <a:lnTo>
                    <a:pt x="642" y="26"/>
                  </a:lnTo>
                  <a:lnTo>
                    <a:pt x="642" y="25"/>
                  </a:lnTo>
                  <a:lnTo>
                    <a:pt x="643" y="23"/>
                  </a:lnTo>
                  <a:lnTo>
                    <a:pt x="643" y="23"/>
                  </a:lnTo>
                  <a:lnTo>
                    <a:pt x="643" y="21"/>
                  </a:lnTo>
                  <a:lnTo>
                    <a:pt x="645" y="16"/>
                  </a:lnTo>
                  <a:lnTo>
                    <a:pt x="645" y="16"/>
                  </a:lnTo>
                  <a:lnTo>
                    <a:pt x="645" y="14"/>
                  </a:lnTo>
                  <a:lnTo>
                    <a:pt x="647" y="10"/>
                  </a:lnTo>
                  <a:lnTo>
                    <a:pt x="648" y="10"/>
                  </a:lnTo>
                  <a:lnTo>
                    <a:pt x="648" y="9"/>
                  </a:lnTo>
                  <a:lnTo>
                    <a:pt x="649" y="8"/>
                  </a:lnTo>
                  <a:lnTo>
                    <a:pt x="648" y="7"/>
                  </a:lnTo>
                  <a:lnTo>
                    <a:pt x="648" y="7"/>
                  </a:lnTo>
                  <a:lnTo>
                    <a:pt x="647" y="7"/>
                  </a:lnTo>
                  <a:lnTo>
                    <a:pt x="647" y="7"/>
                  </a:lnTo>
                  <a:lnTo>
                    <a:pt x="647" y="7"/>
                  </a:lnTo>
                  <a:lnTo>
                    <a:pt x="647" y="7"/>
                  </a:lnTo>
                  <a:lnTo>
                    <a:pt x="647" y="5"/>
                  </a:lnTo>
                  <a:lnTo>
                    <a:pt x="647" y="5"/>
                  </a:lnTo>
                  <a:lnTo>
                    <a:pt x="645" y="5"/>
                  </a:lnTo>
                  <a:lnTo>
                    <a:pt x="645" y="7"/>
                  </a:lnTo>
                  <a:lnTo>
                    <a:pt x="645" y="5"/>
                  </a:lnTo>
                  <a:lnTo>
                    <a:pt x="644" y="7"/>
                  </a:lnTo>
                  <a:lnTo>
                    <a:pt x="644" y="5"/>
                  </a:lnTo>
                  <a:lnTo>
                    <a:pt x="644" y="5"/>
                  </a:lnTo>
                  <a:lnTo>
                    <a:pt x="644" y="5"/>
                  </a:lnTo>
                  <a:lnTo>
                    <a:pt x="643" y="5"/>
                  </a:lnTo>
                  <a:lnTo>
                    <a:pt x="643" y="5"/>
                  </a:lnTo>
                  <a:lnTo>
                    <a:pt x="643" y="5"/>
                  </a:lnTo>
                  <a:lnTo>
                    <a:pt x="643" y="5"/>
                  </a:lnTo>
                  <a:lnTo>
                    <a:pt x="642" y="5"/>
                  </a:lnTo>
                  <a:lnTo>
                    <a:pt x="642" y="5"/>
                  </a:lnTo>
                  <a:lnTo>
                    <a:pt x="642" y="4"/>
                  </a:lnTo>
                  <a:lnTo>
                    <a:pt x="640" y="4"/>
                  </a:lnTo>
                  <a:lnTo>
                    <a:pt x="640" y="5"/>
                  </a:lnTo>
                  <a:lnTo>
                    <a:pt x="640" y="4"/>
                  </a:lnTo>
                  <a:lnTo>
                    <a:pt x="640" y="5"/>
                  </a:lnTo>
                  <a:lnTo>
                    <a:pt x="640" y="4"/>
                  </a:lnTo>
                  <a:lnTo>
                    <a:pt x="639" y="4"/>
                  </a:lnTo>
                  <a:lnTo>
                    <a:pt x="639" y="5"/>
                  </a:lnTo>
                  <a:lnTo>
                    <a:pt x="639" y="4"/>
                  </a:lnTo>
                  <a:lnTo>
                    <a:pt x="638" y="5"/>
                  </a:lnTo>
                  <a:lnTo>
                    <a:pt x="638" y="4"/>
                  </a:lnTo>
                  <a:lnTo>
                    <a:pt x="638" y="4"/>
                  </a:lnTo>
                  <a:lnTo>
                    <a:pt x="636" y="4"/>
                  </a:lnTo>
                  <a:lnTo>
                    <a:pt x="636" y="3"/>
                  </a:lnTo>
                  <a:lnTo>
                    <a:pt x="636" y="3"/>
                  </a:lnTo>
                  <a:lnTo>
                    <a:pt x="635" y="3"/>
                  </a:lnTo>
                  <a:lnTo>
                    <a:pt x="635" y="3"/>
                  </a:lnTo>
                  <a:lnTo>
                    <a:pt x="635" y="3"/>
                  </a:lnTo>
                  <a:lnTo>
                    <a:pt x="634" y="3"/>
                  </a:lnTo>
                  <a:lnTo>
                    <a:pt x="632" y="3"/>
                  </a:lnTo>
                  <a:lnTo>
                    <a:pt x="632" y="3"/>
                  </a:lnTo>
                  <a:lnTo>
                    <a:pt x="632" y="3"/>
                  </a:lnTo>
                  <a:lnTo>
                    <a:pt x="631" y="4"/>
                  </a:lnTo>
                  <a:lnTo>
                    <a:pt x="631" y="3"/>
                  </a:lnTo>
                  <a:lnTo>
                    <a:pt x="631" y="4"/>
                  </a:lnTo>
                  <a:lnTo>
                    <a:pt x="631" y="3"/>
                  </a:lnTo>
                  <a:lnTo>
                    <a:pt x="630" y="3"/>
                  </a:lnTo>
                  <a:lnTo>
                    <a:pt x="630" y="3"/>
                  </a:lnTo>
                  <a:lnTo>
                    <a:pt x="630" y="3"/>
                  </a:lnTo>
                  <a:lnTo>
                    <a:pt x="630" y="3"/>
                  </a:lnTo>
                  <a:lnTo>
                    <a:pt x="629" y="3"/>
                  </a:lnTo>
                  <a:lnTo>
                    <a:pt x="629" y="3"/>
                  </a:lnTo>
                  <a:lnTo>
                    <a:pt x="629" y="3"/>
                  </a:lnTo>
                  <a:lnTo>
                    <a:pt x="629" y="3"/>
                  </a:lnTo>
                  <a:lnTo>
                    <a:pt x="629" y="3"/>
                  </a:lnTo>
                  <a:lnTo>
                    <a:pt x="627" y="3"/>
                  </a:lnTo>
                  <a:lnTo>
                    <a:pt x="627" y="3"/>
                  </a:lnTo>
                  <a:lnTo>
                    <a:pt x="627" y="3"/>
                  </a:lnTo>
                  <a:lnTo>
                    <a:pt x="627" y="3"/>
                  </a:lnTo>
                  <a:lnTo>
                    <a:pt x="626" y="3"/>
                  </a:lnTo>
                  <a:lnTo>
                    <a:pt x="626" y="1"/>
                  </a:lnTo>
                  <a:lnTo>
                    <a:pt x="626" y="1"/>
                  </a:lnTo>
                  <a:lnTo>
                    <a:pt x="626" y="3"/>
                  </a:lnTo>
                  <a:lnTo>
                    <a:pt x="625" y="3"/>
                  </a:lnTo>
                  <a:lnTo>
                    <a:pt x="625" y="3"/>
                  </a:lnTo>
                  <a:lnTo>
                    <a:pt x="625" y="3"/>
                  </a:lnTo>
                  <a:lnTo>
                    <a:pt x="625" y="1"/>
                  </a:lnTo>
                  <a:lnTo>
                    <a:pt x="622" y="1"/>
                  </a:lnTo>
                  <a:lnTo>
                    <a:pt x="622" y="3"/>
                  </a:lnTo>
                  <a:lnTo>
                    <a:pt x="622" y="3"/>
                  </a:lnTo>
                  <a:lnTo>
                    <a:pt x="621" y="1"/>
                  </a:lnTo>
                  <a:lnTo>
                    <a:pt x="619" y="1"/>
                  </a:lnTo>
                  <a:lnTo>
                    <a:pt x="619" y="1"/>
                  </a:lnTo>
                  <a:lnTo>
                    <a:pt x="619" y="1"/>
                  </a:lnTo>
                  <a:lnTo>
                    <a:pt x="619" y="0"/>
                  </a:lnTo>
                  <a:lnTo>
                    <a:pt x="618" y="0"/>
                  </a:lnTo>
                  <a:lnTo>
                    <a:pt x="618" y="0"/>
                  </a:lnTo>
                  <a:lnTo>
                    <a:pt x="618" y="0"/>
                  </a:lnTo>
                  <a:lnTo>
                    <a:pt x="617" y="0"/>
                  </a:lnTo>
                  <a:lnTo>
                    <a:pt x="617" y="1"/>
                  </a:lnTo>
                  <a:lnTo>
                    <a:pt x="617" y="1"/>
                  </a:lnTo>
                  <a:lnTo>
                    <a:pt x="617" y="1"/>
                  </a:lnTo>
                  <a:lnTo>
                    <a:pt x="617" y="1"/>
                  </a:lnTo>
                  <a:lnTo>
                    <a:pt x="617" y="1"/>
                  </a:lnTo>
                  <a:lnTo>
                    <a:pt x="616" y="1"/>
                  </a:lnTo>
                  <a:lnTo>
                    <a:pt x="614" y="1"/>
                  </a:lnTo>
                  <a:lnTo>
                    <a:pt x="614" y="1"/>
                  </a:lnTo>
                  <a:lnTo>
                    <a:pt x="613" y="1"/>
                  </a:lnTo>
                  <a:lnTo>
                    <a:pt x="613" y="1"/>
                  </a:lnTo>
                  <a:lnTo>
                    <a:pt x="612" y="0"/>
                  </a:lnTo>
                  <a:lnTo>
                    <a:pt x="610" y="1"/>
                  </a:lnTo>
                  <a:lnTo>
                    <a:pt x="610" y="1"/>
                  </a:lnTo>
                  <a:lnTo>
                    <a:pt x="609" y="1"/>
                  </a:lnTo>
                  <a:lnTo>
                    <a:pt x="610" y="1"/>
                  </a:lnTo>
                  <a:lnTo>
                    <a:pt x="609" y="1"/>
                  </a:lnTo>
                  <a:lnTo>
                    <a:pt x="609" y="3"/>
                  </a:lnTo>
                  <a:lnTo>
                    <a:pt x="608" y="3"/>
                  </a:lnTo>
                  <a:lnTo>
                    <a:pt x="608" y="3"/>
                  </a:lnTo>
                  <a:lnTo>
                    <a:pt x="608" y="3"/>
                  </a:lnTo>
                  <a:lnTo>
                    <a:pt x="608" y="3"/>
                  </a:lnTo>
                  <a:lnTo>
                    <a:pt x="607" y="3"/>
                  </a:lnTo>
                  <a:lnTo>
                    <a:pt x="607" y="3"/>
                  </a:lnTo>
                  <a:lnTo>
                    <a:pt x="607" y="3"/>
                  </a:lnTo>
                  <a:lnTo>
                    <a:pt x="607" y="3"/>
                  </a:lnTo>
                  <a:lnTo>
                    <a:pt x="605" y="3"/>
                  </a:lnTo>
                  <a:lnTo>
                    <a:pt x="604" y="4"/>
                  </a:lnTo>
                  <a:lnTo>
                    <a:pt x="603" y="5"/>
                  </a:lnTo>
                  <a:lnTo>
                    <a:pt x="603" y="5"/>
                  </a:lnTo>
                  <a:lnTo>
                    <a:pt x="601" y="5"/>
                  </a:lnTo>
                  <a:lnTo>
                    <a:pt x="601" y="5"/>
                  </a:lnTo>
                  <a:lnTo>
                    <a:pt x="601" y="5"/>
                  </a:lnTo>
                  <a:lnTo>
                    <a:pt x="601" y="5"/>
                  </a:lnTo>
                  <a:lnTo>
                    <a:pt x="600" y="7"/>
                  </a:lnTo>
                  <a:lnTo>
                    <a:pt x="600" y="7"/>
                  </a:lnTo>
                  <a:lnTo>
                    <a:pt x="600" y="7"/>
                  </a:lnTo>
                  <a:lnTo>
                    <a:pt x="599" y="7"/>
                  </a:lnTo>
                  <a:lnTo>
                    <a:pt x="599" y="7"/>
                  </a:lnTo>
                  <a:lnTo>
                    <a:pt x="599" y="7"/>
                  </a:lnTo>
                  <a:lnTo>
                    <a:pt x="597" y="7"/>
                  </a:lnTo>
                  <a:lnTo>
                    <a:pt x="597" y="7"/>
                  </a:lnTo>
                  <a:lnTo>
                    <a:pt x="596" y="7"/>
                  </a:lnTo>
                  <a:lnTo>
                    <a:pt x="596" y="8"/>
                  </a:lnTo>
                  <a:lnTo>
                    <a:pt x="595" y="7"/>
                  </a:lnTo>
                  <a:lnTo>
                    <a:pt x="595" y="8"/>
                  </a:lnTo>
                  <a:lnTo>
                    <a:pt x="595" y="8"/>
                  </a:lnTo>
                  <a:lnTo>
                    <a:pt x="595" y="8"/>
                  </a:lnTo>
                  <a:lnTo>
                    <a:pt x="595" y="8"/>
                  </a:lnTo>
                  <a:lnTo>
                    <a:pt x="594" y="8"/>
                  </a:lnTo>
                  <a:lnTo>
                    <a:pt x="594" y="8"/>
                  </a:lnTo>
                  <a:lnTo>
                    <a:pt x="592" y="9"/>
                  </a:lnTo>
                  <a:lnTo>
                    <a:pt x="592" y="9"/>
                  </a:lnTo>
                  <a:lnTo>
                    <a:pt x="591" y="9"/>
                  </a:lnTo>
                  <a:lnTo>
                    <a:pt x="591" y="10"/>
                  </a:lnTo>
                  <a:lnTo>
                    <a:pt x="591" y="10"/>
                  </a:lnTo>
                  <a:lnTo>
                    <a:pt x="590" y="12"/>
                  </a:lnTo>
                  <a:lnTo>
                    <a:pt x="590" y="10"/>
                  </a:lnTo>
                  <a:lnTo>
                    <a:pt x="590" y="12"/>
                  </a:lnTo>
                  <a:lnTo>
                    <a:pt x="590" y="12"/>
                  </a:lnTo>
                  <a:lnTo>
                    <a:pt x="590" y="12"/>
                  </a:lnTo>
                  <a:lnTo>
                    <a:pt x="588" y="12"/>
                  </a:lnTo>
                  <a:lnTo>
                    <a:pt x="588" y="12"/>
                  </a:lnTo>
                  <a:lnTo>
                    <a:pt x="587" y="12"/>
                  </a:lnTo>
                  <a:lnTo>
                    <a:pt x="588" y="13"/>
                  </a:lnTo>
                  <a:lnTo>
                    <a:pt x="587" y="13"/>
                  </a:lnTo>
                  <a:lnTo>
                    <a:pt x="587" y="13"/>
                  </a:lnTo>
                  <a:lnTo>
                    <a:pt x="587" y="13"/>
                  </a:lnTo>
                  <a:lnTo>
                    <a:pt x="586" y="13"/>
                  </a:lnTo>
                  <a:lnTo>
                    <a:pt x="586" y="13"/>
                  </a:lnTo>
                  <a:lnTo>
                    <a:pt x="586" y="13"/>
                  </a:lnTo>
                  <a:lnTo>
                    <a:pt x="586" y="14"/>
                  </a:lnTo>
                  <a:lnTo>
                    <a:pt x="586" y="14"/>
                  </a:lnTo>
                  <a:lnTo>
                    <a:pt x="586" y="16"/>
                  </a:lnTo>
                  <a:lnTo>
                    <a:pt x="584" y="16"/>
                  </a:lnTo>
                  <a:lnTo>
                    <a:pt x="584" y="16"/>
                  </a:lnTo>
                  <a:lnTo>
                    <a:pt x="584" y="14"/>
                  </a:lnTo>
                  <a:lnTo>
                    <a:pt x="584" y="16"/>
                  </a:lnTo>
                  <a:lnTo>
                    <a:pt x="583" y="16"/>
                  </a:lnTo>
                  <a:lnTo>
                    <a:pt x="583" y="16"/>
                  </a:lnTo>
                  <a:lnTo>
                    <a:pt x="582" y="17"/>
                  </a:lnTo>
                  <a:lnTo>
                    <a:pt x="582" y="17"/>
                  </a:lnTo>
                  <a:lnTo>
                    <a:pt x="582" y="17"/>
                  </a:lnTo>
                  <a:lnTo>
                    <a:pt x="582" y="17"/>
                  </a:lnTo>
                  <a:lnTo>
                    <a:pt x="581" y="17"/>
                  </a:lnTo>
                  <a:lnTo>
                    <a:pt x="581" y="17"/>
                  </a:lnTo>
                  <a:lnTo>
                    <a:pt x="581" y="17"/>
                  </a:lnTo>
                  <a:lnTo>
                    <a:pt x="579" y="17"/>
                  </a:lnTo>
                  <a:lnTo>
                    <a:pt x="579" y="18"/>
                  </a:lnTo>
                  <a:lnTo>
                    <a:pt x="579" y="18"/>
                  </a:lnTo>
                  <a:lnTo>
                    <a:pt x="579" y="18"/>
                  </a:lnTo>
                  <a:lnTo>
                    <a:pt x="578" y="18"/>
                  </a:lnTo>
                  <a:lnTo>
                    <a:pt x="577" y="18"/>
                  </a:lnTo>
                  <a:lnTo>
                    <a:pt x="578" y="19"/>
                  </a:lnTo>
                  <a:lnTo>
                    <a:pt x="577" y="19"/>
                  </a:lnTo>
                  <a:lnTo>
                    <a:pt x="575" y="19"/>
                  </a:lnTo>
                  <a:lnTo>
                    <a:pt x="575" y="19"/>
                  </a:lnTo>
                  <a:lnTo>
                    <a:pt x="577" y="19"/>
                  </a:lnTo>
                  <a:lnTo>
                    <a:pt x="577" y="21"/>
                  </a:lnTo>
                  <a:lnTo>
                    <a:pt x="575" y="21"/>
                  </a:lnTo>
                  <a:lnTo>
                    <a:pt x="577" y="21"/>
                  </a:lnTo>
                  <a:lnTo>
                    <a:pt x="575" y="21"/>
                  </a:lnTo>
                  <a:lnTo>
                    <a:pt x="577" y="21"/>
                  </a:lnTo>
                  <a:lnTo>
                    <a:pt x="577" y="22"/>
                  </a:lnTo>
                  <a:lnTo>
                    <a:pt x="575" y="22"/>
                  </a:lnTo>
                  <a:lnTo>
                    <a:pt x="575" y="22"/>
                  </a:lnTo>
                  <a:lnTo>
                    <a:pt x="575" y="22"/>
                  </a:lnTo>
                  <a:lnTo>
                    <a:pt x="575" y="23"/>
                  </a:lnTo>
                  <a:lnTo>
                    <a:pt x="575" y="23"/>
                  </a:lnTo>
                  <a:lnTo>
                    <a:pt x="574" y="23"/>
                  </a:lnTo>
                  <a:lnTo>
                    <a:pt x="574" y="23"/>
                  </a:lnTo>
                  <a:lnTo>
                    <a:pt x="574" y="25"/>
                  </a:lnTo>
                  <a:lnTo>
                    <a:pt x="575" y="25"/>
                  </a:lnTo>
                  <a:lnTo>
                    <a:pt x="575" y="23"/>
                  </a:lnTo>
                  <a:lnTo>
                    <a:pt x="575" y="25"/>
                  </a:lnTo>
                  <a:lnTo>
                    <a:pt x="575" y="25"/>
                  </a:lnTo>
                  <a:lnTo>
                    <a:pt x="574" y="25"/>
                  </a:lnTo>
                  <a:lnTo>
                    <a:pt x="574" y="25"/>
                  </a:lnTo>
                  <a:lnTo>
                    <a:pt x="573" y="26"/>
                  </a:lnTo>
                  <a:lnTo>
                    <a:pt x="572" y="26"/>
                  </a:lnTo>
                  <a:lnTo>
                    <a:pt x="572" y="26"/>
                  </a:lnTo>
                  <a:lnTo>
                    <a:pt x="570" y="26"/>
                  </a:lnTo>
                  <a:lnTo>
                    <a:pt x="570" y="27"/>
                  </a:lnTo>
                  <a:lnTo>
                    <a:pt x="570" y="27"/>
                  </a:lnTo>
                  <a:lnTo>
                    <a:pt x="570" y="27"/>
                  </a:lnTo>
                  <a:lnTo>
                    <a:pt x="569" y="27"/>
                  </a:lnTo>
                  <a:lnTo>
                    <a:pt x="568" y="27"/>
                  </a:lnTo>
                  <a:lnTo>
                    <a:pt x="568" y="29"/>
                  </a:lnTo>
                  <a:lnTo>
                    <a:pt x="568" y="29"/>
                  </a:lnTo>
                  <a:lnTo>
                    <a:pt x="568" y="29"/>
                  </a:lnTo>
                  <a:lnTo>
                    <a:pt x="566" y="29"/>
                  </a:lnTo>
                  <a:lnTo>
                    <a:pt x="566" y="30"/>
                  </a:lnTo>
                  <a:lnTo>
                    <a:pt x="566" y="30"/>
                  </a:lnTo>
                  <a:lnTo>
                    <a:pt x="565" y="30"/>
                  </a:lnTo>
                  <a:lnTo>
                    <a:pt x="565" y="30"/>
                  </a:lnTo>
                  <a:lnTo>
                    <a:pt x="565" y="31"/>
                  </a:lnTo>
                  <a:lnTo>
                    <a:pt x="565" y="30"/>
                  </a:lnTo>
                  <a:lnTo>
                    <a:pt x="565" y="31"/>
                  </a:lnTo>
                  <a:lnTo>
                    <a:pt x="561" y="31"/>
                  </a:lnTo>
                  <a:lnTo>
                    <a:pt x="561" y="32"/>
                  </a:lnTo>
                  <a:lnTo>
                    <a:pt x="561" y="32"/>
                  </a:lnTo>
                  <a:lnTo>
                    <a:pt x="561" y="32"/>
                  </a:lnTo>
                  <a:lnTo>
                    <a:pt x="561" y="32"/>
                  </a:lnTo>
                  <a:lnTo>
                    <a:pt x="560" y="35"/>
                  </a:lnTo>
                  <a:lnTo>
                    <a:pt x="559" y="36"/>
                  </a:lnTo>
                  <a:lnTo>
                    <a:pt x="559" y="36"/>
                  </a:lnTo>
                  <a:lnTo>
                    <a:pt x="557" y="36"/>
                  </a:lnTo>
                  <a:lnTo>
                    <a:pt x="553" y="36"/>
                  </a:lnTo>
                  <a:lnTo>
                    <a:pt x="552" y="36"/>
                  </a:lnTo>
                  <a:lnTo>
                    <a:pt x="553" y="35"/>
                  </a:lnTo>
                  <a:lnTo>
                    <a:pt x="552" y="36"/>
                  </a:lnTo>
                  <a:lnTo>
                    <a:pt x="552" y="36"/>
                  </a:lnTo>
                  <a:lnTo>
                    <a:pt x="552" y="36"/>
                  </a:lnTo>
                  <a:lnTo>
                    <a:pt x="551" y="36"/>
                  </a:lnTo>
                  <a:lnTo>
                    <a:pt x="551" y="36"/>
                  </a:lnTo>
                  <a:lnTo>
                    <a:pt x="550" y="36"/>
                  </a:lnTo>
                  <a:lnTo>
                    <a:pt x="550" y="38"/>
                  </a:lnTo>
                  <a:lnTo>
                    <a:pt x="548" y="38"/>
                  </a:lnTo>
                  <a:lnTo>
                    <a:pt x="548" y="39"/>
                  </a:lnTo>
                  <a:lnTo>
                    <a:pt x="547" y="40"/>
                  </a:lnTo>
                  <a:lnTo>
                    <a:pt x="547" y="39"/>
                  </a:lnTo>
                  <a:lnTo>
                    <a:pt x="547" y="40"/>
                  </a:lnTo>
                  <a:lnTo>
                    <a:pt x="546" y="40"/>
                  </a:lnTo>
                  <a:lnTo>
                    <a:pt x="546" y="40"/>
                  </a:lnTo>
                  <a:lnTo>
                    <a:pt x="546" y="42"/>
                  </a:lnTo>
                  <a:lnTo>
                    <a:pt x="544" y="42"/>
                  </a:lnTo>
                  <a:lnTo>
                    <a:pt x="544" y="42"/>
                  </a:lnTo>
                  <a:lnTo>
                    <a:pt x="544" y="43"/>
                  </a:lnTo>
                  <a:lnTo>
                    <a:pt x="544" y="43"/>
                  </a:lnTo>
                  <a:lnTo>
                    <a:pt x="543" y="43"/>
                  </a:lnTo>
                  <a:lnTo>
                    <a:pt x="543" y="43"/>
                  </a:lnTo>
                  <a:lnTo>
                    <a:pt x="543" y="43"/>
                  </a:lnTo>
                  <a:lnTo>
                    <a:pt x="542" y="43"/>
                  </a:lnTo>
                  <a:lnTo>
                    <a:pt x="543" y="43"/>
                  </a:lnTo>
                  <a:lnTo>
                    <a:pt x="542" y="44"/>
                  </a:lnTo>
                  <a:lnTo>
                    <a:pt x="542" y="44"/>
                  </a:lnTo>
                  <a:lnTo>
                    <a:pt x="542" y="45"/>
                  </a:lnTo>
                  <a:lnTo>
                    <a:pt x="540" y="45"/>
                  </a:lnTo>
                  <a:lnTo>
                    <a:pt x="540" y="45"/>
                  </a:lnTo>
                  <a:lnTo>
                    <a:pt x="540" y="45"/>
                  </a:lnTo>
                  <a:lnTo>
                    <a:pt x="539" y="45"/>
                  </a:lnTo>
                  <a:lnTo>
                    <a:pt x="539" y="45"/>
                  </a:lnTo>
                  <a:lnTo>
                    <a:pt x="539" y="45"/>
                  </a:lnTo>
                  <a:lnTo>
                    <a:pt x="539" y="47"/>
                  </a:lnTo>
                  <a:lnTo>
                    <a:pt x="539" y="47"/>
                  </a:lnTo>
                  <a:lnTo>
                    <a:pt x="539" y="47"/>
                  </a:lnTo>
                  <a:lnTo>
                    <a:pt x="538" y="47"/>
                  </a:lnTo>
                  <a:lnTo>
                    <a:pt x="537" y="48"/>
                  </a:lnTo>
                  <a:lnTo>
                    <a:pt x="535" y="49"/>
                  </a:lnTo>
                  <a:lnTo>
                    <a:pt x="535" y="49"/>
                  </a:lnTo>
                  <a:lnTo>
                    <a:pt x="535" y="49"/>
                  </a:lnTo>
                  <a:lnTo>
                    <a:pt x="534" y="49"/>
                  </a:lnTo>
                  <a:lnTo>
                    <a:pt x="534" y="51"/>
                  </a:lnTo>
                  <a:lnTo>
                    <a:pt x="533" y="51"/>
                  </a:lnTo>
                  <a:lnTo>
                    <a:pt x="534" y="51"/>
                  </a:lnTo>
                  <a:lnTo>
                    <a:pt x="533" y="51"/>
                  </a:lnTo>
                  <a:lnTo>
                    <a:pt x="533" y="52"/>
                  </a:lnTo>
                  <a:lnTo>
                    <a:pt x="533" y="52"/>
                  </a:lnTo>
                  <a:lnTo>
                    <a:pt x="533" y="51"/>
                  </a:lnTo>
                  <a:lnTo>
                    <a:pt x="531" y="51"/>
                  </a:lnTo>
                  <a:lnTo>
                    <a:pt x="530" y="52"/>
                  </a:lnTo>
                  <a:lnTo>
                    <a:pt x="530" y="51"/>
                  </a:lnTo>
                  <a:lnTo>
                    <a:pt x="529" y="52"/>
                  </a:lnTo>
                  <a:lnTo>
                    <a:pt x="529" y="52"/>
                  </a:lnTo>
                  <a:lnTo>
                    <a:pt x="527" y="51"/>
                  </a:lnTo>
                  <a:lnTo>
                    <a:pt x="526" y="51"/>
                  </a:lnTo>
                  <a:lnTo>
                    <a:pt x="526" y="51"/>
                  </a:lnTo>
                  <a:lnTo>
                    <a:pt x="526" y="51"/>
                  </a:lnTo>
                  <a:lnTo>
                    <a:pt x="525" y="51"/>
                  </a:lnTo>
                  <a:lnTo>
                    <a:pt x="525" y="52"/>
                  </a:lnTo>
                  <a:lnTo>
                    <a:pt x="524" y="53"/>
                  </a:lnTo>
                  <a:lnTo>
                    <a:pt x="524" y="53"/>
                  </a:lnTo>
                  <a:lnTo>
                    <a:pt x="522" y="53"/>
                  </a:lnTo>
                  <a:lnTo>
                    <a:pt x="522" y="53"/>
                  </a:lnTo>
                  <a:lnTo>
                    <a:pt x="522" y="53"/>
                  </a:lnTo>
                  <a:lnTo>
                    <a:pt x="522" y="54"/>
                  </a:lnTo>
                  <a:lnTo>
                    <a:pt x="522" y="54"/>
                  </a:lnTo>
                  <a:lnTo>
                    <a:pt x="521" y="56"/>
                  </a:lnTo>
                  <a:lnTo>
                    <a:pt x="521" y="56"/>
                  </a:lnTo>
                  <a:lnTo>
                    <a:pt x="520" y="57"/>
                  </a:lnTo>
                  <a:lnTo>
                    <a:pt x="520" y="56"/>
                  </a:lnTo>
                  <a:lnTo>
                    <a:pt x="520" y="56"/>
                  </a:lnTo>
                  <a:lnTo>
                    <a:pt x="520" y="57"/>
                  </a:lnTo>
                  <a:lnTo>
                    <a:pt x="520" y="57"/>
                  </a:lnTo>
                  <a:lnTo>
                    <a:pt x="518" y="57"/>
                  </a:lnTo>
                  <a:lnTo>
                    <a:pt x="518" y="57"/>
                  </a:lnTo>
                  <a:lnTo>
                    <a:pt x="518" y="58"/>
                  </a:lnTo>
                  <a:lnTo>
                    <a:pt x="518" y="58"/>
                  </a:lnTo>
                  <a:lnTo>
                    <a:pt x="517" y="61"/>
                  </a:lnTo>
                  <a:lnTo>
                    <a:pt x="517" y="61"/>
                  </a:lnTo>
                  <a:lnTo>
                    <a:pt x="517" y="61"/>
                  </a:lnTo>
                  <a:lnTo>
                    <a:pt x="516" y="61"/>
                  </a:lnTo>
                  <a:lnTo>
                    <a:pt x="516" y="61"/>
                  </a:lnTo>
                  <a:lnTo>
                    <a:pt x="516" y="61"/>
                  </a:lnTo>
                  <a:lnTo>
                    <a:pt x="515" y="61"/>
                  </a:lnTo>
                  <a:lnTo>
                    <a:pt x="515" y="62"/>
                  </a:lnTo>
                  <a:lnTo>
                    <a:pt x="515" y="61"/>
                  </a:lnTo>
                  <a:lnTo>
                    <a:pt x="515" y="62"/>
                  </a:lnTo>
                  <a:lnTo>
                    <a:pt x="515" y="62"/>
                  </a:lnTo>
                  <a:lnTo>
                    <a:pt x="515" y="62"/>
                  </a:lnTo>
                  <a:lnTo>
                    <a:pt x="515" y="62"/>
                  </a:lnTo>
                  <a:lnTo>
                    <a:pt x="513" y="62"/>
                  </a:lnTo>
                  <a:lnTo>
                    <a:pt x="513" y="64"/>
                  </a:lnTo>
                  <a:lnTo>
                    <a:pt x="512" y="64"/>
                  </a:lnTo>
                  <a:lnTo>
                    <a:pt x="512" y="64"/>
                  </a:lnTo>
                  <a:lnTo>
                    <a:pt x="511" y="64"/>
                  </a:lnTo>
                  <a:lnTo>
                    <a:pt x="509" y="62"/>
                  </a:lnTo>
                  <a:lnTo>
                    <a:pt x="509" y="64"/>
                  </a:lnTo>
                  <a:lnTo>
                    <a:pt x="508" y="62"/>
                  </a:lnTo>
                  <a:lnTo>
                    <a:pt x="507" y="64"/>
                  </a:lnTo>
                  <a:lnTo>
                    <a:pt x="507" y="64"/>
                  </a:lnTo>
                  <a:lnTo>
                    <a:pt x="507" y="64"/>
                  </a:lnTo>
                  <a:lnTo>
                    <a:pt x="507" y="64"/>
                  </a:lnTo>
                  <a:lnTo>
                    <a:pt x="507" y="65"/>
                  </a:lnTo>
                  <a:lnTo>
                    <a:pt x="505" y="65"/>
                  </a:lnTo>
                  <a:lnTo>
                    <a:pt x="505" y="65"/>
                  </a:lnTo>
                  <a:lnTo>
                    <a:pt x="504" y="65"/>
                  </a:lnTo>
                  <a:lnTo>
                    <a:pt x="504" y="66"/>
                  </a:lnTo>
                  <a:lnTo>
                    <a:pt x="504" y="66"/>
                  </a:lnTo>
                  <a:lnTo>
                    <a:pt x="504" y="66"/>
                  </a:lnTo>
                  <a:lnTo>
                    <a:pt x="500" y="64"/>
                  </a:lnTo>
                  <a:lnTo>
                    <a:pt x="498" y="65"/>
                  </a:lnTo>
                  <a:lnTo>
                    <a:pt x="496" y="66"/>
                  </a:lnTo>
                  <a:lnTo>
                    <a:pt x="496" y="67"/>
                  </a:lnTo>
                  <a:lnTo>
                    <a:pt x="496" y="67"/>
                  </a:lnTo>
                  <a:lnTo>
                    <a:pt x="496" y="67"/>
                  </a:lnTo>
                  <a:lnTo>
                    <a:pt x="496" y="69"/>
                  </a:lnTo>
                  <a:lnTo>
                    <a:pt x="495" y="69"/>
                  </a:lnTo>
                  <a:lnTo>
                    <a:pt x="495" y="69"/>
                  </a:lnTo>
                  <a:lnTo>
                    <a:pt x="494" y="69"/>
                  </a:lnTo>
                  <a:lnTo>
                    <a:pt x="492" y="69"/>
                  </a:lnTo>
                  <a:lnTo>
                    <a:pt x="492" y="70"/>
                  </a:lnTo>
                  <a:lnTo>
                    <a:pt x="492" y="70"/>
                  </a:lnTo>
                  <a:lnTo>
                    <a:pt x="492" y="70"/>
                  </a:lnTo>
                  <a:lnTo>
                    <a:pt x="492" y="71"/>
                  </a:lnTo>
                  <a:lnTo>
                    <a:pt x="491" y="71"/>
                  </a:lnTo>
                  <a:lnTo>
                    <a:pt x="491" y="73"/>
                  </a:lnTo>
                  <a:lnTo>
                    <a:pt x="491" y="73"/>
                  </a:lnTo>
                  <a:lnTo>
                    <a:pt x="491" y="73"/>
                  </a:lnTo>
                  <a:lnTo>
                    <a:pt x="490" y="74"/>
                  </a:lnTo>
                  <a:lnTo>
                    <a:pt x="489" y="73"/>
                  </a:lnTo>
                  <a:lnTo>
                    <a:pt x="489" y="73"/>
                  </a:lnTo>
                  <a:lnTo>
                    <a:pt x="489" y="73"/>
                  </a:lnTo>
                  <a:lnTo>
                    <a:pt x="489" y="71"/>
                  </a:lnTo>
                  <a:lnTo>
                    <a:pt x="489" y="70"/>
                  </a:lnTo>
                  <a:lnTo>
                    <a:pt x="486" y="70"/>
                  </a:lnTo>
                  <a:lnTo>
                    <a:pt x="486" y="69"/>
                  </a:lnTo>
                  <a:lnTo>
                    <a:pt x="489" y="69"/>
                  </a:lnTo>
                  <a:lnTo>
                    <a:pt x="489" y="67"/>
                  </a:lnTo>
                  <a:lnTo>
                    <a:pt x="490" y="67"/>
                  </a:lnTo>
                  <a:lnTo>
                    <a:pt x="490" y="67"/>
                  </a:lnTo>
                  <a:lnTo>
                    <a:pt x="490" y="67"/>
                  </a:lnTo>
                  <a:lnTo>
                    <a:pt x="491" y="67"/>
                  </a:lnTo>
                  <a:lnTo>
                    <a:pt x="491" y="66"/>
                  </a:lnTo>
                  <a:lnTo>
                    <a:pt x="491" y="66"/>
                  </a:lnTo>
                  <a:lnTo>
                    <a:pt x="491" y="65"/>
                  </a:lnTo>
                  <a:lnTo>
                    <a:pt x="491" y="65"/>
                  </a:lnTo>
                  <a:lnTo>
                    <a:pt x="491" y="64"/>
                  </a:lnTo>
                  <a:lnTo>
                    <a:pt x="491" y="64"/>
                  </a:lnTo>
                  <a:lnTo>
                    <a:pt x="492" y="62"/>
                  </a:lnTo>
                  <a:lnTo>
                    <a:pt x="492" y="62"/>
                  </a:lnTo>
                  <a:lnTo>
                    <a:pt x="494" y="61"/>
                  </a:lnTo>
                  <a:lnTo>
                    <a:pt x="494" y="61"/>
                  </a:lnTo>
                  <a:lnTo>
                    <a:pt x="494" y="60"/>
                  </a:lnTo>
                  <a:lnTo>
                    <a:pt x="496" y="57"/>
                  </a:lnTo>
                  <a:lnTo>
                    <a:pt x="496" y="56"/>
                  </a:lnTo>
                  <a:lnTo>
                    <a:pt x="496" y="54"/>
                  </a:lnTo>
                  <a:lnTo>
                    <a:pt x="496" y="54"/>
                  </a:lnTo>
                  <a:lnTo>
                    <a:pt x="496" y="52"/>
                  </a:lnTo>
                  <a:lnTo>
                    <a:pt x="496" y="51"/>
                  </a:lnTo>
                  <a:lnTo>
                    <a:pt x="495" y="51"/>
                  </a:lnTo>
                  <a:lnTo>
                    <a:pt x="495" y="49"/>
                  </a:lnTo>
                  <a:lnTo>
                    <a:pt x="494" y="49"/>
                  </a:lnTo>
                  <a:lnTo>
                    <a:pt x="495" y="48"/>
                  </a:lnTo>
                  <a:lnTo>
                    <a:pt x="494" y="47"/>
                  </a:lnTo>
                  <a:lnTo>
                    <a:pt x="492" y="47"/>
                  </a:lnTo>
                  <a:lnTo>
                    <a:pt x="492" y="45"/>
                  </a:lnTo>
                  <a:lnTo>
                    <a:pt x="491" y="45"/>
                  </a:lnTo>
                  <a:lnTo>
                    <a:pt x="491" y="47"/>
                  </a:lnTo>
                  <a:lnTo>
                    <a:pt x="490" y="48"/>
                  </a:lnTo>
                  <a:lnTo>
                    <a:pt x="490" y="48"/>
                  </a:lnTo>
                  <a:lnTo>
                    <a:pt x="489" y="49"/>
                  </a:lnTo>
                  <a:lnTo>
                    <a:pt x="489" y="51"/>
                  </a:lnTo>
                  <a:lnTo>
                    <a:pt x="487" y="51"/>
                  </a:lnTo>
                  <a:lnTo>
                    <a:pt x="487" y="51"/>
                  </a:lnTo>
                  <a:lnTo>
                    <a:pt x="486" y="49"/>
                  </a:lnTo>
                  <a:lnTo>
                    <a:pt x="486" y="49"/>
                  </a:lnTo>
                  <a:lnTo>
                    <a:pt x="485" y="49"/>
                  </a:lnTo>
                  <a:lnTo>
                    <a:pt x="485" y="49"/>
                  </a:lnTo>
                  <a:lnTo>
                    <a:pt x="483" y="48"/>
                  </a:lnTo>
                  <a:lnTo>
                    <a:pt x="483" y="48"/>
                  </a:lnTo>
                  <a:lnTo>
                    <a:pt x="483" y="48"/>
                  </a:lnTo>
                  <a:lnTo>
                    <a:pt x="483" y="49"/>
                  </a:lnTo>
                  <a:lnTo>
                    <a:pt x="482" y="51"/>
                  </a:lnTo>
                  <a:lnTo>
                    <a:pt x="481" y="51"/>
                  </a:lnTo>
                  <a:lnTo>
                    <a:pt x="480" y="51"/>
                  </a:lnTo>
                  <a:lnTo>
                    <a:pt x="480" y="51"/>
                  </a:lnTo>
                  <a:lnTo>
                    <a:pt x="480" y="51"/>
                  </a:lnTo>
                  <a:lnTo>
                    <a:pt x="478" y="49"/>
                  </a:lnTo>
                  <a:lnTo>
                    <a:pt x="477" y="49"/>
                  </a:lnTo>
                  <a:lnTo>
                    <a:pt x="477" y="49"/>
                  </a:lnTo>
                  <a:lnTo>
                    <a:pt x="474" y="49"/>
                  </a:lnTo>
                  <a:lnTo>
                    <a:pt x="474" y="49"/>
                  </a:lnTo>
                  <a:lnTo>
                    <a:pt x="474" y="48"/>
                  </a:lnTo>
                  <a:lnTo>
                    <a:pt x="473" y="48"/>
                  </a:lnTo>
                  <a:lnTo>
                    <a:pt x="473" y="48"/>
                  </a:lnTo>
                  <a:lnTo>
                    <a:pt x="472" y="48"/>
                  </a:lnTo>
                  <a:lnTo>
                    <a:pt x="473" y="47"/>
                  </a:lnTo>
                  <a:lnTo>
                    <a:pt x="473" y="47"/>
                  </a:lnTo>
                  <a:lnTo>
                    <a:pt x="473" y="45"/>
                  </a:lnTo>
                  <a:lnTo>
                    <a:pt x="474" y="44"/>
                  </a:lnTo>
                  <a:lnTo>
                    <a:pt x="473" y="44"/>
                  </a:lnTo>
                  <a:lnTo>
                    <a:pt x="472" y="44"/>
                  </a:lnTo>
                  <a:lnTo>
                    <a:pt x="472" y="43"/>
                  </a:lnTo>
                  <a:lnTo>
                    <a:pt x="472" y="42"/>
                  </a:lnTo>
                  <a:lnTo>
                    <a:pt x="472" y="42"/>
                  </a:lnTo>
                  <a:lnTo>
                    <a:pt x="472" y="40"/>
                  </a:lnTo>
                  <a:lnTo>
                    <a:pt x="470" y="40"/>
                  </a:lnTo>
                  <a:lnTo>
                    <a:pt x="469" y="40"/>
                  </a:lnTo>
                  <a:lnTo>
                    <a:pt x="469" y="40"/>
                  </a:lnTo>
                  <a:lnTo>
                    <a:pt x="469" y="40"/>
                  </a:lnTo>
                  <a:lnTo>
                    <a:pt x="467" y="38"/>
                  </a:lnTo>
                  <a:lnTo>
                    <a:pt x="465" y="36"/>
                  </a:lnTo>
                  <a:lnTo>
                    <a:pt x="464" y="35"/>
                  </a:lnTo>
                  <a:lnTo>
                    <a:pt x="463" y="35"/>
                  </a:lnTo>
                  <a:lnTo>
                    <a:pt x="461" y="34"/>
                  </a:lnTo>
                  <a:lnTo>
                    <a:pt x="461" y="34"/>
                  </a:lnTo>
                  <a:lnTo>
                    <a:pt x="460" y="34"/>
                  </a:lnTo>
                  <a:lnTo>
                    <a:pt x="460" y="34"/>
                  </a:lnTo>
                  <a:lnTo>
                    <a:pt x="459" y="35"/>
                  </a:lnTo>
                  <a:lnTo>
                    <a:pt x="460" y="35"/>
                  </a:lnTo>
                  <a:lnTo>
                    <a:pt x="459" y="36"/>
                  </a:lnTo>
                  <a:lnTo>
                    <a:pt x="459" y="36"/>
                  </a:lnTo>
                  <a:lnTo>
                    <a:pt x="457" y="36"/>
                  </a:lnTo>
                  <a:lnTo>
                    <a:pt x="456" y="36"/>
                  </a:lnTo>
                  <a:lnTo>
                    <a:pt x="456" y="38"/>
                  </a:lnTo>
                  <a:lnTo>
                    <a:pt x="455" y="39"/>
                  </a:lnTo>
                  <a:lnTo>
                    <a:pt x="455" y="40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7" y="43"/>
                  </a:lnTo>
                  <a:lnTo>
                    <a:pt x="457" y="43"/>
                  </a:lnTo>
                  <a:lnTo>
                    <a:pt x="459" y="44"/>
                  </a:lnTo>
                  <a:lnTo>
                    <a:pt x="457" y="47"/>
                  </a:lnTo>
                  <a:lnTo>
                    <a:pt x="457" y="47"/>
                  </a:lnTo>
                  <a:lnTo>
                    <a:pt x="456" y="49"/>
                  </a:lnTo>
                  <a:lnTo>
                    <a:pt x="457" y="51"/>
                  </a:lnTo>
                  <a:lnTo>
                    <a:pt x="457" y="52"/>
                  </a:lnTo>
                  <a:lnTo>
                    <a:pt x="457" y="52"/>
                  </a:lnTo>
                  <a:lnTo>
                    <a:pt x="459" y="52"/>
                  </a:lnTo>
                  <a:lnTo>
                    <a:pt x="459" y="53"/>
                  </a:lnTo>
                  <a:lnTo>
                    <a:pt x="459" y="53"/>
                  </a:lnTo>
                  <a:lnTo>
                    <a:pt x="459" y="53"/>
                  </a:lnTo>
                  <a:lnTo>
                    <a:pt x="457" y="56"/>
                  </a:lnTo>
                  <a:lnTo>
                    <a:pt x="459" y="56"/>
                  </a:lnTo>
                  <a:lnTo>
                    <a:pt x="459" y="56"/>
                  </a:lnTo>
                  <a:lnTo>
                    <a:pt x="459" y="57"/>
                  </a:lnTo>
                  <a:lnTo>
                    <a:pt x="460" y="58"/>
                  </a:lnTo>
                  <a:lnTo>
                    <a:pt x="459" y="58"/>
                  </a:lnTo>
                  <a:lnTo>
                    <a:pt x="459" y="58"/>
                  </a:lnTo>
                  <a:lnTo>
                    <a:pt x="457" y="58"/>
                  </a:lnTo>
                  <a:lnTo>
                    <a:pt x="456" y="60"/>
                  </a:lnTo>
                  <a:lnTo>
                    <a:pt x="456" y="60"/>
                  </a:lnTo>
                  <a:lnTo>
                    <a:pt x="456" y="60"/>
                  </a:lnTo>
                  <a:lnTo>
                    <a:pt x="455" y="61"/>
                  </a:lnTo>
                  <a:lnTo>
                    <a:pt x="454" y="61"/>
                  </a:lnTo>
                  <a:lnTo>
                    <a:pt x="454" y="61"/>
                  </a:lnTo>
                  <a:lnTo>
                    <a:pt x="452" y="61"/>
                  </a:lnTo>
                  <a:lnTo>
                    <a:pt x="451" y="61"/>
                  </a:lnTo>
                  <a:lnTo>
                    <a:pt x="450" y="61"/>
                  </a:lnTo>
                  <a:lnTo>
                    <a:pt x="450" y="61"/>
                  </a:lnTo>
                  <a:lnTo>
                    <a:pt x="447" y="58"/>
                  </a:lnTo>
                  <a:lnTo>
                    <a:pt x="446" y="58"/>
                  </a:lnTo>
                  <a:lnTo>
                    <a:pt x="445" y="57"/>
                  </a:lnTo>
                  <a:lnTo>
                    <a:pt x="442" y="57"/>
                  </a:lnTo>
                  <a:lnTo>
                    <a:pt x="441" y="56"/>
                  </a:lnTo>
                  <a:lnTo>
                    <a:pt x="438" y="56"/>
                  </a:lnTo>
                  <a:lnTo>
                    <a:pt x="435" y="56"/>
                  </a:lnTo>
                  <a:lnTo>
                    <a:pt x="434" y="56"/>
                  </a:lnTo>
                  <a:lnTo>
                    <a:pt x="430" y="58"/>
                  </a:lnTo>
                  <a:lnTo>
                    <a:pt x="430" y="58"/>
                  </a:lnTo>
                  <a:lnTo>
                    <a:pt x="430" y="60"/>
                  </a:lnTo>
                  <a:lnTo>
                    <a:pt x="432" y="61"/>
                  </a:lnTo>
                  <a:lnTo>
                    <a:pt x="432" y="61"/>
                  </a:lnTo>
                  <a:lnTo>
                    <a:pt x="432" y="62"/>
                  </a:lnTo>
                  <a:lnTo>
                    <a:pt x="433" y="62"/>
                  </a:lnTo>
                  <a:lnTo>
                    <a:pt x="433" y="64"/>
                  </a:lnTo>
                  <a:lnTo>
                    <a:pt x="432" y="64"/>
                  </a:lnTo>
                  <a:lnTo>
                    <a:pt x="432" y="66"/>
                  </a:lnTo>
                  <a:lnTo>
                    <a:pt x="430" y="67"/>
                  </a:lnTo>
                  <a:lnTo>
                    <a:pt x="429" y="70"/>
                  </a:lnTo>
                  <a:lnTo>
                    <a:pt x="430" y="71"/>
                  </a:lnTo>
                  <a:lnTo>
                    <a:pt x="429" y="71"/>
                  </a:lnTo>
                  <a:lnTo>
                    <a:pt x="430" y="73"/>
                  </a:lnTo>
                  <a:lnTo>
                    <a:pt x="432" y="73"/>
                  </a:lnTo>
                  <a:lnTo>
                    <a:pt x="432" y="71"/>
                  </a:lnTo>
                  <a:lnTo>
                    <a:pt x="432" y="71"/>
                  </a:lnTo>
                  <a:lnTo>
                    <a:pt x="433" y="71"/>
                  </a:lnTo>
                  <a:lnTo>
                    <a:pt x="433" y="75"/>
                  </a:lnTo>
                  <a:lnTo>
                    <a:pt x="434" y="75"/>
                  </a:lnTo>
                  <a:lnTo>
                    <a:pt x="437" y="78"/>
                  </a:lnTo>
                  <a:lnTo>
                    <a:pt x="435" y="80"/>
                  </a:lnTo>
                  <a:lnTo>
                    <a:pt x="435" y="80"/>
                  </a:lnTo>
                  <a:lnTo>
                    <a:pt x="434" y="80"/>
                  </a:lnTo>
                  <a:lnTo>
                    <a:pt x="435" y="82"/>
                  </a:lnTo>
                  <a:lnTo>
                    <a:pt x="435" y="82"/>
                  </a:lnTo>
                  <a:lnTo>
                    <a:pt x="434" y="83"/>
                  </a:lnTo>
                  <a:lnTo>
                    <a:pt x="433" y="83"/>
                  </a:lnTo>
                  <a:lnTo>
                    <a:pt x="432" y="83"/>
                  </a:lnTo>
                  <a:lnTo>
                    <a:pt x="432" y="84"/>
                  </a:lnTo>
                  <a:lnTo>
                    <a:pt x="430" y="87"/>
                  </a:lnTo>
                  <a:lnTo>
                    <a:pt x="430" y="89"/>
                  </a:lnTo>
                  <a:lnTo>
                    <a:pt x="429" y="92"/>
                  </a:lnTo>
                  <a:lnTo>
                    <a:pt x="429" y="95"/>
                  </a:lnTo>
                  <a:lnTo>
                    <a:pt x="429" y="96"/>
                  </a:lnTo>
                  <a:lnTo>
                    <a:pt x="430" y="97"/>
                  </a:lnTo>
                  <a:lnTo>
                    <a:pt x="432" y="97"/>
                  </a:lnTo>
                  <a:lnTo>
                    <a:pt x="433" y="99"/>
                  </a:lnTo>
                  <a:lnTo>
                    <a:pt x="434" y="99"/>
                  </a:lnTo>
                  <a:lnTo>
                    <a:pt x="434" y="99"/>
                  </a:lnTo>
                  <a:lnTo>
                    <a:pt x="435" y="99"/>
                  </a:lnTo>
                  <a:lnTo>
                    <a:pt x="435" y="100"/>
                  </a:lnTo>
                  <a:lnTo>
                    <a:pt x="435" y="101"/>
                  </a:lnTo>
                  <a:lnTo>
                    <a:pt x="435" y="101"/>
                  </a:lnTo>
                  <a:lnTo>
                    <a:pt x="435" y="104"/>
                  </a:lnTo>
                  <a:lnTo>
                    <a:pt x="435" y="106"/>
                  </a:lnTo>
                  <a:lnTo>
                    <a:pt x="438" y="108"/>
                  </a:lnTo>
                  <a:lnTo>
                    <a:pt x="438" y="109"/>
                  </a:lnTo>
                  <a:lnTo>
                    <a:pt x="438" y="111"/>
                  </a:lnTo>
                  <a:lnTo>
                    <a:pt x="438" y="113"/>
                  </a:lnTo>
                  <a:lnTo>
                    <a:pt x="438" y="113"/>
                  </a:lnTo>
                  <a:lnTo>
                    <a:pt x="438" y="114"/>
                  </a:lnTo>
                  <a:lnTo>
                    <a:pt x="439" y="117"/>
                  </a:lnTo>
                  <a:lnTo>
                    <a:pt x="439" y="117"/>
                  </a:lnTo>
                  <a:lnTo>
                    <a:pt x="438" y="118"/>
                  </a:lnTo>
                  <a:lnTo>
                    <a:pt x="438" y="118"/>
                  </a:lnTo>
                  <a:lnTo>
                    <a:pt x="438" y="118"/>
                  </a:lnTo>
                  <a:lnTo>
                    <a:pt x="428" y="121"/>
                  </a:lnTo>
                  <a:lnTo>
                    <a:pt x="421" y="122"/>
                  </a:lnTo>
                  <a:lnTo>
                    <a:pt x="420" y="123"/>
                  </a:lnTo>
                  <a:lnTo>
                    <a:pt x="419" y="123"/>
                  </a:lnTo>
                  <a:lnTo>
                    <a:pt x="419" y="123"/>
                  </a:lnTo>
                  <a:lnTo>
                    <a:pt x="419" y="123"/>
                  </a:lnTo>
                  <a:lnTo>
                    <a:pt x="417" y="123"/>
                  </a:lnTo>
                  <a:lnTo>
                    <a:pt x="416" y="122"/>
                  </a:lnTo>
                  <a:lnTo>
                    <a:pt x="416" y="123"/>
                  </a:lnTo>
                  <a:lnTo>
                    <a:pt x="416" y="122"/>
                  </a:lnTo>
                  <a:lnTo>
                    <a:pt x="416" y="122"/>
                  </a:lnTo>
                  <a:lnTo>
                    <a:pt x="415" y="122"/>
                  </a:lnTo>
                  <a:lnTo>
                    <a:pt x="415" y="122"/>
                  </a:lnTo>
                  <a:lnTo>
                    <a:pt x="415" y="122"/>
                  </a:lnTo>
                  <a:lnTo>
                    <a:pt x="415" y="122"/>
                  </a:lnTo>
                  <a:lnTo>
                    <a:pt x="415" y="123"/>
                  </a:lnTo>
                  <a:lnTo>
                    <a:pt x="413" y="122"/>
                  </a:lnTo>
                  <a:lnTo>
                    <a:pt x="413" y="123"/>
                  </a:lnTo>
                  <a:lnTo>
                    <a:pt x="413" y="123"/>
                  </a:lnTo>
                  <a:lnTo>
                    <a:pt x="413" y="124"/>
                  </a:lnTo>
                  <a:lnTo>
                    <a:pt x="413" y="124"/>
                  </a:lnTo>
                  <a:lnTo>
                    <a:pt x="413" y="124"/>
                  </a:lnTo>
                  <a:lnTo>
                    <a:pt x="412" y="124"/>
                  </a:lnTo>
                  <a:lnTo>
                    <a:pt x="412" y="124"/>
                  </a:lnTo>
                  <a:lnTo>
                    <a:pt x="412" y="126"/>
                  </a:lnTo>
                  <a:lnTo>
                    <a:pt x="412" y="126"/>
                  </a:lnTo>
                  <a:lnTo>
                    <a:pt x="411" y="126"/>
                  </a:lnTo>
                  <a:lnTo>
                    <a:pt x="411" y="126"/>
                  </a:lnTo>
                  <a:lnTo>
                    <a:pt x="411" y="126"/>
                  </a:lnTo>
                  <a:lnTo>
                    <a:pt x="411" y="126"/>
                  </a:lnTo>
                  <a:lnTo>
                    <a:pt x="411" y="127"/>
                  </a:lnTo>
                  <a:lnTo>
                    <a:pt x="410" y="127"/>
                  </a:lnTo>
                  <a:lnTo>
                    <a:pt x="410" y="127"/>
                  </a:lnTo>
                  <a:lnTo>
                    <a:pt x="410" y="127"/>
                  </a:lnTo>
                  <a:lnTo>
                    <a:pt x="410" y="127"/>
                  </a:lnTo>
                  <a:lnTo>
                    <a:pt x="408" y="127"/>
                  </a:lnTo>
                  <a:lnTo>
                    <a:pt x="408" y="128"/>
                  </a:lnTo>
                  <a:lnTo>
                    <a:pt x="407" y="127"/>
                  </a:lnTo>
                  <a:lnTo>
                    <a:pt x="406" y="127"/>
                  </a:lnTo>
                  <a:lnTo>
                    <a:pt x="406" y="127"/>
                  </a:lnTo>
                  <a:lnTo>
                    <a:pt x="406" y="127"/>
                  </a:lnTo>
                  <a:lnTo>
                    <a:pt x="404" y="127"/>
                  </a:lnTo>
                  <a:lnTo>
                    <a:pt x="404" y="127"/>
                  </a:lnTo>
                  <a:lnTo>
                    <a:pt x="404" y="128"/>
                  </a:lnTo>
                  <a:lnTo>
                    <a:pt x="404" y="128"/>
                  </a:lnTo>
                  <a:lnTo>
                    <a:pt x="403" y="128"/>
                  </a:lnTo>
                  <a:lnTo>
                    <a:pt x="404" y="128"/>
                  </a:lnTo>
                  <a:lnTo>
                    <a:pt x="403" y="130"/>
                  </a:lnTo>
                  <a:lnTo>
                    <a:pt x="404" y="130"/>
                  </a:lnTo>
                  <a:lnTo>
                    <a:pt x="404" y="130"/>
                  </a:lnTo>
                  <a:lnTo>
                    <a:pt x="404" y="131"/>
                  </a:lnTo>
                  <a:lnTo>
                    <a:pt x="404" y="131"/>
                  </a:lnTo>
                  <a:lnTo>
                    <a:pt x="403" y="131"/>
                  </a:lnTo>
                  <a:lnTo>
                    <a:pt x="404" y="132"/>
                  </a:lnTo>
                  <a:lnTo>
                    <a:pt x="404" y="132"/>
                  </a:lnTo>
                  <a:lnTo>
                    <a:pt x="403" y="132"/>
                  </a:lnTo>
                  <a:lnTo>
                    <a:pt x="403" y="132"/>
                  </a:lnTo>
                  <a:lnTo>
                    <a:pt x="403" y="134"/>
                  </a:lnTo>
                  <a:lnTo>
                    <a:pt x="403" y="132"/>
                  </a:lnTo>
                  <a:lnTo>
                    <a:pt x="403" y="132"/>
                  </a:lnTo>
                  <a:lnTo>
                    <a:pt x="403" y="134"/>
                  </a:lnTo>
                  <a:lnTo>
                    <a:pt x="402" y="132"/>
                  </a:lnTo>
                  <a:lnTo>
                    <a:pt x="402" y="134"/>
                  </a:lnTo>
                  <a:lnTo>
                    <a:pt x="402" y="134"/>
                  </a:lnTo>
                  <a:lnTo>
                    <a:pt x="402" y="134"/>
                  </a:lnTo>
                  <a:lnTo>
                    <a:pt x="402" y="135"/>
                  </a:lnTo>
                  <a:lnTo>
                    <a:pt x="402" y="135"/>
                  </a:lnTo>
                  <a:lnTo>
                    <a:pt x="402" y="135"/>
                  </a:lnTo>
                  <a:lnTo>
                    <a:pt x="402" y="136"/>
                  </a:lnTo>
                  <a:lnTo>
                    <a:pt x="400" y="136"/>
                  </a:lnTo>
                  <a:lnTo>
                    <a:pt x="400" y="136"/>
                  </a:lnTo>
                  <a:lnTo>
                    <a:pt x="400" y="137"/>
                  </a:lnTo>
                  <a:lnTo>
                    <a:pt x="402" y="137"/>
                  </a:lnTo>
                  <a:lnTo>
                    <a:pt x="400" y="137"/>
                  </a:lnTo>
                  <a:lnTo>
                    <a:pt x="402" y="137"/>
                  </a:lnTo>
                  <a:lnTo>
                    <a:pt x="400" y="139"/>
                  </a:lnTo>
                  <a:lnTo>
                    <a:pt x="402" y="139"/>
                  </a:lnTo>
                  <a:lnTo>
                    <a:pt x="402" y="139"/>
                  </a:lnTo>
                  <a:lnTo>
                    <a:pt x="402" y="139"/>
                  </a:lnTo>
                  <a:lnTo>
                    <a:pt x="402" y="140"/>
                  </a:lnTo>
                  <a:lnTo>
                    <a:pt x="402" y="140"/>
                  </a:lnTo>
                  <a:lnTo>
                    <a:pt x="403" y="141"/>
                  </a:lnTo>
                  <a:lnTo>
                    <a:pt x="402" y="141"/>
                  </a:lnTo>
                  <a:lnTo>
                    <a:pt x="403" y="141"/>
                  </a:lnTo>
                  <a:lnTo>
                    <a:pt x="403" y="141"/>
                  </a:lnTo>
                  <a:lnTo>
                    <a:pt x="403" y="141"/>
                  </a:lnTo>
                  <a:lnTo>
                    <a:pt x="403" y="143"/>
                  </a:lnTo>
                  <a:lnTo>
                    <a:pt x="403" y="144"/>
                  </a:lnTo>
                  <a:lnTo>
                    <a:pt x="402" y="144"/>
                  </a:lnTo>
                  <a:lnTo>
                    <a:pt x="402" y="145"/>
                  </a:lnTo>
                  <a:lnTo>
                    <a:pt x="400" y="145"/>
                  </a:lnTo>
                  <a:lnTo>
                    <a:pt x="400" y="146"/>
                  </a:lnTo>
                  <a:lnTo>
                    <a:pt x="400" y="146"/>
                  </a:lnTo>
                  <a:lnTo>
                    <a:pt x="400" y="148"/>
                  </a:lnTo>
                  <a:lnTo>
                    <a:pt x="400" y="148"/>
                  </a:lnTo>
                  <a:lnTo>
                    <a:pt x="400" y="149"/>
                  </a:lnTo>
                  <a:lnTo>
                    <a:pt x="399" y="150"/>
                  </a:lnTo>
                  <a:lnTo>
                    <a:pt x="399" y="150"/>
                  </a:lnTo>
                  <a:lnTo>
                    <a:pt x="399" y="152"/>
                  </a:lnTo>
                  <a:lnTo>
                    <a:pt x="398" y="153"/>
                  </a:lnTo>
                  <a:lnTo>
                    <a:pt x="397" y="154"/>
                  </a:lnTo>
                  <a:lnTo>
                    <a:pt x="395" y="154"/>
                  </a:lnTo>
                  <a:lnTo>
                    <a:pt x="395" y="154"/>
                  </a:lnTo>
                  <a:lnTo>
                    <a:pt x="395" y="157"/>
                  </a:lnTo>
                  <a:lnTo>
                    <a:pt x="395" y="158"/>
                  </a:lnTo>
                  <a:lnTo>
                    <a:pt x="394" y="158"/>
                  </a:lnTo>
                  <a:lnTo>
                    <a:pt x="394" y="159"/>
                  </a:lnTo>
                  <a:lnTo>
                    <a:pt x="394" y="161"/>
                  </a:lnTo>
                  <a:lnTo>
                    <a:pt x="394" y="162"/>
                  </a:lnTo>
                  <a:lnTo>
                    <a:pt x="394" y="162"/>
                  </a:lnTo>
                  <a:lnTo>
                    <a:pt x="394" y="163"/>
                  </a:lnTo>
                  <a:lnTo>
                    <a:pt x="394" y="163"/>
                  </a:lnTo>
                  <a:lnTo>
                    <a:pt x="394" y="165"/>
                  </a:lnTo>
                  <a:lnTo>
                    <a:pt x="394" y="166"/>
                  </a:lnTo>
                  <a:lnTo>
                    <a:pt x="395" y="166"/>
                  </a:lnTo>
                  <a:lnTo>
                    <a:pt x="395" y="166"/>
                  </a:lnTo>
                  <a:lnTo>
                    <a:pt x="395" y="166"/>
                  </a:lnTo>
                  <a:lnTo>
                    <a:pt x="395" y="166"/>
                  </a:lnTo>
                  <a:lnTo>
                    <a:pt x="395" y="166"/>
                  </a:lnTo>
                  <a:lnTo>
                    <a:pt x="397" y="166"/>
                  </a:lnTo>
                  <a:lnTo>
                    <a:pt x="397" y="166"/>
                  </a:lnTo>
                  <a:lnTo>
                    <a:pt x="397" y="167"/>
                  </a:lnTo>
                  <a:lnTo>
                    <a:pt x="397" y="167"/>
                  </a:lnTo>
                  <a:lnTo>
                    <a:pt x="397" y="167"/>
                  </a:lnTo>
                  <a:lnTo>
                    <a:pt x="397" y="167"/>
                  </a:lnTo>
                  <a:lnTo>
                    <a:pt x="397" y="167"/>
                  </a:lnTo>
                  <a:lnTo>
                    <a:pt x="398" y="167"/>
                  </a:lnTo>
                  <a:lnTo>
                    <a:pt x="398" y="167"/>
                  </a:lnTo>
                  <a:lnTo>
                    <a:pt x="398" y="168"/>
                  </a:lnTo>
                  <a:lnTo>
                    <a:pt x="398" y="168"/>
                  </a:lnTo>
                  <a:lnTo>
                    <a:pt x="398" y="168"/>
                  </a:lnTo>
                  <a:lnTo>
                    <a:pt x="399" y="168"/>
                  </a:lnTo>
                  <a:lnTo>
                    <a:pt x="399" y="168"/>
                  </a:lnTo>
                  <a:lnTo>
                    <a:pt x="399" y="170"/>
                  </a:lnTo>
                  <a:lnTo>
                    <a:pt x="399" y="170"/>
                  </a:lnTo>
                  <a:lnTo>
                    <a:pt x="399" y="168"/>
                  </a:lnTo>
                  <a:lnTo>
                    <a:pt x="400" y="168"/>
                  </a:lnTo>
                  <a:lnTo>
                    <a:pt x="400" y="168"/>
                  </a:lnTo>
                  <a:lnTo>
                    <a:pt x="402" y="168"/>
                  </a:lnTo>
                  <a:lnTo>
                    <a:pt x="402" y="170"/>
                  </a:lnTo>
                  <a:lnTo>
                    <a:pt x="402" y="170"/>
                  </a:lnTo>
                  <a:lnTo>
                    <a:pt x="402" y="171"/>
                  </a:lnTo>
                  <a:lnTo>
                    <a:pt x="402" y="171"/>
                  </a:lnTo>
                  <a:lnTo>
                    <a:pt x="403" y="170"/>
                  </a:lnTo>
                  <a:lnTo>
                    <a:pt x="403" y="170"/>
                  </a:lnTo>
                  <a:lnTo>
                    <a:pt x="403" y="170"/>
                  </a:lnTo>
                  <a:lnTo>
                    <a:pt x="403" y="171"/>
                  </a:lnTo>
                  <a:lnTo>
                    <a:pt x="403" y="171"/>
                  </a:lnTo>
                  <a:lnTo>
                    <a:pt x="404" y="171"/>
                  </a:lnTo>
                  <a:lnTo>
                    <a:pt x="404" y="172"/>
                  </a:lnTo>
                  <a:lnTo>
                    <a:pt x="404" y="171"/>
                  </a:lnTo>
                  <a:lnTo>
                    <a:pt x="404" y="171"/>
                  </a:lnTo>
                  <a:lnTo>
                    <a:pt x="404" y="172"/>
                  </a:lnTo>
                  <a:lnTo>
                    <a:pt x="406" y="172"/>
                  </a:lnTo>
                  <a:lnTo>
                    <a:pt x="406" y="172"/>
                  </a:lnTo>
                  <a:lnTo>
                    <a:pt x="406" y="172"/>
                  </a:lnTo>
                  <a:lnTo>
                    <a:pt x="406" y="172"/>
                  </a:lnTo>
                  <a:lnTo>
                    <a:pt x="406" y="174"/>
                  </a:lnTo>
                  <a:lnTo>
                    <a:pt x="406" y="174"/>
                  </a:lnTo>
                  <a:lnTo>
                    <a:pt x="407" y="174"/>
                  </a:lnTo>
                  <a:lnTo>
                    <a:pt x="407" y="174"/>
                  </a:lnTo>
                  <a:lnTo>
                    <a:pt x="408" y="174"/>
                  </a:lnTo>
                  <a:lnTo>
                    <a:pt x="408" y="175"/>
                  </a:lnTo>
                  <a:lnTo>
                    <a:pt x="407" y="175"/>
                  </a:lnTo>
                  <a:lnTo>
                    <a:pt x="408" y="176"/>
                  </a:lnTo>
                  <a:lnTo>
                    <a:pt x="408" y="175"/>
                  </a:lnTo>
                  <a:lnTo>
                    <a:pt x="408" y="176"/>
                  </a:lnTo>
                  <a:lnTo>
                    <a:pt x="408" y="178"/>
                  </a:lnTo>
                  <a:lnTo>
                    <a:pt x="408" y="178"/>
                  </a:lnTo>
                  <a:lnTo>
                    <a:pt x="408" y="178"/>
                  </a:lnTo>
                  <a:lnTo>
                    <a:pt x="410" y="178"/>
                  </a:lnTo>
                  <a:lnTo>
                    <a:pt x="410" y="179"/>
                  </a:lnTo>
                  <a:lnTo>
                    <a:pt x="410" y="179"/>
                  </a:lnTo>
                  <a:lnTo>
                    <a:pt x="410" y="179"/>
                  </a:lnTo>
                  <a:lnTo>
                    <a:pt x="410" y="179"/>
                  </a:lnTo>
                  <a:lnTo>
                    <a:pt x="410" y="180"/>
                  </a:lnTo>
                  <a:lnTo>
                    <a:pt x="408" y="181"/>
                  </a:lnTo>
                  <a:lnTo>
                    <a:pt x="410" y="181"/>
                  </a:lnTo>
                  <a:lnTo>
                    <a:pt x="410" y="183"/>
                  </a:lnTo>
                  <a:lnTo>
                    <a:pt x="410" y="183"/>
                  </a:lnTo>
                  <a:lnTo>
                    <a:pt x="410" y="183"/>
                  </a:lnTo>
                  <a:lnTo>
                    <a:pt x="410" y="183"/>
                  </a:lnTo>
                  <a:lnTo>
                    <a:pt x="410" y="184"/>
                  </a:lnTo>
                  <a:lnTo>
                    <a:pt x="410" y="184"/>
                  </a:lnTo>
                  <a:lnTo>
                    <a:pt x="410" y="184"/>
                  </a:lnTo>
                  <a:lnTo>
                    <a:pt x="411" y="185"/>
                  </a:lnTo>
                  <a:lnTo>
                    <a:pt x="411" y="185"/>
                  </a:lnTo>
                  <a:lnTo>
                    <a:pt x="411" y="187"/>
                  </a:lnTo>
                  <a:lnTo>
                    <a:pt x="412" y="185"/>
                  </a:lnTo>
                  <a:lnTo>
                    <a:pt x="411" y="187"/>
                  </a:lnTo>
                  <a:lnTo>
                    <a:pt x="411" y="188"/>
                  </a:lnTo>
                  <a:lnTo>
                    <a:pt x="411" y="188"/>
                  </a:lnTo>
                  <a:lnTo>
                    <a:pt x="411" y="188"/>
                  </a:lnTo>
                  <a:lnTo>
                    <a:pt x="411" y="189"/>
                  </a:lnTo>
                  <a:lnTo>
                    <a:pt x="411" y="189"/>
                  </a:lnTo>
                  <a:lnTo>
                    <a:pt x="411" y="189"/>
                  </a:lnTo>
                  <a:lnTo>
                    <a:pt x="412" y="189"/>
                  </a:lnTo>
                  <a:lnTo>
                    <a:pt x="411" y="191"/>
                  </a:lnTo>
                  <a:lnTo>
                    <a:pt x="411" y="191"/>
                  </a:lnTo>
                  <a:lnTo>
                    <a:pt x="411" y="191"/>
                  </a:lnTo>
                  <a:lnTo>
                    <a:pt x="412" y="191"/>
                  </a:lnTo>
                  <a:lnTo>
                    <a:pt x="411" y="192"/>
                  </a:lnTo>
                  <a:lnTo>
                    <a:pt x="412" y="192"/>
                  </a:lnTo>
                  <a:lnTo>
                    <a:pt x="413" y="192"/>
                  </a:lnTo>
                  <a:lnTo>
                    <a:pt x="413" y="192"/>
                  </a:lnTo>
                  <a:lnTo>
                    <a:pt x="413" y="192"/>
                  </a:lnTo>
                  <a:lnTo>
                    <a:pt x="415" y="193"/>
                  </a:lnTo>
                  <a:lnTo>
                    <a:pt x="413" y="193"/>
                  </a:lnTo>
                  <a:lnTo>
                    <a:pt x="413" y="193"/>
                  </a:lnTo>
                  <a:lnTo>
                    <a:pt x="413" y="194"/>
                  </a:lnTo>
                  <a:lnTo>
                    <a:pt x="413" y="193"/>
                  </a:lnTo>
                  <a:lnTo>
                    <a:pt x="415" y="194"/>
                  </a:lnTo>
                  <a:lnTo>
                    <a:pt x="413" y="194"/>
                  </a:lnTo>
                  <a:lnTo>
                    <a:pt x="415" y="194"/>
                  </a:lnTo>
                  <a:lnTo>
                    <a:pt x="415" y="196"/>
                  </a:lnTo>
                  <a:lnTo>
                    <a:pt x="415" y="196"/>
                  </a:lnTo>
                  <a:lnTo>
                    <a:pt x="415" y="196"/>
                  </a:lnTo>
                  <a:lnTo>
                    <a:pt x="415" y="196"/>
                  </a:lnTo>
                  <a:lnTo>
                    <a:pt x="416" y="197"/>
                  </a:lnTo>
                  <a:lnTo>
                    <a:pt x="416" y="197"/>
                  </a:lnTo>
                  <a:lnTo>
                    <a:pt x="416" y="197"/>
                  </a:lnTo>
                  <a:lnTo>
                    <a:pt x="415" y="198"/>
                  </a:lnTo>
                  <a:lnTo>
                    <a:pt x="416" y="198"/>
                  </a:lnTo>
                  <a:lnTo>
                    <a:pt x="416" y="198"/>
                  </a:lnTo>
                  <a:lnTo>
                    <a:pt x="415" y="198"/>
                  </a:lnTo>
                  <a:lnTo>
                    <a:pt x="415" y="198"/>
                  </a:lnTo>
                  <a:lnTo>
                    <a:pt x="416" y="198"/>
                  </a:lnTo>
                  <a:lnTo>
                    <a:pt x="416" y="198"/>
                  </a:lnTo>
                  <a:lnTo>
                    <a:pt x="415" y="200"/>
                  </a:lnTo>
                  <a:lnTo>
                    <a:pt x="416" y="200"/>
                  </a:lnTo>
                  <a:lnTo>
                    <a:pt x="415" y="200"/>
                  </a:lnTo>
                  <a:lnTo>
                    <a:pt x="415" y="200"/>
                  </a:lnTo>
                  <a:lnTo>
                    <a:pt x="415" y="200"/>
                  </a:lnTo>
                  <a:lnTo>
                    <a:pt x="415" y="200"/>
                  </a:lnTo>
                  <a:lnTo>
                    <a:pt x="415" y="201"/>
                  </a:lnTo>
                  <a:lnTo>
                    <a:pt x="415" y="200"/>
                  </a:lnTo>
                  <a:lnTo>
                    <a:pt x="413" y="201"/>
                  </a:lnTo>
                  <a:lnTo>
                    <a:pt x="413" y="201"/>
                  </a:lnTo>
                  <a:lnTo>
                    <a:pt x="413" y="201"/>
                  </a:lnTo>
                  <a:lnTo>
                    <a:pt x="413" y="202"/>
                  </a:lnTo>
                  <a:lnTo>
                    <a:pt x="413" y="201"/>
                  </a:lnTo>
                  <a:lnTo>
                    <a:pt x="413" y="201"/>
                  </a:lnTo>
                  <a:lnTo>
                    <a:pt x="412" y="201"/>
                  </a:lnTo>
                  <a:lnTo>
                    <a:pt x="412" y="202"/>
                  </a:lnTo>
                  <a:lnTo>
                    <a:pt x="413" y="202"/>
                  </a:lnTo>
                  <a:lnTo>
                    <a:pt x="412" y="202"/>
                  </a:lnTo>
                  <a:lnTo>
                    <a:pt x="412" y="202"/>
                  </a:lnTo>
                  <a:lnTo>
                    <a:pt x="412" y="202"/>
                  </a:lnTo>
                  <a:lnTo>
                    <a:pt x="411" y="202"/>
                  </a:lnTo>
                  <a:lnTo>
                    <a:pt x="411" y="203"/>
                  </a:lnTo>
                  <a:lnTo>
                    <a:pt x="412" y="203"/>
                  </a:lnTo>
                  <a:lnTo>
                    <a:pt x="411" y="203"/>
                  </a:lnTo>
                  <a:lnTo>
                    <a:pt x="411" y="203"/>
                  </a:lnTo>
                  <a:lnTo>
                    <a:pt x="411" y="203"/>
                  </a:lnTo>
                  <a:lnTo>
                    <a:pt x="411" y="203"/>
                  </a:lnTo>
                  <a:lnTo>
                    <a:pt x="410" y="203"/>
                  </a:lnTo>
                  <a:lnTo>
                    <a:pt x="410" y="203"/>
                  </a:lnTo>
                  <a:lnTo>
                    <a:pt x="410" y="203"/>
                  </a:lnTo>
                  <a:lnTo>
                    <a:pt x="410" y="205"/>
                  </a:lnTo>
                  <a:lnTo>
                    <a:pt x="408" y="203"/>
                  </a:lnTo>
                  <a:lnTo>
                    <a:pt x="408" y="205"/>
                  </a:lnTo>
                  <a:lnTo>
                    <a:pt x="408" y="205"/>
                  </a:lnTo>
                  <a:lnTo>
                    <a:pt x="408" y="205"/>
                  </a:lnTo>
                  <a:lnTo>
                    <a:pt x="407" y="205"/>
                  </a:lnTo>
                  <a:lnTo>
                    <a:pt x="407" y="205"/>
                  </a:lnTo>
                  <a:lnTo>
                    <a:pt x="407" y="205"/>
                  </a:lnTo>
                  <a:lnTo>
                    <a:pt x="407" y="206"/>
                  </a:lnTo>
                  <a:lnTo>
                    <a:pt x="406" y="205"/>
                  </a:lnTo>
                  <a:lnTo>
                    <a:pt x="406" y="206"/>
                  </a:lnTo>
                  <a:lnTo>
                    <a:pt x="406" y="207"/>
                  </a:lnTo>
                  <a:lnTo>
                    <a:pt x="406" y="207"/>
                  </a:lnTo>
                  <a:lnTo>
                    <a:pt x="406" y="207"/>
                  </a:lnTo>
                  <a:lnTo>
                    <a:pt x="406" y="207"/>
                  </a:lnTo>
                  <a:lnTo>
                    <a:pt x="406" y="209"/>
                  </a:lnTo>
                  <a:lnTo>
                    <a:pt x="404" y="209"/>
                  </a:lnTo>
                  <a:lnTo>
                    <a:pt x="404" y="209"/>
                  </a:lnTo>
                  <a:lnTo>
                    <a:pt x="404" y="209"/>
                  </a:lnTo>
                  <a:lnTo>
                    <a:pt x="404" y="210"/>
                  </a:lnTo>
                  <a:lnTo>
                    <a:pt x="403" y="209"/>
                  </a:lnTo>
                  <a:lnTo>
                    <a:pt x="403" y="209"/>
                  </a:lnTo>
                  <a:lnTo>
                    <a:pt x="403" y="209"/>
                  </a:lnTo>
                  <a:lnTo>
                    <a:pt x="402" y="209"/>
                  </a:lnTo>
                  <a:lnTo>
                    <a:pt x="403" y="210"/>
                  </a:lnTo>
                  <a:lnTo>
                    <a:pt x="402" y="210"/>
                  </a:lnTo>
                  <a:lnTo>
                    <a:pt x="400" y="210"/>
                  </a:lnTo>
                  <a:lnTo>
                    <a:pt x="400" y="211"/>
                  </a:lnTo>
                  <a:lnTo>
                    <a:pt x="400" y="211"/>
                  </a:lnTo>
                  <a:lnTo>
                    <a:pt x="402" y="211"/>
                  </a:lnTo>
                  <a:lnTo>
                    <a:pt x="400" y="211"/>
                  </a:lnTo>
                  <a:lnTo>
                    <a:pt x="400" y="211"/>
                  </a:lnTo>
                  <a:lnTo>
                    <a:pt x="400" y="211"/>
                  </a:lnTo>
                  <a:lnTo>
                    <a:pt x="400" y="213"/>
                  </a:lnTo>
                  <a:lnTo>
                    <a:pt x="400" y="213"/>
                  </a:lnTo>
                  <a:lnTo>
                    <a:pt x="400" y="213"/>
                  </a:lnTo>
                  <a:lnTo>
                    <a:pt x="400" y="213"/>
                  </a:lnTo>
                  <a:lnTo>
                    <a:pt x="400" y="213"/>
                  </a:lnTo>
                  <a:lnTo>
                    <a:pt x="400" y="213"/>
                  </a:lnTo>
                  <a:lnTo>
                    <a:pt x="400" y="214"/>
                  </a:lnTo>
                  <a:lnTo>
                    <a:pt x="400" y="214"/>
                  </a:lnTo>
                  <a:lnTo>
                    <a:pt x="399" y="214"/>
                  </a:lnTo>
                  <a:lnTo>
                    <a:pt x="399" y="214"/>
                  </a:lnTo>
                  <a:lnTo>
                    <a:pt x="398" y="214"/>
                  </a:lnTo>
                  <a:lnTo>
                    <a:pt x="399" y="215"/>
                  </a:lnTo>
                  <a:lnTo>
                    <a:pt x="398" y="215"/>
                  </a:lnTo>
                  <a:lnTo>
                    <a:pt x="399" y="216"/>
                  </a:lnTo>
                  <a:lnTo>
                    <a:pt x="398" y="216"/>
                  </a:lnTo>
                  <a:lnTo>
                    <a:pt x="398" y="216"/>
                  </a:lnTo>
                  <a:lnTo>
                    <a:pt x="397" y="216"/>
                  </a:lnTo>
                  <a:lnTo>
                    <a:pt x="397" y="216"/>
                  </a:lnTo>
                  <a:lnTo>
                    <a:pt x="397" y="216"/>
                  </a:lnTo>
                  <a:lnTo>
                    <a:pt x="395" y="216"/>
                  </a:lnTo>
                  <a:lnTo>
                    <a:pt x="397" y="218"/>
                  </a:lnTo>
                  <a:lnTo>
                    <a:pt x="397" y="218"/>
                  </a:lnTo>
                  <a:lnTo>
                    <a:pt x="395" y="218"/>
                  </a:lnTo>
                  <a:lnTo>
                    <a:pt x="395" y="219"/>
                  </a:lnTo>
                  <a:lnTo>
                    <a:pt x="395" y="219"/>
                  </a:lnTo>
                  <a:lnTo>
                    <a:pt x="395" y="219"/>
                  </a:lnTo>
                  <a:lnTo>
                    <a:pt x="395" y="219"/>
                  </a:lnTo>
                  <a:lnTo>
                    <a:pt x="395" y="220"/>
                  </a:lnTo>
                  <a:lnTo>
                    <a:pt x="395" y="222"/>
                  </a:lnTo>
                  <a:lnTo>
                    <a:pt x="395" y="222"/>
                  </a:lnTo>
                  <a:lnTo>
                    <a:pt x="395" y="222"/>
                  </a:lnTo>
                  <a:lnTo>
                    <a:pt x="394" y="222"/>
                  </a:lnTo>
                  <a:lnTo>
                    <a:pt x="394" y="222"/>
                  </a:lnTo>
                  <a:lnTo>
                    <a:pt x="394" y="222"/>
                  </a:lnTo>
                  <a:lnTo>
                    <a:pt x="394" y="222"/>
                  </a:lnTo>
                  <a:lnTo>
                    <a:pt x="394" y="223"/>
                  </a:lnTo>
                  <a:lnTo>
                    <a:pt x="394" y="223"/>
                  </a:lnTo>
                  <a:lnTo>
                    <a:pt x="394" y="223"/>
                  </a:lnTo>
                  <a:lnTo>
                    <a:pt x="393" y="223"/>
                  </a:lnTo>
                  <a:lnTo>
                    <a:pt x="394" y="223"/>
                  </a:lnTo>
                  <a:lnTo>
                    <a:pt x="393" y="224"/>
                  </a:lnTo>
                  <a:lnTo>
                    <a:pt x="393" y="223"/>
                  </a:lnTo>
                  <a:lnTo>
                    <a:pt x="391" y="223"/>
                  </a:lnTo>
                  <a:lnTo>
                    <a:pt x="391" y="223"/>
                  </a:lnTo>
                  <a:lnTo>
                    <a:pt x="390" y="223"/>
                  </a:lnTo>
                  <a:lnTo>
                    <a:pt x="390" y="223"/>
                  </a:lnTo>
                  <a:lnTo>
                    <a:pt x="390" y="222"/>
                  </a:lnTo>
                  <a:lnTo>
                    <a:pt x="390" y="223"/>
                  </a:lnTo>
                  <a:lnTo>
                    <a:pt x="390" y="223"/>
                  </a:lnTo>
                  <a:lnTo>
                    <a:pt x="389" y="223"/>
                  </a:lnTo>
                  <a:lnTo>
                    <a:pt x="389" y="224"/>
                  </a:lnTo>
                  <a:lnTo>
                    <a:pt x="389" y="225"/>
                  </a:lnTo>
                  <a:lnTo>
                    <a:pt x="389" y="225"/>
                  </a:lnTo>
                  <a:lnTo>
                    <a:pt x="389" y="225"/>
                  </a:lnTo>
                  <a:lnTo>
                    <a:pt x="389" y="225"/>
                  </a:lnTo>
                  <a:lnTo>
                    <a:pt x="389" y="227"/>
                  </a:lnTo>
                  <a:lnTo>
                    <a:pt x="388" y="227"/>
                  </a:lnTo>
                  <a:lnTo>
                    <a:pt x="389" y="227"/>
                  </a:lnTo>
                  <a:lnTo>
                    <a:pt x="389" y="227"/>
                  </a:lnTo>
                  <a:lnTo>
                    <a:pt x="389" y="227"/>
                  </a:lnTo>
                  <a:lnTo>
                    <a:pt x="389" y="228"/>
                  </a:lnTo>
                  <a:lnTo>
                    <a:pt x="388" y="228"/>
                  </a:lnTo>
                  <a:lnTo>
                    <a:pt x="389" y="228"/>
                  </a:lnTo>
                  <a:lnTo>
                    <a:pt x="389" y="228"/>
                  </a:lnTo>
                  <a:lnTo>
                    <a:pt x="389" y="228"/>
                  </a:lnTo>
                  <a:lnTo>
                    <a:pt x="389" y="229"/>
                  </a:lnTo>
                  <a:lnTo>
                    <a:pt x="389" y="229"/>
                  </a:lnTo>
                  <a:lnTo>
                    <a:pt x="388" y="229"/>
                  </a:lnTo>
                  <a:lnTo>
                    <a:pt x="388" y="231"/>
                  </a:lnTo>
                  <a:lnTo>
                    <a:pt x="388" y="231"/>
                  </a:lnTo>
                  <a:lnTo>
                    <a:pt x="389" y="232"/>
                  </a:lnTo>
                  <a:lnTo>
                    <a:pt x="390" y="232"/>
                  </a:lnTo>
                  <a:lnTo>
                    <a:pt x="390" y="233"/>
                  </a:lnTo>
                  <a:lnTo>
                    <a:pt x="390" y="233"/>
                  </a:lnTo>
                  <a:lnTo>
                    <a:pt x="390" y="235"/>
                  </a:lnTo>
                  <a:lnTo>
                    <a:pt x="390" y="236"/>
                  </a:lnTo>
                  <a:lnTo>
                    <a:pt x="390" y="236"/>
                  </a:lnTo>
                  <a:lnTo>
                    <a:pt x="391" y="236"/>
                  </a:lnTo>
                  <a:lnTo>
                    <a:pt x="393" y="235"/>
                  </a:lnTo>
                  <a:lnTo>
                    <a:pt x="393" y="237"/>
                  </a:lnTo>
                  <a:lnTo>
                    <a:pt x="393" y="237"/>
                  </a:lnTo>
                  <a:lnTo>
                    <a:pt x="394" y="237"/>
                  </a:lnTo>
                  <a:lnTo>
                    <a:pt x="394" y="236"/>
                  </a:lnTo>
                  <a:lnTo>
                    <a:pt x="397" y="236"/>
                  </a:lnTo>
                  <a:lnTo>
                    <a:pt x="398" y="235"/>
                  </a:lnTo>
                  <a:lnTo>
                    <a:pt x="398" y="235"/>
                  </a:lnTo>
                  <a:lnTo>
                    <a:pt x="399" y="236"/>
                  </a:lnTo>
                  <a:lnTo>
                    <a:pt x="400" y="236"/>
                  </a:lnTo>
                  <a:lnTo>
                    <a:pt x="402" y="236"/>
                  </a:lnTo>
                  <a:lnTo>
                    <a:pt x="403" y="236"/>
                  </a:lnTo>
                  <a:lnTo>
                    <a:pt x="403" y="237"/>
                  </a:lnTo>
                  <a:lnTo>
                    <a:pt x="404" y="238"/>
                  </a:lnTo>
                  <a:lnTo>
                    <a:pt x="406" y="240"/>
                  </a:lnTo>
                  <a:lnTo>
                    <a:pt x="406" y="241"/>
                  </a:lnTo>
                  <a:lnTo>
                    <a:pt x="407" y="242"/>
                  </a:lnTo>
                  <a:lnTo>
                    <a:pt x="407" y="242"/>
                  </a:lnTo>
                  <a:lnTo>
                    <a:pt x="407" y="244"/>
                  </a:lnTo>
                  <a:lnTo>
                    <a:pt x="406" y="244"/>
                  </a:lnTo>
                  <a:lnTo>
                    <a:pt x="406" y="245"/>
                  </a:lnTo>
                  <a:lnTo>
                    <a:pt x="406" y="245"/>
                  </a:lnTo>
                  <a:lnTo>
                    <a:pt x="406" y="245"/>
                  </a:lnTo>
                  <a:lnTo>
                    <a:pt x="406" y="246"/>
                  </a:lnTo>
                  <a:lnTo>
                    <a:pt x="406" y="246"/>
                  </a:lnTo>
                  <a:lnTo>
                    <a:pt x="406" y="248"/>
                  </a:lnTo>
                  <a:lnTo>
                    <a:pt x="404" y="248"/>
                  </a:lnTo>
                  <a:lnTo>
                    <a:pt x="404" y="248"/>
                  </a:lnTo>
                  <a:lnTo>
                    <a:pt x="404" y="248"/>
                  </a:lnTo>
                  <a:lnTo>
                    <a:pt x="403" y="249"/>
                  </a:lnTo>
                  <a:lnTo>
                    <a:pt x="403" y="249"/>
                  </a:lnTo>
                  <a:lnTo>
                    <a:pt x="403" y="250"/>
                  </a:lnTo>
                  <a:lnTo>
                    <a:pt x="402" y="251"/>
                  </a:lnTo>
                  <a:lnTo>
                    <a:pt x="402" y="251"/>
                  </a:lnTo>
                  <a:lnTo>
                    <a:pt x="402" y="253"/>
                  </a:lnTo>
                  <a:lnTo>
                    <a:pt x="402" y="253"/>
                  </a:lnTo>
                  <a:lnTo>
                    <a:pt x="402" y="253"/>
                  </a:lnTo>
                  <a:lnTo>
                    <a:pt x="402" y="254"/>
                  </a:lnTo>
                  <a:lnTo>
                    <a:pt x="402" y="254"/>
                  </a:lnTo>
                  <a:lnTo>
                    <a:pt x="400" y="254"/>
                  </a:lnTo>
                  <a:lnTo>
                    <a:pt x="400" y="255"/>
                  </a:lnTo>
                  <a:lnTo>
                    <a:pt x="400" y="255"/>
                  </a:lnTo>
                  <a:lnTo>
                    <a:pt x="400" y="257"/>
                  </a:lnTo>
                  <a:lnTo>
                    <a:pt x="400" y="257"/>
                  </a:lnTo>
                  <a:lnTo>
                    <a:pt x="400" y="257"/>
                  </a:lnTo>
                  <a:lnTo>
                    <a:pt x="400" y="257"/>
                  </a:lnTo>
                  <a:lnTo>
                    <a:pt x="400" y="257"/>
                  </a:lnTo>
                  <a:lnTo>
                    <a:pt x="399" y="258"/>
                  </a:lnTo>
                  <a:lnTo>
                    <a:pt x="399" y="258"/>
                  </a:lnTo>
                  <a:lnTo>
                    <a:pt x="399" y="258"/>
                  </a:lnTo>
                  <a:lnTo>
                    <a:pt x="400" y="259"/>
                  </a:lnTo>
                  <a:lnTo>
                    <a:pt x="400" y="259"/>
                  </a:lnTo>
                  <a:lnTo>
                    <a:pt x="400" y="260"/>
                  </a:lnTo>
                  <a:lnTo>
                    <a:pt x="400" y="260"/>
                  </a:lnTo>
                  <a:lnTo>
                    <a:pt x="400" y="262"/>
                  </a:lnTo>
                  <a:lnTo>
                    <a:pt x="400" y="262"/>
                  </a:lnTo>
                  <a:lnTo>
                    <a:pt x="400" y="262"/>
                  </a:lnTo>
                  <a:lnTo>
                    <a:pt x="400" y="263"/>
                  </a:lnTo>
                  <a:lnTo>
                    <a:pt x="400" y="263"/>
                  </a:lnTo>
                  <a:lnTo>
                    <a:pt x="402" y="263"/>
                  </a:lnTo>
                  <a:lnTo>
                    <a:pt x="400" y="263"/>
                  </a:lnTo>
                  <a:lnTo>
                    <a:pt x="402" y="263"/>
                  </a:lnTo>
                  <a:lnTo>
                    <a:pt x="400" y="264"/>
                  </a:lnTo>
                  <a:lnTo>
                    <a:pt x="402" y="264"/>
                  </a:lnTo>
                  <a:lnTo>
                    <a:pt x="400" y="264"/>
                  </a:lnTo>
                  <a:lnTo>
                    <a:pt x="402" y="264"/>
                  </a:lnTo>
                  <a:lnTo>
                    <a:pt x="402" y="266"/>
                  </a:lnTo>
                  <a:lnTo>
                    <a:pt x="402" y="266"/>
                  </a:lnTo>
                  <a:lnTo>
                    <a:pt x="402" y="267"/>
                  </a:lnTo>
                  <a:lnTo>
                    <a:pt x="403" y="267"/>
                  </a:lnTo>
                  <a:lnTo>
                    <a:pt x="403" y="268"/>
                  </a:lnTo>
                  <a:lnTo>
                    <a:pt x="403" y="268"/>
                  </a:lnTo>
                  <a:lnTo>
                    <a:pt x="403" y="268"/>
                  </a:lnTo>
                  <a:lnTo>
                    <a:pt x="403" y="270"/>
                  </a:lnTo>
                  <a:lnTo>
                    <a:pt x="403" y="270"/>
                  </a:lnTo>
                  <a:lnTo>
                    <a:pt x="403" y="270"/>
                  </a:lnTo>
                  <a:lnTo>
                    <a:pt x="404" y="271"/>
                  </a:lnTo>
                  <a:lnTo>
                    <a:pt x="404" y="271"/>
                  </a:lnTo>
                  <a:lnTo>
                    <a:pt x="404" y="272"/>
                  </a:lnTo>
                  <a:lnTo>
                    <a:pt x="404" y="272"/>
                  </a:lnTo>
                  <a:lnTo>
                    <a:pt x="406" y="273"/>
                  </a:lnTo>
                  <a:lnTo>
                    <a:pt x="406" y="273"/>
                  </a:lnTo>
                  <a:lnTo>
                    <a:pt x="404" y="275"/>
                  </a:lnTo>
                  <a:lnTo>
                    <a:pt x="404" y="275"/>
                  </a:lnTo>
                  <a:lnTo>
                    <a:pt x="404" y="275"/>
                  </a:lnTo>
                  <a:lnTo>
                    <a:pt x="404" y="275"/>
                  </a:lnTo>
                  <a:lnTo>
                    <a:pt x="403" y="275"/>
                  </a:lnTo>
                  <a:lnTo>
                    <a:pt x="403" y="275"/>
                  </a:lnTo>
                  <a:lnTo>
                    <a:pt x="402" y="276"/>
                  </a:lnTo>
                  <a:lnTo>
                    <a:pt x="400" y="276"/>
                  </a:lnTo>
                  <a:lnTo>
                    <a:pt x="400" y="276"/>
                  </a:lnTo>
                  <a:lnTo>
                    <a:pt x="400" y="277"/>
                  </a:lnTo>
                  <a:lnTo>
                    <a:pt x="400" y="277"/>
                  </a:lnTo>
                  <a:lnTo>
                    <a:pt x="400" y="277"/>
                  </a:lnTo>
                  <a:lnTo>
                    <a:pt x="399" y="277"/>
                  </a:lnTo>
                  <a:lnTo>
                    <a:pt x="399" y="279"/>
                  </a:lnTo>
                  <a:lnTo>
                    <a:pt x="399" y="279"/>
                  </a:lnTo>
                  <a:lnTo>
                    <a:pt x="398" y="279"/>
                  </a:lnTo>
                  <a:lnTo>
                    <a:pt x="398" y="279"/>
                  </a:lnTo>
                  <a:lnTo>
                    <a:pt x="398" y="279"/>
                  </a:lnTo>
                  <a:lnTo>
                    <a:pt x="397" y="280"/>
                  </a:lnTo>
                  <a:lnTo>
                    <a:pt x="398" y="280"/>
                  </a:lnTo>
                  <a:lnTo>
                    <a:pt x="398" y="280"/>
                  </a:lnTo>
                  <a:lnTo>
                    <a:pt x="397" y="280"/>
                  </a:lnTo>
                  <a:lnTo>
                    <a:pt x="397" y="280"/>
                  </a:lnTo>
                  <a:lnTo>
                    <a:pt x="397" y="280"/>
                  </a:lnTo>
                  <a:lnTo>
                    <a:pt x="395" y="280"/>
                  </a:lnTo>
                  <a:lnTo>
                    <a:pt x="395" y="281"/>
                  </a:lnTo>
                  <a:lnTo>
                    <a:pt x="395" y="281"/>
                  </a:lnTo>
                  <a:lnTo>
                    <a:pt x="395" y="283"/>
                  </a:lnTo>
                  <a:lnTo>
                    <a:pt x="395" y="283"/>
                  </a:lnTo>
                  <a:lnTo>
                    <a:pt x="394" y="281"/>
                  </a:lnTo>
                  <a:lnTo>
                    <a:pt x="394" y="281"/>
                  </a:lnTo>
                  <a:lnTo>
                    <a:pt x="393" y="283"/>
                  </a:lnTo>
                  <a:lnTo>
                    <a:pt x="393" y="283"/>
                  </a:lnTo>
                  <a:lnTo>
                    <a:pt x="393" y="283"/>
                  </a:lnTo>
                  <a:lnTo>
                    <a:pt x="391" y="283"/>
                  </a:lnTo>
                  <a:lnTo>
                    <a:pt x="391" y="283"/>
                  </a:lnTo>
                  <a:lnTo>
                    <a:pt x="391" y="284"/>
                  </a:lnTo>
                  <a:lnTo>
                    <a:pt x="391" y="284"/>
                  </a:lnTo>
                  <a:lnTo>
                    <a:pt x="391" y="284"/>
                  </a:lnTo>
                  <a:lnTo>
                    <a:pt x="390" y="284"/>
                  </a:lnTo>
                  <a:lnTo>
                    <a:pt x="390" y="284"/>
                  </a:lnTo>
                  <a:lnTo>
                    <a:pt x="389" y="284"/>
                  </a:lnTo>
                  <a:lnTo>
                    <a:pt x="389" y="285"/>
                  </a:lnTo>
                  <a:lnTo>
                    <a:pt x="389" y="285"/>
                  </a:lnTo>
                  <a:lnTo>
                    <a:pt x="389" y="286"/>
                  </a:lnTo>
                  <a:lnTo>
                    <a:pt x="389" y="286"/>
                  </a:lnTo>
                  <a:lnTo>
                    <a:pt x="388" y="286"/>
                  </a:lnTo>
                  <a:lnTo>
                    <a:pt x="388" y="285"/>
                  </a:lnTo>
                  <a:lnTo>
                    <a:pt x="388" y="284"/>
                  </a:lnTo>
                  <a:lnTo>
                    <a:pt x="388" y="284"/>
                  </a:lnTo>
                  <a:lnTo>
                    <a:pt x="388" y="284"/>
                  </a:lnTo>
                  <a:lnTo>
                    <a:pt x="386" y="285"/>
                  </a:lnTo>
                  <a:lnTo>
                    <a:pt x="386" y="285"/>
                  </a:lnTo>
                  <a:lnTo>
                    <a:pt x="385" y="285"/>
                  </a:lnTo>
                  <a:lnTo>
                    <a:pt x="385" y="286"/>
                  </a:lnTo>
                  <a:lnTo>
                    <a:pt x="384" y="286"/>
                  </a:lnTo>
                  <a:lnTo>
                    <a:pt x="385" y="286"/>
                  </a:lnTo>
                  <a:lnTo>
                    <a:pt x="385" y="286"/>
                  </a:lnTo>
                  <a:lnTo>
                    <a:pt x="384" y="286"/>
                  </a:lnTo>
                  <a:lnTo>
                    <a:pt x="384" y="288"/>
                  </a:lnTo>
                  <a:lnTo>
                    <a:pt x="384" y="288"/>
                  </a:lnTo>
                  <a:lnTo>
                    <a:pt x="384" y="289"/>
                  </a:lnTo>
                  <a:lnTo>
                    <a:pt x="384" y="289"/>
                  </a:lnTo>
                  <a:lnTo>
                    <a:pt x="382" y="289"/>
                  </a:lnTo>
                  <a:lnTo>
                    <a:pt x="382" y="288"/>
                  </a:lnTo>
                  <a:lnTo>
                    <a:pt x="381" y="289"/>
                  </a:lnTo>
                  <a:lnTo>
                    <a:pt x="382" y="289"/>
                  </a:lnTo>
                  <a:lnTo>
                    <a:pt x="381" y="290"/>
                  </a:lnTo>
                  <a:lnTo>
                    <a:pt x="381" y="290"/>
                  </a:lnTo>
                  <a:lnTo>
                    <a:pt x="381" y="290"/>
                  </a:lnTo>
                  <a:lnTo>
                    <a:pt x="381" y="292"/>
                  </a:lnTo>
                  <a:lnTo>
                    <a:pt x="382" y="293"/>
                  </a:lnTo>
                  <a:lnTo>
                    <a:pt x="381" y="293"/>
                  </a:lnTo>
                  <a:lnTo>
                    <a:pt x="381" y="294"/>
                  </a:lnTo>
                  <a:lnTo>
                    <a:pt x="381" y="294"/>
                  </a:lnTo>
                  <a:lnTo>
                    <a:pt x="380" y="294"/>
                  </a:lnTo>
                  <a:lnTo>
                    <a:pt x="380" y="294"/>
                  </a:lnTo>
                  <a:lnTo>
                    <a:pt x="380" y="293"/>
                  </a:lnTo>
                  <a:lnTo>
                    <a:pt x="380" y="293"/>
                  </a:lnTo>
                  <a:lnTo>
                    <a:pt x="378" y="295"/>
                  </a:lnTo>
                  <a:lnTo>
                    <a:pt x="378" y="295"/>
                  </a:lnTo>
                  <a:lnTo>
                    <a:pt x="377" y="295"/>
                  </a:lnTo>
                  <a:lnTo>
                    <a:pt x="377" y="295"/>
                  </a:lnTo>
                  <a:lnTo>
                    <a:pt x="376" y="297"/>
                  </a:lnTo>
                  <a:lnTo>
                    <a:pt x="376" y="297"/>
                  </a:lnTo>
                  <a:lnTo>
                    <a:pt x="376" y="297"/>
                  </a:lnTo>
                  <a:lnTo>
                    <a:pt x="376" y="295"/>
                  </a:lnTo>
                  <a:lnTo>
                    <a:pt x="373" y="295"/>
                  </a:lnTo>
                  <a:lnTo>
                    <a:pt x="375" y="297"/>
                  </a:lnTo>
                  <a:lnTo>
                    <a:pt x="373" y="297"/>
                  </a:lnTo>
                  <a:lnTo>
                    <a:pt x="373" y="298"/>
                  </a:lnTo>
                  <a:lnTo>
                    <a:pt x="373" y="298"/>
                  </a:lnTo>
                  <a:lnTo>
                    <a:pt x="373" y="299"/>
                  </a:lnTo>
                  <a:lnTo>
                    <a:pt x="373" y="299"/>
                  </a:lnTo>
                  <a:lnTo>
                    <a:pt x="372" y="299"/>
                  </a:lnTo>
                  <a:lnTo>
                    <a:pt x="372" y="299"/>
                  </a:lnTo>
                  <a:lnTo>
                    <a:pt x="371" y="301"/>
                  </a:lnTo>
                  <a:lnTo>
                    <a:pt x="371" y="299"/>
                  </a:lnTo>
                  <a:lnTo>
                    <a:pt x="369" y="299"/>
                  </a:lnTo>
                  <a:lnTo>
                    <a:pt x="369" y="299"/>
                  </a:lnTo>
                  <a:lnTo>
                    <a:pt x="369" y="299"/>
                  </a:lnTo>
                  <a:lnTo>
                    <a:pt x="369" y="299"/>
                  </a:lnTo>
                  <a:lnTo>
                    <a:pt x="369" y="298"/>
                  </a:lnTo>
                  <a:lnTo>
                    <a:pt x="368" y="299"/>
                  </a:lnTo>
                  <a:lnTo>
                    <a:pt x="368" y="299"/>
                  </a:lnTo>
                  <a:lnTo>
                    <a:pt x="368" y="301"/>
                  </a:lnTo>
                  <a:lnTo>
                    <a:pt x="367" y="301"/>
                  </a:lnTo>
                  <a:lnTo>
                    <a:pt x="368" y="302"/>
                  </a:lnTo>
                  <a:lnTo>
                    <a:pt x="368" y="302"/>
                  </a:lnTo>
                  <a:lnTo>
                    <a:pt x="367" y="302"/>
                  </a:lnTo>
                  <a:lnTo>
                    <a:pt x="365" y="302"/>
                  </a:lnTo>
                  <a:lnTo>
                    <a:pt x="365" y="301"/>
                  </a:lnTo>
                  <a:lnTo>
                    <a:pt x="365" y="302"/>
                  </a:lnTo>
                  <a:lnTo>
                    <a:pt x="365" y="302"/>
                  </a:lnTo>
                  <a:lnTo>
                    <a:pt x="364" y="303"/>
                  </a:lnTo>
                  <a:lnTo>
                    <a:pt x="365" y="303"/>
                  </a:lnTo>
                  <a:lnTo>
                    <a:pt x="365" y="303"/>
                  </a:lnTo>
                  <a:lnTo>
                    <a:pt x="364" y="305"/>
                  </a:lnTo>
                  <a:lnTo>
                    <a:pt x="364" y="305"/>
                  </a:lnTo>
                  <a:lnTo>
                    <a:pt x="364" y="303"/>
                  </a:lnTo>
                  <a:lnTo>
                    <a:pt x="363" y="305"/>
                  </a:lnTo>
                  <a:lnTo>
                    <a:pt x="362" y="303"/>
                  </a:lnTo>
                  <a:lnTo>
                    <a:pt x="360" y="303"/>
                  </a:lnTo>
                  <a:lnTo>
                    <a:pt x="360" y="305"/>
                  </a:lnTo>
                  <a:lnTo>
                    <a:pt x="360" y="305"/>
                  </a:lnTo>
                  <a:lnTo>
                    <a:pt x="359" y="306"/>
                  </a:lnTo>
                  <a:lnTo>
                    <a:pt x="359" y="306"/>
                  </a:lnTo>
                  <a:lnTo>
                    <a:pt x="358" y="306"/>
                  </a:lnTo>
                  <a:lnTo>
                    <a:pt x="358" y="305"/>
                  </a:lnTo>
                  <a:lnTo>
                    <a:pt x="358" y="305"/>
                  </a:lnTo>
                  <a:lnTo>
                    <a:pt x="358" y="305"/>
                  </a:lnTo>
                  <a:lnTo>
                    <a:pt x="358" y="303"/>
                  </a:lnTo>
                  <a:lnTo>
                    <a:pt x="358" y="302"/>
                  </a:lnTo>
                  <a:lnTo>
                    <a:pt x="358" y="302"/>
                  </a:lnTo>
                  <a:lnTo>
                    <a:pt x="355" y="303"/>
                  </a:lnTo>
                  <a:lnTo>
                    <a:pt x="355" y="303"/>
                  </a:lnTo>
                  <a:lnTo>
                    <a:pt x="355" y="302"/>
                  </a:lnTo>
                  <a:lnTo>
                    <a:pt x="355" y="302"/>
                  </a:lnTo>
                  <a:lnTo>
                    <a:pt x="354" y="301"/>
                  </a:lnTo>
                  <a:lnTo>
                    <a:pt x="353" y="301"/>
                  </a:lnTo>
                  <a:lnTo>
                    <a:pt x="353" y="299"/>
                  </a:lnTo>
                  <a:lnTo>
                    <a:pt x="353" y="299"/>
                  </a:lnTo>
                  <a:lnTo>
                    <a:pt x="351" y="299"/>
                  </a:lnTo>
                  <a:lnTo>
                    <a:pt x="351" y="301"/>
                  </a:lnTo>
                  <a:lnTo>
                    <a:pt x="350" y="301"/>
                  </a:lnTo>
                  <a:lnTo>
                    <a:pt x="350" y="301"/>
                  </a:lnTo>
                  <a:lnTo>
                    <a:pt x="349" y="301"/>
                  </a:lnTo>
                  <a:lnTo>
                    <a:pt x="347" y="301"/>
                  </a:lnTo>
                  <a:lnTo>
                    <a:pt x="347" y="299"/>
                  </a:lnTo>
                  <a:lnTo>
                    <a:pt x="345" y="299"/>
                  </a:lnTo>
                  <a:lnTo>
                    <a:pt x="345" y="298"/>
                  </a:lnTo>
                  <a:lnTo>
                    <a:pt x="345" y="298"/>
                  </a:lnTo>
                  <a:lnTo>
                    <a:pt x="345" y="297"/>
                  </a:lnTo>
                  <a:lnTo>
                    <a:pt x="343" y="297"/>
                  </a:lnTo>
                  <a:lnTo>
                    <a:pt x="342" y="295"/>
                  </a:lnTo>
                  <a:lnTo>
                    <a:pt x="340" y="295"/>
                  </a:lnTo>
                  <a:lnTo>
                    <a:pt x="340" y="295"/>
                  </a:lnTo>
                  <a:lnTo>
                    <a:pt x="340" y="294"/>
                  </a:lnTo>
                  <a:lnTo>
                    <a:pt x="338" y="294"/>
                  </a:lnTo>
                  <a:lnTo>
                    <a:pt x="337" y="294"/>
                  </a:lnTo>
                  <a:lnTo>
                    <a:pt x="337" y="294"/>
                  </a:lnTo>
                  <a:lnTo>
                    <a:pt x="336" y="294"/>
                  </a:lnTo>
                  <a:lnTo>
                    <a:pt x="336" y="294"/>
                  </a:lnTo>
                  <a:lnTo>
                    <a:pt x="333" y="295"/>
                  </a:lnTo>
                  <a:lnTo>
                    <a:pt x="333" y="297"/>
                  </a:lnTo>
                  <a:lnTo>
                    <a:pt x="334" y="297"/>
                  </a:lnTo>
                  <a:lnTo>
                    <a:pt x="334" y="298"/>
                  </a:lnTo>
                  <a:lnTo>
                    <a:pt x="334" y="298"/>
                  </a:lnTo>
                  <a:lnTo>
                    <a:pt x="333" y="298"/>
                  </a:lnTo>
                  <a:lnTo>
                    <a:pt x="333" y="297"/>
                  </a:lnTo>
                  <a:lnTo>
                    <a:pt x="332" y="297"/>
                  </a:lnTo>
                  <a:lnTo>
                    <a:pt x="332" y="297"/>
                  </a:lnTo>
                  <a:lnTo>
                    <a:pt x="330" y="295"/>
                  </a:lnTo>
                  <a:lnTo>
                    <a:pt x="330" y="297"/>
                  </a:lnTo>
                  <a:lnTo>
                    <a:pt x="328" y="297"/>
                  </a:lnTo>
                  <a:lnTo>
                    <a:pt x="328" y="297"/>
                  </a:lnTo>
                  <a:lnTo>
                    <a:pt x="328" y="295"/>
                  </a:lnTo>
                  <a:lnTo>
                    <a:pt x="327" y="295"/>
                  </a:lnTo>
                  <a:lnTo>
                    <a:pt x="327" y="295"/>
                  </a:lnTo>
                  <a:lnTo>
                    <a:pt x="325" y="295"/>
                  </a:lnTo>
                  <a:lnTo>
                    <a:pt x="324" y="295"/>
                  </a:lnTo>
                  <a:lnTo>
                    <a:pt x="323" y="297"/>
                  </a:lnTo>
                  <a:lnTo>
                    <a:pt x="321" y="297"/>
                  </a:lnTo>
                  <a:lnTo>
                    <a:pt x="323" y="295"/>
                  </a:lnTo>
                  <a:lnTo>
                    <a:pt x="321" y="295"/>
                  </a:lnTo>
                  <a:lnTo>
                    <a:pt x="321" y="295"/>
                  </a:lnTo>
                  <a:lnTo>
                    <a:pt x="320" y="295"/>
                  </a:lnTo>
                  <a:lnTo>
                    <a:pt x="319" y="295"/>
                  </a:lnTo>
                  <a:lnTo>
                    <a:pt x="318" y="295"/>
                  </a:lnTo>
                  <a:lnTo>
                    <a:pt x="318" y="294"/>
                  </a:lnTo>
                  <a:lnTo>
                    <a:pt x="318" y="294"/>
                  </a:lnTo>
                  <a:lnTo>
                    <a:pt x="316" y="293"/>
                  </a:lnTo>
                  <a:lnTo>
                    <a:pt x="315" y="293"/>
                  </a:lnTo>
                  <a:lnTo>
                    <a:pt x="315" y="294"/>
                  </a:lnTo>
                  <a:lnTo>
                    <a:pt x="314" y="294"/>
                  </a:lnTo>
                  <a:lnTo>
                    <a:pt x="311" y="293"/>
                  </a:lnTo>
                  <a:lnTo>
                    <a:pt x="311" y="294"/>
                  </a:lnTo>
                  <a:lnTo>
                    <a:pt x="311" y="294"/>
                  </a:lnTo>
                  <a:lnTo>
                    <a:pt x="311" y="294"/>
                  </a:lnTo>
                  <a:lnTo>
                    <a:pt x="310" y="294"/>
                  </a:lnTo>
                  <a:lnTo>
                    <a:pt x="308" y="294"/>
                  </a:lnTo>
                  <a:lnTo>
                    <a:pt x="308" y="294"/>
                  </a:lnTo>
                  <a:lnTo>
                    <a:pt x="307" y="295"/>
                  </a:lnTo>
                  <a:lnTo>
                    <a:pt x="306" y="294"/>
                  </a:lnTo>
                  <a:lnTo>
                    <a:pt x="305" y="295"/>
                  </a:lnTo>
                  <a:lnTo>
                    <a:pt x="303" y="294"/>
                  </a:lnTo>
                  <a:lnTo>
                    <a:pt x="302" y="295"/>
                  </a:lnTo>
                  <a:lnTo>
                    <a:pt x="301" y="295"/>
                  </a:lnTo>
                  <a:lnTo>
                    <a:pt x="299" y="295"/>
                  </a:lnTo>
                  <a:lnTo>
                    <a:pt x="299" y="297"/>
                  </a:lnTo>
                  <a:lnTo>
                    <a:pt x="298" y="297"/>
                  </a:lnTo>
                  <a:lnTo>
                    <a:pt x="298" y="294"/>
                  </a:lnTo>
                  <a:lnTo>
                    <a:pt x="297" y="294"/>
                  </a:lnTo>
                  <a:lnTo>
                    <a:pt x="294" y="294"/>
                  </a:lnTo>
                  <a:lnTo>
                    <a:pt x="294" y="293"/>
                  </a:lnTo>
                  <a:lnTo>
                    <a:pt x="293" y="293"/>
                  </a:lnTo>
                  <a:lnTo>
                    <a:pt x="292" y="292"/>
                  </a:lnTo>
                  <a:lnTo>
                    <a:pt x="290" y="292"/>
                  </a:lnTo>
                  <a:lnTo>
                    <a:pt x="289" y="293"/>
                  </a:lnTo>
                  <a:lnTo>
                    <a:pt x="288" y="294"/>
                  </a:lnTo>
                  <a:lnTo>
                    <a:pt x="288" y="294"/>
                  </a:lnTo>
                  <a:lnTo>
                    <a:pt x="288" y="294"/>
                  </a:lnTo>
                  <a:lnTo>
                    <a:pt x="288" y="295"/>
                  </a:lnTo>
                  <a:lnTo>
                    <a:pt x="286" y="295"/>
                  </a:lnTo>
                  <a:lnTo>
                    <a:pt x="286" y="297"/>
                  </a:lnTo>
                  <a:lnTo>
                    <a:pt x="285" y="297"/>
                  </a:lnTo>
                  <a:lnTo>
                    <a:pt x="284" y="295"/>
                  </a:lnTo>
                  <a:lnTo>
                    <a:pt x="283" y="297"/>
                  </a:lnTo>
                  <a:lnTo>
                    <a:pt x="283" y="298"/>
                  </a:lnTo>
                  <a:lnTo>
                    <a:pt x="283" y="299"/>
                  </a:lnTo>
                  <a:lnTo>
                    <a:pt x="280" y="299"/>
                  </a:lnTo>
                  <a:lnTo>
                    <a:pt x="280" y="299"/>
                  </a:lnTo>
                  <a:lnTo>
                    <a:pt x="280" y="299"/>
                  </a:lnTo>
                  <a:lnTo>
                    <a:pt x="279" y="299"/>
                  </a:lnTo>
                  <a:lnTo>
                    <a:pt x="279" y="299"/>
                  </a:lnTo>
                  <a:lnTo>
                    <a:pt x="279" y="298"/>
                  </a:lnTo>
                  <a:lnTo>
                    <a:pt x="279" y="298"/>
                  </a:lnTo>
                  <a:lnTo>
                    <a:pt x="279" y="298"/>
                  </a:lnTo>
                  <a:lnTo>
                    <a:pt x="277" y="298"/>
                  </a:lnTo>
                  <a:lnTo>
                    <a:pt x="275" y="299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71" y="299"/>
                  </a:lnTo>
                  <a:lnTo>
                    <a:pt x="271" y="301"/>
                  </a:lnTo>
                  <a:lnTo>
                    <a:pt x="272" y="301"/>
                  </a:lnTo>
                  <a:lnTo>
                    <a:pt x="272" y="302"/>
                  </a:lnTo>
                  <a:lnTo>
                    <a:pt x="272" y="302"/>
                  </a:lnTo>
                  <a:lnTo>
                    <a:pt x="272" y="303"/>
                  </a:lnTo>
                  <a:lnTo>
                    <a:pt x="271" y="303"/>
                  </a:lnTo>
                  <a:lnTo>
                    <a:pt x="270" y="305"/>
                  </a:lnTo>
                  <a:lnTo>
                    <a:pt x="270" y="306"/>
                  </a:lnTo>
                  <a:lnTo>
                    <a:pt x="268" y="307"/>
                  </a:lnTo>
                  <a:lnTo>
                    <a:pt x="267" y="308"/>
                  </a:lnTo>
                  <a:lnTo>
                    <a:pt x="267" y="308"/>
                  </a:lnTo>
                  <a:lnTo>
                    <a:pt x="267" y="308"/>
                  </a:lnTo>
                  <a:lnTo>
                    <a:pt x="266" y="308"/>
                  </a:lnTo>
                  <a:lnTo>
                    <a:pt x="266" y="310"/>
                  </a:lnTo>
                  <a:lnTo>
                    <a:pt x="264" y="311"/>
                  </a:lnTo>
                  <a:lnTo>
                    <a:pt x="263" y="310"/>
                  </a:lnTo>
                  <a:lnTo>
                    <a:pt x="263" y="310"/>
                  </a:lnTo>
                  <a:lnTo>
                    <a:pt x="262" y="312"/>
                  </a:lnTo>
                  <a:lnTo>
                    <a:pt x="260" y="314"/>
                  </a:lnTo>
                  <a:lnTo>
                    <a:pt x="260" y="315"/>
                  </a:lnTo>
                  <a:lnTo>
                    <a:pt x="259" y="316"/>
                  </a:lnTo>
                  <a:lnTo>
                    <a:pt x="258" y="316"/>
                  </a:lnTo>
                  <a:lnTo>
                    <a:pt x="258" y="316"/>
                  </a:lnTo>
                  <a:lnTo>
                    <a:pt x="257" y="316"/>
                  </a:lnTo>
                  <a:lnTo>
                    <a:pt x="257" y="314"/>
                  </a:lnTo>
                  <a:lnTo>
                    <a:pt x="253" y="310"/>
                  </a:lnTo>
                  <a:lnTo>
                    <a:pt x="253" y="308"/>
                  </a:lnTo>
                  <a:lnTo>
                    <a:pt x="253" y="308"/>
                  </a:lnTo>
                  <a:lnTo>
                    <a:pt x="253" y="307"/>
                  </a:lnTo>
                  <a:lnTo>
                    <a:pt x="253" y="306"/>
                  </a:lnTo>
                  <a:lnTo>
                    <a:pt x="251" y="306"/>
                  </a:lnTo>
                  <a:lnTo>
                    <a:pt x="251" y="306"/>
                  </a:lnTo>
                  <a:lnTo>
                    <a:pt x="250" y="305"/>
                  </a:lnTo>
                  <a:lnTo>
                    <a:pt x="249" y="306"/>
                  </a:lnTo>
                  <a:lnTo>
                    <a:pt x="249" y="306"/>
                  </a:lnTo>
                  <a:lnTo>
                    <a:pt x="248" y="306"/>
                  </a:lnTo>
                  <a:lnTo>
                    <a:pt x="249" y="308"/>
                  </a:lnTo>
                  <a:lnTo>
                    <a:pt x="248" y="308"/>
                  </a:lnTo>
                  <a:lnTo>
                    <a:pt x="248" y="308"/>
                  </a:lnTo>
                  <a:lnTo>
                    <a:pt x="248" y="308"/>
                  </a:lnTo>
                  <a:lnTo>
                    <a:pt x="248" y="310"/>
                  </a:lnTo>
                  <a:lnTo>
                    <a:pt x="246" y="308"/>
                  </a:lnTo>
                  <a:lnTo>
                    <a:pt x="242" y="310"/>
                  </a:lnTo>
                  <a:lnTo>
                    <a:pt x="241" y="310"/>
                  </a:lnTo>
                  <a:lnTo>
                    <a:pt x="241" y="310"/>
                  </a:lnTo>
                  <a:lnTo>
                    <a:pt x="240" y="311"/>
                  </a:lnTo>
                  <a:lnTo>
                    <a:pt x="242" y="312"/>
                  </a:lnTo>
                  <a:lnTo>
                    <a:pt x="241" y="314"/>
                  </a:lnTo>
                  <a:lnTo>
                    <a:pt x="241" y="314"/>
                  </a:lnTo>
                  <a:lnTo>
                    <a:pt x="240" y="312"/>
                  </a:lnTo>
                  <a:lnTo>
                    <a:pt x="238" y="312"/>
                  </a:lnTo>
                  <a:lnTo>
                    <a:pt x="238" y="312"/>
                  </a:lnTo>
                  <a:lnTo>
                    <a:pt x="237" y="312"/>
                  </a:lnTo>
                  <a:lnTo>
                    <a:pt x="236" y="314"/>
                  </a:lnTo>
                  <a:lnTo>
                    <a:pt x="235" y="314"/>
                  </a:lnTo>
                  <a:lnTo>
                    <a:pt x="235" y="314"/>
                  </a:lnTo>
                  <a:lnTo>
                    <a:pt x="233" y="314"/>
                  </a:lnTo>
                  <a:lnTo>
                    <a:pt x="232" y="314"/>
                  </a:lnTo>
                  <a:lnTo>
                    <a:pt x="232" y="315"/>
                  </a:lnTo>
                  <a:lnTo>
                    <a:pt x="232" y="316"/>
                  </a:lnTo>
                  <a:lnTo>
                    <a:pt x="231" y="316"/>
                  </a:lnTo>
                  <a:lnTo>
                    <a:pt x="231" y="316"/>
                  </a:lnTo>
                  <a:lnTo>
                    <a:pt x="229" y="315"/>
                  </a:lnTo>
                  <a:lnTo>
                    <a:pt x="228" y="315"/>
                  </a:lnTo>
                  <a:lnTo>
                    <a:pt x="227" y="315"/>
                  </a:lnTo>
                  <a:lnTo>
                    <a:pt x="225" y="315"/>
                  </a:lnTo>
                  <a:lnTo>
                    <a:pt x="225" y="314"/>
                  </a:lnTo>
                  <a:lnTo>
                    <a:pt x="224" y="314"/>
                  </a:lnTo>
                  <a:lnTo>
                    <a:pt x="224" y="314"/>
                  </a:lnTo>
                  <a:lnTo>
                    <a:pt x="223" y="315"/>
                  </a:lnTo>
                  <a:lnTo>
                    <a:pt x="222" y="315"/>
                  </a:lnTo>
                  <a:lnTo>
                    <a:pt x="218" y="314"/>
                  </a:lnTo>
                  <a:lnTo>
                    <a:pt x="218" y="314"/>
                  </a:lnTo>
                  <a:lnTo>
                    <a:pt x="215" y="314"/>
                  </a:lnTo>
                  <a:lnTo>
                    <a:pt x="214" y="314"/>
                  </a:lnTo>
                  <a:lnTo>
                    <a:pt x="214" y="314"/>
                  </a:lnTo>
                  <a:lnTo>
                    <a:pt x="213" y="316"/>
                  </a:lnTo>
                  <a:lnTo>
                    <a:pt x="213" y="317"/>
                  </a:lnTo>
                  <a:lnTo>
                    <a:pt x="211" y="319"/>
                  </a:lnTo>
                  <a:lnTo>
                    <a:pt x="205" y="317"/>
                  </a:lnTo>
                  <a:lnTo>
                    <a:pt x="202" y="319"/>
                  </a:lnTo>
                  <a:lnTo>
                    <a:pt x="201" y="319"/>
                  </a:lnTo>
                  <a:lnTo>
                    <a:pt x="198" y="319"/>
                  </a:lnTo>
                  <a:lnTo>
                    <a:pt x="197" y="319"/>
                  </a:lnTo>
                  <a:lnTo>
                    <a:pt x="197" y="319"/>
                  </a:lnTo>
                  <a:lnTo>
                    <a:pt x="196" y="320"/>
                  </a:lnTo>
                  <a:lnTo>
                    <a:pt x="194" y="320"/>
                  </a:lnTo>
                  <a:lnTo>
                    <a:pt x="194" y="321"/>
                  </a:lnTo>
                  <a:lnTo>
                    <a:pt x="192" y="324"/>
                  </a:lnTo>
                  <a:lnTo>
                    <a:pt x="191" y="328"/>
                  </a:lnTo>
                  <a:lnTo>
                    <a:pt x="189" y="329"/>
                  </a:lnTo>
                  <a:lnTo>
                    <a:pt x="189" y="329"/>
                  </a:lnTo>
                  <a:lnTo>
                    <a:pt x="188" y="329"/>
                  </a:lnTo>
                  <a:lnTo>
                    <a:pt x="187" y="329"/>
                  </a:lnTo>
                  <a:lnTo>
                    <a:pt x="187" y="330"/>
                  </a:lnTo>
                  <a:lnTo>
                    <a:pt x="185" y="334"/>
                  </a:lnTo>
                  <a:lnTo>
                    <a:pt x="184" y="336"/>
                  </a:lnTo>
                  <a:lnTo>
                    <a:pt x="184" y="336"/>
                  </a:lnTo>
                  <a:lnTo>
                    <a:pt x="181" y="337"/>
                  </a:lnTo>
                  <a:lnTo>
                    <a:pt x="181" y="337"/>
                  </a:lnTo>
                  <a:lnTo>
                    <a:pt x="181" y="338"/>
                  </a:lnTo>
                  <a:lnTo>
                    <a:pt x="181" y="341"/>
                  </a:lnTo>
                  <a:lnTo>
                    <a:pt x="181" y="342"/>
                  </a:lnTo>
                  <a:lnTo>
                    <a:pt x="181" y="342"/>
                  </a:lnTo>
                  <a:lnTo>
                    <a:pt x="181" y="345"/>
                  </a:lnTo>
                  <a:lnTo>
                    <a:pt x="180" y="347"/>
                  </a:lnTo>
                  <a:lnTo>
                    <a:pt x="179" y="349"/>
                  </a:lnTo>
                  <a:lnTo>
                    <a:pt x="179" y="349"/>
                  </a:lnTo>
                  <a:lnTo>
                    <a:pt x="179" y="350"/>
                  </a:lnTo>
                  <a:lnTo>
                    <a:pt x="176" y="350"/>
                  </a:lnTo>
                  <a:lnTo>
                    <a:pt x="176" y="351"/>
                  </a:lnTo>
                  <a:lnTo>
                    <a:pt x="171" y="351"/>
                  </a:lnTo>
                  <a:lnTo>
                    <a:pt x="171" y="351"/>
                  </a:lnTo>
                  <a:lnTo>
                    <a:pt x="170" y="351"/>
                  </a:lnTo>
                  <a:lnTo>
                    <a:pt x="168" y="352"/>
                  </a:lnTo>
                  <a:lnTo>
                    <a:pt x="170" y="354"/>
                  </a:lnTo>
                  <a:lnTo>
                    <a:pt x="168" y="354"/>
                  </a:lnTo>
                  <a:lnTo>
                    <a:pt x="166" y="355"/>
                  </a:lnTo>
                  <a:lnTo>
                    <a:pt x="165" y="356"/>
                  </a:lnTo>
                  <a:lnTo>
                    <a:pt x="165" y="358"/>
                  </a:lnTo>
                  <a:lnTo>
                    <a:pt x="165" y="358"/>
                  </a:lnTo>
                  <a:lnTo>
                    <a:pt x="165" y="359"/>
                  </a:lnTo>
                  <a:lnTo>
                    <a:pt x="163" y="360"/>
                  </a:lnTo>
                  <a:lnTo>
                    <a:pt x="162" y="360"/>
                  </a:lnTo>
                  <a:lnTo>
                    <a:pt x="159" y="363"/>
                  </a:lnTo>
                  <a:lnTo>
                    <a:pt x="158" y="364"/>
                  </a:lnTo>
                  <a:lnTo>
                    <a:pt x="158" y="364"/>
                  </a:lnTo>
                  <a:lnTo>
                    <a:pt x="158" y="365"/>
                  </a:lnTo>
                  <a:lnTo>
                    <a:pt x="158" y="367"/>
                  </a:lnTo>
                  <a:lnTo>
                    <a:pt x="157" y="368"/>
                  </a:lnTo>
                  <a:lnTo>
                    <a:pt x="157" y="369"/>
                  </a:lnTo>
                  <a:lnTo>
                    <a:pt x="156" y="371"/>
                  </a:lnTo>
                  <a:lnTo>
                    <a:pt x="156" y="371"/>
                  </a:lnTo>
                  <a:lnTo>
                    <a:pt x="156" y="372"/>
                  </a:lnTo>
                  <a:lnTo>
                    <a:pt x="156" y="373"/>
                  </a:lnTo>
                  <a:lnTo>
                    <a:pt x="158" y="375"/>
                  </a:lnTo>
                  <a:lnTo>
                    <a:pt x="159" y="376"/>
                  </a:lnTo>
                  <a:lnTo>
                    <a:pt x="159" y="376"/>
                  </a:lnTo>
                  <a:lnTo>
                    <a:pt x="158" y="377"/>
                  </a:lnTo>
                  <a:lnTo>
                    <a:pt x="158" y="377"/>
                  </a:lnTo>
                  <a:lnTo>
                    <a:pt x="153" y="376"/>
                  </a:lnTo>
                  <a:lnTo>
                    <a:pt x="152" y="375"/>
                  </a:lnTo>
                  <a:lnTo>
                    <a:pt x="150" y="376"/>
                  </a:lnTo>
                  <a:lnTo>
                    <a:pt x="149" y="376"/>
                  </a:lnTo>
                  <a:lnTo>
                    <a:pt x="149" y="377"/>
                  </a:lnTo>
                  <a:lnTo>
                    <a:pt x="152" y="381"/>
                  </a:lnTo>
                  <a:lnTo>
                    <a:pt x="152" y="381"/>
                  </a:lnTo>
                  <a:lnTo>
                    <a:pt x="152" y="384"/>
                  </a:lnTo>
                  <a:lnTo>
                    <a:pt x="152" y="384"/>
                  </a:lnTo>
                  <a:lnTo>
                    <a:pt x="152" y="384"/>
                  </a:lnTo>
                  <a:lnTo>
                    <a:pt x="150" y="384"/>
                  </a:lnTo>
                  <a:lnTo>
                    <a:pt x="149" y="384"/>
                  </a:lnTo>
                  <a:lnTo>
                    <a:pt x="149" y="384"/>
                  </a:lnTo>
                  <a:lnTo>
                    <a:pt x="148" y="384"/>
                  </a:lnTo>
                  <a:lnTo>
                    <a:pt x="148" y="385"/>
                  </a:lnTo>
                  <a:lnTo>
                    <a:pt x="146" y="389"/>
                  </a:lnTo>
                  <a:lnTo>
                    <a:pt x="145" y="389"/>
                  </a:lnTo>
                  <a:lnTo>
                    <a:pt x="144" y="391"/>
                  </a:lnTo>
                  <a:lnTo>
                    <a:pt x="144" y="394"/>
                  </a:lnTo>
                  <a:lnTo>
                    <a:pt x="144" y="394"/>
                  </a:lnTo>
                  <a:lnTo>
                    <a:pt x="144" y="394"/>
                  </a:lnTo>
                  <a:lnTo>
                    <a:pt x="145" y="395"/>
                  </a:lnTo>
                  <a:lnTo>
                    <a:pt x="144" y="398"/>
                  </a:lnTo>
                  <a:lnTo>
                    <a:pt x="144" y="398"/>
                  </a:lnTo>
                  <a:lnTo>
                    <a:pt x="144" y="399"/>
                  </a:lnTo>
                  <a:lnTo>
                    <a:pt x="145" y="399"/>
                  </a:lnTo>
                  <a:lnTo>
                    <a:pt x="145" y="402"/>
                  </a:lnTo>
                  <a:lnTo>
                    <a:pt x="145" y="404"/>
                  </a:lnTo>
                  <a:lnTo>
                    <a:pt x="146" y="404"/>
                  </a:lnTo>
                  <a:lnTo>
                    <a:pt x="146" y="406"/>
                  </a:lnTo>
                  <a:lnTo>
                    <a:pt x="146" y="407"/>
                  </a:lnTo>
                  <a:lnTo>
                    <a:pt x="146" y="407"/>
                  </a:lnTo>
                  <a:lnTo>
                    <a:pt x="146" y="408"/>
                  </a:lnTo>
                  <a:lnTo>
                    <a:pt x="145" y="411"/>
                  </a:lnTo>
                  <a:lnTo>
                    <a:pt x="146" y="413"/>
                  </a:lnTo>
                  <a:lnTo>
                    <a:pt x="146" y="415"/>
                  </a:lnTo>
                  <a:lnTo>
                    <a:pt x="146" y="416"/>
                  </a:lnTo>
                  <a:lnTo>
                    <a:pt x="145" y="417"/>
                  </a:lnTo>
                  <a:lnTo>
                    <a:pt x="146" y="419"/>
                  </a:lnTo>
                  <a:lnTo>
                    <a:pt x="146" y="420"/>
                  </a:lnTo>
                  <a:lnTo>
                    <a:pt x="146" y="420"/>
                  </a:lnTo>
                  <a:lnTo>
                    <a:pt x="145" y="424"/>
                  </a:lnTo>
                  <a:lnTo>
                    <a:pt x="144" y="428"/>
                  </a:lnTo>
                  <a:lnTo>
                    <a:pt x="143" y="430"/>
                  </a:lnTo>
                  <a:lnTo>
                    <a:pt x="143" y="432"/>
                  </a:lnTo>
                  <a:lnTo>
                    <a:pt x="140" y="433"/>
                  </a:lnTo>
                  <a:lnTo>
                    <a:pt x="139" y="434"/>
                  </a:lnTo>
                  <a:lnTo>
                    <a:pt x="137" y="434"/>
                  </a:lnTo>
                  <a:lnTo>
                    <a:pt x="137" y="435"/>
                  </a:lnTo>
                  <a:lnTo>
                    <a:pt x="136" y="435"/>
                  </a:lnTo>
                  <a:lnTo>
                    <a:pt x="135" y="435"/>
                  </a:lnTo>
                  <a:lnTo>
                    <a:pt x="133" y="435"/>
                  </a:lnTo>
                  <a:lnTo>
                    <a:pt x="131" y="435"/>
                  </a:lnTo>
                  <a:lnTo>
                    <a:pt x="126" y="437"/>
                  </a:lnTo>
                  <a:lnTo>
                    <a:pt x="124" y="438"/>
                  </a:lnTo>
                  <a:lnTo>
                    <a:pt x="123" y="439"/>
                  </a:lnTo>
                  <a:lnTo>
                    <a:pt x="123" y="439"/>
                  </a:lnTo>
                  <a:lnTo>
                    <a:pt x="122" y="439"/>
                  </a:lnTo>
                  <a:lnTo>
                    <a:pt x="122" y="441"/>
                  </a:lnTo>
                  <a:lnTo>
                    <a:pt x="121" y="442"/>
                  </a:lnTo>
                  <a:lnTo>
                    <a:pt x="118" y="446"/>
                  </a:lnTo>
                  <a:lnTo>
                    <a:pt x="118" y="446"/>
                  </a:lnTo>
                  <a:lnTo>
                    <a:pt x="118" y="447"/>
                  </a:lnTo>
                  <a:lnTo>
                    <a:pt x="115" y="448"/>
                  </a:lnTo>
                  <a:lnTo>
                    <a:pt x="115" y="450"/>
                  </a:lnTo>
                  <a:lnTo>
                    <a:pt x="113" y="454"/>
                  </a:lnTo>
                  <a:lnTo>
                    <a:pt x="111" y="455"/>
                  </a:lnTo>
                  <a:lnTo>
                    <a:pt x="110" y="456"/>
                  </a:lnTo>
                  <a:lnTo>
                    <a:pt x="108" y="457"/>
                  </a:lnTo>
                  <a:lnTo>
                    <a:pt x="106" y="459"/>
                  </a:lnTo>
                  <a:lnTo>
                    <a:pt x="106" y="459"/>
                  </a:lnTo>
                  <a:lnTo>
                    <a:pt x="106" y="459"/>
                  </a:lnTo>
                  <a:lnTo>
                    <a:pt x="106" y="460"/>
                  </a:lnTo>
                  <a:lnTo>
                    <a:pt x="105" y="460"/>
                  </a:lnTo>
                  <a:lnTo>
                    <a:pt x="102" y="465"/>
                  </a:lnTo>
                  <a:lnTo>
                    <a:pt x="102" y="468"/>
                  </a:lnTo>
                  <a:lnTo>
                    <a:pt x="104" y="469"/>
                  </a:lnTo>
                  <a:lnTo>
                    <a:pt x="104" y="469"/>
                  </a:lnTo>
                  <a:lnTo>
                    <a:pt x="104" y="470"/>
                  </a:lnTo>
                  <a:lnTo>
                    <a:pt x="102" y="472"/>
                  </a:lnTo>
                  <a:lnTo>
                    <a:pt x="102" y="474"/>
                  </a:lnTo>
                  <a:lnTo>
                    <a:pt x="104" y="476"/>
                  </a:lnTo>
                  <a:lnTo>
                    <a:pt x="104" y="477"/>
                  </a:lnTo>
                  <a:lnTo>
                    <a:pt x="104" y="481"/>
                  </a:lnTo>
                  <a:lnTo>
                    <a:pt x="104" y="481"/>
                  </a:lnTo>
                  <a:lnTo>
                    <a:pt x="101" y="483"/>
                  </a:lnTo>
                  <a:lnTo>
                    <a:pt x="100" y="483"/>
                  </a:lnTo>
                  <a:lnTo>
                    <a:pt x="97" y="483"/>
                  </a:lnTo>
                  <a:lnTo>
                    <a:pt x="96" y="483"/>
                  </a:lnTo>
                  <a:lnTo>
                    <a:pt x="95" y="486"/>
                  </a:lnTo>
                  <a:lnTo>
                    <a:pt x="93" y="487"/>
                  </a:lnTo>
                  <a:lnTo>
                    <a:pt x="93" y="489"/>
                  </a:lnTo>
                  <a:lnTo>
                    <a:pt x="93" y="490"/>
                  </a:lnTo>
                  <a:lnTo>
                    <a:pt x="92" y="492"/>
                  </a:lnTo>
                  <a:lnTo>
                    <a:pt x="91" y="494"/>
                  </a:lnTo>
                  <a:lnTo>
                    <a:pt x="91" y="494"/>
                  </a:lnTo>
                  <a:lnTo>
                    <a:pt x="89" y="494"/>
                  </a:lnTo>
                  <a:lnTo>
                    <a:pt x="88" y="495"/>
                  </a:lnTo>
                  <a:lnTo>
                    <a:pt x="87" y="495"/>
                  </a:lnTo>
                  <a:lnTo>
                    <a:pt x="86" y="495"/>
                  </a:lnTo>
                  <a:lnTo>
                    <a:pt x="86" y="496"/>
                  </a:lnTo>
                  <a:lnTo>
                    <a:pt x="86" y="499"/>
                  </a:lnTo>
                  <a:lnTo>
                    <a:pt x="86" y="499"/>
                  </a:lnTo>
                  <a:lnTo>
                    <a:pt x="86" y="500"/>
                  </a:lnTo>
                  <a:lnTo>
                    <a:pt x="87" y="501"/>
                  </a:lnTo>
                  <a:lnTo>
                    <a:pt x="87" y="504"/>
                  </a:lnTo>
                  <a:lnTo>
                    <a:pt x="88" y="504"/>
                  </a:lnTo>
                  <a:lnTo>
                    <a:pt x="87" y="507"/>
                  </a:lnTo>
                  <a:lnTo>
                    <a:pt x="87" y="509"/>
                  </a:lnTo>
                  <a:lnTo>
                    <a:pt x="87" y="509"/>
                  </a:lnTo>
                  <a:lnTo>
                    <a:pt x="87" y="509"/>
                  </a:lnTo>
                  <a:lnTo>
                    <a:pt x="87" y="511"/>
                  </a:lnTo>
                  <a:lnTo>
                    <a:pt x="87" y="511"/>
                  </a:lnTo>
                  <a:lnTo>
                    <a:pt x="83" y="513"/>
                  </a:lnTo>
                  <a:lnTo>
                    <a:pt x="83" y="514"/>
                  </a:lnTo>
                  <a:lnTo>
                    <a:pt x="83" y="516"/>
                  </a:lnTo>
                  <a:lnTo>
                    <a:pt x="82" y="517"/>
                  </a:lnTo>
                  <a:lnTo>
                    <a:pt x="80" y="520"/>
                  </a:lnTo>
                  <a:lnTo>
                    <a:pt x="80" y="521"/>
                  </a:lnTo>
                  <a:lnTo>
                    <a:pt x="79" y="521"/>
                  </a:lnTo>
                  <a:lnTo>
                    <a:pt x="78" y="522"/>
                  </a:lnTo>
                  <a:lnTo>
                    <a:pt x="76" y="522"/>
                  </a:lnTo>
                  <a:lnTo>
                    <a:pt x="73" y="521"/>
                  </a:lnTo>
                  <a:lnTo>
                    <a:pt x="73" y="521"/>
                  </a:lnTo>
                  <a:lnTo>
                    <a:pt x="71" y="522"/>
                  </a:lnTo>
                  <a:lnTo>
                    <a:pt x="71" y="524"/>
                  </a:lnTo>
                  <a:lnTo>
                    <a:pt x="70" y="525"/>
                  </a:lnTo>
                  <a:lnTo>
                    <a:pt x="70" y="526"/>
                  </a:lnTo>
                  <a:lnTo>
                    <a:pt x="73" y="527"/>
                  </a:lnTo>
                  <a:lnTo>
                    <a:pt x="73" y="530"/>
                  </a:lnTo>
                  <a:lnTo>
                    <a:pt x="74" y="531"/>
                  </a:lnTo>
                  <a:lnTo>
                    <a:pt x="74" y="533"/>
                  </a:lnTo>
                  <a:lnTo>
                    <a:pt x="74" y="534"/>
                  </a:lnTo>
                  <a:lnTo>
                    <a:pt x="71" y="536"/>
                  </a:lnTo>
                  <a:lnTo>
                    <a:pt x="71" y="538"/>
                  </a:lnTo>
                  <a:lnTo>
                    <a:pt x="70" y="539"/>
                  </a:lnTo>
                  <a:lnTo>
                    <a:pt x="67" y="539"/>
                  </a:lnTo>
                  <a:lnTo>
                    <a:pt x="66" y="540"/>
                  </a:lnTo>
                  <a:lnTo>
                    <a:pt x="65" y="544"/>
                  </a:lnTo>
                  <a:lnTo>
                    <a:pt x="65" y="544"/>
                  </a:lnTo>
                  <a:lnTo>
                    <a:pt x="65" y="546"/>
                  </a:lnTo>
                  <a:lnTo>
                    <a:pt x="61" y="548"/>
                  </a:lnTo>
                  <a:lnTo>
                    <a:pt x="60" y="549"/>
                  </a:lnTo>
                  <a:lnTo>
                    <a:pt x="60" y="551"/>
                  </a:lnTo>
                  <a:lnTo>
                    <a:pt x="60" y="551"/>
                  </a:lnTo>
                  <a:lnTo>
                    <a:pt x="58" y="551"/>
                  </a:lnTo>
                  <a:lnTo>
                    <a:pt x="56" y="553"/>
                  </a:lnTo>
                  <a:lnTo>
                    <a:pt x="56" y="555"/>
                  </a:lnTo>
                  <a:lnTo>
                    <a:pt x="53" y="561"/>
                  </a:lnTo>
                  <a:lnTo>
                    <a:pt x="51" y="565"/>
                  </a:lnTo>
                  <a:lnTo>
                    <a:pt x="51" y="565"/>
                  </a:lnTo>
                  <a:lnTo>
                    <a:pt x="49" y="566"/>
                  </a:lnTo>
                  <a:lnTo>
                    <a:pt x="49" y="568"/>
                  </a:lnTo>
                  <a:lnTo>
                    <a:pt x="45" y="570"/>
                  </a:lnTo>
                  <a:lnTo>
                    <a:pt x="45" y="570"/>
                  </a:lnTo>
                  <a:lnTo>
                    <a:pt x="44" y="571"/>
                  </a:lnTo>
                  <a:lnTo>
                    <a:pt x="43" y="573"/>
                  </a:lnTo>
                  <a:lnTo>
                    <a:pt x="43" y="573"/>
                  </a:lnTo>
                  <a:lnTo>
                    <a:pt x="43" y="573"/>
                  </a:lnTo>
                  <a:lnTo>
                    <a:pt x="41" y="573"/>
                  </a:lnTo>
                  <a:lnTo>
                    <a:pt x="39" y="574"/>
                  </a:lnTo>
                  <a:lnTo>
                    <a:pt x="36" y="575"/>
                  </a:lnTo>
                  <a:lnTo>
                    <a:pt x="35" y="577"/>
                  </a:lnTo>
                  <a:lnTo>
                    <a:pt x="34" y="577"/>
                  </a:lnTo>
                  <a:lnTo>
                    <a:pt x="32" y="578"/>
                  </a:lnTo>
                  <a:lnTo>
                    <a:pt x="31" y="578"/>
                  </a:lnTo>
                  <a:lnTo>
                    <a:pt x="29" y="579"/>
                  </a:lnTo>
                  <a:lnTo>
                    <a:pt x="27" y="581"/>
                  </a:lnTo>
                  <a:lnTo>
                    <a:pt x="26" y="582"/>
                  </a:lnTo>
                  <a:lnTo>
                    <a:pt x="22" y="584"/>
                  </a:lnTo>
                  <a:lnTo>
                    <a:pt x="21" y="584"/>
                  </a:lnTo>
                  <a:lnTo>
                    <a:pt x="19" y="587"/>
                  </a:lnTo>
                  <a:lnTo>
                    <a:pt x="18" y="588"/>
                  </a:lnTo>
                  <a:lnTo>
                    <a:pt x="17" y="588"/>
                  </a:lnTo>
                  <a:lnTo>
                    <a:pt x="16" y="590"/>
                  </a:lnTo>
                  <a:lnTo>
                    <a:pt x="12" y="591"/>
                  </a:lnTo>
                  <a:lnTo>
                    <a:pt x="12" y="591"/>
                  </a:lnTo>
                  <a:lnTo>
                    <a:pt x="10" y="591"/>
                  </a:lnTo>
                  <a:lnTo>
                    <a:pt x="8" y="592"/>
                  </a:lnTo>
                  <a:lnTo>
                    <a:pt x="6" y="593"/>
                  </a:lnTo>
                  <a:lnTo>
                    <a:pt x="6" y="595"/>
                  </a:lnTo>
                  <a:lnTo>
                    <a:pt x="4" y="595"/>
                  </a:lnTo>
                  <a:lnTo>
                    <a:pt x="3" y="596"/>
                  </a:lnTo>
                  <a:lnTo>
                    <a:pt x="1" y="597"/>
                  </a:lnTo>
                  <a:lnTo>
                    <a:pt x="0" y="599"/>
                  </a:lnTo>
                  <a:lnTo>
                    <a:pt x="0" y="600"/>
                  </a:lnTo>
                  <a:lnTo>
                    <a:pt x="0" y="600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1" y="603"/>
                  </a:lnTo>
                  <a:lnTo>
                    <a:pt x="1" y="604"/>
                  </a:lnTo>
                  <a:lnTo>
                    <a:pt x="3" y="603"/>
                  </a:lnTo>
                  <a:lnTo>
                    <a:pt x="4" y="603"/>
                  </a:lnTo>
                  <a:lnTo>
                    <a:pt x="5" y="601"/>
                  </a:lnTo>
                  <a:lnTo>
                    <a:pt x="6" y="600"/>
                  </a:lnTo>
                  <a:lnTo>
                    <a:pt x="6" y="600"/>
                  </a:lnTo>
                  <a:lnTo>
                    <a:pt x="6" y="600"/>
                  </a:lnTo>
                  <a:lnTo>
                    <a:pt x="8" y="599"/>
                  </a:lnTo>
                  <a:lnTo>
                    <a:pt x="9" y="599"/>
                  </a:lnTo>
                  <a:lnTo>
                    <a:pt x="9" y="597"/>
                  </a:lnTo>
                  <a:lnTo>
                    <a:pt x="13" y="597"/>
                  </a:lnTo>
                  <a:lnTo>
                    <a:pt x="14" y="597"/>
                  </a:lnTo>
                  <a:lnTo>
                    <a:pt x="17" y="600"/>
                  </a:lnTo>
                  <a:lnTo>
                    <a:pt x="18" y="601"/>
                  </a:lnTo>
                  <a:lnTo>
                    <a:pt x="21" y="600"/>
                  </a:lnTo>
                  <a:lnTo>
                    <a:pt x="22" y="600"/>
                  </a:lnTo>
                  <a:lnTo>
                    <a:pt x="22" y="600"/>
                  </a:lnTo>
                  <a:lnTo>
                    <a:pt x="23" y="600"/>
                  </a:lnTo>
                  <a:lnTo>
                    <a:pt x="25" y="601"/>
                  </a:lnTo>
                  <a:lnTo>
                    <a:pt x="27" y="601"/>
                  </a:lnTo>
                  <a:lnTo>
                    <a:pt x="29" y="601"/>
                  </a:lnTo>
                  <a:lnTo>
                    <a:pt x="31" y="601"/>
                  </a:lnTo>
                  <a:lnTo>
                    <a:pt x="35" y="597"/>
                  </a:lnTo>
                  <a:lnTo>
                    <a:pt x="36" y="597"/>
                  </a:lnTo>
                  <a:lnTo>
                    <a:pt x="36" y="597"/>
                  </a:lnTo>
                  <a:lnTo>
                    <a:pt x="38" y="599"/>
                  </a:lnTo>
                  <a:lnTo>
                    <a:pt x="40" y="601"/>
                  </a:lnTo>
                  <a:lnTo>
                    <a:pt x="40" y="601"/>
                  </a:lnTo>
                  <a:lnTo>
                    <a:pt x="41" y="601"/>
                  </a:lnTo>
                  <a:lnTo>
                    <a:pt x="43" y="603"/>
                  </a:lnTo>
                  <a:lnTo>
                    <a:pt x="43" y="603"/>
                  </a:lnTo>
                  <a:lnTo>
                    <a:pt x="45" y="601"/>
                  </a:lnTo>
                  <a:lnTo>
                    <a:pt x="47" y="601"/>
                  </a:lnTo>
                  <a:lnTo>
                    <a:pt x="47" y="600"/>
                  </a:lnTo>
                  <a:lnTo>
                    <a:pt x="47" y="600"/>
                  </a:lnTo>
                  <a:lnTo>
                    <a:pt x="48" y="601"/>
                  </a:lnTo>
                  <a:lnTo>
                    <a:pt x="48" y="601"/>
                  </a:lnTo>
                  <a:lnTo>
                    <a:pt x="49" y="601"/>
                  </a:lnTo>
                  <a:lnTo>
                    <a:pt x="52" y="603"/>
                  </a:lnTo>
                  <a:lnTo>
                    <a:pt x="54" y="603"/>
                  </a:lnTo>
                  <a:lnTo>
                    <a:pt x="56" y="603"/>
                  </a:lnTo>
                  <a:lnTo>
                    <a:pt x="57" y="601"/>
                  </a:lnTo>
                  <a:lnTo>
                    <a:pt x="58" y="601"/>
                  </a:lnTo>
                  <a:lnTo>
                    <a:pt x="60" y="601"/>
                  </a:lnTo>
                  <a:lnTo>
                    <a:pt x="61" y="601"/>
                  </a:lnTo>
                  <a:lnTo>
                    <a:pt x="61" y="603"/>
                  </a:lnTo>
                  <a:lnTo>
                    <a:pt x="61" y="605"/>
                  </a:lnTo>
                  <a:lnTo>
                    <a:pt x="61" y="605"/>
                  </a:lnTo>
                  <a:lnTo>
                    <a:pt x="62" y="605"/>
                  </a:lnTo>
                  <a:lnTo>
                    <a:pt x="63" y="604"/>
                  </a:lnTo>
                  <a:lnTo>
                    <a:pt x="65" y="604"/>
                  </a:lnTo>
                  <a:lnTo>
                    <a:pt x="66" y="603"/>
                  </a:lnTo>
                  <a:lnTo>
                    <a:pt x="66" y="600"/>
                  </a:lnTo>
                  <a:lnTo>
                    <a:pt x="66" y="600"/>
                  </a:lnTo>
                  <a:lnTo>
                    <a:pt x="66" y="597"/>
                  </a:lnTo>
                  <a:lnTo>
                    <a:pt x="66" y="597"/>
                  </a:lnTo>
                  <a:lnTo>
                    <a:pt x="67" y="596"/>
                  </a:lnTo>
                  <a:lnTo>
                    <a:pt x="67" y="595"/>
                  </a:lnTo>
                  <a:lnTo>
                    <a:pt x="69" y="595"/>
                  </a:lnTo>
                  <a:lnTo>
                    <a:pt x="70" y="593"/>
                  </a:lnTo>
                  <a:lnTo>
                    <a:pt x="70" y="593"/>
                  </a:lnTo>
                  <a:lnTo>
                    <a:pt x="71" y="595"/>
                  </a:lnTo>
                  <a:lnTo>
                    <a:pt x="73" y="596"/>
                  </a:lnTo>
                  <a:lnTo>
                    <a:pt x="75" y="596"/>
                  </a:lnTo>
                  <a:lnTo>
                    <a:pt x="75" y="596"/>
                  </a:lnTo>
                  <a:lnTo>
                    <a:pt x="78" y="596"/>
                  </a:lnTo>
                  <a:lnTo>
                    <a:pt x="80" y="597"/>
                  </a:lnTo>
                  <a:lnTo>
                    <a:pt x="82" y="597"/>
                  </a:lnTo>
                  <a:lnTo>
                    <a:pt x="84" y="600"/>
                  </a:lnTo>
                  <a:lnTo>
                    <a:pt x="84" y="600"/>
                  </a:lnTo>
                  <a:lnTo>
                    <a:pt x="86" y="601"/>
                  </a:lnTo>
                  <a:lnTo>
                    <a:pt x="86" y="601"/>
                  </a:lnTo>
                  <a:lnTo>
                    <a:pt x="87" y="603"/>
                  </a:lnTo>
                  <a:lnTo>
                    <a:pt x="88" y="603"/>
                  </a:lnTo>
                  <a:lnTo>
                    <a:pt x="93" y="601"/>
                  </a:lnTo>
                  <a:lnTo>
                    <a:pt x="93" y="601"/>
                  </a:lnTo>
                  <a:lnTo>
                    <a:pt x="95" y="601"/>
                  </a:lnTo>
                  <a:lnTo>
                    <a:pt x="95" y="601"/>
                  </a:lnTo>
                  <a:lnTo>
                    <a:pt x="96" y="601"/>
                  </a:lnTo>
                  <a:lnTo>
                    <a:pt x="96" y="603"/>
                  </a:lnTo>
                  <a:lnTo>
                    <a:pt x="96" y="604"/>
                  </a:lnTo>
                  <a:lnTo>
                    <a:pt x="97" y="605"/>
                  </a:lnTo>
                  <a:lnTo>
                    <a:pt x="98" y="605"/>
                  </a:lnTo>
                  <a:lnTo>
                    <a:pt x="100" y="604"/>
                  </a:lnTo>
                  <a:lnTo>
                    <a:pt x="101" y="604"/>
                  </a:lnTo>
                  <a:lnTo>
                    <a:pt x="102" y="604"/>
                  </a:lnTo>
                  <a:lnTo>
                    <a:pt x="104" y="605"/>
                  </a:lnTo>
                  <a:lnTo>
                    <a:pt x="106" y="606"/>
                  </a:lnTo>
                  <a:lnTo>
                    <a:pt x="108" y="606"/>
                  </a:lnTo>
                  <a:lnTo>
                    <a:pt x="108" y="606"/>
                  </a:lnTo>
                  <a:lnTo>
                    <a:pt x="109" y="606"/>
                  </a:lnTo>
                  <a:lnTo>
                    <a:pt x="110" y="606"/>
                  </a:lnTo>
                  <a:lnTo>
                    <a:pt x="111" y="606"/>
                  </a:lnTo>
                  <a:lnTo>
                    <a:pt x="111" y="606"/>
                  </a:lnTo>
                  <a:lnTo>
                    <a:pt x="114" y="605"/>
                  </a:lnTo>
                  <a:lnTo>
                    <a:pt x="114" y="605"/>
                  </a:lnTo>
                  <a:lnTo>
                    <a:pt x="115" y="604"/>
                  </a:lnTo>
                  <a:lnTo>
                    <a:pt x="117" y="604"/>
                  </a:lnTo>
                  <a:lnTo>
                    <a:pt x="119" y="605"/>
                  </a:lnTo>
                  <a:lnTo>
                    <a:pt x="121" y="605"/>
                  </a:lnTo>
                  <a:lnTo>
                    <a:pt x="121" y="604"/>
                  </a:lnTo>
                  <a:lnTo>
                    <a:pt x="123" y="605"/>
                  </a:lnTo>
                  <a:lnTo>
                    <a:pt x="123" y="605"/>
                  </a:lnTo>
                  <a:lnTo>
                    <a:pt x="126" y="605"/>
                  </a:lnTo>
                  <a:lnTo>
                    <a:pt x="126" y="605"/>
                  </a:lnTo>
                  <a:lnTo>
                    <a:pt x="127" y="605"/>
                  </a:lnTo>
                  <a:lnTo>
                    <a:pt x="128" y="605"/>
                  </a:lnTo>
                  <a:lnTo>
                    <a:pt x="130" y="606"/>
                  </a:lnTo>
                  <a:lnTo>
                    <a:pt x="130" y="606"/>
                  </a:lnTo>
                  <a:lnTo>
                    <a:pt x="131" y="608"/>
                  </a:lnTo>
                  <a:lnTo>
                    <a:pt x="132" y="609"/>
                  </a:lnTo>
                  <a:lnTo>
                    <a:pt x="132" y="609"/>
                  </a:lnTo>
                  <a:lnTo>
                    <a:pt x="133" y="609"/>
                  </a:lnTo>
                  <a:lnTo>
                    <a:pt x="135" y="610"/>
                  </a:lnTo>
                  <a:lnTo>
                    <a:pt x="136" y="610"/>
                  </a:lnTo>
                  <a:lnTo>
                    <a:pt x="139" y="612"/>
                  </a:lnTo>
                  <a:lnTo>
                    <a:pt x="143" y="612"/>
                  </a:lnTo>
                  <a:lnTo>
                    <a:pt x="146" y="613"/>
                  </a:lnTo>
                  <a:lnTo>
                    <a:pt x="148" y="613"/>
                  </a:lnTo>
                  <a:lnTo>
                    <a:pt x="148" y="613"/>
                  </a:lnTo>
                  <a:lnTo>
                    <a:pt x="149" y="613"/>
                  </a:lnTo>
                  <a:lnTo>
                    <a:pt x="150" y="614"/>
                  </a:lnTo>
                  <a:lnTo>
                    <a:pt x="152" y="614"/>
                  </a:lnTo>
                  <a:lnTo>
                    <a:pt x="152" y="614"/>
                  </a:lnTo>
                  <a:lnTo>
                    <a:pt x="153" y="614"/>
                  </a:lnTo>
                  <a:lnTo>
                    <a:pt x="154" y="614"/>
                  </a:lnTo>
                  <a:lnTo>
                    <a:pt x="156" y="614"/>
                  </a:lnTo>
                  <a:lnTo>
                    <a:pt x="158" y="617"/>
                  </a:lnTo>
                  <a:lnTo>
                    <a:pt x="158" y="618"/>
                  </a:lnTo>
                  <a:lnTo>
                    <a:pt x="159" y="618"/>
                  </a:lnTo>
                  <a:lnTo>
                    <a:pt x="159" y="621"/>
                  </a:lnTo>
                  <a:lnTo>
                    <a:pt x="161" y="621"/>
                  </a:lnTo>
                  <a:lnTo>
                    <a:pt x="161" y="621"/>
                  </a:lnTo>
                  <a:lnTo>
                    <a:pt x="161" y="622"/>
                  </a:lnTo>
                  <a:lnTo>
                    <a:pt x="161" y="625"/>
                  </a:lnTo>
                  <a:lnTo>
                    <a:pt x="161" y="625"/>
                  </a:lnTo>
                  <a:lnTo>
                    <a:pt x="162" y="625"/>
                  </a:lnTo>
                  <a:lnTo>
                    <a:pt x="163" y="625"/>
                  </a:lnTo>
                  <a:lnTo>
                    <a:pt x="165" y="626"/>
                  </a:lnTo>
                  <a:lnTo>
                    <a:pt x="165" y="626"/>
                  </a:lnTo>
                  <a:lnTo>
                    <a:pt x="166" y="626"/>
                  </a:lnTo>
                  <a:lnTo>
                    <a:pt x="166" y="626"/>
                  </a:lnTo>
                  <a:lnTo>
                    <a:pt x="167" y="626"/>
                  </a:lnTo>
                  <a:lnTo>
                    <a:pt x="168" y="622"/>
                  </a:lnTo>
                  <a:lnTo>
                    <a:pt x="170" y="622"/>
                  </a:lnTo>
                  <a:lnTo>
                    <a:pt x="170" y="621"/>
                  </a:lnTo>
                  <a:lnTo>
                    <a:pt x="171" y="621"/>
                  </a:lnTo>
                  <a:lnTo>
                    <a:pt x="171" y="621"/>
                  </a:lnTo>
                  <a:lnTo>
                    <a:pt x="172" y="622"/>
                  </a:lnTo>
                  <a:lnTo>
                    <a:pt x="174" y="622"/>
                  </a:lnTo>
                  <a:lnTo>
                    <a:pt x="174" y="623"/>
                  </a:lnTo>
                  <a:lnTo>
                    <a:pt x="175" y="622"/>
                  </a:lnTo>
                  <a:lnTo>
                    <a:pt x="176" y="622"/>
                  </a:lnTo>
                  <a:lnTo>
                    <a:pt x="178" y="622"/>
                  </a:lnTo>
                  <a:lnTo>
                    <a:pt x="179" y="622"/>
                  </a:lnTo>
                  <a:lnTo>
                    <a:pt x="179" y="623"/>
                  </a:lnTo>
                  <a:lnTo>
                    <a:pt x="180" y="623"/>
                  </a:lnTo>
                  <a:lnTo>
                    <a:pt x="180" y="625"/>
                  </a:lnTo>
                  <a:lnTo>
                    <a:pt x="181" y="625"/>
                  </a:lnTo>
                  <a:lnTo>
                    <a:pt x="183" y="623"/>
                  </a:lnTo>
                  <a:lnTo>
                    <a:pt x="183" y="623"/>
                  </a:lnTo>
                  <a:lnTo>
                    <a:pt x="184" y="625"/>
                  </a:lnTo>
                  <a:lnTo>
                    <a:pt x="185" y="625"/>
                  </a:lnTo>
                  <a:lnTo>
                    <a:pt x="187" y="625"/>
                  </a:lnTo>
                  <a:lnTo>
                    <a:pt x="187" y="623"/>
                  </a:lnTo>
                  <a:lnTo>
                    <a:pt x="188" y="623"/>
                  </a:lnTo>
                  <a:lnTo>
                    <a:pt x="188" y="622"/>
                  </a:lnTo>
                  <a:lnTo>
                    <a:pt x="188" y="622"/>
                  </a:lnTo>
                  <a:lnTo>
                    <a:pt x="189" y="622"/>
                  </a:lnTo>
                  <a:lnTo>
                    <a:pt x="189" y="622"/>
                  </a:lnTo>
                  <a:lnTo>
                    <a:pt x="192" y="622"/>
                  </a:lnTo>
                  <a:lnTo>
                    <a:pt x="192" y="623"/>
                  </a:lnTo>
                  <a:lnTo>
                    <a:pt x="192" y="623"/>
                  </a:lnTo>
                  <a:lnTo>
                    <a:pt x="193" y="625"/>
                  </a:lnTo>
                  <a:lnTo>
                    <a:pt x="194" y="625"/>
                  </a:lnTo>
                  <a:lnTo>
                    <a:pt x="194" y="625"/>
                  </a:lnTo>
                  <a:lnTo>
                    <a:pt x="196" y="623"/>
                  </a:lnTo>
                  <a:lnTo>
                    <a:pt x="197" y="623"/>
                  </a:lnTo>
                  <a:lnTo>
                    <a:pt x="197" y="623"/>
                  </a:lnTo>
                  <a:lnTo>
                    <a:pt x="200" y="625"/>
                  </a:lnTo>
                  <a:lnTo>
                    <a:pt x="200" y="625"/>
                  </a:lnTo>
                  <a:lnTo>
                    <a:pt x="200" y="626"/>
                  </a:lnTo>
                  <a:lnTo>
                    <a:pt x="200" y="626"/>
                  </a:lnTo>
                  <a:lnTo>
                    <a:pt x="201" y="625"/>
                  </a:lnTo>
                  <a:lnTo>
                    <a:pt x="202" y="626"/>
                  </a:lnTo>
                  <a:lnTo>
                    <a:pt x="203" y="626"/>
                  </a:lnTo>
                  <a:lnTo>
                    <a:pt x="205" y="625"/>
                  </a:lnTo>
                  <a:lnTo>
                    <a:pt x="206" y="623"/>
                  </a:lnTo>
                  <a:lnTo>
                    <a:pt x="207" y="625"/>
                  </a:lnTo>
                  <a:lnTo>
                    <a:pt x="209" y="625"/>
                  </a:lnTo>
                  <a:lnTo>
                    <a:pt x="209" y="625"/>
                  </a:lnTo>
                  <a:lnTo>
                    <a:pt x="210" y="623"/>
                  </a:lnTo>
                  <a:lnTo>
                    <a:pt x="211" y="623"/>
                  </a:lnTo>
                  <a:lnTo>
                    <a:pt x="211" y="623"/>
                  </a:lnTo>
                  <a:lnTo>
                    <a:pt x="213" y="622"/>
                  </a:lnTo>
                  <a:lnTo>
                    <a:pt x="213" y="622"/>
                  </a:lnTo>
                  <a:lnTo>
                    <a:pt x="214" y="622"/>
                  </a:lnTo>
                  <a:lnTo>
                    <a:pt x="215" y="622"/>
                  </a:lnTo>
                  <a:lnTo>
                    <a:pt x="216" y="623"/>
                  </a:lnTo>
                  <a:lnTo>
                    <a:pt x="216" y="623"/>
                  </a:lnTo>
                  <a:lnTo>
                    <a:pt x="216" y="623"/>
                  </a:lnTo>
                  <a:lnTo>
                    <a:pt x="218" y="623"/>
                  </a:lnTo>
                  <a:lnTo>
                    <a:pt x="216" y="622"/>
                  </a:lnTo>
                  <a:lnTo>
                    <a:pt x="216" y="622"/>
                  </a:lnTo>
                  <a:lnTo>
                    <a:pt x="218" y="621"/>
                  </a:lnTo>
                  <a:lnTo>
                    <a:pt x="219" y="622"/>
                  </a:lnTo>
                  <a:lnTo>
                    <a:pt x="219" y="622"/>
                  </a:lnTo>
                  <a:lnTo>
                    <a:pt x="219" y="623"/>
                  </a:lnTo>
                  <a:lnTo>
                    <a:pt x="219" y="625"/>
                  </a:lnTo>
                  <a:lnTo>
                    <a:pt x="218" y="626"/>
                  </a:lnTo>
                  <a:lnTo>
                    <a:pt x="218" y="626"/>
                  </a:lnTo>
                  <a:lnTo>
                    <a:pt x="219" y="627"/>
                  </a:lnTo>
                  <a:lnTo>
                    <a:pt x="222" y="627"/>
                  </a:lnTo>
                  <a:lnTo>
                    <a:pt x="222" y="627"/>
                  </a:lnTo>
                  <a:lnTo>
                    <a:pt x="223" y="628"/>
                  </a:lnTo>
                  <a:lnTo>
                    <a:pt x="223" y="630"/>
                  </a:lnTo>
                  <a:lnTo>
                    <a:pt x="223" y="630"/>
                  </a:lnTo>
                  <a:lnTo>
                    <a:pt x="223" y="630"/>
                  </a:lnTo>
                  <a:lnTo>
                    <a:pt x="223" y="631"/>
                  </a:lnTo>
                  <a:lnTo>
                    <a:pt x="223" y="631"/>
                  </a:lnTo>
                  <a:lnTo>
                    <a:pt x="223" y="632"/>
                  </a:lnTo>
                  <a:lnTo>
                    <a:pt x="223" y="632"/>
                  </a:lnTo>
                  <a:lnTo>
                    <a:pt x="224" y="634"/>
                  </a:lnTo>
                  <a:lnTo>
                    <a:pt x="224" y="632"/>
                  </a:lnTo>
                  <a:lnTo>
                    <a:pt x="225" y="634"/>
                  </a:lnTo>
                  <a:lnTo>
                    <a:pt x="225" y="634"/>
                  </a:lnTo>
                  <a:lnTo>
                    <a:pt x="227" y="634"/>
                  </a:lnTo>
                  <a:lnTo>
                    <a:pt x="228" y="634"/>
                  </a:lnTo>
                  <a:lnTo>
                    <a:pt x="228" y="634"/>
                  </a:lnTo>
                  <a:lnTo>
                    <a:pt x="229" y="635"/>
                  </a:lnTo>
                  <a:lnTo>
                    <a:pt x="229" y="635"/>
                  </a:lnTo>
                  <a:lnTo>
                    <a:pt x="229" y="635"/>
                  </a:lnTo>
                  <a:lnTo>
                    <a:pt x="229" y="635"/>
                  </a:lnTo>
                  <a:lnTo>
                    <a:pt x="231" y="635"/>
                  </a:lnTo>
                  <a:lnTo>
                    <a:pt x="231" y="636"/>
                  </a:lnTo>
                  <a:lnTo>
                    <a:pt x="232" y="636"/>
                  </a:lnTo>
                  <a:lnTo>
                    <a:pt x="233" y="636"/>
                  </a:lnTo>
                  <a:lnTo>
                    <a:pt x="233" y="636"/>
                  </a:lnTo>
                  <a:lnTo>
                    <a:pt x="235" y="636"/>
                  </a:lnTo>
                  <a:lnTo>
                    <a:pt x="235" y="636"/>
                  </a:lnTo>
                  <a:lnTo>
                    <a:pt x="236" y="636"/>
                  </a:lnTo>
                  <a:lnTo>
                    <a:pt x="235" y="638"/>
                  </a:lnTo>
                  <a:lnTo>
                    <a:pt x="235" y="639"/>
                  </a:lnTo>
                  <a:lnTo>
                    <a:pt x="236" y="639"/>
                  </a:lnTo>
                  <a:lnTo>
                    <a:pt x="237" y="640"/>
                  </a:lnTo>
                  <a:lnTo>
                    <a:pt x="237" y="640"/>
                  </a:lnTo>
                  <a:lnTo>
                    <a:pt x="237" y="640"/>
                  </a:lnTo>
                  <a:lnTo>
                    <a:pt x="237" y="640"/>
                  </a:lnTo>
                  <a:lnTo>
                    <a:pt x="238" y="640"/>
                  </a:lnTo>
                  <a:lnTo>
                    <a:pt x="238" y="641"/>
                  </a:lnTo>
                  <a:lnTo>
                    <a:pt x="238" y="641"/>
                  </a:lnTo>
                  <a:lnTo>
                    <a:pt x="240" y="644"/>
                  </a:lnTo>
                  <a:lnTo>
                    <a:pt x="240" y="645"/>
                  </a:lnTo>
                  <a:lnTo>
                    <a:pt x="240" y="645"/>
                  </a:lnTo>
                  <a:lnTo>
                    <a:pt x="241" y="645"/>
                  </a:lnTo>
                  <a:lnTo>
                    <a:pt x="241" y="645"/>
                  </a:lnTo>
                  <a:lnTo>
                    <a:pt x="241" y="647"/>
                  </a:lnTo>
                  <a:lnTo>
                    <a:pt x="241" y="647"/>
                  </a:lnTo>
                  <a:lnTo>
                    <a:pt x="242" y="649"/>
                  </a:lnTo>
                  <a:lnTo>
                    <a:pt x="242" y="651"/>
                  </a:lnTo>
                  <a:lnTo>
                    <a:pt x="242" y="652"/>
                  </a:lnTo>
                  <a:lnTo>
                    <a:pt x="242" y="652"/>
                  </a:lnTo>
                  <a:lnTo>
                    <a:pt x="242" y="653"/>
                  </a:lnTo>
                  <a:lnTo>
                    <a:pt x="242" y="653"/>
                  </a:lnTo>
                  <a:lnTo>
                    <a:pt x="242" y="653"/>
                  </a:lnTo>
                  <a:lnTo>
                    <a:pt x="242" y="654"/>
                  </a:lnTo>
                  <a:lnTo>
                    <a:pt x="244" y="654"/>
                  </a:lnTo>
                  <a:lnTo>
                    <a:pt x="245" y="656"/>
                  </a:lnTo>
                  <a:lnTo>
                    <a:pt x="245" y="656"/>
                  </a:lnTo>
                  <a:lnTo>
                    <a:pt x="245" y="656"/>
                  </a:lnTo>
                  <a:lnTo>
                    <a:pt x="245" y="657"/>
                  </a:lnTo>
                  <a:lnTo>
                    <a:pt x="244" y="656"/>
                  </a:lnTo>
                  <a:lnTo>
                    <a:pt x="242" y="657"/>
                  </a:lnTo>
                  <a:lnTo>
                    <a:pt x="242" y="657"/>
                  </a:lnTo>
                  <a:lnTo>
                    <a:pt x="244" y="657"/>
                  </a:lnTo>
                  <a:lnTo>
                    <a:pt x="244" y="657"/>
                  </a:lnTo>
                  <a:lnTo>
                    <a:pt x="244" y="657"/>
                  </a:lnTo>
                  <a:lnTo>
                    <a:pt x="244" y="657"/>
                  </a:lnTo>
                  <a:lnTo>
                    <a:pt x="244" y="658"/>
                  </a:lnTo>
                  <a:lnTo>
                    <a:pt x="245" y="658"/>
                  </a:lnTo>
                  <a:lnTo>
                    <a:pt x="245" y="658"/>
                  </a:lnTo>
                  <a:lnTo>
                    <a:pt x="245" y="658"/>
                  </a:lnTo>
                  <a:lnTo>
                    <a:pt x="245" y="660"/>
                  </a:lnTo>
                  <a:lnTo>
                    <a:pt x="246" y="660"/>
                  </a:lnTo>
                  <a:lnTo>
                    <a:pt x="246" y="660"/>
                  </a:lnTo>
                  <a:lnTo>
                    <a:pt x="246" y="661"/>
                  </a:lnTo>
                  <a:lnTo>
                    <a:pt x="246" y="661"/>
                  </a:lnTo>
                  <a:lnTo>
                    <a:pt x="245" y="660"/>
                  </a:lnTo>
                  <a:lnTo>
                    <a:pt x="245" y="660"/>
                  </a:lnTo>
                  <a:lnTo>
                    <a:pt x="245" y="661"/>
                  </a:lnTo>
                  <a:lnTo>
                    <a:pt x="244" y="661"/>
                  </a:lnTo>
                  <a:lnTo>
                    <a:pt x="244" y="661"/>
                  </a:lnTo>
                  <a:lnTo>
                    <a:pt x="244" y="662"/>
                  </a:lnTo>
                  <a:lnTo>
                    <a:pt x="244" y="662"/>
                  </a:lnTo>
                  <a:lnTo>
                    <a:pt x="244" y="663"/>
                  </a:lnTo>
                  <a:lnTo>
                    <a:pt x="244" y="662"/>
                  </a:lnTo>
                  <a:lnTo>
                    <a:pt x="244" y="663"/>
                  </a:lnTo>
                  <a:lnTo>
                    <a:pt x="242" y="663"/>
                  </a:lnTo>
                  <a:lnTo>
                    <a:pt x="244" y="665"/>
                  </a:lnTo>
                  <a:lnTo>
                    <a:pt x="242" y="665"/>
                  </a:lnTo>
                  <a:lnTo>
                    <a:pt x="242" y="666"/>
                  </a:lnTo>
                  <a:lnTo>
                    <a:pt x="242" y="666"/>
                  </a:lnTo>
                  <a:lnTo>
                    <a:pt x="244" y="667"/>
                  </a:lnTo>
                  <a:lnTo>
                    <a:pt x="244" y="667"/>
                  </a:lnTo>
                  <a:lnTo>
                    <a:pt x="244" y="669"/>
                  </a:lnTo>
                  <a:lnTo>
                    <a:pt x="244" y="669"/>
                  </a:lnTo>
                  <a:lnTo>
                    <a:pt x="244" y="670"/>
                  </a:lnTo>
                  <a:lnTo>
                    <a:pt x="244" y="670"/>
                  </a:lnTo>
                  <a:lnTo>
                    <a:pt x="244" y="671"/>
                  </a:lnTo>
                  <a:lnTo>
                    <a:pt x="242" y="673"/>
                  </a:lnTo>
                  <a:lnTo>
                    <a:pt x="244" y="673"/>
                  </a:lnTo>
                  <a:lnTo>
                    <a:pt x="244" y="673"/>
                  </a:lnTo>
                  <a:lnTo>
                    <a:pt x="244" y="674"/>
                  </a:lnTo>
                  <a:lnTo>
                    <a:pt x="244" y="674"/>
                  </a:lnTo>
                  <a:lnTo>
                    <a:pt x="244" y="674"/>
                  </a:lnTo>
                  <a:lnTo>
                    <a:pt x="244" y="674"/>
                  </a:lnTo>
                  <a:lnTo>
                    <a:pt x="244" y="675"/>
                  </a:lnTo>
                  <a:lnTo>
                    <a:pt x="244" y="675"/>
                  </a:lnTo>
                  <a:lnTo>
                    <a:pt x="245" y="676"/>
                  </a:lnTo>
                  <a:lnTo>
                    <a:pt x="245" y="676"/>
                  </a:lnTo>
                  <a:lnTo>
                    <a:pt x="245" y="676"/>
                  </a:lnTo>
                  <a:lnTo>
                    <a:pt x="245" y="676"/>
                  </a:lnTo>
                  <a:lnTo>
                    <a:pt x="245" y="678"/>
                  </a:lnTo>
                  <a:lnTo>
                    <a:pt x="246" y="678"/>
                  </a:lnTo>
                  <a:lnTo>
                    <a:pt x="246" y="678"/>
                  </a:lnTo>
                  <a:lnTo>
                    <a:pt x="248" y="678"/>
                  </a:lnTo>
                  <a:lnTo>
                    <a:pt x="248" y="678"/>
                  </a:lnTo>
                  <a:lnTo>
                    <a:pt x="248" y="678"/>
                  </a:lnTo>
                  <a:lnTo>
                    <a:pt x="248" y="679"/>
                  </a:lnTo>
                  <a:lnTo>
                    <a:pt x="248" y="679"/>
                  </a:lnTo>
                  <a:lnTo>
                    <a:pt x="248" y="680"/>
                  </a:lnTo>
                  <a:lnTo>
                    <a:pt x="248" y="680"/>
                  </a:lnTo>
                  <a:lnTo>
                    <a:pt x="248" y="682"/>
                  </a:lnTo>
                  <a:lnTo>
                    <a:pt x="248" y="682"/>
                  </a:lnTo>
                  <a:lnTo>
                    <a:pt x="246" y="682"/>
                  </a:lnTo>
                  <a:lnTo>
                    <a:pt x="246" y="682"/>
                  </a:lnTo>
                  <a:lnTo>
                    <a:pt x="246" y="682"/>
                  </a:lnTo>
                  <a:lnTo>
                    <a:pt x="246" y="683"/>
                  </a:lnTo>
                  <a:lnTo>
                    <a:pt x="246" y="683"/>
                  </a:lnTo>
                  <a:lnTo>
                    <a:pt x="248" y="683"/>
                  </a:lnTo>
                  <a:lnTo>
                    <a:pt x="246" y="684"/>
                  </a:lnTo>
                  <a:lnTo>
                    <a:pt x="246" y="684"/>
                  </a:lnTo>
                  <a:lnTo>
                    <a:pt x="248" y="685"/>
                  </a:lnTo>
                  <a:lnTo>
                    <a:pt x="248" y="687"/>
                  </a:lnTo>
                  <a:lnTo>
                    <a:pt x="248" y="687"/>
                  </a:lnTo>
                  <a:lnTo>
                    <a:pt x="248" y="687"/>
                  </a:lnTo>
                  <a:lnTo>
                    <a:pt x="246" y="688"/>
                  </a:lnTo>
                  <a:lnTo>
                    <a:pt x="245" y="688"/>
                  </a:lnTo>
                  <a:lnTo>
                    <a:pt x="245" y="688"/>
                  </a:lnTo>
                  <a:lnTo>
                    <a:pt x="245" y="688"/>
                  </a:lnTo>
                  <a:lnTo>
                    <a:pt x="245" y="689"/>
                  </a:lnTo>
                  <a:lnTo>
                    <a:pt x="244" y="688"/>
                  </a:lnTo>
                  <a:lnTo>
                    <a:pt x="244" y="688"/>
                  </a:lnTo>
                  <a:lnTo>
                    <a:pt x="245" y="689"/>
                  </a:lnTo>
                  <a:lnTo>
                    <a:pt x="244" y="689"/>
                  </a:lnTo>
                  <a:lnTo>
                    <a:pt x="244" y="689"/>
                  </a:lnTo>
                  <a:lnTo>
                    <a:pt x="244" y="691"/>
                  </a:lnTo>
                  <a:lnTo>
                    <a:pt x="244" y="691"/>
                  </a:lnTo>
                  <a:lnTo>
                    <a:pt x="245" y="692"/>
                  </a:lnTo>
                  <a:lnTo>
                    <a:pt x="245" y="692"/>
                  </a:lnTo>
                  <a:lnTo>
                    <a:pt x="246" y="692"/>
                  </a:lnTo>
                  <a:lnTo>
                    <a:pt x="246" y="693"/>
                  </a:lnTo>
                  <a:lnTo>
                    <a:pt x="246" y="693"/>
                  </a:lnTo>
                  <a:lnTo>
                    <a:pt x="248" y="693"/>
                  </a:lnTo>
                  <a:lnTo>
                    <a:pt x="248" y="695"/>
                  </a:lnTo>
                  <a:lnTo>
                    <a:pt x="248" y="695"/>
                  </a:lnTo>
                  <a:lnTo>
                    <a:pt x="248" y="695"/>
                  </a:lnTo>
                  <a:lnTo>
                    <a:pt x="249" y="696"/>
                  </a:lnTo>
                  <a:lnTo>
                    <a:pt x="249" y="695"/>
                  </a:lnTo>
                  <a:lnTo>
                    <a:pt x="250" y="695"/>
                  </a:lnTo>
                  <a:lnTo>
                    <a:pt x="250" y="695"/>
                  </a:lnTo>
                  <a:lnTo>
                    <a:pt x="250" y="695"/>
                  </a:lnTo>
                  <a:lnTo>
                    <a:pt x="250" y="696"/>
                  </a:lnTo>
                  <a:lnTo>
                    <a:pt x="251" y="696"/>
                  </a:lnTo>
                  <a:lnTo>
                    <a:pt x="250" y="696"/>
                  </a:lnTo>
                  <a:lnTo>
                    <a:pt x="249" y="696"/>
                  </a:lnTo>
                  <a:lnTo>
                    <a:pt x="250" y="697"/>
                  </a:lnTo>
                  <a:lnTo>
                    <a:pt x="250" y="696"/>
                  </a:lnTo>
                  <a:lnTo>
                    <a:pt x="251" y="697"/>
                  </a:lnTo>
                  <a:lnTo>
                    <a:pt x="251" y="697"/>
                  </a:lnTo>
                  <a:lnTo>
                    <a:pt x="251" y="697"/>
                  </a:lnTo>
                  <a:lnTo>
                    <a:pt x="251" y="697"/>
                  </a:lnTo>
                  <a:lnTo>
                    <a:pt x="250" y="697"/>
                  </a:lnTo>
                  <a:lnTo>
                    <a:pt x="250" y="698"/>
                  </a:lnTo>
                  <a:lnTo>
                    <a:pt x="251" y="698"/>
                  </a:lnTo>
                  <a:lnTo>
                    <a:pt x="251" y="698"/>
                  </a:lnTo>
                  <a:lnTo>
                    <a:pt x="251" y="698"/>
                  </a:lnTo>
                  <a:lnTo>
                    <a:pt x="251" y="700"/>
                  </a:lnTo>
                  <a:lnTo>
                    <a:pt x="251" y="700"/>
                  </a:lnTo>
                  <a:lnTo>
                    <a:pt x="251" y="700"/>
                  </a:lnTo>
                  <a:lnTo>
                    <a:pt x="253" y="701"/>
                  </a:lnTo>
                  <a:lnTo>
                    <a:pt x="253" y="701"/>
                  </a:lnTo>
                  <a:lnTo>
                    <a:pt x="253" y="701"/>
                  </a:lnTo>
                  <a:lnTo>
                    <a:pt x="253" y="701"/>
                  </a:lnTo>
                  <a:lnTo>
                    <a:pt x="251" y="702"/>
                  </a:lnTo>
                  <a:lnTo>
                    <a:pt x="253" y="702"/>
                  </a:lnTo>
                  <a:lnTo>
                    <a:pt x="253" y="702"/>
                  </a:lnTo>
                  <a:lnTo>
                    <a:pt x="253" y="702"/>
                  </a:lnTo>
                  <a:lnTo>
                    <a:pt x="253" y="702"/>
                  </a:lnTo>
                  <a:lnTo>
                    <a:pt x="254" y="702"/>
                  </a:lnTo>
                  <a:lnTo>
                    <a:pt x="254" y="704"/>
                  </a:lnTo>
                  <a:lnTo>
                    <a:pt x="254" y="704"/>
                  </a:lnTo>
                  <a:lnTo>
                    <a:pt x="254" y="704"/>
                  </a:lnTo>
                  <a:lnTo>
                    <a:pt x="255" y="705"/>
                  </a:lnTo>
                  <a:lnTo>
                    <a:pt x="255" y="705"/>
                  </a:lnTo>
                  <a:lnTo>
                    <a:pt x="257" y="705"/>
                  </a:lnTo>
                  <a:lnTo>
                    <a:pt x="255" y="706"/>
                  </a:lnTo>
                  <a:lnTo>
                    <a:pt x="257" y="706"/>
                  </a:lnTo>
                  <a:lnTo>
                    <a:pt x="257" y="706"/>
                  </a:lnTo>
                  <a:lnTo>
                    <a:pt x="257" y="706"/>
                  </a:lnTo>
                  <a:lnTo>
                    <a:pt x="258" y="708"/>
                  </a:lnTo>
                  <a:lnTo>
                    <a:pt x="258" y="708"/>
                  </a:lnTo>
                  <a:lnTo>
                    <a:pt x="258" y="708"/>
                  </a:lnTo>
                  <a:lnTo>
                    <a:pt x="258" y="708"/>
                  </a:lnTo>
                  <a:lnTo>
                    <a:pt x="259" y="709"/>
                  </a:lnTo>
                  <a:lnTo>
                    <a:pt x="259" y="709"/>
                  </a:lnTo>
                  <a:lnTo>
                    <a:pt x="259" y="709"/>
                  </a:lnTo>
                  <a:lnTo>
                    <a:pt x="259" y="709"/>
                  </a:lnTo>
                  <a:lnTo>
                    <a:pt x="260" y="709"/>
                  </a:lnTo>
                  <a:lnTo>
                    <a:pt x="260" y="709"/>
                  </a:lnTo>
                  <a:lnTo>
                    <a:pt x="260" y="709"/>
                  </a:lnTo>
                  <a:lnTo>
                    <a:pt x="262" y="710"/>
                  </a:lnTo>
                  <a:lnTo>
                    <a:pt x="263" y="710"/>
                  </a:lnTo>
                  <a:lnTo>
                    <a:pt x="263" y="711"/>
                  </a:lnTo>
                  <a:lnTo>
                    <a:pt x="263" y="711"/>
                  </a:lnTo>
                  <a:lnTo>
                    <a:pt x="262" y="711"/>
                  </a:lnTo>
                  <a:lnTo>
                    <a:pt x="262" y="713"/>
                  </a:lnTo>
                  <a:lnTo>
                    <a:pt x="262" y="714"/>
                  </a:lnTo>
                  <a:lnTo>
                    <a:pt x="262" y="715"/>
                  </a:lnTo>
                  <a:lnTo>
                    <a:pt x="262" y="715"/>
                  </a:lnTo>
                  <a:lnTo>
                    <a:pt x="262" y="717"/>
                  </a:lnTo>
                  <a:lnTo>
                    <a:pt x="263" y="718"/>
                  </a:lnTo>
                  <a:lnTo>
                    <a:pt x="263" y="718"/>
                  </a:lnTo>
                  <a:lnTo>
                    <a:pt x="264" y="718"/>
                  </a:lnTo>
                  <a:lnTo>
                    <a:pt x="264" y="718"/>
                  </a:lnTo>
                  <a:lnTo>
                    <a:pt x="264" y="719"/>
                  </a:lnTo>
                  <a:lnTo>
                    <a:pt x="264" y="719"/>
                  </a:lnTo>
                  <a:lnTo>
                    <a:pt x="266" y="719"/>
                  </a:lnTo>
                  <a:lnTo>
                    <a:pt x="264" y="720"/>
                  </a:lnTo>
                  <a:lnTo>
                    <a:pt x="266" y="720"/>
                  </a:lnTo>
                  <a:lnTo>
                    <a:pt x="266" y="722"/>
                  </a:lnTo>
                  <a:lnTo>
                    <a:pt x="266" y="722"/>
                  </a:lnTo>
                  <a:lnTo>
                    <a:pt x="266" y="722"/>
                  </a:lnTo>
                  <a:lnTo>
                    <a:pt x="267" y="723"/>
                  </a:lnTo>
                  <a:lnTo>
                    <a:pt x="267" y="722"/>
                  </a:lnTo>
                  <a:lnTo>
                    <a:pt x="267" y="722"/>
                  </a:lnTo>
                  <a:lnTo>
                    <a:pt x="268" y="723"/>
                  </a:lnTo>
                  <a:lnTo>
                    <a:pt x="268" y="723"/>
                  </a:lnTo>
                  <a:lnTo>
                    <a:pt x="268" y="724"/>
                  </a:lnTo>
                  <a:lnTo>
                    <a:pt x="270" y="724"/>
                  </a:lnTo>
                  <a:lnTo>
                    <a:pt x="271" y="724"/>
                  </a:lnTo>
                  <a:lnTo>
                    <a:pt x="272" y="724"/>
                  </a:lnTo>
                  <a:lnTo>
                    <a:pt x="272" y="726"/>
                  </a:lnTo>
                  <a:lnTo>
                    <a:pt x="271" y="727"/>
                  </a:lnTo>
                  <a:lnTo>
                    <a:pt x="270" y="727"/>
                  </a:lnTo>
                  <a:lnTo>
                    <a:pt x="270" y="728"/>
                  </a:lnTo>
                  <a:lnTo>
                    <a:pt x="268" y="730"/>
                  </a:lnTo>
                  <a:lnTo>
                    <a:pt x="268" y="730"/>
                  </a:lnTo>
                  <a:lnTo>
                    <a:pt x="268" y="731"/>
                  </a:lnTo>
                  <a:lnTo>
                    <a:pt x="270" y="730"/>
                  </a:lnTo>
                  <a:lnTo>
                    <a:pt x="270" y="730"/>
                  </a:lnTo>
                  <a:lnTo>
                    <a:pt x="270" y="730"/>
                  </a:lnTo>
                  <a:lnTo>
                    <a:pt x="270" y="731"/>
                  </a:lnTo>
                  <a:lnTo>
                    <a:pt x="268" y="732"/>
                  </a:lnTo>
                  <a:lnTo>
                    <a:pt x="268" y="732"/>
                  </a:lnTo>
                  <a:lnTo>
                    <a:pt x="268" y="733"/>
                  </a:lnTo>
                  <a:lnTo>
                    <a:pt x="268" y="733"/>
                  </a:lnTo>
                  <a:lnTo>
                    <a:pt x="268" y="733"/>
                  </a:lnTo>
                  <a:lnTo>
                    <a:pt x="268" y="733"/>
                  </a:lnTo>
                  <a:lnTo>
                    <a:pt x="268" y="733"/>
                  </a:lnTo>
                  <a:lnTo>
                    <a:pt x="268" y="735"/>
                  </a:lnTo>
                  <a:lnTo>
                    <a:pt x="267" y="735"/>
                  </a:lnTo>
                  <a:lnTo>
                    <a:pt x="267" y="736"/>
                  </a:lnTo>
                  <a:lnTo>
                    <a:pt x="266" y="736"/>
                  </a:lnTo>
                  <a:lnTo>
                    <a:pt x="266" y="736"/>
                  </a:lnTo>
                  <a:lnTo>
                    <a:pt x="266" y="737"/>
                  </a:lnTo>
                  <a:lnTo>
                    <a:pt x="266" y="739"/>
                  </a:lnTo>
                  <a:lnTo>
                    <a:pt x="267" y="739"/>
                  </a:lnTo>
                  <a:lnTo>
                    <a:pt x="266" y="739"/>
                  </a:lnTo>
                  <a:lnTo>
                    <a:pt x="266" y="740"/>
                  </a:lnTo>
                  <a:lnTo>
                    <a:pt x="264" y="740"/>
                  </a:lnTo>
                  <a:lnTo>
                    <a:pt x="264" y="740"/>
                  </a:lnTo>
                  <a:lnTo>
                    <a:pt x="264" y="740"/>
                  </a:lnTo>
                  <a:lnTo>
                    <a:pt x="264" y="741"/>
                  </a:lnTo>
                  <a:lnTo>
                    <a:pt x="264" y="741"/>
                  </a:lnTo>
                  <a:lnTo>
                    <a:pt x="264" y="743"/>
                  </a:lnTo>
                  <a:lnTo>
                    <a:pt x="264" y="743"/>
                  </a:lnTo>
                  <a:lnTo>
                    <a:pt x="264" y="743"/>
                  </a:lnTo>
                  <a:lnTo>
                    <a:pt x="264" y="743"/>
                  </a:lnTo>
                  <a:lnTo>
                    <a:pt x="264" y="744"/>
                  </a:lnTo>
                  <a:lnTo>
                    <a:pt x="264" y="744"/>
                  </a:lnTo>
                  <a:lnTo>
                    <a:pt x="264" y="744"/>
                  </a:lnTo>
                  <a:lnTo>
                    <a:pt x="264" y="745"/>
                  </a:lnTo>
                  <a:lnTo>
                    <a:pt x="264" y="746"/>
                  </a:lnTo>
                  <a:lnTo>
                    <a:pt x="264" y="746"/>
                  </a:lnTo>
                  <a:lnTo>
                    <a:pt x="264" y="746"/>
                  </a:lnTo>
                  <a:lnTo>
                    <a:pt x="264" y="746"/>
                  </a:lnTo>
                  <a:lnTo>
                    <a:pt x="264" y="748"/>
                  </a:lnTo>
                  <a:lnTo>
                    <a:pt x="264" y="748"/>
                  </a:lnTo>
                  <a:lnTo>
                    <a:pt x="264" y="748"/>
                  </a:lnTo>
                  <a:lnTo>
                    <a:pt x="264" y="749"/>
                  </a:lnTo>
                  <a:lnTo>
                    <a:pt x="266" y="749"/>
                  </a:lnTo>
                  <a:lnTo>
                    <a:pt x="267" y="750"/>
                  </a:lnTo>
                  <a:lnTo>
                    <a:pt x="268" y="750"/>
                  </a:lnTo>
                  <a:lnTo>
                    <a:pt x="268" y="750"/>
                  </a:lnTo>
                  <a:lnTo>
                    <a:pt x="270" y="750"/>
                  </a:lnTo>
                  <a:lnTo>
                    <a:pt x="270" y="750"/>
                  </a:lnTo>
                  <a:lnTo>
                    <a:pt x="272" y="750"/>
                  </a:lnTo>
                  <a:lnTo>
                    <a:pt x="272" y="749"/>
                  </a:lnTo>
                  <a:lnTo>
                    <a:pt x="272" y="749"/>
                  </a:lnTo>
                  <a:lnTo>
                    <a:pt x="272" y="749"/>
                  </a:lnTo>
                  <a:lnTo>
                    <a:pt x="273" y="749"/>
                  </a:lnTo>
                  <a:lnTo>
                    <a:pt x="273" y="749"/>
                  </a:lnTo>
                  <a:lnTo>
                    <a:pt x="275" y="749"/>
                  </a:lnTo>
                  <a:lnTo>
                    <a:pt x="275" y="749"/>
                  </a:lnTo>
                  <a:lnTo>
                    <a:pt x="277" y="749"/>
                  </a:lnTo>
                  <a:lnTo>
                    <a:pt x="277" y="749"/>
                  </a:lnTo>
                  <a:lnTo>
                    <a:pt x="279" y="749"/>
                  </a:lnTo>
                  <a:lnTo>
                    <a:pt x="279" y="749"/>
                  </a:lnTo>
                  <a:lnTo>
                    <a:pt x="279" y="749"/>
                  </a:lnTo>
                  <a:lnTo>
                    <a:pt x="279" y="749"/>
                  </a:lnTo>
                  <a:lnTo>
                    <a:pt x="280" y="749"/>
                  </a:lnTo>
                  <a:lnTo>
                    <a:pt x="280" y="749"/>
                  </a:lnTo>
                  <a:lnTo>
                    <a:pt x="280" y="749"/>
                  </a:lnTo>
                  <a:lnTo>
                    <a:pt x="281" y="749"/>
                  </a:lnTo>
                  <a:lnTo>
                    <a:pt x="281" y="749"/>
                  </a:lnTo>
                  <a:lnTo>
                    <a:pt x="283" y="749"/>
                  </a:lnTo>
                  <a:lnTo>
                    <a:pt x="283" y="749"/>
                  </a:lnTo>
                  <a:lnTo>
                    <a:pt x="283" y="748"/>
                  </a:lnTo>
                  <a:lnTo>
                    <a:pt x="284" y="748"/>
                  </a:lnTo>
                  <a:lnTo>
                    <a:pt x="284" y="748"/>
                  </a:lnTo>
                  <a:lnTo>
                    <a:pt x="284" y="746"/>
                  </a:lnTo>
                  <a:lnTo>
                    <a:pt x="283" y="746"/>
                  </a:lnTo>
                  <a:lnTo>
                    <a:pt x="284" y="746"/>
                  </a:lnTo>
                  <a:lnTo>
                    <a:pt x="284" y="746"/>
                  </a:lnTo>
                  <a:lnTo>
                    <a:pt x="285" y="746"/>
                  </a:lnTo>
                  <a:lnTo>
                    <a:pt x="285" y="746"/>
                  </a:lnTo>
                  <a:lnTo>
                    <a:pt x="286" y="746"/>
                  </a:lnTo>
                  <a:lnTo>
                    <a:pt x="286" y="746"/>
                  </a:lnTo>
                  <a:lnTo>
                    <a:pt x="285" y="746"/>
                  </a:lnTo>
                  <a:lnTo>
                    <a:pt x="285" y="748"/>
                  </a:lnTo>
                  <a:lnTo>
                    <a:pt x="286" y="748"/>
                  </a:lnTo>
                  <a:lnTo>
                    <a:pt x="286" y="748"/>
                  </a:lnTo>
                  <a:lnTo>
                    <a:pt x="286" y="748"/>
                  </a:lnTo>
                  <a:lnTo>
                    <a:pt x="288" y="748"/>
                  </a:lnTo>
                  <a:lnTo>
                    <a:pt x="288" y="749"/>
                  </a:lnTo>
                  <a:lnTo>
                    <a:pt x="289" y="749"/>
                  </a:lnTo>
                  <a:lnTo>
                    <a:pt x="289" y="749"/>
                  </a:lnTo>
                  <a:lnTo>
                    <a:pt x="290" y="749"/>
                  </a:lnTo>
                  <a:lnTo>
                    <a:pt x="290" y="749"/>
                  </a:lnTo>
                  <a:lnTo>
                    <a:pt x="292" y="749"/>
                  </a:lnTo>
                  <a:lnTo>
                    <a:pt x="292" y="749"/>
                  </a:lnTo>
                  <a:lnTo>
                    <a:pt x="293" y="749"/>
                  </a:lnTo>
                  <a:lnTo>
                    <a:pt x="293" y="749"/>
                  </a:lnTo>
                  <a:lnTo>
                    <a:pt x="293" y="749"/>
                  </a:lnTo>
                  <a:lnTo>
                    <a:pt x="295" y="748"/>
                  </a:lnTo>
                  <a:lnTo>
                    <a:pt x="297" y="749"/>
                  </a:lnTo>
                  <a:lnTo>
                    <a:pt x="297" y="749"/>
                  </a:lnTo>
                  <a:lnTo>
                    <a:pt x="295" y="748"/>
                  </a:lnTo>
                  <a:lnTo>
                    <a:pt x="297" y="748"/>
                  </a:lnTo>
                  <a:lnTo>
                    <a:pt x="297" y="748"/>
                  </a:lnTo>
                  <a:lnTo>
                    <a:pt x="298" y="748"/>
                  </a:lnTo>
                  <a:lnTo>
                    <a:pt x="298" y="748"/>
                  </a:lnTo>
                  <a:lnTo>
                    <a:pt x="299" y="749"/>
                  </a:lnTo>
                  <a:lnTo>
                    <a:pt x="299" y="749"/>
                  </a:lnTo>
                  <a:lnTo>
                    <a:pt x="301" y="749"/>
                  </a:lnTo>
                  <a:lnTo>
                    <a:pt x="302" y="750"/>
                  </a:lnTo>
                  <a:lnTo>
                    <a:pt x="302" y="750"/>
                  </a:lnTo>
                  <a:lnTo>
                    <a:pt x="303" y="749"/>
                  </a:lnTo>
                  <a:lnTo>
                    <a:pt x="303" y="749"/>
                  </a:lnTo>
                  <a:lnTo>
                    <a:pt x="303" y="750"/>
                  </a:lnTo>
                  <a:lnTo>
                    <a:pt x="303" y="750"/>
                  </a:lnTo>
                  <a:lnTo>
                    <a:pt x="305" y="749"/>
                  </a:lnTo>
                  <a:lnTo>
                    <a:pt x="307" y="749"/>
                  </a:lnTo>
                  <a:lnTo>
                    <a:pt x="307" y="749"/>
                  </a:lnTo>
                  <a:lnTo>
                    <a:pt x="307" y="750"/>
                  </a:lnTo>
                  <a:lnTo>
                    <a:pt x="307" y="749"/>
                  </a:lnTo>
                  <a:lnTo>
                    <a:pt x="307" y="749"/>
                  </a:lnTo>
                  <a:lnTo>
                    <a:pt x="307" y="748"/>
                  </a:lnTo>
                  <a:lnTo>
                    <a:pt x="308" y="749"/>
                  </a:lnTo>
                  <a:lnTo>
                    <a:pt x="308" y="749"/>
                  </a:lnTo>
                  <a:lnTo>
                    <a:pt x="308" y="749"/>
                  </a:lnTo>
                  <a:lnTo>
                    <a:pt x="308" y="749"/>
                  </a:lnTo>
                  <a:lnTo>
                    <a:pt x="308" y="750"/>
                  </a:lnTo>
                  <a:lnTo>
                    <a:pt x="308" y="750"/>
                  </a:lnTo>
                  <a:lnTo>
                    <a:pt x="308" y="750"/>
                  </a:lnTo>
                  <a:lnTo>
                    <a:pt x="310" y="752"/>
                  </a:lnTo>
                  <a:lnTo>
                    <a:pt x="310" y="750"/>
                  </a:lnTo>
                  <a:lnTo>
                    <a:pt x="311" y="749"/>
                  </a:lnTo>
                  <a:lnTo>
                    <a:pt x="311" y="749"/>
                  </a:lnTo>
                  <a:lnTo>
                    <a:pt x="312" y="749"/>
                  </a:lnTo>
                  <a:lnTo>
                    <a:pt x="312" y="748"/>
                  </a:lnTo>
                  <a:lnTo>
                    <a:pt x="314" y="749"/>
                  </a:lnTo>
                  <a:lnTo>
                    <a:pt x="314" y="748"/>
                  </a:lnTo>
                  <a:lnTo>
                    <a:pt x="314" y="749"/>
                  </a:lnTo>
                  <a:lnTo>
                    <a:pt x="315" y="749"/>
                  </a:lnTo>
                  <a:lnTo>
                    <a:pt x="315" y="749"/>
                  </a:lnTo>
                  <a:lnTo>
                    <a:pt x="315" y="749"/>
                  </a:lnTo>
                  <a:lnTo>
                    <a:pt x="316" y="750"/>
                  </a:lnTo>
                  <a:lnTo>
                    <a:pt x="316" y="750"/>
                  </a:lnTo>
                  <a:lnTo>
                    <a:pt x="316" y="752"/>
                  </a:lnTo>
                  <a:lnTo>
                    <a:pt x="318" y="752"/>
                  </a:lnTo>
                  <a:lnTo>
                    <a:pt x="318" y="752"/>
                  </a:lnTo>
                  <a:lnTo>
                    <a:pt x="318" y="752"/>
                  </a:lnTo>
                  <a:lnTo>
                    <a:pt x="318" y="753"/>
                  </a:lnTo>
                  <a:lnTo>
                    <a:pt x="319" y="753"/>
                  </a:lnTo>
                  <a:lnTo>
                    <a:pt x="319" y="753"/>
                  </a:lnTo>
                  <a:lnTo>
                    <a:pt x="319" y="753"/>
                  </a:lnTo>
                  <a:lnTo>
                    <a:pt x="319" y="753"/>
                  </a:lnTo>
                  <a:lnTo>
                    <a:pt x="320" y="753"/>
                  </a:lnTo>
                  <a:lnTo>
                    <a:pt x="320" y="753"/>
                  </a:lnTo>
                  <a:lnTo>
                    <a:pt x="320" y="753"/>
                  </a:lnTo>
                  <a:lnTo>
                    <a:pt x="320" y="754"/>
                  </a:lnTo>
                  <a:lnTo>
                    <a:pt x="320" y="754"/>
                  </a:lnTo>
                  <a:lnTo>
                    <a:pt x="320" y="755"/>
                  </a:lnTo>
                  <a:lnTo>
                    <a:pt x="320" y="755"/>
                  </a:lnTo>
                  <a:lnTo>
                    <a:pt x="320" y="757"/>
                  </a:lnTo>
                  <a:lnTo>
                    <a:pt x="319" y="757"/>
                  </a:lnTo>
                  <a:lnTo>
                    <a:pt x="319" y="757"/>
                  </a:lnTo>
                  <a:lnTo>
                    <a:pt x="318" y="758"/>
                  </a:lnTo>
                  <a:lnTo>
                    <a:pt x="318" y="759"/>
                  </a:lnTo>
                  <a:lnTo>
                    <a:pt x="318" y="759"/>
                  </a:lnTo>
                  <a:lnTo>
                    <a:pt x="316" y="759"/>
                  </a:lnTo>
                  <a:lnTo>
                    <a:pt x="316" y="761"/>
                  </a:lnTo>
                  <a:lnTo>
                    <a:pt x="316" y="762"/>
                  </a:lnTo>
                  <a:lnTo>
                    <a:pt x="316" y="762"/>
                  </a:lnTo>
                  <a:lnTo>
                    <a:pt x="318" y="762"/>
                  </a:lnTo>
                  <a:lnTo>
                    <a:pt x="318" y="763"/>
                  </a:lnTo>
                  <a:lnTo>
                    <a:pt x="318" y="763"/>
                  </a:lnTo>
                  <a:lnTo>
                    <a:pt x="318" y="763"/>
                  </a:lnTo>
                  <a:lnTo>
                    <a:pt x="316" y="765"/>
                  </a:lnTo>
                  <a:lnTo>
                    <a:pt x="318" y="765"/>
                  </a:lnTo>
                  <a:lnTo>
                    <a:pt x="316" y="765"/>
                  </a:lnTo>
                  <a:lnTo>
                    <a:pt x="316" y="765"/>
                  </a:lnTo>
                  <a:lnTo>
                    <a:pt x="316" y="765"/>
                  </a:lnTo>
                  <a:lnTo>
                    <a:pt x="316" y="765"/>
                  </a:lnTo>
                  <a:lnTo>
                    <a:pt x="316" y="766"/>
                  </a:lnTo>
                  <a:lnTo>
                    <a:pt x="316" y="767"/>
                  </a:lnTo>
                  <a:lnTo>
                    <a:pt x="316" y="767"/>
                  </a:lnTo>
                  <a:lnTo>
                    <a:pt x="316" y="767"/>
                  </a:lnTo>
                  <a:lnTo>
                    <a:pt x="316" y="768"/>
                  </a:lnTo>
                  <a:lnTo>
                    <a:pt x="316" y="768"/>
                  </a:lnTo>
                  <a:lnTo>
                    <a:pt x="316" y="768"/>
                  </a:lnTo>
                  <a:lnTo>
                    <a:pt x="316" y="770"/>
                  </a:lnTo>
                  <a:lnTo>
                    <a:pt x="316" y="770"/>
                  </a:lnTo>
                  <a:lnTo>
                    <a:pt x="315" y="771"/>
                  </a:lnTo>
                  <a:lnTo>
                    <a:pt x="315" y="771"/>
                  </a:lnTo>
                  <a:lnTo>
                    <a:pt x="315" y="772"/>
                  </a:lnTo>
                  <a:lnTo>
                    <a:pt x="314" y="772"/>
                  </a:lnTo>
                  <a:lnTo>
                    <a:pt x="314" y="772"/>
                  </a:lnTo>
                  <a:lnTo>
                    <a:pt x="314" y="772"/>
                  </a:lnTo>
                  <a:lnTo>
                    <a:pt x="314" y="774"/>
                  </a:lnTo>
                  <a:lnTo>
                    <a:pt x="314" y="774"/>
                  </a:lnTo>
                  <a:lnTo>
                    <a:pt x="315" y="774"/>
                  </a:lnTo>
                  <a:lnTo>
                    <a:pt x="315" y="774"/>
                  </a:lnTo>
                  <a:lnTo>
                    <a:pt x="315" y="775"/>
                  </a:lnTo>
                  <a:lnTo>
                    <a:pt x="315" y="776"/>
                  </a:lnTo>
                  <a:lnTo>
                    <a:pt x="316" y="776"/>
                  </a:lnTo>
                  <a:lnTo>
                    <a:pt x="316" y="776"/>
                  </a:lnTo>
                  <a:lnTo>
                    <a:pt x="316" y="776"/>
                  </a:lnTo>
                  <a:lnTo>
                    <a:pt x="316" y="777"/>
                  </a:lnTo>
                  <a:lnTo>
                    <a:pt x="318" y="777"/>
                  </a:lnTo>
                  <a:lnTo>
                    <a:pt x="318" y="779"/>
                  </a:lnTo>
                  <a:lnTo>
                    <a:pt x="319" y="779"/>
                  </a:lnTo>
                  <a:lnTo>
                    <a:pt x="319" y="779"/>
                  </a:lnTo>
                  <a:lnTo>
                    <a:pt x="319" y="779"/>
                  </a:lnTo>
                  <a:lnTo>
                    <a:pt x="320" y="777"/>
                  </a:lnTo>
                  <a:lnTo>
                    <a:pt x="320" y="776"/>
                  </a:lnTo>
                  <a:lnTo>
                    <a:pt x="321" y="776"/>
                  </a:lnTo>
                  <a:lnTo>
                    <a:pt x="323" y="776"/>
                  </a:lnTo>
                  <a:lnTo>
                    <a:pt x="323" y="775"/>
                  </a:lnTo>
                  <a:lnTo>
                    <a:pt x="323" y="774"/>
                  </a:lnTo>
                  <a:lnTo>
                    <a:pt x="325" y="771"/>
                  </a:lnTo>
                  <a:lnTo>
                    <a:pt x="327" y="771"/>
                  </a:lnTo>
                  <a:lnTo>
                    <a:pt x="327" y="771"/>
                  </a:lnTo>
                  <a:lnTo>
                    <a:pt x="328" y="771"/>
                  </a:lnTo>
                  <a:lnTo>
                    <a:pt x="329" y="772"/>
                  </a:lnTo>
                  <a:lnTo>
                    <a:pt x="329" y="772"/>
                  </a:lnTo>
                  <a:lnTo>
                    <a:pt x="329" y="772"/>
                  </a:lnTo>
                  <a:lnTo>
                    <a:pt x="330" y="774"/>
                  </a:lnTo>
                  <a:lnTo>
                    <a:pt x="330" y="774"/>
                  </a:lnTo>
                  <a:lnTo>
                    <a:pt x="330" y="775"/>
                  </a:lnTo>
                  <a:lnTo>
                    <a:pt x="332" y="775"/>
                  </a:lnTo>
                  <a:lnTo>
                    <a:pt x="332" y="775"/>
                  </a:lnTo>
                  <a:lnTo>
                    <a:pt x="333" y="775"/>
                  </a:lnTo>
                  <a:lnTo>
                    <a:pt x="333" y="775"/>
                  </a:lnTo>
                  <a:lnTo>
                    <a:pt x="333" y="776"/>
                  </a:lnTo>
                  <a:lnTo>
                    <a:pt x="333" y="776"/>
                  </a:lnTo>
                  <a:lnTo>
                    <a:pt x="333" y="777"/>
                  </a:lnTo>
                  <a:lnTo>
                    <a:pt x="333" y="776"/>
                  </a:lnTo>
                  <a:lnTo>
                    <a:pt x="334" y="775"/>
                  </a:lnTo>
                  <a:lnTo>
                    <a:pt x="334" y="774"/>
                  </a:lnTo>
                  <a:lnTo>
                    <a:pt x="334" y="774"/>
                  </a:lnTo>
                  <a:lnTo>
                    <a:pt x="336" y="774"/>
                  </a:lnTo>
                  <a:lnTo>
                    <a:pt x="336" y="775"/>
                  </a:lnTo>
                  <a:lnTo>
                    <a:pt x="336" y="775"/>
                  </a:lnTo>
                  <a:lnTo>
                    <a:pt x="336" y="774"/>
                  </a:lnTo>
                  <a:lnTo>
                    <a:pt x="336" y="774"/>
                  </a:lnTo>
                  <a:lnTo>
                    <a:pt x="337" y="772"/>
                  </a:lnTo>
                  <a:lnTo>
                    <a:pt x="337" y="772"/>
                  </a:lnTo>
                  <a:lnTo>
                    <a:pt x="337" y="772"/>
                  </a:lnTo>
                  <a:lnTo>
                    <a:pt x="337" y="772"/>
                  </a:lnTo>
                  <a:lnTo>
                    <a:pt x="338" y="772"/>
                  </a:lnTo>
                  <a:lnTo>
                    <a:pt x="338" y="771"/>
                  </a:lnTo>
                  <a:lnTo>
                    <a:pt x="338" y="771"/>
                  </a:lnTo>
                  <a:lnTo>
                    <a:pt x="338" y="771"/>
                  </a:lnTo>
                  <a:lnTo>
                    <a:pt x="338" y="771"/>
                  </a:lnTo>
                  <a:lnTo>
                    <a:pt x="340" y="772"/>
                  </a:lnTo>
                  <a:lnTo>
                    <a:pt x="340" y="772"/>
                  </a:lnTo>
                  <a:lnTo>
                    <a:pt x="340" y="772"/>
                  </a:lnTo>
                  <a:lnTo>
                    <a:pt x="340" y="772"/>
                  </a:lnTo>
                  <a:lnTo>
                    <a:pt x="340" y="774"/>
                  </a:lnTo>
                  <a:lnTo>
                    <a:pt x="340" y="774"/>
                  </a:lnTo>
                  <a:lnTo>
                    <a:pt x="341" y="774"/>
                  </a:lnTo>
                  <a:lnTo>
                    <a:pt x="341" y="774"/>
                  </a:lnTo>
                  <a:lnTo>
                    <a:pt x="341" y="775"/>
                  </a:lnTo>
                  <a:lnTo>
                    <a:pt x="341" y="775"/>
                  </a:lnTo>
                  <a:lnTo>
                    <a:pt x="341" y="776"/>
                  </a:lnTo>
                  <a:lnTo>
                    <a:pt x="341" y="777"/>
                  </a:lnTo>
                  <a:lnTo>
                    <a:pt x="341" y="777"/>
                  </a:lnTo>
                  <a:lnTo>
                    <a:pt x="341" y="779"/>
                  </a:lnTo>
                  <a:lnTo>
                    <a:pt x="342" y="780"/>
                  </a:lnTo>
                  <a:lnTo>
                    <a:pt x="342" y="780"/>
                  </a:lnTo>
                  <a:lnTo>
                    <a:pt x="343" y="781"/>
                  </a:lnTo>
                  <a:lnTo>
                    <a:pt x="343" y="781"/>
                  </a:lnTo>
                  <a:lnTo>
                    <a:pt x="343" y="783"/>
                  </a:lnTo>
                  <a:lnTo>
                    <a:pt x="345" y="783"/>
                  </a:lnTo>
                  <a:lnTo>
                    <a:pt x="345" y="783"/>
                  </a:lnTo>
                  <a:lnTo>
                    <a:pt x="343" y="783"/>
                  </a:lnTo>
                  <a:lnTo>
                    <a:pt x="343" y="784"/>
                  </a:lnTo>
                  <a:lnTo>
                    <a:pt x="343" y="785"/>
                  </a:lnTo>
                  <a:lnTo>
                    <a:pt x="342" y="785"/>
                  </a:lnTo>
                  <a:lnTo>
                    <a:pt x="342" y="787"/>
                  </a:lnTo>
                  <a:lnTo>
                    <a:pt x="343" y="787"/>
                  </a:lnTo>
                  <a:lnTo>
                    <a:pt x="345" y="787"/>
                  </a:lnTo>
                  <a:lnTo>
                    <a:pt x="345" y="788"/>
                  </a:lnTo>
                  <a:lnTo>
                    <a:pt x="345" y="788"/>
                  </a:lnTo>
                  <a:lnTo>
                    <a:pt x="347" y="790"/>
                  </a:lnTo>
                  <a:lnTo>
                    <a:pt x="349" y="789"/>
                  </a:lnTo>
                  <a:lnTo>
                    <a:pt x="350" y="789"/>
                  </a:lnTo>
                  <a:lnTo>
                    <a:pt x="350" y="789"/>
                  </a:lnTo>
                  <a:lnTo>
                    <a:pt x="350" y="789"/>
                  </a:lnTo>
                  <a:lnTo>
                    <a:pt x="351" y="789"/>
                  </a:lnTo>
                  <a:lnTo>
                    <a:pt x="351" y="789"/>
                  </a:lnTo>
                  <a:lnTo>
                    <a:pt x="351" y="788"/>
                  </a:lnTo>
                  <a:lnTo>
                    <a:pt x="351" y="788"/>
                  </a:lnTo>
                  <a:lnTo>
                    <a:pt x="353" y="788"/>
                  </a:lnTo>
                  <a:lnTo>
                    <a:pt x="353" y="788"/>
                  </a:lnTo>
                  <a:lnTo>
                    <a:pt x="354" y="788"/>
                  </a:lnTo>
                  <a:lnTo>
                    <a:pt x="354" y="788"/>
                  </a:lnTo>
                  <a:lnTo>
                    <a:pt x="354" y="788"/>
                  </a:lnTo>
                  <a:lnTo>
                    <a:pt x="354" y="789"/>
                  </a:lnTo>
                  <a:lnTo>
                    <a:pt x="350" y="793"/>
                  </a:lnTo>
                  <a:lnTo>
                    <a:pt x="349" y="793"/>
                  </a:lnTo>
                  <a:lnTo>
                    <a:pt x="349" y="794"/>
                  </a:lnTo>
                  <a:lnTo>
                    <a:pt x="349" y="794"/>
                  </a:lnTo>
                  <a:lnTo>
                    <a:pt x="354" y="789"/>
                  </a:lnTo>
                  <a:lnTo>
                    <a:pt x="358" y="787"/>
                  </a:lnTo>
                  <a:lnTo>
                    <a:pt x="359" y="784"/>
                  </a:lnTo>
                  <a:lnTo>
                    <a:pt x="360" y="784"/>
                  </a:lnTo>
                  <a:lnTo>
                    <a:pt x="362" y="784"/>
                  </a:lnTo>
                  <a:lnTo>
                    <a:pt x="362" y="784"/>
                  </a:lnTo>
                  <a:lnTo>
                    <a:pt x="362" y="783"/>
                  </a:lnTo>
                  <a:lnTo>
                    <a:pt x="362" y="783"/>
                  </a:lnTo>
                  <a:lnTo>
                    <a:pt x="362" y="783"/>
                  </a:lnTo>
                  <a:lnTo>
                    <a:pt x="362" y="781"/>
                  </a:lnTo>
                  <a:lnTo>
                    <a:pt x="363" y="780"/>
                  </a:lnTo>
                  <a:lnTo>
                    <a:pt x="363" y="779"/>
                  </a:lnTo>
                  <a:lnTo>
                    <a:pt x="363" y="779"/>
                  </a:lnTo>
                  <a:lnTo>
                    <a:pt x="363" y="777"/>
                  </a:lnTo>
                  <a:lnTo>
                    <a:pt x="362" y="776"/>
                  </a:lnTo>
                  <a:lnTo>
                    <a:pt x="362" y="776"/>
                  </a:lnTo>
                  <a:lnTo>
                    <a:pt x="363" y="776"/>
                  </a:lnTo>
                  <a:lnTo>
                    <a:pt x="364" y="775"/>
                  </a:lnTo>
                  <a:lnTo>
                    <a:pt x="364" y="774"/>
                  </a:lnTo>
                  <a:lnTo>
                    <a:pt x="367" y="771"/>
                  </a:lnTo>
                  <a:lnTo>
                    <a:pt x="371" y="766"/>
                  </a:lnTo>
                  <a:lnTo>
                    <a:pt x="380" y="759"/>
                  </a:lnTo>
                  <a:lnTo>
                    <a:pt x="382" y="757"/>
                  </a:lnTo>
                  <a:lnTo>
                    <a:pt x="389" y="753"/>
                  </a:lnTo>
                  <a:lnTo>
                    <a:pt x="391" y="752"/>
                  </a:lnTo>
                  <a:lnTo>
                    <a:pt x="394" y="750"/>
                  </a:lnTo>
                  <a:lnTo>
                    <a:pt x="395" y="749"/>
                  </a:lnTo>
                  <a:lnTo>
                    <a:pt x="398" y="748"/>
                  </a:lnTo>
                  <a:lnTo>
                    <a:pt x="398" y="748"/>
                  </a:lnTo>
                  <a:lnTo>
                    <a:pt x="398" y="748"/>
                  </a:lnTo>
                  <a:lnTo>
                    <a:pt x="408" y="741"/>
                  </a:lnTo>
                  <a:lnTo>
                    <a:pt x="410" y="741"/>
                  </a:lnTo>
                  <a:lnTo>
                    <a:pt x="410" y="741"/>
                  </a:lnTo>
                  <a:lnTo>
                    <a:pt x="411" y="739"/>
                  </a:lnTo>
                  <a:lnTo>
                    <a:pt x="412" y="739"/>
                  </a:lnTo>
                  <a:lnTo>
                    <a:pt x="412" y="737"/>
                  </a:lnTo>
                  <a:lnTo>
                    <a:pt x="413" y="737"/>
                  </a:lnTo>
                  <a:lnTo>
                    <a:pt x="416" y="736"/>
                  </a:lnTo>
                  <a:lnTo>
                    <a:pt x="419" y="733"/>
                  </a:lnTo>
                  <a:lnTo>
                    <a:pt x="420" y="732"/>
                  </a:lnTo>
                  <a:lnTo>
                    <a:pt x="421" y="731"/>
                  </a:lnTo>
                  <a:lnTo>
                    <a:pt x="424" y="731"/>
                  </a:lnTo>
                  <a:lnTo>
                    <a:pt x="424" y="731"/>
                  </a:lnTo>
                  <a:lnTo>
                    <a:pt x="424" y="731"/>
                  </a:lnTo>
                  <a:lnTo>
                    <a:pt x="424" y="730"/>
                  </a:lnTo>
                  <a:lnTo>
                    <a:pt x="425" y="731"/>
                  </a:lnTo>
                  <a:lnTo>
                    <a:pt x="425" y="730"/>
                  </a:lnTo>
                  <a:lnTo>
                    <a:pt x="425" y="730"/>
                  </a:lnTo>
                  <a:lnTo>
                    <a:pt x="425" y="730"/>
                  </a:lnTo>
                  <a:lnTo>
                    <a:pt x="425" y="728"/>
                  </a:lnTo>
                  <a:lnTo>
                    <a:pt x="425" y="728"/>
                  </a:lnTo>
                  <a:lnTo>
                    <a:pt x="425" y="728"/>
                  </a:lnTo>
                  <a:lnTo>
                    <a:pt x="424" y="728"/>
                  </a:lnTo>
                  <a:lnTo>
                    <a:pt x="424" y="727"/>
                  </a:lnTo>
                  <a:lnTo>
                    <a:pt x="425" y="727"/>
                  </a:lnTo>
                  <a:lnTo>
                    <a:pt x="425" y="726"/>
                  </a:lnTo>
                  <a:lnTo>
                    <a:pt x="425" y="724"/>
                  </a:lnTo>
                  <a:lnTo>
                    <a:pt x="425" y="724"/>
                  </a:lnTo>
                  <a:lnTo>
                    <a:pt x="429" y="720"/>
                  </a:lnTo>
                  <a:lnTo>
                    <a:pt x="433" y="718"/>
                  </a:lnTo>
                  <a:lnTo>
                    <a:pt x="438" y="715"/>
                  </a:lnTo>
                  <a:lnTo>
                    <a:pt x="439" y="714"/>
                  </a:lnTo>
                  <a:lnTo>
                    <a:pt x="439" y="714"/>
                  </a:lnTo>
                  <a:lnTo>
                    <a:pt x="446" y="711"/>
                  </a:lnTo>
                  <a:lnTo>
                    <a:pt x="452" y="706"/>
                  </a:lnTo>
                  <a:lnTo>
                    <a:pt x="460" y="704"/>
                  </a:lnTo>
                  <a:lnTo>
                    <a:pt x="463" y="702"/>
                  </a:lnTo>
                  <a:lnTo>
                    <a:pt x="465" y="701"/>
                  </a:lnTo>
                  <a:lnTo>
                    <a:pt x="467" y="702"/>
                  </a:lnTo>
                  <a:lnTo>
                    <a:pt x="467" y="702"/>
                  </a:lnTo>
                  <a:lnTo>
                    <a:pt x="467" y="702"/>
                  </a:lnTo>
                  <a:lnTo>
                    <a:pt x="468" y="702"/>
                  </a:lnTo>
                  <a:lnTo>
                    <a:pt x="468" y="701"/>
                  </a:lnTo>
                  <a:lnTo>
                    <a:pt x="468" y="701"/>
                  </a:lnTo>
                  <a:lnTo>
                    <a:pt x="468" y="701"/>
                  </a:lnTo>
                  <a:lnTo>
                    <a:pt x="468" y="701"/>
                  </a:lnTo>
                  <a:lnTo>
                    <a:pt x="468" y="700"/>
                  </a:lnTo>
                  <a:lnTo>
                    <a:pt x="469" y="700"/>
                  </a:lnTo>
                  <a:lnTo>
                    <a:pt x="469" y="700"/>
                  </a:lnTo>
                  <a:lnTo>
                    <a:pt x="468" y="698"/>
                  </a:lnTo>
                  <a:lnTo>
                    <a:pt x="468" y="698"/>
                  </a:lnTo>
                  <a:lnTo>
                    <a:pt x="468" y="698"/>
                  </a:lnTo>
                  <a:lnTo>
                    <a:pt x="469" y="698"/>
                  </a:lnTo>
                  <a:lnTo>
                    <a:pt x="469" y="698"/>
                  </a:lnTo>
                  <a:lnTo>
                    <a:pt x="469" y="698"/>
                  </a:lnTo>
                  <a:lnTo>
                    <a:pt x="469" y="698"/>
                  </a:lnTo>
                  <a:lnTo>
                    <a:pt x="470" y="698"/>
                  </a:lnTo>
                  <a:lnTo>
                    <a:pt x="470" y="698"/>
                  </a:lnTo>
                  <a:lnTo>
                    <a:pt x="472" y="698"/>
                  </a:lnTo>
                  <a:lnTo>
                    <a:pt x="473" y="698"/>
                  </a:lnTo>
                  <a:lnTo>
                    <a:pt x="473" y="700"/>
                  </a:lnTo>
                  <a:lnTo>
                    <a:pt x="472" y="701"/>
                  </a:lnTo>
                  <a:lnTo>
                    <a:pt x="472" y="702"/>
                  </a:lnTo>
                  <a:lnTo>
                    <a:pt x="473" y="702"/>
                  </a:lnTo>
                  <a:lnTo>
                    <a:pt x="473" y="702"/>
                  </a:lnTo>
                  <a:lnTo>
                    <a:pt x="473" y="702"/>
                  </a:lnTo>
                  <a:lnTo>
                    <a:pt x="474" y="702"/>
                  </a:lnTo>
                  <a:lnTo>
                    <a:pt x="474" y="701"/>
                  </a:lnTo>
                  <a:lnTo>
                    <a:pt x="474" y="702"/>
                  </a:lnTo>
                  <a:lnTo>
                    <a:pt x="476" y="702"/>
                  </a:lnTo>
                  <a:lnTo>
                    <a:pt x="476" y="702"/>
                  </a:lnTo>
                  <a:lnTo>
                    <a:pt x="476" y="701"/>
                  </a:lnTo>
                  <a:lnTo>
                    <a:pt x="476" y="701"/>
                  </a:lnTo>
                  <a:lnTo>
                    <a:pt x="477" y="701"/>
                  </a:lnTo>
                  <a:lnTo>
                    <a:pt x="476" y="701"/>
                  </a:lnTo>
                  <a:lnTo>
                    <a:pt x="477" y="701"/>
                  </a:lnTo>
                  <a:lnTo>
                    <a:pt x="477" y="700"/>
                  </a:lnTo>
                  <a:lnTo>
                    <a:pt x="480" y="700"/>
                  </a:lnTo>
                  <a:lnTo>
                    <a:pt x="481" y="700"/>
                  </a:lnTo>
                  <a:lnTo>
                    <a:pt x="481" y="700"/>
                  </a:lnTo>
                  <a:lnTo>
                    <a:pt x="481" y="701"/>
                  </a:lnTo>
                  <a:lnTo>
                    <a:pt x="481" y="700"/>
                  </a:lnTo>
                  <a:lnTo>
                    <a:pt x="481" y="700"/>
                  </a:lnTo>
                  <a:lnTo>
                    <a:pt x="482" y="700"/>
                  </a:lnTo>
                  <a:lnTo>
                    <a:pt x="482" y="698"/>
                  </a:lnTo>
                  <a:lnTo>
                    <a:pt x="482" y="697"/>
                  </a:lnTo>
                  <a:lnTo>
                    <a:pt x="483" y="697"/>
                  </a:lnTo>
                  <a:lnTo>
                    <a:pt x="483" y="697"/>
                  </a:lnTo>
                  <a:lnTo>
                    <a:pt x="483" y="696"/>
                  </a:lnTo>
                  <a:lnTo>
                    <a:pt x="483" y="696"/>
                  </a:lnTo>
                  <a:lnTo>
                    <a:pt x="483" y="696"/>
                  </a:lnTo>
                  <a:lnTo>
                    <a:pt x="483" y="696"/>
                  </a:lnTo>
                  <a:lnTo>
                    <a:pt x="482" y="696"/>
                  </a:lnTo>
                  <a:lnTo>
                    <a:pt x="482" y="695"/>
                  </a:lnTo>
                  <a:lnTo>
                    <a:pt x="483" y="693"/>
                  </a:lnTo>
                  <a:lnTo>
                    <a:pt x="485" y="693"/>
                  </a:lnTo>
                  <a:lnTo>
                    <a:pt x="485" y="693"/>
                  </a:lnTo>
                  <a:lnTo>
                    <a:pt x="485" y="693"/>
                  </a:lnTo>
                  <a:lnTo>
                    <a:pt x="485" y="693"/>
                  </a:lnTo>
                  <a:lnTo>
                    <a:pt x="485" y="692"/>
                  </a:lnTo>
                  <a:lnTo>
                    <a:pt x="485" y="692"/>
                  </a:lnTo>
                  <a:lnTo>
                    <a:pt x="486" y="691"/>
                  </a:lnTo>
                  <a:lnTo>
                    <a:pt x="486" y="691"/>
                  </a:lnTo>
                  <a:lnTo>
                    <a:pt x="485" y="691"/>
                  </a:lnTo>
                  <a:lnTo>
                    <a:pt x="485" y="691"/>
                  </a:lnTo>
                  <a:lnTo>
                    <a:pt x="486" y="691"/>
                  </a:lnTo>
                  <a:lnTo>
                    <a:pt x="486" y="689"/>
                  </a:lnTo>
                  <a:lnTo>
                    <a:pt x="486" y="688"/>
                  </a:lnTo>
                  <a:lnTo>
                    <a:pt x="490" y="687"/>
                  </a:lnTo>
                  <a:lnTo>
                    <a:pt x="491" y="687"/>
                  </a:lnTo>
                  <a:lnTo>
                    <a:pt x="491" y="687"/>
                  </a:lnTo>
                  <a:lnTo>
                    <a:pt x="491" y="688"/>
                  </a:lnTo>
                  <a:lnTo>
                    <a:pt x="491" y="688"/>
                  </a:lnTo>
                  <a:lnTo>
                    <a:pt x="491" y="688"/>
                  </a:lnTo>
                  <a:lnTo>
                    <a:pt x="492" y="688"/>
                  </a:lnTo>
                  <a:lnTo>
                    <a:pt x="492" y="687"/>
                  </a:lnTo>
                  <a:lnTo>
                    <a:pt x="492" y="687"/>
                  </a:lnTo>
                  <a:lnTo>
                    <a:pt x="494" y="685"/>
                  </a:lnTo>
                  <a:lnTo>
                    <a:pt x="495" y="687"/>
                  </a:lnTo>
                  <a:lnTo>
                    <a:pt x="495" y="685"/>
                  </a:lnTo>
                  <a:lnTo>
                    <a:pt x="496" y="685"/>
                  </a:lnTo>
                  <a:lnTo>
                    <a:pt x="502" y="683"/>
                  </a:lnTo>
                  <a:lnTo>
                    <a:pt x="505" y="683"/>
                  </a:lnTo>
                  <a:lnTo>
                    <a:pt x="508" y="683"/>
                  </a:lnTo>
                  <a:lnTo>
                    <a:pt x="509" y="683"/>
                  </a:lnTo>
                  <a:lnTo>
                    <a:pt x="509" y="684"/>
                  </a:lnTo>
                  <a:lnTo>
                    <a:pt x="511" y="683"/>
                  </a:lnTo>
                  <a:lnTo>
                    <a:pt x="512" y="683"/>
                  </a:lnTo>
                  <a:lnTo>
                    <a:pt x="512" y="684"/>
                  </a:lnTo>
                  <a:lnTo>
                    <a:pt x="513" y="684"/>
                  </a:lnTo>
                  <a:lnTo>
                    <a:pt x="515" y="684"/>
                  </a:lnTo>
                  <a:lnTo>
                    <a:pt x="515" y="684"/>
                  </a:lnTo>
                  <a:lnTo>
                    <a:pt x="516" y="684"/>
                  </a:lnTo>
                  <a:lnTo>
                    <a:pt x="516" y="684"/>
                  </a:lnTo>
                  <a:lnTo>
                    <a:pt x="516" y="685"/>
                  </a:lnTo>
                  <a:lnTo>
                    <a:pt x="517" y="684"/>
                  </a:lnTo>
                  <a:lnTo>
                    <a:pt x="517" y="684"/>
                  </a:lnTo>
                  <a:lnTo>
                    <a:pt x="518" y="684"/>
                  </a:lnTo>
                  <a:lnTo>
                    <a:pt x="518" y="685"/>
                  </a:lnTo>
                  <a:lnTo>
                    <a:pt x="518" y="684"/>
                  </a:lnTo>
                  <a:lnTo>
                    <a:pt x="520" y="684"/>
                  </a:lnTo>
                  <a:lnTo>
                    <a:pt x="520" y="685"/>
                  </a:lnTo>
                  <a:lnTo>
                    <a:pt x="520" y="685"/>
                  </a:lnTo>
                  <a:lnTo>
                    <a:pt x="521" y="685"/>
                  </a:lnTo>
                  <a:lnTo>
                    <a:pt x="521" y="685"/>
                  </a:lnTo>
                  <a:lnTo>
                    <a:pt x="521" y="687"/>
                  </a:lnTo>
                  <a:lnTo>
                    <a:pt x="521" y="687"/>
                  </a:lnTo>
                  <a:lnTo>
                    <a:pt x="522" y="685"/>
                  </a:lnTo>
                  <a:lnTo>
                    <a:pt x="524" y="685"/>
                  </a:lnTo>
                  <a:lnTo>
                    <a:pt x="525" y="685"/>
                  </a:lnTo>
                  <a:lnTo>
                    <a:pt x="526" y="685"/>
                  </a:lnTo>
                  <a:lnTo>
                    <a:pt x="526" y="687"/>
                  </a:lnTo>
                  <a:lnTo>
                    <a:pt x="526" y="687"/>
                  </a:lnTo>
                  <a:lnTo>
                    <a:pt x="527" y="687"/>
                  </a:lnTo>
                  <a:lnTo>
                    <a:pt x="527" y="688"/>
                  </a:lnTo>
                  <a:lnTo>
                    <a:pt x="529" y="688"/>
                  </a:lnTo>
                  <a:lnTo>
                    <a:pt x="529" y="689"/>
                  </a:lnTo>
                  <a:lnTo>
                    <a:pt x="530" y="689"/>
                  </a:lnTo>
                  <a:lnTo>
                    <a:pt x="530" y="688"/>
                  </a:lnTo>
                  <a:lnTo>
                    <a:pt x="530" y="688"/>
                  </a:lnTo>
                  <a:lnTo>
                    <a:pt x="530" y="688"/>
                  </a:lnTo>
                  <a:lnTo>
                    <a:pt x="531" y="688"/>
                  </a:lnTo>
                  <a:lnTo>
                    <a:pt x="531" y="687"/>
                  </a:lnTo>
                  <a:lnTo>
                    <a:pt x="534" y="688"/>
                  </a:lnTo>
                  <a:lnTo>
                    <a:pt x="534" y="688"/>
                  </a:lnTo>
                  <a:lnTo>
                    <a:pt x="534" y="688"/>
                  </a:lnTo>
                  <a:lnTo>
                    <a:pt x="534" y="688"/>
                  </a:lnTo>
                  <a:lnTo>
                    <a:pt x="535" y="688"/>
                  </a:lnTo>
                  <a:lnTo>
                    <a:pt x="537" y="687"/>
                  </a:lnTo>
                  <a:lnTo>
                    <a:pt x="537" y="687"/>
                  </a:lnTo>
                  <a:lnTo>
                    <a:pt x="537" y="687"/>
                  </a:lnTo>
                  <a:lnTo>
                    <a:pt x="537" y="687"/>
                  </a:lnTo>
                  <a:lnTo>
                    <a:pt x="537" y="685"/>
                  </a:lnTo>
                  <a:lnTo>
                    <a:pt x="537" y="684"/>
                  </a:lnTo>
                  <a:lnTo>
                    <a:pt x="535" y="683"/>
                  </a:lnTo>
                  <a:lnTo>
                    <a:pt x="537" y="682"/>
                  </a:lnTo>
                  <a:lnTo>
                    <a:pt x="537" y="680"/>
                  </a:lnTo>
                  <a:lnTo>
                    <a:pt x="535" y="680"/>
                  </a:lnTo>
                  <a:lnTo>
                    <a:pt x="535" y="680"/>
                  </a:lnTo>
                  <a:lnTo>
                    <a:pt x="535" y="679"/>
                  </a:lnTo>
                  <a:lnTo>
                    <a:pt x="534" y="678"/>
                  </a:lnTo>
                  <a:lnTo>
                    <a:pt x="534" y="675"/>
                  </a:lnTo>
                  <a:lnTo>
                    <a:pt x="535" y="674"/>
                  </a:lnTo>
                  <a:lnTo>
                    <a:pt x="537" y="674"/>
                  </a:lnTo>
                  <a:lnTo>
                    <a:pt x="537" y="674"/>
                  </a:lnTo>
                  <a:lnTo>
                    <a:pt x="537" y="674"/>
                  </a:lnTo>
                  <a:lnTo>
                    <a:pt x="537" y="674"/>
                  </a:lnTo>
                  <a:lnTo>
                    <a:pt x="538" y="674"/>
                  </a:lnTo>
                  <a:lnTo>
                    <a:pt x="539" y="674"/>
                  </a:lnTo>
                  <a:lnTo>
                    <a:pt x="539" y="674"/>
                  </a:lnTo>
                  <a:lnTo>
                    <a:pt x="539" y="673"/>
                  </a:lnTo>
                  <a:lnTo>
                    <a:pt x="540" y="671"/>
                  </a:lnTo>
                  <a:lnTo>
                    <a:pt x="542" y="670"/>
                  </a:lnTo>
                  <a:lnTo>
                    <a:pt x="544" y="670"/>
                  </a:lnTo>
                  <a:lnTo>
                    <a:pt x="544" y="670"/>
                  </a:lnTo>
                  <a:lnTo>
                    <a:pt x="544" y="670"/>
                  </a:lnTo>
                  <a:lnTo>
                    <a:pt x="546" y="670"/>
                  </a:lnTo>
                  <a:lnTo>
                    <a:pt x="544" y="671"/>
                  </a:lnTo>
                  <a:lnTo>
                    <a:pt x="546" y="671"/>
                  </a:lnTo>
                  <a:lnTo>
                    <a:pt x="546" y="671"/>
                  </a:lnTo>
                  <a:lnTo>
                    <a:pt x="546" y="671"/>
                  </a:lnTo>
                  <a:lnTo>
                    <a:pt x="547" y="671"/>
                  </a:lnTo>
                  <a:lnTo>
                    <a:pt x="547" y="671"/>
                  </a:lnTo>
                  <a:lnTo>
                    <a:pt x="547" y="671"/>
                  </a:lnTo>
                  <a:lnTo>
                    <a:pt x="548" y="670"/>
                  </a:lnTo>
                  <a:lnTo>
                    <a:pt x="550" y="670"/>
                  </a:lnTo>
                  <a:lnTo>
                    <a:pt x="550" y="670"/>
                  </a:lnTo>
                  <a:lnTo>
                    <a:pt x="550" y="670"/>
                  </a:lnTo>
                  <a:lnTo>
                    <a:pt x="550" y="669"/>
                  </a:lnTo>
                  <a:lnTo>
                    <a:pt x="550" y="669"/>
                  </a:lnTo>
                  <a:lnTo>
                    <a:pt x="548" y="667"/>
                  </a:lnTo>
                  <a:lnTo>
                    <a:pt x="548" y="667"/>
                  </a:lnTo>
                  <a:lnTo>
                    <a:pt x="550" y="666"/>
                  </a:lnTo>
                  <a:lnTo>
                    <a:pt x="551" y="666"/>
                  </a:lnTo>
                  <a:lnTo>
                    <a:pt x="551" y="666"/>
                  </a:lnTo>
                  <a:lnTo>
                    <a:pt x="551" y="667"/>
                  </a:lnTo>
                  <a:lnTo>
                    <a:pt x="551" y="667"/>
                  </a:lnTo>
                  <a:lnTo>
                    <a:pt x="552" y="667"/>
                  </a:lnTo>
                  <a:lnTo>
                    <a:pt x="552" y="667"/>
                  </a:lnTo>
                  <a:lnTo>
                    <a:pt x="552" y="667"/>
                  </a:lnTo>
                  <a:lnTo>
                    <a:pt x="553" y="667"/>
                  </a:lnTo>
                  <a:lnTo>
                    <a:pt x="553" y="666"/>
                  </a:lnTo>
                  <a:lnTo>
                    <a:pt x="552" y="666"/>
                  </a:lnTo>
                  <a:lnTo>
                    <a:pt x="553" y="666"/>
                  </a:lnTo>
                  <a:lnTo>
                    <a:pt x="552" y="665"/>
                  </a:lnTo>
                  <a:lnTo>
                    <a:pt x="552" y="665"/>
                  </a:lnTo>
                  <a:lnTo>
                    <a:pt x="552" y="663"/>
                  </a:lnTo>
                  <a:lnTo>
                    <a:pt x="552" y="663"/>
                  </a:lnTo>
                  <a:lnTo>
                    <a:pt x="553" y="665"/>
                  </a:lnTo>
                  <a:lnTo>
                    <a:pt x="555" y="663"/>
                  </a:lnTo>
                  <a:lnTo>
                    <a:pt x="555" y="665"/>
                  </a:lnTo>
                  <a:lnTo>
                    <a:pt x="555" y="665"/>
                  </a:lnTo>
                  <a:lnTo>
                    <a:pt x="555" y="666"/>
                  </a:lnTo>
                  <a:lnTo>
                    <a:pt x="555" y="665"/>
                  </a:lnTo>
                  <a:lnTo>
                    <a:pt x="556" y="666"/>
                  </a:lnTo>
                  <a:lnTo>
                    <a:pt x="556" y="666"/>
                  </a:lnTo>
                  <a:lnTo>
                    <a:pt x="556" y="666"/>
                  </a:lnTo>
                  <a:lnTo>
                    <a:pt x="556" y="666"/>
                  </a:lnTo>
                  <a:lnTo>
                    <a:pt x="557" y="666"/>
                  </a:lnTo>
                  <a:lnTo>
                    <a:pt x="557" y="666"/>
                  </a:lnTo>
                  <a:lnTo>
                    <a:pt x="556" y="666"/>
                  </a:lnTo>
                  <a:lnTo>
                    <a:pt x="557" y="665"/>
                  </a:lnTo>
                  <a:lnTo>
                    <a:pt x="556" y="665"/>
                  </a:lnTo>
                  <a:lnTo>
                    <a:pt x="556" y="663"/>
                  </a:lnTo>
                  <a:lnTo>
                    <a:pt x="557" y="663"/>
                  </a:lnTo>
                  <a:lnTo>
                    <a:pt x="557" y="663"/>
                  </a:lnTo>
                  <a:lnTo>
                    <a:pt x="557" y="665"/>
                  </a:lnTo>
                  <a:lnTo>
                    <a:pt x="557" y="663"/>
                  </a:lnTo>
                  <a:lnTo>
                    <a:pt x="559" y="663"/>
                  </a:lnTo>
                  <a:lnTo>
                    <a:pt x="559" y="666"/>
                  </a:lnTo>
                  <a:lnTo>
                    <a:pt x="559" y="666"/>
                  </a:lnTo>
                  <a:lnTo>
                    <a:pt x="559" y="665"/>
                  </a:lnTo>
                  <a:lnTo>
                    <a:pt x="560" y="663"/>
                  </a:lnTo>
                  <a:lnTo>
                    <a:pt x="560" y="663"/>
                  </a:lnTo>
                  <a:lnTo>
                    <a:pt x="560" y="663"/>
                  </a:lnTo>
                  <a:lnTo>
                    <a:pt x="560" y="662"/>
                  </a:lnTo>
                  <a:lnTo>
                    <a:pt x="560" y="662"/>
                  </a:lnTo>
                  <a:lnTo>
                    <a:pt x="561" y="662"/>
                  </a:lnTo>
                  <a:lnTo>
                    <a:pt x="561" y="662"/>
                  </a:lnTo>
                  <a:lnTo>
                    <a:pt x="562" y="662"/>
                  </a:lnTo>
                  <a:lnTo>
                    <a:pt x="562" y="661"/>
                  </a:lnTo>
                  <a:lnTo>
                    <a:pt x="561" y="661"/>
                  </a:lnTo>
                  <a:lnTo>
                    <a:pt x="561" y="662"/>
                  </a:lnTo>
                  <a:lnTo>
                    <a:pt x="560" y="661"/>
                  </a:lnTo>
                  <a:lnTo>
                    <a:pt x="560" y="661"/>
                  </a:lnTo>
                  <a:lnTo>
                    <a:pt x="560" y="660"/>
                  </a:lnTo>
                  <a:lnTo>
                    <a:pt x="560" y="660"/>
                  </a:lnTo>
                  <a:lnTo>
                    <a:pt x="560" y="658"/>
                  </a:lnTo>
                  <a:lnTo>
                    <a:pt x="561" y="658"/>
                  </a:lnTo>
                  <a:lnTo>
                    <a:pt x="561" y="658"/>
                  </a:lnTo>
                  <a:lnTo>
                    <a:pt x="561" y="660"/>
                  </a:lnTo>
                  <a:lnTo>
                    <a:pt x="562" y="658"/>
                  </a:lnTo>
                  <a:lnTo>
                    <a:pt x="564" y="658"/>
                  </a:lnTo>
                  <a:lnTo>
                    <a:pt x="564" y="658"/>
                  </a:lnTo>
                  <a:lnTo>
                    <a:pt x="565" y="657"/>
                  </a:lnTo>
                  <a:lnTo>
                    <a:pt x="565" y="657"/>
                  </a:lnTo>
                  <a:lnTo>
                    <a:pt x="566" y="657"/>
                  </a:lnTo>
                  <a:lnTo>
                    <a:pt x="566" y="657"/>
                  </a:lnTo>
                  <a:lnTo>
                    <a:pt x="566" y="657"/>
                  </a:lnTo>
                  <a:lnTo>
                    <a:pt x="566" y="656"/>
                  </a:lnTo>
                  <a:lnTo>
                    <a:pt x="568" y="656"/>
                  </a:lnTo>
                  <a:lnTo>
                    <a:pt x="568" y="656"/>
                  </a:lnTo>
                  <a:lnTo>
                    <a:pt x="568" y="654"/>
                  </a:lnTo>
                  <a:lnTo>
                    <a:pt x="568" y="654"/>
                  </a:lnTo>
                  <a:lnTo>
                    <a:pt x="570" y="654"/>
                  </a:lnTo>
                  <a:lnTo>
                    <a:pt x="570" y="653"/>
                  </a:lnTo>
                  <a:lnTo>
                    <a:pt x="570" y="653"/>
                  </a:lnTo>
                  <a:lnTo>
                    <a:pt x="572" y="653"/>
                  </a:lnTo>
                  <a:lnTo>
                    <a:pt x="573" y="653"/>
                  </a:lnTo>
                  <a:lnTo>
                    <a:pt x="572" y="654"/>
                  </a:lnTo>
                  <a:lnTo>
                    <a:pt x="572" y="654"/>
                  </a:lnTo>
                  <a:lnTo>
                    <a:pt x="572" y="656"/>
                  </a:lnTo>
                  <a:lnTo>
                    <a:pt x="574" y="654"/>
                  </a:lnTo>
                  <a:lnTo>
                    <a:pt x="574" y="654"/>
                  </a:lnTo>
                  <a:lnTo>
                    <a:pt x="575" y="656"/>
                  </a:lnTo>
                  <a:lnTo>
                    <a:pt x="575" y="656"/>
                  </a:lnTo>
                  <a:lnTo>
                    <a:pt x="575" y="657"/>
                  </a:lnTo>
                  <a:lnTo>
                    <a:pt x="575" y="657"/>
                  </a:lnTo>
                  <a:lnTo>
                    <a:pt x="577" y="657"/>
                  </a:lnTo>
                  <a:lnTo>
                    <a:pt x="577" y="656"/>
                  </a:lnTo>
                  <a:lnTo>
                    <a:pt x="578" y="656"/>
                  </a:lnTo>
                  <a:lnTo>
                    <a:pt x="578" y="656"/>
                  </a:lnTo>
                  <a:lnTo>
                    <a:pt x="578" y="656"/>
                  </a:lnTo>
                  <a:lnTo>
                    <a:pt x="579" y="656"/>
                  </a:lnTo>
                  <a:lnTo>
                    <a:pt x="579" y="656"/>
                  </a:lnTo>
                  <a:lnTo>
                    <a:pt x="579" y="656"/>
                  </a:lnTo>
                  <a:lnTo>
                    <a:pt x="582" y="656"/>
                  </a:lnTo>
                  <a:lnTo>
                    <a:pt x="583" y="656"/>
                  </a:lnTo>
                  <a:lnTo>
                    <a:pt x="583" y="656"/>
                  </a:lnTo>
                  <a:lnTo>
                    <a:pt x="583" y="654"/>
                  </a:lnTo>
                  <a:lnTo>
                    <a:pt x="583" y="654"/>
                  </a:lnTo>
                  <a:lnTo>
                    <a:pt x="584" y="654"/>
                  </a:lnTo>
                  <a:lnTo>
                    <a:pt x="584" y="653"/>
                  </a:lnTo>
                  <a:lnTo>
                    <a:pt x="586" y="653"/>
                  </a:lnTo>
                  <a:lnTo>
                    <a:pt x="586" y="653"/>
                  </a:lnTo>
                  <a:lnTo>
                    <a:pt x="587" y="653"/>
                  </a:lnTo>
                  <a:lnTo>
                    <a:pt x="587" y="653"/>
                  </a:lnTo>
                  <a:lnTo>
                    <a:pt x="587" y="653"/>
                  </a:lnTo>
                  <a:lnTo>
                    <a:pt x="587" y="653"/>
                  </a:lnTo>
                  <a:lnTo>
                    <a:pt x="588" y="653"/>
                  </a:lnTo>
                  <a:lnTo>
                    <a:pt x="587" y="653"/>
                  </a:lnTo>
                  <a:lnTo>
                    <a:pt x="588" y="653"/>
                  </a:lnTo>
                  <a:lnTo>
                    <a:pt x="590" y="653"/>
                  </a:lnTo>
                  <a:lnTo>
                    <a:pt x="590" y="652"/>
                  </a:lnTo>
                  <a:lnTo>
                    <a:pt x="590" y="653"/>
                  </a:lnTo>
                  <a:lnTo>
                    <a:pt x="590" y="653"/>
                  </a:lnTo>
                  <a:lnTo>
                    <a:pt x="591" y="653"/>
                  </a:lnTo>
                  <a:lnTo>
                    <a:pt x="591" y="653"/>
                  </a:lnTo>
                  <a:lnTo>
                    <a:pt x="591" y="653"/>
                  </a:lnTo>
                  <a:lnTo>
                    <a:pt x="591" y="653"/>
                  </a:lnTo>
                  <a:lnTo>
                    <a:pt x="592" y="653"/>
                  </a:lnTo>
                  <a:lnTo>
                    <a:pt x="592" y="656"/>
                  </a:lnTo>
                  <a:lnTo>
                    <a:pt x="592" y="654"/>
                  </a:lnTo>
                  <a:lnTo>
                    <a:pt x="592" y="654"/>
                  </a:lnTo>
                  <a:lnTo>
                    <a:pt x="594" y="654"/>
                  </a:lnTo>
                  <a:lnTo>
                    <a:pt x="595" y="652"/>
                  </a:lnTo>
                  <a:lnTo>
                    <a:pt x="595" y="652"/>
                  </a:lnTo>
                  <a:lnTo>
                    <a:pt x="595" y="651"/>
                  </a:lnTo>
                  <a:lnTo>
                    <a:pt x="596" y="651"/>
                  </a:lnTo>
                  <a:lnTo>
                    <a:pt x="596" y="651"/>
                  </a:lnTo>
                  <a:lnTo>
                    <a:pt x="596" y="649"/>
                  </a:lnTo>
                  <a:lnTo>
                    <a:pt x="597" y="649"/>
                  </a:lnTo>
                  <a:lnTo>
                    <a:pt x="597" y="649"/>
                  </a:lnTo>
                  <a:lnTo>
                    <a:pt x="599" y="651"/>
                  </a:lnTo>
                  <a:lnTo>
                    <a:pt x="599" y="651"/>
                  </a:lnTo>
                  <a:lnTo>
                    <a:pt x="599" y="649"/>
                  </a:lnTo>
                  <a:lnTo>
                    <a:pt x="599" y="649"/>
                  </a:lnTo>
                  <a:lnTo>
                    <a:pt x="597" y="649"/>
                  </a:lnTo>
                  <a:lnTo>
                    <a:pt x="596" y="648"/>
                  </a:lnTo>
                  <a:lnTo>
                    <a:pt x="596" y="648"/>
                  </a:lnTo>
                  <a:lnTo>
                    <a:pt x="596" y="648"/>
                  </a:lnTo>
                  <a:lnTo>
                    <a:pt x="595" y="648"/>
                  </a:lnTo>
                  <a:lnTo>
                    <a:pt x="594" y="648"/>
                  </a:lnTo>
                  <a:lnTo>
                    <a:pt x="594" y="648"/>
                  </a:lnTo>
                  <a:lnTo>
                    <a:pt x="594" y="647"/>
                  </a:lnTo>
                  <a:lnTo>
                    <a:pt x="594" y="647"/>
                  </a:lnTo>
                  <a:lnTo>
                    <a:pt x="595" y="645"/>
                  </a:lnTo>
                  <a:lnTo>
                    <a:pt x="595" y="645"/>
                  </a:lnTo>
                  <a:lnTo>
                    <a:pt x="594" y="645"/>
                  </a:lnTo>
                  <a:lnTo>
                    <a:pt x="592" y="645"/>
                  </a:lnTo>
                  <a:lnTo>
                    <a:pt x="592" y="647"/>
                  </a:lnTo>
                  <a:lnTo>
                    <a:pt x="591" y="647"/>
                  </a:lnTo>
                  <a:lnTo>
                    <a:pt x="590" y="649"/>
                  </a:lnTo>
                  <a:lnTo>
                    <a:pt x="590" y="649"/>
                  </a:lnTo>
                  <a:lnTo>
                    <a:pt x="590" y="649"/>
                  </a:lnTo>
                  <a:lnTo>
                    <a:pt x="590" y="651"/>
                  </a:lnTo>
                  <a:lnTo>
                    <a:pt x="590" y="651"/>
                  </a:lnTo>
                  <a:lnTo>
                    <a:pt x="588" y="651"/>
                  </a:lnTo>
                  <a:lnTo>
                    <a:pt x="588" y="649"/>
                  </a:lnTo>
                  <a:lnTo>
                    <a:pt x="590" y="648"/>
                  </a:lnTo>
                  <a:lnTo>
                    <a:pt x="591" y="647"/>
                  </a:lnTo>
                  <a:lnTo>
                    <a:pt x="591" y="645"/>
                  </a:lnTo>
                  <a:lnTo>
                    <a:pt x="590" y="645"/>
                  </a:lnTo>
                  <a:lnTo>
                    <a:pt x="590" y="645"/>
                  </a:lnTo>
                  <a:lnTo>
                    <a:pt x="588" y="645"/>
                  </a:lnTo>
                  <a:lnTo>
                    <a:pt x="588" y="645"/>
                  </a:lnTo>
                  <a:lnTo>
                    <a:pt x="587" y="647"/>
                  </a:lnTo>
                  <a:lnTo>
                    <a:pt x="587" y="647"/>
                  </a:lnTo>
                  <a:lnTo>
                    <a:pt x="587" y="647"/>
                  </a:lnTo>
                  <a:lnTo>
                    <a:pt x="587" y="647"/>
                  </a:lnTo>
                  <a:lnTo>
                    <a:pt x="586" y="647"/>
                  </a:lnTo>
                  <a:lnTo>
                    <a:pt x="587" y="647"/>
                  </a:lnTo>
                  <a:lnTo>
                    <a:pt x="586" y="647"/>
                  </a:lnTo>
                  <a:lnTo>
                    <a:pt x="587" y="645"/>
                  </a:lnTo>
                  <a:lnTo>
                    <a:pt x="587" y="645"/>
                  </a:lnTo>
                  <a:lnTo>
                    <a:pt x="587" y="645"/>
                  </a:lnTo>
                  <a:lnTo>
                    <a:pt x="588" y="645"/>
                  </a:lnTo>
                  <a:lnTo>
                    <a:pt x="588" y="645"/>
                  </a:lnTo>
                  <a:lnTo>
                    <a:pt x="587" y="644"/>
                  </a:lnTo>
                  <a:lnTo>
                    <a:pt x="587" y="643"/>
                  </a:lnTo>
                  <a:lnTo>
                    <a:pt x="587" y="644"/>
                  </a:lnTo>
                  <a:lnTo>
                    <a:pt x="587" y="644"/>
                  </a:lnTo>
                  <a:lnTo>
                    <a:pt x="587" y="644"/>
                  </a:lnTo>
                  <a:lnTo>
                    <a:pt x="587" y="644"/>
                  </a:lnTo>
                  <a:lnTo>
                    <a:pt x="586" y="645"/>
                  </a:lnTo>
                  <a:lnTo>
                    <a:pt x="586" y="645"/>
                  </a:lnTo>
                  <a:lnTo>
                    <a:pt x="586" y="645"/>
                  </a:lnTo>
                  <a:lnTo>
                    <a:pt x="586" y="645"/>
                  </a:lnTo>
                  <a:lnTo>
                    <a:pt x="584" y="645"/>
                  </a:lnTo>
                  <a:lnTo>
                    <a:pt x="584" y="645"/>
                  </a:lnTo>
                  <a:lnTo>
                    <a:pt x="584" y="645"/>
                  </a:lnTo>
                  <a:lnTo>
                    <a:pt x="584" y="645"/>
                  </a:lnTo>
                  <a:lnTo>
                    <a:pt x="584" y="644"/>
                  </a:lnTo>
                  <a:lnTo>
                    <a:pt x="584" y="644"/>
                  </a:lnTo>
                  <a:lnTo>
                    <a:pt x="584" y="643"/>
                  </a:lnTo>
                  <a:lnTo>
                    <a:pt x="584" y="643"/>
                  </a:lnTo>
                  <a:lnTo>
                    <a:pt x="584" y="643"/>
                  </a:lnTo>
                  <a:lnTo>
                    <a:pt x="584" y="641"/>
                  </a:lnTo>
                  <a:lnTo>
                    <a:pt x="584" y="641"/>
                  </a:lnTo>
                  <a:lnTo>
                    <a:pt x="584" y="641"/>
                  </a:lnTo>
                  <a:lnTo>
                    <a:pt x="586" y="641"/>
                  </a:lnTo>
                  <a:lnTo>
                    <a:pt x="584" y="640"/>
                  </a:lnTo>
                  <a:lnTo>
                    <a:pt x="584" y="640"/>
                  </a:lnTo>
                  <a:lnTo>
                    <a:pt x="586" y="640"/>
                  </a:lnTo>
                  <a:lnTo>
                    <a:pt x="586" y="639"/>
                  </a:lnTo>
                  <a:lnTo>
                    <a:pt x="586" y="639"/>
                  </a:lnTo>
                  <a:lnTo>
                    <a:pt x="586" y="639"/>
                  </a:lnTo>
                  <a:lnTo>
                    <a:pt x="586" y="638"/>
                  </a:lnTo>
                  <a:lnTo>
                    <a:pt x="586" y="638"/>
                  </a:lnTo>
                  <a:lnTo>
                    <a:pt x="586" y="638"/>
                  </a:lnTo>
                  <a:lnTo>
                    <a:pt x="586" y="638"/>
                  </a:lnTo>
                  <a:lnTo>
                    <a:pt x="586" y="636"/>
                  </a:lnTo>
                  <a:lnTo>
                    <a:pt x="586" y="635"/>
                  </a:lnTo>
                  <a:lnTo>
                    <a:pt x="586" y="635"/>
                  </a:lnTo>
                  <a:lnTo>
                    <a:pt x="586" y="635"/>
                  </a:lnTo>
                  <a:lnTo>
                    <a:pt x="586" y="635"/>
                  </a:lnTo>
                  <a:lnTo>
                    <a:pt x="586" y="634"/>
                  </a:lnTo>
                  <a:lnTo>
                    <a:pt x="587" y="634"/>
                  </a:lnTo>
                  <a:lnTo>
                    <a:pt x="587" y="634"/>
                  </a:lnTo>
                  <a:lnTo>
                    <a:pt x="587" y="632"/>
                  </a:lnTo>
                  <a:lnTo>
                    <a:pt x="588" y="632"/>
                  </a:lnTo>
                  <a:lnTo>
                    <a:pt x="588" y="632"/>
                  </a:lnTo>
                  <a:lnTo>
                    <a:pt x="588" y="632"/>
                  </a:lnTo>
                  <a:lnTo>
                    <a:pt x="590" y="632"/>
                  </a:lnTo>
                  <a:lnTo>
                    <a:pt x="590" y="632"/>
                  </a:lnTo>
                  <a:lnTo>
                    <a:pt x="590" y="632"/>
                  </a:lnTo>
                  <a:lnTo>
                    <a:pt x="591" y="632"/>
                  </a:lnTo>
                  <a:lnTo>
                    <a:pt x="591" y="632"/>
                  </a:lnTo>
                  <a:lnTo>
                    <a:pt x="591" y="632"/>
                  </a:lnTo>
                  <a:lnTo>
                    <a:pt x="592" y="632"/>
                  </a:lnTo>
                  <a:lnTo>
                    <a:pt x="592" y="632"/>
                  </a:lnTo>
                  <a:lnTo>
                    <a:pt x="592" y="632"/>
                  </a:lnTo>
                  <a:lnTo>
                    <a:pt x="592" y="634"/>
                  </a:lnTo>
                  <a:lnTo>
                    <a:pt x="594" y="632"/>
                  </a:lnTo>
                  <a:lnTo>
                    <a:pt x="594" y="632"/>
                  </a:lnTo>
                  <a:lnTo>
                    <a:pt x="594" y="632"/>
                  </a:lnTo>
                  <a:lnTo>
                    <a:pt x="595" y="632"/>
                  </a:lnTo>
                  <a:lnTo>
                    <a:pt x="595" y="631"/>
                  </a:lnTo>
                  <a:lnTo>
                    <a:pt x="596" y="631"/>
                  </a:lnTo>
                  <a:lnTo>
                    <a:pt x="597" y="631"/>
                  </a:lnTo>
                  <a:lnTo>
                    <a:pt x="597" y="631"/>
                  </a:lnTo>
                  <a:lnTo>
                    <a:pt x="599" y="631"/>
                  </a:lnTo>
                  <a:lnTo>
                    <a:pt x="599" y="631"/>
                  </a:lnTo>
                  <a:lnTo>
                    <a:pt x="600" y="630"/>
                  </a:lnTo>
                  <a:lnTo>
                    <a:pt x="600" y="630"/>
                  </a:lnTo>
                  <a:lnTo>
                    <a:pt x="601" y="630"/>
                  </a:lnTo>
                  <a:lnTo>
                    <a:pt x="601" y="630"/>
                  </a:lnTo>
                  <a:lnTo>
                    <a:pt x="601" y="630"/>
                  </a:lnTo>
                  <a:lnTo>
                    <a:pt x="601" y="630"/>
                  </a:lnTo>
                  <a:lnTo>
                    <a:pt x="601" y="630"/>
                  </a:lnTo>
                  <a:lnTo>
                    <a:pt x="601" y="630"/>
                  </a:lnTo>
                  <a:lnTo>
                    <a:pt x="603" y="630"/>
                  </a:lnTo>
                  <a:lnTo>
                    <a:pt x="603" y="631"/>
                  </a:lnTo>
                  <a:lnTo>
                    <a:pt x="604" y="630"/>
                  </a:lnTo>
                  <a:lnTo>
                    <a:pt x="603" y="630"/>
                  </a:lnTo>
                  <a:lnTo>
                    <a:pt x="603" y="630"/>
                  </a:lnTo>
                  <a:lnTo>
                    <a:pt x="603" y="628"/>
                  </a:lnTo>
                  <a:lnTo>
                    <a:pt x="604" y="628"/>
                  </a:lnTo>
                  <a:lnTo>
                    <a:pt x="604" y="628"/>
                  </a:lnTo>
                  <a:lnTo>
                    <a:pt x="603" y="628"/>
                  </a:lnTo>
                  <a:lnTo>
                    <a:pt x="604" y="627"/>
                  </a:lnTo>
                  <a:lnTo>
                    <a:pt x="604" y="627"/>
                  </a:lnTo>
                  <a:lnTo>
                    <a:pt x="604" y="627"/>
                  </a:lnTo>
                  <a:lnTo>
                    <a:pt x="604" y="627"/>
                  </a:lnTo>
                  <a:lnTo>
                    <a:pt x="604" y="626"/>
                  </a:lnTo>
                  <a:lnTo>
                    <a:pt x="604" y="626"/>
                  </a:lnTo>
                  <a:lnTo>
                    <a:pt x="604" y="626"/>
                  </a:lnTo>
                  <a:lnTo>
                    <a:pt x="605" y="626"/>
                  </a:lnTo>
                  <a:lnTo>
                    <a:pt x="605" y="625"/>
                  </a:lnTo>
                  <a:lnTo>
                    <a:pt x="605" y="625"/>
                  </a:lnTo>
                  <a:lnTo>
                    <a:pt x="605" y="625"/>
                  </a:lnTo>
                  <a:lnTo>
                    <a:pt x="605" y="626"/>
                  </a:lnTo>
                  <a:lnTo>
                    <a:pt x="607" y="625"/>
                  </a:lnTo>
                  <a:lnTo>
                    <a:pt x="608" y="626"/>
                  </a:lnTo>
                  <a:lnTo>
                    <a:pt x="607" y="626"/>
                  </a:lnTo>
                  <a:lnTo>
                    <a:pt x="608" y="627"/>
                  </a:lnTo>
                  <a:lnTo>
                    <a:pt x="608" y="626"/>
                  </a:lnTo>
                  <a:lnTo>
                    <a:pt x="608" y="626"/>
                  </a:lnTo>
                  <a:lnTo>
                    <a:pt x="608" y="626"/>
                  </a:lnTo>
                  <a:lnTo>
                    <a:pt x="608" y="626"/>
                  </a:lnTo>
                  <a:lnTo>
                    <a:pt x="609" y="626"/>
                  </a:lnTo>
                  <a:lnTo>
                    <a:pt x="610" y="625"/>
                  </a:lnTo>
                  <a:lnTo>
                    <a:pt x="608" y="625"/>
                  </a:lnTo>
                  <a:lnTo>
                    <a:pt x="608" y="625"/>
                  </a:lnTo>
                  <a:lnTo>
                    <a:pt x="608" y="623"/>
                  </a:lnTo>
                  <a:lnTo>
                    <a:pt x="609" y="623"/>
                  </a:lnTo>
                  <a:lnTo>
                    <a:pt x="608" y="623"/>
                  </a:lnTo>
                  <a:lnTo>
                    <a:pt x="609" y="623"/>
                  </a:lnTo>
                  <a:lnTo>
                    <a:pt x="608" y="623"/>
                  </a:lnTo>
                  <a:lnTo>
                    <a:pt x="609" y="623"/>
                  </a:lnTo>
                  <a:lnTo>
                    <a:pt x="609" y="623"/>
                  </a:lnTo>
                  <a:lnTo>
                    <a:pt x="610" y="623"/>
                  </a:lnTo>
                  <a:lnTo>
                    <a:pt x="610" y="623"/>
                  </a:lnTo>
                  <a:lnTo>
                    <a:pt x="610" y="623"/>
                  </a:lnTo>
                  <a:lnTo>
                    <a:pt x="612" y="623"/>
                  </a:lnTo>
                  <a:lnTo>
                    <a:pt x="612" y="623"/>
                  </a:lnTo>
                  <a:lnTo>
                    <a:pt x="612" y="623"/>
                  </a:lnTo>
                  <a:lnTo>
                    <a:pt x="612" y="623"/>
                  </a:lnTo>
                  <a:lnTo>
                    <a:pt x="612" y="625"/>
                  </a:lnTo>
                  <a:lnTo>
                    <a:pt x="610" y="625"/>
                  </a:lnTo>
                  <a:lnTo>
                    <a:pt x="610" y="626"/>
                  </a:lnTo>
                  <a:lnTo>
                    <a:pt x="610" y="626"/>
                  </a:lnTo>
                  <a:lnTo>
                    <a:pt x="610" y="626"/>
                  </a:lnTo>
                  <a:lnTo>
                    <a:pt x="612" y="626"/>
                  </a:lnTo>
                  <a:lnTo>
                    <a:pt x="612" y="626"/>
                  </a:lnTo>
                  <a:lnTo>
                    <a:pt x="613" y="626"/>
                  </a:lnTo>
                  <a:lnTo>
                    <a:pt x="613" y="626"/>
                  </a:lnTo>
                  <a:lnTo>
                    <a:pt x="613" y="626"/>
                  </a:lnTo>
                  <a:lnTo>
                    <a:pt x="612" y="627"/>
                  </a:lnTo>
                  <a:lnTo>
                    <a:pt x="612" y="627"/>
                  </a:lnTo>
                  <a:lnTo>
                    <a:pt x="612" y="627"/>
                  </a:lnTo>
                  <a:lnTo>
                    <a:pt x="612" y="627"/>
                  </a:lnTo>
                  <a:lnTo>
                    <a:pt x="612" y="628"/>
                  </a:lnTo>
                  <a:lnTo>
                    <a:pt x="610" y="628"/>
                  </a:lnTo>
                  <a:lnTo>
                    <a:pt x="609" y="628"/>
                  </a:lnTo>
                  <a:lnTo>
                    <a:pt x="609" y="630"/>
                  </a:lnTo>
                  <a:lnTo>
                    <a:pt x="609" y="630"/>
                  </a:lnTo>
                  <a:lnTo>
                    <a:pt x="609" y="630"/>
                  </a:lnTo>
                  <a:lnTo>
                    <a:pt x="609" y="631"/>
                  </a:lnTo>
                  <a:lnTo>
                    <a:pt x="610" y="630"/>
                  </a:lnTo>
                  <a:lnTo>
                    <a:pt x="610" y="631"/>
                  </a:lnTo>
                  <a:lnTo>
                    <a:pt x="610" y="630"/>
                  </a:lnTo>
                  <a:lnTo>
                    <a:pt x="612" y="630"/>
                  </a:lnTo>
                  <a:lnTo>
                    <a:pt x="612" y="630"/>
                  </a:lnTo>
                  <a:lnTo>
                    <a:pt x="612" y="630"/>
                  </a:lnTo>
                  <a:lnTo>
                    <a:pt x="613" y="630"/>
                  </a:lnTo>
                  <a:lnTo>
                    <a:pt x="613" y="628"/>
                  </a:lnTo>
                  <a:lnTo>
                    <a:pt x="613" y="630"/>
                  </a:lnTo>
                  <a:lnTo>
                    <a:pt x="613" y="630"/>
                  </a:lnTo>
                  <a:lnTo>
                    <a:pt x="613" y="631"/>
                  </a:lnTo>
                  <a:lnTo>
                    <a:pt x="613" y="631"/>
                  </a:lnTo>
                  <a:lnTo>
                    <a:pt x="613" y="630"/>
                  </a:lnTo>
                  <a:lnTo>
                    <a:pt x="614" y="630"/>
                  </a:lnTo>
                  <a:lnTo>
                    <a:pt x="614" y="630"/>
                  </a:lnTo>
                  <a:lnTo>
                    <a:pt x="614" y="630"/>
                  </a:lnTo>
                  <a:lnTo>
                    <a:pt x="616" y="630"/>
                  </a:lnTo>
                  <a:lnTo>
                    <a:pt x="616" y="628"/>
                  </a:lnTo>
                  <a:lnTo>
                    <a:pt x="616" y="630"/>
                  </a:lnTo>
                  <a:lnTo>
                    <a:pt x="617" y="628"/>
                  </a:lnTo>
                  <a:lnTo>
                    <a:pt x="617" y="628"/>
                  </a:lnTo>
                  <a:lnTo>
                    <a:pt x="617" y="628"/>
                  </a:lnTo>
                  <a:lnTo>
                    <a:pt x="618" y="630"/>
                  </a:lnTo>
                  <a:lnTo>
                    <a:pt x="618" y="630"/>
                  </a:lnTo>
                  <a:lnTo>
                    <a:pt x="618" y="630"/>
                  </a:lnTo>
                  <a:lnTo>
                    <a:pt x="617" y="631"/>
                  </a:lnTo>
                  <a:lnTo>
                    <a:pt x="617" y="632"/>
                  </a:lnTo>
                  <a:lnTo>
                    <a:pt x="617" y="632"/>
                  </a:lnTo>
                  <a:lnTo>
                    <a:pt x="617" y="632"/>
                  </a:lnTo>
                  <a:lnTo>
                    <a:pt x="618" y="632"/>
                  </a:lnTo>
                  <a:lnTo>
                    <a:pt x="621" y="631"/>
                  </a:lnTo>
                  <a:lnTo>
                    <a:pt x="621" y="631"/>
                  </a:lnTo>
                  <a:lnTo>
                    <a:pt x="621" y="632"/>
                  </a:lnTo>
                  <a:lnTo>
                    <a:pt x="621" y="632"/>
                  </a:lnTo>
                  <a:lnTo>
                    <a:pt x="621" y="632"/>
                  </a:lnTo>
                  <a:lnTo>
                    <a:pt x="622" y="632"/>
                  </a:lnTo>
                  <a:lnTo>
                    <a:pt x="622" y="632"/>
                  </a:lnTo>
                  <a:lnTo>
                    <a:pt x="622" y="631"/>
                  </a:lnTo>
                  <a:lnTo>
                    <a:pt x="622" y="631"/>
                  </a:lnTo>
                  <a:lnTo>
                    <a:pt x="622" y="631"/>
                  </a:lnTo>
                  <a:lnTo>
                    <a:pt x="623" y="631"/>
                  </a:lnTo>
                  <a:lnTo>
                    <a:pt x="623" y="631"/>
                  </a:lnTo>
                  <a:lnTo>
                    <a:pt x="623" y="631"/>
                  </a:lnTo>
                  <a:lnTo>
                    <a:pt x="625" y="631"/>
                  </a:lnTo>
                  <a:lnTo>
                    <a:pt x="626" y="630"/>
                  </a:lnTo>
                  <a:lnTo>
                    <a:pt x="627" y="630"/>
                  </a:lnTo>
                  <a:lnTo>
                    <a:pt x="627" y="628"/>
                  </a:lnTo>
                  <a:lnTo>
                    <a:pt x="629" y="628"/>
                  </a:lnTo>
                  <a:lnTo>
                    <a:pt x="629" y="627"/>
                  </a:lnTo>
                  <a:lnTo>
                    <a:pt x="629" y="626"/>
                  </a:lnTo>
                  <a:lnTo>
                    <a:pt x="629" y="626"/>
                  </a:lnTo>
                  <a:lnTo>
                    <a:pt x="629" y="626"/>
                  </a:lnTo>
                  <a:lnTo>
                    <a:pt x="630" y="625"/>
                  </a:lnTo>
                  <a:lnTo>
                    <a:pt x="631" y="625"/>
                  </a:lnTo>
                  <a:lnTo>
                    <a:pt x="631" y="625"/>
                  </a:lnTo>
                  <a:lnTo>
                    <a:pt x="631" y="626"/>
                  </a:lnTo>
                  <a:lnTo>
                    <a:pt x="631" y="626"/>
                  </a:lnTo>
                  <a:lnTo>
                    <a:pt x="630" y="627"/>
                  </a:lnTo>
                  <a:lnTo>
                    <a:pt x="631" y="627"/>
                  </a:lnTo>
                  <a:lnTo>
                    <a:pt x="631" y="627"/>
                  </a:lnTo>
                  <a:lnTo>
                    <a:pt x="632" y="626"/>
                  </a:lnTo>
                  <a:lnTo>
                    <a:pt x="632" y="626"/>
                  </a:lnTo>
                  <a:lnTo>
                    <a:pt x="632" y="626"/>
                  </a:lnTo>
                  <a:lnTo>
                    <a:pt x="632" y="625"/>
                  </a:lnTo>
                  <a:lnTo>
                    <a:pt x="634" y="625"/>
                  </a:lnTo>
                  <a:lnTo>
                    <a:pt x="635" y="625"/>
                  </a:lnTo>
                  <a:lnTo>
                    <a:pt x="635" y="623"/>
                  </a:lnTo>
                  <a:lnTo>
                    <a:pt x="635" y="623"/>
                  </a:lnTo>
                  <a:lnTo>
                    <a:pt x="636" y="623"/>
                  </a:lnTo>
                  <a:lnTo>
                    <a:pt x="638" y="623"/>
                  </a:lnTo>
                  <a:lnTo>
                    <a:pt x="638" y="623"/>
                  </a:lnTo>
                  <a:lnTo>
                    <a:pt x="639" y="623"/>
                  </a:lnTo>
                  <a:lnTo>
                    <a:pt x="640" y="623"/>
                  </a:lnTo>
                  <a:lnTo>
                    <a:pt x="642" y="623"/>
                  </a:lnTo>
                  <a:lnTo>
                    <a:pt x="642" y="623"/>
                  </a:lnTo>
                  <a:lnTo>
                    <a:pt x="643" y="622"/>
                  </a:lnTo>
                  <a:lnTo>
                    <a:pt x="643" y="622"/>
                  </a:lnTo>
                  <a:lnTo>
                    <a:pt x="644" y="622"/>
                  </a:lnTo>
                  <a:lnTo>
                    <a:pt x="645" y="622"/>
                  </a:lnTo>
                  <a:lnTo>
                    <a:pt x="645" y="622"/>
                  </a:lnTo>
                  <a:lnTo>
                    <a:pt x="645" y="622"/>
                  </a:lnTo>
                  <a:lnTo>
                    <a:pt x="644" y="623"/>
                  </a:lnTo>
                  <a:lnTo>
                    <a:pt x="645" y="623"/>
                  </a:lnTo>
                  <a:lnTo>
                    <a:pt x="645" y="623"/>
                  </a:lnTo>
                  <a:lnTo>
                    <a:pt x="647" y="623"/>
                  </a:lnTo>
                  <a:lnTo>
                    <a:pt x="647" y="622"/>
                  </a:lnTo>
                  <a:lnTo>
                    <a:pt x="647" y="622"/>
                  </a:lnTo>
                  <a:lnTo>
                    <a:pt x="647" y="623"/>
                  </a:lnTo>
                  <a:lnTo>
                    <a:pt x="648" y="622"/>
                  </a:lnTo>
                  <a:lnTo>
                    <a:pt x="648" y="622"/>
                  </a:lnTo>
                  <a:lnTo>
                    <a:pt x="649" y="623"/>
                  </a:lnTo>
                  <a:lnTo>
                    <a:pt x="649" y="623"/>
                  </a:lnTo>
                  <a:lnTo>
                    <a:pt x="649" y="623"/>
                  </a:lnTo>
                  <a:lnTo>
                    <a:pt x="651" y="623"/>
                  </a:lnTo>
                  <a:lnTo>
                    <a:pt x="651" y="623"/>
                  </a:lnTo>
                  <a:lnTo>
                    <a:pt x="651" y="623"/>
                  </a:lnTo>
                  <a:lnTo>
                    <a:pt x="653" y="626"/>
                  </a:lnTo>
                  <a:lnTo>
                    <a:pt x="653" y="626"/>
                  </a:lnTo>
                  <a:lnTo>
                    <a:pt x="653" y="627"/>
                  </a:lnTo>
                  <a:lnTo>
                    <a:pt x="653" y="626"/>
                  </a:lnTo>
                  <a:lnTo>
                    <a:pt x="654" y="627"/>
                  </a:lnTo>
                  <a:lnTo>
                    <a:pt x="656" y="627"/>
                  </a:lnTo>
                  <a:lnTo>
                    <a:pt x="656" y="628"/>
                  </a:lnTo>
                  <a:lnTo>
                    <a:pt x="656" y="627"/>
                  </a:lnTo>
                  <a:lnTo>
                    <a:pt x="657" y="627"/>
                  </a:lnTo>
                  <a:lnTo>
                    <a:pt x="657" y="627"/>
                  </a:lnTo>
                  <a:lnTo>
                    <a:pt x="658" y="628"/>
                  </a:lnTo>
                  <a:lnTo>
                    <a:pt x="658" y="628"/>
                  </a:lnTo>
                  <a:lnTo>
                    <a:pt x="658" y="630"/>
                  </a:lnTo>
                  <a:lnTo>
                    <a:pt x="660" y="630"/>
                  </a:lnTo>
                  <a:lnTo>
                    <a:pt x="661" y="630"/>
                  </a:lnTo>
                  <a:lnTo>
                    <a:pt x="662" y="630"/>
                  </a:lnTo>
                  <a:lnTo>
                    <a:pt x="662" y="631"/>
                  </a:lnTo>
                  <a:lnTo>
                    <a:pt x="662" y="631"/>
                  </a:lnTo>
                  <a:lnTo>
                    <a:pt x="664" y="631"/>
                  </a:lnTo>
                  <a:lnTo>
                    <a:pt x="664" y="632"/>
                  </a:lnTo>
                  <a:lnTo>
                    <a:pt x="664" y="632"/>
                  </a:lnTo>
                  <a:lnTo>
                    <a:pt x="664" y="632"/>
                  </a:lnTo>
                  <a:lnTo>
                    <a:pt x="665" y="632"/>
                  </a:lnTo>
                  <a:lnTo>
                    <a:pt x="665" y="632"/>
                  </a:lnTo>
                  <a:lnTo>
                    <a:pt x="664" y="634"/>
                  </a:lnTo>
                  <a:lnTo>
                    <a:pt x="664" y="634"/>
                  </a:lnTo>
                  <a:lnTo>
                    <a:pt x="665" y="634"/>
                  </a:lnTo>
                  <a:lnTo>
                    <a:pt x="665" y="632"/>
                  </a:lnTo>
                  <a:lnTo>
                    <a:pt x="666" y="632"/>
                  </a:lnTo>
                  <a:lnTo>
                    <a:pt x="667" y="632"/>
                  </a:lnTo>
                  <a:lnTo>
                    <a:pt x="669" y="631"/>
                  </a:lnTo>
                  <a:lnTo>
                    <a:pt x="670" y="631"/>
                  </a:lnTo>
                  <a:lnTo>
                    <a:pt x="671" y="631"/>
                  </a:lnTo>
                  <a:lnTo>
                    <a:pt x="671" y="631"/>
                  </a:lnTo>
                  <a:lnTo>
                    <a:pt x="673" y="630"/>
                  </a:lnTo>
                  <a:lnTo>
                    <a:pt x="679" y="630"/>
                  </a:lnTo>
                  <a:lnTo>
                    <a:pt x="682" y="630"/>
                  </a:lnTo>
                  <a:lnTo>
                    <a:pt x="683" y="630"/>
                  </a:lnTo>
                  <a:lnTo>
                    <a:pt x="682" y="630"/>
                  </a:lnTo>
                  <a:lnTo>
                    <a:pt x="682" y="628"/>
                  </a:lnTo>
                  <a:lnTo>
                    <a:pt x="682" y="628"/>
                  </a:lnTo>
                  <a:lnTo>
                    <a:pt x="682" y="628"/>
                  </a:lnTo>
                  <a:lnTo>
                    <a:pt x="680" y="628"/>
                  </a:lnTo>
                  <a:lnTo>
                    <a:pt x="679" y="628"/>
                  </a:lnTo>
                  <a:lnTo>
                    <a:pt x="678" y="628"/>
                  </a:lnTo>
                  <a:lnTo>
                    <a:pt x="679" y="627"/>
                  </a:lnTo>
                  <a:lnTo>
                    <a:pt x="679" y="628"/>
                  </a:lnTo>
                  <a:lnTo>
                    <a:pt x="679" y="627"/>
                  </a:lnTo>
                  <a:lnTo>
                    <a:pt x="680" y="627"/>
                  </a:lnTo>
                  <a:lnTo>
                    <a:pt x="679" y="627"/>
                  </a:lnTo>
                  <a:lnTo>
                    <a:pt x="677" y="627"/>
                  </a:lnTo>
                  <a:lnTo>
                    <a:pt x="677" y="627"/>
                  </a:lnTo>
                  <a:lnTo>
                    <a:pt x="677" y="627"/>
                  </a:lnTo>
                  <a:lnTo>
                    <a:pt x="677" y="628"/>
                  </a:lnTo>
                  <a:lnTo>
                    <a:pt x="677" y="627"/>
                  </a:lnTo>
                  <a:lnTo>
                    <a:pt x="675" y="628"/>
                  </a:lnTo>
                  <a:lnTo>
                    <a:pt x="675" y="627"/>
                  </a:lnTo>
                  <a:lnTo>
                    <a:pt x="675" y="627"/>
                  </a:lnTo>
                  <a:lnTo>
                    <a:pt x="675" y="627"/>
                  </a:lnTo>
                  <a:lnTo>
                    <a:pt x="675" y="627"/>
                  </a:lnTo>
                  <a:lnTo>
                    <a:pt x="677" y="627"/>
                  </a:lnTo>
                  <a:lnTo>
                    <a:pt x="677" y="627"/>
                  </a:lnTo>
                  <a:lnTo>
                    <a:pt x="678" y="627"/>
                  </a:lnTo>
                  <a:lnTo>
                    <a:pt x="678" y="627"/>
                  </a:lnTo>
                  <a:lnTo>
                    <a:pt x="680" y="627"/>
                  </a:lnTo>
                  <a:lnTo>
                    <a:pt x="680" y="627"/>
                  </a:lnTo>
                  <a:lnTo>
                    <a:pt x="682" y="627"/>
                  </a:lnTo>
                  <a:lnTo>
                    <a:pt x="682" y="628"/>
                  </a:lnTo>
                  <a:lnTo>
                    <a:pt x="682" y="628"/>
                  </a:lnTo>
                  <a:lnTo>
                    <a:pt x="683" y="630"/>
                  </a:lnTo>
                  <a:lnTo>
                    <a:pt x="683" y="630"/>
                  </a:lnTo>
                  <a:lnTo>
                    <a:pt x="683" y="630"/>
                  </a:lnTo>
                  <a:lnTo>
                    <a:pt x="683" y="630"/>
                  </a:lnTo>
                  <a:lnTo>
                    <a:pt x="684" y="628"/>
                  </a:lnTo>
                  <a:lnTo>
                    <a:pt x="687" y="628"/>
                  </a:lnTo>
                  <a:lnTo>
                    <a:pt x="688" y="627"/>
                  </a:lnTo>
                  <a:lnTo>
                    <a:pt x="691" y="627"/>
                  </a:lnTo>
                  <a:lnTo>
                    <a:pt x="691" y="627"/>
                  </a:lnTo>
                  <a:lnTo>
                    <a:pt x="691" y="627"/>
                  </a:lnTo>
                  <a:lnTo>
                    <a:pt x="691" y="627"/>
                  </a:lnTo>
                  <a:lnTo>
                    <a:pt x="691" y="627"/>
                  </a:lnTo>
                  <a:lnTo>
                    <a:pt x="692" y="626"/>
                  </a:lnTo>
                  <a:lnTo>
                    <a:pt x="692" y="626"/>
                  </a:lnTo>
                  <a:lnTo>
                    <a:pt x="692" y="626"/>
                  </a:lnTo>
                  <a:lnTo>
                    <a:pt x="692" y="626"/>
                  </a:lnTo>
                  <a:lnTo>
                    <a:pt x="693" y="625"/>
                  </a:lnTo>
                  <a:lnTo>
                    <a:pt x="692" y="625"/>
                  </a:lnTo>
                  <a:lnTo>
                    <a:pt x="692" y="625"/>
                  </a:lnTo>
                  <a:lnTo>
                    <a:pt x="692" y="626"/>
                  </a:lnTo>
                  <a:lnTo>
                    <a:pt x="691" y="625"/>
                  </a:lnTo>
                  <a:lnTo>
                    <a:pt x="691" y="625"/>
                  </a:lnTo>
                  <a:lnTo>
                    <a:pt x="692" y="625"/>
                  </a:lnTo>
                  <a:lnTo>
                    <a:pt x="692" y="625"/>
                  </a:lnTo>
                  <a:lnTo>
                    <a:pt x="692" y="623"/>
                  </a:lnTo>
                  <a:lnTo>
                    <a:pt x="692" y="623"/>
                  </a:lnTo>
                  <a:lnTo>
                    <a:pt x="692" y="622"/>
                  </a:lnTo>
                  <a:lnTo>
                    <a:pt x="692" y="622"/>
                  </a:lnTo>
                  <a:lnTo>
                    <a:pt x="692" y="622"/>
                  </a:lnTo>
                  <a:lnTo>
                    <a:pt x="692" y="622"/>
                  </a:lnTo>
                  <a:lnTo>
                    <a:pt x="691" y="621"/>
                  </a:lnTo>
                  <a:lnTo>
                    <a:pt x="691" y="621"/>
                  </a:lnTo>
                  <a:lnTo>
                    <a:pt x="691" y="621"/>
                  </a:lnTo>
                  <a:lnTo>
                    <a:pt x="689" y="621"/>
                  </a:lnTo>
                  <a:lnTo>
                    <a:pt x="688" y="621"/>
                  </a:lnTo>
                  <a:lnTo>
                    <a:pt x="689" y="619"/>
                  </a:lnTo>
                  <a:lnTo>
                    <a:pt x="689" y="619"/>
                  </a:lnTo>
                  <a:lnTo>
                    <a:pt x="688" y="619"/>
                  </a:lnTo>
                  <a:lnTo>
                    <a:pt x="688" y="619"/>
                  </a:lnTo>
                  <a:lnTo>
                    <a:pt x="687" y="619"/>
                  </a:lnTo>
                  <a:lnTo>
                    <a:pt x="687" y="619"/>
                  </a:lnTo>
                  <a:lnTo>
                    <a:pt x="687" y="619"/>
                  </a:lnTo>
                  <a:lnTo>
                    <a:pt x="687" y="618"/>
                  </a:lnTo>
                  <a:lnTo>
                    <a:pt x="687" y="617"/>
                  </a:lnTo>
                  <a:lnTo>
                    <a:pt x="686" y="617"/>
                  </a:lnTo>
                  <a:lnTo>
                    <a:pt x="686" y="616"/>
                  </a:lnTo>
                  <a:lnTo>
                    <a:pt x="684" y="616"/>
                  </a:lnTo>
                  <a:lnTo>
                    <a:pt x="684" y="616"/>
                  </a:lnTo>
                  <a:lnTo>
                    <a:pt x="684" y="616"/>
                  </a:lnTo>
                  <a:lnTo>
                    <a:pt x="683" y="616"/>
                  </a:lnTo>
                  <a:lnTo>
                    <a:pt x="683" y="614"/>
                  </a:lnTo>
                  <a:lnTo>
                    <a:pt x="684" y="613"/>
                  </a:lnTo>
                  <a:lnTo>
                    <a:pt x="684" y="613"/>
                  </a:lnTo>
                  <a:lnTo>
                    <a:pt x="684" y="613"/>
                  </a:lnTo>
                  <a:lnTo>
                    <a:pt x="684" y="612"/>
                  </a:lnTo>
                  <a:lnTo>
                    <a:pt x="686" y="612"/>
                  </a:lnTo>
                  <a:lnTo>
                    <a:pt x="687" y="610"/>
                  </a:lnTo>
                  <a:lnTo>
                    <a:pt x="687" y="610"/>
                  </a:lnTo>
                  <a:lnTo>
                    <a:pt x="687" y="610"/>
                  </a:lnTo>
                  <a:lnTo>
                    <a:pt x="687" y="610"/>
                  </a:lnTo>
                  <a:lnTo>
                    <a:pt x="688" y="610"/>
                  </a:lnTo>
                  <a:lnTo>
                    <a:pt x="688" y="610"/>
                  </a:lnTo>
                  <a:lnTo>
                    <a:pt x="688" y="609"/>
                  </a:lnTo>
                  <a:lnTo>
                    <a:pt x="688" y="609"/>
                  </a:lnTo>
                  <a:lnTo>
                    <a:pt x="691" y="608"/>
                  </a:lnTo>
                  <a:lnTo>
                    <a:pt x="692" y="608"/>
                  </a:lnTo>
                  <a:lnTo>
                    <a:pt x="692" y="608"/>
                  </a:lnTo>
                  <a:lnTo>
                    <a:pt x="693" y="608"/>
                  </a:lnTo>
                  <a:lnTo>
                    <a:pt x="693" y="608"/>
                  </a:lnTo>
                  <a:lnTo>
                    <a:pt x="695" y="608"/>
                  </a:lnTo>
                  <a:lnTo>
                    <a:pt x="695" y="608"/>
                  </a:lnTo>
                  <a:lnTo>
                    <a:pt x="696" y="608"/>
                  </a:lnTo>
                  <a:lnTo>
                    <a:pt x="696" y="606"/>
                  </a:lnTo>
                  <a:lnTo>
                    <a:pt x="696" y="606"/>
                  </a:lnTo>
                  <a:lnTo>
                    <a:pt x="696" y="606"/>
                  </a:lnTo>
                  <a:lnTo>
                    <a:pt x="696" y="606"/>
                  </a:lnTo>
                  <a:lnTo>
                    <a:pt x="696" y="606"/>
                  </a:lnTo>
                  <a:lnTo>
                    <a:pt x="697" y="606"/>
                  </a:lnTo>
                  <a:lnTo>
                    <a:pt x="697" y="605"/>
                  </a:lnTo>
                  <a:lnTo>
                    <a:pt x="699" y="606"/>
                  </a:lnTo>
                  <a:lnTo>
                    <a:pt x="700" y="606"/>
                  </a:lnTo>
                  <a:lnTo>
                    <a:pt x="700" y="606"/>
                  </a:lnTo>
                  <a:lnTo>
                    <a:pt x="701" y="606"/>
                  </a:lnTo>
                  <a:lnTo>
                    <a:pt x="701" y="606"/>
                  </a:lnTo>
                  <a:lnTo>
                    <a:pt x="701" y="606"/>
                  </a:lnTo>
                  <a:lnTo>
                    <a:pt x="701" y="606"/>
                  </a:lnTo>
                  <a:lnTo>
                    <a:pt x="701" y="606"/>
                  </a:lnTo>
                  <a:lnTo>
                    <a:pt x="701" y="608"/>
                  </a:lnTo>
                  <a:lnTo>
                    <a:pt x="701" y="608"/>
                  </a:lnTo>
                  <a:lnTo>
                    <a:pt x="701" y="608"/>
                  </a:lnTo>
                  <a:lnTo>
                    <a:pt x="701" y="609"/>
                  </a:lnTo>
                  <a:lnTo>
                    <a:pt x="701" y="609"/>
                  </a:lnTo>
                  <a:lnTo>
                    <a:pt x="701" y="610"/>
                  </a:lnTo>
                  <a:lnTo>
                    <a:pt x="699" y="612"/>
                  </a:lnTo>
                  <a:lnTo>
                    <a:pt x="699" y="612"/>
                  </a:lnTo>
                  <a:lnTo>
                    <a:pt x="699" y="613"/>
                  </a:lnTo>
                  <a:lnTo>
                    <a:pt x="697" y="613"/>
                  </a:lnTo>
                  <a:lnTo>
                    <a:pt x="699" y="614"/>
                  </a:lnTo>
                  <a:lnTo>
                    <a:pt x="699" y="614"/>
                  </a:lnTo>
                  <a:lnTo>
                    <a:pt x="697" y="616"/>
                  </a:lnTo>
                  <a:lnTo>
                    <a:pt x="697" y="617"/>
                  </a:lnTo>
                  <a:lnTo>
                    <a:pt x="697" y="617"/>
                  </a:lnTo>
                  <a:lnTo>
                    <a:pt x="697" y="617"/>
                  </a:lnTo>
                  <a:lnTo>
                    <a:pt x="696" y="618"/>
                  </a:lnTo>
                  <a:lnTo>
                    <a:pt x="696" y="619"/>
                  </a:lnTo>
                  <a:lnTo>
                    <a:pt x="696" y="621"/>
                  </a:lnTo>
                  <a:lnTo>
                    <a:pt x="695" y="619"/>
                  </a:lnTo>
                  <a:lnTo>
                    <a:pt x="695" y="619"/>
                  </a:lnTo>
                  <a:lnTo>
                    <a:pt x="693" y="621"/>
                  </a:lnTo>
                  <a:lnTo>
                    <a:pt x="695" y="621"/>
                  </a:lnTo>
                  <a:lnTo>
                    <a:pt x="695" y="621"/>
                  </a:lnTo>
                  <a:lnTo>
                    <a:pt x="693" y="622"/>
                  </a:lnTo>
                  <a:lnTo>
                    <a:pt x="695" y="622"/>
                  </a:lnTo>
                  <a:lnTo>
                    <a:pt x="695" y="622"/>
                  </a:lnTo>
                  <a:lnTo>
                    <a:pt x="696" y="622"/>
                  </a:lnTo>
                  <a:lnTo>
                    <a:pt x="696" y="622"/>
                  </a:lnTo>
                  <a:lnTo>
                    <a:pt x="697" y="622"/>
                  </a:lnTo>
                  <a:lnTo>
                    <a:pt x="697" y="623"/>
                  </a:lnTo>
                  <a:lnTo>
                    <a:pt x="696" y="623"/>
                  </a:lnTo>
                  <a:lnTo>
                    <a:pt x="696" y="623"/>
                  </a:lnTo>
                  <a:lnTo>
                    <a:pt x="696" y="623"/>
                  </a:lnTo>
                  <a:lnTo>
                    <a:pt x="696" y="623"/>
                  </a:lnTo>
                  <a:lnTo>
                    <a:pt x="696" y="623"/>
                  </a:lnTo>
                  <a:lnTo>
                    <a:pt x="695" y="623"/>
                  </a:lnTo>
                  <a:lnTo>
                    <a:pt x="695" y="623"/>
                  </a:lnTo>
                  <a:lnTo>
                    <a:pt x="693" y="625"/>
                  </a:lnTo>
                  <a:lnTo>
                    <a:pt x="696" y="625"/>
                  </a:lnTo>
                  <a:lnTo>
                    <a:pt x="696" y="625"/>
                  </a:lnTo>
                  <a:lnTo>
                    <a:pt x="696" y="626"/>
                  </a:lnTo>
                  <a:lnTo>
                    <a:pt x="697" y="626"/>
                  </a:lnTo>
                  <a:lnTo>
                    <a:pt x="700" y="626"/>
                  </a:lnTo>
                  <a:lnTo>
                    <a:pt x="701" y="627"/>
                  </a:lnTo>
                  <a:lnTo>
                    <a:pt x="701" y="627"/>
                  </a:lnTo>
                  <a:lnTo>
                    <a:pt x="701" y="627"/>
                  </a:lnTo>
                  <a:lnTo>
                    <a:pt x="702" y="627"/>
                  </a:lnTo>
                  <a:lnTo>
                    <a:pt x="702" y="627"/>
                  </a:lnTo>
                  <a:lnTo>
                    <a:pt x="702" y="627"/>
                  </a:lnTo>
                  <a:lnTo>
                    <a:pt x="704" y="626"/>
                  </a:lnTo>
                  <a:lnTo>
                    <a:pt x="706" y="626"/>
                  </a:lnTo>
                  <a:lnTo>
                    <a:pt x="709" y="627"/>
                  </a:lnTo>
                  <a:lnTo>
                    <a:pt x="713" y="626"/>
                  </a:lnTo>
                  <a:lnTo>
                    <a:pt x="717" y="626"/>
                  </a:lnTo>
                  <a:lnTo>
                    <a:pt x="723" y="626"/>
                  </a:lnTo>
                  <a:lnTo>
                    <a:pt x="724" y="626"/>
                  </a:lnTo>
                  <a:lnTo>
                    <a:pt x="726" y="626"/>
                  </a:lnTo>
                  <a:lnTo>
                    <a:pt x="726" y="626"/>
                  </a:lnTo>
                  <a:lnTo>
                    <a:pt x="726" y="625"/>
                  </a:lnTo>
                  <a:lnTo>
                    <a:pt x="726" y="625"/>
                  </a:lnTo>
                  <a:lnTo>
                    <a:pt x="728" y="623"/>
                  </a:lnTo>
                  <a:lnTo>
                    <a:pt x="732" y="623"/>
                  </a:lnTo>
                  <a:lnTo>
                    <a:pt x="737" y="623"/>
                  </a:lnTo>
                  <a:lnTo>
                    <a:pt x="739" y="625"/>
                  </a:lnTo>
                  <a:lnTo>
                    <a:pt x="740" y="623"/>
                  </a:lnTo>
                  <a:lnTo>
                    <a:pt x="744" y="623"/>
                  </a:lnTo>
                  <a:lnTo>
                    <a:pt x="748" y="623"/>
                  </a:lnTo>
                  <a:lnTo>
                    <a:pt x="753" y="625"/>
                  </a:lnTo>
                  <a:lnTo>
                    <a:pt x="767" y="626"/>
                  </a:lnTo>
                  <a:lnTo>
                    <a:pt x="770" y="626"/>
                  </a:lnTo>
                  <a:lnTo>
                    <a:pt x="771" y="627"/>
                  </a:lnTo>
                  <a:lnTo>
                    <a:pt x="771" y="627"/>
                  </a:lnTo>
                  <a:lnTo>
                    <a:pt x="772" y="627"/>
                  </a:lnTo>
                  <a:lnTo>
                    <a:pt x="772" y="628"/>
                  </a:lnTo>
                  <a:lnTo>
                    <a:pt x="772" y="627"/>
                  </a:lnTo>
                  <a:lnTo>
                    <a:pt x="772" y="627"/>
                  </a:lnTo>
                  <a:lnTo>
                    <a:pt x="772" y="627"/>
                  </a:lnTo>
                  <a:lnTo>
                    <a:pt x="772" y="627"/>
                  </a:lnTo>
                  <a:lnTo>
                    <a:pt x="772" y="626"/>
                  </a:lnTo>
                  <a:lnTo>
                    <a:pt x="772" y="626"/>
                  </a:lnTo>
                  <a:lnTo>
                    <a:pt x="772" y="626"/>
                  </a:lnTo>
                  <a:lnTo>
                    <a:pt x="772" y="626"/>
                  </a:lnTo>
                  <a:lnTo>
                    <a:pt x="772" y="625"/>
                  </a:lnTo>
                  <a:lnTo>
                    <a:pt x="772" y="626"/>
                  </a:lnTo>
                  <a:lnTo>
                    <a:pt x="772" y="626"/>
                  </a:lnTo>
                  <a:lnTo>
                    <a:pt x="771" y="626"/>
                  </a:lnTo>
                  <a:lnTo>
                    <a:pt x="771" y="625"/>
                  </a:lnTo>
                  <a:lnTo>
                    <a:pt x="771" y="625"/>
                  </a:lnTo>
                  <a:lnTo>
                    <a:pt x="771" y="623"/>
                  </a:lnTo>
                  <a:lnTo>
                    <a:pt x="771" y="623"/>
                  </a:lnTo>
                  <a:lnTo>
                    <a:pt x="771" y="622"/>
                  </a:lnTo>
                  <a:lnTo>
                    <a:pt x="771" y="621"/>
                  </a:lnTo>
                  <a:lnTo>
                    <a:pt x="772" y="621"/>
                  </a:lnTo>
                  <a:lnTo>
                    <a:pt x="772" y="621"/>
                  </a:lnTo>
                  <a:lnTo>
                    <a:pt x="772" y="621"/>
                  </a:lnTo>
                  <a:lnTo>
                    <a:pt x="774" y="621"/>
                  </a:lnTo>
                  <a:lnTo>
                    <a:pt x="774" y="621"/>
                  </a:lnTo>
                  <a:lnTo>
                    <a:pt x="774" y="619"/>
                  </a:lnTo>
                  <a:lnTo>
                    <a:pt x="774" y="619"/>
                  </a:lnTo>
                  <a:lnTo>
                    <a:pt x="774" y="618"/>
                  </a:lnTo>
                  <a:lnTo>
                    <a:pt x="774" y="618"/>
                  </a:lnTo>
                  <a:lnTo>
                    <a:pt x="775" y="616"/>
                  </a:lnTo>
                  <a:lnTo>
                    <a:pt x="778" y="616"/>
                  </a:lnTo>
                  <a:lnTo>
                    <a:pt x="778" y="616"/>
                  </a:lnTo>
                  <a:lnTo>
                    <a:pt x="778" y="616"/>
                  </a:lnTo>
                  <a:lnTo>
                    <a:pt x="778" y="616"/>
                  </a:lnTo>
                  <a:lnTo>
                    <a:pt x="778" y="614"/>
                  </a:lnTo>
                  <a:lnTo>
                    <a:pt x="778" y="614"/>
                  </a:lnTo>
                  <a:lnTo>
                    <a:pt x="779" y="613"/>
                  </a:lnTo>
                  <a:lnTo>
                    <a:pt x="779" y="613"/>
                  </a:lnTo>
                  <a:lnTo>
                    <a:pt x="780" y="613"/>
                  </a:lnTo>
                  <a:lnTo>
                    <a:pt x="780" y="613"/>
                  </a:lnTo>
                  <a:lnTo>
                    <a:pt x="781" y="613"/>
                  </a:lnTo>
                  <a:lnTo>
                    <a:pt x="781" y="613"/>
                  </a:lnTo>
                  <a:lnTo>
                    <a:pt x="781" y="612"/>
                  </a:lnTo>
                  <a:lnTo>
                    <a:pt x="781" y="612"/>
                  </a:lnTo>
                  <a:lnTo>
                    <a:pt x="781" y="613"/>
                  </a:lnTo>
                  <a:lnTo>
                    <a:pt x="781" y="612"/>
                  </a:lnTo>
                  <a:lnTo>
                    <a:pt x="783" y="612"/>
                  </a:lnTo>
                  <a:lnTo>
                    <a:pt x="783" y="612"/>
                  </a:lnTo>
                  <a:lnTo>
                    <a:pt x="781" y="610"/>
                  </a:lnTo>
                  <a:lnTo>
                    <a:pt x="783" y="610"/>
                  </a:lnTo>
                  <a:lnTo>
                    <a:pt x="781" y="610"/>
                  </a:lnTo>
                  <a:lnTo>
                    <a:pt x="781" y="610"/>
                  </a:lnTo>
                  <a:lnTo>
                    <a:pt x="781" y="610"/>
                  </a:lnTo>
                  <a:lnTo>
                    <a:pt x="781" y="610"/>
                  </a:lnTo>
                  <a:lnTo>
                    <a:pt x="781" y="612"/>
                  </a:lnTo>
                  <a:lnTo>
                    <a:pt x="780" y="610"/>
                  </a:lnTo>
                  <a:lnTo>
                    <a:pt x="780" y="612"/>
                  </a:lnTo>
                  <a:lnTo>
                    <a:pt x="779" y="612"/>
                  </a:lnTo>
                  <a:lnTo>
                    <a:pt x="779" y="612"/>
                  </a:lnTo>
                  <a:lnTo>
                    <a:pt x="779" y="612"/>
                  </a:lnTo>
                  <a:lnTo>
                    <a:pt x="778" y="612"/>
                  </a:lnTo>
                  <a:lnTo>
                    <a:pt x="778" y="612"/>
                  </a:lnTo>
                  <a:lnTo>
                    <a:pt x="776" y="610"/>
                  </a:lnTo>
                  <a:lnTo>
                    <a:pt x="776" y="609"/>
                  </a:lnTo>
                  <a:lnTo>
                    <a:pt x="775" y="609"/>
                  </a:lnTo>
                  <a:lnTo>
                    <a:pt x="774" y="608"/>
                  </a:lnTo>
                  <a:lnTo>
                    <a:pt x="774" y="605"/>
                  </a:lnTo>
                  <a:lnTo>
                    <a:pt x="774" y="604"/>
                  </a:lnTo>
                  <a:lnTo>
                    <a:pt x="774" y="604"/>
                  </a:lnTo>
                  <a:lnTo>
                    <a:pt x="774" y="601"/>
                  </a:lnTo>
                  <a:lnTo>
                    <a:pt x="774" y="600"/>
                  </a:lnTo>
                  <a:lnTo>
                    <a:pt x="775" y="597"/>
                  </a:lnTo>
                  <a:lnTo>
                    <a:pt x="775" y="596"/>
                  </a:lnTo>
                  <a:lnTo>
                    <a:pt x="776" y="595"/>
                  </a:lnTo>
                  <a:lnTo>
                    <a:pt x="778" y="595"/>
                  </a:lnTo>
                  <a:lnTo>
                    <a:pt x="778" y="596"/>
                  </a:lnTo>
                  <a:lnTo>
                    <a:pt x="778" y="596"/>
                  </a:lnTo>
                  <a:lnTo>
                    <a:pt x="779" y="595"/>
                  </a:lnTo>
                  <a:lnTo>
                    <a:pt x="779" y="595"/>
                  </a:lnTo>
                  <a:lnTo>
                    <a:pt x="780" y="592"/>
                  </a:lnTo>
                  <a:lnTo>
                    <a:pt x="781" y="592"/>
                  </a:lnTo>
                  <a:lnTo>
                    <a:pt x="781" y="592"/>
                  </a:lnTo>
                  <a:lnTo>
                    <a:pt x="783" y="591"/>
                  </a:lnTo>
                  <a:lnTo>
                    <a:pt x="783" y="591"/>
                  </a:lnTo>
                  <a:lnTo>
                    <a:pt x="783" y="590"/>
                  </a:lnTo>
                  <a:lnTo>
                    <a:pt x="783" y="590"/>
                  </a:lnTo>
                  <a:lnTo>
                    <a:pt x="784" y="588"/>
                  </a:lnTo>
                  <a:lnTo>
                    <a:pt x="785" y="587"/>
                  </a:lnTo>
                  <a:lnTo>
                    <a:pt x="788" y="586"/>
                  </a:lnTo>
                  <a:lnTo>
                    <a:pt x="788" y="586"/>
                  </a:lnTo>
                  <a:lnTo>
                    <a:pt x="789" y="584"/>
                  </a:lnTo>
                  <a:lnTo>
                    <a:pt x="789" y="584"/>
                  </a:lnTo>
                  <a:lnTo>
                    <a:pt x="789" y="584"/>
                  </a:lnTo>
                  <a:lnTo>
                    <a:pt x="789" y="584"/>
                  </a:lnTo>
                  <a:lnTo>
                    <a:pt x="789" y="583"/>
                  </a:lnTo>
                  <a:lnTo>
                    <a:pt x="789" y="582"/>
                  </a:lnTo>
                  <a:lnTo>
                    <a:pt x="791" y="582"/>
                  </a:lnTo>
                  <a:lnTo>
                    <a:pt x="792" y="582"/>
                  </a:lnTo>
                  <a:lnTo>
                    <a:pt x="794" y="578"/>
                  </a:lnTo>
                  <a:lnTo>
                    <a:pt x="800" y="577"/>
                  </a:lnTo>
                  <a:lnTo>
                    <a:pt x="801" y="575"/>
                  </a:lnTo>
                  <a:lnTo>
                    <a:pt x="802" y="575"/>
                  </a:lnTo>
                  <a:lnTo>
                    <a:pt x="805" y="573"/>
                  </a:lnTo>
                  <a:lnTo>
                    <a:pt x="809" y="571"/>
                  </a:lnTo>
                  <a:lnTo>
                    <a:pt x="813" y="571"/>
                  </a:lnTo>
                  <a:lnTo>
                    <a:pt x="823" y="569"/>
                  </a:lnTo>
                  <a:lnTo>
                    <a:pt x="826" y="568"/>
                  </a:lnTo>
                  <a:lnTo>
                    <a:pt x="828" y="566"/>
                  </a:lnTo>
                  <a:lnTo>
                    <a:pt x="832" y="565"/>
                  </a:lnTo>
                  <a:lnTo>
                    <a:pt x="833" y="564"/>
                  </a:lnTo>
                  <a:lnTo>
                    <a:pt x="837" y="561"/>
                  </a:lnTo>
                  <a:lnTo>
                    <a:pt x="840" y="560"/>
                  </a:lnTo>
                  <a:lnTo>
                    <a:pt x="842" y="559"/>
                  </a:lnTo>
                  <a:lnTo>
                    <a:pt x="844" y="557"/>
                  </a:lnTo>
                  <a:lnTo>
                    <a:pt x="844" y="557"/>
                  </a:lnTo>
                  <a:lnTo>
                    <a:pt x="845" y="555"/>
                  </a:lnTo>
                  <a:lnTo>
                    <a:pt x="845" y="553"/>
                  </a:lnTo>
                  <a:lnTo>
                    <a:pt x="844" y="551"/>
                  </a:lnTo>
                  <a:lnTo>
                    <a:pt x="842" y="542"/>
                  </a:lnTo>
                  <a:lnTo>
                    <a:pt x="841" y="536"/>
                  </a:lnTo>
                  <a:lnTo>
                    <a:pt x="841" y="534"/>
                  </a:lnTo>
                  <a:lnTo>
                    <a:pt x="842" y="529"/>
                  </a:lnTo>
                  <a:lnTo>
                    <a:pt x="841" y="529"/>
                  </a:lnTo>
                  <a:lnTo>
                    <a:pt x="840" y="529"/>
                  </a:lnTo>
                  <a:lnTo>
                    <a:pt x="840" y="527"/>
                  </a:lnTo>
                  <a:lnTo>
                    <a:pt x="839" y="527"/>
                  </a:lnTo>
                  <a:lnTo>
                    <a:pt x="837" y="525"/>
                  </a:lnTo>
                  <a:lnTo>
                    <a:pt x="837" y="522"/>
                  </a:lnTo>
                  <a:lnTo>
                    <a:pt x="839" y="520"/>
                  </a:lnTo>
                  <a:lnTo>
                    <a:pt x="840" y="518"/>
                  </a:lnTo>
                  <a:lnTo>
                    <a:pt x="840" y="518"/>
                  </a:lnTo>
                  <a:lnTo>
                    <a:pt x="841" y="517"/>
                  </a:lnTo>
                  <a:lnTo>
                    <a:pt x="842" y="516"/>
                  </a:lnTo>
                  <a:lnTo>
                    <a:pt x="842" y="514"/>
                  </a:lnTo>
                  <a:lnTo>
                    <a:pt x="844" y="513"/>
                  </a:lnTo>
                  <a:lnTo>
                    <a:pt x="844" y="513"/>
                  </a:lnTo>
                  <a:lnTo>
                    <a:pt x="845" y="511"/>
                  </a:lnTo>
                  <a:lnTo>
                    <a:pt x="845" y="511"/>
                  </a:lnTo>
                  <a:lnTo>
                    <a:pt x="845" y="509"/>
                  </a:lnTo>
                  <a:lnTo>
                    <a:pt x="845" y="508"/>
                  </a:lnTo>
                  <a:lnTo>
                    <a:pt x="845" y="507"/>
                  </a:lnTo>
                  <a:lnTo>
                    <a:pt x="845" y="505"/>
                  </a:lnTo>
                  <a:lnTo>
                    <a:pt x="845" y="504"/>
                  </a:lnTo>
                  <a:lnTo>
                    <a:pt x="846" y="501"/>
                  </a:lnTo>
                  <a:lnTo>
                    <a:pt x="848" y="499"/>
                  </a:lnTo>
                  <a:lnTo>
                    <a:pt x="849" y="498"/>
                  </a:lnTo>
                  <a:lnTo>
                    <a:pt x="850" y="496"/>
                  </a:lnTo>
                  <a:lnTo>
                    <a:pt x="850" y="495"/>
                  </a:lnTo>
                  <a:lnTo>
                    <a:pt x="853" y="495"/>
                  </a:lnTo>
                  <a:lnTo>
                    <a:pt x="854" y="489"/>
                  </a:lnTo>
                  <a:lnTo>
                    <a:pt x="855" y="489"/>
                  </a:lnTo>
                  <a:lnTo>
                    <a:pt x="855" y="486"/>
                  </a:lnTo>
                  <a:lnTo>
                    <a:pt x="855" y="486"/>
                  </a:lnTo>
                  <a:lnTo>
                    <a:pt x="857" y="486"/>
                  </a:lnTo>
                  <a:lnTo>
                    <a:pt x="855" y="485"/>
                  </a:lnTo>
                  <a:lnTo>
                    <a:pt x="855" y="482"/>
                  </a:lnTo>
                  <a:lnTo>
                    <a:pt x="857" y="481"/>
                  </a:lnTo>
                  <a:lnTo>
                    <a:pt x="857" y="481"/>
                  </a:lnTo>
                  <a:lnTo>
                    <a:pt x="857" y="479"/>
                  </a:lnTo>
                  <a:lnTo>
                    <a:pt x="858" y="478"/>
                  </a:lnTo>
                  <a:lnTo>
                    <a:pt x="858" y="477"/>
                  </a:lnTo>
                  <a:lnTo>
                    <a:pt x="859" y="477"/>
                  </a:lnTo>
                  <a:lnTo>
                    <a:pt x="859" y="477"/>
                  </a:lnTo>
                  <a:lnTo>
                    <a:pt x="859" y="476"/>
                  </a:lnTo>
                  <a:lnTo>
                    <a:pt x="859" y="476"/>
                  </a:lnTo>
                  <a:lnTo>
                    <a:pt x="861" y="474"/>
                  </a:lnTo>
                  <a:lnTo>
                    <a:pt x="861" y="474"/>
                  </a:lnTo>
                  <a:lnTo>
                    <a:pt x="862" y="474"/>
                  </a:lnTo>
                  <a:lnTo>
                    <a:pt x="862" y="474"/>
                  </a:lnTo>
                  <a:lnTo>
                    <a:pt x="862" y="473"/>
                  </a:lnTo>
                  <a:lnTo>
                    <a:pt x="862" y="473"/>
                  </a:lnTo>
                  <a:lnTo>
                    <a:pt x="862" y="474"/>
                  </a:lnTo>
                  <a:lnTo>
                    <a:pt x="863" y="474"/>
                  </a:lnTo>
                  <a:lnTo>
                    <a:pt x="863" y="473"/>
                  </a:lnTo>
                  <a:lnTo>
                    <a:pt x="864" y="473"/>
                  </a:lnTo>
                  <a:lnTo>
                    <a:pt x="864" y="473"/>
                  </a:lnTo>
                  <a:lnTo>
                    <a:pt x="864" y="473"/>
                  </a:lnTo>
                  <a:lnTo>
                    <a:pt x="864" y="472"/>
                  </a:lnTo>
                  <a:lnTo>
                    <a:pt x="866" y="472"/>
                  </a:lnTo>
                  <a:lnTo>
                    <a:pt x="866" y="472"/>
                  </a:lnTo>
                  <a:lnTo>
                    <a:pt x="866" y="472"/>
                  </a:lnTo>
                  <a:lnTo>
                    <a:pt x="867" y="472"/>
                  </a:lnTo>
                  <a:lnTo>
                    <a:pt x="867" y="470"/>
                  </a:lnTo>
                  <a:lnTo>
                    <a:pt x="867" y="470"/>
                  </a:lnTo>
                  <a:lnTo>
                    <a:pt x="867" y="470"/>
                  </a:lnTo>
                  <a:lnTo>
                    <a:pt x="867" y="470"/>
                  </a:lnTo>
                  <a:lnTo>
                    <a:pt x="867" y="470"/>
                  </a:lnTo>
                  <a:lnTo>
                    <a:pt x="868" y="472"/>
                  </a:lnTo>
                  <a:lnTo>
                    <a:pt x="868" y="472"/>
                  </a:lnTo>
                  <a:lnTo>
                    <a:pt x="868" y="473"/>
                  </a:lnTo>
                  <a:lnTo>
                    <a:pt x="868" y="474"/>
                  </a:lnTo>
                  <a:lnTo>
                    <a:pt x="868" y="474"/>
                  </a:lnTo>
                  <a:lnTo>
                    <a:pt x="868" y="473"/>
                  </a:lnTo>
                  <a:lnTo>
                    <a:pt x="870" y="473"/>
                  </a:lnTo>
                  <a:lnTo>
                    <a:pt x="870" y="472"/>
                  </a:lnTo>
                  <a:lnTo>
                    <a:pt x="871" y="470"/>
                  </a:lnTo>
                  <a:lnTo>
                    <a:pt x="872" y="472"/>
                  </a:lnTo>
                  <a:lnTo>
                    <a:pt x="872" y="470"/>
                  </a:lnTo>
                  <a:lnTo>
                    <a:pt x="872" y="470"/>
                  </a:lnTo>
                  <a:lnTo>
                    <a:pt x="872" y="470"/>
                  </a:lnTo>
                  <a:lnTo>
                    <a:pt x="872" y="469"/>
                  </a:lnTo>
                  <a:lnTo>
                    <a:pt x="872" y="469"/>
                  </a:lnTo>
                  <a:lnTo>
                    <a:pt x="874" y="467"/>
                  </a:lnTo>
                  <a:lnTo>
                    <a:pt x="875" y="467"/>
                  </a:lnTo>
                  <a:lnTo>
                    <a:pt x="875" y="467"/>
                  </a:lnTo>
                  <a:lnTo>
                    <a:pt x="875" y="467"/>
                  </a:lnTo>
                  <a:lnTo>
                    <a:pt x="876" y="467"/>
                  </a:lnTo>
                  <a:lnTo>
                    <a:pt x="876" y="465"/>
                  </a:lnTo>
                  <a:lnTo>
                    <a:pt x="876" y="465"/>
                  </a:lnTo>
                  <a:lnTo>
                    <a:pt x="876" y="465"/>
                  </a:lnTo>
                  <a:lnTo>
                    <a:pt x="877" y="464"/>
                  </a:lnTo>
                  <a:lnTo>
                    <a:pt x="877" y="461"/>
                  </a:lnTo>
                  <a:lnTo>
                    <a:pt x="877" y="461"/>
                  </a:lnTo>
                  <a:lnTo>
                    <a:pt x="877" y="461"/>
                  </a:lnTo>
                  <a:lnTo>
                    <a:pt x="879" y="461"/>
                  </a:lnTo>
                  <a:lnTo>
                    <a:pt x="877" y="461"/>
                  </a:lnTo>
                  <a:lnTo>
                    <a:pt x="876" y="461"/>
                  </a:lnTo>
                  <a:lnTo>
                    <a:pt x="876" y="461"/>
                  </a:lnTo>
                  <a:lnTo>
                    <a:pt x="875" y="463"/>
                  </a:lnTo>
                  <a:lnTo>
                    <a:pt x="876" y="463"/>
                  </a:lnTo>
                  <a:lnTo>
                    <a:pt x="876" y="463"/>
                  </a:lnTo>
                  <a:lnTo>
                    <a:pt x="875" y="463"/>
                  </a:lnTo>
                  <a:lnTo>
                    <a:pt x="875" y="461"/>
                  </a:lnTo>
                  <a:lnTo>
                    <a:pt x="876" y="460"/>
                  </a:lnTo>
                  <a:lnTo>
                    <a:pt x="876" y="461"/>
                  </a:lnTo>
                  <a:lnTo>
                    <a:pt x="876" y="461"/>
                  </a:lnTo>
                  <a:lnTo>
                    <a:pt x="877" y="461"/>
                  </a:lnTo>
                  <a:lnTo>
                    <a:pt x="877" y="461"/>
                  </a:lnTo>
                  <a:lnTo>
                    <a:pt x="879" y="460"/>
                  </a:lnTo>
                  <a:lnTo>
                    <a:pt x="879" y="460"/>
                  </a:lnTo>
                  <a:lnTo>
                    <a:pt x="879" y="460"/>
                  </a:lnTo>
                  <a:lnTo>
                    <a:pt x="879" y="461"/>
                  </a:lnTo>
                  <a:lnTo>
                    <a:pt x="880" y="461"/>
                  </a:lnTo>
                  <a:lnTo>
                    <a:pt x="880" y="460"/>
                  </a:lnTo>
                  <a:lnTo>
                    <a:pt x="880" y="460"/>
                  </a:lnTo>
                  <a:lnTo>
                    <a:pt x="880" y="460"/>
                  </a:lnTo>
                  <a:lnTo>
                    <a:pt x="880" y="460"/>
                  </a:lnTo>
                  <a:lnTo>
                    <a:pt x="880" y="460"/>
                  </a:lnTo>
                  <a:lnTo>
                    <a:pt x="880" y="459"/>
                  </a:lnTo>
                  <a:lnTo>
                    <a:pt x="880" y="459"/>
                  </a:lnTo>
                  <a:lnTo>
                    <a:pt x="880" y="459"/>
                  </a:lnTo>
                  <a:lnTo>
                    <a:pt x="881" y="459"/>
                  </a:lnTo>
                  <a:lnTo>
                    <a:pt x="881" y="459"/>
                  </a:lnTo>
                  <a:lnTo>
                    <a:pt x="881" y="459"/>
                  </a:lnTo>
                  <a:lnTo>
                    <a:pt x="883" y="459"/>
                  </a:lnTo>
                  <a:lnTo>
                    <a:pt x="883" y="460"/>
                  </a:lnTo>
                  <a:lnTo>
                    <a:pt x="883" y="459"/>
                  </a:lnTo>
                  <a:lnTo>
                    <a:pt x="883" y="459"/>
                  </a:lnTo>
                  <a:lnTo>
                    <a:pt x="884" y="456"/>
                  </a:lnTo>
                  <a:lnTo>
                    <a:pt x="884" y="455"/>
                  </a:lnTo>
                  <a:lnTo>
                    <a:pt x="886" y="452"/>
                  </a:lnTo>
                  <a:lnTo>
                    <a:pt x="886" y="451"/>
                  </a:lnTo>
                  <a:lnTo>
                    <a:pt x="888" y="451"/>
                  </a:lnTo>
                  <a:lnTo>
                    <a:pt x="888" y="450"/>
                  </a:lnTo>
                  <a:lnTo>
                    <a:pt x="888" y="448"/>
                  </a:lnTo>
                  <a:lnTo>
                    <a:pt x="890" y="444"/>
                  </a:lnTo>
                  <a:lnTo>
                    <a:pt x="890" y="443"/>
                  </a:lnTo>
                  <a:lnTo>
                    <a:pt x="890" y="442"/>
                  </a:lnTo>
                  <a:lnTo>
                    <a:pt x="892" y="439"/>
                  </a:lnTo>
                  <a:lnTo>
                    <a:pt x="893" y="439"/>
                  </a:lnTo>
                  <a:lnTo>
                    <a:pt x="893" y="437"/>
                  </a:lnTo>
                  <a:lnTo>
                    <a:pt x="893" y="437"/>
                  </a:lnTo>
                  <a:lnTo>
                    <a:pt x="893" y="437"/>
                  </a:lnTo>
                  <a:lnTo>
                    <a:pt x="893" y="437"/>
                  </a:lnTo>
                  <a:lnTo>
                    <a:pt x="893" y="437"/>
                  </a:lnTo>
                  <a:lnTo>
                    <a:pt x="893" y="437"/>
                  </a:lnTo>
                  <a:lnTo>
                    <a:pt x="893" y="435"/>
                  </a:lnTo>
                  <a:lnTo>
                    <a:pt x="893" y="435"/>
                  </a:lnTo>
                  <a:lnTo>
                    <a:pt x="893" y="435"/>
                  </a:lnTo>
                  <a:lnTo>
                    <a:pt x="893" y="435"/>
                  </a:lnTo>
                  <a:lnTo>
                    <a:pt x="892" y="435"/>
                  </a:lnTo>
                  <a:lnTo>
                    <a:pt x="893" y="434"/>
                  </a:lnTo>
                  <a:lnTo>
                    <a:pt x="892" y="434"/>
                  </a:lnTo>
                  <a:lnTo>
                    <a:pt x="893" y="433"/>
                  </a:lnTo>
                  <a:lnTo>
                    <a:pt x="893" y="433"/>
                  </a:lnTo>
                  <a:lnTo>
                    <a:pt x="894" y="433"/>
                  </a:lnTo>
                  <a:lnTo>
                    <a:pt x="894" y="434"/>
                  </a:lnTo>
                  <a:lnTo>
                    <a:pt x="894" y="434"/>
                  </a:lnTo>
                  <a:lnTo>
                    <a:pt x="894" y="434"/>
                  </a:lnTo>
                  <a:lnTo>
                    <a:pt x="896" y="434"/>
                  </a:lnTo>
                  <a:lnTo>
                    <a:pt x="896" y="434"/>
                  </a:lnTo>
                  <a:lnTo>
                    <a:pt x="896" y="432"/>
                  </a:lnTo>
                  <a:lnTo>
                    <a:pt x="898" y="430"/>
                  </a:lnTo>
                  <a:lnTo>
                    <a:pt x="898" y="429"/>
                  </a:lnTo>
                  <a:lnTo>
                    <a:pt x="899" y="428"/>
                  </a:lnTo>
                  <a:lnTo>
                    <a:pt x="899" y="426"/>
                  </a:lnTo>
                  <a:lnTo>
                    <a:pt x="899" y="426"/>
                  </a:lnTo>
                  <a:lnTo>
                    <a:pt x="899" y="425"/>
                  </a:lnTo>
                  <a:lnTo>
                    <a:pt x="901" y="421"/>
                  </a:lnTo>
                  <a:lnTo>
                    <a:pt x="901" y="419"/>
                  </a:lnTo>
                  <a:lnTo>
                    <a:pt x="899" y="417"/>
                  </a:lnTo>
                  <a:lnTo>
                    <a:pt x="899" y="416"/>
                  </a:lnTo>
                  <a:lnTo>
                    <a:pt x="901" y="416"/>
                  </a:lnTo>
                  <a:lnTo>
                    <a:pt x="902" y="415"/>
                  </a:lnTo>
                  <a:lnTo>
                    <a:pt x="902" y="413"/>
                  </a:lnTo>
                  <a:lnTo>
                    <a:pt x="902" y="413"/>
                  </a:lnTo>
                  <a:lnTo>
                    <a:pt x="902" y="412"/>
                  </a:lnTo>
                  <a:lnTo>
                    <a:pt x="903" y="411"/>
                  </a:lnTo>
                  <a:lnTo>
                    <a:pt x="903" y="411"/>
                  </a:lnTo>
                  <a:lnTo>
                    <a:pt x="903" y="411"/>
                  </a:lnTo>
                  <a:lnTo>
                    <a:pt x="903" y="409"/>
                  </a:lnTo>
                  <a:lnTo>
                    <a:pt x="903" y="409"/>
                  </a:lnTo>
                  <a:lnTo>
                    <a:pt x="905" y="408"/>
                  </a:lnTo>
                  <a:lnTo>
                    <a:pt x="906" y="408"/>
                  </a:lnTo>
                  <a:lnTo>
                    <a:pt x="906" y="407"/>
                  </a:lnTo>
                  <a:lnTo>
                    <a:pt x="906" y="406"/>
                  </a:lnTo>
                  <a:lnTo>
                    <a:pt x="906" y="406"/>
                  </a:lnTo>
                  <a:lnTo>
                    <a:pt x="907" y="406"/>
                  </a:lnTo>
                  <a:lnTo>
                    <a:pt x="907" y="404"/>
                  </a:lnTo>
                  <a:lnTo>
                    <a:pt x="909" y="403"/>
                  </a:lnTo>
                  <a:lnTo>
                    <a:pt x="909" y="402"/>
                  </a:lnTo>
                  <a:lnTo>
                    <a:pt x="909" y="400"/>
                  </a:lnTo>
                  <a:lnTo>
                    <a:pt x="909" y="399"/>
                  </a:lnTo>
                  <a:lnTo>
                    <a:pt x="911" y="398"/>
                  </a:lnTo>
                  <a:lnTo>
                    <a:pt x="914" y="395"/>
                  </a:lnTo>
                  <a:lnTo>
                    <a:pt x="918" y="391"/>
                  </a:lnTo>
                  <a:lnTo>
                    <a:pt x="919" y="391"/>
                  </a:lnTo>
                  <a:lnTo>
                    <a:pt x="921" y="390"/>
                  </a:lnTo>
                  <a:lnTo>
                    <a:pt x="924" y="389"/>
                  </a:lnTo>
                  <a:lnTo>
                    <a:pt x="924" y="389"/>
                  </a:lnTo>
                  <a:lnTo>
                    <a:pt x="925" y="389"/>
                  </a:lnTo>
                  <a:lnTo>
                    <a:pt x="925" y="389"/>
                  </a:lnTo>
                  <a:lnTo>
                    <a:pt x="925" y="386"/>
                  </a:lnTo>
                  <a:lnTo>
                    <a:pt x="928" y="381"/>
                  </a:lnTo>
                  <a:lnTo>
                    <a:pt x="931" y="375"/>
                  </a:lnTo>
                  <a:lnTo>
                    <a:pt x="933" y="368"/>
                  </a:lnTo>
                  <a:lnTo>
                    <a:pt x="934" y="364"/>
                  </a:lnTo>
                  <a:lnTo>
                    <a:pt x="933" y="359"/>
                  </a:lnTo>
                  <a:lnTo>
                    <a:pt x="933" y="354"/>
                  </a:lnTo>
                  <a:lnTo>
                    <a:pt x="932" y="349"/>
                  </a:lnTo>
                  <a:lnTo>
                    <a:pt x="931" y="338"/>
                  </a:lnTo>
                  <a:lnTo>
                    <a:pt x="929" y="330"/>
                  </a:lnTo>
                  <a:lnTo>
                    <a:pt x="929" y="327"/>
                  </a:lnTo>
                  <a:lnTo>
                    <a:pt x="931" y="320"/>
                  </a:lnTo>
                  <a:lnTo>
                    <a:pt x="931" y="316"/>
                  </a:lnTo>
                  <a:lnTo>
                    <a:pt x="932" y="314"/>
                  </a:lnTo>
                  <a:lnTo>
                    <a:pt x="931" y="312"/>
                  </a:lnTo>
                  <a:lnTo>
                    <a:pt x="931" y="310"/>
                  </a:lnTo>
                  <a:lnTo>
                    <a:pt x="931" y="310"/>
                  </a:lnTo>
                  <a:lnTo>
                    <a:pt x="931" y="306"/>
                  </a:lnTo>
                  <a:lnTo>
                    <a:pt x="932" y="303"/>
                  </a:lnTo>
                  <a:lnTo>
                    <a:pt x="933" y="301"/>
                  </a:lnTo>
                  <a:lnTo>
                    <a:pt x="933" y="299"/>
                  </a:lnTo>
                  <a:lnTo>
                    <a:pt x="936" y="295"/>
                  </a:lnTo>
                  <a:lnTo>
                    <a:pt x="936" y="294"/>
                  </a:lnTo>
                  <a:lnTo>
                    <a:pt x="936" y="294"/>
                  </a:lnTo>
                  <a:lnTo>
                    <a:pt x="934" y="293"/>
                  </a:lnTo>
                  <a:close/>
                  <a:moveTo>
                    <a:pt x="617" y="1"/>
                  </a:moveTo>
                  <a:lnTo>
                    <a:pt x="617" y="1"/>
                  </a:lnTo>
                  <a:lnTo>
                    <a:pt x="617" y="1"/>
                  </a:lnTo>
                  <a:lnTo>
                    <a:pt x="617" y="1"/>
                  </a:lnTo>
                  <a:close/>
                  <a:moveTo>
                    <a:pt x="875" y="461"/>
                  </a:moveTo>
                  <a:lnTo>
                    <a:pt x="875" y="461"/>
                  </a:lnTo>
                  <a:lnTo>
                    <a:pt x="875" y="461"/>
                  </a:lnTo>
                  <a:lnTo>
                    <a:pt x="875" y="461"/>
                  </a:lnTo>
                  <a:close/>
                </a:path>
              </a:pathLst>
            </a:custGeom>
            <a:solidFill>
              <a:srgbClr val="FF91B0"/>
            </a:solidFill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3" name="Freeform 82"/>
            <p:cNvSpPr>
              <a:spLocks/>
            </p:cNvSpPr>
            <p:nvPr/>
          </p:nvSpPr>
          <p:spPr bwMode="auto">
            <a:xfrm>
              <a:off x="6339" y="3067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4" name="Freeform 83"/>
            <p:cNvSpPr>
              <a:spLocks/>
            </p:cNvSpPr>
            <p:nvPr/>
          </p:nvSpPr>
          <p:spPr bwMode="auto">
            <a:xfrm>
              <a:off x="6261" y="3071"/>
              <a:ext cx="1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000"/>
            </a:solidFill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5" name="Freeform 84"/>
            <p:cNvSpPr>
              <a:spLocks/>
            </p:cNvSpPr>
            <p:nvPr/>
          </p:nvSpPr>
          <p:spPr bwMode="auto">
            <a:xfrm>
              <a:off x="6411" y="3066"/>
              <a:ext cx="2" cy="0"/>
            </a:xfrm>
            <a:custGeom>
              <a:avLst/>
              <a:gdLst>
                <a:gd name="T0" fmla="*/ 2 w 2"/>
                <a:gd name="T1" fmla="*/ 0 w 2"/>
                <a:gd name="T2" fmla="*/ 0 w 2"/>
                <a:gd name="T3" fmla="*/ 0 w 2"/>
                <a:gd name="T4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0000"/>
            </a:solidFill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6" name="Freeform 85"/>
            <p:cNvSpPr>
              <a:spLocks/>
            </p:cNvSpPr>
            <p:nvPr/>
          </p:nvSpPr>
          <p:spPr bwMode="auto">
            <a:xfrm>
              <a:off x="6326" y="3057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000"/>
            </a:solidFill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7" name="Freeform 86"/>
            <p:cNvSpPr>
              <a:spLocks/>
            </p:cNvSpPr>
            <p:nvPr/>
          </p:nvSpPr>
          <p:spPr bwMode="auto">
            <a:xfrm>
              <a:off x="6325" y="3053"/>
              <a:ext cx="6" cy="4"/>
            </a:xfrm>
            <a:custGeom>
              <a:avLst/>
              <a:gdLst>
                <a:gd name="T0" fmla="*/ 2 w 6"/>
                <a:gd name="T1" fmla="*/ 3 h 4"/>
                <a:gd name="T2" fmla="*/ 3 w 6"/>
                <a:gd name="T3" fmla="*/ 3 h 4"/>
                <a:gd name="T4" fmla="*/ 5 w 6"/>
                <a:gd name="T5" fmla="*/ 3 h 4"/>
                <a:gd name="T6" fmla="*/ 5 w 6"/>
                <a:gd name="T7" fmla="*/ 4 h 4"/>
                <a:gd name="T8" fmla="*/ 5 w 6"/>
                <a:gd name="T9" fmla="*/ 3 h 4"/>
                <a:gd name="T10" fmla="*/ 6 w 6"/>
                <a:gd name="T11" fmla="*/ 4 h 4"/>
                <a:gd name="T12" fmla="*/ 6 w 6"/>
                <a:gd name="T13" fmla="*/ 3 h 4"/>
                <a:gd name="T14" fmla="*/ 6 w 6"/>
                <a:gd name="T15" fmla="*/ 3 h 4"/>
                <a:gd name="T16" fmla="*/ 5 w 6"/>
                <a:gd name="T17" fmla="*/ 3 h 4"/>
                <a:gd name="T18" fmla="*/ 5 w 6"/>
                <a:gd name="T19" fmla="*/ 1 h 4"/>
                <a:gd name="T20" fmla="*/ 6 w 6"/>
                <a:gd name="T21" fmla="*/ 0 h 4"/>
                <a:gd name="T22" fmla="*/ 6 w 6"/>
                <a:gd name="T23" fmla="*/ 0 h 4"/>
                <a:gd name="T24" fmla="*/ 6 w 6"/>
                <a:gd name="T25" fmla="*/ 0 h 4"/>
                <a:gd name="T26" fmla="*/ 6 w 6"/>
                <a:gd name="T27" fmla="*/ 0 h 4"/>
                <a:gd name="T28" fmla="*/ 6 w 6"/>
                <a:gd name="T29" fmla="*/ 0 h 4"/>
                <a:gd name="T30" fmla="*/ 6 w 6"/>
                <a:gd name="T31" fmla="*/ 0 h 4"/>
                <a:gd name="T32" fmla="*/ 5 w 6"/>
                <a:gd name="T33" fmla="*/ 0 h 4"/>
                <a:gd name="T34" fmla="*/ 5 w 6"/>
                <a:gd name="T35" fmla="*/ 0 h 4"/>
                <a:gd name="T36" fmla="*/ 5 w 6"/>
                <a:gd name="T37" fmla="*/ 0 h 4"/>
                <a:gd name="T38" fmla="*/ 5 w 6"/>
                <a:gd name="T39" fmla="*/ 1 h 4"/>
                <a:gd name="T40" fmla="*/ 5 w 6"/>
                <a:gd name="T41" fmla="*/ 1 h 4"/>
                <a:gd name="T42" fmla="*/ 3 w 6"/>
                <a:gd name="T43" fmla="*/ 1 h 4"/>
                <a:gd name="T44" fmla="*/ 2 w 6"/>
                <a:gd name="T45" fmla="*/ 0 h 4"/>
                <a:gd name="T46" fmla="*/ 2 w 6"/>
                <a:gd name="T47" fmla="*/ 0 h 4"/>
                <a:gd name="T48" fmla="*/ 1 w 6"/>
                <a:gd name="T49" fmla="*/ 0 h 4"/>
                <a:gd name="T50" fmla="*/ 1 w 6"/>
                <a:gd name="T51" fmla="*/ 1 h 4"/>
                <a:gd name="T52" fmla="*/ 1 w 6"/>
                <a:gd name="T53" fmla="*/ 3 h 4"/>
                <a:gd name="T54" fmla="*/ 0 w 6"/>
                <a:gd name="T55" fmla="*/ 3 h 4"/>
                <a:gd name="T56" fmla="*/ 0 w 6"/>
                <a:gd name="T57" fmla="*/ 1 h 4"/>
                <a:gd name="T58" fmla="*/ 0 w 6"/>
                <a:gd name="T59" fmla="*/ 3 h 4"/>
                <a:gd name="T60" fmla="*/ 0 w 6"/>
                <a:gd name="T61" fmla="*/ 3 h 4"/>
                <a:gd name="T62" fmla="*/ 1 w 6"/>
                <a:gd name="T63" fmla="*/ 3 h 4"/>
                <a:gd name="T64" fmla="*/ 1 w 6"/>
                <a:gd name="T65" fmla="*/ 4 h 4"/>
                <a:gd name="T66" fmla="*/ 1 w 6"/>
                <a:gd name="T67" fmla="*/ 4 h 4"/>
                <a:gd name="T68" fmla="*/ 2 w 6"/>
                <a:gd name="T69" fmla="*/ 3 h 4"/>
                <a:gd name="T70" fmla="*/ 2 w 6"/>
                <a:gd name="T7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" h="4">
                  <a:moveTo>
                    <a:pt x="2" y="3"/>
                  </a:moveTo>
                  <a:lnTo>
                    <a:pt x="3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3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FF0000"/>
            </a:solidFill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8" name="Freeform 87"/>
            <p:cNvSpPr>
              <a:spLocks/>
            </p:cNvSpPr>
            <p:nvPr/>
          </p:nvSpPr>
          <p:spPr bwMode="auto">
            <a:xfrm>
              <a:off x="6279" y="3063"/>
              <a:ext cx="3" cy="3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2 w 3"/>
                <a:gd name="T5" fmla="*/ 0 h 3"/>
                <a:gd name="T6" fmla="*/ 0 w 3"/>
                <a:gd name="T7" fmla="*/ 0 h 3"/>
                <a:gd name="T8" fmla="*/ 0 w 3"/>
                <a:gd name="T9" fmla="*/ 2 h 3"/>
                <a:gd name="T10" fmla="*/ 0 w 3"/>
                <a:gd name="T11" fmla="*/ 2 h 3"/>
                <a:gd name="T12" fmla="*/ 0 w 3"/>
                <a:gd name="T13" fmla="*/ 3 h 3"/>
                <a:gd name="T14" fmla="*/ 0 w 3"/>
                <a:gd name="T15" fmla="*/ 3 h 3"/>
                <a:gd name="T16" fmla="*/ 2 w 3"/>
                <a:gd name="T17" fmla="*/ 3 h 3"/>
                <a:gd name="T18" fmla="*/ 2 w 3"/>
                <a:gd name="T19" fmla="*/ 2 h 3"/>
                <a:gd name="T20" fmla="*/ 3 w 3"/>
                <a:gd name="T21" fmla="*/ 2 h 3"/>
                <a:gd name="T22" fmla="*/ 3 w 3"/>
                <a:gd name="T23" fmla="*/ 2 h 3"/>
                <a:gd name="T24" fmla="*/ 3 w 3"/>
                <a:gd name="T25" fmla="*/ 0 h 3"/>
                <a:gd name="T26" fmla="*/ 2 w 3"/>
                <a:gd name="T27" fmla="*/ 0 h 3"/>
                <a:gd name="T28" fmla="*/ 2 w 3"/>
                <a:gd name="T29" fmla="*/ 0 h 3"/>
                <a:gd name="T30" fmla="*/ 2 w 3"/>
                <a:gd name="T3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0000"/>
            </a:solidFill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9" name="Freeform 88"/>
            <p:cNvSpPr>
              <a:spLocks/>
            </p:cNvSpPr>
            <p:nvPr/>
          </p:nvSpPr>
          <p:spPr bwMode="auto">
            <a:xfrm>
              <a:off x="6271" y="3071"/>
              <a:ext cx="32" cy="5"/>
            </a:xfrm>
            <a:custGeom>
              <a:avLst/>
              <a:gdLst>
                <a:gd name="T0" fmla="*/ 30 w 32"/>
                <a:gd name="T1" fmla="*/ 0 h 5"/>
                <a:gd name="T2" fmla="*/ 29 w 32"/>
                <a:gd name="T3" fmla="*/ 0 h 5"/>
                <a:gd name="T4" fmla="*/ 29 w 32"/>
                <a:gd name="T5" fmla="*/ 0 h 5"/>
                <a:gd name="T6" fmla="*/ 25 w 32"/>
                <a:gd name="T7" fmla="*/ 0 h 5"/>
                <a:gd name="T8" fmla="*/ 22 w 32"/>
                <a:gd name="T9" fmla="*/ 1 h 5"/>
                <a:gd name="T10" fmla="*/ 16 w 32"/>
                <a:gd name="T11" fmla="*/ 1 h 5"/>
                <a:gd name="T12" fmla="*/ 13 w 32"/>
                <a:gd name="T13" fmla="*/ 1 h 5"/>
                <a:gd name="T14" fmla="*/ 11 w 32"/>
                <a:gd name="T15" fmla="*/ 1 h 5"/>
                <a:gd name="T16" fmla="*/ 11 w 32"/>
                <a:gd name="T17" fmla="*/ 0 h 5"/>
                <a:gd name="T18" fmla="*/ 11 w 32"/>
                <a:gd name="T19" fmla="*/ 1 h 5"/>
                <a:gd name="T20" fmla="*/ 11 w 32"/>
                <a:gd name="T21" fmla="*/ 1 h 5"/>
                <a:gd name="T22" fmla="*/ 10 w 32"/>
                <a:gd name="T23" fmla="*/ 3 h 5"/>
                <a:gd name="T24" fmla="*/ 10 w 32"/>
                <a:gd name="T25" fmla="*/ 3 h 5"/>
                <a:gd name="T26" fmla="*/ 8 w 32"/>
                <a:gd name="T27" fmla="*/ 1 h 5"/>
                <a:gd name="T28" fmla="*/ 7 w 32"/>
                <a:gd name="T29" fmla="*/ 1 h 5"/>
                <a:gd name="T30" fmla="*/ 6 w 32"/>
                <a:gd name="T31" fmla="*/ 1 h 5"/>
                <a:gd name="T32" fmla="*/ 6 w 32"/>
                <a:gd name="T33" fmla="*/ 0 h 5"/>
                <a:gd name="T34" fmla="*/ 4 w 32"/>
                <a:gd name="T35" fmla="*/ 1 h 5"/>
                <a:gd name="T36" fmla="*/ 3 w 32"/>
                <a:gd name="T37" fmla="*/ 1 h 5"/>
                <a:gd name="T38" fmla="*/ 3 w 32"/>
                <a:gd name="T39" fmla="*/ 1 h 5"/>
                <a:gd name="T40" fmla="*/ 3 w 32"/>
                <a:gd name="T41" fmla="*/ 3 h 5"/>
                <a:gd name="T42" fmla="*/ 2 w 32"/>
                <a:gd name="T43" fmla="*/ 3 h 5"/>
                <a:gd name="T44" fmla="*/ 2 w 32"/>
                <a:gd name="T45" fmla="*/ 3 h 5"/>
                <a:gd name="T46" fmla="*/ 0 w 32"/>
                <a:gd name="T47" fmla="*/ 4 h 5"/>
                <a:gd name="T48" fmla="*/ 2 w 32"/>
                <a:gd name="T49" fmla="*/ 4 h 5"/>
                <a:gd name="T50" fmla="*/ 2 w 32"/>
                <a:gd name="T51" fmla="*/ 4 h 5"/>
                <a:gd name="T52" fmla="*/ 2 w 32"/>
                <a:gd name="T53" fmla="*/ 5 h 5"/>
                <a:gd name="T54" fmla="*/ 3 w 32"/>
                <a:gd name="T55" fmla="*/ 5 h 5"/>
                <a:gd name="T56" fmla="*/ 3 w 32"/>
                <a:gd name="T57" fmla="*/ 5 h 5"/>
                <a:gd name="T58" fmla="*/ 6 w 32"/>
                <a:gd name="T59" fmla="*/ 4 h 5"/>
                <a:gd name="T60" fmla="*/ 12 w 32"/>
                <a:gd name="T61" fmla="*/ 3 h 5"/>
                <a:gd name="T62" fmla="*/ 17 w 32"/>
                <a:gd name="T63" fmla="*/ 1 h 5"/>
                <a:gd name="T64" fmla="*/ 25 w 32"/>
                <a:gd name="T65" fmla="*/ 1 h 5"/>
                <a:gd name="T66" fmla="*/ 30 w 32"/>
                <a:gd name="T67" fmla="*/ 1 h 5"/>
                <a:gd name="T68" fmla="*/ 32 w 32"/>
                <a:gd name="T69" fmla="*/ 1 h 5"/>
                <a:gd name="T70" fmla="*/ 32 w 32"/>
                <a:gd name="T71" fmla="*/ 3 h 5"/>
                <a:gd name="T72" fmla="*/ 32 w 32"/>
                <a:gd name="T73" fmla="*/ 1 h 5"/>
                <a:gd name="T74" fmla="*/ 30 w 32"/>
                <a:gd name="T7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5">
                  <a:moveTo>
                    <a:pt x="30" y="0"/>
                  </a:moveTo>
                  <a:lnTo>
                    <a:pt x="29" y="0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2" y="1"/>
                  </a:lnTo>
                  <a:lnTo>
                    <a:pt x="16" y="1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6" y="4"/>
                  </a:lnTo>
                  <a:lnTo>
                    <a:pt x="12" y="3"/>
                  </a:lnTo>
                  <a:lnTo>
                    <a:pt x="17" y="1"/>
                  </a:lnTo>
                  <a:lnTo>
                    <a:pt x="25" y="1"/>
                  </a:lnTo>
                  <a:lnTo>
                    <a:pt x="30" y="1"/>
                  </a:lnTo>
                  <a:lnTo>
                    <a:pt x="32" y="1"/>
                  </a:lnTo>
                  <a:lnTo>
                    <a:pt x="32" y="3"/>
                  </a:lnTo>
                  <a:lnTo>
                    <a:pt x="32" y="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0000"/>
            </a:solidFill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0" name="Rectangle 89"/>
            <p:cNvSpPr>
              <a:spLocks noChangeArrowheads="1"/>
            </p:cNvSpPr>
            <p:nvPr/>
          </p:nvSpPr>
          <p:spPr bwMode="auto">
            <a:xfrm>
              <a:off x="6281" y="3071"/>
              <a:ext cx="1" cy="1"/>
            </a:xfrm>
            <a:prstGeom prst="rect">
              <a:avLst/>
            </a:prstGeom>
            <a:solidFill>
              <a:srgbClr val="FF0000"/>
            </a:solidFill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1" name="Freeform 90"/>
            <p:cNvSpPr>
              <a:spLocks/>
            </p:cNvSpPr>
            <p:nvPr/>
          </p:nvSpPr>
          <p:spPr bwMode="auto">
            <a:xfrm>
              <a:off x="6432" y="3026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000"/>
            </a:solidFill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2" name="Rectangle 91"/>
            <p:cNvSpPr>
              <a:spLocks noChangeArrowheads="1"/>
            </p:cNvSpPr>
            <p:nvPr/>
          </p:nvSpPr>
          <p:spPr bwMode="auto">
            <a:xfrm>
              <a:off x="6433" y="3026"/>
              <a:ext cx="1" cy="1"/>
            </a:xfrm>
            <a:prstGeom prst="rect">
              <a:avLst/>
            </a:prstGeom>
            <a:solidFill>
              <a:srgbClr val="FF0000"/>
            </a:solidFill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3" name="Freeform 92"/>
            <p:cNvSpPr>
              <a:spLocks/>
            </p:cNvSpPr>
            <p:nvPr/>
          </p:nvSpPr>
          <p:spPr bwMode="auto">
            <a:xfrm>
              <a:off x="6247" y="3075"/>
              <a:ext cx="19" cy="10"/>
            </a:xfrm>
            <a:custGeom>
              <a:avLst/>
              <a:gdLst>
                <a:gd name="T0" fmla="*/ 18 w 19"/>
                <a:gd name="T1" fmla="*/ 4 h 10"/>
                <a:gd name="T2" fmla="*/ 17 w 19"/>
                <a:gd name="T3" fmla="*/ 5 h 10"/>
                <a:gd name="T4" fmla="*/ 17 w 19"/>
                <a:gd name="T5" fmla="*/ 4 h 10"/>
                <a:gd name="T6" fmla="*/ 17 w 19"/>
                <a:gd name="T7" fmla="*/ 3 h 10"/>
                <a:gd name="T8" fmla="*/ 17 w 19"/>
                <a:gd name="T9" fmla="*/ 3 h 10"/>
                <a:gd name="T10" fmla="*/ 15 w 19"/>
                <a:gd name="T11" fmla="*/ 3 h 10"/>
                <a:gd name="T12" fmla="*/ 15 w 19"/>
                <a:gd name="T13" fmla="*/ 4 h 10"/>
                <a:gd name="T14" fmla="*/ 14 w 19"/>
                <a:gd name="T15" fmla="*/ 4 h 10"/>
                <a:gd name="T16" fmla="*/ 14 w 19"/>
                <a:gd name="T17" fmla="*/ 3 h 10"/>
                <a:gd name="T18" fmla="*/ 13 w 19"/>
                <a:gd name="T19" fmla="*/ 3 h 10"/>
                <a:gd name="T20" fmla="*/ 11 w 19"/>
                <a:gd name="T21" fmla="*/ 1 h 10"/>
                <a:gd name="T22" fmla="*/ 10 w 19"/>
                <a:gd name="T23" fmla="*/ 1 h 10"/>
                <a:gd name="T24" fmla="*/ 11 w 19"/>
                <a:gd name="T25" fmla="*/ 1 h 10"/>
                <a:gd name="T26" fmla="*/ 13 w 19"/>
                <a:gd name="T27" fmla="*/ 1 h 10"/>
                <a:gd name="T28" fmla="*/ 11 w 19"/>
                <a:gd name="T29" fmla="*/ 0 h 10"/>
                <a:gd name="T30" fmla="*/ 10 w 19"/>
                <a:gd name="T31" fmla="*/ 0 h 10"/>
                <a:gd name="T32" fmla="*/ 9 w 19"/>
                <a:gd name="T33" fmla="*/ 0 h 10"/>
                <a:gd name="T34" fmla="*/ 9 w 19"/>
                <a:gd name="T35" fmla="*/ 1 h 10"/>
                <a:gd name="T36" fmla="*/ 8 w 19"/>
                <a:gd name="T37" fmla="*/ 1 h 10"/>
                <a:gd name="T38" fmla="*/ 6 w 19"/>
                <a:gd name="T39" fmla="*/ 3 h 10"/>
                <a:gd name="T40" fmla="*/ 6 w 19"/>
                <a:gd name="T41" fmla="*/ 3 h 10"/>
                <a:gd name="T42" fmla="*/ 5 w 19"/>
                <a:gd name="T43" fmla="*/ 4 h 10"/>
                <a:gd name="T44" fmla="*/ 5 w 19"/>
                <a:gd name="T45" fmla="*/ 3 h 10"/>
                <a:gd name="T46" fmla="*/ 4 w 19"/>
                <a:gd name="T47" fmla="*/ 3 h 10"/>
                <a:gd name="T48" fmla="*/ 4 w 19"/>
                <a:gd name="T49" fmla="*/ 4 h 10"/>
                <a:gd name="T50" fmla="*/ 4 w 19"/>
                <a:gd name="T51" fmla="*/ 4 h 10"/>
                <a:gd name="T52" fmla="*/ 4 w 19"/>
                <a:gd name="T53" fmla="*/ 5 h 10"/>
                <a:gd name="T54" fmla="*/ 2 w 19"/>
                <a:gd name="T55" fmla="*/ 5 h 10"/>
                <a:gd name="T56" fmla="*/ 1 w 19"/>
                <a:gd name="T57" fmla="*/ 5 h 10"/>
                <a:gd name="T58" fmla="*/ 0 w 19"/>
                <a:gd name="T59" fmla="*/ 6 h 10"/>
                <a:gd name="T60" fmla="*/ 0 w 19"/>
                <a:gd name="T61" fmla="*/ 6 h 10"/>
                <a:gd name="T62" fmla="*/ 1 w 19"/>
                <a:gd name="T63" fmla="*/ 8 h 10"/>
                <a:gd name="T64" fmla="*/ 2 w 19"/>
                <a:gd name="T65" fmla="*/ 6 h 10"/>
                <a:gd name="T66" fmla="*/ 2 w 19"/>
                <a:gd name="T67" fmla="*/ 8 h 10"/>
                <a:gd name="T68" fmla="*/ 1 w 19"/>
                <a:gd name="T69" fmla="*/ 9 h 10"/>
                <a:gd name="T70" fmla="*/ 2 w 19"/>
                <a:gd name="T71" fmla="*/ 10 h 10"/>
                <a:gd name="T72" fmla="*/ 2 w 19"/>
                <a:gd name="T73" fmla="*/ 9 h 10"/>
                <a:gd name="T74" fmla="*/ 4 w 19"/>
                <a:gd name="T75" fmla="*/ 6 h 10"/>
                <a:gd name="T76" fmla="*/ 6 w 19"/>
                <a:gd name="T77" fmla="*/ 6 h 10"/>
                <a:gd name="T78" fmla="*/ 8 w 19"/>
                <a:gd name="T79" fmla="*/ 6 h 10"/>
                <a:gd name="T80" fmla="*/ 8 w 19"/>
                <a:gd name="T81" fmla="*/ 8 h 10"/>
                <a:gd name="T82" fmla="*/ 8 w 19"/>
                <a:gd name="T83" fmla="*/ 8 h 10"/>
                <a:gd name="T84" fmla="*/ 9 w 19"/>
                <a:gd name="T85" fmla="*/ 8 h 10"/>
                <a:gd name="T86" fmla="*/ 10 w 19"/>
                <a:gd name="T87" fmla="*/ 8 h 10"/>
                <a:gd name="T88" fmla="*/ 13 w 19"/>
                <a:gd name="T89" fmla="*/ 8 h 10"/>
                <a:gd name="T90" fmla="*/ 13 w 19"/>
                <a:gd name="T91" fmla="*/ 8 h 10"/>
                <a:gd name="T92" fmla="*/ 13 w 19"/>
                <a:gd name="T93" fmla="*/ 8 h 10"/>
                <a:gd name="T94" fmla="*/ 14 w 19"/>
                <a:gd name="T95" fmla="*/ 6 h 10"/>
                <a:gd name="T96" fmla="*/ 15 w 19"/>
                <a:gd name="T97" fmla="*/ 6 h 10"/>
                <a:gd name="T98" fmla="*/ 17 w 19"/>
                <a:gd name="T99" fmla="*/ 6 h 10"/>
                <a:gd name="T100" fmla="*/ 17 w 19"/>
                <a:gd name="T101" fmla="*/ 6 h 10"/>
                <a:gd name="T102" fmla="*/ 18 w 19"/>
                <a:gd name="T103" fmla="*/ 6 h 10"/>
                <a:gd name="T104" fmla="*/ 19 w 19"/>
                <a:gd name="T105" fmla="*/ 5 h 10"/>
                <a:gd name="T106" fmla="*/ 18 w 19"/>
                <a:gd name="T107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" h="10">
                  <a:moveTo>
                    <a:pt x="18" y="5"/>
                  </a:moveTo>
                  <a:lnTo>
                    <a:pt x="18" y="4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1" y="3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3"/>
                  </a:lnTo>
                  <a:lnTo>
                    <a:pt x="6" y="3"/>
                  </a:lnTo>
                  <a:lnTo>
                    <a:pt x="8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1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8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2" y="9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4" y="8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8"/>
                  </a:lnTo>
                  <a:lnTo>
                    <a:pt x="8" y="8"/>
                  </a:lnTo>
                  <a:lnTo>
                    <a:pt x="9" y="8"/>
                  </a:lnTo>
                  <a:lnTo>
                    <a:pt x="8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5" y="6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9" y="6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8" y="5"/>
                  </a:lnTo>
                  <a:close/>
                </a:path>
              </a:pathLst>
            </a:custGeom>
            <a:solidFill>
              <a:srgbClr val="FF0000"/>
            </a:solidFill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4" name="Freeform 93"/>
            <p:cNvSpPr>
              <a:spLocks/>
            </p:cNvSpPr>
            <p:nvPr/>
          </p:nvSpPr>
          <p:spPr bwMode="auto">
            <a:xfrm>
              <a:off x="6264" y="3071"/>
              <a:ext cx="1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5" name="Rectangle 94"/>
            <p:cNvSpPr>
              <a:spLocks noChangeArrowheads="1"/>
            </p:cNvSpPr>
            <p:nvPr/>
          </p:nvSpPr>
          <p:spPr bwMode="auto">
            <a:xfrm>
              <a:off x="6229" y="3085"/>
              <a:ext cx="1" cy="1"/>
            </a:xfrm>
            <a:prstGeom prst="rect">
              <a:avLst/>
            </a:prstGeom>
            <a:solidFill>
              <a:srgbClr val="FF0000"/>
            </a:solidFill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6" name="Freeform 95"/>
            <p:cNvSpPr>
              <a:spLocks/>
            </p:cNvSpPr>
            <p:nvPr/>
          </p:nvSpPr>
          <p:spPr bwMode="auto">
            <a:xfrm>
              <a:off x="6269" y="3068"/>
              <a:ext cx="2" cy="2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2 h 2"/>
                <a:gd name="T4" fmla="*/ 1 w 2"/>
                <a:gd name="T5" fmla="*/ 2 h 2"/>
                <a:gd name="T6" fmla="*/ 1 w 2"/>
                <a:gd name="T7" fmla="*/ 2 h 2"/>
                <a:gd name="T8" fmla="*/ 1 w 2"/>
                <a:gd name="T9" fmla="*/ 2 h 2"/>
                <a:gd name="T10" fmla="*/ 2 w 2"/>
                <a:gd name="T11" fmla="*/ 2 h 2"/>
                <a:gd name="T12" fmla="*/ 1 w 2"/>
                <a:gd name="T13" fmla="*/ 0 h 2"/>
                <a:gd name="T14" fmla="*/ 1 w 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000"/>
            </a:solidFill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7" name="Rectangle 96"/>
            <p:cNvSpPr>
              <a:spLocks noChangeArrowheads="1"/>
            </p:cNvSpPr>
            <p:nvPr/>
          </p:nvSpPr>
          <p:spPr bwMode="auto">
            <a:xfrm>
              <a:off x="6328" y="3074"/>
              <a:ext cx="2" cy="1"/>
            </a:xfrm>
            <a:prstGeom prst="rect">
              <a:avLst/>
            </a:prstGeom>
            <a:solidFill>
              <a:srgbClr val="FF0000"/>
            </a:solidFill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8" name="Rectangle 97"/>
            <p:cNvSpPr>
              <a:spLocks noChangeArrowheads="1"/>
            </p:cNvSpPr>
            <p:nvPr/>
          </p:nvSpPr>
          <p:spPr bwMode="auto">
            <a:xfrm>
              <a:off x="6321" y="3071"/>
              <a:ext cx="1" cy="1"/>
            </a:xfrm>
            <a:prstGeom prst="rect">
              <a:avLst/>
            </a:prstGeom>
            <a:solidFill>
              <a:srgbClr val="FF0000"/>
            </a:solidFill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9" name="Rectangle 98"/>
            <p:cNvSpPr>
              <a:spLocks noChangeArrowheads="1"/>
            </p:cNvSpPr>
            <p:nvPr/>
          </p:nvSpPr>
          <p:spPr bwMode="auto">
            <a:xfrm>
              <a:off x="6256" y="3072"/>
              <a:ext cx="1" cy="1"/>
            </a:xfrm>
            <a:prstGeom prst="rect">
              <a:avLst/>
            </a:prstGeom>
            <a:solidFill>
              <a:srgbClr val="FF0000"/>
            </a:solidFill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0" name="Rectangle 99"/>
            <p:cNvSpPr>
              <a:spLocks noChangeArrowheads="1"/>
            </p:cNvSpPr>
            <p:nvPr/>
          </p:nvSpPr>
          <p:spPr bwMode="auto">
            <a:xfrm>
              <a:off x="6323" y="3071"/>
              <a:ext cx="1" cy="1"/>
            </a:xfrm>
            <a:prstGeom prst="rect">
              <a:avLst/>
            </a:prstGeom>
            <a:solidFill>
              <a:srgbClr val="FF0000"/>
            </a:solidFill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1" name="Freeform 100"/>
            <p:cNvSpPr>
              <a:spLocks/>
            </p:cNvSpPr>
            <p:nvPr/>
          </p:nvSpPr>
          <p:spPr bwMode="auto">
            <a:xfrm>
              <a:off x="6226" y="3081"/>
              <a:ext cx="4" cy="4"/>
            </a:xfrm>
            <a:custGeom>
              <a:avLst/>
              <a:gdLst>
                <a:gd name="T0" fmla="*/ 1 w 4"/>
                <a:gd name="T1" fmla="*/ 4 h 4"/>
                <a:gd name="T2" fmla="*/ 3 w 4"/>
                <a:gd name="T3" fmla="*/ 3 h 4"/>
                <a:gd name="T4" fmla="*/ 3 w 4"/>
                <a:gd name="T5" fmla="*/ 3 h 4"/>
                <a:gd name="T6" fmla="*/ 3 w 4"/>
                <a:gd name="T7" fmla="*/ 3 h 4"/>
                <a:gd name="T8" fmla="*/ 3 w 4"/>
                <a:gd name="T9" fmla="*/ 4 h 4"/>
                <a:gd name="T10" fmla="*/ 4 w 4"/>
                <a:gd name="T11" fmla="*/ 4 h 4"/>
                <a:gd name="T12" fmla="*/ 4 w 4"/>
                <a:gd name="T13" fmla="*/ 3 h 4"/>
                <a:gd name="T14" fmla="*/ 4 w 4"/>
                <a:gd name="T15" fmla="*/ 2 h 4"/>
                <a:gd name="T16" fmla="*/ 4 w 4"/>
                <a:gd name="T17" fmla="*/ 2 h 4"/>
                <a:gd name="T18" fmla="*/ 4 w 4"/>
                <a:gd name="T19" fmla="*/ 2 h 4"/>
                <a:gd name="T20" fmla="*/ 3 w 4"/>
                <a:gd name="T21" fmla="*/ 2 h 4"/>
                <a:gd name="T22" fmla="*/ 3 w 4"/>
                <a:gd name="T23" fmla="*/ 0 h 4"/>
                <a:gd name="T24" fmla="*/ 1 w 4"/>
                <a:gd name="T25" fmla="*/ 0 h 4"/>
                <a:gd name="T26" fmla="*/ 1 w 4"/>
                <a:gd name="T27" fmla="*/ 2 h 4"/>
                <a:gd name="T28" fmla="*/ 0 w 4"/>
                <a:gd name="T29" fmla="*/ 2 h 4"/>
                <a:gd name="T30" fmla="*/ 0 w 4"/>
                <a:gd name="T31" fmla="*/ 3 h 4"/>
                <a:gd name="T32" fmla="*/ 1 w 4"/>
                <a:gd name="T33" fmla="*/ 3 h 4"/>
                <a:gd name="T34" fmla="*/ 1 w 4"/>
                <a:gd name="T3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FF0000"/>
            </a:solidFill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2" name="Rectangle 101"/>
            <p:cNvSpPr>
              <a:spLocks noChangeArrowheads="1"/>
            </p:cNvSpPr>
            <p:nvPr/>
          </p:nvSpPr>
          <p:spPr bwMode="auto">
            <a:xfrm>
              <a:off x="6234" y="3072"/>
              <a:ext cx="1" cy="1"/>
            </a:xfrm>
            <a:prstGeom prst="rect">
              <a:avLst/>
            </a:prstGeom>
            <a:solidFill>
              <a:srgbClr val="FF0000"/>
            </a:solidFill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3" name="Freeform 102"/>
            <p:cNvSpPr>
              <a:spLocks/>
            </p:cNvSpPr>
            <p:nvPr/>
          </p:nvSpPr>
          <p:spPr bwMode="auto">
            <a:xfrm>
              <a:off x="6326" y="3057"/>
              <a:ext cx="2" cy="2"/>
            </a:xfrm>
            <a:custGeom>
              <a:avLst/>
              <a:gdLst>
                <a:gd name="T0" fmla="*/ 0 w 2"/>
                <a:gd name="T1" fmla="*/ 2 h 2"/>
                <a:gd name="T2" fmla="*/ 1 w 2"/>
                <a:gd name="T3" fmla="*/ 2 h 2"/>
                <a:gd name="T4" fmla="*/ 1 w 2"/>
                <a:gd name="T5" fmla="*/ 2 h 2"/>
                <a:gd name="T6" fmla="*/ 1 w 2"/>
                <a:gd name="T7" fmla="*/ 1 h 2"/>
                <a:gd name="T8" fmla="*/ 2 w 2"/>
                <a:gd name="T9" fmla="*/ 1 h 2"/>
                <a:gd name="T10" fmla="*/ 1 w 2"/>
                <a:gd name="T11" fmla="*/ 1 h 2"/>
                <a:gd name="T12" fmla="*/ 0 w 2"/>
                <a:gd name="T13" fmla="*/ 1 h 2"/>
                <a:gd name="T14" fmla="*/ 0 w 2"/>
                <a:gd name="T15" fmla="*/ 0 h 2"/>
                <a:gd name="T16" fmla="*/ 0 w 2"/>
                <a:gd name="T17" fmla="*/ 0 h 2"/>
                <a:gd name="T18" fmla="*/ 0 w 2"/>
                <a:gd name="T19" fmla="*/ 1 h 2"/>
                <a:gd name="T20" fmla="*/ 0 w 2"/>
                <a:gd name="T21" fmla="*/ 1 h 2"/>
                <a:gd name="T22" fmla="*/ 0 w 2"/>
                <a:gd name="T23" fmla="*/ 1 h 2"/>
                <a:gd name="T24" fmla="*/ 0 w 2"/>
                <a:gd name="T2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0000"/>
            </a:solidFill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4" name="Rectangle 103"/>
            <p:cNvSpPr>
              <a:spLocks noChangeArrowheads="1"/>
            </p:cNvSpPr>
            <p:nvPr/>
          </p:nvSpPr>
          <p:spPr bwMode="auto">
            <a:xfrm>
              <a:off x="6282" y="3065"/>
              <a:ext cx="1" cy="1"/>
            </a:xfrm>
            <a:prstGeom prst="rect">
              <a:avLst/>
            </a:prstGeom>
            <a:solidFill>
              <a:srgbClr val="FF0000"/>
            </a:solidFill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" name="Rectangle 104"/>
            <p:cNvSpPr>
              <a:spLocks noChangeArrowheads="1"/>
            </p:cNvSpPr>
            <p:nvPr/>
          </p:nvSpPr>
          <p:spPr bwMode="auto">
            <a:xfrm>
              <a:off x="6234" y="3072"/>
              <a:ext cx="1" cy="2"/>
            </a:xfrm>
            <a:prstGeom prst="rect">
              <a:avLst/>
            </a:prstGeom>
            <a:solidFill>
              <a:srgbClr val="FF0000"/>
            </a:solidFill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" name="Rectangle 105"/>
            <p:cNvSpPr>
              <a:spLocks noChangeArrowheads="1"/>
            </p:cNvSpPr>
            <p:nvPr/>
          </p:nvSpPr>
          <p:spPr bwMode="auto">
            <a:xfrm>
              <a:off x="6335" y="3052"/>
              <a:ext cx="1" cy="1"/>
            </a:xfrm>
            <a:prstGeom prst="rect">
              <a:avLst/>
            </a:prstGeom>
            <a:solidFill>
              <a:srgbClr val="FF0000"/>
            </a:solidFill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" name="Rectangle 106"/>
            <p:cNvSpPr>
              <a:spLocks noChangeArrowheads="1"/>
            </p:cNvSpPr>
            <p:nvPr/>
          </p:nvSpPr>
          <p:spPr bwMode="auto">
            <a:xfrm>
              <a:off x="6275" y="3065"/>
              <a:ext cx="1" cy="1"/>
            </a:xfrm>
            <a:prstGeom prst="rect">
              <a:avLst/>
            </a:prstGeom>
            <a:solidFill>
              <a:srgbClr val="FF0000"/>
            </a:solidFill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8" name="Rectangle 107"/>
            <p:cNvSpPr>
              <a:spLocks noChangeArrowheads="1"/>
            </p:cNvSpPr>
            <p:nvPr/>
          </p:nvSpPr>
          <p:spPr bwMode="auto">
            <a:xfrm>
              <a:off x="6233" y="3081"/>
              <a:ext cx="1" cy="2"/>
            </a:xfrm>
            <a:prstGeom prst="rect">
              <a:avLst/>
            </a:prstGeom>
            <a:solidFill>
              <a:srgbClr val="FF0000"/>
            </a:solidFill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9" name="Rectangle 108"/>
            <p:cNvSpPr>
              <a:spLocks noChangeArrowheads="1"/>
            </p:cNvSpPr>
            <p:nvPr/>
          </p:nvSpPr>
          <p:spPr bwMode="auto">
            <a:xfrm>
              <a:off x="6279" y="3067"/>
              <a:ext cx="1" cy="1"/>
            </a:xfrm>
            <a:prstGeom prst="rect">
              <a:avLst/>
            </a:prstGeom>
            <a:solidFill>
              <a:srgbClr val="FF0000"/>
            </a:solidFill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0" name="Freeform 109"/>
            <p:cNvSpPr>
              <a:spLocks/>
            </p:cNvSpPr>
            <p:nvPr/>
          </p:nvSpPr>
          <p:spPr bwMode="auto">
            <a:xfrm>
              <a:off x="6277" y="3067"/>
              <a:ext cx="2" cy="3"/>
            </a:xfrm>
            <a:custGeom>
              <a:avLst/>
              <a:gdLst>
                <a:gd name="T0" fmla="*/ 1 w 2"/>
                <a:gd name="T1" fmla="*/ 1 h 3"/>
                <a:gd name="T2" fmla="*/ 2 w 2"/>
                <a:gd name="T3" fmla="*/ 1 h 3"/>
                <a:gd name="T4" fmla="*/ 2 w 2"/>
                <a:gd name="T5" fmla="*/ 0 h 3"/>
                <a:gd name="T6" fmla="*/ 1 w 2"/>
                <a:gd name="T7" fmla="*/ 0 h 3"/>
                <a:gd name="T8" fmla="*/ 1 w 2"/>
                <a:gd name="T9" fmla="*/ 1 h 3"/>
                <a:gd name="T10" fmla="*/ 0 w 2"/>
                <a:gd name="T11" fmla="*/ 1 h 3"/>
                <a:gd name="T12" fmla="*/ 0 w 2"/>
                <a:gd name="T13" fmla="*/ 3 h 3"/>
                <a:gd name="T14" fmla="*/ 1 w 2"/>
                <a:gd name="T15" fmla="*/ 3 h 3"/>
                <a:gd name="T16" fmla="*/ 1 w 2"/>
                <a:gd name="T1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0000"/>
            </a:solidFill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1" name="Freeform 110"/>
            <p:cNvSpPr>
              <a:spLocks/>
            </p:cNvSpPr>
            <p:nvPr/>
          </p:nvSpPr>
          <p:spPr bwMode="auto">
            <a:xfrm>
              <a:off x="6225" y="308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2" name="Rectangle 111"/>
            <p:cNvSpPr>
              <a:spLocks noChangeArrowheads="1"/>
            </p:cNvSpPr>
            <p:nvPr/>
          </p:nvSpPr>
          <p:spPr bwMode="auto">
            <a:xfrm>
              <a:off x="6229" y="3072"/>
              <a:ext cx="1" cy="2"/>
            </a:xfrm>
            <a:prstGeom prst="rect">
              <a:avLst/>
            </a:prstGeom>
            <a:solidFill>
              <a:srgbClr val="FF0000"/>
            </a:solidFill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3" name="Rectangle 112"/>
            <p:cNvSpPr>
              <a:spLocks noChangeArrowheads="1"/>
            </p:cNvSpPr>
            <p:nvPr/>
          </p:nvSpPr>
          <p:spPr bwMode="auto">
            <a:xfrm>
              <a:off x="6229" y="3074"/>
              <a:ext cx="1" cy="1"/>
            </a:xfrm>
            <a:prstGeom prst="rect">
              <a:avLst/>
            </a:prstGeom>
            <a:solidFill>
              <a:srgbClr val="FF0000"/>
            </a:solidFill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4" name="Freeform 113"/>
            <p:cNvSpPr>
              <a:spLocks/>
            </p:cNvSpPr>
            <p:nvPr/>
          </p:nvSpPr>
          <p:spPr bwMode="auto">
            <a:xfrm>
              <a:off x="6335" y="3050"/>
              <a:ext cx="0" cy="2"/>
            </a:xfrm>
            <a:custGeom>
              <a:avLst/>
              <a:gdLst>
                <a:gd name="T0" fmla="*/ 0 h 2"/>
                <a:gd name="T1" fmla="*/ 2 h 2"/>
                <a:gd name="T2" fmla="*/ 0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5" name="Freeform 114"/>
            <p:cNvSpPr>
              <a:spLocks/>
            </p:cNvSpPr>
            <p:nvPr/>
          </p:nvSpPr>
          <p:spPr bwMode="auto">
            <a:xfrm>
              <a:off x="6226" y="3085"/>
              <a:ext cx="0" cy="2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6" name="Rectangle 115"/>
            <p:cNvSpPr>
              <a:spLocks noChangeArrowheads="1"/>
            </p:cNvSpPr>
            <p:nvPr/>
          </p:nvSpPr>
          <p:spPr bwMode="auto">
            <a:xfrm>
              <a:off x="6233" y="3083"/>
              <a:ext cx="1" cy="1"/>
            </a:xfrm>
            <a:prstGeom prst="rect">
              <a:avLst/>
            </a:prstGeom>
            <a:solidFill>
              <a:srgbClr val="FF0000"/>
            </a:solidFill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7" name="Rectangle 116"/>
            <p:cNvSpPr>
              <a:spLocks noChangeArrowheads="1"/>
            </p:cNvSpPr>
            <p:nvPr/>
          </p:nvSpPr>
          <p:spPr bwMode="auto">
            <a:xfrm>
              <a:off x="6231" y="3072"/>
              <a:ext cx="1" cy="1"/>
            </a:xfrm>
            <a:prstGeom prst="rect">
              <a:avLst/>
            </a:prstGeom>
            <a:solidFill>
              <a:srgbClr val="FF0000"/>
            </a:solidFill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8" name="Rectangle 117"/>
            <p:cNvSpPr>
              <a:spLocks noChangeArrowheads="1"/>
            </p:cNvSpPr>
            <p:nvPr/>
          </p:nvSpPr>
          <p:spPr bwMode="auto">
            <a:xfrm>
              <a:off x="6230" y="3072"/>
              <a:ext cx="1" cy="2"/>
            </a:xfrm>
            <a:prstGeom prst="rect">
              <a:avLst/>
            </a:prstGeom>
            <a:solidFill>
              <a:srgbClr val="FF0000"/>
            </a:solidFill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9" name="Freeform 118"/>
            <p:cNvSpPr>
              <a:spLocks/>
            </p:cNvSpPr>
            <p:nvPr/>
          </p:nvSpPr>
          <p:spPr bwMode="auto">
            <a:xfrm>
              <a:off x="6230" y="3083"/>
              <a:ext cx="3" cy="2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1 h 2"/>
                <a:gd name="T4" fmla="*/ 3 w 3"/>
                <a:gd name="T5" fmla="*/ 1 h 2"/>
                <a:gd name="T6" fmla="*/ 3 w 3"/>
                <a:gd name="T7" fmla="*/ 0 h 2"/>
                <a:gd name="T8" fmla="*/ 1 w 3"/>
                <a:gd name="T9" fmla="*/ 0 h 2"/>
                <a:gd name="T10" fmla="*/ 1 w 3"/>
                <a:gd name="T11" fmla="*/ 1 h 2"/>
                <a:gd name="T12" fmla="*/ 0 w 3"/>
                <a:gd name="T13" fmla="*/ 2 h 2"/>
                <a:gd name="T14" fmla="*/ 1 w 3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lnTo>
                    <a:pt x="1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FF0000"/>
            </a:solidFill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0" name="Freeform 119"/>
            <p:cNvSpPr>
              <a:spLocks/>
            </p:cNvSpPr>
            <p:nvPr/>
          </p:nvSpPr>
          <p:spPr bwMode="auto">
            <a:xfrm>
              <a:off x="6172" y="3120"/>
              <a:ext cx="17" cy="18"/>
            </a:xfrm>
            <a:custGeom>
              <a:avLst/>
              <a:gdLst>
                <a:gd name="T0" fmla="*/ 14 w 17"/>
                <a:gd name="T1" fmla="*/ 12 h 18"/>
                <a:gd name="T2" fmla="*/ 13 w 17"/>
                <a:gd name="T3" fmla="*/ 12 h 18"/>
                <a:gd name="T4" fmla="*/ 13 w 17"/>
                <a:gd name="T5" fmla="*/ 12 h 18"/>
                <a:gd name="T6" fmla="*/ 11 w 17"/>
                <a:gd name="T7" fmla="*/ 11 h 18"/>
                <a:gd name="T8" fmla="*/ 11 w 17"/>
                <a:gd name="T9" fmla="*/ 11 h 18"/>
                <a:gd name="T10" fmla="*/ 13 w 17"/>
                <a:gd name="T11" fmla="*/ 11 h 18"/>
                <a:gd name="T12" fmla="*/ 11 w 17"/>
                <a:gd name="T13" fmla="*/ 9 h 18"/>
                <a:gd name="T14" fmla="*/ 14 w 17"/>
                <a:gd name="T15" fmla="*/ 8 h 18"/>
                <a:gd name="T16" fmla="*/ 15 w 17"/>
                <a:gd name="T17" fmla="*/ 8 h 18"/>
                <a:gd name="T18" fmla="*/ 14 w 17"/>
                <a:gd name="T19" fmla="*/ 8 h 18"/>
                <a:gd name="T20" fmla="*/ 14 w 17"/>
                <a:gd name="T21" fmla="*/ 8 h 18"/>
                <a:gd name="T22" fmla="*/ 15 w 17"/>
                <a:gd name="T23" fmla="*/ 7 h 18"/>
                <a:gd name="T24" fmla="*/ 14 w 17"/>
                <a:gd name="T25" fmla="*/ 7 h 18"/>
                <a:gd name="T26" fmla="*/ 15 w 17"/>
                <a:gd name="T27" fmla="*/ 5 h 18"/>
                <a:gd name="T28" fmla="*/ 15 w 17"/>
                <a:gd name="T29" fmla="*/ 4 h 18"/>
                <a:gd name="T30" fmla="*/ 14 w 17"/>
                <a:gd name="T31" fmla="*/ 3 h 18"/>
                <a:gd name="T32" fmla="*/ 14 w 17"/>
                <a:gd name="T33" fmla="*/ 3 h 18"/>
                <a:gd name="T34" fmla="*/ 13 w 17"/>
                <a:gd name="T35" fmla="*/ 2 h 18"/>
                <a:gd name="T36" fmla="*/ 11 w 17"/>
                <a:gd name="T37" fmla="*/ 2 h 18"/>
                <a:gd name="T38" fmla="*/ 10 w 17"/>
                <a:gd name="T39" fmla="*/ 2 h 18"/>
                <a:gd name="T40" fmla="*/ 9 w 17"/>
                <a:gd name="T41" fmla="*/ 0 h 18"/>
                <a:gd name="T42" fmla="*/ 7 w 17"/>
                <a:gd name="T43" fmla="*/ 2 h 18"/>
                <a:gd name="T44" fmla="*/ 7 w 17"/>
                <a:gd name="T45" fmla="*/ 3 h 18"/>
                <a:gd name="T46" fmla="*/ 6 w 17"/>
                <a:gd name="T47" fmla="*/ 4 h 18"/>
                <a:gd name="T48" fmla="*/ 6 w 17"/>
                <a:gd name="T49" fmla="*/ 5 h 18"/>
                <a:gd name="T50" fmla="*/ 5 w 17"/>
                <a:gd name="T51" fmla="*/ 7 h 18"/>
                <a:gd name="T52" fmla="*/ 2 w 17"/>
                <a:gd name="T53" fmla="*/ 9 h 18"/>
                <a:gd name="T54" fmla="*/ 2 w 17"/>
                <a:gd name="T55" fmla="*/ 11 h 18"/>
                <a:gd name="T56" fmla="*/ 1 w 17"/>
                <a:gd name="T57" fmla="*/ 11 h 18"/>
                <a:gd name="T58" fmla="*/ 0 w 17"/>
                <a:gd name="T59" fmla="*/ 12 h 18"/>
                <a:gd name="T60" fmla="*/ 0 w 17"/>
                <a:gd name="T61" fmla="*/ 12 h 18"/>
                <a:gd name="T62" fmla="*/ 1 w 17"/>
                <a:gd name="T63" fmla="*/ 16 h 18"/>
                <a:gd name="T64" fmla="*/ 4 w 17"/>
                <a:gd name="T65" fmla="*/ 16 h 18"/>
                <a:gd name="T66" fmla="*/ 6 w 17"/>
                <a:gd name="T67" fmla="*/ 16 h 18"/>
                <a:gd name="T68" fmla="*/ 7 w 17"/>
                <a:gd name="T69" fmla="*/ 15 h 18"/>
                <a:gd name="T70" fmla="*/ 9 w 17"/>
                <a:gd name="T71" fmla="*/ 15 h 18"/>
                <a:gd name="T72" fmla="*/ 9 w 17"/>
                <a:gd name="T73" fmla="*/ 15 h 18"/>
                <a:gd name="T74" fmla="*/ 10 w 17"/>
                <a:gd name="T75" fmla="*/ 13 h 18"/>
                <a:gd name="T76" fmla="*/ 11 w 17"/>
                <a:gd name="T77" fmla="*/ 13 h 18"/>
                <a:gd name="T78" fmla="*/ 11 w 17"/>
                <a:gd name="T79" fmla="*/ 16 h 18"/>
                <a:gd name="T80" fmla="*/ 14 w 17"/>
                <a:gd name="T81" fmla="*/ 18 h 18"/>
                <a:gd name="T82" fmla="*/ 15 w 17"/>
                <a:gd name="T83" fmla="*/ 17 h 18"/>
                <a:gd name="T84" fmla="*/ 15 w 17"/>
                <a:gd name="T85" fmla="*/ 16 h 18"/>
                <a:gd name="T86" fmla="*/ 15 w 17"/>
                <a:gd name="T87" fmla="*/ 16 h 18"/>
                <a:gd name="T88" fmla="*/ 15 w 17"/>
                <a:gd name="T89" fmla="*/ 13 h 18"/>
                <a:gd name="T90" fmla="*/ 15 w 17"/>
                <a:gd name="T91" fmla="*/ 13 h 18"/>
                <a:gd name="T92" fmla="*/ 15 w 17"/>
                <a:gd name="T93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" h="18">
                  <a:moveTo>
                    <a:pt x="15" y="13"/>
                  </a:moveTo>
                  <a:lnTo>
                    <a:pt x="14" y="12"/>
                  </a:lnTo>
                  <a:lnTo>
                    <a:pt x="14" y="13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3" y="11"/>
                  </a:lnTo>
                  <a:lnTo>
                    <a:pt x="13" y="9"/>
                  </a:lnTo>
                  <a:lnTo>
                    <a:pt x="11" y="9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5" y="9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4" y="7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7"/>
                  </a:lnTo>
                  <a:lnTo>
                    <a:pt x="5" y="7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1" y="16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9" y="15"/>
                  </a:lnTo>
                  <a:lnTo>
                    <a:pt x="9" y="13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0" y="13"/>
                  </a:lnTo>
                  <a:lnTo>
                    <a:pt x="10" y="15"/>
                  </a:lnTo>
                  <a:lnTo>
                    <a:pt x="11" y="13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13" y="17"/>
                  </a:lnTo>
                  <a:lnTo>
                    <a:pt x="14" y="18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15" y="15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7" y="13"/>
                  </a:lnTo>
                  <a:lnTo>
                    <a:pt x="15" y="13"/>
                  </a:lnTo>
                  <a:lnTo>
                    <a:pt x="15" y="13"/>
                  </a:lnTo>
                  <a:close/>
                </a:path>
              </a:pathLst>
            </a:custGeom>
            <a:solidFill>
              <a:srgbClr val="FF0000"/>
            </a:solidFill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1" name="Rectangle 120"/>
            <p:cNvSpPr>
              <a:spLocks noChangeArrowheads="1"/>
            </p:cNvSpPr>
            <p:nvPr/>
          </p:nvSpPr>
          <p:spPr bwMode="auto">
            <a:xfrm>
              <a:off x="6071" y="3168"/>
              <a:ext cx="1" cy="1"/>
            </a:xfrm>
            <a:prstGeom prst="rect">
              <a:avLst/>
            </a:prstGeom>
            <a:solidFill>
              <a:srgbClr val="FF0000"/>
            </a:solidFill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" name="Freeform 121"/>
            <p:cNvSpPr>
              <a:spLocks/>
            </p:cNvSpPr>
            <p:nvPr/>
          </p:nvSpPr>
          <p:spPr bwMode="auto">
            <a:xfrm>
              <a:off x="6192" y="3125"/>
              <a:ext cx="3" cy="3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0 w 3"/>
                <a:gd name="T5" fmla="*/ 2 h 3"/>
                <a:gd name="T6" fmla="*/ 0 w 3"/>
                <a:gd name="T7" fmla="*/ 2 h 3"/>
                <a:gd name="T8" fmla="*/ 2 w 3"/>
                <a:gd name="T9" fmla="*/ 3 h 3"/>
                <a:gd name="T10" fmla="*/ 2 w 3"/>
                <a:gd name="T11" fmla="*/ 2 h 3"/>
                <a:gd name="T12" fmla="*/ 3 w 3"/>
                <a:gd name="T13" fmla="*/ 2 h 3"/>
                <a:gd name="T14" fmla="*/ 3 w 3"/>
                <a:gd name="T15" fmla="*/ 2 h 3"/>
                <a:gd name="T16" fmla="*/ 2 w 3"/>
                <a:gd name="T17" fmla="*/ 0 h 3"/>
                <a:gd name="T18" fmla="*/ 2 w 3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0000"/>
            </a:solidFill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3" name="Freeform 122"/>
            <p:cNvSpPr>
              <a:spLocks/>
            </p:cNvSpPr>
            <p:nvPr/>
          </p:nvSpPr>
          <p:spPr bwMode="auto">
            <a:xfrm>
              <a:off x="6187" y="3127"/>
              <a:ext cx="2" cy="0"/>
            </a:xfrm>
            <a:custGeom>
              <a:avLst/>
              <a:gdLst>
                <a:gd name="T0" fmla="*/ 0 w 2"/>
                <a:gd name="T1" fmla="*/ 2 w 2"/>
                <a:gd name="T2" fmla="*/ 0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4" name="Rectangle 123"/>
            <p:cNvSpPr>
              <a:spLocks noChangeArrowheads="1"/>
            </p:cNvSpPr>
            <p:nvPr/>
          </p:nvSpPr>
          <p:spPr bwMode="auto">
            <a:xfrm>
              <a:off x="6166" y="3129"/>
              <a:ext cx="2" cy="2"/>
            </a:xfrm>
            <a:prstGeom prst="rect">
              <a:avLst/>
            </a:prstGeom>
            <a:solidFill>
              <a:srgbClr val="FF0000"/>
            </a:solidFill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" name="Freeform 124"/>
            <p:cNvSpPr>
              <a:spLocks/>
            </p:cNvSpPr>
            <p:nvPr/>
          </p:nvSpPr>
          <p:spPr bwMode="auto">
            <a:xfrm>
              <a:off x="6192" y="3109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0 w 2"/>
                <a:gd name="T5" fmla="*/ 0 h 1"/>
                <a:gd name="T6" fmla="*/ 0 w 2"/>
                <a:gd name="T7" fmla="*/ 1 h 1"/>
                <a:gd name="T8" fmla="*/ 0 w 2"/>
                <a:gd name="T9" fmla="*/ 0 h 1"/>
                <a:gd name="T10" fmla="*/ 2 w 2"/>
                <a:gd name="T11" fmla="*/ 1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0000"/>
            </a:solidFill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6" name="Rectangle 125"/>
            <p:cNvSpPr>
              <a:spLocks noChangeArrowheads="1"/>
            </p:cNvSpPr>
            <p:nvPr/>
          </p:nvSpPr>
          <p:spPr bwMode="auto">
            <a:xfrm>
              <a:off x="6071" y="3167"/>
              <a:ext cx="1" cy="1"/>
            </a:xfrm>
            <a:prstGeom prst="rect">
              <a:avLst/>
            </a:prstGeom>
            <a:solidFill>
              <a:srgbClr val="FF0000"/>
            </a:solidFill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7" name="Rectangle 126"/>
            <p:cNvSpPr>
              <a:spLocks noChangeArrowheads="1"/>
            </p:cNvSpPr>
            <p:nvPr/>
          </p:nvSpPr>
          <p:spPr bwMode="auto">
            <a:xfrm>
              <a:off x="6154" y="3125"/>
              <a:ext cx="1" cy="2"/>
            </a:xfrm>
            <a:prstGeom prst="rect">
              <a:avLst/>
            </a:prstGeom>
            <a:solidFill>
              <a:srgbClr val="FF0000"/>
            </a:solidFill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8" name="Freeform 127"/>
            <p:cNvSpPr>
              <a:spLocks/>
            </p:cNvSpPr>
            <p:nvPr/>
          </p:nvSpPr>
          <p:spPr bwMode="auto">
            <a:xfrm>
              <a:off x="6148" y="3131"/>
              <a:ext cx="2" cy="0"/>
            </a:xfrm>
            <a:custGeom>
              <a:avLst/>
              <a:gdLst>
                <a:gd name="T0" fmla="*/ 0 w 2"/>
                <a:gd name="T1" fmla="*/ 0 w 2"/>
                <a:gd name="T2" fmla="*/ 0 w 2"/>
                <a:gd name="T3" fmla="*/ 2 w 2"/>
                <a:gd name="T4" fmla="*/ 2 w 2"/>
                <a:gd name="T5" fmla="*/ 2 w 2"/>
                <a:gd name="T6" fmla="*/ 2 w 2"/>
                <a:gd name="T7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9" name="Rectangle 128"/>
            <p:cNvSpPr>
              <a:spLocks noChangeArrowheads="1"/>
            </p:cNvSpPr>
            <p:nvPr/>
          </p:nvSpPr>
          <p:spPr bwMode="auto">
            <a:xfrm>
              <a:off x="6183" y="3111"/>
              <a:ext cx="1" cy="1"/>
            </a:xfrm>
            <a:prstGeom prst="rect">
              <a:avLst/>
            </a:prstGeom>
            <a:solidFill>
              <a:srgbClr val="FF0000"/>
            </a:solidFill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0" name="Freeform 129"/>
            <p:cNvSpPr>
              <a:spLocks/>
            </p:cNvSpPr>
            <p:nvPr/>
          </p:nvSpPr>
          <p:spPr bwMode="auto">
            <a:xfrm>
              <a:off x="6209" y="3096"/>
              <a:ext cx="2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0000"/>
            </a:solidFill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1" name="Rectangle 130"/>
            <p:cNvSpPr>
              <a:spLocks noChangeArrowheads="1"/>
            </p:cNvSpPr>
            <p:nvPr/>
          </p:nvSpPr>
          <p:spPr bwMode="auto">
            <a:xfrm>
              <a:off x="6213" y="3098"/>
              <a:ext cx="1" cy="2"/>
            </a:xfrm>
            <a:prstGeom prst="rect">
              <a:avLst/>
            </a:prstGeom>
            <a:solidFill>
              <a:srgbClr val="FF0000"/>
            </a:solidFill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2" name="Rectangle 131"/>
            <p:cNvSpPr>
              <a:spLocks noChangeArrowheads="1"/>
            </p:cNvSpPr>
            <p:nvPr/>
          </p:nvSpPr>
          <p:spPr bwMode="auto">
            <a:xfrm>
              <a:off x="6213" y="3097"/>
              <a:ext cx="1" cy="1"/>
            </a:xfrm>
            <a:prstGeom prst="rect">
              <a:avLst/>
            </a:prstGeom>
            <a:solidFill>
              <a:srgbClr val="FF0000"/>
            </a:solidFill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3" name="Freeform 132"/>
            <p:cNvSpPr>
              <a:spLocks/>
            </p:cNvSpPr>
            <p:nvPr/>
          </p:nvSpPr>
          <p:spPr bwMode="auto">
            <a:xfrm>
              <a:off x="6198" y="3106"/>
              <a:ext cx="2" cy="3"/>
            </a:xfrm>
            <a:custGeom>
              <a:avLst/>
              <a:gdLst>
                <a:gd name="T0" fmla="*/ 1 w 2"/>
                <a:gd name="T1" fmla="*/ 1 h 3"/>
                <a:gd name="T2" fmla="*/ 1 w 2"/>
                <a:gd name="T3" fmla="*/ 1 h 3"/>
                <a:gd name="T4" fmla="*/ 1 w 2"/>
                <a:gd name="T5" fmla="*/ 1 h 3"/>
                <a:gd name="T6" fmla="*/ 0 w 2"/>
                <a:gd name="T7" fmla="*/ 1 h 3"/>
                <a:gd name="T8" fmla="*/ 0 w 2"/>
                <a:gd name="T9" fmla="*/ 1 h 3"/>
                <a:gd name="T10" fmla="*/ 0 w 2"/>
                <a:gd name="T11" fmla="*/ 1 h 3"/>
                <a:gd name="T12" fmla="*/ 0 w 2"/>
                <a:gd name="T13" fmla="*/ 3 h 3"/>
                <a:gd name="T14" fmla="*/ 0 w 2"/>
                <a:gd name="T15" fmla="*/ 3 h 3"/>
                <a:gd name="T16" fmla="*/ 1 w 2"/>
                <a:gd name="T17" fmla="*/ 1 h 3"/>
                <a:gd name="T18" fmla="*/ 2 w 2"/>
                <a:gd name="T19" fmla="*/ 1 h 3"/>
                <a:gd name="T20" fmla="*/ 2 w 2"/>
                <a:gd name="T21" fmla="*/ 1 h 3"/>
                <a:gd name="T22" fmla="*/ 1 w 2"/>
                <a:gd name="T23" fmla="*/ 0 h 3"/>
                <a:gd name="T24" fmla="*/ 1 w 2"/>
                <a:gd name="T2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0000"/>
            </a:solidFill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4" name="Freeform 133"/>
            <p:cNvSpPr>
              <a:spLocks/>
            </p:cNvSpPr>
            <p:nvPr/>
          </p:nvSpPr>
          <p:spPr bwMode="auto">
            <a:xfrm>
              <a:off x="6113" y="3142"/>
              <a:ext cx="2" cy="2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0 h 2"/>
                <a:gd name="T4" fmla="*/ 2 w 2"/>
                <a:gd name="T5" fmla="*/ 0 h 2"/>
                <a:gd name="T6" fmla="*/ 0 w 2"/>
                <a:gd name="T7" fmla="*/ 2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0000"/>
            </a:solidFill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5" name="Freeform 134"/>
            <p:cNvSpPr>
              <a:spLocks/>
            </p:cNvSpPr>
            <p:nvPr/>
          </p:nvSpPr>
          <p:spPr bwMode="auto">
            <a:xfrm>
              <a:off x="6213" y="3097"/>
              <a:ext cx="1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6" name="Freeform 135"/>
            <p:cNvSpPr>
              <a:spLocks/>
            </p:cNvSpPr>
            <p:nvPr/>
          </p:nvSpPr>
          <p:spPr bwMode="auto">
            <a:xfrm>
              <a:off x="6201" y="3122"/>
              <a:ext cx="2" cy="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0 w 2"/>
                <a:gd name="T5" fmla="*/ 1 h 1"/>
                <a:gd name="T6" fmla="*/ 0 w 2"/>
                <a:gd name="T7" fmla="*/ 1 h 1"/>
                <a:gd name="T8" fmla="*/ 0 w 2"/>
                <a:gd name="T9" fmla="*/ 1 h 1"/>
                <a:gd name="T10" fmla="*/ 2 w 2"/>
                <a:gd name="T11" fmla="*/ 1 h 1"/>
                <a:gd name="T12" fmla="*/ 2 w 2"/>
                <a:gd name="T13" fmla="*/ 1 h 1"/>
                <a:gd name="T14" fmla="*/ 0 w 2"/>
                <a:gd name="T15" fmla="*/ 1 h 1"/>
                <a:gd name="T16" fmla="*/ 2 w 2"/>
                <a:gd name="T17" fmla="*/ 0 h 1"/>
                <a:gd name="T18" fmla="*/ 0 w 2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7" name="Rectangle 136"/>
            <p:cNvSpPr>
              <a:spLocks noChangeArrowheads="1"/>
            </p:cNvSpPr>
            <p:nvPr/>
          </p:nvSpPr>
          <p:spPr bwMode="auto">
            <a:xfrm>
              <a:off x="6200" y="3106"/>
              <a:ext cx="1" cy="1"/>
            </a:xfrm>
            <a:prstGeom prst="rect">
              <a:avLst/>
            </a:prstGeom>
            <a:solidFill>
              <a:srgbClr val="FF0000"/>
            </a:solidFill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8" name="Rectangle 137"/>
            <p:cNvSpPr>
              <a:spLocks noChangeArrowheads="1"/>
            </p:cNvSpPr>
            <p:nvPr/>
          </p:nvSpPr>
          <p:spPr bwMode="auto">
            <a:xfrm>
              <a:off x="6207" y="3096"/>
              <a:ext cx="1" cy="1"/>
            </a:xfrm>
            <a:prstGeom prst="rect">
              <a:avLst/>
            </a:prstGeom>
            <a:solidFill>
              <a:srgbClr val="FF0000"/>
            </a:solidFill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9" name="Rectangle 138"/>
            <p:cNvSpPr>
              <a:spLocks noChangeArrowheads="1"/>
            </p:cNvSpPr>
            <p:nvPr/>
          </p:nvSpPr>
          <p:spPr bwMode="auto">
            <a:xfrm>
              <a:off x="6209" y="3098"/>
              <a:ext cx="2" cy="2"/>
            </a:xfrm>
            <a:prstGeom prst="rect">
              <a:avLst/>
            </a:prstGeom>
            <a:solidFill>
              <a:srgbClr val="FF0000"/>
            </a:solidFill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240" name="Group 141"/>
          <p:cNvGrpSpPr>
            <a:grpSpLocks noChangeAspect="1"/>
          </p:cNvGrpSpPr>
          <p:nvPr/>
        </p:nvGrpSpPr>
        <p:grpSpPr bwMode="auto">
          <a:xfrm>
            <a:off x="8451847" y="4811714"/>
            <a:ext cx="1063624" cy="1279526"/>
            <a:chOff x="5324" y="3031"/>
            <a:chExt cx="670" cy="806"/>
          </a:xfrm>
        </p:grpSpPr>
        <p:sp>
          <p:nvSpPr>
            <p:cNvPr id="242" name="Freeform 142"/>
            <p:cNvSpPr>
              <a:spLocks/>
            </p:cNvSpPr>
            <p:nvPr/>
          </p:nvSpPr>
          <p:spPr bwMode="auto">
            <a:xfrm>
              <a:off x="5588" y="3273"/>
              <a:ext cx="1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599FF"/>
            </a:solidFill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3" name="Freeform 143"/>
            <p:cNvSpPr>
              <a:spLocks/>
            </p:cNvSpPr>
            <p:nvPr/>
          </p:nvSpPr>
          <p:spPr bwMode="auto">
            <a:xfrm>
              <a:off x="5324" y="3031"/>
              <a:ext cx="670" cy="806"/>
            </a:xfrm>
            <a:custGeom>
              <a:avLst/>
              <a:gdLst>
                <a:gd name="T0" fmla="*/ 656 w 670"/>
                <a:gd name="T1" fmla="*/ 179 h 806"/>
                <a:gd name="T2" fmla="*/ 635 w 670"/>
                <a:gd name="T3" fmla="*/ 185 h 806"/>
                <a:gd name="T4" fmla="*/ 634 w 670"/>
                <a:gd name="T5" fmla="*/ 166 h 806"/>
                <a:gd name="T6" fmla="*/ 623 w 670"/>
                <a:gd name="T7" fmla="*/ 154 h 806"/>
                <a:gd name="T8" fmla="*/ 601 w 670"/>
                <a:gd name="T9" fmla="*/ 153 h 806"/>
                <a:gd name="T10" fmla="*/ 580 w 670"/>
                <a:gd name="T11" fmla="*/ 151 h 806"/>
                <a:gd name="T12" fmla="*/ 586 w 670"/>
                <a:gd name="T13" fmla="*/ 131 h 806"/>
                <a:gd name="T14" fmla="*/ 571 w 670"/>
                <a:gd name="T15" fmla="*/ 113 h 806"/>
                <a:gd name="T16" fmla="*/ 564 w 670"/>
                <a:gd name="T17" fmla="*/ 100 h 806"/>
                <a:gd name="T18" fmla="*/ 561 w 670"/>
                <a:gd name="T19" fmla="*/ 83 h 806"/>
                <a:gd name="T20" fmla="*/ 560 w 670"/>
                <a:gd name="T21" fmla="*/ 63 h 806"/>
                <a:gd name="T22" fmla="*/ 547 w 670"/>
                <a:gd name="T23" fmla="*/ 43 h 806"/>
                <a:gd name="T24" fmla="*/ 526 w 670"/>
                <a:gd name="T25" fmla="*/ 30 h 806"/>
                <a:gd name="T26" fmla="*/ 488 w 670"/>
                <a:gd name="T27" fmla="*/ 28 h 806"/>
                <a:gd name="T28" fmla="*/ 443 w 670"/>
                <a:gd name="T29" fmla="*/ 11 h 806"/>
                <a:gd name="T30" fmla="*/ 389 w 670"/>
                <a:gd name="T31" fmla="*/ 2 h 806"/>
                <a:gd name="T32" fmla="*/ 343 w 670"/>
                <a:gd name="T33" fmla="*/ 8 h 806"/>
                <a:gd name="T34" fmla="*/ 287 w 670"/>
                <a:gd name="T35" fmla="*/ 26 h 806"/>
                <a:gd name="T36" fmla="*/ 249 w 670"/>
                <a:gd name="T37" fmla="*/ 98 h 806"/>
                <a:gd name="T38" fmla="*/ 221 w 670"/>
                <a:gd name="T39" fmla="*/ 183 h 806"/>
                <a:gd name="T40" fmla="*/ 224 w 670"/>
                <a:gd name="T41" fmla="*/ 225 h 806"/>
                <a:gd name="T42" fmla="*/ 251 w 670"/>
                <a:gd name="T43" fmla="*/ 220 h 806"/>
                <a:gd name="T44" fmla="*/ 264 w 670"/>
                <a:gd name="T45" fmla="*/ 229 h 806"/>
                <a:gd name="T46" fmla="*/ 267 w 670"/>
                <a:gd name="T47" fmla="*/ 243 h 806"/>
                <a:gd name="T48" fmla="*/ 273 w 670"/>
                <a:gd name="T49" fmla="*/ 255 h 806"/>
                <a:gd name="T50" fmla="*/ 274 w 670"/>
                <a:gd name="T51" fmla="*/ 280 h 806"/>
                <a:gd name="T52" fmla="*/ 273 w 670"/>
                <a:gd name="T53" fmla="*/ 294 h 806"/>
                <a:gd name="T54" fmla="*/ 274 w 670"/>
                <a:gd name="T55" fmla="*/ 307 h 806"/>
                <a:gd name="T56" fmla="*/ 272 w 670"/>
                <a:gd name="T57" fmla="*/ 323 h 806"/>
                <a:gd name="T58" fmla="*/ 262 w 670"/>
                <a:gd name="T59" fmla="*/ 333 h 806"/>
                <a:gd name="T60" fmla="*/ 232 w 670"/>
                <a:gd name="T61" fmla="*/ 351 h 806"/>
                <a:gd name="T62" fmla="*/ 207 w 670"/>
                <a:gd name="T63" fmla="*/ 359 h 806"/>
                <a:gd name="T64" fmla="*/ 182 w 670"/>
                <a:gd name="T65" fmla="*/ 383 h 806"/>
                <a:gd name="T66" fmla="*/ 146 w 670"/>
                <a:gd name="T67" fmla="*/ 406 h 806"/>
                <a:gd name="T68" fmla="*/ 123 w 670"/>
                <a:gd name="T69" fmla="*/ 428 h 806"/>
                <a:gd name="T70" fmla="*/ 70 w 670"/>
                <a:gd name="T71" fmla="*/ 483 h 806"/>
                <a:gd name="T72" fmla="*/ 6 w 670"/>
                <a:gd name="T73" fmla="*/ 556 h 806"/>
                <a:gd name="T74" fmla="*/ 35 w 670"/>
                <a:gd name="T75" fmla="*/ 552 h 806"/>
                <a:gd name="T76" fmla="*/ 61 w 670"/>
                <a:gd name="T77" fmla="*/ 547 h 806"/>
                <a:gd name="T78" fmla="*/ 80 w 670"/>
                <a:gd name="T79" fmla="*/ 565 h 806"/>
                <a:gd name="T80" fmla="*/ 97 w 670"/>
                <a:gd name="T81" fmla="*/ 578 h 806"/>
                <a:gd name="T82" fmla="*/ 114 w 670"/>
                <a:gd name="T83" fmla="*/ 593 h 806"/>
                <a:gd name="T84" fmla="*/ 131 w 670"/>
                <a:gd name="T85" fmla="*/ 610 h 806"/>
                <a:gd name="T86" fmla="*/ 145 w 670"/>
                <a:gd name="T87" fmla="*/ 597 h 806"/>
                <a:gd name="T88" fmla="*/ 162 w 670"/>
                <a:gd name="T89" fmla="*/ 617 h 806"/>
                <a:gd name="T90" fmla="*/ 180 w 670"/>
                <a:gd name="T91" fmla="*/ 632 h 806"/>
                <a:gd name="T92" fmla="*/ 197 w 670"/>
                <a:gd name="T93" fmla="*/ 640 h 806"/>
                <a:gd name="T94" fmla="*/ 247 w 670"/>
                <a:gd name="T95" fmla="*/ 675 h 806"/>
                <a:gd name="T96" fmla="*/ 267 w 670"/>
                <a:gd name="T97" fmla="*/ 685 h 806"/>
                <a:gd name="T98" fmla="*/ 278 w 670"/>
                <a:gd name="T99" fmla="*/ 709 h 806"/>
                <a:gd name="T100" fmla="*/ 311 w 670"/>
                <a:gd name="T101" fmla="*/ 727 h 806"/>
                <a:gd name="T102" fmla="*/ 294 w 670"/>
                <a:gd name="T103" fmla="*/ 806 h 806"/>
                <a:gd name="T104" fmla="*/ 446 w 670"/>
                <a:gd name="T105" fmla="*/ 649 h 806"/>
                <a:gd name="T106" fmla="*/ 549 w 670"/>
                <a:gd name="T107" fmla="*/ 492 h 806"/>
                <a:gd name="T108" fmla="*/ 619 w 670"/>
                <a:gd name="T109" fmla="*/ 424 h 806"/>
                <a:gd name="T110" fmla="*/ 628 w 670"/>
                <a:gd name="T111" fmla="*/ 395 h 806"/>
                <a:gd name="T112" fmla="*/ 628 w 670"/>
                <a:gd name="T113" fmla="*/ 367 h 806"/>
                <a:gd name="T114" fmla="*/ 635 w 670"/>
                <a:gd name="T115" fmla="*/ 348 h 806"/>
                <a:gd name="T116" fmla="*/ 638 w 670"/>
                <a:gd name="T117" fmla="*/ 337 h 806"/>
                <a:gd name="T118" fmla="*/ 631 w 670"/>
                <a:gd name="T119" fmla="*/ 323 h 806"/>
                <a:gd name="T120" fmla="*/ 625 w 670"/>
                <a:gd name="T121" fmla="*/ 298 h 806"/>
                <a:gd name="T122" fmla="*/ 634 w 670"/>
                <a:gd name="T123" fmla="*/ 240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0" h="806">
                  <a:moveTo>
                    <a:pt x="670" y="194"/>
                  </a:moveTo>
                  <a:lnTo>
                    <a:pt x="670" y="194"/>
                  </a:lnTo>
                  <a:lnTo>
                    <a:pt x="669" y="194"/>
                  </a:lnTo>
                  <a:lnTo>
                    <a:pt x="669" y="194"/>
                  </a:lnTo>
                  <a:lnTo>
                    <a:pt x="667" y="194"/>
                  </a:lnTo>
                  <a:lnTo>
                    <a:pt x="667" y="194"/>
                  </a:lnTo>
                  <a:lnTo>
                    <a:pt x="667" y="196"/>
                  </a:lnTo>
                  <a:lnTo>
                    <a:pt x="667" y="196"/>
                  </a:lnTo>
                  <a:lnTo>
                    <a:pt x="666" y="196"/>
                  </a:lnTo>
                  <a:lnTo>
                    <a:pt x="666" y="196"/>
                  </a:lnTo>
                  <a:lnTo>
                    <a:pt x="666" y="196"/>
                  </a:lnTo>
                  <a:lnTo>
                    <a:pt x="665" y="196"/>
                  </a:lnTo>
                  <a:lnTo>
                    <a:pt x="663" y="197"/>
                  </a:lnTo>
                  <a:lnTo>
                    <a:pt x="661" y="194"/>
                  </a:lnTo>
                  <a:lnTo>
                    <a:pt x="661" y="194"/>
                  </a:lnTo>
                  <a:lnTo>
                    <a:pt x="661" y="193"/>
                  </a:lnTo>
                  <a:lnTo>
                    <a:pt x="660" y="193"/>
                  </a:lnTo>
                  <a:lnTo>
                    <a:pt x="658" y="193"/>
                  </a:lnTo>
                  <a:lnTo>
                    <a:pt x="658" y="192"/>
                  </a:lnTo>
                  <a:lnTo>
                    <a:pt x="660" y="192"/>
                  </a:lnTo>
                  <a:lnTo>
                    <a:pt x="660" y="190"/>
                  </a:lnTo>
                  <a:lnTo>
                    <a:pt x="660" y="189"/>
                  </a:lnTo>
                  <a:lnTo>
                    <a:pt x="661" y="189"/>
                  </a:lnTo>
                  <a:lnTo>
                    <a:pt x="661" y="189"/>
                  </a:lnTo>
                  <a:lnTo>
                    <a:pt x="660" y="189"/>
                  </a:lnTo>
                  <a:lnTo>
                    <a:pt x="660" y="188"/>
                  </a:lnTo>
                  <a:lnTo>
                    <a:pt x="660" y="188"/>
                  </a:lnTo>
                  <a:lnTo>
                    <a:pt x="658" y="186"/>
                  </a:lnTo>
                  <a:lnTo>
                    <a:pt x="658" y="186"/>
                  </a:lnTo>
                  <a:lnTo>
                    <a:pt x="657" y="185"/>
                  </a:lnTo>
                  <a:lnTo>
                    <a:pt x="657" y="184"/>
                  </a:lnTo>
                  <a:lnTo>
                    <a:pt x="657" y="184"/>
                  </a:lnTo>
                  <a:lnTo>
                    <a:pt x="657" y="183"/>
                  </a:lnTo>
                  <a:lnTo>
                    <a:pt x="657" y="181"/>
                  </a:lnTo>
                  <a:lnTo>
                    <a:pt x="657" y="181"/>
                  </a:lnTo>
                  <a:lnTo>
                    <a:pt x="657" y="180"/>
                  </a:lnTo>
                  <a:lnTo>
                    <a:pt x="657" y="180"/>
                  </a:lnTo>
                  <a:lnTo>
                    <a:pt x="656" y="180"/>
                  </a:lnTo>
                  <a:lnTo>
                    <a:pt x="656" y="180"/>
                  </a:lnTo>
                  <a:lnTo>
                    <a:pt x="656" y="179"/>
                  </a:lnTo>
                  <a:lnTo>
                    <a:pt x="656" y="179"/>
                  </a:lnTo>
                  <a:lnTo>
                    <a:pt x="656" y="179"/>
                  </a:lnTo>
                  <a:lnTo>
                    <a:pt x="656" y="179"/>
                  </a:lnTo>
                  <a:lnTo>
                    <a:pt x="654" y="177"/>
                  </a:lnTo>
                  <a:lnTo>
                    <a:pt x="654" y="177"/>
                  </a:lnTo>
                  <a:lnTo>
                    <a:pt x="654" y="177"/>
                  </a:lnTo>
                  <a:lnTo>
                    <a:pt x="654" y="177"/>
                  </a:lnTo>
                  <a:lnTo>
                    <a:pt x="654" y="179"/>
                  </a:lnTo>
                  <a:lnTo>
                    <a:pt x="653" y="179"/>
                  </a:lnTo>
                  <a:lnTo>
                    <a:pt x="653" y="179"/>
                  </a:lnTo>
                  <a:lnTo>
                    <a:pt x="653" y="179"/>
                  </a:lnTo>
                  <a:lnTo>
                    <a:pt x="653" y="179"/>
                  </a:lnTo>
                  <a:lnTo>
                    <a:pt x="652" y="180"/>
                  </a:lnTo>
                  <a:lnTo>
                    <a:pt x="652" y="180"/>
                  </a:lnTo>
                  <a:lnTo>
                    <a:pt x="652" y="181"/>
                  </a:lnTo>
                  <a:lnTo>
                    <a:pt x="652" y="181"/>
                  </a:lnTo>
                  <a:lnTo>
                    <a:pt x="652" y="180"/>
                  </a:lnTo>
                  <a:lnTo>
                    <a:pt x="650" y="180"/>
                  </a:lnTo>
                  <a:lnTo>
                    <a:pt x="650" y="180"/>
                  </a:lnTo>
                  <a:lnTo>
                    <a:pt x="650" y="181"/>
                  </a:lnTo>
                  <a:lnTo>
                    <a:pt x="649" y="183"/>
                  </a:lnTo>
                  <a:lnTo>
                    <a:pt x="649" y="184"/>
                  </a:lnTo>
                  <a:lnTo>
                    <a:pt x="649" y="183"/>
                  </a:lnTo>
                  <a:lnTo>
                    <a:pt x="649" y="183"/>
                  </a:lnTo>
                  <a:lnTo>
                    <a:pt x="649" y="181"/>
                  </a:lnTo>
                  <a:lnTo>
                    <a:pt x="649" y="181"/>
                  </a:lnTo>
                  <a:lnTo>
                    <a:pt x="648" y="181"/>
                  </a:lnTo>
                  <a:lnTo>
                    <a:pt x="648" y="181"/>
                  </a:lnTo>
                  <a:lnTo>
                    <a:pt x="647" y="181"/>
                  </a:lnTo>
                  <a:lnTo>
                    <a:pt x="647" y="180"/>
                  </a:lnTo>
                  <a:lnTo>
                    <a:pt x="647" y="180"/>
                  </a:lnTo>
                  <a:lnTo>
                    <a:pt x="645" y="179"/>
                  </a:lnTo>
                  <a:lnTo>
                    <a:pt x="645" y="179"/>
                  </a:lnTo>
                  <a:lnTo>
                    <a:pt x="645" y="179"/>
                  </a:lnTo>
                  <a:lnTo>
                    <a:pt x="644" y="177"/>
                  </a:lnTo>
                  <a:lnTo>
                    <a:pt x="643" y="177"/>
                  </a:lnTo>
                  <a:lnTo>
                    <a:pt x="643" y="177"/>
                  </a:lnTo>
                  <a:lnTo>
                    <a:pt x="641" y="177"/>
                  </a:lnTo>
                  <a:lnTo>
                    <a:pt x="639" y="180"/>
                  </a:lnTo>
                  <a:lnTo>
                    <a:pt x="639" y="181"/>
                  </a:lnTo>
                  <a:lnTo>
                    <a:pt x="639" y="183"/>
                  </a:lnTo>
                  <a:lnTo>
                    <a:pt x="638" y="183"/>
                  </a:lnTo>
                  <a:lnTo>
                    <a:pt x="636" y="183"/>
                  </a:lnTo>
                  <a:lnTo>
                    <a:pt x="636" y="184"/>
                  </a:lnTo>
                  <a:lnTo>
                    <a:pt x="635" y="185"/>
                  </a:lnTo>
                  <a:lnTo>
                    <a:pt x="635" y="185"/>
                  </a:lnTo>
                  <a:lnTo>
                    <a:pt x="635" y="185"/>
                  </a:lnTo>
                  <a:lnTo>
                    <a:pt x="634" y="185"/>
                  </a:lnTo>
                  <a:lnTo>
                    <a:pt x="634" y="184"/>
                  </a:lnTo>
                  <a:lnTo>
                    <a:pt x="632" y="184"/>
                  </a:lnTo>
                  <a:lnTo>
                    <a:pt x="632" y="183"/>
                  </a:lnTo>
                  <a:lnTo>
                    <a:pt x="632" y="183"/>
                  </a:lnTo>
                  <a:lnTo>
                    <a:pt x="632" y="183"/>
                  </a:lnTo>
                  <a:lnTo>
                    <a:pt x="631" y="183"/>
                  </a:lnTo>
                  <a:lnTo>
                    <a:pt x="631" y="181"/>
                  </a:lnTo>
                  <a:lnTo>
                    <a:pt x="631" y="180"/>
                  </a:lnTo>
                  <a:lnTo>
                    <a:pt x="631" y="180"/>
                  </a:lnTo>
                  <a:lnTo>
                    <a:pt x="630" y="180"/>
                  </a:lnTo>
                  <a:lnTo>
                    <a:pt x="630" y="180"/>
                  </a:lnTo>
                  <a:lnTo>
                    <a:pt x="630" y="179"/>
                  </a:lnTo>
                  <a:lnTo>
                    <a:pt x="630" y="179"/>
                  </a:lnTo>
                  <a:lnTo>
                    <a:pt x="630" y="179"/>
                  </a:lnTo>
                  <a:lnTo>
                    <a:pt x="631" y="179"/>
                  </a:lnTo>
                  <a:lnTo>
                    <a:pt x="631" y="177"/>
                  </a:lnTo>
                  <a:lnTo>
                    <a:pt x="631" y="177"/>
                  </a:lnTo>
                  <a:lnTo>
                    <a:pt x="632" y="176"/>
                  </a:lnTo>
                  <a:lnTo>
                    <a:pt x="632" y="176"/>
                  </a:lnTo>
                  <a:lnTo>
                    <a:pt x="632" y="175"/>
                  </a:lnTo>
                  <a:lnTo>
                    <a:pt x="632" y="175"/>
                  </a:lnTo>
                  <a:lnTo>
                    <a:pt x="632" y="175"/>
                  </a:lnTo>
                  <a:lnTo>
                    <a:pt x="632" y="173"/>
                  </a:lnTo>
                  <a:lnTo>
                    <a:pt x="632" y="173"/>
                  </a:lnTo>
                  <a:lnTo>
                    <a:pt x="632" y="173"/>
                  </a:lnTo>
                  <a:lnTo>
                    <a:pt x="632" y="172"/>
                  </a:lnTo>
                  <a:lnTo>
                    <a:pt x="632" y="171"/>
                  </a:lnTo>
                  <a:lnTo>
                    <a:pt x="632" y="171"/>
                  </a:lnTo>
                  <a:lnTo>
                    <a:pt x="632" y="171"/>
                  </a:lnTo>
                  <a:lnTo>
                    <a:pt x="632" y="171"/>
                  </a:lnTo>
                  <a:lnTo>
                    <a:pt x="634" y="171"/>
                  </a:lnTo>
                  <a:lnTo>
                    <a:pt x="632" y="171"/>
                  </a:lnTo>
                  <a:lnTo>
                    <a:pt x="634" y="170"/>
                  </a:lnTo>
                  <a:lnTo>
                    <a:pt x="634" y="170"/>
                  </a:lnTo>
                  <a:lnTo>
                    <a:pt x="634" y="170"/>
                  </a:lnTo>
                  <a:lnTo>
                    <a:pt x="634" y="168"/>
                  </a:lnTo>
                  <a:lnTo>
                    <a:pt x="632" y="168"/>
                  </a:lnTo>
                  <a:lnTo>
                    <a:pt x="632" y="168"/>
                  </a:lnTo>
                  <a:lnTo>
                    <a:pt x="632" y="167"/>
                  </a:lnTo>
                  <a:lnTo>
                    <a:pt x="632" y="166"/>
                  </a:lnTo>
                  <a:lnTo>
                    <a:pt x="634" y="166"/>
                  </a:lnTo>
                  <a:lnTo>
                    <a:pt x="634" y="166"/>
                  </a:lnTo>
                  <a:lnTo>
                    <a:pt x="634" y="164"/>
                  </a:lnTo>
                  <a:lnTo>
                    <a:pt x="635" y="163"/>
                  </a:lnTo>
                  <a:lnTo>
                    <a:pt x="635" y="163"/>
                  </a:lnTo>
                  <a:lnTo>
                    <a:pt x="636" y="163"/>
                  </a:lnTo>
                  <a:lnTo>
                    <a:pt x="636" y="162"/>
                  </a:lnTo>
                  <a:lnTo>
                    <a:pt x="636" y="162"/>
                  </a:lnTo>
                  <a:lnTo>
                    <a:pt x="636" y="161"/>
                  </a:lnTo>
                  <a:lnTo>
                    <a:pt x="636" y="161"/>
                  </a:lnTo>
                  <a:lnTo>
                    <a:pt x="636" y="159"/>
                  </a:lnTo>
                  <a:lnTo>
                    <a:pt x="636" y="159"/>
                  </a:lnTo>
                  <a:lnTo>
                    <a:pt x="636" y="159"/>
                  </a:lnTo>
                  <a:lnTo>
                    <a:pt x="635" y="159"/>
                  </a:lnTo>
                  <a:lnTo>
                    <a:pt x="635" y="159"/>
                  </a:lnTo>
                  <a:lnTo>
                    <a:pt x="635" y="159"/>
                  </a:lnTo>
                  <a:lnTo>
                    <a:pt x="635" y="159"/>
                  </a:lnTo>
                  <a:lnTo>
                    <a:pt x="634" y="159"/>
                  </a:lnTo>
                  <a:lnTo>
                    <a:pt x="634" y="158"/>
                  </a:lnTo>
                  <a:lnTo>
                    <a:pt x="634" y="158"/>
                  </a:lnTo>
                  <a:lnTo>
                    <a:pt x="634" y="158"/>
                  </a:lnTo>
                  <a:lnTo>
                    <a:pt x="632" y="158"/>
                  </a:lnTo>
                  <a:lnTo>
                    <a:pt x="632" y="157"/>
                  </a:lnTo>
                  <a:lnTo>
                    <a:pt x="632" y="157"/>
                  </a:lnTo>
                  <a:lnTo>
                    <a:pt x="631" y="155"/>
                  </a:lnTo>
                  <a:lnTo>
                    <a:pt x="631" y="155"/>
                  </a:lnTo>
                  <a:lnTo>
                    <a:pt x="631" y="155"/>
                  </a:lnTo>
                  <a:lnTo>
                    <a:pt x="630" y="155"/>
                  </a:lnTo>
                  <a:lnTo>
                    <a:pt x="630" y="154"/>
                  </a:lnTo>
                  <a:lnTo>
                    <a:pt x="630" y="155"/>
                  </a:lnTo>
                  <a:lnTo>
                    <a:pt x="628" y="154"/>
                  </a:lnTo>
                  <a:lnTo>
                    <a:pt x="628" y="155"/>
                  </a:lnTo>
                  <a:lnTo>
                    <a:pt x="627" y="155"/>
                  </a:lnTo>
                  <a:lnTo>
                    <a:pt x="627" y="155"/>
                  </a:lnTo>
                  <a:lnTo>
                    <a:pt x="626" y="157"/>
                  </a:lnTo>
                  <a:lnTo>
                    <a:pt x="626" y="158"/>
                  </a:lnTo>
                  <a:lnTo>
                    <a:pt x="625" y="157"/>
                  </a:lnTo>
                  <a:lnTo>
                    <a:pt x="625" y="157"/>
                  </a:lnTo>
                  <a:lnTo>
                    <a:pt x="625" y="157"/>
                  </a:lnTo>
                  <a:lnTo>
                    <a:pt x="625" y="155"/>
                  </a:lnTo>
                  <a:lnTo>
                    <a:pt x="625" y="155"/>
                  </a:lnTo>
                  <a:lnTo>
                    <a:pt x="625" y="155"/>
                  </a:lnTo>
                  <a:lnTo>
                    <a:pt x="625" y="155"/>
                  </a:lnTo>
                  <a:lnTo>
                    <a:pt x="623" y="154"/>
                  </a:lnTo>
                  <a:lnTo>
                    <a:pt x="623" y="155"/>
                  </a:lnTo>
                  <a:lnTo>
                    <a:pt x="623" y="155"/>
                  </a:lnTo>
                  <a:lnTo>
                    <a:pt x="623" y="157"/>
                  </a:lnTo>
                  <a:lnTo>
                    <a:pt x="623" y="155"/>
                  </a:lnTo>
                  <a:lnTo>
                    <a:pt x="623" y="155"/>
                  </a:lnTo>
                  <a:lnTo>
                    <a:pt x="621" y="155"/>
                  </a:lnTo>
                  <a:lnTo>
                    <a:pt x="619" y="157"/>
                  </a:lnTo>
                  <a:lnTo>
                    <a:pt x="619" y="157"/>
                  </a:lnTo>
                  <a:lnTo>
                    <a:pt x="619" y="155"/>
                  </a:lnTo>
                  <a:lnTo>
                    <a:pt x="619" y="155"/>
                  </a:lnTo>
                  <a:lnTo>
                    <a:pt x="618" y="157"/>
                  </a:lnTo>
                  <a:lnTo>
                    <a:pt x="618" y="157"/>
                  </a:lnTo>
                  <a:lnTo>
                    <a:pt x="617" y="155"/>
                  </a:lnTo>
                  <a:lnTo>
                    <a:pt x="615" y="155"/>
                  </a:lnTo>
                  <a:lnTo>
                    <a:pt x="615" y="155"/>
                  </a:lnTo>
                  <a:lnTo>
                    <a:pt x="614" y="154"/>
                  </a:lnTo>
                  <a:lnTo>
                    <a:pt x="614" y="154"/>
                  </a:lnTo>
                  <a:lnTo>
                    <a:pt x="613" y="154"/>
                  </a:lnTo>
                  <a:lnTo>
                    <a:pt x="613" y="154"/>
                  </a:lnTo>
                  <a:lnTo>
                    <a:pt x="612" y="154"/>
                  </a:lnTo>
                  <a:lnTo>
                    <a:pt x="613" y="155"/>
                  </a:lnTo>
                  <a:lnTo>
                    <a:pt x="613" y="155"/>
                  </a:lnTo>
                  <a:lnTo>
                    <a:pt x="612" y="154"/>
                  </a:lnTo>
                  <a:lnTo>
                    <a:pt x="609" y="155"/>
                  </a:lnTo>
                  <a:lnTo>
                    <a:pt x="609" y="155"/>
                  </a:lnTo>
                  <a:lnTo>
                    <a:pt x="609" y="155"/>
                  </a:lnTo>
                  <a:lnTo>
                    <a:pt x="608" y="155"/>
                  </a:lnTo>
                  <a:lnTo>
                    <a:pt x="608" y="155"/>
                  </a:lnTo>
                  <a:lnTo>
                    <a:pt x="606" y="155"/>
                  </a:lnTo>
                  <a:lnTo>
                    <a:pt x="606" y="155"/>
                  </a:lnTo>
                  <a:lnTo>
                    <a:pt x="605" y="155"/>
                  </a:lnTo>
                  <a:lnTo>
                    <a:pt x="605" y="155"/>
                  </a:lnTo>
                  <a:lnTo>
                    <a:pt x="604" y="155"/>
                  </a:lnTo>
                  <a:lnTo>
                    <a:pt x="604" y="154"/>
                  </a:lnTo>
                  <a:lnTo>
                    <a:pt x="603" y="154"/>
                  </a:lnTo>
                  <a:lnTo>
                    <a:pt x="603" y="154"/>
                  </a:lnTo>
                  <a:lnTo>
                    <a:pt x="603" y="154"/>
                  </a:lnTo>
                  <a:lnTo>
                    <a:pt x="601" y="154"/>
                  </a:lnTo>
                  <a:lnTo>
                    <a:pt x="601" y="153"/>
                  </a:lnTo>
                  <a:lnTo>
                    <a:pt x="603" y="153"/>
                  </a:lnTo>
                  <a:lnTo>
                    <a:pt x="603" y="153"/>
                  </a:lnTo>
                  <a:lnTo>
                    <a:pt x="601" y="153"/>
                  </a:lnTo>
                  <a:lnTo>
                    <a:pt x="601" y="153"/>
                  </a:lnTo>
                  <a:lnTo>
                    <a:pt x="600" y="153"/>
                  </a:lnTo>
                  <a:lnTo>
                    <a:pt x="600" y="153"/>
                  </a:lnTo>
                  <a:lnTo>
                    <a:pt x="599" y="153"/>
                  </a:lnTo>
                  <a:lnTo>
                    <a:pt x="600" y="153"/>
                  </a:lnTo>
                  <a:lnTo>
                    <a:pt x="600" y="154"/>
                  </a:lnTo>
                  <a:lnTo>
                    <a:pt x="600" y="154"/>
                  </a:lnTo>
                  <a:lnTo>
                    <a:pt x="599" y="154"/>
                  </a:lnTo>
                  <a:lnTo>
                    <a:pt x="599" y="155"/>
                  </a:lnTo>
                  <a:lnTo>
                    <a:pt x="599" y="155"/>
                  </a:lnTo>
                  <a:lnTo>
                    <a:pt x="597" y="155"/>
                  </a:lnTo>
                  <a:lnTo>
                    <a:pt x="597" y="155"/>
                  </a:lnTo>
                  <a:lnTo>
                    <a:pt x="596" y="155"/>
                  </a:lnTo>
                  <a:lnTo>
                    <a:pt x="596" y="155"/>
                  </a:lnTo>
                  <a:lnTo>
                    <a:pt x="596" y="155"/>
                  </a:lnTo>
                  <a:lnTo>
                    <a:pt x="595" y="155"/>
                  </a:lnTo>
                  <a:lnTo>
                    <a:pt x="595" y="155"/>
                  </a:lnTo>
                  <a:lnTo>
                    <a:pt x="595" y="155"/>
                  </a:lnTo>
                  <a:lnTo>
                    <a:pt x="595" y="155"/>
                  </a:lnTo>
                  <a:lnTo>
                    <a:pt x="593" y="155"/>
                  </a:lnTo>
                  <a:lnTo>
                    <a:pt x="593" y="155"/>
                  </a:lnTo>
                  <a:lnTo>
                    <a:pt x="591" y="155"/>
                  </a:lnTo>
                  <a:lnTo>
                    <a:pt x="591" y="155"/>
                  </a:lnTo>
                  <a:lnTo>
                    <a:pt x="590" y="155"/>
                  </a:lnTo>
                  <a:lnTo>
                    <a:pt x="590" y="155"/>
                  </a:lnTo>
                  <a:lnTo>
                    <a:pt x="588" y="155"/>
                  </a:lnTo>
                  <a:lnTo>
                    <a:pt x="588" y="155"/>
                  </a:lnTo>
                  <a:lnTo>
                    <a:pt x="588" y="155"/>
                  </a:lnTo>
                  <a:lnTo>
                    <a:pt x="588" y="157"/>
                  </a:lnTo>
                  <a:lnTo>
                    <a:pt x="586" y="157"/>
                  </a:lnTo>
                  <a:lnTo>
                    <a:pt x="586" y="157"/>
                  </a:lnTo>
                  <a:lnTo>
                    <a:pt x="584" y="157"/>
                  </a:lnTo>
                  <a:lnTo>
                    <a:pt x="584" y="157"/>
                  </a:lnTo>
                  <a:lnTo>
                    <a:pt x="583" y="157"/>
                  </a:lnTo>
                  <a:lnTo>
                    <a:pt x="582" y="155"/>
                  </a:lnTo>
                  <a:lnTo>
                    <a:pt x="580" y="155"/>
                  </a:lnTo>
                  <a:lnTo>
                    <a:pt x="580" y="154"/>
                  </a:lnTo>
                  <a:lnTo>
                    <a:pt x="580" y="154"/>
                  </a:lnTo>
                  <a:lnTo>
                    <a:pt x="580" y="154"/>
                  </a:lnTo>
                  <a:lnTo>
                    <a:pt x="580" y="153"/>
                  </a:lnTo>
                  <a:lnTo>
                    <a:pt x="580" y="153"/>
                  </a:lnTo>
                  <a:lnTo>
                    <a:pt x="580" y="153"/>
                  </a:lnTo>
                  <a:lnTo>
                    <a:pt x="580" y="153"/>
                  </a:lnTo>
                  <a:lnTo>
                    <a:pt x="580" y="151"/>
                  </a:lnTo>
                  <a:lnTo>
                    <a:pt x="580" y="150"/>
                  </a:lnTo>
                  <a:lnTo>
                    <a:pt x="580" y="150"/>
                  </a:lnTo>
                  <a:lnTo>
                    <a:pt x="580" y="150"/>
                  </a:lnTo>
                  <a:lnTo>
                    <a:pt x="580" y="149"/>
                  </a:lnTo>
                  <a:lnTo>
                    <a:pt x="580" y="149"/>
                  </a:lnTo>
                  <a:lnTo>
                    <a:pt x="580" y="149"/>
                  </a:lnTo>
                  <a:lnTo>
                    <a:pt x="580" y="149"/>
                  </a:lnTo>
                  <a:lnTo>
                    <a:pt x="580" y="148"/>
                  </a:lnTo>
                  <a:lnTo>
                    <a:pt x="580" y="148"/>
                  </a:lnTo>
                  <a:lnTo>
                    <a:pt x="580" y="146"/>
                  </a:lnTo>
                  <a:lnTo>
                    <a:pt x="580" y="146"/>
                  </a:lnTo>
                  <a:lnTo>
                    <a:pt x="580" y="146"/>
                  </a:lnTo>
                  <a:lnTo>
                    <a:pt x="582" y="146"/>
                  </a:lnTo>
                  <a:lnTo>
                    <a:pt x="582" y="145"/>
                  </a:lnTo>
                  <a:lnTo>
                    <a:pt x="583" y="145"/>
                  </a:lnTo>
                  <a:lnTo>
                    <a:pt x="582" y="145"/>
                  </a:lnTo>
                  <a:lnTo>
                    <a:pt x="582" y="144"/>
                  </a:lnTo>
                  <a:lnTo>
                    <a:pt x="582" y="142"/>
                  </a:lnTo>
                  <a:lnTo>
                    <a:pt x="582" y="142"/>
                  </a:lnTo>
                  <a:lnTo>
                    <a:pt x="583" y="142"/>
                  </a:lnTo>
                  <a:lnTo>
                    <a:pt x="583" y="141"/>
                  </a:lnTo>
                  <a:lnTo>
                    <a:pt x="584" y="141"/>
                  </a:lnTo>
                  <a:lnTo>
                    <a:pt x="584" y="140"/>
                  </a:lnTo>
                  <a:lnTo>
                    <a:pt x="584" y="140"/>
                  </a:lnTo>
                  <a:lnTo>
                    <a:pt x="584" y="140"/>
                  </a:lnTo>
                  <a:lnTo>
                    <a:pt x="584" y="140"/>
                  </a:lnTo>
                  <a:lnTo>
                    <a:pt x="584" y="140"/>
                  </a:lnTo>
                  <a:lnTo>
                    <a:pt x="584" y="138"/>
                  </a:lnTo>
                  <a:lnTo>
                    <a:pt x="584" y="138"/>
                  </a:lnTo>
                  <a:lnTo>
                    <a:pt x="586" y="137"/>
                  </a:lnTo>
                  <a:lnTo>
                    <a:pt x="586" y="136"/>
                  </a:lnTo>
                  <a:lnTo>
                    <a:pt x="586" y="136"/>
                  </a:lnTo>
                  <a:lnTo>
                    <a:pt x="586" y="136"/>
                  </a:lnTo>
                  <a:lnTo>
                    <a:pt x="584" y="137"/>
                  </a:lnTo>
                  <a:lnTo>
                    <a:pt x="584" y="136"/>
                  </a:lnTo>
                  <a:lnTo>
                    <a:pt x="584" y="136"/>
                  </a:lnTo>
                  <a:lnTo>
                    <a:pt x="586" y="135"/>
                  </a:lnTo>
                  <a:lnTo>
                    <a:pt x="586" y="133"/>
                  </a:lnTo>
                  <a:lnTo>
                    <a:pt x="587" y="133"/>
                  </a:lnTo>
                  <a:lnTo>
                    <a:pt x="588" y="132"/>
                  </a:lnTo>
                  <a:lnTo>
                    <a:pt x="588" y="131"/>
                  </a:lnTo>
                  <a:lnTo>
                    <a:pt x="587" y="131"/>
                  </a:lnTo>
                  <a:lnTo>
                    <a:pt x="586" y="131"/>
                  </a:lnTo>
                  <a:lnTo>
                    <a:pt x="584" y="131"/>
                  </a:lnTo>
                  <a:lnTo>
                    <a:pt x="584" y="129"/>
                  </a:lnTo>
                  <a:lnTo>
                    <a:pt x="584" y="129"/>
                  </a:lnTo>
                  <a:lnTo>
                    <a:pt x="583" y="128"/>
                  </a:lnTo>
                  <a:lnTo>
                    <a:pt x="583" y="128"/>
                  </a:lnTo>
                  <a:lnTo>
                    <a:pt x="583" y="129"/>
                  </a:lnTo>
                  <a:lnTo>
                    <a:pt x="582" y="128"/>
                  </a:lnTo>
                  <a:lnTo>
                    <a:pt x="582" y="128"/>
                  </a:lnTo>
                  <a:lnTo>
                    <a:pt x="582" y="128"/>
                  </a:lnTo>
                  <a:lnTo>
                    <a:pt x="582" y="127"/>
                  </a:lnTo>
                  <a:lnTo>
                    <a:pt x="580" y="127"/>
                  </a:lnTo>
                  <a:lnTo>
                    <a:pt x="582" y="126"/>
                  </a:lnTo>
                  <a:lnTo>
                    <a:pt x="580" y="126"/>
                  </a:lnTo>
                  <a:lnTo>
                    <a:pt x="580" y="126"/>
                  </a:lnTo>
                  <a:lnTo>
                    <a:pt x="580" y="124"/>
                  </a:lnTo>
                  <a:lnTo>
                    <a:pt x="580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8" y="123"/>
                  </a:lnTo>
                  <a:lnTo>
                    <a:pt x="578" y="122"/>
                  </a:lnTo>
                  <a:lnTo>
                    <a:pt x="578" y="122"/>
                  </a:lnTo>
                  <a:lnTo>
                    <a:pt x="578" y="120"/>
                  </a:lnTo>
                  <a:lnTo>
                    <a:pt x="578" y="119"/>
                  </a:lnTo>
                  <a:lnTo>
                    <a:pt x="578" y="118"/>
                  </a:lnTo>
                  <a:lnTo>
                    <a:pt x="579" y="118"/>
                  </a:lnTo>
                  <a:lnTo>
                    <a:pt x="579" y="118"/>
                  </a:lnTo>
                  <a:lnTo>
                    <a:pt x="579" y="116"/>
                  </a:lnTo>
                  <a:lnTo>
                    <a:pt x="578" y="116"/>
                  </a:lnTo>
                  <a:lnTo>
                    <a:pt x="577" y="115"/>
                  </a:lnTo>
                  <a:lnTo>
                    <a:pt x="577" y="115"/>
                  </a:lnTo>
                  <a:lnTo>
                    <a:pt x="577" y="115"/>
                  </a:lnTo>
                  <a:lnTo>
                    <a:pt x="575" y="115"/>
                  </a:lnTo>
                  <a:lnTo>
                    <a:pt x="575" y="115"/>
                  </a:lnTo>
                  <a:lnTo>
                    <a:pt x="575" y="115"/>
                  </a:lnTo>
                  <a:lnTo>
                    <a:pt x="575" y="115"/>
                  </a:lnTo>
                  <a:lnTo>
                    <a:pt x="574" y="114"/>
                  </a:lnTo>
                  <a:lnTo>
                    <a:pt x="574" y="114"/>
                  </a:lnTo>
                  <a:lnTo>
                    <a:pt x="574" y="114"/>
                  </a:lnTo>
                  <a:lnTo>
                    <a:pt x="574" y="114"/>
                  </a:lnTo>
                  <a:lnTo>
                    <a:pt x="573" y="113"/>
                  </a:lnTo>
                  <a:lnTo>
                    <a:pt x="573" y="113"/>
                  </a:lnTo>
                  <a:lnTo>
                    <a:pt x="573" y="113"/>
                  </a:lnTo>
                  <a:lnTo>
                    <a:pt x="571" y="113"/>
                  </a:lnTo>
                  <a:lnTo>
                    <a:pt x="573" y="111"/>
                  </a:lnTo>
                  <a:lnTo>
                    <a:pt x="571" y="111"/>
                  </a:lnTo>
                  <a:lnTo>
                    <a:pt x="571" y="111"/>
                  </a:lnTo>
                  <a:lnTo>
                    <a:pt x="570" y="110"/>
                  </a:lnTo>
                  <a:lnTo>
                    <a:pt x="570" y="110"/>
                  </a:lnTo>
                  <a:lnTo>
                    <a:pt x="570" y="110"/>
                  </a:lnTo>
                  <a:lnTo>
                    <a:pt x="570" y="109"/>
                  </a:lnTo>
                  <a:lnTo>
                    <a:pt x="569" y="109"/>
                  </a:lnTo>
                  <a:lnTo>
                    <a:pt x="569" y="109"/>
                  </a:lnTo>
                  <a:lnTo>
                    <a:pt x="569" y="109"/>
                  </a:lnTo>
                  <a:lnTo>
                    <a:pt x="569" y="109"/>
                  </a:lnTo>
                  <a:lnTo>
                    <a:pt x="568" y="109"/>
                  </a:lnTo>
                  <a:lnTo>
                    <a:pt x="569" y="107"/>
                  </a:lnTo>
                  <a:lnTo>
                    <a:pt x="569" y="107"/>
                  </a:lnTo>
                  <a:lnTo>
                    <a:pt x="569" y="107"/>
                  </a:lnTo>
                  <a:lnTo>
                    <a:pt x="569" y="107"/>
                  </a:lnTo>
                  <a:lnTo>
                    <a:pt x="568" y="106"/>
                  </a:lnTo>
                  <a:lnTo>
                    <a:pt x="568" y="106"/>
                  </a:lnTo>
                  <a:lnTo>
                    <a:pt x="568" y="106"/>
                  </a:lnTo>
                  <a:lnTo>
                    <a:pt x="568" y="105"/>
                  </a:lnTo>
                  <a:lnTo>
                    <a:pt x="568" y="105"/>
                  </a:lnTo>
                  <a:lnTo>
                    <a:pt x="568" y="105"/>
                  </a:lnTo>
                  <a:lnTo>
                    <a:pt x="566" y="105"/>
                  </a:lnTo>
                  <a:lnTo>
                    <a:pt x="566" y="103"/>
                  </a:lnTo>
                  <a:lnTo>
                    <a:pt x="568" y="103"/>
                  </a:lnTo>
                  <a:lnTo>
                    <a:pt x="568" y="103"/>
                  </a:lnTo>
                  <a:lnTo>
                    <a:pt x="568" y="103"/>
                  </a:lnTo>
                  <a:lnTo>
                    <a:pt x="568" y="103"/>
                  </a:lnTo>
                  <a:lnTo>
                    <a:pt x="566" y="102"/>
                  </a:lnTo>
                  <a:lnTo>
                    <a:pt x="566" y="103"/>
                  </a:lnTo>
                  <a:lnTo>
                    <a:pt x="565" y="102"/>
                  </a:lnTo>
                  <a:lnTo>
                    <a:pt x="566" y="102"/>
                  </a:lnTo>
                  <a:lnTo>
                    <a:pt x="568" y="102"/>
                  </a:lnTo>
                  <a:lnTo>
                    <a:pt x="566" y="102"/>
                  </a:lnTo>
                  <a:lnTo>
                    <a:pt x="566" y="101"/>
                  </a:lnTo>
                  <a:lnTo>
                    <a:pt x="566" y="101"/>
                  </a:lnTo>
                  <a:lnTo>
                    <a:pt x="566" y="101"/>
                  </a:lnTo>
                  <a:lnTo>
                    <a:pt x="565" y="101"/>
                  </a:lnTo>
                  <a:lnTo>
                    <a:pt x="565" y="102"/>
                  </a:lnTo>
                  <a:lnTo>
                    <a:pt x="564" y="101"/>
                  </a:lnTo>
                  <a:lnTo>
                    <a:pt x="564" y="101"/>
                  </a:lnTo>
                  <a:lnTo>
                    <a:pt x="564" y="101"/>
                  </a:lnTo>
                  <a:lnTo>
                    <a:pt x="564" y="100"/>
                  </a:lnTo>
                  <a:lnTo>
                    <a:pt x="562" y="100"/>
                  </a:lnTo>
                  <a:lnTo>
                    <a:pt x="562" y="100"/>
                  </a:lnTo>
                  <a:lnTo>
                    <a:pt x="562" y="98"/>
                  </a:lnTo>
                  <a:lnTo>
                    <a:pt x="561" y="98"/>
                  </a:lnTo>
                  <a:lnTo>
                    <a:pt x="561" y="98"/>
                  </a:lnTo>
                  <a:lnTo>
                    <a:pt x="560" y="97"/>
                  </a:lnTo>
                  <a:lnTo>
                    <a:pt x="560" y="97"/>
                  </a:lnTo>
                  <a:lnTo>
                    <a:pt x="560" y="96"/>
                  </a:lnTo>
                  <a:lnTo>
                    <a:pt x="560" y="96"/>
                  </a:lnTo>
                  <a:lnTo>
                    <a:pt x="561" y="96"/>
                  </a:lnTo>
                  <a:lnTo>
                    <a:pt x="560" y="94"/>
                  </a:lnTo>
                  <a:lnTo>
                    <a:pt x="560" y="94"/>
                  </a:lnTo>
                  <a:lnTo>
                    <a:pt x="561" y="96"/>
                  </a:lnTo>
                  <a:lnTo>
                    <a:pt x="561" y="94"/>
                  </a:lnTo>
                  <a:lnTo>
                    <a:pt x="561" y="94"/>
                  </a:lnTo>
                  <a:lnTo>
                    <a:pt x="561" y="94"/>
                  </a:lnTo>
                  <a:lnTo>
                    <a:pt x="562" y="94"/>
                  </a:lnTo>
                  <a:lnTo>
                    <a:pt x="564" y="93"/>
                  </a:lnTo>
                  <a:lnTo>
                    <a:pt x="564" y="93"/>
                  </a:lnTo>
                  <a:lnTo>
                    <a:pt x="564" y="93"/>
                  </a:lnTo>
                  <a:lnTo>
                    <a:pt x="564" y="92"/>
                  </a:lnTo>
                  <a:lnTo>
                    <a:pt x="562" y="91"/>
                  </a:lnTo>
                  <a:lnTo>
                    <a:pt x="562" y="91"/>
                  </a:lnTo>
                  <a:lnTo>
                    <a:pt x="564" y="89"/>
                  </a:lnTo>
                  <a:lnTo>
                    <a:pt x="562" y="89"/>
                  </a:lnTo>
                  <a:lnTo>
                    <a:pt x="562" y="89"/>
                  </a:lnTo>
                  <a:lnTo>
                    <a:pt x="562" y="88"/>
                  </a:lnTo>
                  <a:lnTo>
                    <a:pt x="562" y="88"/>
                  </a:lnTo>
                  <a:lnTo>
                    <a:pt x="562" y="88"/>
                  </a:lnTo>
                  <a:lnTo>
                    <a:pt x="564" y="88"/>
                  </a:lnTo>
                  <a:lnTo>
                    <a:pt x="564" y="88"/>
                  </a:lnTo>
                  <a:lnTo>
                    <a:pt x="564" y="87"/>
                  </a:lnTo>
                  <a:lnTo>
                    <a:pt x="564" y="87"/>
                  </a:lnTo>
                  <a:lnTo>
                    <a:pt x="564" y="85"/>
                  </a:lnTo>
                  <a:lnTo>
                    <a:pt x="564" y="85"/>
                  </a:lnTo>
                  <a:lnTo>
                    <a:pt x="564" y="84"/>
                  </a:lnTo>
                  <a:lnTo>
                    <a:pt x="564" y="84"/>
                  </a:lnTo>
                  <a:lnTo>
                    <a:pt x="564" y="84"/>
                  </a:lnTo>
                  <a:lnTo>
                    <a:pt x="562" y="84"/>
                  </a:lnTo>
                  <a:lnTo>
                    <a:pt x="562" y="84"/>
                  </a:lnTo>
                  <a:lnTo>
                    <a:pt x="561" y="84"/>
                  </a:lnTo>
                  <a:lnTo>
                    <a:pt x="561" y="83"/>
                  </a:lnTo>
                  <a:lnTo>
                    <a:pt x="561" y="83"/>
                  </a:lnTo>
                  <a:lnTo>
                    <a:pt x="561" y="83"/>
                  </a:lnTo>
                  <a:lnTo>
                    <a:pt x="561" y="83"/>
                  </a:lnTo>
                  <a:lnTo>
                    <a:pt x="560" y="81"/>
                  </a:lnTo>
                  <a:lnTo>
                    <a:pt x="560" y="81"/>
                  </a:lnTo>
                  <a:lnTo>
                    <a:pt x="560" y="80"/>
                  </a:lnTo>
                  <a:lnTo>
                    <a:pt x="560" y="80"/>
                  </a:lnTo>
                  <a:lnTo>
                    <a:pt x="560" y="80"/>
                  </a:lnTo>
                  <a:lnTo>
                    <a:pt x="560" y="80"/>
                  </a:lnTo>
                  <a:lnTo>
                    <a:pt x="560" y="79"/>
                  </a:lnTo>
                  <a:lnTo>
                    <a:pt x="560" y="79"/>
                  </a:lnTo>
                  <a:lnTo>
                    <a:pt x="558" y="79"/>
                  </a:lnTo>
                  <a:lnTo>
                    <a:pt x="560" y="78"/>
                  </a:lnTo>
                  <a:lnTo>
                    <a:pt x="560" y="76"/>
                  </a:lnTo>
                  <a:lnTo>
                    <a:pt x="560" y="76"/>
                  </a:lnTo>
                  <a:lnTo>
                    <a:pt x="560" y="75"/>
                  </a:lnTo>
                  <a:lnTo>
                    <a:pt x="560" y="75"/>
                  </a:lnTo>
                  <a:lnTo>
                    <a:pt x="560" y="74"/>
                  </a:lnTo>
                  <a:lnTo>
                    <a:pt x="560" y="74"/>
                  </a:lnTo>
                  <a:lnTo>
                    <a:pt x="558" y="72"/>
                  </a:lnTo>
                  <a:lnTo>
                    <a:pt x="558" y="72"/>
                  </a:lnTo>
                  <a:lnTo>
                    <a:pt x="558" y="71"/>
                  </a:lnTo>
                  <a:lnTo>
                    <a:pt x="560" y="71"/>
                  </a:lnTo>
                  <a:lnTo>
                    <a:pt x="558" y="70"/>
                  </a:lnTo>
                  <a:lnTo>
                    <a:pt x="560" y="70"/>
                  </a:lnTo>
                  <a:lnTo>
                    <a:pt x="560" y="68"/>
                  </a:lnTo>
                  <a:lnTo>
                    <a:pt x="560" y="70"/>
                  </a:lnTo>
                  <a:lnTo>
                    <a:pt x="560" y="68"/>
                  </a:lnTo>
                  <a:lnTo>
                    <a:pt x="560" y="68"/>
                  </a:lnTo>
                  <a:lnTo>
                    <a:pt x="560" y="67"/>
                  </a:lnTo>
                  <a:lnTo>
                    <a:pt x="560" y="67"/>
                  </a:lnTo>
                  <a:lnTo>
                    <a:pt x="561" y="67"/>
                  </a:lnTo>
                  <a:lnTo>
                    <a:pt x="561" y="66"/>
                  </a:lnTo>
                  <a:lnTo>
                    <a:pt x="561" y="66"/>
                  </a:lnTo>
                  <a:lnTo>
                    <a:pt x="562" y="67"/>
                  </a:lnTo>
                  <a:lnTo>
                    <a:pt x="562" y="67"/>
                  </a:lnTo>
                  <a:lnTo>
                    <a:pt x="562" y="66"/>
                  </a:lnTo>
                  <a:lnTo>
                    <a:pt x="562" y="66"/>
                  </a:lnTo>
                  <a:lnTo>
                    <a:pt x="561" y="66"/>
                  </a:lnTo>
                  <a:lnTo>
                    <a:pt x="561" y="65"/>
                  </a:lnTo>
                  <a:lnTo>
                    <a:pt x="561" y="65"/>
                  </a:lnTo>
                  <a:lnTo>
                    <a:pt x="561" y="65"/>
                  </a:lnTo>
                  <a:lnTo>
                    <a:pt x="560" y="65"/>
                  </a:lnTo>
                  <a:lnTo>
                    <a:pt x="560" y="63"/>
                  </a:lnTo>
                  <a:lnTo>
                    <a:pt x="560" y="63"/>
                  </a:lnTo>
                  <a:lnTo>
                    <a:pt x="560" y="63"/>
                  </a:lnTo>
                  <a:lnTo>
                    <a:pt x="560" y="63"/>
                  </a:lnTo>
                  <a:lnTo>
                    <a:pt x="558" y="63"/>
                  </a:lnTo>
                  <a:lnTo>
                    <a:pt x="558" y="63"/>
                  </a:lnTo>
                  <a:lnTo>
                    <a:pt x="560" y="62"/>
                  </a:lnTo>
                  <a:lnTo>
                    <a:pt x="561" y="63"/>
                  </a:lnTo>
                  <a:lnTo>
                    <a:pt x="561" y="62"/>
                  </a:lnTo>
                  <a:lnTo>
                    <a:pt x="561" y="62"/>
                  </a:lnTo>
                  <a:lnTo>
                    <a:pt x="561" y="62"/>
                  </a:lnTo>
                  <a:lnTo>
                    <a:pt x="560" y="61"/>
                  </a:lnTo>
                  <a:lnTo>
                    <a:pt x="558" y="61"/>
                  </a:lnTo>
                  <a:lnTo>
                    <a:pt x="558" y="59"/>
                  </a:lnTo>
                  <a:lnTo>
                    <a:pt x="558" y="59"/>
                  </a:lnTo>
                  <a:lnTo>
                    <a:pt x="558" y="59"/>
                  </a:lnTo>
                  <a:lnTo>
                    <a:pt x="558" y="58"/>
                  </a:lnTo>
                  <a:lnTo>
                    <a:pt x="558" y="58"/>
                  </a:lnTo>
                  <a:lnTo>
                    <a:pt x="558" y="57"/>
                  </a:lnTo>
                  <a:lnTo>
                    <a:pt x="558" y="56"/>
                  </a:lnTo>
                  <a:lnTo>
                    <a:pt x="557" y="53"/>
                  </a:lnTo>
                  <a:lnTo>
                    <a:pt x="557" y="53"/>
                  </a:lnTo>
                  <a:lnTo>
                    <a:pt x="557" y="52"/>
                  </a:lnTo>
                  <a:lnTo>
                    <a:pt x="557" y="52"/>
                  </a:lnTo>
                  <a:lnTo>
                    <a:pt x="556" y="52"/>
                  </a:lnTo>
                  <a:lnTo>
                    <a:pt x="556" y="52"/>
                  </a:lnTo>
                  <a:lnTo>
                    <a:pt x="556" y="50"/>
                  </a:lnTo>
                  <a:lnTo>
                    <a:pt x="555" y="48"/>
                  </a:lnTo>
                  <a:lnTo>
                    <a:pt x="555" y="48"/>
                  </a:lnTo>
                  <a:lnTo>
                    <a:pt x="555" y="46"/>
                  </a:lnTo>
                  <a:lnTo>
                    <a:pt x="553" y="46"/>
                  </a:lnTo>
                  <a:lnTo>
                    <a:pt x="553" y="46"/>
                  </a:lnTo>
                  <a:lnTo>
                    <a:pt x="553" y="46"/>
                  </a:lnTo>
                  <a:lnTo>
                    <a:pt x="553" y="46"/>
                  </a:lnTo>
                  <a:lnTo>
                    <a:pt x="552" y="45"/>
                  </a:lnTo>
                  <a:lnTo>
                    <a:pt x="551" y="45"/>
                  </a:lnTo>
                  <a:lnTo>
                    <a:pt x="551" y="44"/>
                  </a:lnTo>
                  <a:lnTo>
                    <a:pt x="552" y="43"/>
                  </a:lnTo>
                  <a:lnTo>
                    <a:pt x="551" y="43"/>
                  </a:lnTo>
                  <a:lnTo>
                    <a:pt x="551" y="43"/>
                  </a:lnTo>
                  <a:lnTo>
                    <a:pt x="549" y="43"/>
                  </a:lnTo>
                  <a:lnTo>
                    <a:pt x="549" y="43"/>
                  </a:lnTo>
                  <a:lnTo>
                    <a:pt x="548" y="43"/>
                  </a:lnTo>
                  <a:lnTo>
                    <a:pt x="547" y="43"/>
                  </a:lnTo>
                  <a:lnTo>
                    <a:pt x="547" y="41"/>
                  </a:lnTo>
                  <a:lnTo>
                    <a:pt x="545" y="41"/>
                  </a:lnTo>
                  <a:lnTo>
                    <a:pt x="545" y="41"/>
                  </a:lnTo>
                  <a:lnTo>
                    <a:pt x="545" y="41"/>
                  </a:lnTo>
                  <a:lnTo>
                    <a:pt x="545" y="41"/>
                  </a:lnTo>
                  <a:lnTo>
                    <a:pt x="544" y="40"/>
                  </a:lnTo>
                  <a:lnTo>
                    <a:pt x="544" y="40"/>
                  </a:lnTo>
                  <a:lnTo>
                    <a:pt x="543" y="40"/>
                  </a:lnTo>
                  <a:lnTo>
                    <a:pt x="542" y="40"/>
                  </a:lnTo>
                  <a:lnTo>
                    <a:pt x="542" y="40"/>
                  </a:lnTo>
                  <a:lnTo>
                    <a:pt x="540" y="39"/>
                  </a:lnTo>
                  <a:lnTo>
                    <a:pt x="540" y="40"/>
                  </a:lnTo>
                  <a:lnTo>
                    <a:pt x="539" y="39"/>
                  </a:lnTo>
                  <a:lnTo>
                    <a:pt x="539" y="39"/>
                  </a:lnTo>
                  <a:lnTo>
                    <a:pt x="539" y="37"/>
                  </a:lnTo>
                  <a:lnTo>
                    <a:pt x="539" y="37"/>
                  </a:lnTo>
                  <a:lnTo>
                    <a:pt x="539" y="36"/>
                  </a:lnTo>
                  <a:lnTo>
                    <a:pt x="539" y="36"/>
                  </a:lnTo>
                  <a:lnTo>
                    <a:pt x="539" y="36"/>
                  </a:lnTo>
                  <a:lnTo>
                    <a:pt x="539" y="35"/>
                  </a:lnTo>
                  <a:lnTo>
                    <a:pt x="538" y="33"/>
                  </a:lnTo>
                  <a:lnTo>
                    <a:pt x="538" y="33"/>
                  </a:lnTo>
                  <a:lnTo>
                    <a:pt x="535" y="33"/>
                  </a:lnTo>
                  <a:lnTo>
                    <a:pt x="534" y="32"/>
                  </a:lnTo>
                  <a:lnTo>
                    <a:pt x="534" y="32"/>
                  </a:lnTo>
                  <a:lnTo>
                    <a:pt x="535" y="31"/>
                  </a:lnTo>
                  <a:lnTo>
                    <a:pt x="535" y="30"/>
                  </a:lnTo>
                  <a:lnTo>
                    <a:pt x="535" y="28"/>
                  </a:lnTo>
                  <a:lnTo>
                    <a:pt x="535" y="28"/>
                  </a:lnTo>
                  <a:lnTo>
                    <a:pt x="534" y="27"/>
                  </a:lnTo>
                  <a:lnTo>
                    <a:pt x="533" y="28"/>
                  </a:lnTo>
                  <a:lnTo>
                    <a:pt x="533" y="28"/>
                  </a:lnTo>
                  <a:lnTo>
                    <a:pt x="534" y="30"/>
                  </a:lnTo>
                  <a:lnTo>
                    <a:pt x="533" y="30"/>
                  </a:lnTo>
                  <a:lnTo>
                    <a:pt x="533" y="30"/>
                  </a:lnTo>
                  <a:lnTo>
                    <a:pt x="533" y="30"/>
                  </a:lnTo>
                  <a:lnTo>
                    <a:pt x="531" y="28"/>
                  </a:lnTo>
                  <a:lnTo>
                    <a:pt x="530" y="28"/>
                  </a:lnTo>
                  <a:lnTo>
                    <a:pt x="529" y="28"/>
                  </a:lnTo>
                  <a:lnTo>
                    <a:pt x="529" y="28"/>
                  </a:lnTo>
                  <a:lnTo>
                    <a:pt x="527" y="30"/>
                  </a:lnTo>
                  <a:lnTo>
                    <a:pt x="527" y="30"/>
                  </a:lnTo>
                  <a:lnTo>
                    <a:pt x="526" y="30"/>
                  </a:lnTo>
                  <a:lnTo>
                    <a:pt x="525" y="31"/>
                  </a:lnTo>
                  <a:lnTo>
                    <a:pt x="525" y="31"/>
                  </a:lnTo>
                  <a:lnTo>
                    <a:pt x="523" y="31"/>
                  </a:lnTo>
                  <a:lnTo>
                    <a:pt x="522" y="30"/>
                  </a:lnTo>
                  <a:lnTo>
                    <a:pt x="521" y="31"/>
                  </a:lnTo>
                  <a:lnTo>
                    <a:pt x="520" y="32"/>
                  </a:lnTo>
                  <a:lnTo>
                    <a:pt x="518" y="32"/>
                  </a:lnTo>
                  <a:lnTo>
                    <a:pt x="517" y="31"/>
                  </a:lnTo>
                  <a:lnTo>
                    <a:pt x="516" y="32"/>
                  </a:lnTo>
                  <a:lnTo>
                    <a:pt x="516" y="32"/>
                  </a:lnTo>
                  <a:lnTo>
                    <a:pt x="516" y="31"/>
                  </a:lnTo>
                  <a:lnTo>
                    <a:pt x="516" y="31"/>
                  </a:lnTo>
                  <a:lnTo>
                    <a:pt x="513" y="30"/>
                  </a:lnTo>
                  <a:lnTo>
                    <a:pt x="513" y="30"/>
                  </a:lnTo>
                  <a:lnTo>
                    <a:pt x="512" y="30"/>
                  </a:lnTo>
                  <a:lnTo>
                    <a:pt x="510" y="31"/>
                  </a:lnTo>
                  <a:lnTo>
                    <a:pt x="510" y="31"/>
                  </a:lnTo>
                  <a:lnTo>
                    <a:pt x="509" y="31"/>
                  </a:lnTo>
                  <a:lnTo>
                    <a:pt x="508" y="30"/>
                  </a:lnTo>
                  <a:lnTo>
                    <a:pt x="508" y="30"/>
                  </a:lnTo>
                  <a:lnTo>
                    <a:pt x="508" y="28"/>
                  </a:lnTo>
                  <a:lnTo>
                    <a:pt x="505" y="28"/>
                  </a:lnTo>
                  <a:lnTo>
                    <a:pt x="505" y="28"/>
                  </a:lnTo>
                  <a:lnTo>
                    <a:pt x="504" y="28"/>
                  </a:lnTo>
                  <a:lnTo>
                    <a:pt x="504" y="28"/>
                  </a:lnTo>
                  <a:lnTo>
                    <a:pt x="504" y="30"/>
                  </a:lnTo>
                  <a:lnTo>
                    <a:pt x="503" y="30"/>
                  </a:lnTo>
                  <a:lnTo>
                    <a:pt x="503" y="31"/>
                  </a:lnTo>
                  <a:lnTo>
                    <a:pt x="501" y="31"/>
                  </a:lnTo>
                  <a:lnTo>
                    <a:pt x="500" y="31"/>
                  </a:lnTo>
                  <a:lnTo>
                    <a:pt x="499" y="30"/>
                  </a:lnTo>
                  <a:lnTo>
                    <a:pt x="499" y="30"/>
                  </a:lnTo>
                  <a:lnTo>
                    <a:pt x="497" y="31"/>
                  </a:lnTo>
                  <a:lnTo>
                    <a:pt x="496" y="31"/>
                  </a:lnTo>
                  <a:lnTo>
                    <a:pt x="496" y="30"/>
                  </a:lnTo>
                  <a:lnTo>
                    <a:pt x="495" y="30"/>
                  </a:lnTo>
                  <a:lnTo>
                    <a:pt x="495" y="28"/>
                  </a:lnTo>
                  <a:lnTo>
                    <a:pt x="494" y="28"/>
                  </a:lnTo>
                  <a:lnTo>
                    <a:pt x="492" y="28"/>
                  </a:lnTo>
                  <a:lnTo>
                    <a:pt x="491" y="28"/>
                  </a:lnTo>
                  <a:lnTo>
                    <a:pt x="490" y="30"/>
                  </a:lnTo>
                  <a:lnTo>
                    <a:pt x="490" y="28"/>
                  </a:lnTo>
                  <a:lnTo>
                    <a:pt x="488" y="28"/>
                  </a:lnTo>
                  <a:lnTo>
                    <a:pt x="487" y="27"/>
                  </a:lnTo>
                  <a:lnTo>
                    <a:pt x="487" y="27"/>
                  </a:lnTo>
                  <a:lnTo>
                    <a:pt x="486" y="27"/>
                  </a:lnTo>
                  <a:lnTo>
                    <a:pt x="486" y="28"/>
                  </a:lnTo>
                  <a:lnTo>
                    <a:pt x="485" y="28"/>
                  </a:lnTo>
                  <a:lnTo>
                    <a:pt x="483" y="32"/>
                  </a:lnTo>
                  <a:lnTo>
                    <a:pt x="482" y="32"/>
                  </a:lnTo>
                  <a:lnTo>
                    <a:pt x="482" y="32"/>
                  </a:lnTo>
                  <a:lnTo>
                    <a:pt x="481" y="32"/>
                  </a:lnTo>
                  <a:lnTo>
                    <a:pt x="481" y="32"/>
                  </a:lnTo>
                  <a:lnTo>
                    <a:pt x="479" y="31"/>
                  </a:lnTo>
                  <a:lnTo>
                    <a:pt x="478" y="31"/>
                  </a:lnTo>
                  <a:lnTo>
                    <a:pt x="477" y="31"/>
                  </a:lnTo>
                  <a:lnTo>
                    <a:pt x="477" y="31"/>
                  </a:lnTo>
                  <a:lnTo>
                    <a:pt x="477" y="28"/>
                  </a:lnTo>
                  <a:lnTo>
                    <a:pt x="477" y="27"/>
                  </a:lnTo>
                  <a:lnTo>
                    <a:pt x="477" y="27"/>
                  </a:lnTo>
                  <a:lnTo>
                    <a:pt x="475" y="27"/>
                  </a:lnTo>
                  <a:lnTo>
                    <a:pt x="475" y="24"/>
                  </a:lnTo>
                  <a:lnTo>
                    <a:pt x="474" y="24"/>
                  </a:lnTo>
                  <a:lnTo>
                    <a:pt x="474" y="23"/>
                  </a:lnTo>
                  <a:lnTo>
                    <a:pt x="472" y="21"/>
                  </a:lnTo>
                  <a:lnTo>
                    <a:pt x="470" y="21"/>
                  </a:lnTo>
                  <a:lnTo>
                    <a:pt x="469" y="21"/>
                  </a:lnTo>
                  <a:lnTo>
                    <a:pt x="468" y="21"/>
                  </a:lnTo>
                  <a:lnTo>
                    <a:pt x="468" y="21"/>
                  </a:lnTo>
                  <a:lnTo>
                    <a:pt x="466" y="21"/>
                  </a:lnTo>
                  <a:lnTo>
                    <a:pt x="465" y="19"/>
                  </a:lnTo>
                  <a:lnTo>
                    <a:pt x="464" y="19"/>
                  </a:lnTo>
                  <a:lnTo>
                    <a:pt x="464" y="19"/>
                  </a:lnTo>
                  <a:lnTo>
                    <a:pt x="462" y="19"/>
                  </a:lnTo>
                  <a:lnTo>
                    <a:pt x="459" y="18"/>
                  </a:lnTo>
                  <a:lnTo>
                    <a:pt x="455" y="18"/>
                  </a:lnTo>
                  <a:lnTo>
                    <a:pt x="452" y="17"/>
                  </a:lnTo>
                  <a:lnTo>
                    <a:pt x="451" y="17"/>
                  </a:lnTo>
                  <a:lnTo>
                    <a:pt x="450" y="15"/>
                  </a:lnTo>
                  <a:lnTo>
                    <a:pt x="448" y="15"/>
                  </a:lnTo>
                  <a:lnTo>
                    <a:pt x="448" y="15"/>
                  </a:lnTo>
                  <a:lnTo>
                    <a:pt x="447" y="14"/>
                  </a:lnTo>
                  <a:lnTo>
                    <a:pt x="446" y="13"/>
                  </a:lnTo>
                  <a:lnTo>
                    <a:pt x="446" y="13"/>
                  </a:lnTo>
                  <a:lnTo>
                    <a:pt x="444" y="11"/>
                  </a:lnTo>
                  <a:lnTo>
                    <a:pt x="443" y="11"/>
                  </a:lnTo>
                  <a:lnTo>
                    <a:pt x="442" y="11"/>
                  </a:lnTo>
                  <a:lnTo>
                    <a:pt x="442" y="11"/>
                  </a:lnTo>
                  <a:lnTo>
                    <a:pt x="439" y="11"/>
                  </a:lnTo>
                  <a:lnTo>
                    <a:pt x="439" y="11"/>
                  </a:lnTo>
                  <a:lnTo>
                    <a:pt x="437" y="10"/>
                  </a:lnTo>
                  <a:lnTo>
                    <a:pt x="437" y="11"/>
                  </a:lnTo>
                  <a:lnTo>
                    <a:pt x="435" y="11"/>
                  </a:lnTo>
                  <a:lnTo>
                    <a:pt x="433" y="10"/>
                  </a:lnTo>
                  <a:lnTo>
                    <a:pt x="431" y="10"/>
                  </a:lnTo>
                  <a:lnTo>
                    <a:pt x="430" y="11"/>
                  </a:lnTo>
                  <a:lnTo>
                    <a:pt x="430" y="11"/>
                  </a:lnTo>
                  <a:lnTo>
                    <a:pt x="427" y="13"/>
                  </a:lnTo>
                  <a:lnTo>
                    <a:pt x="427" y="13"/>
                  </a:lnTo>
                  <a:lnTo>
                    <a:pt x="426" y="13"/>
                  </a:lnTo>
                  <a:lnTo>
                    <a:pt x="425" y="13"/>
                  </a:lnTo>
                  <a:lnTo>
                    <a:pt x="424" y="13"/>
                  </a:lnTo>
                  <a:lnTo>
                    <a:pt x="424" y="13"/>
                  </a:lnTo>
                  <a:lnTo>
                    <a:pt x="422" y="13"/>
                  </a:lnTo>
                  <a:lnTo>
                    <a:pt x="420" y="11"/>
                  </a:lnTo>
                  <a:lnTo>
                    <a:pt x="418" y="10"/>
                  </a:lnTo>
                  <a:lnTo>
                    <a:pt x="417" y="10"/>
                  </a:lnTo>
                  <a:lnTo>
                    <a:pt x="416" y="10"/>
                  </a:lnTo>
                  <a:lnTo>
                    <a:pt x="415" y="11"/>
                  </a:lnTo>
                  <a:lnTo>
                    <a:pt x="413" y="11"/>
                  </a:lnTo>
                  <a:lnTo>
                    <a:pt x="412" y="10"/>
                  </a:lnTo>
                  <a:lnTo>
                    <a:pt x="412" y="9"/>
                  </a:lnTo>
                  <a:lnTo>
                    <a:pt x="412" y="8"/>
                  </a:lnTo>
                  <a:lnTo>
                    <a:pt x="411" y="8"/>
                  </a:lnTo>
                  <a:lnTo>
                    <a:pt x="411" y="8"/>
                  </a:lnTo>
                  <a:lnTo>
                    <a:pt x="409" y="8"/>
                  </a:lnTo>
                  <a:lnTo>
                    <a:pt x="409" y="8"/>
                  </a:lnTo>
                  <a:lnTo>
                    <a:pt x="404" y="9"/>
                  </a:lnTo>
                  <a:lnTo>
                    <a:pt x="403" y="9"/>
                  </a:lnTo>
                  <a:lnTo>
                    <a:pt x="402" y="8"/>
                  </a:lnTo>
                  <a:lnTo>
                    <a:pt x="402" y="8"/>
                  </a:lnTo>
                  <a:lnTo>
                    <a:pt x="400" y="6"/>
                  </a:lnTo>
                  <a:lnTo>
                    <a:pt x="400" y="6"/>
                  </a:lnTo>
                  <a:lnTo>
                    <a:pt x="398" y="4"/>
                  </a:lnTo>
                  <a:lnTo>
                    <a:pt x="396" y="4"/>
                  </a:lnTo>
                  <a:lnTo>
                    <a:pt x="394" y="2"/>
                  </a:lnTo>
                  <a:lnTo>
                    <a:pt x="391" y="2"/>
                  </a:lnTo>
                  <a:lnTo>
                    <a:pt x="391" y="2"/>
                  </a:lnTo>
                  <a:lnTo>
                    <a:pt x="389" y="2"/>
                  </a:lnTo>
                  <a:lnTo>
                    <a:pt x="387" y="1"/>
                  </a:lnTo>
                  <a:lnTo>
                    <a:pt x="386" y="0"/>
                  </a:lnTo>
                  <a:lnTo>
                    <a:pt x="386" y="0"/>
                  </a:lnTo>
                  <a:lnTo>
                    <a:pt x="385" y="1"/>
                  </a:lnTo>
                  <a:lnTo>
                    <a:pt x="383" y="1"/>
                  </a:lnTo>
                  <a:lnTo>
                    <a:pt x="383" y="2"/>
                  </a:lnTo>
                  <a:lnTo>
                    <a:pt x="382" y="4"/>
                  </a:lnTo>
                  <a:lnTo>
                    <a:pt x="382" y="4"/>
                  </a:lnTo>
                  <a:lnTo>
                    <a:pt x="382" y="6"/>
                  </a:lnTo>
                  <a:lnTo>
                    <a:pt x="382" y="6"/>
                  </a:lnTo>
                  <a:lnTo>
                    <a:pt x="382" y="9"/>
                  </a:lnTo>
                  <a:lnTo>
                    <a:pt x="381" y="10"/>
                  </a:lnTo>
                  <a:lnTo>
                    <a:pt x="380" y="10"/>
                  </a:lnTo>
                  <a:lnTo>
                    <a:pt x="378" y="11"/>
                  </a:lnTo>
                  <a:lnTo>
                    <a:pt x="377" y="11"/>
                  </a:lnTo>
                  <a:lnTo>
                    <a:pt x="377" y="11"/>
                  </a:lnTo>
                  <a:lnTo>
                    <a:pt x="377" y="9"/>
                  </a:lnTo>
                  <a:lnTo>
                    <a:pt x="377" y="8"/>
                  </a:lnTo>
                  <a:lnTo>
                    <a:pt x="376" y="8"/>
                  </a:lnTo>
                  <a:lnTo>
                    <a:pt x="374" y="8"/>
                  </a:lnTo>
                  <a:lnTo>
                    <a:pt x="373" y="8"/>
                  </a:lnTo>
                  <a:lnTo>
                    <a:pt x="372" y="9"/>
                  </a:lnTo>
                  <a:lnTo>
                    <a:pt x="370" y="9"/>
                  </a:lnTo>
                  <a:lnTo>
                    <a:pt x="368" y="9"/>
                  </a:lnTo>
                  <a:lnTo>
                    <a:pt x="365" y="8"/>
                  </a:lnTo>
                  <a:lnTo>
                    <a:pt x="364" y="8"/>
                  </a:lnTo>
                  <a:lnTo>
                    <a:pt x="364" y="8"/>
                  </a:lnTo>
                  <a:lnTo>
                    <a:pt x="363" y="6"/>
                  </a:lnTo>
                  <a:lnTo>
                    <a:pt x="363" y="6"/>
                  </a:lnTo>
                  <a:lnTo>
                    <a:pt x="363" y="8"/>
                  </a:lnTo>
                  <a:lnTo>
                    <a:pt x="361" y="8"/>
                  </a:lnTo>
                  <a:lnTo>
                    <a:pt x="359" y="9"/>
                  </a:lnTo>
                  <a:lnTo>
                    <a:pt x="359" y="9"/>
                  </a:lnTo>
                  <a:lnTo>
                    <a:pt x="357" y="8"/>
                  </a:lnTo>
                  <a:lnTo>
                    <a:pt x="356" y="8"/>
                  </a:lnTo>
                  <a:lnTo>
                    <a:pt x="356" y="8"/>
                  </a:lnTo>
                  <a:lnTo>
                    <a:pt x="354" y="5"/>
                  </a:lnTo>
                  <a:lnTo>
                    <a:pt x="352" y="4"/>
                  </a:lnTo>
                  <a:lnTo>
                    <a:pt x="352" y="4"/>
                  </a:lnTo>
                  <a:lnTo>
                    <a:pt x="351" y="4"/>
                  </a:lnTo>
                  <a:lnTo>
                    <a:pt x="347" y="8"/>
                  </a:lnTo>
                  <a:lnTo>
                    <a:pt x="345" y="8"/>
                  </a:lnTo>
                  <a:lnTo>
                    <a:pt x="343" y="8"/>
                  </a:lnTo>
                  <a:lnTo>
                    <a:pt x="341" y="8"/>
                  </a:lnTo>
                  <a:lnTo>
                    <a:pt x="339" y="6"/>
                  </a:lnTo>
                  <a:lnTo>
                    <a:pt x="338" y="6"/>
                  </a:lnTo>
                  <a:lnTo>
                    <a:pt x="338" y="6"/>
                  </a:lnTo>
                  <a:lnTo>
                    <a:pt x="337" y="6"/>
                  </a:lnTo>
                  <a:lnTo>
                    <a:pt x="334" y="8"/>
                  </a:lnTo>
                  <a:lnTo>
                    <a:pt x="333" y="6"/>
                  </a:lnTo>
                  <a:lnTo>
                    <a:pt x="330" y="4"/>
                  </a:lnTo>
                  <a:lnTo>
                    <a:pt x="329" y="4"/>
                  </a:lnTo>
                  <a:lnTo>
                    <a:pt x="325" y="4"/>
                  </a:lnTo>
                  <a:lnTo>
                    <a:pt x="325" y="5"/>
                  </a:lnTo>
                  <a:lnTo>
                    <a:pt x="324" y="5"/>
                  </a:lnTo>
                  <a:lnTo>
                    <a:pt x="322" y="6"/>
                  </a:lnTo>
                  <a:lnTo>
                    <a:pt x="322" y="6"/>
                  </a:lnTo>
                  <a:lnTo>
                    <a:pt x="322" y="6"/>
                  </a:lnTo>
                  <a:lnTo>
                    <a:pt x="321" y="8"/>
                  </a:lnTo>
                  <a:lnTo>
                    <a:pt x="320" y="9"/>
                  </a:lnTo>
                  <a:lnTo>
                    <a:pt x="319" y="9"/>
                  </a:lnTo>
                  <a:lnTo>
                    <a:pt x="317" y="10"/>
                  </a:lnTo>
                  <a:lnTo>
                    <a:pt x="317" y="9"/>
                  </a:lnTo>
                  <a:lnTo>
                    <a:pt x="316" y="8"/>
                  </a:lnTo>
                  <a:lnTo>
                    <a:pt x="315" y="10"/>
                  </a:lnTo>
                  <a:lnTo>
                    <a:pt x="315" y="10"/>
                  </a:lnTo>
                  <a:lnTo>
                    <a:pt x="311" y="14"/>
                  </a:lnTo>
                  <a:lnTo>
                    <a:pt x="311" y="15"/>
                  </a:lnTo>
                  <a:lnTo>
                    <a:pt x="310" y="15"/>
                  </a:lnTo>
                  <a:lnTo>
                    <a:pt x="308" y="15"/>
                  </a:lnTo>
                  <a:lnTo>
                    <a:pt x="307" y="15"/>
                  </a:lnTo>
                  <a:lnTo>
                    <a:pt x="307" y="17"/>
                  </a:lnTo>
                  <a:lnTo>
                    <a:pt x="307" y="17"/>
                  </a:lnTo>
                  <a:lnTo>
                    <a:pt x="302" y="18"/>
                  </a:lnTo>
                  <a:lnTo>
                    <a:pt x="300" y="18"/>
                  </a:lnTo>
                  <a:lnTo>
                    <a:pt x="300" y="18"/>
                  </a:lnTo>
                  <a:lnTo>
                    <a:pt x="299" y="19"/>
                  </a:lnTo>
                  <a:lnTo>
                    <a:pt x="298" y="19"/>
                  </a:lnTo>
                  <a:lnTo>
                    <a:pt x="298" y="21"/>
                  </a:lnTo>
                  <a:lnTo>
                    <a:pt x="295" y="22"/>
                  </a:lnTo>
                  <a:lnTo>
                    <a:pt x="295" y="22"/>
                  </a:lnTo>
                  <a:lnTo>
                    <a:pt x="295" y="22"/>
                  </a:lnTo>
                  <a:lnTo>
                    <a:pt x="294" y="23"/>
                  </a:lnTo>
                  <a:lnTo>
                    <a:pt x="293" y="23"/>
                  </a:lnTo>
                  <a:lnTo>
                    <a:pt x="290" y="24"/>
                  </a:lnTo>
                  <a:lnTo>
                    <a:pt x="287" y="26"/>
                  </a:lnTo>
                  <a:lnTo>
                    <a:pt x="286" y="27"/>
                  </a:lnTo>
                  <a:lnTo>
                    <a:pt x="286" y="27"/>
                  </a:lnTo>
                  <a:lnTo>
                    <a:pt x="285" y="28"/>
                  </a:lnTo>
                  <a:lnTo>
                    <a:pt x="285" y="28"/>
                  </a:lnTo>
                  <a:lnTo>
                    <a:pt x="284" y="30"/>
                  </a:lnTo>
                  <a:lnTo>
                    <a:pt x="282" y="30"/>
                  </a:lnTo>
                  <a:lnTo>
                    <a:pt x="281" y="31"/>
                  </a:lnTo>
                  <a:lnTo>
                    <a:pt x="281" y="33"/>
                  </a:lnTo>
                  <a:lnTo>
                    <a:pt x="280" y="35"/>
                  </a:lnTo>
                  <a:lnTo>
                    <a:pt x="280" y="36"/>
                  </a:lnTo>
                  <a:lnTo>
                    <a:pt x="280" y="44"/>
                  </a:lnTo>
                  <a:lnTo>
                    <a:pt x="277" y="46"/>
                  </a:lnTo>
                  <a:lnTo>
                    <a:pt x="277" y="46"/>
                  </a:lnTo>
                  <a:lnTo>
                    <a:pt x="276" y="49"/>
                  </a:lnTo>
                  <a:lnTo>
                    <a:pt x="274" y="53"/>
                  </a:lnTo>
                  <a:lnTo>
                    <a:pt x="273" y="56"/>
                  </a:lnTo>
                  <a:lnTo>
                    <a:pt x="273" y="56"/>
                  </a:lnTo>
                  <a:lnTo>
                    <a:pt x="273" y="58"/>
                  </a:lnTo>
                  <a:lnTo>
                    <a:pt x="271" y="61"/>
                  </a:lnTo>
                  <a:lnTo>
                    <a:pt x="271" y="62"/>
                  </a:lnTo>
                  <a:lnTo>
                    <a:pt x="267" y="62"/>
                  </a:lnTo>
                  <a:lnTo>
                    <a:pt x="263" y="65"/>
                  </a:lnTo>
                  <a:lnTo>
                    <a:pt x="259" y="67"/>
                  </a:lnTo>
                  <a:lnTo>
                    <a:pt x="256" y="67"/>
                  </a:lnTo>
                  <a:lnTo>
                    <a:pt x="256" y="67"/>
                  </a:lnTo>
                  <a:lnTo>
                    <a:pt x="255" y="67"/>
                  </a:lnTo>
                  <a:lnTo>
                    <a:pt x="255" y="68"/>
                  </a:lnTo>
                  <a:lnTo>
                    <a:pt x="254" y="71"/>
                  </a:lnTo>
                  <a:lnTo>
                    <a:pt x="254" y="74"/>
                  </a:lnTo>
                  <a:lnTo>
                    <a:pt x="252" y="78"/>
                  </a:lnTo>
                  <a:lnTo>
                    <a:pt x="252" y="80"/>
                  </a:lnTo>
                  <a:lnTo>
                    <a:pt x="251" y="81"/>
                  </a:lnTo>
                  <a:lnTo>
                    <a:pt x="251" y="83"/>
                  </a:lnTo>
                  <a:lnTo>
                    <a:pt x="251" y="84"/>
                  </a:lnTo>
                  <a:lnTo>
                    <a:pt x="250" y="87"/>
                  </a:lnTo>
                  <a:lnTo>
                    <a:pt x="250" y="88"/>
                  </a:lnTo>
                  <a:lnTo>
                    <a:pt x="249" y="89"/>
                  </a:lnTo>
                  <a:lnTo>
                    <a:pt x="249" y="93"/>
                  </a:lnTo>
                  <a:lnTo>
                    <a:pt x="247" y="94"/>
                  </a:lnTo>
                  <a:lnTo>
                    <a:pt x="249" y="94"/>
                  </a:lnTo>
                  <a:lnTo>
                    <a:pt x="247" y="96"/>
                  </a:lnTo>
                  <a:lnTo>
                    <a:pt x="249" y="97"/>
                  </a:lnTo>
                  <a:lnTo>
                    <a:pt x="249" y="98"/>
                  </a:lnTo>
                  <a:lnTo>
                    <a:pt x="247" y="103"/>
                  </a:lnTo>
                  <a:lnTo>
                    <a:pt x="246" y="103"/>
                  </a:lnTo>
                  <a:lnTo>
                    <a:pt x="245" y="105"/>
                  </a:lnTo>
                  <a:lnTo>
                    <a:pt x="242" y="107"/>
                  </a:lnTo>
                  <a:lnTo>
                    <a:pt x="237" y="110"/>
                  </a:lnTo>
                  <a:lnTo>
                    <a:pt x="236" y="111"/>
                  </a:lnTo>
                  <a:lnTo>
                    <a:pt x="234" y="111"/>
                  </a:lnTo>
                  <a:lnTo>
                    <a:pt x="234" y="111"/>
                  </a:lnTo>
                  <a:lnTo>
                    <a:pt x="233" y="114"/>
                  </a:lnTo>
                  <a:lnTo>
                    <a:pt x="230" y="115"/>
                  </a:lnTo>
                  <a:lnTo>
                    <a:pt x="230" y="116"/>
                  </a:lnTo>
                  <a:lnTo>
                    <a:pt x="230" y="118"/>
                  </a:lnTo>
                  <a:lnTo>
                    <a:pt x="230" y="118"/>
                  </a:lnTo>
                  <a:lnTo>
                    <a:pt x="232" y="120"/>
                  </a:lnTo>
                  <a:lnTo>
                    <a:pt x="232" y="122"/>
                  </a:lnTo>
                  <a:lnTo>
                    <a:pt x="232" y="122"/>
                  </a:lnTo>
                  <a:lnTo>
                    <a:pt x="232" y="123"/>
                  </a:lnTo>
                  <a:lnTo>
                    <a:pt x="232" y="124"/>
                  </a:lnTo>
                  <a:lnTo>
                    <a:pt x="234" y="127"/>
                  </a:lnTo>
                  <a:lnTo>
                    <a:pt x="236" y="128"/>
                  </a:lnTo>
                  <a:lnTo>
                    <a:pt x="236" y="132"/>
                  </a:lnTo>
                  <a:lnTo>
                    <a:pt x="236" y="133"/>
                  </a:lnTo>
                  <a:lnTo>
                    <a:pt x="234" y="136"/>
                  </a:lnTo>
                  <a:lnTo>
                    <a:pt x="233" y="137"/>
                  </a:lnTo>
                  <a:lnTo>
                    <a:pt x="232" y="140"/>
                  </a:lnTo>
                  <a:lnTo>
                    <a:pt x="230" y="142"/>
                  </a:lnTo>
                  <a:lnTo>
                    <a:pt x="230" y="145"/>
                  </a:lnTo>
                  <a:lnTo>
                    <a:pt x="232" y="148"/>
                  </a:lnTo>
                  <a:lnTo>
                    <a:pt x="232" y="149"/>
                  </a:lnTo>
                  <a:lnTo>
                    <a:pt x="232" y="154"/>
                  </a:lnTo>
                  <a:lnTo>
                    <a:pt x="230" y="157"/>
                  </a:lnTo>
                  <a:lnTo>
                    <a:pt x="230" y="158"/>
                  </a:lnTo>
                  <a:lnTo>
                    <a:pt x="229" y="161"/>
                  </a:lnTo>
                  <a:lnTo>
                    <a:pt x="228" y="161"/>
                  </a:lnTo>
                  <a:lnTo>
                    <a:pt x="228" y="162"/>
                  </a:lnTo>
                  <a:lnTo>
                    <a:pt x="227" y="163"/>
                  </a:lnTo>
                  <a:lnTo>
                    <a:pt x="225" y="167"/>
                  </a:lnTo>
                  <a:lnTo>
                    <a:pt x="225" y="171"/>
                  </a:lnTo>
                  <a:lnTo>
                    <a:pt x="224" y="173"/>
                  </a:lnTo>
                  <a:lnTo>
                    <a:pt x="223" y="175"/>
                  </a:lnTo>
                  <a:lnTo>
                    <a:pt x="223" y="177"/>
                  </a:lnTo>
                  <a:lnTo>
                    <a:pt x="221" y="181"/>
                  </a:lnTo>
                  <a:lnTo>
                    <a:pt x="221" y="183"/>
                  </a:lnTo>
                  <a:lnTo>
                    <a:pt x="223" y="184"/>
                  </a:lnTo>
                  <a:lnTo>
                    <a:pt x="221" y="185"/>
                  </a:lnTo>
                  <a:lnTo>
                    <a:pt x="223" y="186"/>
                  </a:lnTo>
                  <a:lnTo>
                    <a:pt x="223" y="188"/>
                  </a:lnTo>
                  <a:lnTo>
                    <a:pt x="224" y="188"/>
                  </a:lnTo>
                  <a:lnTo>
                    <a:pt x="224" y="190"/>
                  </a:lnTo>
                  <a:lnTo>
                    <a:pt x="224" y="190"/>
                  </a:lnTo>
                  <a:lnTo>
                    <a:pt x="223" y="190"/>
                  </a:lnTo>
                  <a:lnTo>
                    <a:pt x="221" y="193"/>
                  </a:lnTo>
                  <a:lnTo>
                    <a:pt x="221" y="194"/>
                  </a:lnTo>
                  <a:lnTo>
                    <a:pt x="220" y="196"/>
                  </a:lnTo>
                  <a:lnTo>
                    <a:pt x="220" y="198"/>
                  </a:lnTo>
                  <a:lnTo>
                    <a:pt x="219" y="199"/>
                  </a:lnTo>
                  <a:lnTo>
                    <a:pt x="217" y="201"/>
                  </a:lnTo>
                  <a:lnTo>
                    <a:pt x="216" y="203"/>
                  </a:lnTo>
                  <a:lnTo>
                    <a:pt x="215" y="205"/>
                  </a:lnTo>
                  <a:lnTo>
                    <a:pt x="214" y="206"/>
                  </a:lnTo>
                  <a:lnTo>
                    <a:pt x="214" y="207"/>
                  </a:lnTo>
                  <a:lnTo>
                    <a:pt x="212" y="208"/>
                  </a:lnTo>
                  <a:lnTo>
                    <a:pt x="212" y="210"/>
                  </a:lnTo>
                  <a:lnTo>
                    <a:pt x="212" y="210"/>
                  </a:lnTo>
                  <a:lnTo>
                    <a:pt x="211" y="211"/>
                  </a:lnTo>
                  <a:lnTo>
                    <a:pt x="211" y="211"/>
                  </a:lnTo>
                  <a:lnTo>
                    <a:pt x="211" y="212"/>
                  </a:lnTo>
                  <a:lnTo>
                    <a:pt x="212" y="214"/>
                  </a:lnTo>
                  <a:lnTo>
                    <a:pt x="212" y="216"/>
                  </a:lnTo>
                  <a:lnTo>
                    <a:pt x="212" y="218"/>
                  </a:lnTo>
                  <a:lnTo>
                    <a:pt x="212" y="221"/>
                  </a:lnTo>
                  <a:lnTo>
                    <a:pt x="215" y="220"/>
                  </a:lnTo>
                  <a:lnTo>
                    <a:pt x="215" y="220"/>
                  </a:lnTo>
                  <a:lnTo>
                    <a:pt x="216" y="221"/>
                  </a:lnTo>
                  <a:lnTo>
                    <a:pt x="217" y="221"/>
                  </a:lnTo>
                  <a:lnTo>
                    <a:pt x="216" y="223"/>
                  </a:lnTo>
                  <a:lnTo>
                    <a:pt x="217" y="224"/>
                  </a:lnTo>
                  <a:lnTo>
                    <a:pt x="217" y="224"/>
                  </a:lnTo>
                  <a:lnTo>
                    <a:pt x="219" y="223"/>
                  </a:lnTo>
                  <a:lnTo>
                    <a:pt x="220" y="224"/>
                  </a:lnTo>
                  <a:lnTo>
                    <a:pt x="221" y="224"/>
                  </a:lnTo>
                  <a:lnTo>
                    <a:pt x="223" y="225"/>
                  </a:lnTo>
                  <a:lnTo>
                    <a:pt x="224" y="228"/>
                  </a:lnTo>
                  <a:lnTo>
                    <a:pt x="224" y="228"/>
                  </a:lnTo>
                  <a:lnTo>
                    <a:pt x="225" y="228"/>
                  </a:lnTo>
                  <a:lnTo>
                    <a:pt x="224" y="225"/>
                  </a:lnTo>
                  <a:lnTo>
                    <a:pt x="227" y="224"/>
                  </a:lnTo>
                  <a:lnTo>
                    <a:pt x="227" y="223"/>
                  </a:lnTo>
                  <a:lnTo>
                    <a:pt x="227" y="221"/>
                  </a:lnTo>
                  <a:lnTo>
                    <a:pt x="227" y="221"/>
                  </a:lnTo>
                  <a:lnTo>
                    <a:pt x="228" y="221"/>
                  </a:lnTo>
                  <a:lnTo>
                    <a:pt x="229" y="221"/>
                  </a:lnTo>
                  <a:lnTo>
                    <a:pt x="230" y="221"/>
                  </a:lnTo>
                  <a:lnTo>
                    <a:pt x="232" y="220"/>
                  </a:lnTo>
                  <a:lnTo>
                    <a:pt x="233" y="219"/>
                  </a:lnTo>
                  <a:lnTo>
                    <a:pt x="234" y="219"/>
                  </a:lnTo>
                  <a:lnTo>
                    <a:pt x="236" y="220"/>
                  </a:lnTo>
                  <a:lnTo>
                    <a:pt x="237" y="221"/>
                  </a:lnTo>
                  <a:lnTo>
                    <a:pt x="237" y="221"/>
                  </a:lnTo>
                  <a:lnTo>
                    <a:pt x="237" y="219"/>
                  </a:lnTo>
                  <a:lnTo>
                    <a:pt x="238" y="219"/>
                  </a:lnTo>
                  <a:lnTo>
                    <a:pt x="238" y="219"/>
                  </a:lnTo>
                  <a:lnTo>
                    <a:pt x="241" y="220"/>
                  </a:lnTo>
                  <a:lnTo>
                    <a:pt x="242" y="220"/>
                  </a:lnTo>
                  <a:lnTo>
                    <a:pt x="242" y="220"/>
                  </a:lnTo>
                  <a:lnTo>
                    <a:pt x="242" y="220"/>
                  </a:lnTo>
                  <a:lnTo>
                    <a:pt x="242" y="219"/>
                  </a:lnTo>
                  <a:lnTo>
                    <a:pt x="239" y="219"/>
                  </a:lnTo>
                  <a:lnTo>
                    <a:pt x="239" y="219"/>
                  </a:lnTo>
                  <a:lnTo>
                    <a:pt x="239" y="218"/>
                  </a:lnTo>
                  <a:lnTo>
                    <a:pt x="241" y="216"/>
                  </a:lnTo>
                  <a:lnTo>
                    <a:pt x="242" y="218"/>
                  </a:lnTo>
                  <a:lnTo>
                    <a:pt x="242" y="218"/>
                  </a:lnTo>
                  <a:lnTo>
                    <a:pt x="245" y="216"/>
                  </a:lnTo>
                  <a:lnTo>
                    <a:pt x="246" y="214"/>
                  </a:lnTo>
                  <a:lnTo>
                    <a:pt x="247" y="214"/>
                  </a:lnTo>
                  <a:lnTo>
                    <a:pt x="247" y="215"/>
                  </a:lnTo>
                  <a:lnTo>
                    <a:pt x="247" y="216"/>
                  </a:lnTo>
                  <a:lnTo>
                    <a:pt x="246" y="219"/>
                  </a:lnTo>
                  <a:lnTo>
                    <a:pt x="246" y="219"/>
                  </a:lnTo>
                  <a:lnTo>
                    <a:pt x="246" y="221"/>
                  </a:lnTo>
                  <a:lnTo>
                    <a:pt x="247" y="223"/>
                  </a:lnTo>
                  <a:lnTo>
                    <a:pt x="247" y="223"/>
                  </a:lnTo>
                  <a:lnTo>
                    <a:pt x="247" y="223"/>
                  </a:lnTo>
                  <a:lnTo>
                    <a:pt x="247" y="220"/>
                  </a:lnTo>
                  <a:lnTo>
                    <a:pt x="249" y="219"/>
                  </a:lnTo>
                  <a:lnTo>
                    <a:pt x="250" y="219"/>
                  </a:lnTo>
                  <a:lnTo>
                    <a:pt x="250" y="220"/>
                  </a:lnTo>
                  <a:lnTo>
                    <a:pt x="251" y="220"/>
                  </a:lnTo>
                  <a:lnTo>
                    <a:pt x="251" y="220"/>
                  </a:lnTo>
                  <a:lnTo>
                    <a:pt x="252" y="219"/>
                  </a:lnTo>
                  <a:lnTo>
                    <a:pt x="252" y="219"/>
                  </a:lnTo>
                  <a:lnTo>
                    <a:pt x="254" y="219"/>
                  </a:lnTo>
                  <a:lnTo>
                    <a:pt x="254" y="220"/>
                  </a:lnTo>
                  <a:lnTo>
                    <a:pt x="255" y="220"/>
                  </a:lnTo>
                  <a:lnTo>
                    <a:pt x="256" y="221"/>
                  </a:lnTo>
                  <a:lnTo>
                    <a:pt x="255" y="221"/>
                  </a:lnTo>
                  <a:lnTo>
                    <a:pt x="255" y="223"/>
                  </a:lnTo>
                  <a:lnTo>
                    <a:pt x="256" y="223"/>
                  </a:lnTo>
                  <a:lnTo>
                    <a:pt x="256" y="223"/>
                  </a:lnTo>
                  <a:lnTo>
                    <a:pt x="256" y="224"/>
                  </a:lnTo>
                  <a:lnTo>
                    <a:pt x="256" y="224"/>
                  </a:lnTo>
                  <a:lnTo>
                    <a:pt x="258" y="225"/>
                  </a:lnTo>
                  <a:lnTo>
                    <a:pt x="258" y="224"/>
                  </a:lnTo>
                  <a:lnTo>
                    <a:pt x="258" y="223"/>
                  </a:lnTo>
                  <a:lnTo>
                    <a:pt x="258" y="223"/>
                  </a:lnTo>
                  <a:lnTo>
                    <a:pt x="258" y="223"/>
                  </a:lnTo>
                  <a:lnTo>
                    <a:pt x="258" y="223"/>
                  </a:lnTo>
                  <a:lnTo>
                    <a:pt x="258" y="223"/>
                  </a:lnTo>
                  <a:lnTo>
                    <a:pt x="259" y="223"/>
                  </a:lnTo>
                  <a:lnTo>
                    <a:pt x="260" y="223"/>
                  </a:lnTo>
                  <a:lnTo>
                    <a:pt x="260" y="223"/>
                  </a:lnTo>
                  <a:lnTo>
                    <a:pt x="260" y="224"/>
                  </a:lnTo>
                  <a:lnTo>
                    <a:pt x="260" y="224"/>
                  </a:lnTo>
                  <a:lnTo>
                    <a:pt x="260" y="224"/>
                  </a:lnTo>
                  <a:lnTo>
                    <a:pt x="260" y="224"/>
                  </a:lnTo>
                  <a:lnTo>
                    <a:pt x="262" y="223"/>
                  </a:lnTo>
                  <a:lnTo>
                    <a:pt x="262" y="224"/>
                  </a:lnTo>
                  <a:lnTo>
                    <a:pt x="262" y="224"/>
                  </a:lnTo>
                  <a:lnTo>
                    <a:pt x="262" y="225"/>
                  </a:lnTo>
                  <a:lnTo>
                    <a:pt x="263" y="224"/>
                  </a:lnTo>
                  <a:lnTo>
                    <a:pt x="263" y="225"/>
                  </a:lnTo>
                  <a:lnTo>
                    <a:pt x="262" y="225"/>
                  </a:lnTo>
                  <a:lnTo>
                    <a:pt x="262" y="225"/>
                  </a:lnTo>
                  <a:lnTo>
                    <a:pt x="263" y="225"/>
                  </a:lnTo>
                  <a:lnTo>
                    <a:pt x="263" y="225"/>
                  </a:lnTo>
                  <a:lnTo>
                    <a:pt x="264" y="227"/>
                  </a:lnTo>
                  <a:lnTo>
                    <a:pt x="264" y="228"/>
                  </a:lnTo>
                  <a:lnTo>
                    <a:pt x="265" y="228"/>
                  </a:lnTo>
                  <a:lnTo>
                    <a:pt x="264" y="228"/>
                  </a:lnTo>
                  <a:lnTo>
                    <a:pt x="264" y="229"/>
                  </a:lnTo>
                  <a:lnTo>
                    <a:pt x="264" y="229"/>
                  </a:lnTo>
                  <a:lnTo>
                    <a:pt x="264" y="229"/>
                  </a:lnTo>
                  <a:lnTo>
                    <a:pt x="263" y="228"/>
                  </a:lnTo>
                  <a:lnTo>
                    <a:pt x="263" y="229"/>
                  </a:lnTo>
                  <a:lnTo>
                    <a:pt x="263" y="229"/>
                  </a:lnTo>
                  <a:lnTo>
                    <a:pt x="263" y="229"/>
                  </a:lnTo>
                  <a:lnTo>
                    <a:pt x="263" y="231"/>
                  </a:lnTo>
                  <a:lnTo>
                    <a:pt x="264" y="231"/>
                  </a:lnTo>
                  <a:lnTo>
                    <a:pt x="264" y="231"/>
                  </a:lnTo>
                  <a:lnTo>
                    <a:pt x="263" y="232"/>
                  </a:lnTo>
                  <a:lnTo>
                    <a:pt x="264" y="232"/>
                  </a:lnTo>
                  <a:lnTo>
                    <a:pt x="265" y="233"/>
                  </a:lnTo>
                  <a:lnTo>
                    <a:pt x="265" y="233"/>
                  </a:lnTo>
                  <a:lnTo>
                    <a:pt x="265" y="233"/>
                  </a:lnTo>
                  <a:lnTo>
                    <a:pt x="264" y="233"/>
                  </a:lnTo>
                  <a:lnTo>
                    <a:pt x="264" y="233"/>
                  </a:lnTo>
                  <a:lnTo>
                    <a:pt x="265" y="234"/>
                  </a:lnTo>
                  <a:lnTo>
                    <a:pt x="265" y="234"/>
                  </a:lnTo>
                  <a:lnTo>
                    <a:pt x="265" y="234"/>
                  </a:lnTo>
                  <a:lnTo>
                    <a:pt x="265" y="236"/>
                  </a:lnTo>
                  <a:lnTo>
                    <a:pt x="267" y="236"/>
                  </a:lnTo>
                  <a:lnTo>
                    <a:pt x="267" y="236"/>
                  </a:lnTo>
                  <a:lnTo>
                    <a:pt x="265" y="237"/>
                  </a:lnTo>
                  <a:lnTo>
                    <a:pt x="267" y="237"/>
                  </a:lnTo>
                  <a:lnTo>
                    <a:pt x="267" y="237"/>
                  </a:lnTo>
                  <a:lnTo>
                    <a:pt x="265" y="237"/>
                  </a:lnTo>
                  <a:lnTo>
                    <a:pt x="265" y="237"/>
                  </a:lnTo>
                  <a:lnTo>
                    <a:pt x="265" y="238"/>
                  </a:lnTo>
                  <a:lnTo>
                    <a:pt x="265" y="238"/>
                  </a:lnTo>
                  <a:lnTo>
                    <a:pt x="264" y="238"/>
                  </a:lnTo>
                  <a:lnTo>
                    <a:pt x="264" y="240"/>
                  </a:lnTo>
                  <a:lnTo>
                    <a:pt x="265" y="238"/>
                  </a:lnTo>
                  <a:lnTo>
                    <a:pt x="265" y="240"/>
                  </a:lnTo>
                  <a:lnTo>
                    <a:pt x="265" y="240"/>
                  </a:lnTo>
                  <a:lnTo>
                    <a:pt x="265" y="240"/>
                  </a:lnTo>
                  <a:lnTo>
                    <a:pt x="265" y="241"/>
                  </a:lnTo>
                  <a:lnTo>
                    <a:pt x="267" y="241"/>
                  </a:lnTo>
                  <a:lnTo>
                    <a:pt x="265" y="241"/>
                  </a:lnTo>
                  <a:lnTo>
                    <a:pt x="265" y="241"/>
                  </a:lnTo>
                  <a:lnTo>
                    <a:pt x="265" y="242"/>
                  </a:lnTo>
                  <a:lnTo>
                    <a:pt x="265" y="242"/>
                  </a:lnTo>
                  <a:lnTo>
                    <a:pt x="265" y="243"/>
                  </a:lnTo>
                  <a:lnTo>
                    <a:pt x="267" y="243"/>
                  </a:lnTo>
                  <a:lnTo>
                    <a:pt x="267" y="243"/>
                  </a:lnTo>
                  <a:lnTo>
                    <a:pt x="267" y="243"/>
                  </a:lnTo>
                  <a:lnTo>
                    <a:pt x="265" y="243"/>
                  </a:lnTo>
                  <a:lnTo>
                    <a:pt x="265" y="245"/>
                  </a:lnTo>
                  <a:lnTo>
                    <a:pt x="267" y="243"/>
                  </a:lnTo>
                  <a:lnTo>
                    <a:pt x="267" y="243"/>
                  </a:lnTo>
                  <a:lnTo>
                    <a:pt x="267" y="245"/>
                  </a:lnTo>
                  <a:lnTo>
                    <a:pt x="267" y="245"/>
                  </a:lnTo>
                  <a:lnTo>
                    <a:pt x="267" y="245"/>
                  </a:lnTo>
                  <a:lnTo>
                    <a:pt x="265" y="245"/>
                  </a:lnTo>
                  <a:lnTo>
                    <a:pt x="265" y="245"/>
                  </a:lnTo>
                  <a:lnTo>
                    <a:pt x="265" y="245"/>
                  </a:lnTo>
                  <a:lnTo>
                    <a:pt x="265" y="245"/>
                  </a:lnTo>
                  <a:lnTo>
                    <a:pt x="265" y="247"/>
                  </a:lnTo>
                  <a:lnTo>
                    <a:pt x="265" y="247"/>
                  </a:lnTo>
                  <a:lnTo>
                    <a:pt x="265" y="247"/>
                  </a:lnTo>
                  <a:lnTo>
                    <a:pt x="265" y="249"/>
                  </a:lnTo>
                  <a:lnTo>
                    <a:pt x="267" y="249"/>
                  </a:lnTo>
                  <a:lnTo>
                    <a:pt x="267" y="249"/>
                  </a:lnTo>
                  <a:lnTo>
                    <a:pt x="267" y="250"/>
                  </a:lnTo>
                  <a:lnTo>
                    <a:pt x="267" y="250"/>
                  </a:lnTo>
                  <a:lnTo>
                    <a:pt x="268" y="249"/>
                  </a:lnTo>
                  <a:lnTo>
                    <a:pt x="268" y="250"/>
                  </a:lnTo>
                  <a:lnTo>
                    <a:pt x="268" y="250"/>
                  </a:lnTo>
                  <a:lnTo>
                    <a:pt x="268" y="250"/>
                  </a:lnTo>
                  <a:lnTo>
                    <a:pt x="268" y="250"/>
                  </a:lnTo>
                  <a:lnTo>
                    <a:pt x="268" y="250"/>
                  </a:lnTo>
                  <a:lnTo>
                    <a:pt x="269" y="251"/>
                  </a:lnTo>
                  <a:lnTo>
                    <a:pt x="269" y="251"/>
                  </a:lnTo>
                  <a:lnTo>
                    <a:pt x="269" y="251"/>
                  </a:lnTo>
                  <a:lnTo>
                    <a:pt x="269" y="251"/>
                  </a:lnTo>
                  <a:lnTo>
                    <a:pt x="271" y="251"/>
                  </a:lnTo>
                  <a:lnTo>
                    <a:pt x="271" y="253"/>
                  </a:lnTo>
                  <a:lnTo>
                    <a:pt x="271" y="253"/>
                  </a:lnTo>
                  <a:lnTo>
                    <a:pt x="271" y="253"/>
                  </a:lnTo>
                  <a:lnTo>
                    <a:pt x="271" y="253"/>
                  </a:lnTo>
                  <a:lnTo>
                    <a:pt x="271" y="254"/>
                  </a:lnTo>
                  <a:lnTo>
                    <a:pt x="272" y="253"/>
                  </a:lnTo>
                  <a:lnTo>
                    <a:pt x="272" y="254"/>
                  </a:lnTo>
                  <a:lnTo>
                    <a:pt x="272" y="254"/>
                  </a:lnTo>
                  <a:lnTo>
                    <a:pt x="272" y="254"/>
                  </a:lnTo>
                  <a:lnTo>
                    <a:pt x="273" y="254"/>
                  </a:lnTo>
                  <a:lnTo>
                    <a:pt x="273" y="255"/>
                  </a:lnTo>
                  <a:lnTo>
                    <a:pt x="273" y="255"/>
                  </a:lnTo>
                  <a:lnTo>
                    <a:pt x="272" y="255"/>
                  </a:lnTo>
                  <a:lnTo>
                    <a:pt x="272" y="256"/>
                  </a:lnTo>
                  <a:lnTo>
                    <a:pt x="272" y="258"/>
                  </a:lnTo>
                  <a:lnTo>
                    <a:pt x="272" y="258"/>
                  </a:lnTo>
                  <a:lnTo>
                    <a:pt x="272" y="259"/>
                  </a:lnTo>
                  <a:lnTo>
                    <a:pt x="273" y="259"/>
                  </a:lnTo>
                  <a:lnTo>
                    <a:pt x="273" y="259"/>
                  </a:lnTo>
                  <a:lnTo>
                    <a:pt x="274" y="260"/>
                  </a:lnTo>
                  <a:lnTo>
                    <a:pt x="274" y="262"/>
                  </a:lnTo>
                  <a:lnTo>
                    <a:pt x="276" y="262"/>
                  </a:lnTo>
                  <a:lnTo>
                    <a:pt x="277" y="263"/>
                  </a:lnTo>
                  <a:lnTo>
                    <a:pt x="277" y="264"/>
                  </a:lnTo>
                  <a:lnTo>
                    <a:pt x="278" y="264"/>
                  </a:lnTo>
                  <a:lnTo>
                    <a:pt x="278" y="266"/>
                  </a:lnTo>
                  <a:lnTo>
                    <a:pt x="278" y="266"/>
                  </a:lnTo>
                  <a:lnTo>
                    <a:pt x="278" y="267"/>
                  </a:lnTo>
                  <a:lnTo>
                    <a:pt x="278" y="267"/>
                  </a:lnTo>
                  <a:lnTo>
                    <a:pt x="278" y="268"/>
                  </a:lnTo>
                  <a:lnTo>
                    <a:pt x="278" y="268"/>
                  </a:lnTo>
                  <a:lnTo>
                    <a:pt x="278" y="268"/>
                  </a:lnTo>
                  <a:lnTo>
                    <a:pt x="278" y="269"/>
                  </a:lnTo>
                  <a:lnTo>
                    <a:pt x="278" y="269"/>
                  </a:lnTo>
                  <a:lnTo>
                    <a:pt x="278" y="271"/>
                  </a:lnTo>
                  <a:lnTo>
                    <a:pt x="278" y="272"/>
                  </a:lnTo>
                  <a:lnTo>
                    <a:pt x="277" y="273"/>
                  </a:lnTo>
                  <a:lnTo>
                    <a:pt x="277" y="273"/>
                  </a:lnTo>
                  <a:lnTo>
                    <a:pt x="277" y="273"/>
                  </a:lnTo>
                  <a:lnTo>
                    <a:pt x="277" y="275"/>
                  </a:lnTo>
                  <a:lnTo>
                    <a:pt x="277" y="275"/>
                  </a:lnTo>
                  <a:lnTo>
                    <a:pt x="276" y="275"/>
                  </a:lnTo>
                  <a:lnTo>
                    <a:pt x="276" y="276"/>
                  </a:lnTo>
                  <a:lnTo>
                    <a:pt x="276" y="276"/>
                  </a:lnTo>
                  <a:lnTo>
                    <a:pt x="276" y="276"/>
                  </a:lnTo>
                  <a:lnTo>
                    <a:pt x="274" y="276"/>
                  </a:lnTo>
                  <a:lnTo>
                    <a:pt x="274" y="277"/>
                  </a:lnTo>
                  <a:lnTo>
                    <a:pt x="276" y="277"/>
                  </a:lnTo>
                  <a:lnTo>
                    <a:pt x="274" y="278"/>
                  </a:lnTo>
                  <a:lnTo>
                    <a:pt x="274" y="278"/>
                  </a:lnTo>
                  <a:lnTo>
                    <a:pt x="274" y="278"/>
                  </a:lnTo>
                  <a:lnTo>
                    <a:pt x="276" y="280"/>
                  </a:lnTo>
                  <a:lnTo>
                    <a:pt x="274" y="280"/>
                  </a:lnTo>
                  <a:lnTo>
                    <a:pt x="274" y="280"/>
                  </a:lnTo>
                  <a:lnTo>
                    <a:pt x="274" y="280"/>
                  </a:lnTo>
                  <a:lnTo>
                    <a:pt x="276" y="280"/>
                  </a:lnTo>
                  <a:lnTo>
                    <a:pt x="276" y="281"/>
                  </a:lnTo>
                  <a:lnTo>
                    <a:pt x="276" y="281"/>
                  </a:lnTo>
                  <a:lnTo>
                    <a:pt x="276" y="282"/>
                  </a:lnTo>
                  <a:lnTo>
                    <a:pt x="276" y="282"/>
                  </a:lnTo>
                  <a:lnTo>
                    <a:pt x="276" y="281"/>
                  </a:lnTo>
                  <a:lnTo>
                    <a:pt x="274" y="282"/>
                  </a:lnTo>
                  <a:lnTo>
                    <a:pt x="274" y="282"/>
                  </a:lnTo>
                  <a:lnTo>
                    <a:pt x="276" y="284"/>
                  </a:lnTo>
                  <a:lnTo>
                    <a:pt x="276" y="284"/>
                  </a:lnTo>
                  <a:lnTo>
                    <a:pt x="274" y="284"/>
                  </a:lnTo>
                  <a:lnTo>
                    <a:pt x="273" y="284"/>
                  </a:lnTo>
                  <a:lnTo>
                    <a:pt x="274" y="284"/>
                  </a:lnTo>
                  <a:lnTo>
                    <a:pt x="274" y="285"/>
                  </a:lnTo>
                  <a:lnTo>
                    <a:pt x="274" y="284"/>
                  </a:lnTo>
                  <a:lnTo>
                    <a:pt x="276" y="285"/>
                  </a:lnTo>
                  <a:lnTo>
                    <a:pt x="274" y="285"/>
                  </a:lnTo>
                  <a:lnTo>
                    <a:pt x="276" y="285"/>
                  </a:lnTo>
                  <a:lnTo>
                    <a:pt x="274" y="285"/>
                  </a:lnTo>
                  <a:lnTo>
                    <a:pt x="274" y="286"/>
                  </a:lnTo>
                  <a:lnTo>
                    <a:pt x="274" y="286"/>
                  </a:lnTo>
                  <a:lnTo>
                    <a:pt x="273" y="286"/>
                  </a:lnTo>
                  <a:lnTo>
                    <a:pt x="273" y="286"/>
                  </a:lnTo>
                  <a:lnTo>
                    <a:pt x="273" y="286"/>
                  </a:lnTo>
                  <a:lnTo>
                    <a:pt x="273" y="286"/>
                  </a:lnTo>
                  <a:lnTo>
                    <a:pt x="273" y="288"/>
                  </a:lnTo>
                  <a:lnTo>
                    <a:pt x="273" y="288"/>
                  </a:lnTo>
                  <a:lnTo>
                    <a:pt x="273" y="289"/>
                  </a:lnTo>
                  <a:lnTo>
                    <a:pt x="273" y="289"/>
                  </a:lnTo>
                  <a:lnTo>
                    <a:pt x="273" y="289"/>
                  </a:lnTo>
                  <a:lnTo>
                    <a:pt x="272" y="289"/>
                  </a:lnTo>
                  <a:lnTo>
                    <a:pt x="273" y="290"/>
                  </a:lnTo>
                  <a:lnTo>
                    <a:pt x="273" y="290"/>
                  </a:lnTo>
                  <a:lnTo>
                    <a:pt x="272" y="290"/>
                  </a:lnTo>
                  <a:lnTo>
                    <a:pt x="273" y="290"/>
                  </a:lnTo>
                  <a:lnTo>
                    <a:pt x="273" y="290"/>
                  </a:lnTo>
                  <a:lnTo>
                    <a:pt x="274" y="290"/>
                  </a:lnTo>
                  <a:lnTo>
                    <a:pt x="274" y="290"/>
                  </a:lnTo>
                  <a:lnTo>
                    <a:pt x="273" y="290"/>
                  </a:lnTo>
                  <a:lnTo>
                    <a:pt x="273" y="293"/>
                  </a:lnTo>
                  <a:lnTo>
                    <a:pt x="273" y="293"/>
                  </a:lnTo>
                  <a:lnTo>
                    <a:pt x="273" y="293"/>
                  </a:lnTo>
                  <a:lnTo>
                    <a:pt x="273" y="294"/>
                  </a:lnTo>
                  <a:lnTo>
                    <a:pt x="273" y="294"/>
                  </a:lnTo>
                  <a:lnTo>
                    <a:pt x="272" y="294"/>
                  </a:lnTo>
                  <a:lnTo>
                    <a:pt x="273" y="294"/>
                  </a:lnTo>
                  <a:lnTo>
                    <a:pt x="272" y="295"/>
                  </a:lnTo>
                  <a:lnTo>
                    <a:pt x="272" y="295"/>
                  </a:lnTo>
                  <a:lnTo>
                    <a:pt x="272" y="297"/>
                  </a:lnTo>
                  <a:lnTo>
                    <a:pt x="272" y="295"/>
                  </a:lnTo>
                  <a:lnTo>
                    <a:pt x="271" y="297"/>
                  </a:lnTo>
                  <a:lnTo>
                    <a:pt x="272" y="297"/>
                  </a:lnTo>
                  <a:lnTo>
                    <a:pt x="272" y="297"/>
                  </a:lnTo>
                  <a:lnTo>
                    <a:pt x="272" y="297"/>
                  </a:lnTo>
                  <a:lnTo>
                    <a:pt x="273" y="297"/>
                  </a:lnTo>
                  <a:lnTo>
                    <a:pt x="273" y="298"/>
                  </a:lnTo>
                  <a:lnTo>
                    <a:pt x="273" y="298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301"/>
                  </a:lnTo>
                  <a:lnTo>
                    <a:pt x="272" y="299"/>
                  </a:lnTo>
                  <a:lnTo>
                    <a:pt x="272" y="299"/>
                  </a:lnTo>
                  <a:lnTo>
                    <a:pt x="272" y="299"/>
                  </a:lnTo>
                  <a:lnTo>
                    <a:pt x="273" y="301"/>
                  </a:lnTo>
                  <a:lnTo>
                    <a:pt x="272" y="302"/>
                  </a:lnTo>
                  <a:lnTo>
                    <a:pt x="272" y="302"/>
                  </a:lnTo>
                  <a:lnTo>
                    <a:pt x="271" y="301"/>
                  </a:lnTo>
                  <a:lnTo>
                    <a:pt x="271" y="302"/>
                  </a:lnTo>
                  <a:lnTo>
                    <a:pt x="272" y="302"/>
                  </a:lnTo>
                  <a:lnTo>
                    <a:pt x="272" y="303"/>
                  </a:lnTo>
                  <a:lnTo>
                    <a:pt x="272" y="303"/>
                  </a:lnTo>
                  <a:lnTo>
                    <a:pt x="273" y="302"/>
                  </a:lnTo>
                  <a:lnTo>
                    <a:pt x="273" y="303"/>
                  </a:lnTo>
                  <a:lnTo>
                    <a:pt x="273" y="304"/>
                  </a:lnTo>
                  <a:lnTo>
                    <a:pt x="273" y="304"/>
                  </a:lnTo>
                  <a:lnTo>
                    <a:pt x="273" y="304"/>
                  </a:lnTo>
                  <a:lnTo>
                    <a:pt x="273" y="306"/>
                  </a:lnTo>
                  <a:lnTo>
                    <a:pt x="272" y="304"/>
                  </a:lnTo>
                  <a:lnTo>
                    <a:pt x="273" y="306"/>
                  </a:lnTo>
                  <a:lnTo>
                    <a:pt x="273" y="306"/>
                  </a:lnTo>
                  <a:lnTo>
                    <a:pt x="273" y="306"/>
                  </a:lnTo>
                  <a:lnTo>
                    <a:pt x="274" y="306"/>
                  </a:lnTo>
                  <a:lnTo>
                    <a:pt x="274" y="306"/>
                  </a:lnTo>
                  <a:lnTo>
                    <a:pt x="273" y="306"/>
                  </a:lnTo>
                  <a:lnTo>
                    <a:pt x="273" y="307"/>
                  </a:lnTo>
                  <a:lnTo>
                    <a:pt x="274" y="307"/>
                  </a:lnTo>
                  <a:lnTo>
                    <a:pt x="274" y="307"/>
                  </a:lnTo>
                  <a:lnTo>
                    <a:pt x="276" y="308"/>
                  </a:lnTo>
                  <a:lnTo>
                    <a:pt x="274" y="308"/>
                  </a:lnTo>
                  <a:lnTo>
                    <a:pt x="274" y="308"/>
                  </a:lnTo>
                  <a:lnTo>
                    <a:pt x="274" y="308"/>
                  </a:lnTo>
                  <a:lnTo>
                    <a:pt x="274" y="310"/>
                  </a:lnTo>
                  <a:lnTo>
                    <a:pt x="276" y="310"/>
                  </a:lnTo>
                  <a:lnTo>
                    <a:pt x="276" y="311"/>
                  </a:lnTo>
                  <a:lnTo>
                    <a:pt x="276" y="311"/>
                  </a:lnTo>
                  <a:lnTo>
                    <a:pt x="276" y="311"/>
                  </a:lnTo>
                  <a:lnTo>
                    <a:pt x="277" y="311"/>
                  </a:lnTo>
                  <a:lnTo>
                    <a:pt x="277" y="311"/>
                  </a:lnTo>
                  <a:lnTo>
                    <a:pt x="277" y="312"/>
                  </a:lnTo>
                  <a:lnTo>
                    <a:pt x="277" y="312"/>
                  </a:lnTo>
                  <a:lnTo>
                    <a:pt x="276" y="312"/>
                  </a:lnTo>
                  <a:lnTo>
                    <a:pt x="276" y="312"/>
                  </a:lnTo>
                  <a:lnTo>
                    <a:pt x="276" y="312"/>
                  </a:lnTo>
                  <a:lnTo>
                    <a:pt x="276" y="313"/>
                  </a:lnTo>
                  <a:lnTo>
                    <a:pt x="276" y="313"/>
                  </a:lnTo>
                  <a:lnTo>
                    <a:pt x="277" y="315"/>
                  </a:lnTo>
                  <a:lnTo>
                    <a:pt x="276" y="315"/>
                  </a:lnTo>
                  <a:lnTo>
                    <a:pt x="277" y="316"/>
                  </a:lnTo>
                  <a:lnTo>
                    <a:pt x="276" y="316"/>
                  </a:lnTo>
                  <a:lnTo>
                    <a:pt x="276" y="316"/>
                  </a:lnTo>
                  <a:lnTo>
                    <a:pt x="276" y="317"/>
                  </a:lnTo>
                  <a:lnTo>
                    <a:pt x="277" y="319"/>
                  </a:lnTo>
                  <a:lnTo>
                    <a:pt x="277" y="319"/>
                  </a:lnTo>
                  <a:lnTo>
                    <a:pt x="276" y="319"/>
                  </a:lnTo>
                  <a:lnTo>
                    <a:pt x="274" y="317"/>
                  </a:lnTo>
                  <a:lnTo>
                    <a:pt x="274" y="317"/>
                  </a:lnTo>
                  <a:lnTo>
                    <a:pt x="274" y="319"/>
                  </a:lnTo>
                  <a:lnTo>
                    <a:pt x="274" y="319"/>
                  </a:lnTo>
                  <a:lnTo>
                    <a:pt x="273" y="320"/>
                  </a:lnTo>
                  <a:lnTo>
                    <a:pt x="273" y="319"/>
                  </a:lnTo>
                  <a:lnTo>
                    <a:pt x="273" y="320"/>
                  </a:lnTo>
                  <a:lnTo>
                    <a:pt x="272" y="320"/>
                  </a:lnTo>
                  <a:lnTo>
                    <a:pt x="273" y="321"/>
                  </a:lnTo>
                  <a:lnTo>
                    <a:pt x="273" y="321"/>
                  </a:lnTo>
                  <a:lnTo>
                    <a:pt x="273" y="321"/>
                  </a:lnTo>
                  <a:lnTo>
                    <a:pt x="272" y="321"/>
                  </a:lnTo>
                  <a:lnTo>
                    <a:pt x="273" y="323"/>
                  </a:lnTo>
                  <a:lnTo>
                    <a:pt x="272" y="324"/>
                  </a:lnTo>
                  <a:lnTo>
                    <a:pt x="272" y="323"/>
                  </a:lnTo>
                  <a:lnTo>
                    <a:pt x="271" y="323"/>
                  </a:lnTo>
                  <a:lnTo>
                    <a:pt x="271" y="324"/>
                  </a:lnTo>
                  <a:lnTo>
                    <a:pt x="272" y="324"/>
                  </a:lnTo>
                  <a:lnTo>
                    <a:pt x="272" y="324"/>
                  </a:lnTo>
                  <a:lnTo>
                    <a:pt x="271" y="325"/>
                  </a:lnTo>
                  <a:lnTo>
                    <a:pt x="271" y="325"/>
                  </a:lnTo>
                  <a:lnTo>
                    <a:pt x="269" y="324"/>
                  </a:lnTo>
                  <a:lnTo>
                    <a:pt x="269" y="324"/>
                  </a:lnTo>
                  <a:lnTo>
                    <a:pt x="269" y="325"/>
                  </a:lnTo>
                  <a:lnTo>
                    <a:pt x="271" y="326"/>
                  </a:lnTo>
                  <a:lnTo>
                    <a:pt x="271" y="326"/>
                  </a:lnTo>
                  <a:lnTo>
                    <a:pt x="271" y="326"/>
                  </a:lnTo>
                  <a:lnTo>
                    <a:pt x="269" y="326"/>
                  </a:lnTo>
                  <a:lnTo>
                    <a:pt x="268" y="325"/>
                  </a:lnTo>
                  <a:lnTo>
                    <a:pt x="268" y="325"/>
                  </a:lnTo>
                  <a:lnTo>
                    <a:pt x="268" y="326"/>
                  </a:lnTo>
                  <a:lnTo>
                    <a:pt x="269" y="326"/>
                  </a:lnTo>
                  <a:lnTo>
                    <a:pt x="269" y="326"/>
                  </a:lnTo>
                  <a:lnTo>
                    <a:pt x="271" y="328"/>
                  </a:lnTo>
                  <a:lnTo>
                    <a:pt x="269" y="328"/>
                  </a:lnTo>
                  <a:lnTo>
                    <a:pt x="268" y="326"/>
                  </a:lnTo>
                  <a:lnTo>
                    <a:pt x="268" y="328"/>
                  </a:lnTo>
                  <a:lnTo>
                    <a:pt x="268" y="328"/>
                  </a:lnTo>
                  <a:lnTo>
                    <a:pt x="269" y="329"/>
                  </a:lnTo>
                  <a:lnTo>
                    <a:pt x="268" y="330"/>
                  </a:lnTo>
                  <a:lnTo>
                    <a:pt x="268" y="330"/>
                  </a:lnTo>
                  <a:lnTo>
                    <a:pt x="268" y="330"/>
                  </a:lnTo>
                  <a:lnTo>
                    <a:pt x="268" y="330"/>
                  </a:lnTo>
                  <a:lnTo>
                    <a:pt x="267" y="332"/>
                  </a:lnTo>
                  <a:lnTo>
                    <a:pt x="267" y="332"/>
                  </a:lnTo>
                  <a:lnTo>
                    <a:pt x="267" y="332"/>
                  </a:lnTo>
                  <a:lnTo>
                    <a:pt x="268" y="332"/>
                  </a:lnTo>
                  <a:lnTo>
                    <a:pt x="268" y="332"/>
                  </a:lnTo>
                  <a:lnTo>
                    <a:pt x="265" y="333"/>
                  </a:lnTo>
                  <a:lnTo>
                    <a:pt x="265" y="333"/>
                  </a:lnTo>
                  <a:lnTo>
                    <a:pt x="265" y="334"/>
                  </a:lnTo>
                  <a:lnTo>
                    <a:pt x="265" y="334"/>
                  </a:lnTo>
                  <a:lnTo>
                    <a:pt x="265" y="334"/>
                  </a:lnTo>
                  <a:lnTo>
                    <a:pt x="265" y="334"/>
                  </a:lnTo>
                  <a:lnTo>
                    <a:pt x="264" y="332"/>
                  </a:lnTo>
                  <a:lnTo>
                    <a:pt x="263" y="332"/>
                  </a:lnTo>
                  <a:lnTo>
                    <a:pt x="262" y="332"/>
                  </a:lnTo>
                  <a:lnTo>
                    <a:pt x="262" y="333"/>
                  </a:lnTo>
                  <a:lnTo>
                    <a:pt x="260" y="334"/>
                  </a:lnTo>
                  <a:lnTo>
                    <a:pt x="260" y="334"/>
                  </a:lnTo>
                  <a:lnTo>
                    <a:pt x="259" y="334"/>
                  </a:lnTo>
                  <a:lnTo>
                    <a:pt x="258" y="333"/>
                  </a:lnTo>
                  <a:lnTo>
                    <a:pt x="258" y="333"/>
                  </a:lnTo>
                  <a:lnTo>
                    <a:pt x="256" y="334"/>
                  </a:lnTo>
                  <a:lnTo>
                    <a:pt x="256" y="336"/>
                  </a:lnTo>
                  <a:lnTo>
                    <a:pt x="256" y="336"/>
                  </a:lnTo>
                  <a:lnTo>
                    <a:pt x="256" y="336"/>
                  </a:lnTo>
                  <a:lnTo>
                    <a:pt x="255" y="336"/>
                  </a:lnTo>
                  <a:lnTo>
                    <a:pt x="254" y="337"/>
                  </a:lnTo>
                  <a:lnTo>
                    <a:pt x="252" y="337"/>
                  </a:lnTo>
                  <a:lnTo>
                    <a:pt x="252" y="339"/>
                  </a:lnTo>
                  <a:lnTo>
                    <a:pt x="252" y="341"/>
                  </a:lnTo>
                  <a:lnTo>
                    <a:pt x="250" y="341"/>
                  </a:lnTo>
                  <a:lnTo>
                    <a:pt x="250" y="342"/>
                  </a:lnTo>
                  <a:lnTo>
                    <a:pt x="249" y="343"/>
                  </a:lnTo>
                  <a:lnTo>
                    <a:pt x="247" y="343"/>
                  </a:lnTo>
                  <a:lnTo>
                    <a:pt x="246" y="343"/>
                  </a:lnTo>
                  <a:lnTo>
                    <a:pt x="245" y="343"/>
                  </a:lnTo>
                  <a:lnTo>
                    <a:pt x="245" y="343"/>
                  </a:lnTo>
                  <a:lnTo>
                    <a:pt x="243" y="343"/>
                  </a:lnTo>
                  <a:lnTo>
                    <a:pt x="243" y="341"/>
                  </a:lnTo>
                  <a:lnTo>
                    <a:pt x="243" y="341"/>
                  </a:lnTo>
                  <a:lnTo>
                    <a:pt x="242" y="341"/>
                  </a:lnTo>
                  <a:lnTo>
                    <a:pt x="242" y="341"/>
                  </a:lnTo>
                  <a:lnTo>
                    <a:pt x="241" y="341"/>
                  </a:lnTo>
                  <a:lnTo>
                    <a:pt x="241" y="343"/>
                  </a:lnTo>
                  <a:lnTo>
                    <a:pt x="241" y="345"/>
                  </a:lnTo>
                  <a:lnTo>
                    <a:pt x="239" y="346"/>
                  </a:lnTo>
                  <a:lnTo>
                    <a:pt x="239" y="347"/>
                  </a:lnTo>
                  <a:lnTo>
                    <a:pt x="239" y="347"/>
                  </a:lnTo>
                  <a:lnTo>
                    <a:pt x="239" y="348"/>
                  </a:lnTo>
                  <a:lnTo>
                    <a:pt x="239" y="350"/>
                  </a:lnTo>
                  <a:lnTo>
                    <a:pt x="238" y="350"/>
                  </a:lnTo>
                  <a:lnTo>
                    <a:pt x="237" y="350"/>
                  </a:lnTo>
                  <a:lnTo>
                    <a:pt x="236" y="351"/>
                  </a:lnTo>
                  <a:lnTo>
                    <a:pt x="236" y="351"/>
                  </a:lnTo>
                  <a:lnTo>
                    <a:pt x="236" y="354"/>
                  </a:lnTo>
                  <a:lnTo>
                    <a:pt x="234" y="354"/>
                  </a:lnTo>
                  <a:lnTo>
                    <a:pt x="233" y="354"/>
                  </a:lnTo>
                  <a:lnTo>
                    <a:pt x="233" y="352"/>
                  </a:lnTo>
                  <a:lnTo>
                    <a:pt x="232" y="351"/>
                  </a:lnTo>
                  <a:lnTo>
                    <a:pt x="230" y="351"/>
                  </a:lnTo>
                  <a:lnTo>
                    <a:pt x="230" y="351"/>
                  </a:lnTo>
                  <a:lnTo>
                    <a:pt x="230" y="351"/>
                  </a:lnTo>
                  <a:lnTo>
                    <a:pt x="230" y="352"/>
                  </a:lnTo>
                  <a:lnTo>
                    <a:pt x="230" y="354"/>
                  </a:lnTo>
                  <a:lnTo>
                    <a:pt x="230" y="355"/>
                  </a:lnTo>
                  <a:lnTo>
                    <a:pt x="230" y="355"/>
                  </a:lnTo>
                  <a:lnTo>
                    <a:pt x="229" y="355"/>
                  </a:lnTo>
                  <a:lnTo>
                    <a:pt x="228" y="355"/>
                  </a:lnTo>
                  <a:lnTo>
                    <a:pt x="227" y="352"/>
                  </a:lnTo>
                  <a:lnTo>
                    <a:pt x="227" y="352"/>
                  </a:lnTo>
                  <a:lnTo>
                    <a:pt x="225" y="351"/>
                  </a:lnTo>
                  <a:lnTo>
                    <a:pt x="225" y="351"/>
                  </a:lnTo>
                  <a:lnTo>
                    <a:pt x="224" y="352"/>
                  </a:lnTo>
                  <a:lnTo>
                    <a:pt x="224" y="352"/>
                  </a:lnTo>
                  <a:lnTo>
                    <a:pt x="221" y="352"/>
                  </a:lnTo>
                  <a:lnTo>
                    <a:pt x="221" y="352"/>
                  </a:lnTo>
                  <a:lnTo>
                    <a:pt x="221" y="354"/>
                  </a:lnTo>
                  <a:lnTo>
                    <a:pt x="223" y="355"/>
                  </a:lnTo>
                  <a:lnTo>
                    <a:pt x="223" y="355"/>
                  </a:lnTo>
                  <a:lnTo>
                    <a:pt x="223" y="356"/>
                  </a:lnTo>
                  <a:lnTo>
                    <a:pt x="223" y="356"/>
                  </a:lnTo>
                  <a:lnTo>
                    <a:pt x="221" y="356"/>
                  </a:lnTo>
                  <a:lnTo>
                    <a:pt x="219" y="356"/>
                  </a:lnTo>
                  <a:lnTo>
                    <a:pt x="219" y="356"/>
                  </a:lnTo>
                  <a:lnTo>
                    <a:pt x="217" y="358"/>
                  </a:lnTo>
                  <a:lnTo>
                    <a:pt x="217" y="358"/>
                  </a:lnTo>
                  <a:lnTo>
                    <a:pt x="216" y="358"/>
                  </a:lnTo>
                  <a:lnTo>
                    <a:pt x="216" y="356"/>
                  </a:lnTo>
                  <a:lnTo>
                    <a:pt x="215" y="355"/>
                  </a:lnTo>
                  <a:lnTo>
                    <a:pt x="214" y="355"/>
                  </a:lnTo>
                  <a:lnTo>
                    <a:pt x="214" y="355"/>
                  </a:lnTo>
                  <a:lnTo>
                    <a:pt x="212" y="355"/>
                  </a:lnTo>
                  <a:lnTo>
                    <a:pt x="212" y="356"/>
                  </a:lnTo>
                  <a:lnTo>
                    <a:pt x="211" y="359"/>
                  </a:lnTo>
                  <a:lnTo>
                    <a:pt x="211" y="360"/>
                  </a:lnTo>
                  <a:lnTo>
                    <a:pt x="211" y="361"/>
                  </a:lnTo>
                  <a:lnTo>
                    <a:pt x="210" y="361"/>
                  </a:lnTo>
                  <a:lnTo>
                    <a:pt x="210" y="361"/>
                  </a:lnTo>
                  <a:lnTo>
                    <a:pt x="208" y="359"/>
                  </a:lnTo>
                  <a:lnTo>
                    <a:pt x="207" y="358"/>
                  </a:lnTo>
                  <a:lnTo>
                    <a:pt x="207" y="358"/>
                  </a:lnTo>
                  <a:lnTo>
                    <a:pt x="207" y="359"/>
                  </a:lnTo>
                  <a:lnTo>
                    <a:pt x="207" y="360"/>
                  </a:lnTo>
                  <a:lnTo>
                    <a:pt x="207" y="361"/>
                  </a:lnTo>
                  <a:lnTo>
                    <a:pt x="207" y="363"/>
                  </a:lnTo>
                  <a:lnTo>
                    <a:pt x="207" y="364"/>
                  </a:lnTo>
                  <a:lnTo>
                    <a:pt x="204" y="363"/>
                  </a:lnTo>
                  <a:lnTo>
                    <a:pt x="202" y="363"/>
                  </a:lnTo>
                  <a:lnTo>
                    <a:pt x="202" y="364"/>
                  </a:lnTo>
                  <a:lnTo>
                    <a:pt x="201" y="364"/>
                  </a:lnTo>
                  <a:lnTo>
                    <a:pt x="201" y="364"/>
                  </a:lnTo>
                  <a:lnTo>
                    <a:pt x="201" y="364"/>
                  </a:lnTo>
                  <a:lnTo>
                    <a:pt x="199" y="364"/>
                  </a:lnTo>
                  <a:lnTo>
                    <a:pt x="199" y="360"/>
                  </a:lnTo>
                  <a:lnTo>
                    <a:pt x="198" y="360"/>
                  </a:lnTo>
                  <a:lnTo>
                    <a:pt x="197" y="360"/>
                  </a:lnTo>
                  <a:lnTo>
                    <a:pt x="195" y="363"/>
                  </a:lnTo>
                  <a:lnTo>
                    <a:pt x="195" y="365"/>
                  </a:lnTo>
                  <a:lnTo>
                    <a:pt x="195" y="367"/>
                  </a:lnTo>
                  <a:lnTo>
                    <a:pt x="194" y="367"/>
                  </a:lnTo>
                  <a:lnTo>
                    <a:pt x="193" y="367"/>
                  </a:lnTo>
                  <a:lnTo>
                    <a:pt x="192" y="367"/>
                  </a:lnTo>
                  <a:lnTo>
                    <a:pt x="192" y="368"/>
                  </a:lnTo>
                  <a:lnTo>
                    <a:pt x="192" y="369"/>
                  </a:lnTo>
                  <a:lnTo>
                    <a:pt x="192" y="372"/>
                  </a:lnTo>
                  <a:lnTo>
                    <a:pt x="192" y="374"/>
                  </a:lnTo>
                  <a:lnTo>
                    <a:pt x="189" y="376"/>
                  </a:lnTo>
                  <a:lnTo>
                    <a:pt x="189" y="377"/>
                  </a:lnTo>
                  <a:lnTo>
                    <a:pt x="189" y="377"/>
                  </a:lnTo>
                  <a:lnTo>
                    <a:pt x="188" y="378"/>
                  </a:lnTo>
                  <a:lnTo>
                    <a:pt x="188" y="378"/>
                  </a:lnTo>
                  <a:lnTo>
                    <a:pt x="186" y="377"/>
                  </a:lnTo>
                  <a:lnTo>
                    <a:pt x="185" y="377"/>
                  </a:lnTo>
                  <a:lnTo>
                    <a:pt x="185" y="380"/>
                  </a:lnTo>
                  <a:lnTo>
                    <a:pt x="184" y="380"/>
                  </a:lnTo>
                  <a:lnTo>
                    <a:pt x="182" y="380"/>
                  </a:lnTo>
                  <a:lnTo>
                    <a:pt x="181" y="377"/>
                  </a:lnTo>
                  <a:lnTo>
                    <a:pt x="180" y="377"/>
                  </a:lnTo>
                  <a:lnTo>
                    <a:pt x="179" y="378"/>
                  </a:lnTo>
                  <a:lnTo>
                    <a:pt x="179" y="378"/>
                  </a:lnTo>
                  <a:lnTo>
                    <a:pt x="179" y="380"/>
                  </a:lnTo>
                  <a:lnTo>
                    <a:pt x="182" y="381"/>
                  </a:lnTo>
                  <a:lnTo>
                    <a:pt x="182" y="382"/>
                  </a:lnTo>
                  <a:lnTo>
                    <a:pt x="182" y="382"/>
                  </a:lnTo>
                  <a:lnTo>
                    <a:pt x="182" y="383"/>
                  </a:lnTo>
                  <a:lnTo>
                    <a:pt x="181" y="383"/>
                  </a:lnTo>
                  <a:lnTo>
                    <a:pt x="179" y="382"/>
                  </a:lnTo>
                  <a:lnTo>
                    <a:pt x="177" y="382"/>
                  </a:lnTo>
                  <a:lnTo>
                    <a:pt x="176" y="383"/>
                  </a:lnTo>
                  <a:lnTo>
                    <a:pt x="176" y="383"/>
                  </a:lnTo>
                  <a:lnTo>
                    <a:pt x="176" y="386"/>
                  </a:lnTo>
                  <a:lnTo>
                    <a:pt x="176" y="386"/>
                  </a:lnTo>
                  <a:lnTo>
                    <a:pt x="175" y="386"/>
                  </a:lnTo>
                  <a:lnTo>
                    <a:pt x="175" y="386"/>
                  </a:lnTo>
                  <a:lnTo>
                    <a:pt x="173" y="385"/>
                  </a:lnTo>
                  <a:lnTo>
                    <a:pt x="172" y="383"/>
                  </a:lnTo>
                  <a:lnTo>
                    <a:pt x="172" y="383"/>
                  </a:lnTo>
                  <a:lnTo>
                    <a:pt x="171" y="383"/>
                  </a:lnTo>
                  <a:lnTo>
                    <a:pt x="168" y="386"/>
                  </a:lnTo>
                  <a:lnTo>
                    <a:pt x="167" y="387"/>
                  </a:lnTo>
                  <a:lnTo>
                    <a:pt x="166" y="389"/>
                  </a:lnTo>
                  <a:lnTo>
                    <a:pt x="166" y="389"/>
                  </a:lnTo>
                  <a:lnTo>
                    <a:pt x="163" y="389"/>
                  </a:lnTo>
                  <a:lnTo>
                    <a:pt x="162" y="389"/>
                  </a:lnTo>
                  <a:lnTo>
                    <a:pt x="162" y="389"/>
                  </a:lnTo>
                  <a:lnTo>
                    <a:pt x="162" y="390"/>
                  </a:lnTo>
                  <a:lnTo>
                    <a:pt x="160" y="391"/>
                  </a:lnTo>
                  <a:lnTo>
                    <a:pt x="160" y="391"/>
                  </a:lnTo>
                  <a:lnTo>
                    <a:pt x="159" y="391"/>
                  </a:lnTo>
                  <a:lnTo>
                    <a:pt x="158" y="393"/>
                  </a:lnTo>
                  <a:lnTo>
                    <a:pt x="158" y="394"/>
                  </a:lnTo>
                  <a:lnTo>
                    <a:pt x="158" y="394"/>
                  </a:lnTo>
                  <a:lnTo>
                    <a:pt x="159" y="395"/>
                  </a:lnTo>
                  <a:lnTo>
                    <a:pt x="159" y="396"/>
                  </a:lnTo>
                  <a:lnTo>
                    <a:pt x="159" y="396"/>
                  </a:lnTo>
                  <a:lnTo>
                    <a:pt x="155" y="398"/>
                  </a:lnTo>
                  <a:lnTo>
                    <a:pt x="154" y="400"/>
                  </a:lnTo>
                  <a:lnTo>
                    <a:pt x="154" y="400"/>
                  </a:lnTo>
                  <a:lnTo>
                    <a:pt x="153" y="400"/>
                  </a:lnTo>
                  <a:lnTo>
                    <a:pt x="151" y="400"/>
                  </a:lnTo>
                  <a:lnTo>
                    <a:pt x="151" y="399"/>
                  </a:lnTo>
                  <a:lnTo>
                    <a:pt x="150" y="399"/>
                  </a:lnTo>
                  <a:lnTo>
                    <a:pt x="150" y="400"/>
                  </a:lnTo>
                  <a:lnTo>
                    <a:pt x="149" y="402"/>
                  </a:lnTo>
                  <a:lnTo>
                    <a:pt x="147" y="403"/>
                  </a:lnTo>
                  <a:lnTo>
                    <a:pt x="146" y="403"/>
                  </a:lnTo>
                  <a:lnTo>
                    <a:pt x="146" y="404"/>
                  </a:lnTo>
                  <a:lnTo>
                    <a:pt x="146" y="406"/>
                  </a:lnTo>
                  <a:lnTo>
                    <a:pt x="146" y="406"/>
                  </a:lnTo>
                  <a:lnTo>
                    <a:pt x="145" y="406"/>
                  </a:lnTo>
                  <a:lnTo>
                    <a:pt x="144" y="404"/>
                  </a:lnTo>
                  <a:lnTo>
                    <a:pt x="144" y="404"/>
                  </a:lnTo>
                  <a:lnTo>
                    <a:pt x="144" y="403"/>
                  </a:lnTo>
                  <a:lnTo>
                    <a:pt x="144" y="403"/>
                  </a:lnTo>
                  <a:lnTo>
                    <a:pt x="142" y="402"/>
                  </a:lnTo>
                  <a:lnTo>
                    <a:pt x="142" y="402"/>
                  </a:lnTo>
                  <a:lnTo>
                    <a:pt x="141" y="403"/>
                  </a:lnTo>
                  <a:lnTo>
                    <a:pt x="141" y="403"/>
                  </a:lnTo>
                  <a:lnTo>
                    <a:pt x="141" y="404"/>
                  </a:lnTo>
                  <a:lnTo>
                    <a:pt x="141" y="406"/>
                  </a:lnTo>
                  <a:lnTo>
                    <a:pt x="141" y="406"/>
                  </a:lnTo>
                  <a:lnTo>
                    <a:pt x="141" y="407"/>
                  </a:lnTo>
                  <a:lnTo>
                    <a:pt x="140" y="407"/>
                  </a:lnTo>
                  <a:lnTo>
                    <a:pt x="140" y="407"/>
                  </a:lnTo>
                  <a:lnTo>
                    <a:pt x="138" y="407"/>
                  </a:lnTo>
                  <a:lnTo>
                    <a:pt x="136" y="409"/>
                  </a:lnTo>
                  <a:lnTo>
                    <a:pt x="133" y="411"/>
                  </a:lnTo>
                  <a:lnTo>
                    <a:pt x="131" y="411"/>
                  </a:lnTo>
                  <a:lnTo>
                    <a:pt x="131" y="412"/>
                  </a:lnTo>
                  <a:lnTo>
                    <a:pt x="131" y="413"/>
                  </a:lnTo>
                  <a:lnTo>
                    <a:pt x="133" y="415"/>
                  </a:lnTo>
                  <a:lnTo>
                    <a:pt x="136" y="416"/>
                  </a:lnTo>
                  <a:lnTo>
                    <a:pt x="137" y="417"/>
                  </a:lnTo>
                  <a:lnTo>
                    <a:pt x="137" y="418"/>
                  </a:lnTo>
                  <a:lnTo>
                    <a:pt x="136" y="422"/>
                  </a:lnTo>
                  <a:lnTo>
                    <a:pt x="136" y="424"/>
                  </a:lnTo>
                  <a:lnTo>
                    <a:pt x="136" y="425"/>
                  </a:lnTo>
                  <a:lnTo>
                    <a:pt x="134" y="425"/>
                  </a:lnTo>
                  <a:lnTo>
                    <a:pt x="134" y="424"/>
                  </a:lnTo>
                  <a:lnTo>
                    <a:pt x="134" y="422"/>
                  </a:lnTo>
                  <a:lnTo>
                    <a:pt x="133" y="421"/>
                  </a:lnTo>
                  <a:lnTo>
                    <a:pt x="133" y="421"/>
                  </a:lnTo>
                  <a:lnTo>
                    <a:pt x="132" y="420"/>
                  </a:lnTo>
                  <a:lnTo>
                    <a:pt x="127" y="420"/>
                  </a:lnTo>
                  <a:lnTo>
                    <a:pt x="125" y="420"/>
                  </a:lnTo>
                  <a:lnTo>
                    <a:pt x="124" y="420"/>
                  </a:lnTo>
                  <a:lnTo>
                    <a:pt x="122" y="422"/>
                  </a:lnTo>
                  <a:lnTo>
                    <a:pt x="122" y="422"/>
                  </a:lnTo>
                  <a:lnTo>
                    <a:pt x="122" y="424"/>
                  </a:lnTo>
                  <a:lnTo>
                    <a:pt x="123" y="428"/>
                  </a:lnTo>
                  <a:lnTo>
                    <a:pt x="123" y="428"/>
                  </a:lnTo>
                  <a:lnTo>
                    <a:pt x="123" y="428"/>
                  </a:lnTo>
                  <a:lnTo>
                    <a:pt x="120" y="429"/>
                  </a:lnTo>
                  <a:lnTo>
                    <a:pt x="119" y="429"/>
                  </a:lnTo>
                  <a:lnTo>
                    <a:pt x="116" y="430"/>
                  </a:lnTo>
                  <a:lnTo>
                    <a:pt x="114" y="430"/>
                  </a:lnTo>
                  <a:lnTo>
                    <a:pt x="114" y="431"/>
                  </a:lnTo>
                  <a:lnTo>
                    <a:pt x="114" y="433"/>
                  </a:lnTo>
                  <a:lnTo>
                    <a:pt x="114" y="433"/>
                  </a:lnTo>
                  <a:lnTo>
                    <a:pt x="114" y="435"/>
                  </a:lnTo>
                  <a:lnTo>
                    <a:pt x="115" y="435"/>
                  </a:lnTo>
                  <a:lnTo>
                    <a:pt x="115" y="437"/>
                  </a:lnTo>
                  <a:lnTo>
                    <a:pt x="114" y="438"/>
                  </a:lnTo>
                  <a:lnTo>
                    <a:pt x="111" y="438"/>
                  </a:lnTo>
                  <a:lnTo>
                    <a:pt x="106" y="443"/>
                  </a:lnTo>
                  <a:lnTo>
                    <a:pt x="105" y="446"/>
                  </a:lnTo>
                  <a:lnTo>
                    <a:pt x="103" y="447"/>
                  </a:lnTo>
                  <a:lnTo>
                    <a:pt x="102" y="450"/>
                  </a:lnTo>
                  <a:lnTo>
                    <a:pt x="97" y="450"/>
                  </a:lnTo>
                  <a:lnTo>
                    <a:pt x="96" y="451"/>
                  </a:lnTo>
                  <a:lnTo>
                    <a:pt x="94" y="451"/>
                  </a:lnTo>
                  <a:lnTo>
                    <a:pt x="94" y="452"/>
                  </a:lnTo>
                  <a:lnTo>
                    <a:pt x="94" y="456"/>
                  </a:lnTo>
                  <a:lnTo>
                    <a:pt x="94" y="457"/>
                  </a:lnTo>
                  <a:lnTo>
                    <a:pt x="94" y="459"/>
                  </a:lnTo>
                  <a:lnTo>
                    <a:pt x="92" y="460"/>
                  </a:lnTo>
                  <a:lnTo>
                    <a:pt x="92" y="461"/>
                  </a:lnTo>
                  <a:lnTo>
                    <a:pt x="88" y="463"/>
                  </a:lnTo>
                  <a:lnTo>
                    <a:pt x="87" y="463"/>
                  </a:lnTo>
                  <a:lnTo>
                    <a:pt x="87" y="464"/>
                  </a:lnTo>
                  <a:lnTo>
                    <a:pt x="85" y="465"/>
                  </a:lnTo>
                  <a:lnTo>
                    <a:pt x="87" y="466"/>
                  </a:lnTo>
                  <a:lnTo>
                    <a:pt x="87" y="468"/>
                  </a:lnTo>
                  <a:lnTo>
                    <a:pt x="85" y="472"/>
                  </a:lnTo>
                  <a:lnTo>
                    <a:pt x="85" y="472"/>
                  </a:lnTo>
                  <a:lnTo>
                    <a:pt x="80" y="472"/>
                  </a:lnTo>
                  <a:lnTo>
                    <a:pt x="79" y="472"/>
                  </a:lnTo>
                  <a:lnTo>
                    <a:pt x="77" y="473"/>
                  </a:lnTo>
                  <a:lnTo>
                    <a:pt x="75" y="473"/>
                  </a:lnTo>
                  <a:lnTo>
                    <a:pt x="74" y="474"/>
                  </a:lnTo>
                  <a:lnTo>
                    <a:pt x="72" y="477"/>
                  </a:lnTo>
                  <a:lnTo>
                    <a:pt x="71" y="479"/>
                  </a:lnTo>
                  <a:lnTo>
                    <a:pt x="70" y="482"/>
                  </a:lnTo>
                  <a:lnTo>
                    <a:pt x="70" y="483"/>
                  </a:lnTo>
                  <a:lnTo>
                    <a:pt x="70" y="486"/>
                  </a:lnTo>
                  <a:lnTo>
                    <a:pt x="66" y="491"/>
                  </a:lnTo>
                  <a:lnTo>
                    <a:pt x="64" y="492"/>
                  </a:lnTo>
                  <a:lnTo>
                    <a:pt x="62" y="492"/>
                  </a:lnTo>
                  <a:lnTo>
                    <a:pt x="61" y="492"/>
                  </a:lnTo>
                  <a:lnTo>
                    <a:pt x="61" y="495"/>
                  </a:lnTo>
                  <a:lnTo>
                    <a:pt x="61" y="496"/>
                  </a:lnTo>
                  <a:lnTo>
                    <a:pt x="61" y="498"/>
                  </a:lnTo>
                  <a:lnTo>
                    <a:pt x="59" y="499"/>
                  </a:lnTo>
                  <a:lnTo>
                    <a:pt x="58" y="500"/>
                  </a:lnTo>
                  <a:lnTo>
                    <a:pt x="57" y="501"/>
                  </a:lnTo>
                  <a:lnTo>
                    <a:pt x="55" y="501"/>
                  </a:lnTo>
                  <a:lnTo>
                    <a:pt x="51" y="504"/>
                  </a:lnTo>
                  <a:lnTo>
                    <a:pt x="50" y="507"/>
                  </a:lnTo>
                  <a:lnTo>
                    <a:pt x="48" y="508"/>
                  </a:lnTo>
                  <a:lnTo>
                    <a:pt x="46" y="510"/>
                  </a:lnTo>
                  <a:lnTo>
                    <a:pt x="41" y="516"/>
                  </a:lnTo>
                  <a:lnTo>
                    <a:pt x="39" y="518"/>
                  </a:lnTo>
                  <a:lnTo>
                    <a:pt x="36" y="521"/>
                  </a:lnTo>
                  <a:lnTo>
                    <a:pt x="36" y="521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28" y="522"/>
                  </a:lnTo>
                  <a:lnTo>
                    <a:pt x="24" y="525"/>
                  </a:lnTo>
                  <a:lnTo>
                    <a:pt x="23" y="529"/>
                  </a:lnTo>
                  <a:lnTo>
                    <a:pt x="23" y="530"/>
                  </a:lnTo>
                  <a:lnTo>
                    <a:pt x="23" y="533"/>
                  </a:lnTo>
                  <a:lnTo>
                    <a:pt x="23" y="535"/>
                  </a:lnTo>
                  <a:lnTo>
                    <a:pt x="20" y="538"/>
                  </a:lnTo>
                  <a:lnTo>
                    <a:pt x="16" y="539"/>
                  </a:lnTo>
                  <a:lnTo>
                    <a:pt x="15" y="542"/>
                  </a:lnTo>
                  <a:lnTo>
                    <a:pt x="14" y="543"/>
                  </a:lnTo>
                  <a:lnTo>
                    <a:pt x="13" y="544"/>
                  </a:lnTo>
                  <a:lnTo>
                    <a:pt x="11" y="547"/>
                  </a:lnTo>
                  <a:lnTo>
                    <a:pt x="7" y="549"/>
                  </a:lnTo>
                  <a:lnTo>
                    <a:pt x="5" y="551"/>
                  </a:lnTo>
                  <a:lnTo>
                    <a:pt x="1" y="551"/>
                  </a:lnTo>
                  <a:lnTo>
                    <a:pt x="0" y="551"/>
                  </a:lnTo>
                  <a:lnTo>
                    <a:pt x="1" y="551"/>
                  </a:lnTo>
                  <a:lnTo>
                    <a:pt x="2" y="551"/>
                  </a:lnTo>
                  <a:lnTo>
                    <a:pt x="6" y="552"/>
                  </a:lnTo>
                  <a:lnTo>
                    <a:pt x="6" y="553"/>
                  </a:lnTo>
                  <a:lnTo>
                    <a:pt x="6" y="556"/>
                  </a:lnTo>
                  <a:lnTo>
                    <a:pt x="6" y="556"/>
                  </a:lnTo>
                  <a:lnTo>
                    <a:pt x="7" y="557"/>
                  </a:lnTo>
                  <a:lnTo>
                    <a:pt x="9" y="557"/>
                  </a:lnTo>
                  <a:lnTo>
                    <a:pt x="10" y="558"/>
                  </a:lnTo>
                  <a:lnTo>
                    <a:pt x="11" y="557"/>
                  </a:lnTo>
                  <a:lnTo>
                    <a:pt x="11" y="557"/>
                  </a:lnTo>
                  <a:lnTo>
                    <a:pt x="13" y="557"/>
                  </a:lnTo>
                  <a:lnTo>
                    <a:pt x="14" y="557"/>
                  </a:lnTo>
                  <a:lnTo>
                    <a:pt x="15" y="557"/>
                  </a:lnTo>
                  <a:lnTo>
                    <a:pt x="16" y="557"/>
                  </a:lnTo>
                  <a:lnTo>
                    <a:pt x="15" y="558"/>
                  </a:lnTo>
                  <a:lnTo>
                    <a:pt x="15" y="558"/>
                  </a:lnTo>
                  <a:lnTo>
                    <a:pt x="16" y="558"/>
                  </a:lnTo>
                  <a:lnTo>
                    <a:pt x="18" y="558"/>
                  </a:lnTo>
                  <a:lnTo>
                    <a:pt x="18" y="558"/>
                  </a:lnTo>
                  <a:lnTo>
                    <a:pt x="18" y="558"/>
                  </a:lnTo>
                  <a:lnTo>
                    <a:pt x="19" y="557"/>
                  </a:lnTo>
                  <a:lnTo>
                    <a:pt x="20" y="557"/>
                  </a:lnTo>
                  <a:lnTo>
                    <a:pt x="20" y="557"/>
                  </a:lnTo>
                  <a:lnTo>
                    <a:pt x="23" y="557"/>
                  </a:lnTo>
                  <a:lnTo>
                    <a:pt x="23" y="556"/>
                  </a:lnTo>
                  <a:lnTo>
                    <a:pt x="24" y="556"/>
                  </a:lnTo>
                  <a:lnTo>
                    <a:pt x="24" y="557"/>
                  </a:lnTo>
                  <a:lnTo>
                    <a:pt x="26" y="558"/>
                  </a:lnTo>
                  <a:lnTo>
                    <a:pt x="26" y="558"/>
                  </a:lnTo>
                  <a:lnTo>
                    <a:pt x="27" y="557"/>
                  </a:lnTo>
                  <a:lnTo>
                    <a:pt x="27" y="557"/>
                  </a:lnTo>
                  <a:lnTo>
                    <a:pt x="27" y="557"/>
                  </a:lnTo>
                  <a:lnTo>
                    <a:pt x="28" y="557"/>
                  </a:lnTo>
                  <a:lnTo>
                    <a:pt x="28" y="557"/>
                  </a:lnTo>
                  <a:lnTo>
                    <a:pt x="28" y="558"/>
                  </a:lnTo>
                  <a:lnTo>
                    <a:pt x="29" y="558"/>
                  </a:lnTo>
                  <a:lnTo>
                    <a:pt x="31" y="557"/>
                  </a:lnTo>
                  <a:lnTo>
                    <a:pt x="31" y="556"/>
                  </a:lnTo>
                  <a:lnTo>
                    <a:pt x="33" y="556"/>
                  </a:lnTo>
                  <a:lnTo>
                    <a:pt x="33" y="556"/>
                  </a:lnTo>
                  <a:lnTo>
                    <a:pt x="33" y="555"/>
                  </a:lnTo>
                  <a:lnTo>
                    <a:pt x="35" y="555"/>
                  </a:lnTo>
                  <a:lnTo>
                    <a:pt x="33" y="553"/>
                  </a:lnTo>
                  <a:lnTo>
                    <a:pt x="33" y="553"/>
                  </a:lnTo>
                  <a:lnTo>
                    <a:pt x="33" y="552"/>
                  </a:lnTo>
                  <a:lnTo>
                    <a:pt x="33" y="552"/>
                  </a:lnTo>
                  <a:lnTo>
                    <a:pt x="35" y="552"/>
                  </a:lnTo>
                  <a:lnTo>
                    <a:pt x="35" y="551"/>
                  </a:lnTo>
                  <a:lnTo>
                    <a:pt x="35" y="549"/>
                  </a:lnTo>
                  <a:lnTo>
                    <a:pt x="36" y="548"/>
                  </a:lnTo>
                  <a:lnTo>
                    <a:pt x="37" y="548"/>
                  </a:lnTo>
                  <a:lnTo>
                    <a:pt x="39" y="547"/>
                  </a:lnTo>
                  <a:lnTo>
                    <a:pt x="39" y="547"/>
                  </a:lnTo>
                  <a:lnTo>
                    <a:pt x="37" y="547"/>
                  </a:lnTo>
                  <a:lnTo>
                    <a:pt x="37" y="545"/>
                  </a:lnTo>
                  <a:lnTo>
                    <a:pt x="39" y="545"/>
                  </a:lnTo>
                  <a:lnTo>
                    <a:pt x="39" y="545"/>
                  </a:lnTo>
                  <a:lnTo>
                    <a:pt x="40" y="545"/>
                  </a:lnTo>
                  <a:lnTo>
                    <a:pt x="39" y="545"/>
                  </a:lnTo>
                  <a:lnTo>
                    <a:pt x="40" y="544"/>
                  </a:lnTo>
                  <a:lnTo>
                    <a:pt x="40" y="543"/>
                  </a:lnTo>
                  <a:lnTo>
                    <a:pt x="41" y="543"/>
                  </a:lnTo>
                  <a:lnTo>
                    <a:pt x="41" y="544"/>
                  </a:lnTo>
                  <a:lnTo>
                    <a:pt x="40" y="544"/>
                  </a:lnTo>
                  <a:lnTo>
                    <a:pt x="40" y="544"/>
                  </a:lnTo>
                  <a:lnTo>
                    <a:pt x="41" y="544"/>
                  </a:lnTo>
                  <a:lnTo>
                    <a:pt x="42" y="544"/>
                  </a:lnTo>
                  <a:lnTo>
                    <a:pt x="44" y="544"/>
                  </a:lnTo>
                  <a:lnTo>
                    <a:pt x="44" y="544"/>
                  </a:lnTo>
                  <a:lnTo>
                    <a:pt x="44" y="543"/>
                  </a:lnTo>
                  <a:lnTo>
                    <a:pt x="45" y="543"/>
                  </a:lnTo>
                  <a:lnTo>
                    <a:pt x="46" y="543"/>
                  </a:lnTo>
                  <a:lnTo>
                    <a:pt x="46" y="544"/>
                  </a:lnTo>
                  <a:lnTo>
                    <a:pt x="49" y="544"/>
                  </a:lnTo>
                  <a:lnTo>
                    <a:pt x="50" y="544"/>
                  </a:lnTo>
                  <a:lnTo>
                    <a:pt x="50" y="544"/>
                  </a:lnTo>
                  <a:lnTo>
                    <a:pt x="51" y="544"/>
                  </a:lnTo>
                  <a:lnTo>
                    <a:pt x="51" y="545"/>
                  </a:lnTo>
                  <a:lnTo>
                    <a:pt x="51" y="544"/>
                  </a:lnTo>
                  <a:lnTo>
                    <a:pt x="51" y="545"/>
                  </a:lnTo>
                  <a:lnTo>
                    <a:pt x="53" y="543"/>
                  </a:lnTo>
                  <a:lnTo>
                    <a:pt x="54" y="543"/>
                  </a:lnTo>
                  <a:lnTo>
                    <a:pt x="54" y="544"/>
                  </a:lnTo>
                  <a:lnTo>
                    <a:pt x="55" y="544"/>
                  </a:lnTo>
                  <a:lnTo>
                    <a:pt x="57" y="544"/>
                  </a:lnTo>
                  <a:lnTo>
                    <a:pt x="58" y="544"/>
                  </a:lnTo>
                  <a:lnTo>
                    <a:pt x="58" y="544"/>
                  </a:lnTo>
                  <a:lnTo>
                    <a:pt x="59" y="544"/>
                  </a:lnTo>
                  <a:lnTo>
                    <a:pt x="59" y="545"/>
                  </a:lnTo>
                  <a:lnTo>
                    <a:pt x="61" y="547"/>
                  </a:lnTo>
                  <a:lnTo>
                    <a:pt x="61" y="547"/>
                  </a:lnTo>
                  <a:lnTo>
                    <a:pt x="61" y="548"/>
                  </a:lnTo>
                  <a:lnTo>
                    <a:pt x="61" y="549"/>
                  </a:lnTo>
                  <a:lnTo>
                    <a:pt x="62" y="549"/>
                  </a:lnTo>
                  <a:lnTo>
                    <a:pt x="64" y="549"/>
                  </a:lnTo>
                  <a:lnTo>
                    <a:pt x="64" y="551"/>
                  </a:lnTo>
                  <a:lnTo>
                    <a:pt x="66" y="551"/>
                  </a:lnTo>
                  <a:lnTo>
                    <a:pt x="66" y="551"/>
                  </a:lnTo>
                  <a:lnTo>
                    <a:pt x="66" y="552"/>
                  </a:lnTo>
                  <a:lnTo>
                    <a:pt x="67" y="552"/>
                  </a:lnTo>
                  <a:lnTo>
                    <a:pt x="68" y="552"/>
                  </a:lnTo>
                  <a:lnTo>
                    <a:pt x="68" y="552"/>
                  </a:lnTo>
                  <a:lnTo>
                    <a:pt x="68" y="552"/>
                  </a:lnTo>
                  <a:lnTo>
                    <a:pt x="70" y="552"/>
                  </a:lnTo>
                  <a:lnTo>
                    <a:pt x="70" y="552"/>
                  </a:lnTo>
                  <a:lnTo>
                    <a:pt x="70" y="552"/>
                  </a:lnTo>
                  <a:lnTo>
                    <a:pt x="68" y="553"/>
                  </a:lnTo>
                  <a:lnTo>
                    <a:pt x="68" y="553"/>
                  </a:lnTo>
                  <a:lnTo>
                    <a:pt x="70" y="553"/>
                  </a:lnTo>
                  <a:lnTo>
                    <a:pt x="70" y="555"/>
                  </a:lnTo>
                  <a:lnTo>
                    <a:pt x="71" y="556"/>
                  </a:lnTo>
                  <a:lnTo>
                    <a:pt x="71" y="556"/>
                  </a:lnTo>
                  <a:lnTo>
                    <a:pt x="71" y="556"/>
                  </a:lnTo>
                  <a:lnTo>
                    <a:pt x="70" y="556"/>
                  </a:lnTo>
                  <a:lnTo>
                    <a:pt x="71" y="557"/>
                  </a:lnTo>
                  <a:lnTo>
                    <a:pt x="72" y="556"/>
                  </a:lnTo>
                  <a:lnTo>
                    <a:pt x="72" y="557"/>
                  </a:lnTo>
                  <a:lnTo>
                    <a:pt x="71" y="558"/>
                  </a:lnTo>
                  <a:lnTo>
                    <a:pt x="72" y="558"/>
                  </a:lnTo>
                  <a:lnTo>
                    <a:pt x="74" y="558"/>
                  </a:lnTo>
                  <a:lnTo>
                    <a:pt x="74" y="558"/>
                  </a:lnTo>
                  <a:lnTo>
                    <a:pt x="75" y="558"/>
                  </a:lnTo>
                  <a:lnTo>
                    <a:pt x="75" y="558"/>
                  </a:lnTo>
                  <a:lnTo>
                    <a:pt x="76" y="561"/>
                  </a:lnTo>
                  <a:lnTo>
                    <a:pt x="76" y="560"/>
                  </a:lnTo>
                  <a:lnTo>
                    <a:pt x="77" y="560"/>
                  </a:lnTo>
                  <a:lnTo>
                    <a:pt x="77" y="561"/>
                  </a:lnTo>
                  <a:lnTo>
                    <a:pt x="76" y="562"/>
                  </a:lnTo>
                  <a:lnTo>
                    <a:pt x="76" y="562"/>
                  </a:lnTo>
                  <a:lnTo>
                    <a:pt x="76" y="564"/>
                  </a:lnTo>
                  <a:lnTo>
                    <a:pt x="79" y="564"/>
                  </a:lnTo>
                  <a:lnTo>
                    <a:pt x="80" y="564"/>
                  </a:lnTo>
                  <a:lnTo>
                    <a:pt x="80" y="565"/>
                  </a:lnTo>
                  <a:lnTo>
                    <a:pt x="80" y="565"/>
                  </a:lnTo>
                  <a:lnTo>
                    <a:pt x="80" y="566"/>
                  </a:lnTo>
                  <a:lnTo>
                    <a:pt x="81" y="566"/>
                  </a:lnTo>
                  <a:lnTo>
                    <a:pt x="81" y="565"/>
                  </a:lnTo>
                  <a:lnTo>
                    <a:pt x="83" y="565"/>
                  </a:lnTo>
                  <a:lnTo>
                    <a:pt x="84" y="566"/>
                  </a:lnTo>
                  <a:lnTo>
                    <a:pt x="84" y="568"/>
                  </a:lnTo>
                  <a:lnTo>
                    <a:pt x="84" y="568"/>
                  </a:lnTo>
                  <a:lnTo>
                    <a:pt x="84" y="569"/>
                  </a:lnTo>
                  <a:lnTo>
                    <a:pt x="85" y="569"/>
                  </a:lnTo>
                  <a:lnTo>
                    <a:pt x="85" y="568"/>
                  </a:lnTo>
                  <a:lnTo>
                    <a:pt x="87" y="569"/>
                  </a:lnTo>
                  <a:lnTo>
                    <a:pt x="87" y="569"/>
                  </a:lnTo>
                  <a:lnTo>
                    <a:pt x="87" y="570"/>
                  </a:lnTo>
                  <a:lnTo>
                    <a:pt x="87" y="570"/>
                  </a:lnTo>
                  <a:lnTo>
                    <a:pt x="87" y="571"/>
                  </a:lnTo>
                  <a:lnTo>
                    <a:pt x="87" y="571"/>
                  </a:lnTo>
                  <a:lnTo>
                    <a:pt x="87" y="573"/>
                  </a:lnTo>
                  <a:lnTo>
                    <a:pt x="88" y="573"/>
                  </a:lnTo>
                  <a:lnTo>
                    <a:pt x="88" y="573"/>
                  </a:lnTo>
                  <a:lnTo>
                    <a:pt x="88" y="573"/>
                  </a:lnTo>
                  <a:lnTo>
                    <a:pt x="88" y="573"/>
                  </a:lnTo>
                  <a:lnTo>
                    <a:pt x="89" y="573"/>
                  </a:lnTo>
                  <a:lnTo>
                    <a:pt x="89" y="573"/>
                  </a:lnTo>
                  <a:lnTo>
                    <a:pt x="90" y="573"/>
                  </a:lnTo>
                  <a:lnTo>
                    <a:pt x="90" y="573"/>
                  </a:lnTo>
                  <a:lnTo>
                    <a:pt x="90" y="574"/>
                  </a:lnTo>
                  <a:lnTo>
                    <a:pt x="92" y="574"/>
                  </a:lnTo>
                  <a:lnTo>
                    <a:pt x="92" y="575"/>
                  </a:lnTo>
                  <a:lnTo>
                    <a:pt x="92" y="575"/>
                  </a:lnTo>
                  <a:lnTo>
                    <a:pt x="93" y="575"/>
                  </a:lnTo>
                  <a:lnTo>
                    <a:pt x="94" y="575"/>
                  </a:lnTo>
                  <a:lnTo>
                    <a:pt x="94" y="574"/>
                  </a:lnTo>
                  <a:lnTo>
                    <a:pt x="94" y="575"/>
                  </a:lnTo>
                  <a:lnTo>
                    <a:pt x="94" y="575"/>
                  </a:lnTo>
                  <a:lnTo>
                    <a:pt x="94" y="577"/>
                  </a:lnTo>
                  <a:lnTo>
                    <a:pt x="96" y="577"/>
                  </a:lnTo>
                  <a:lnTo>
                    <a:pt x="96" y="578"/>
                  </a:lnTo>
                  <a:lnTo>
                    <a:pt x="96" y="578"/>
                  </a:lnTo>
                  <a:lnTo>
                    <a:pt x="96" y="577"/>
                  </a:lnTo>
                  <a:lnTo>
                    <a:pt x="97" y="578"/>
                  </a:lnTo>
                  <a:lnTo>
                    <a:pt x="97" y="578"/>
                  </a:lnTo>
                  <a:lnTo>
                    <a:pt x="97" y="578"/>
                  </a:lnTo>
                  <a:lnTo>
                    <a:pt x="97" y="579"/>
                  </a:lnTo>
                  <a:lnTo>
                    <a:pt x="97" y="579"/>
                  </a:lnTo>
                  <a:lnTo>
                    <a:pt x="98" y="578"/>
                  </a:lnTo>
                  <a:lnTo>
                    <a:pt x="98" y="578"/>
                  </a:lnTo>
                  <a:lnTo>
                    <a:pt x="99" y="579"/>
                  </a:lnTo>
                  <a:lnTo>
                    <a:pt x="99" y="579"/>
                  </a:lnTo>
                  <a:lnTo>
                    <a:pt x="98" y="579"/>
                  </a:lnTo>
                  <a:lnTo>
                    <a:pt x="98" y="579"/>
                  </a:lnTo>
                  <a:lnTo>
                    <a:pt x="99" y="580"/>
                  </a:lnTo>
                  <a:lnTo>
                    <a:pt x="99" y="580"/>
                  </a:lnTo>
                  <a:lnTo>
                    <a:pt x="101" y="580"/>
                  </a:lnTo>
                  <a:lnTo>
                    <a:pt x="103" y="582"/>
                  </a:lnTo>
                  <a:lnTo>
                    <a:pt x="102" y="582"/>
                  </a:lnTo>
                  <a:lnTo>
                    <a:pt x="102" y="583"/>
                  </a:lnTo>
                  <a:lnTo>
                    <a:pt x="103" y="583"/>
                  </a:lnTo>
                  <a:lnTo>
                    <a:pt x="103" y="584"/>
                  </a:lnTo>
                  <a:lnTo>
                    <a:pt x="103" y="584"/>
                  </a:lnTo>
                  <a:lnTo>
                    <a:pt x="105" y="586"/>
                  </a:lnTo>
                  <a:lnTo>
                    <a:pt x="105" y="586"/>
                  </a:lnTo>
                  <a:lnTo>
                    <a:pt x="105" y="587"/>
                  </a:lnTo>
                  <a:lnTo>
                    <a:pt x="105" y="587"/>
                  </a:lnTo>
                  <a:lnTo>
                    <a:pt x="105" y="588"/>
                  </a:lnTo>
                  <a:lnTo>
                    <a:pt x="105" y="588"/>
                  </a:lnTo>
                  <a:lnTo>
                    <a:pt x="106" y="588"/>
                  </a:lnTo>
                  <a:lnTo>
                    <a:pt x="106" y="588"/>
                  </a:lnTo>
                  <a:lnTo>
                    <a:pt x="106" y="590"/>
                  </a:lnTo>
                  <a:lnTo>
                    <a:pt x="106" y="590"/>
                  </a:lnTo>
                  <a:lnTo>
                    <a:pt x="106" y="590"/>
                  </a:lnTo>
                  <a:lnTo>
                    <a:pt x="107" y="590"/>
                  </a:lnTo>
                  <a:lnTo>
                    <a:pt x="107" y="590"/>
                  </a:lnTo>
                  <a:lnTo>
                    <a:pt x="109" y="592"/>
                  </a:lnTo>
                  <a:lnTo>
                    <a:pt x="109" y="592"/>
                  </a:lnTo>
                  <a:lnTo>
                    <a:pt x="110" y="591"/>
                  </a:lnTo>
                  <a:lnTo>
                    <a:pt x="110" y="591"/>
                  </a:lnTo>
                  <a:lnTo>
                    <a:pt x="110" y="591"/>
                  </a:lnTo>
                  <a:lnTo>
                    <a:pt x="110" y="592"/>
                  </a:lnTo>
                  <a:lnTo>
                    <a:pt x="110" y="592"/>
                  </a:lnTo>
                  <a:lnTo>
                    <a:pt x="111" y="593"/>
                  </a:lnTo>
                  <a:lnTo>
                    <a:pt x="111" y="593"/>
                  </a:lnTo>
                  <a:lnTo>
                    <a:pt x="112" y="593"/>
                  </a:lnTo>
                  <a:lnTo>
                    <a:pt x="112" y="593"/>
                  </a:lnTo>
                  <a:lnTo>
                    <a:pt x="114" y="593"/>
                  </a:lnTo>
                  <a:lnTo>
                    <a:pt x="114" y="593"/>
                  </a:lnTo>
                  <a:lnTo>
                    <a:pt x="114" y="595"/>
                  </a:lnTo>
                  <a:lnTo>
                    <a:pt x="114" y="595"/>
                  </a:lnTo>
                  <a:lnTo>
                    <a:pt x="114" y="595"/>
                  </a:lnTo>
                  <a:lnTo>
                    <a:pt x="114" y="596"/>
                  </a:lnTo>
                  <a:lnTo>
                    <a:pt x="114" y="596"/>
                  </a:lnTo>
                  <a:lnTo>
                    <a:pt x="115" y="597"/>
                  </a:lnTo>
                  <a:lnTo>
                    <a:pt x="115" y="599"/>
                  </a:lnTo>
                  <a:lnTo>
                    <a:pt x="115" y="599"/>
                  </a:lnTo>
                  <a:lnTo>
                    <a:pt x="115" y="600"/>
                  </a:lnTo>
                  <a:lnTo>
                    <a:pt x="114" y="601"/>
                  </a:lnTo>
                  <a:lnTo>
                    <a:pt x="114" y="603"/>
                  </a:lnTo>
                  <a:lnTo>
                    <a:pt x="115" y="604"/>
                  </a:lnTo>
                  <a:lnTo>
                    <a:pt x="114" y="605"/>
                  </a:lnTo>
                  <a:lnTo>
                    <a:pt x="114" y="605"/>
                  </a:lnTo>
                  <a:lnTo>
                    <a:pt x="114" y="606"/>
                  </a:lnTo>
                  <a:lnTo>
                    <a:pt x="114" y="606"/>
                  </a:lnTo>
                  <a:lnTo>
                    <a:pt x="115" y="608"/>
                  </a:lnTo>
                  <a:lnTo>
                    <a:pt x="114" y="608"/>
                  </a:lnTo>
                  <a:lnTo>
                    <a:pt x="114" y="609"/>
                  </a:lnTo>
                  <a:lnTo>
                    <a:pt x="114" y="613"/>
                  </a:lnTo>
                  <a:lnTo>
                    <a:pt x="114" y="614"/>
                  </a:lnTo>
                  <a:lnTo>
                    <a:pt x="114" y="614"/>
                  </a:lnTo>
                  <a:lnTo>
                    <a:pt x="115" y="615"/>
                  </a:lnTo>
                  <a:lnTo>
                    <a:pt x="115" y="614"/>
                  </a:lnTo>
                  <a:lnTo>
                    <a:pt x="116" y="614"/>
                  </a:lnTo>
                  <a:lnTo>
                    <a:pt x="118" y="614"/>
                  </a:lnTo>
                  <a:lnTo>
                    <a:pt x="119" y="615"/>
                  </a:lnTo>
                  <a:lnTo>
                    <a:pt x="120" y="614"/>
                  </a:lnTo>
                  <a:lnTo>
                    <a:pt x="120" y="614"/>
                  </a:lnTo>
                  <a:lnTo>
                    <a:pt x="122" y="614"/>
                  </a:lnTo>
                  <a:lnTo>
                    <a:pt x="122" y="614"/>
                  </a:lnTo>
                  <a:lnTo>
                    <a:pt x="123" y="614"/>
                  </a:lnTo>
                  <a:lnTo>
                    <a:pt x="123" y="614"/>
                  </a:lnTo>
                  <a:lnTo>
                    <a:pt x="123" y="614"/>
                  </a:lnTo>
                  <a:lnTo>
                    <a:pt x="124" y="614"/>
                  </a:lnTo>
                  <a:lnTo>
                    <a:pt x="125" y="613"/>
                  </a:lnTo>
                  <a:lnTo>
                    <a:pt x="125" y="612"/>
                  </a:lnTo>
                  <a:lnTo>
                    <a:pt x="127" y="613"/>
                  </a:lnTo>
                  <a:lnTo>
                    <a:pt x="127" y="612"/>
                  </a:lnTo>
                  <a:lnTo>
                    <a:pt x="128" y="610"/>
                  </a:lnTo>
                  <a:lnTo>
                    <a:pt x="128" y="610"/>
                  </a:lnTo>
                  <a:lnTo>
                    <a:pt x="128" y="610"/>
                  </a:lnTo>
                  <a:lnTo>
                    <a:pt x="131" y="610"/>
                  </a:lnTo>
                  <a:lnTo>
                    <a:pt x="131" y="609"/>
                  </a:lnTo>
                  <a:lnTo>
                    <a:pt x="131" y="609"/>
                  </a:lnTo>
                  <a:lnTo>
                    <a:pt x="132" y="609"/>
                  </a:lnTo>
                  <a:lnTo>
                    <a:pt x="132" y="608"/>
                  </a:lnTo>
                  <a:lnTo>
                    <a:pt x="132" y="608"/>
                  </a:lnTo>
                  <a:lnTo>
                    <a:pt x="134" y="608"/>
                  </a:lnTo>
                  <a:lnTo>
                    <a:pt x="133" y="608"/>
                  </a:lnTo>
                  <a:lnTo>
                    <a:pt x="134" y="606"/>
                  </a:lnTo>
                  <a:lnTo>
                    <a:pt x="134" y="605"/>
                  </a:lnTo>
                  <a:lnTo>
                    <a:pt x="134" y="605"/>
                  </a:lnTo>
                  <a:lnTo>
                    <a:pt x="134" y="605"/>
                  </a:lnTo>
                  <a:lnTo>
                    <a:pt x="134" y="605"/>
                  </a:lnTo>
                  <a:lnTo>
                    <a:pt x="134" y="606"/>
                  </a:lnTo>
                  <a:lnTo>
                    <a:pt x="136" y="606"/>
                  </a:lnTo>
                  <a:lnTo>
                    <a:pt x="136" y="605"/>
                  </a:lnTo>
                  <a:lnTo>
                    <a:pt x="136" y="605"/>
                  </a:lnTo>
                  <a:lnTo>
                    <a:pt x="136" y="606"/>
                  </a:lnTo>
                  <a:lnTo>
                    <a:pt x="137" y="606"/>
                  </a:lnTo>
                  <a:lnTo>
                    <a:pt x="138" y="606"/>
                  </a:lnTo>
                  <a:lnTo>
                    <a:pt x="138" y="605"/>
                  </a:lnTo>
                  <a:lnTo>
                    <a:pt x="138" y="605"/>
                  </a:lnTo>
                  <a:lnTo>
                    <a:pt x="138" y="604"/>
                  </a:lnTo>
                  <a:lnTo>
                    <a:pt x="138" y="604"/>
                  </a:lnTo>
                  <a:lnTo>
                    <a:pt x="140" y="604"/>
                  </a:lnTo>
                  <a:lnTo>
                    <a:pt x="140" y="603"/>
                  </a:lnTo>
                  <a:lnTo>
                    <a:pt x="138" y="601"/>
                  </a:lnTo>
                  <a:lnTo>
                    <a:pt x="138" y="601"/>
                  </a:lnTo>
                  <a:lnTo>
                    <a:pt x="140" y="601"/>
                  </a:lnTo>
                  <a:lnTo>
                    <a:pt x="138" y="600"/>
                  </a:lnTo>
                  <a:lnTo>
                    <a:pt x="138" y="599"/>
                  </a:lnTo>
                  <a:lnTo>
                    <a:pt x="140" y="600"/>
                  </a:lnTo>
                  <a:lnTo>
                    <a:pt x="140" y="599"/>
                  </a:lnTo>
                  <a:lnTo>
                    <a:pt x="140" y="599"/>
                  </a:lnTo>
                  <a:lnTo>
                    <a:pt x="141" y="599"/>
                  </a:lnTo>
                  <a:lnTo>
                    <a:pt x="141" y="597"/>
                  </a:lnTo>
                  <a:lnTo>
                    <a:pt x="142" y="597"/>
                  </a:lnTo>
                  <a:lnTo>
                    <a:pt x="142" y="599"/>
                  </a:lnTo>
                  <a:lnTo>
                    <a:pt x="142" y="599"/>
                  </a:lnTo>
                  <a:lnTo>
                    <a:pt x="144" y="597"/>
                  </a:lnTo>
                  <a:lnTo>
                    <a:pt x="144" y="597"/>
                  </a:lnTo>
                  <a:lnTo>
                    <a:pt x="145" y="597"/>
                  </a:lnTo>
                  <a:lnTo>
                    <a:pt x="145" y="597"/>
                  </a:lnTo>
                  <a:lnTo>
                    <a:pt x="145" y="597"/>
                  </a:lnTo>
                  <a:lnTo>
                    <a:pt x="145" y="599"/>
                  </a:lnTo>
                  <a:lnTo>
                    <a:pt x="145" y="600"/>
                  </a:lnTo>
                  <a:lnTo>
                    <a:pt x="146" y="600"/>
                  </a:lnTo>
                  <a:lnTo>
                    <a:pt x="146" y="601"/>
                  </a:lnTo>
                  <a:lnTo>
                    <a:pt x="147" y="601"/>
                  </a:lnTo>
                  <a:lnTo>
                    <a:pt x="147" y="603"/>
                  </a:lnTo>
                  <a:lnTo>
                    <a:pt x="147" y="601"/>
                  </a:lnTo>
                  <a:lnTo>
                    <a:pt x="149" y="603"/>
                  </a:lnTo>
                  <a:lnTo>
                    <a:pt x="149" y="603"/>
                  </a:lnTo>
                  <a:lnTo>
                    <a:pt x="150" y="604"/>
                  </a:lnTo>
                  <a:lnTo>
                    <a:pt x="150" y="604"/>
                  </a:lnTo>
                  <a:lnTo>
                    <a:pt x="150" y="605"/>
                  </a:lnTo>
                  <a:lnTo>
                    <a:pt x="150" y="605"/>
                  </a:lnTo>
                  <a:lnTo>
                    <a:pt x="151" y="606"/>
                  </a:lnTo>
                  <a:lnTo>
                    <a:pt x="153" y="605"/>
                  </a:lnTo>
                  <a:lnTo>
                    <a:pt x="153" y="606"/>
                  </a:lnTo>
                  <a:lnTo>
                    <a:pt x="154" y="606"/>
                  </a:lnTo>
                  <a:lnTo>
                    <a:pt x="154" y="608"/>
                  </a:lnTo>
                  <a:lnTo>
                    <a:pt x="154" y="608"/>
                  </a:lnTo>
                  <a:lnTo>
                    <a:pt x="155" y="608"/>
                  </a:lnTo>
                  <a:lnTo>
                    <a:pt x="155" y="608"/>
                  </a:lnTo>
                  <a:lnTo>
                    <a:pt x="154" y="609"/>
                  </a:lnTo>
                  <a:lnTo>
                    <a:pt x="154" y="609"/>
                  </a:lnTo>
                  <a:lnTo>
                    <a:pt x="155" y="610"/>
                  </a:lnTo>
                  <a:lnTo>
                    <a:pt x="155" y="610"/>
                  </a:lnTo>
                  <a:lnTo>
                    <a:pt x="157" y="610"/>
                  </a:lnTo>
                  <a:lnTo>
                    <a:pt x="157" y="612"/>
                  </a:lnTo>
                  <a:lnTo>
                    <a:pt x="157" y="612"/>
                  </a:lnTo>
                  <a:lnTo>
                    <a:pt x="158" y="610"/>
                  </a:lnTo>
                  <a:lnTo>
                    <a:pt x="158" y="610"/>
                  </a:lnTo>
                  <a:lnTo>
                    <a:pt x="159" y="610"/>
                  </a:lnTo>
                  <a:lnTo>
                    <a:pt x="159" y="612"/>
                  </a:lnTo>
                  <a:lnTo>
                    <a:pt x="159" y="612"/>
                  </a:lnTo>
                  <a:lnTo>
                    <a:pt x="160" y="612"/>
                  </a:lnTo>
                  <a:lnTo>
                    <a:pt x="160" y="613"/>
                  </a:lnTo>
                  <a:lnTo>
                    <a:pt x="159" y="614"/>
                  </a:lnTo>
                  <a:lnTo>
                    <a:pt x="160" y="614"/>
                  </a:lnTo>
                  <a:lnTo>
                    <a:pt x="160" y="614"/>
                  </a:lnTo>
                  <a:lnTo>
                    <a:pt x="160" y="615"/>
                  </a:lnTo>
                  <a:lnTo>
                    <a:pt x="162" y="615"/>
                  </a:lnTo>
                  <a:lnTo>
                    <a:pt x="162" y="617"/>
                  </a:lnTo>
                  <a:lnTo>
                    <a:pt x="162" y="617"/>
                  </a:lnTo>
                  <a:lnTo>
                    <a:pt x="162" y="617"/>
                  </a:lnTo>
                  <a:lnTo>
                    <a:pt x="162" y="618"/>
                  </a:lnTo>
                  <a:lnTo>
                    <a:pt x="160" y="618"/>
                  </a:lnTo>
                  <a:lnTo>
                    <a:pt x="160" y="618"/>
                  </a:lnTo>
                  <a:lnTo>
                    <a:pt x="162" y="618"/>
                  </a:lnTo>
                  <a:lnTo>
                    <a:pt x="162" y="619"/>
                  </a:lnTo>
                  <a:lnTo>
                    <a:pt x="162" y="619"/>
                  </a:lnTo>
                  <a:lnTo>
                    <a:pt x="162" y="619"/>
                  </a:lnTo>
                  <a:lnTo>
                    <a:pt x="163" y="619"/>
                  </a:lnTo>
                  <a:lnTo>
                    <a:pt x="163" y="619"/>
                  </a:lnTo>
                  <a:lnTo>
                    <a:pt x="164" y="619"/>
                  </a:lnTo>
                  <a:lnTo>
                    <a:pt x="164" y="619"/>
                  </a:lnTo>
                  <a:lnTo>
                    <a:pt x="164" y="621"/>
                  </a:lnTo>
                  <a:lnTo>
                    <a:pt x="164" y="621"/>
                  </a:lnTo>
                  <a:lnTo>
                    <a:pt x="164" y="621"/>
                  </a:lnTo>
                  <a:lnTo>
                    <a:pt x="166" y="622"/>
                  </a:lnTo>
                  <a:lnTo>
                    <a:pt x="166" y="622"/>
                  </a:lnTo>
                  <a:lnTo>
                    <a:pt x="164" y="622"/>
                  </a:lnTo>
                  <a:lnTo>
                    <a:pt x="164" y="623"/>
                  </a:lnTo>
                  <a:lnTo>
                    <a:pt x="166" y="623"/>
                  </a:lnTo>
                  <a:lnTo>
                    <a:pt x="167" y="623"/>
                  </a:lnTo>
                  <a:lnTo>
                    <a:pt x="167" y="625"/>
                  </a:lnTo>
                  <a:lnTo>
                    <a:pt x="167" y="625"/>
                  </a:lnTo>
                  <a:lnTo>
                    <a:pt x="167" y="627"/>
                  </a:lnTo>
                  <a:lnTo>
                    <a:pt x="167" y="627"/>
                  </a:lnTo>
                  <a:lnTo>
                    <a:pt x="167" y="627"/>
                  </a:lnTo>
                  <a:lnTo>
                    <a:pt x="168" y="627"/>
                  </a:lnTo>
                  <a:lnTo>
                    <a:pt x="172" y="628"/>
                  </a:lnTo>
                  <a:lnTo>
                    <a:pt x="172" y="628"/>
                  </a:lnTo>
                  <a:lnTo>
                    <a:pt x="172" y="628"/>
                  </a:lnTo>
                  <a:lnTo>
                    <a:pt x="173" y="628"/>
                  </a:lnTo>
                  <a:lnTo>
                    <a:pt x="172" y="630"/>
                  </a:lnTo>
                  <a:lnTo>
                    <a:pt x="173" y="630"/>
                  </a:lnTo>
                  <a:lnTo>
                    <a:pt x="173" y="630"/>
                  </a:lnTo>
                  <a:lnTo>
                    <a:pt x="173" y="630"/>
                  </a:lnTo>
                  <a:lnTo>
                    <a:pt x="175" y="631"/>
                  </a:lnTo>
                  <a:lnTo>
                    <a:pt x="176" y="631"/>
                  </a:lnTo>
                  <a:lnTo>
                    <a:pt x="176" y="631"/>
                  </a:lnTo>
                  <a:lnTo>
                    <a:pt x="176" y="631"/>
                  </a:lnTo>
                  <a:lnTo>
                    <a:pt x="177" y="631"/>
                  </a:lnTo>
                  <a:lnTo>
                    <a:pt x="177" y="632"/>
                  </a:lnTo>
                  <a:lnTo>
                    <a:pt x="179" y="632"/>
                  </a:lnTo>
                  <a:lnTo>
                    <a:pt x="180" y="632"/>
                  </a:lnTo>
                  <a:lnTo>
                    <a:pt x="180" y="632"/>
                  </a:lnTo>
                  <a:lnTo>
                    <a:pt x="180" y="632"/>
                  </a:lnTo>
                  <a:lnTo>
                    <a:pt x="180" y="632"/>
                  </a:lnTo>
                  <a:lnTo>
                    <a:pt x="181" y="632"/>
                  </a:lnTo>
                  <a:lnTo>
                    <a:pt x="181" y="631"/>
                  </a:lnTo>
                  <a:lnTo>
                    <a:pt x="182" y="630"/>
                  </a:lnTo>
                  <a:lnTo>
                    <a:pt x="182" y="630"/>
                  </a:lnTo>
                  <a:lnTo>
                    <a:pt x="182" y="628"/>
                  </a:lnTo>
                  <a:lnTo>
                    <a:pt x="181" y="628"/>
                  </a:lnTo>
                  <a:lnTo>
                    <a:pt x="182" y="628"/>
                  </a:lnTo>
                  <a:lnTo>
                    <a:pt x="182" y="628"/>
                  </a:lnTo>
                  <a:lnTo>
                    <a:pt x="184" y="628"/>
                  </a:lnTo>
                  <a:lnTo>
                    <a:pt x="185" y="628"/>
                  </a:lnTo>
                  <a:lnTo>
                    <a:pt x="185" y="630"/>
                  </a:lnTo>
                  <a:lnTo>
                    <a:pt x="185" y="630"/>
                  </a:lnTo>
                  <a:lnTo>
                    <a:pt x="185" y="630"/>
                  </a:lnTo>
                  <a:lnTo>
                    <a:pt x="185" y="630"/>
                  </a:lnTo>
                  <a:lnTo>
                    <a:pt x="186" y="631"/>
                  </a:lnTo>
                  <a:lnTo>
                    <a:pt x="185" y="631"/>
                  </a:lnTo>
                  <a:lnTo>
                    <a:pt x="186" y="632"/>
                  </a:lnTo>
                  <a:lnTo>
                    <a:pt x="188" y="632"/>
                  </a:lnTo>
                  <a:lnTo>
                    <a:pt x="188" y="632"/>
                  </a:lnTo>
                  <a:lnTo>
                    <a:pt x="188" y="634"/>
                  </a:lnTo>
                  <a:lnTo>
                    <a:pt x="188" y="634"/>
                  </a:lnTo>
                  <a:lnTo>
                    <a:pt x="188" y="634"/>
                  </a:lnTo>
                  <a:lnTo>
                    <a:pt x="189" y="635"/>
                  </a:lnTo>
                  <a:lnTo>
                    <a:pt x="189" y="635"/>
                  </a:lnTo>
                  <a:lnTo>
                    <a:pt x="189" y="635"/>
                  </a:lnTo>
                  <a:lnTo>
                    <a:pt x="189" y="635"/>
                  </a:lnTo>
                  <a:lnTo>
                    <a:pt x="189" y="636"/>
                  </a:lnTo>
                  <a:lnTo>
                    <a:pt x="189" y="636"/>
                  </a:lnTo>
                  <a:lnTo>
                    <a:pt x="190" y="636"/>
                  </a:lnTo>
                  <a:lnTo>
                    <a:pt x="192" y="636"/>
                  </a:lnTo>
                  <a:lnTo>
                    <a:pt x="192" y="636"/>
                  </a:lnTo>
                  <a:lnTo>
                    <a:pt x="192" y="636"/>
                  </a:lnTo>
                  <a:lnTo>
                    <a:pt x="192" y="636"/>
                  </a:lnTo>
                  <a:lnTo>
                    <a:pt x="193" y="636"/>
                  </a:lnTo>
                  <a:lnTo>
                    <a:pt x="192" y="636"/>
                  </a:lnTo>
                  <a:lnTo>
                    <a:pt x="193" y="638"/>
                  </a:lnTo>
                  <a:lnTo>
                    <a:pt x="194" y="639"/>
                  </a:lnTo>
                  <a:lnTo>
                    <a:pt x="194" y="639"/>
                  </a:lnTo>
                  <a:lnTo>
                    <a:pt x="194" y="639"/>
                  </a:lnTo>
                  <a:lnTo>
                    <a:pt x="195" y="640"/>
                  </a:lnTo>
                  <a:lnTo>
                    <a:pt x="197" y="640"/>
                  </a:lnTo>
                  <a:lnTo>
                    <a:pt x="198" y="640"/>
                  </a:lnTo>
                  <a:lnTo>
                    <a:pt x="198" y="640"/>
                  </a:lnTo>
                  <a:lnTo>
                    <a:pt x="199" y="640"/>
                  </a:lnTo>
                  <a:lnTo>
                    <a:pt x="201" y="639"/>
                  </a:lnTo>
                  <a:lnTo>
                    <a:pt x="203" y="640"/>
                  </a:lnTo>
                  <a:lnTo>
                    <a:pt x="204" y="640"/>
                  </a:lnTo>
                  <a:lnTo>
                    <a:pt x="204" y="640"/>
                  </a:lnTo>
                  <a:lnTo>
                    <a:pt x="206" y="640"/>
                  </a:lnTo>
                  <a:lnTo>
                    <a:pt x="206" y="640"/>
                  </a:lnTo>
                  <a:lnTo>
                    <a:pt x="206" y="640"/>
                  </a:lnTo>
                  <a:lnTo>
                    <a:pt x="207" y="641"/>
                  </a:lnTo>
                  <a:lnTo>
                    <a:pt x="214" y="641"/>
                  </a:lnTo>
                  <a:lnTo>
                    <a:pt x="214" y="643"/>
                  </a:lnTo>
                  <a:lnTo>
                    <a:pt x="214" y="643"/>
                  </a:lnTo>
                  <a:lnTo>
                    <a:pt x="214" y="644"/>
                  </a:lnTo>
                  <a:lnTo>
                    <a:pt x="215" y="644"/>
                  </a:lnTo>
                  <a:lnTo>
                    <a:pt x="215" y="644"/>
                  </a:lnTo>
                  <a:lnTo>
                    <a:pt x="216" y="644"/>
                  </a:lnTo>
                  <a:lnTo>
                    <a:pt x="216" y="645"/>
                  </a:lnTo>
                  <a:lnTo>
                    <a:pt x="217" y="645"/>
                  </a:lnTo>
                  <a:lnTo>
                    <a:pt x="217" y="645"/>
                  </a:lnTo>
                  <a:lnTo>
                    <a:pt x="217" y="647"/>
                  </a:lnTo>
                  <a:lnTo>
                    <a:pt x="220" y="649"/>
                  </a:lnTo>
                  <a:lnTo>
                    <a:pt x="220" y="649"/>
                  </a:lnTo>
                  <a:lnTo>
                    <a:pt x="220" y="649"/>
                  </a:lnTo>
                  <a:lnTo>
                    <a:pt x="221" y="650"/>
                  </a:lnTo>
                  <a:lnTo>
                    <a:pt x="221" y="652"/>
                  </a:lnTo>
                  <a:lnTo>
                    <a:pt x="221" y="652"/>
                  </a:lnTo>
                  <a:lnTo>
                    <a:pt x="223" y="652"/>
                  </a:lnTo>
                  <a:lnTo>
                    <a:pt x="223" y="653"/>
                  </a:lnTo>
                  <a:lnTo>
                    <a:pt x="221" y="653"/>
                  </a:lnTo>
                  <a:lnTo>
                    <a:pt x="221" y="654"/>
                  </a:lnTo>
                  <a:lnTo>
                    <a:pt x="223" y="654"/>
                  </a:lnTo>
                  <a:lnTo>
                    <a:pt x="223" y="654"/>
                  </a:lnTo>
                  <a:lnTo>
                    <a:pt x="223" y="656"/>
                  </a:lnTo>
                  <a:lnTo>
                    <a:pt x="243" y="671"/>
                  </a:lnTo>
                  <a:lnTo>
                    <a:pt x="245" y="673"/>
                  </a:lnTo>
                  <a:lnTo>
                    <a:pt x="245" y="674"/>
                  </a:lnTo>
                  <a:lnTo>
                    <a:pt x="246" y="674"/>
                  </a:lnTo>
                  <a:lnTo>
                    <a:pt x="247" y="675"/>
                  </a:lnTo>
                  <a:lnTo>
                    <a:pt x="246" y="675"/>
                  </a:lnTo>
                  <a:lnTo>
                    <a:pt x="247" y="675"/>
                  </a:lnTo>
                  <a:lnTo>
                    <a:pt x="247" y="675"/>
                  </a:lnTo>
                  <a:lnTo>
                    <a:pt x="247" y="675"/>
                  </a:lnTo>
                  <a:lnTo>
                    <a:pt x="247" y="676"/>
                  </a:lnTo>
                  <a:lnTo>
                    <a:pt x="249" y="675"/>
                  </a:lnTo>
                  <a:lnTo>
                    <a:pt x="250" y="675"/>
                  </a:lnTo>
                  <a:lnTo>
                    <a:pt x="250" y="674"/>
                  </a:lnTo>
                  <a:lnTo>
                    <a:pt x="250" y="674"/>
                  </a:lnTo>
                  <a:lnTo>
                    <a:pt x="251" y="674"/>
                  </a:lnTo>
                  <a:lnTo>
                    <a:pt x="251" y="674"/>
                  </a:lnTo>
                  <a:lnTo>
                    <a:pt x="251" y="674"/>
                  </a:lnTo>
                  <a:lnTo>
                    <a:pt x="252" y="674"/>
                  </a:lnTo>
                  <a:lnTo>
                    <a:pt x="252" y="674"/>
                  </a:lnTo>
                  <a:lnTo>
                    <a:pt x="252" y="674"/>
                  </a:lnTo>
                  <a:lnTo>
                    <a:pt x="252" y="674"/>
                  </a:lnTo>
                  <a:lnTo>
                    <a:pt x="254" y="674"/>
                  </a:lnTo>
                  <a:lnTo>
                    <a:pt x="254" y="675"/>
                  </a:lnTo>
                  <a:lnTo>
                    <a:pt x="256" y="675"/>
                  </a:lnTo>
                  <a:lnTo>
                    <a:pt x="256" y="675"/>
                  </a:lnTo>
                  <a:lnTo>
                    <a:pt x="256" y="675"/>
                  </a:lnTo>
                  <a:lnTo>
                    <a:pt x="256" y="675"/>
                  </a:lnTo>
                  <a:lnTo>
                    <a:pt x="256" y="675"/>
                  </a:lnTo>
                  <a:lnTo>
                    <a:pt x="256" y="676"/>
                  </a:lnTo>
                  <a:lnTo>
                    <a:pt x="256" y="676"/>
                  </a:lnTo>
                  <a:lnTo>
                    <a:pt x="256" y="676"/>
                  </a:lnTo>
                  <a:lnTo>
                    <a:pt x="256" y="678"/>
                  </a:lnTo>
                  <a:lnTo>
                    <a:pt x="258" y="678"/>
                  </a:lnTo>
                  <a:lnTo>
                    <a:pt x="258" y="678"/>
                  </a:lnTo>
                  <a:lnTo>
                    <a:pt x="259" y="678"/>
                  </a:lnTo>
                  <a:lnTo>
                    <a:pt x="260" y="679"/>
                  </a:lnTo>
                  <a:lnTo>
                    <a:pt x="260" y="679"/>
                  </a:lnTo>
                  <a:lnTo>
                    <a:pt x="262" y="679"/>
                  </a:lnTo>
                  <a:lnTo>
                    <a:pt x="262" y="680"/>
                  </a:lnTo>
                  <a:lnTo>
                    <a:pt x="263" y="680"/>
                  </a:lnTo>
                  <a:lnTo>
                    <a:pt x="263" y="680"/>
                  </a:lnTo>
                  <a:lnTo>
                    <a:pt x="264" y="680"/>
                  </a:lnTo>
                  <a:lnTo>
                    <a:pt x="264" y="682"/>
                  </a:lnTo>
                  <a:lnTo>
                    <a:pt x="264" y="682"/>
                  </a:lnTo>
                  <a:lnTo>
                    <a:pt x="264" y="683"/>
                  </a:lnTo>
                  <a:lnTo>
                    <a:pt x="265" y="683"/>
                  </a:lnTo>
                  <a:lnTo>
                    <a:pt x="265" y="683"/>
                  </a:lnTo>
                  <a:lnTo>
                    <a:pt x="265" y="684"/>
                  </a:lnTo>
                  <a:lnTo>
                    <a:pt x="265" y="684"/>
                  </a:lnTo>
                  <a:lnTo>
                    <a:pt x="265" y="684"/>
                  </a:lnTo>
                  <a:lnTo>
                    <a:pt x="267" y="685"/>
                  </a:lnTo>
                  <a:lnTo>
                    <a:pt x="267" y="685"/>
                  </a:lnTo>
                  <a:lnTo>
                    <a:pt x="268" y="685"/>
                  </a:lnTo>
                  <a:lnTo>
                    <a:pt x="268" y="685"/>
                  </a:lnTo>
                  <a:lnTo>
                    <a:pt x="268" y="685"/>
                  </a:lnTo>
                  <a:lnTo>
                    <a:pt x="269" y="685"/>
                  </a:lnTo>
                  <a:lnTo>
                    <a:pt x="271" y="685"/>
                  </a:lnTo>
                  <a:lnTo>
                    <a:pt x="271" y="687"/>
                  </a:lnTo>
                  <a:lnTo>
                    <a:pt x="271" y="685"/>
                  </a:lnTo>
                  <a:lnTo>
                    <a:pt x="271" y="687"/>
                  </a:lnTo>
                  <a:lnTo>
                    <a:pt x="272" y="687"/>
                  </a:lnTo>
                  <a:lnTo>
                    <a:pt x="272" y="688"/>
                  </a:lnTo>
                  <a:lnTo>
                    <a:pt x="273" y="688"/>
                  </a:lnTo>
                  <a:lnTo>
                    <a:pt x="273" y="688"/>
                  </a:lnTo>
                  <a:lnTo>
                    <a:pt x="272" y="688"/>
                  </a:lnTo>
                  <a:lnTo>
                    <a:pt x="272" y="688"/>
                  </a:lnTo>
                  <a:lnTo>
                    <a:pt x="272" y="689"/>
                  </a:lnTo>
                  <a:lnTo>
                    <a:pt x="273" y="691"/>
                  </a:lnTo>
                  <a:lnTo>
                    <a:pt x="273" y="691"/>
                  </a:lnTo>
                  <a:lnTo>
                    <a:pt x="272" y="692"/>
                  </a:lnTo>
                  <a:lnTo>
                    <a:pt x="273" y="692"/>
                  </a:lnTo>
                  <a:lnTo>
                    <a:pt x="273" y="693"/>
                  </a:lnTo>
                  <a:lnTo>
                    <a:pt x="273" y="693"/>
                  </a:lnTo>
                  <a:lnTo>
                    <a:pt x="273" y="695"/>
                  </a:lnTo>
                  <a:lnTo>
                    <a:pt x="274" y="695"/>
                  </a:lnTo>
                  <a:lnTo>
                    <a:pt x="274" y="695"/>
                  </a:lnTo>
                  <a:lnTo>
                    <a:pt x="274" y="696"/>
                  </a:lnTo>
                  <a:lnTo>
                    <a:pt x="276" y="696"/>
                  </a:lnTo>
                  <a:lnTo>
                    <a:pt x="276" y="696"/>
                  </a:lnTo>
                  <a:lnTo>
                    <a:pt x="276" y="697"/>
                  </a:lnTo>
                  <a:lnTo>
                    <a:pt x="277" y="698"/>
                  </a:lnTo>
                  <a:lnTo>
                    <a:pt x="277" y="700"/>
                  </a:lnTo>
                  <a:lnTo>
                    <a:pt x="277" y="700"/>
                  </a:lnTo>
                  <a:lnTo>
                    <a:pt x="278" y="701"/>
                  </a:lnTo>
                  <a:lnTo>
                    <a:pt x="278" y="702"/>
                  </a:lnTo>
                  <a:lnTo>
                    <a:pt x="278" y="702"/>
                  </a:lnTo>
                  <a:lnTo>
                    <a:pt x="278" y="704"/>
                  </a:lnTo>
                  <a:lnTo>
                    <a:pt x="278" y="704"/>
                  </a:lnTo>
                  <a:lnTo>
                    <a:pt x="278" y="704"/>
                  </a:lnTo>
                  <a:lnTo>
                    <a:pt x="278" y="704"/>
                  </a:lnTo>
                  <a:lnTo>
                    <a:pt x="278" y="705"/>
                  </a:lnTo>
                  <a:lnTo>
                    <a:pt x="280" y="706"/>
                  </a:lnTo>
                  <a:lnTo>
                    <a:pt x="278" y="708"/>
                  </a:lnTo>
                  <a:lnTo>
                    <a:pt x="278" y="709"/>
                  </a:lnTo>
                  <a:lnTo>
                    <a:pt x="281" y="709"/>
                  </a:lnTo>
                  <a:lnTo>
                    <a:pt x="281" y="710"/>
                  </a:lnTo>
                  <a:lnTo>
                    <a:pt x="281" y="710"/>
                  </a:lnTo>
                  <a:lnTo>
                    <a:pt x="282" y="711"/>
                  </a:lnTo>
                  <a:lnTo>
                    <a:pt x="282" y="713"/>
                  </a:lnTo>
                  <a:lnTo>
                    <a:pt x="282" y="713"/>
                  </a:lnTo>
                  <a:lnTo>
                    <a:pt x="285" y="714"/>
                  </a:lnTo>
                  <a:lnTo>
                    <a:pt x="285" y="714"/>
                  </a:lnTo>
                  <a:lnTo>
                    <a:pt x="286" y="714"/>
                  </a:lnTo>
                  <a:lnTo>
                    <a:pt x="286" y="715"/>
                  </a:lnTo>
                  <a:lnTo>
                    <a:pt x="287" y="715"/>
                  </a:lnTo>
                  <a:lnTo>
                    <a:pt x="287" y="715"/>
                  </a:lnTo>
                  <a:lnTo>
                    <a:pt x="287" y="715"/>
                  </a:lnTo>
                  <a:lnTo>
                    <a:pt x="289" y="715"/>
                  </a:lnTo>
                  <a:lnTo>
                    <a:pt x="290" y="715"/>
                  </a:lnTo>
                  <a:lnTo>
                    <a:pt x="291" y="715"/>
                  </a:lnTo>
                  <a:lnTo>
                    <a:pt x="291" y="715"/>
                  </a:lnTo>
                  <a:lnTo>
                    <a:pt x="291" y="717"/>
                  </a:lnTo>
                  <a:lnTo>
                    <a:pt x="291" y="717"/>
                  </a:lnTo>
                  <a:lnTo>
                    <a:pt x="291" y="718"/>
                  </a:lnTo>
                  <a:lnTo>
                    <a:pt x="291" y="718"/>
                  </a:lnTo>
                  <a:lnTo>
                    <a:pt x="293" y="719"/>
                  </a:lnTo>
                  <a:lnTo>
                    <a:pt x="294" y="722"/>
                  </a:lnTo>
                  <a:lnTo>
                    <a:pt x="294" y="720"/>
                  </a:lnTo>
                  <a:lnTo>
                    <a:pt x="295" y="720"/>
                  </a:lnTo>
                  <a:lnTo>
                    <a:pt x="295" y="722"/>
                  </a:lnTo>
                  <a:lnTo>
                    <a:pt x="295" y="722"/>
                  </a:lnTo>
                  <a:lnTo>
                    <a:pt x="297" y="723"/>
                  </a:lnTo>
                  <a:lnTo>
                    <a:pt x="298" y="722"/>
                  </a:lnTo>
                  <a:lnTo>
                    <a:pt x="298" y="722"/>
                  </a:lnTo>
                  <a:lnTo>
                    <a:pt x="299" y="723"/>
                  </a:lnTo>
                  <a:lnTo>
                    <a:pt x="299" y="723"/>
                  </a:lnTo>
                  <a:lnTo>
                    <a:pt x="300" y="723"/>
                  </a:lnTo>
                  <a:lnTo>
                    <a:pt x="302" y="723"/>
                  </a:lnTo>
                  <a:lnTo>
                    <a:pt x="303" y="724"/>
                  </a:lnTo>
                  <a:lnTo>
                    <a:pt x="303" y="724"/>
                  </a:lnTo>
                  <a:lnTo>
                    <a:pt x="303" y="726"/>
                  </a:lnTo>
                  <a:lnTo>
                    <a:pt x="304" y="726"/>
                  </a:lnTo>
                  <a:lnTo>
                    <a:pt x="304" y="724"/>
                  </a:lnTo>
                  <a:lnTo>
                    <a:pt x="307" y="724"/>
                  </a:lnTo>
                  <a:lnTo>
                    <a:pt x="307" y="726"/>
                  </a:lnTo>
                  <a:lnTo>
                    <a:pt x="308" y="727"/>
                  </a:lnTo>
                  <a:lnTo>
                    <a:pt x="311" y="727"/>
                  </a:lnTo>
                  <a:lnTo>
                    <a:pt x="311" y="728"/>
                  </a:lnTo>
                  <a:lnTo>
                    <a:pt x="312" y="728"/>
                  </a:lnTo>
                  <a:lnTo>
                    <a:pt x="312" y="728"/>
                  </a:lnTo>
                  <a:lnTo>
                    <a:pt x="319" y="733"/>
                  </a:lnTo>
                  <a:lnTo>
                    <a:pt x="317" y="736"/>
                  </a:lnTo>
                  <a:lnTo>
                    <a:pt x="313" y="737"/>
                  </a:lnTo>
                  <a:lnTo>
                    <a:pt x="312" y="739"/>
                  </a:lnTo>
                  <a:lnTo>
                    <a:pt x="312" y="739"/>
                  </a:lnTo>
                  <a:lnTo>
                    <a:pt x="311" y="743"/>
                  </a:lnTo>
                  <a:lnTo>
                    <a:pt x="303" y="745"/>
                  </a:lnTo>
                  <a:lnTo>
                    <a:pt x="304" y="746"/>
                  </a:lnTo>
                  <a:lnTo>
                    <a:pt x="304" y="746"/>
                  </a:lnTo>
                  <a:lnTo>
                    <a:pt x="303" y="746"/>
                  </a:lnTo>
                  <a:lnTo>
                    <a:pt x="304" y="746"/>
                  </a:lnTo>
                  <a:lnTo>
                    <a:pt x="303" y="745"/>
                  </a:lnTo>
                  <a:lnTo>
                    <a:pt x="302" y="746"/>
                  </a:lnTo>
                  <a:lnTo>
                    <a:pt x="307" y="748"/>
                  </a:lnTo>
                  <a:lnTo>
                    <a:pt x="302" y="753"/>
                  </a:lnTo>
                  <a:lnTo>
                    <a:pt x="299" y="753"/>
                  </a:lnTo>
                  <a:lnTo>
                    <a:pt x="293" y="757"/>
                  </a:lnTo>
                  <a:lnTo>
                    <a:pt x="287" y="763"/>
                  </a:lnTo>
                  <a:lnTo>
                    <a:pt x="287" y="771"/>
                  </a:lnTo>
                  <a:lnTo>
                    <a:pt x="289" y="778"/>
                  </a:lnTo>
                  <a:lnTo>
                    <a:pt x="287" y="785"/>
                  </a:lnTo>
                  <a:lnTo>
                    <a:pt x="287" y="790"/>
                  </a:lnTo>
                  <a:lnTo>
                    <a:pt x="287" y="796"/>
                  </a:lnTo>
                  <a:lnTo>
                    <a:pt x="286" y="796"/>
                  </a:lnTo>
                  <a:lnTo>
                    <a:pt x="286" y="797"/>
                  </a:lnTo>
                  <a:lnTo>
                    <a:pt x="287" y="798"/>
                  </a:lnTo>
                  <a:lnTo>
                    <a:pt x="286" y="798"/>
                  </a:lnTo>
                  <a:lnTo>
                    <a:pt x="286" y="800"/>
                  </a:lnTo>
                  <a:lnTo>
                    <a:pt x="286" y="800"/>
                  </a:lnTo>
                  <a:lnTo>
                    <a:pt x="286" y="801"/>
                  </a:lnTo>
                  <a:lnTo>
                    <a:pt x="287" y="801"/>
                  </a:lnTo>
                  <a:lnTo>
                    <a:pt x="286" y="801"/>
                  </a:lnTo>
                  <a:lnTo>
                    <a:pt x="286" y="802"/>
                  </a:lnTo>
                  <a:lnTo>
                    <a:pt x="287" y="802"/>
                  </a:lnTo>
                  <a:lnTo>
                    <a:pt x="293" y="802"/>
                  </a:lnTo>
                  <a:lnTo>
                    <a:pt x="293" y="803"/>
                  </a:lnTo>
                  <a:lnTo>
                    <a:pt x="293" y="803"/>
                  </a:lnTo>
                  <a:lnTo>
                    <a:pt x="294" y="805"/>
                  </a:lnTo>
                  <a:lnTo>
                    <a:pt x="294" y="806"/>
                  </a:lnTo>
                  <a:lnTo>
                    <a:pt x="294" y="806"/>
                  </a:lnTo>
                  <a:lnTo>
                    <a:pt x="295" y="806"/>
                  </a:lnTo>
                  <a:lnTo>
                    <a:pt x="295" y="806"/>
                  </a:lnTo>
                  <a:lnTo>
                    <a:pt x="297" y="806"/>
                  </a:lnTo>
                  <a:lnTo>
                    <a:pt x="297" y="806"/>
                  </a:lnTo>
                  <a:lnTo>
                    <a:pt x="298" y="806"/>
                  </a:lnTo>
                  <a:lnTo>
                    <a:pt x="304" y="801"/>
                  </a:lnTo>
                  <a:lnTo>
                    <a:pt x="307" y="800"/>
                  </a:lnTo>
                  <a:lnTo>
                    <a:pt x="313" y="794"/>
                  </a:lnTo>
                  <a:lnTo>
                    <a:pt x="321" y="788"/>
                  </a:lnTo>
                  <a:lnTo>
                    <a:pt x="338" y="775"/>
                  </a:lnTo>
                  <a:lnTo>
                    <a:pt x="342" y="771"/>
                  </a:lnTo>
                  <a:lnTo>
                    <a:pt x="347" y="765"/>
                  </a:lnTo>
                  <a:lnTo>
                    <a:pt x="350" y="761"/>
                  </a:lnTo>
                  <a:lnTo>
                    <a:pt x="351" y="758"/>
                  </a:lnTo>
                  <a:lnTo>
                    <a:pt x="355" y="750"/>
                  </a:lnTo>
                  <a:lnTo>
                    <a:pt x="357" y="745"/>
                  </a:lnTo>
                  <a:lnTo>
                    <a:pt x="361" y="739"/>
                  </a:lnTo>
                  <a:lnTo>
                    <a:pt x="363" y="733"/>
                  </a:lnTo>
                  <a:lnTo>
                    <a:pt x="364" y="727"/>
                  </a:lnTo>
                  <a:lnTo>
                    <a:pt x="364" y="724"/>
                  </a:lnTo>
                  <a:lnTo>
                    <a:pt x="368" y="715"/>
                  </a:lnTo>
                  <a:lnTo>
                    <a:pt x="369" y="711"/>
                  </a:lnTo>
                  <a:lnTo>
                    <a:pt x="372" y="708"/>
                  </a:lnTo>
                  <a:lnTo>
                    <a:pt x="376" y="702"/>
                  </a:lnTo>
                  <a:lnTo>
                    <a:pt x="377" y="700"/>
                  </a:lnTo>
                  <a:lnTo>
                    <a:pt x="381" y="696"/>
                  </a:lnTo>
                  <a:lnTo>
                    <a:pt x="382" y="695"/>
                  </a:lnTo>
                  <a:lnTo>
                    <a:pt x="385" y="693"/>
                  </a:lnTo>
                  <a:lnTo>
                    <a:pt x="386" y="692"/>
                  </a:lnTo>
                  <a:lnTo>
                    <a:pt x="387" y="695"/>
                  </a:lnTo>
                  <a:lnTo>
                    <a:pt x="387" y="692"/>
                  </a:lnTo>
                  <a:lnTo>
                    <a:pt x="389" y="691"/>
                  </a:lnTo>
                  <a:lnTo>
                    <a:pt x="395" y="684"/>
                  </a:lnTo>
                  <a:lnTo>
                    <a:pt x="399" y="680"/>
                  </a:lnTo>
                  <a:lnTo>
                    <a:pt x="402" y="678"/>
                  </a:lnTo>
                  <a:lnTo>
                    <a:pt x="407" y="674"/>
                  </a:lnTo>
                  <a:lnTo>
                    <a:pt x="413" y="670"/>
                  </a:lnTo>
                  <a:lnTo>
                    <a:pt x="420" y="667"/>
                  </a:lnTo>
                  <a:lnTo>
                    <a:pt x="426" y="663"/>
                  </a:lnTo>
                  <a:lnTo>
                    <a:pt x="430" y="661"/>
                  </a:lnTo>
                  <a:lnTo>
                    <a:pt x="435" y="658"/>
                  </a:lnTo>
                  <a:lnTo>
                    <a:pt x="440" y="653"/>
                  </a:lnTo>
                  <a:lnTo>
                    <a:pt x="446" y="649"/>
                  </a:lnTo>
                  <a:lnTo>
                    <a:pt x="447" y="648"/>
                  </a:lnTo>
                  <a:lnTo>
                    <a:pt x="450" y="644"/>
                  </a:lnTo>
                  <a:lnTo>
                    <a:pt x="451" y="643"/>
                  </a:lnTo>
                  <a:lnTo>
                    <a:pt x="455" y="640"/>
                  </a:lnTo>
                  <a:lnTo>
                    <a:pt x="460" y="635"/>
                  </a:lnTo>
                  <a:lnTo>
                    <a:pt x="466" y="630"/>
                  </a:lnTo>
                  <a:lnTo>
                    <a:pt x="468" y="628"/>
                  </a:lnTo>
                  <a:lnTo>
                    <a:pt x="472" y="626"/>
                  </a:lnTo>
                  <a:lnTo>
                    <a:pt x="473" y="623"/>
                  </a:lnTo>
                  <a:lnTo>
                    <a:pt x="477" y="619"/>
                  </a:lnTo>
                  <a:lnTo>
                    <a:pt x="479" y="617"/>
                  </a:lnTo>
                  <a:lnTo>
                    <a:pt x="481" y="614"/>
                  </a:lnTo>
                  <a:lnTo>
                    <a:pt x="485" y="608"/>
                  </a:lnTo>
                  <a:lnTo>
                    <a:pt x="486" y="606"/>
                  </a:lnTo>
                  <a:lnTo>
                    <a:pt x="494" y="596"/>
                  </a:lnTo>
                  <a:lnTo>
                    <a:pt x="499" y="587"/>
                  </a:lnTo>
                  <a:lnTo>
                    <a:pt x="501" y="584"/>
                  </a:lnTo>
                  <a:lnTo>
                    <a:pt x="507" y="578"/>
                  </a:lnTo>
                  <a:lnTo>
                    <a:pt x="509" y="573"/>
                  </a:lnTo>
                  <a:lnTo>
                    <a:pt x="510" y="570"/>
                  </a:lnTo>
                  <a:lnTo>
                    <a:pt x="513" y="566"/>
                  </a:lnTo>
                  <a:lnTo>
                    <a:pt x="514" y="561"/>
                  </a:lnTo>
                  <a:lnTo>
                    <a:pt x="514" y="558"/>
                  </a:lnTo>
                  <a:lnTo>
                    <a:pt x="516" y="557"/>
                  </a:lnTo>
                  <a:lnTo>
                    <a:pt x="516" y="557"/>
                  </a:lnTo>
                  <a:lnTo>
                    <a:pt x="517" y="555"/>
                  </a:lnTo>
                  <a:lnTo>
                    <a:pt x="518" y="552"/>
                  </a:lnTo>
                  <a:lnTo>
                    <a:pt x="521" y="544"/>
                  </a:lnTo>
                  <a:lnTo>
                    <a:pt x="522" y="542"/>
                  </a:lnTo>
                  <a:lnTo>
                    <a:pt x="522" y="539"/>
                  </a:lnTo>
                  <a:lnTo>
                    <a:pt x="525" y="535"/>
                  </a:lnTo>
                  <a:lnTo>
                    <a:pt x="527" y="529"/>
                  </a:lnTo>
                  <a:lnTo>
                    <a:pt x="529" y="527"/>
                  </a:lnTo>
                  <a:lnTo>
                    <a:pt x="530" y="523"/>
                  </a:lnTo>
                  <a:lnTo>
                    <a:pt x="531" y="521"/>
                  </a:lnTo>
                  <a:lnTo>
                    <a:pt x="534" y="517"/>
                  </a:lnTo>
                  <a:lnTo>
                    <a:pt x="535" y="513"/>
                  </a:lnTo>
                  <a:lnTo>
                    <a:pt x="535" y="512"/>
                  </a:lnTo>
                  <a:lnTo>
                    <a:pt x="536" y="512"/>
                  </a:lnTo>
                  <a:lnTo>
                    <a:pt x="538" y="510"/>
                  </a:lnTo>
                  <a:lnTo>
                    <a:pt x="538" y="509"/>
                  </a:lnTo>
                  <a:lnTo>
                    <a:pt x="545" y="498"/>
                  </a:lnTo>
                  <a:lnTo>
                    <a:pt x="549" y="492"/>
                  </a:lnTo>
                  <a:lnTo>
                    <a:pt x="551" y="491"/>
                  </a:lnTo>
                  <a:lnTo>
                    <a:pt x="551" y="491"/>
                  </a:lnTo>
                  <a:lnTo>
                    <a:pt x="553" y="488"/>
                  </a:lnTo>
                  <a:lnTo>
                    <a:pt x="557" y="482"/>
                  </a:lnTo>
                  <a:lnTo>
                    <a:pt x="566" y="472"/>
                  </a:lnTo>
                  <a:lnTo>
                    <a:pt x="568" y="472"/>
                  </a:lnTo>
                  <a:lnTo>
                    <a:pt x="573" y="465"/>
                  </a:lnTo>
                  <a:lnTo>
                    <a:pt x="575" y="463"/>
                  </a:lnTo>
                  <a:lnTo>
                    <a:pt x="579" y="460"/>
                  </a:lnTo>
                  <a:lnTo>
                    <a:pt x="580" y="459"/>
                  </a:lnTo>
                  <a:lnTo>
                    <a:pt x="582" y="457"/>
                  </a:lnTo>
                  <a:lnTo>
                    <a:pt x="590" y="451"/>
                  </a:lnTo>
                  <a:lnTo>
                    <a:pt x="596" y="447"/>
                  </a:lnTo>
                  <a:lnTo>
                    <a:pt x="603" y="443"/>
                  </a:lnTo>
                  <a:lnTo>
                    <a:pt x="609" y="439"/>
                  </a:lnTo>
                  <a:lnTo>
                    <a:pt x="613" y="438"/>
                  </a:lnTo>
                  <a:lnTo>
                    <a:pt x="613" y="438"/>
                  </a:lnTo>
                  <a:lnTo>
                    <a:pt x="614" y="438"/>
                  </a:lnTo>
                  <a:lnTo>
                    <a:pt x="614" y="437"/>
                  </a:lnTo>
                  <a:lnTo>
                    <a:pt x="614" y="438"/>
                  </a:lnTo>
                  <a:lnTo>
                    <a:pt x="615" y="437"/>
                  </a:lnTo>
                  <a:lnTo>
                    <a:pt x="615" y="437"/>
                  </a:lnTo>
                  <a:lnTo>
                    <a:pt x="615" y="435"/>
                  </a:lnTo>
                  <a:lnTo>
                    <a:pt x="617" y="435"/>
                  </a:lnTo>
                  <a:lnTo>
                    <a:pt x="617" y="435"/>
                  </a:lnTo>
                  <a:lnTo>
                    <a:pt x="618" y="434"/>
                  </a:lnTo>
                  <a:lnTo>
                    <a:pt x="617" y="434"/>
                  </a:lnTo>
                  <a:lnTo>
                    <a:pt x="618" y="433"/>
                  </a:lnTo>
                  <a:lnTo>
                    <a:pt x="619" y="433"/>
                  </a:lnTo>
                  <a:lnTo>
                    <a:pt x="619" y="431"/>
                  </a:lnTo>
                  <a:lnTo>
                    <a:pt x="619" y="431"/>
                  </a:lnTo>
                  <a:lnTo>
                    <a:pt x="619" y="431"/>
                  </a:lnTo>
                  <a:lnTo>
                    <a:pt x="619" y="430"/>
                  </a:lnTo>
                  <a:lnTo>
                    <a:pt x="621" y="430"/>
                  </a:lnTo>
                  <a:lnTo>
                    <a:pt x="619" y="430"/>
                  </a:lnTo>
                  <a:lnTo>
                    <a:pt x="619" y="429"/>
                  </a:lnTo>
                  <a:lnTo>
                    <a:pt x="618" y="429"/>
                  </a:lnTo>
                  <a:lnTo>
                    <a:pt x="618" y="428"/>
                  </a:lnTo>
                  <a:lnTo>
                    <a:pt x="619" y="426"/>
                  </a:lnTo>
                  <a:lnTo>
                    <a:pt x="619" y="425"/>
                  </a:lnTo>
                  <a:lnTo>
                    <a:pt x="621" y="424"/>
                  </a:lnTo>
                  <a:lnTo>
                    <a:pt x="619" y="424"/>
                  </a:lnTo>
                  <a:lnTo>
                    <a:pt x="619" y="424"/>
                  </a:lnTo>
                  <a:lnTo>
                    <a:pt x="621" y="421"/>
                  </a:lnTo>
                  <a:lnTo>
                    <a:pt x="621" y="420"/>
                  </a:lnTo>
                  <a:lnTo>
                    <a:pt x="623" y="418"/>
                  </a:lnTo>
                  <a:lnTo>
                    <a:pt x="623" y="417"/>
                  </a:lnTo>
                  <a:lnTo>
                    <a:pt x="623" y="417"/>
                  </a:lnTo>
                  <a:lnTo>
                    <a:pt x="622" y="417"/>
                  </a:lnTo>
                  <a:lnTo>
                    <a:pt x="623" y="416"/>
                  </a:lnTo>
                  <a:lnTo>
                    <a:pt x="625" y="412"/>
                  </a:lnTo>
                  <a:lnTo>
                    <a:pt x="627" y="411"/>
                  </a:lnTo>
                  <a:lnTo>
                    <a:pt x="626" y="411"/>
                  </a:lnTo>
                  <a:lnTo>
                    <a:pt x="626" y="411"/>
                  </a:lnTo>
                  <a:lnTo>
                    <a:pt x="626" y="411"/>
                  </a:lnTo>
                  <a:lnTo>
                    <a:pt x="626" y="409"/>
                  </a:lnTo>
                  <a:lnTo>
                    <a:pt x="626" y="409"/>
                  </a:lnTo>
                  <a:lnTo>
                    <a:pt x="626" y="408"/>
                  </a:lnTo>
                  <a:lnTo>
                    <a:pt x="626" y="408"/>
                  </a:lnTo>
                  <a:lnTo>
                    <a:pt x="626" y="407"/>
                  </a:lnTo>
                  <a:lnTo>
                    <a:pt x="626" y="407"/>
                  </a:lnTo>
                  <a:lnTo>
                    <a:pt x="626" y="407"/>
                  </a:lnTo>
                  <a:lnTo>
                    <a:pt x="626" y="406"/>
                  </a:lnTo>
                  <a:lnTo>
                    <a:pt x="626" y="404"/>
                  </a:lnTo>
                  <a:lnTo>
                    <a:pt x="627" y="404"/>
                  </a:lnTo>
                  <a:lnTo>
                    <a:pt x="627" y="403"/>
                  </a:lnTo>
                  <a:lnTo>
                    <a:pt x="627" y="403"/>
                  </a:lnTo>
                  <a:lnTo>
                    <a:pt x="627" y="403"/>
                  </a:lnTo>
                  <a:lnTo>
                    <a:pt x="627" y="403"/>
                  </a:lnTo>
                  <a:lnTo>
                    <a:pt x="628" y="403"/>
                  </a:lnTo>
                  <a:lnTo>
                    <a:pt x="628" y="402"/>
                  </a:lnTo>
                  <a:lnTo>
                    <a:pt x="627" y="402"/>
                  </a:lnTo>
                  <a:lnTo>
                    <a:pt x="627" y="402"/>
                  </a:lnTo>
                  <a:lnTo>
                    <a:pt x="627" y="402"/>
                  </a:lnTo>
                  <a:lnTo>
                    <a:pt x="628" y="400"/>
                  </a:lnTo>
                  <a:lnTo>
                    <a:pt x="628" y="400"/>
                  </a:lnTo>
                  <a:lnTo>
                    <a:pt x="628" y="399"/>
                  </a:lnTo>
                  <a:lnTo>
                    <a:pt x="628" y="398"/>
                  </a:lnTo>
                  <a:lnTo>
                    <a:pt x="630" y="398"/>
                  </a:lnTo>
                  <a:lnTo>
                    <a:pt x="630" y="398"/>
                  </a:lnTo>
                  <a:lnTo>
                    <a:pt x="630" y="396"/>
                  </a:lnTo>
                  <a:lnTo>
                    <a:pt x="630" y="396"/>
                  </a:lnTo>
                  <a:lnTo>
                    <a:pt x="630" y="396"/>
                  </a:lnTo>
                  <a:lnTo>
                    <a:pt x="630" y="396"/>
                  </a:lnTo>
                  <a:lnTo>
                    <a:pt x="630" y="395"/>
                  </a:lnTo>
                  <a:lnTo>
                    <a:pt x="628" y="395"/>
                  </a:lnTo>
                  <a:lnTo>
                    <a:pt x="628" y="395"/>
                  </a:lnTo>
                  <a:lnTo>
                    <a:pt x="628" y="393"/>
                  </a:lnTo>
                  <a:lnTo>
                    <a:pt x="628" y="391"/>
                  </a:lnTo>
                  <a:lnTo>
                    <a:pt x="628" y="391"/>
                  </a:lnTo>
                  <a:lnTo>
                    <a:pt x="628" y="391"/>
                  </a:lnTo>
                  <a:lnTo>
                    <a:pt x="628" y="390"/>
                  </a:lnTo>
                  <a:lnTo>
                    <a:pt x="628" y="390"/>
                  </a:lnTo>
                  <a:lnTo>
                    <a:pt x="628" y="389"/>
                  </a:lnTo>
                  <a:lnTo>
                    <a:pt x="630" y="387"/>
                  </a:lnTo>
                  <a:lnTo>
                    <a:pt x="631" y="387"/>
                  </a:lnTo>
                  <a:lnTo>
                    <a:pt x="631" y="387"/>
                  </a:lnTo>
                  <a:lnTo>
                    <a:pt x="631" y="386"/>
                  </a:lnTo>
                  <a:lnTo>
                    <a:pt x="631" y="385"/>
                  </a:lnTo>
                  <a:lnTo>
                    <a:pt x="631" y="385"/>
                  </a:lnTo>
                  <a:lnTo>
                    <a:pt x="631" y="386"/>
                  </a:lnTo>
                  <a:lnTo>
                    <a:pt x="630" y="385"/>
                  </a:lnTo>
                  <a:lnTo>
                    <a:pt x="630" y="385"/>
                  </a:lnTo>
                  <a:lnTo>
                    <a:pt x="630" y="383"/>
                  </a:lnTo>
                  <a:lnTo>
                    <a:pt x="631" y="382"/>
                  </a:lnTo>
                  <a:lnTo>
                    <a:pt x="631" y="382"/>
                  </a:lnTo>
                  <a:lnTo>
                    <a:pt x="631" y="383"/>
                  </a:lnTo>
                  <a:lnTo>
                    <a:pt x="631" y="382"/>
                  </a:lnTo>
                  <a:lnTo>
                    <a:pt x="631" y="381"/>
                  </a:lnTo>
                  <a:lnTo>
                    <a:pt x="630" y="380"/>
                  </a:lnTo>
                  <a:lnTo>
                    <a:pt x="631" y="378"/>
                  </a:lnTo>
                  <a:lnTo>
                    <a:pt x="630" y="377"/>
                  </a:lnTo>
                  <a:lnTo>
                    <a:pt x="630" y="377"/>
                  </a:lnTo>
                  <a:lnTo>
                    <a:pt x="630" y="377"/>
                  </a:lnTo>
                  <a:lnTo>
                    <a:pt x="631" y="376"/>
                  </a:lnTo>
                  <a:lnTo>
                    <a:pt x="630" y="374"/>
                  </a:lnTo>
                  <a:lnTo>
                    <a:pt x="630" y="374"/>
                  </a:lnTo>
                  <a:lnTo>
                    <a:pt x="630" y="373"/>
                  </a:lnTo>
                  <a:lnTo>
                    <a:pt x="630" y="372"/>
                  </a:lnTo>
                  <a:lnTo>
                    <a:pt x="630" y="371"/>
                  </a:lnTo>
                  <a:lnTo>
                    <a:pt x="630" y="371"/>
                  </a:lnTo>
                  <a:lnTo>
                    <a:pt x="630" y="369"/>
                  </a:lnTo>
                  <a:lnTo>
                    <a:pt x="628" y="369"/>
                  </a:lnTo>
                  <a:lnTo>
                    <a:pt x="627" y="369"/>
                  </a:lnTo>
                  <a:lnTo>
                    <a:pt x="627" y="368"/>
                  </a:lnTo>
                  <a:lnTo>
                    <a:pt x="627" y="368"/>
                  </a:lnTo>
                  <a:lnTo>
                    <a:pt x="627" y="368"/>
                  </a:lnTo>
                  <a:lnTo>
                    <a:pt x="628" y="368"/>
                  </a:lnTo>
                  <a:lnTo>
                    <a:pt x="628" y="367"/>
                  </a:lnTo>
                  <a:lnTo>
                    <a:pt x="628" y="365"/>
                  </a:lnTo>
                  <a:lnTo>
                    <a:pt x="628" y="365"/>
                  </a:lnTo>
                  <a:lnTo>
                    <a:pt x="628" y="365"/>
                  </a:lnTo>
                  <a:lnTo>
                    <a:pt x="630" y="365"/>
                  </a:lnTo>
                  <a:lnTo>
                    <a:pt x="630" y="365"/>
                  </a:lnTo>
                  <a:lnTo>
                    <a:pt x="630" y="367"/>
                  </a:lnTo>
                  <a:lnTo>
                    <a:pt x="631" y="367"/>
                  </a:lnTo>
                  <a:lnTo>
                    <a:pt x="631" y="367"/>
                  </a:lnTo>
                  <a:lnTo>
                    <a:pt x="631" y="365"/>
                  </a:lnTo>
                  <a:lnTo>
                    <a:pt x="632" y="365"/>
                  </a:lnTo>
                  <a:lnTo>
                    <a:pt x="631" y="365"/>
                  </a:lnTo>
                  <a:lnTo>
                    <a:pt x="632" y="365"/>
                  </a:lnTo>
                  <a:lnTo>
                    <a:pt x="631" y="364"/>
                  </a:lnTo>
                  <a:lnTo>
                    <a:pt x="631" y="364"/>
                  </a:lnTo>
                  <a:lnTo>
                    <a:pt x="630" y="363"/>
                  </a:lnTo>
                  <a:lnTo>
                    <a:pt x="628" y="361"/>
                  </a:lnTo>
                  <a:lnTo>
                    <a:pt x="630" y="361"/>
                  </a:lnTo>
                  <a:lnTo>
                    <a:pt x="628" y="360"/>
                  </a:lnTo>
                  <a:lnTo>
                    <a:pt x="628" y="359"/>
                  </a:lnTo>
                  <a:lnTo>
                    <a:pt x="627" y="356"/>
                  </a:lnTo>
                  <a:lnTo>
                    <a:pt x="627" y="356"/>
                  </a:lnTo>
                  <a:lnTo>
                    <a:pt x="627" y="355"/>
                  </a:lnTo>
                  <a:lnTo>
                    <a:pt x="628" y="354"/>
                  </a:lnTo>
                  <a:lnTo>
                    <a:pt x="628" y="352"/>
                  </a:lnTo>
                  <a:lnTo>
                    <a:pt x="630" y="352"/>
                  </a:lnTo>
                  <a:lnTo>
                    <a:pt x="630" y="352"/>
                  </a:lnTo>
                  <a:lnTo>
                    <a:pt x="631" y="352"/>
                  </a:lnTo>
                  <a:lnTo>
                    <a:pt x="631" y="352"/>
                  </a:lnTo>
                  <a:lnTo>
                    <a:pt x="631" y="352"/>
                  </a:lnTo>
                  <a:lnTo>
                    <a:pt x="632" y="352"/>
                  </a:lnTo>
                  <a:lnTo>
                    <a:pt x="632" y="351"/>
                  </a:lnTo>
                  <a:lnTo>
                    <a:pt x="632" y="351"/>
                  </a:lnTo>
                  <a:lnTo>
                    <a:pt x="632" y="351"/>
                  </a:lnTo>
                  <a:lnTo>
                    <a:pt x="634" y="351"/>
                  </a:lnTo>
                  <a:lnTo>
                    <a:pt x="632" y="351"/>
                  </a:lnTo>
                  <a:lnTo>
                    <a:pt x="632" y="350"/>
                  </a:lnTo>
                  <a:lnTo>
                    <a:pt x="634" y="348"/>
                  </a:lnTo>
                  <a:lnTo>
                    <a:pt x="634" y="348"/>
                  </a:lnTo>
                  <a:lnTo>
                    <a:pt x="634" y="348"/>
                  </a:lnTo>
                  <a:lnTo>
                    <a:pt x="634" y="348"/>
                  </a:lnTo>
                  <a:lnTo>
                    <a:pt x="635" y="350"/>
                  </a:lnTo>
                  <a:lnTo>
                    <a:pt x="635" y="350"/>
                  </a:lnTo>
                  <a:lnTo>
                    <a:pt x="635" y="348"/>
                  </a:lnTo>
                  <a:lnTo>
                    <a:pt x="635" y="347"/>
                  </a:lnTo>
                  <a:lnTo>
                    <a:pt x="635" y="347"/>
                  </a:lnTo>
                  <a:lnTo>
                    <a:pt x="635" y="347"/>
                  </a:lnTo>
                  <a:lnTo>
                    <a:pt x="635" y="347"/>
                  </a:lnTo>
                  <a:lnTo>
                    <a:pt x="635" y="346"/>
                  </a:lnTo>
                  <a:lnTo>
                    <a:pt x="635" y="346"/>
                  </a:lnTo>
                  <a:lnTo>
                    <a:pt x="635" y="346"/>
                  </a:lnTo>
                  <a:lnTo>
                    <a:pt x="634" y="346"/>
                  </a:lnTo>
                  <a:lnTo>
                    <a:pt x="634" y="343"/>
                  </a:lnTo>
                  <a:lnTo>
                    <a:pt x="634" y="345"/>
                  </a:lnTo>
                  <a:lnTo>
                    <a:pt x="634" y="345"/>
                  </a:lnTo>
                  <a:lnTo>
                    <a:pt x="634" y="345"/>
                  </a:lnTo>
                  <a:lnTo>
                    <a:pt x="632" y="345"/>
                  </a:lnTo>
                  <a:lnTo>
                    <a:pt x="632" y="345"/>
                  </a:lnTo>
                  <a:lnTo>
                    <a:pt x="632" y="345"/>
                  </a:lnTo>
                  <a:lnTo>
                    <a:pt x="631" y="345"/>
                  </a:lnTo>
                  <a:lnTo>
                    <a:pt x="631" y="345"/>
                  </a:lnTo>
                  <a:lnTo>
                    <a:pt x="631" y="345"/>
                  </a:lnTo>
                  <a:lnTo>
                    <a:pt x="630" y="345"/>
                  </a:lnTo>
                  <a:lnTo>
                    <a:pt x="630" y="343"/>
                  </a:lnTo>
                  <a:lnTo>
                    <a:pt x="628" y="342"/>
                  </a:lnTo>
                  <a:lnTo>
                    <a:pt x="628" y="341"/>
                  </a:lnTo>
                  <a:lnTo>
                    <a:pt x="630" y="339"/>
                  </a:lnTo>
                  <a:lnTo>
                    <a:pt x="630" y="338"/>
                  </a:lnTo>
                  <a:lnTo>
                    <a:pt x="630" y="338"/>
                  </a:lnTo>
                  <a:lnTo>
                    <a:pt x="630" y="338"/>
                  </a:lnTo>
                  <a:lnTo>
                    <a:pt x="631" y="337"/>
                  </a:lnTo>
                  <a:lnTo>
                    <a:pt x="631" y="337"/>
                  </a:lnTo>
                  <a:lnTo>
                    <a:pt x="632" y="337"/>
                  </a:lnTo>
                  <a:lnTo>
                    <a:pt x="634" y="336"/>
                  </a:lnTo>
                  <a:lnTo>
                    <a:pt x="634" y="336"/>
                  </a:lnTo>
                  <a:lnTo>
                    <a:pt x="635" y="336"/>
                  </a:lnTo>
                  <a:lnTo>
                    <a:pt x="636" y="336"/>
                  </a:lnTo>
                  <a:lnTo>
                    <a:pt x="636" y="337"/>
                  </a:lnTo>
                  <a:lnTo>
                    <a:pt x="636" y="337"/>
                  </a:lnTo>
                  <a:lnTo>
                    <a:pt x="636" y="337"/>
                  </a:lnTo>
                  <a:lnTo>
                    <a:pt x="636" y="338"/>
                  </a:lnTo>
                  <a:lnTo>
                    <a:pt x="636" y="337"/>
                  </a:lnTo>
                  <a:lnTo>
                    <a:pt x="638" y="337"/>
                  </a:lnTo>
                  <a:lnTo>
                    <a:pt x="638" y="337"/>
                  </a:lnTo>
                  <a:lnTo>
                    <a:pt x="639" y="337"/>
                  </a:lnTo>
                  <a:lnTo>
                    <a:pt x="639" y="337"/>
                  </a:lnTo>
                  <a:lnTo>
                    <a:pt x="638" y="337"/>
                  </a:lnTo>
                  <a:lnTo>
                    <a:pt x="638" y="337"/>
                  </a:lnTo>
                  <a:lnTo>
                    <a:pt x="636" y="336"/>
                  </a:lnTo>
                  <a:lnTo>
                    <a:pt x="638" y="334"/>
                  </a:lnTo>
                  <a:lnTo>
                    <a:pt x="638" y="334"/>
                  </a:lnTo>
                  <a:lnTo>
                    <a:pt x="639" y="333"/>
                  </a:lnTo>
                  <a:lnTo>
                    <a:pt x="639" y="333"/>
                  </a:lnTo>
                  <a:lnTo>
                    <a:pt x="639" y="332"/>
                  </a:lnTo>
                  <a:lnTo>
                    <a:pt x="639" y="333"/>
                  </a:lnTo>
                  <a:lnTo>
                    <a:pt x="639" y="332"/>
                  </a:lnTo>
                  <a:lnTo>
                    <a:pt x="639" y="332"/>
                  </a:lnTo>
                  <a:lnTo>
                    <a:pt x="639" y="333"/>
                  </a:lnTo>
                  <a:lnTo>
                    <a:pt x="638" y="333"/>
                  </a:lnTo>
                  <a:lnTo>
                    <a:pt x="636" y="333"/>
                  </a:lnTo>
                  <a:lnTo>
                    <a:pt x="636" y="332"/>
                  </a:lnTo>
                  <a:lnTo>
                    <a:pt x="636" y="330"/>
                  </a:lnTo>
                  <a:lnTo>
                    <a:pt x="636" y="330"/>
                  </a:lnTo>
                  <a:lnTo>
                    <a:pt x="636" y="330"/>
                  </a:lnTo>
                  <a:lnTo>
                    <a:pt x="635" y="330"/>
                  </a:lnTo>
                  <a:lnTo>
                    <a:pt x="635" y="330"/>
                  </a:lnTo>
                  <a:lnTo>
                    <a:pt x="635" y="332"/>
                  </a:lnTo>
                  <a:lnTo>
                    <a:pt x="635" y="332"/>
                  </a:lnTo>
                  <a:lnTo>
                    <a:pt x="635" y="333"/>
                  </a:lnTo>
                  <a:lnTo>
                    <a:pt x="634" y="333"/>
                  </a:lnTo>
                  <a:lnTo>
                    <a:pt x="634" y="333"/>
                  </a:lnTo>
                  <a:lnTo>
                    <a:pt x="632" y="333"/>
                  </a:lnTo>
                  <a:lnTo>
                    <a:pt x="631" y="332"/>
                  </a:lnTo>
                  <a:lnTo>
                    <a:pt x="630" y="330"/>
                  </a:lnTo>
                  <a:lnTo>
                    <a:pt x="630" y="329"/>
                  </a:lnTo>
                  <a:lnTo>
                    <a:pt x="630" y="329"/>
                  </a:lnTo>
                  <a:lnTo>
                    <a:pt x="630" y="329"/>
                  </a:lnTo>
                  <a:lnTo>
                    <a:pt x="630" y="329"/>
                  </a:lnTo>
                  <a:lnTo>
                    <a:pt x="630" y="329"/>
                  </a:lnTo>
                  <a:lnTo>
                    <a:pt x="630" y="328"/>
                  </a:lnTo>
                  <a:lnTo>
                    <a:pt x="631" y="328"/>
                  </a:lnTo>
                  <a:lnTo>
                    <a:pt x="630" y="326"/>
                  </a:lnTo>
                  <a:lnTo>
                    <a:pt x="631" y="326"/>
                  </a:lnTo>
                  <a:lnTo>
                    <a:pt x="631" y="325"/>
                  </a:lnTo>
                  <a:lnTo>
                    <a:pt x="631" y="325"/>
                  </a:lnTo>
                  <a:lnTo>
                    <a:pt x="631" y="324"/>
                  </a:lnTo>
                  <a:lnTo>
                    <a:pt x="632" y="324"/>
                  </a:lnTo>
                  <a:lnTo>
                    <a:pt x="631" y="324"/>
                  </a:lnTo>
                  <a:lnTo>
                    <a:pt x="632" y="323"/>
                  </a:lnTo>
                  <a:lnTo>
                    <a:pt x="631" y="323"/>
                  </a:lnTo>
                  <a:lnTo>
                    <a:pt x="631" y="321"/>
                  </a:lnTo>
                  <a:lnTo>
                    <a:pt x="631" y="321"/>
                  </a:lnTo>
                  <a:lnTo>
                    <a:pt x="631" y="321"/>
                  </a:lnTo>
                  <a:lnTo>
                    <a:pt x="631" y="321"/>
                  </a:lnTo>
                  <a:lnTo>
                    <a:pt x="630" y="321"/>
                  </a:lnTo>
                  <a:lnTo>
                    <a:pt x="630" y="321"/>
                  </a:lnTo>
                  <a:lnTo>
                    <a:pt x="630" y="323"/>
                  </a:lnTo>
                  <a:lnTo>
                    <a:pt x="630" y="323"/>
                  </a:lnTo>
                  <a:lnTo>
                    <a:pt x="628" y="321"/>
                  </a:lnTo>
                  <a:lnTo>
                    <a:pt x="627" y="320"/>
                  </a:lnTo>
                  <a:lnTo>
                    <a:pt x="628" y="320"/>
                  </a:lnTo>
                  <a:lnTo>
                    <a:pt x="628" y="320"/>
                  </a:lnTo>
                  <a:lnTo>
                    <a:pt x="628" y="320"/>
                  </a:lnTo>
                  <a:lnTo>
                    <a:pt x="628" y="319"/>
                  </a:lnTo>
                  <a:lnTo>
                    <a:pt x="628" y="319"/>
                  </a:lnTo>
                  <a:lnTo>
                    <a:pt x="628" y="317"/>
                  </a:lnTo>
                  <a:lnTo>
                    <a:pt x="628" y="316"/>
                  </a:lnTo>
                  <a:lnTo>
                    <a:pt x="628" y="317"/>
                  </a:lnTo>
                  <a:lnTo>
                    <a:pt x="627" y="316"/>
                  </a:lnTo>
                  <a:lnTo>
                    <a:pt x="627" y="316"/>
                  </a:lnTo>
                  <a:lnTo>
                    <a:pt x="627" y="315"/>
                  </a:lnTo>
                  <a:lnTo>
                    <a:pt x="627" y="312"/>
                  </a:lnTo>
                  <a:lnTo>
                    <a:pt x="628" y="310"/>
                  </a:lnTo>
                  <a:lnTo>
                    <a:pt x="628" y="310"/>
                  </a:lnTo>
                  <a:lnTo>
                    <a:pt x="630" y="310"/>
                  </a:lnTo>
                  <a:lnTo>
                    <a:pt x="630" y="307"/>
                  </a:lnTo>
                  <a:lnTo>
                    <a:pt x="631" y="307"/>
                  </a:lnTo>
                  <a:lnTo>
                    <a:pt x="631" y="306"/>
                  </a:lnTo>
                  <a:lnTo>
                    <a:pt x="630" y="306"/>
                  </a:lnTo>
                  <a:lnTo>
                    <a:pt x="630" y="306"/>
                  </a:lnTo>
                  <a:lnTo>
                    <a:pt x="630" y="307"/>
                  </a:lnTo>
                  <a:lnTo>
                    <a:pt x="628" y="307"/>
                  </a:lnTo>
                  <a:lnTo>
                    <a:pt x="628" y="306"/>
                  </a:lnTo>
                  <a:lnTo>
                    <a:pt x="627" y="306"/>
                  </a:lnTo>
                  <a:lnTo>
                    <a:pt x="626" y="304"/>
                  </a:lnTo>
                  <a:lnTo>
                    <a:pt x="626" y="306"/>
                  </a:lnTo>
                  <a:lnTo>
                    <a:pt x="626" y="306"/>
                  </a:lnTo>
                  <a:lnTo>
                    <a:pt x="625" y="304"/>
                  </a:lnTo>
                  <a:lnTo>
                    <a:pt x="625" y="304"/>
                  </a:lnTo>
                  <a:lnTo>
                    <a:pt x="625" y="302"/>
                  </a:lnTo>
                  <a:lnTo>
                    <a:pt x="625" y="301"/>
                  </a:lnTo>
                  <a:lnTo>
                    <a:pt x="625" y="299"/>
                  </a:lnTo>
                  <a:lnTo>
                    <a:pt x="625" y="298"/>
                  </a:lnTo>
                  <a:lnTo>
                    <a:pt x="625" y="294"/>
                  </a:lnTo>
                  <a:lnTo>
                    <a:pt x="626" y="291"/>
                  </a:lnTo>
                  <a:lnTo>
                    <a:pt x="626" y="291"/>
                  </a:lnTo>
                  <a:lnTo>
                    <a:pt x="626" y="290"/>
                  </a:lnTo>
                  <a:lnTo>
                    <a:pt x="628" y="286"/>
                  </a:lnTo>
                  <a:lnTo>
                    <a:pt x="628" y="285"/>
                  </a:lnTo>
                  <a:lnTo>
                    <a:pt x="630" y="282"/>
                  </a:lnTo>
                  <a:lnTo>
                    <a:pt x="630" y="281"/>
                  </a:lnTo>
                  <a:lnTo>
                    <a:pt x="631" y="280"/>
                  </a:lnTo>
                  <a:lnTo>
                    <a:pt x="632" y="276"/>
                  </a:lnTo>
                  <a:lnTo>
                    <a:pt x="634" y="273"/>
                  </a:lnTo>
                  <a:lnTo>
                    <a:pt x="635" y="271"/>
                  </a:lnTo>
                  <a:lnTo>
                    <a:pt x="636" y="267"/>
                  </a:lnTo>
                  <a:lnTo>
                    <a:pt x="636" y="267"/>
                  </a:lnTo>
                  <a:lnTo>
                    <a:pt x="638" y="266"/>
                  </a:lnTo>
                  <a:lnTo>
                    <a:pt x="638" y="266"/>
                  </a:lnTo>
                  <a:lnTo>
                    <a:pt x="636" y="266"/>
                  </a:lnTo>
                  <a:lnTo>
                    <a:pt x="636" y="267"/>
                  </a:lnTo>
                  <a:lnTo>
                    <a:pt x="636" y="266"/>
                  </a:lnTo>
                  <a:lnTo>
                    <a:pt x="635" y="264"/>
                  </a:lnTo>
                  <a:lnTo>
                    <a:pt x="635" y="262"/>
                  </a:lnTo>
                  <a:lnTo>
                    <a:pt x="635" y="262"/>
                  </a:lnTo>
                  <a:lnTo>
                    <a:pt x="635" y="262"/>
                  </a:lnTo>
                  <a:lnTo>
                    <a:pt x="632" y="262"/>
                  </a:lnTo>
                  <a:lnTo>
                    <a:pt x="632" y="262"/>
                  </a:lnTo>
                  <a:lnTo>
                    <a:pt x="631" y="262"/>
                  </a:lnTo>
                  <a:lnTo>
                    <a:pt x="630" y="259"/>
                  </a:lnTo>
                  <a:lnTo>
                    <a:pt x="630" y="255"/>
                  </a:lnTo>
                  <a:lnTo>
                    <a:pt x="630" y="255"/>
                  </a:lnTo>
                  <a:lnTo>
                    <a:pt x="630" y="254"/>
                  </a:lnTo>
                  <a:lnTo>
                    <a:pt x="630" y="250"/>
                  </a:lnTo>
                  <a:lnTo>
                    <a:pt x="630" y="249"/>
                  </a:lnTo>
                  <a:lnTo>
                    <a:pt x="631" y="249"/>
                  </a:lnTo>
                  <a:lnTo>
                    <a:pt x="630" y="249"/>
                  </a:lnTo>
                  <a:lnTo>
                    <a:pt x="631" y="247"/>
                  </a:lnTo>
                  <a:lnTo>
                    <a:pt x="631" y="245"/>
                  </a:lnTo>
                  <a:lnTo>
                    <a:pt x="632" y="242"/>
                  </a:lnTo>
                  <a:lnTo>
                    <a:pt x="632" y="242"/>
                  </a:lnTo>
                  <a:lnTo>
                    <a:pt x="632" y="241"/>
                  </a:lnTo>
                  <a:lnTo>
                    <a:pt x="632" y="241"/>
                  </a:lnTo>
                  <a:lnTo>
                    <a:pt x="632" y="240"/>
                  </a:lnTo>
                  <a:lnTo>
                    <a:pt x="634" y="240"/>
                  </a:lnTo>
                  <a:lnTo>
                    <a:pt x="634" y="240"/>
                  </a:lnTo>
                  <a:lnTo>
                    <a:pt x="635" y="240"/>
                  </a:lnTo>
                  <a:lnTo>
                    <a:pt x="635" y="238"/>
                  </a:lnTo>
                  <a:lnTo>
                    <a:pt x="635" y="236"/>
                  </a:lnTo>
                  <a:lnTo>
                    <a:pt x="639" y="229"/>
                  </a:lnTo>
                  <a:lnTo>
                    <a:pt x="641" y="225"/>
                  </a:lnTo>
                  <a:lnTo>
                    <a:pt x="643" y="223"/>
                  </a:lnTo>
                  <a:lnTo>
                    <a:pt x="645" y="221"/>
                  </a:lnTo>
                  <a:lnTo>
                    <a:pt x="647" y="220"/>
                  </a:lnTo>
                  <a:lnTo>
                    <a:pt x="649" y="220"/>
                  </a:lnTo>
                  <a:lnTo>
                    <a:pt x="650" y="220"/>
                  </a:lnTo>
                  <a:lnTo>
                    <a:pt x="650" y="219"/>
                  </a:lnTo>
                  <a:lnTo>
                    <a:pt x="650" y="219"/>
                  </a:lnTo>
                  <a:lnTo>
                    <a:pt x="650" y="219"/>
                  </a:lnTo>
                  <a:lnTo>
                    <a:pt x="650" y="218"/>
                  </a:lnTo>
                  <a:lnTo>
                    <a:pt x="652" y="218"/>
                  </a:lnTo>
                  <a:lnTo>
                    <a:pt x="652" y="215"/>
                  </a:lnTo>
                  <a:lnTo>
                    <a:pt x="650" y="214"/>
                  </a:lnTo>
                  <a:lnTo>
                    <a:pt x="652" y="214"/>
                  </a:lnTo>
                  <a:lnTo>
                    <a:pt x="654" y="212"/>
                  </a:lnTo>
                  <a:lnTo>
                    <a:pt x="656" y="212"/>
                  </a:lnTo>
                  <a:lnTo>
                    <a:pt x="657" y="212"/>
                  </a:lnTo>
                  <a:lnTo>
                    <a:pt x="657" y="211"/>
                  </a:lnTo>
                  <a:lnTo>
                    <a:pt x="657" y="210"/>
                  </a:lnTo>
                  <a:lnTo>
                    <a:pt x="660" y="207"/>
                  </a:lnTo>
                  <a:lnTo>
                    <a:pt x="661" y="205"/>
                  </a:lnTo>
                  <a:lnTo>
                    <a:pt x="662" y="203"/>
                  </a:lnTo>
                  <a:lnTo>
                    <a:pt x="665" y="201"/>
                  </a:lnTo>
                  <a:lnTo>
                    <a:pt x="665" y="201"/>
                  </a:lnTo>
                  <a:lnTo>
                    <a:pt x="665" y="201"/>
                  </a:lnTo>
                  <a:lnTo>
                    <a:pt x="665" y="199"/>
                  </a:lnTo>
                  <a:lnTo>
                    <a:pt x="666" y="199"/>
                  </a:lnTo>
                  <a:lnTo>
                    <a:pt x="670" y="196"/>
                  </a:lnTo>
                  <a:lnTo>
                    <a:pt x="670" y="194"/>
                  </a:lnTo>
                  <a:lnTo>
                    <a:pt x="670" y="194"/>
                  </a:lnTo>
                  <a:close/>
                </a:path>
              </a:pathLst>
            </a:custGeom>
            <a:solidFill>
              <a:srgbClr val="62D9D5"/>
            </a:solidFill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4" name="Rectangle 144"/>
            <p:cNvSpPr>
              <a:spLocks noChangeArrowheads="1"/>
            </p:cNvSpPr>
            <p:nvPr/>
          </p:nvSpPr>
          <p:spPr bwMode="auto">
            <a:xfrm>
              <a:off x="5965" y="3382"/>
              <a:ext cx="1" cy="1"/>
            </a:xfrm>
            <a:prstGeom prst="rect">
              <a:avLst/>
            </a:prstGeom>
            <a:solidFill>
              <a:srgbClr val="5599FF"/>
            </a:solidFill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5" name="Rectangle 145"/>
            <p:cNvSpPr>
              <a:spLocks noChangeArrowheads="1"/>
            </p:cNvSpPr>
            <p:nvPr/>
          </p:nvSpPr>
          <p:spPr bwMode="auto">
            <a:xfrm>
              <a:off x="5956" y="3403"/>
              <a:ext cx="1" cy="1"/>
            </a:xfrm>
            <a:prstGeom prst="rect">
              <a:avLst/>
            </a:prstGeom>
            <a:solidFill>
              <a:srgbClr val="5599FF"/>
            </a:solidFill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6" name="Freeform 146"/>
            <p:cNvSpPr>
              <a:spLocks/>
            </p:cNvSpPr>
            <p:nvPr/>
          </p:nvSpPr>
          <p:spPr bwMode="auto">
            <a:xfrm>
              <a:off x="5955" y="3381"/>
              <a:ext cx="16" cy="32"/>
            </a:xfrm>
            <a:custGeom>
              <a:avLst/>
              <a:gdLst>
                <a:gd name="T0" fmla="*/ 13 w 16"/>
                <a:gd name="T1" fmla="*/ 2 h 32"/>
                <a:gd name="T2" fmla="*/ 12 w 16"/>
                <a:gd name="T3" fmla="*/ 0 h 32"/>
                <a:gd name="T4" fmla="*/ 10 w 16"/>
                <a:gd name="T5" fmla="*/ 0 h 32"/>
                <a:gd name="T6" fmla="*/ 10 w 16"/>
                <a:gd name="T7" fmla="*/ 1 h 32"/>
                <a:gd name="T8" fmla="*/ 10 w 16"/>
                <a:gd name="T9" fmla="*/ 2 h 32"/>
                <a:gd name="T10" fmla="*/ 8 w 16"/>
                <a:gd name="T11" fmla="*/ 4 h 32"/>
                <a:gd name="T12" fmla="*/ 4 w 16"/>
                <a:gd name="T13" fmla="*/ 4 h 32"/>
                <a:gd name="T14" fmla="*/ 4 w 16"/>
                <a:gd name="T15" fmla="*/ 5 h 32"/>
                <a:gd name="T16" fmla="*/ 4 w 16"/>
                <a:gd name="T17" fmla="*/ 6 h 32"/>
                <a:gd name="T18" fmla="*/ 4 w 16"/>
                <a:gd name="T19" fmla="*/ 8 h 32"/>
                <a:gd name="T20" fmla="*/ 5 w 16"/>
                <a:gd name="T21" fmla="*/ 9 h 32"/>
                <a:gd name="T22" fmla="*/ 4 w 16"/>
                <a:gd name="T23" fmla="*/ 10 h 32"/>
                <a:gd name="T24" fmla="*/ 5 w 16"/>
                <a:gd name="T25" fmla="*/ 11 h 32"/>
                <a:gd name="T26" fmla="*/ 5 w 16"/>
                <a:gd name="T27" fmla="*/ 13 h 32"/>
                <a:gd name="T28" fmla="*/ 3 w 16"/>
                <a:gd name="T29" fmla="*/ 14 h 32"/>
                <a:gd name="T30" fmla="*/ 1 w 16"/>
                <a:gd name="T31" fmla="*/ 15 h 32"/>
                <a:gd name="T32" fmla="*/ 3 w 16"/>
                <a:gd name="T33" fmla="*/ 17 h 32"/>
                <a:gd name="T34" fmla="*/ 4 w 16"/>
                <a:gd name="T35" fmla="*/ 19 h 32"/>
                <a:gd name="T36" fmla="*/ 1 w 16"/>
                <a:gd name="T37" fmla="*/ 21 h 32"/>
                <a:gd name="T38" fmla="*/ 1 w 16"/>
                <a:gd name="T39" fmla="*/ 22 h 32"/>
                <a:gd name="T40" fmla="*/ 3 w 16"/>
                <a:gd name="T41" fmla="*/ 22 h 32"/>
                <a:gd name="T42" fmla="*/ 1 w 16"/>
                <a:gd name="T43" fmla="*/ 26 h 32"/>
                <a:gd name="T44" fmla="*/ 0 w 16"/>
                <a:gd name="T45" fmla="*/ 27 h 32"/>
                <a:gd name="T46" fmla="*/ 1 w 16"/>
                <a:gd name="T47" fmla="*/ 30 h 32"/>
                <a:gd name="T48" fmla="*/ 1 w 16"/>
                <a:gd name="T49" fmla="*/ 31 h 32"/>
                <a:gd name="T50" fmla="*/ 1 w 16"/>
                <a:gd name="T51" fmla="*/ 32 h 32"/>
                <a:gd name="T52" fmla="*/ 4 w 16"/>
                <a:gd name="T53" fmla="*/ 30 h 32"/>
                <a:gd name="T54" fmla="*/ 5 w 16"/>
                <a:gd name="T55" fmla="*/ 28 h 32"/>
                <a:gd name="T56" fmla="*/ 7 w 16"/>
                <a:gd name="T57" fmla="*/ 28 h 32"/>
                <a:gd name="T58" fmla="*/ 7 w 16"/>
                <a:gd name="T59" fmla="*/ 27 h 32"/>
                <a:gd name="T60" fmla="*/ 8 w 16"/>
                <a:gd name="T61" fmla="*/ 27 h 32"/>
                <a:gd name="T62" fmla="*/ 7 w 16"/>
                <a:gd name="T63" fmla="*/ 26 h 32"/>
                <a:gd name="T64" fmla="*/ 5 w 16"/>
                <a:gd name="T65" fmla="*/ 26 h 32"/>
                <a:gd name="T66" fmla="*/ 5 w 16"/>
                <a:gd name="T67" fmla="*/ 23 h 32"/>
                <a:gd name="T68" fmla="*/ 8 w 16"/>
                <a:gd name="T69" fmla="*/ 19 h 32"/>
                <a:gd name="T70" fmla="*/ 10 w 16"/>
                <a:gd name="T71" fmla="*/ 17 h 32"/>
                <a:gd name="T72" fmla="*/ 10 w 16"/>
                <a:gd name="T73" fmla="*/ 15 h 32"/>
                <a:gd name="T74" fmla="*/ 12 w 16"/>
                <a:gd name="T75" fmla="*/ 13 h 32"/>
                <a:gd name="T76" fmla="*/ 10 w 16"/>
                <a:gd name="T77" fmla="*/ 13 h 32"/>
                <a:gd name="T78" fmla="*/ 12 w 16"/>
                <a:gd name="T79" fmla="*/ 10 h 32"/>
                <a:gd name="T80" fmla="*/ 14 w 16"/>
                <a:gd name="T81" fmla="*/ 5 h 32"/>
                <a:gd name="T82" fmla="*/ 16 w 16"/>
                <a:gd name="T83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" h="32">
                  <a:moveTo>
                    <a:pt x="14" y="4"/>
                  </a:moveTo>
                  <a:lnTo>
                    <a:pt x="13" y="4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5" y="4"/>
                  </a:lnTo>
                  <a:lnTo>
                    <a:pt x="4" y="2"/>
                  </a:lnTo>
                  <a:lnTo>
                    <a:pt x="4" y="4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5" y="9"/>
                  </a:lnTo>
                  <a:lnTo>
                    <a:pt x="5" y="9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4" y="13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7"/>
                  </a:lnTo>
                  <a:lnTo>
                    <a:pt x="4" y="15"/>
                  </a:lnTo>
                  <a:lnTo>
                    <a:pt x="4" y="17"/>
                  </a:lnTo>
                  <a:lnTo>
                    <a:pt x="4" y="19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1" y="23"/>
                  </a:lnTo>
                  <a:lnTo>
                    <a:pt x="3" y="26"/>
                  </a:lnTo>
                  <a:lnTo>
                    <a:pt x="1" y="26"/>
                  </a:lnTo>
                  <a:lnTo>
                    <a:pt x="1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1" y="28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3" y="31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30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7" y="28"/>
                  </a:lnTo>
                  <a:lnTo>
                    <a:pt x="7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7" y="27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5" y="23"/>
                  </a:lnTo>
                  <a:lnTo>
                    <a:pt x="8" y="22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1"/>
                  </a:lnTo>
                  <a:lnTo>
                    <a:pt x="12" y="10"/>
                  </a:lnTo>
                  <a:lnTo>
                    <a:pt x="13" y="8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2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5599FF"/>
            </a:solidFill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7" name="Freeform 147"/>
            <p:cNvSpPr>
              <a:spLocks/>
            </p:cNvSpPr>
            <p:nvPr/>
          </p:nvSpPr>
          <p:spPr bwMode="auto">
            <a:xfrm>
              <a:off x="5591" y="336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99FF"/>
            </a:solidFill>
            <a:ln w="38100" cap="rnd">
              <a:solidFill>
                <a:srgbClr val="4A546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400347" y="3141663"/>
            <a:ext cx="2272377" cy="400050"/>
            <a:chOff x="507999" y="2368550"/>
            <a:chExt cx="2406501" cy="400050"/>
          </a:xfrm>
        </p:grpSpPr>
        <p:pic>
          <p:nvPicPr>
            <p:cNvPr id="24" name="verde"/>
            <p:cNvPicPr>
              <a:picLocks/>
            </p:cNvPicPr>
            <p:nvPr>
              <p:custDataLst>
                <p:tags r:id="rId4"/>
              </p:custDataLst>
            </p:nvPr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7999" y="2368550"/>
              <a:ext cx="2406501" cy="400050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554965" y="2399298"/>
              <a:ext cx="22460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i="1" dirty="0">
                  <a:solidFill>
                    <a:schemeClr val="bg1"/>
                  </a:solidFill>
                  <a:latin typeface="Myriad Pro" panose="020B0503030403020204" pitchFamily="34" charset="0"/>
                </a:rPr>
                <a:t>total de entrevistas</a:t>
              </a: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541926" y="3595141"/>
            <a:ext cx="1722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>
                <a:solidFill>
                  <a:srgbClr val="FFFF00"/>
                </a:solidFill>
                <a:latin typeface="Myriad Pro" panose="020B0503030403020204" pitchFamily="34" charset="0"/>
              </a:rPr>
              <a:t>3.053</a:t>
            </a:r>
          </a:p>
        </p:txBody>
      </p:sp>
      <p:pic>
        <p:nvPicPr>
          <p:cNvPr id="86" name="Imagem 85"/>
          <p:cNvPicPr>
            <a:picLocks noChangeAspect="1"/>
          </p:cNvPicPr>
          <p:nvPr/>
        </p:nvPicPr>
        <p:blipFill>
          <a:blip r:embed="rId8">
            <a:grayscl/>
          </a:blip>
          <a:stretch>
            <a:fillRect/>
          </a:stretch>
        </p:blipFill>
        <p:spPr>
          <a:xfrm>
            <a:off x="8030510" y="1791318"/>
            <a:ext cx="646371" cy="874502"/>
          </a:xfrm>
          <a:prstGeom prst="rect">
            <a:avLst/>
          </a:prstGeom>
        </p:spPr>
      </p:pic>
      <p:sp>
        <p:nvSpPr>
          <p:cNvPr id="87" name="Elipse 86"/>
          <p:cNvSpPr/>
          <p:nvPr/>
        </p:nvSpPr>
        <p:spPr>
          <a:xfrm>
            <a:off x="8097435" y="1855437"/>
            <a:ext cx="512523" cy="512523"/>
          </a:xfrm>
          <a:prstGeom prst="ellipse">
            <a:avLst/>
          </a:prstGeom>
          <a:solidFill>
            <a:schemeClr val="bg1"/>
          </a:solidFill>
          <a:ln w="57150">
            <a:solidFill>
              <a:srgbClr val="42C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98DB11"/>
              </a:solidFill>
            </a:endParaRPr>
          </a:p>
        </p:txBody>
      </p:sp>
      <p:sp>
        <p:nvSpPr>
          <p:cNvPr id="99" name="CaixaDeTexto 98"/>
          <p:cNvSpPr txBox="1"/>
          <p:nvPr/>
        </p:nvSpPr>
        <p:spPr>
          <a:xfrm>
            <a:off x="8060186" y="1929316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14%</a:t>
            </a:r>
          </a:p>
        </p:txBody>
      </p:sp>
      <p:sp>
        <p:nvSpPr>
          <p:cNvPr id="100" name="CaixaDeTexto 99"/>
          <p:cNvSpPr txBox="1"/>
          <p:nvPr/>
        </p:nvSpPr>
        <p:spPr>
          <a:xfrm>
            <a:off x="8330862" y="1410829"/>
            <a:ext cx="706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norte</a:t>
            </a:r>
          </a:p>
        </p:txBody>
      </p:sp>
      <p:pic>
        <p:nvPicPr>
          <p:cNvPr id="101" name="Imagem 100"/>
          <p:cNvPicPr>
            <a:picLocks noChangeAspect="1"/>
          </p:cNvPicPr>
          <p:nvPr/>
        </p:nvPicPr>
        <p:blipFill>
          <a:blip r:embed="rId8">
            <a:grayscl/>
          </a:blip>
          <a:stretch>
            <a:fillRect/>
          </a:stretch>
        </p:blipFill>
        <p:spPr>
          <a:xfrm>
            <a:off x="10158535" y="2490562"/>
            <a:ext cx="646371" cy="874502"/>
          </a:xfrm>
          <a:prstGeom prst="rect">
            <a:avLst/>
          </a:prstGeom>
        </p:spPr>
      </p:pic>
      <p:sp>
        <p:nvSpPr>
          <p:cNvPr id="102" name="Elipse 101"/>
          <p:cNvSpPr/>
          <p:nvPr/>
        </p:nvSpPr>
        <p:spPr>
          <a:xfrm>
            <a:off x="10225459" y="2554680"/>
            <a:ext cx="512523" cy="512523"/>
          </a:xfrm>
          <a:prstGeom prst="ellipse">
            <a:avLst/>
          </a:prstGeom>
          <a:solidFill>
            <a:schemeClr val="bg1"/>
          </a:solidFill>
          <a:ln w="57150">
            <a:solidFill>
              <a:srgbClr val="BCA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3" name="CaixaDeTexto 102"/>
          <p:cNvSpPr txBox="1"/>
          <p:nvPr/>
        </p:nvSpPr>
        <p:spPr>
          <a:xfrm>
            <a:off x="10188210" y="2628560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29%</a:t>
            </a:r>
          </a:p>
        </p:txBody>
      </p:sp>
      <p:sp>
        <p:nvSpPr>
          <p:cNvPr id="104" name="CaixaDeTexto 103"/>
          <p:cNvSpPr txBox="1"/>
          <p:nvPr/>
        </p:nvSpPr>
        <p:spPr>
          <a:xfrm>
            <a:off x="9957566" y="2091810"/>
            <a:ext cx="1030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nordeste</a:t>
            </a:r>
          </a:p>
        </p:txBody>
      </p:sp>
      <p:pic>
        <p:nvPicPr>
          <p:cNvPr id="105" name="Imagem 104"/>
          <p:cNvPicPr>
            <a:picLocks noChangeAspect="1"/>
          </p:cNvPicPr>
          <p:nvPr/>
        </p:nvPicPr>
        <p:blipFill>
          <a:blip r:embed="rId8">
            <a:grayscl/>
          </a:blip>
          <a:stretch>
            <a:fillRect/>
          </a:stretch>
        </p:blipFill>
        <p:spPr>
          <a:xfrm>
            <a:off x="8474809" y="3667808"/>
            <a:ext cx="646371" cy="874502"/>
          </a:xfrm>
          <a:prstGeom prst="rect">
            <a:avLst/>
          </a:prstGeom>
        </p:spPr>
      </p:pic>
      <p:sp>
        <p:nvSpPr>
          <p:cNvPr id="106" name="Elipse 105"/>
          <p:cNvSpPr/>
          <p:nvPr/>
        </p:nvSpPr>
        <p:spPr>
          <a:xfrm>
            <a:off x="8541733" y="3731926"/>
            <a:ext cx="512523" cy="512523"/>
          </a:xfrm>
          <a:prstGeom prst="ellipse">
            <a:avLst/>
          </a:prstGeom>
          <a:solidFill>
            <a:schemeClr val="bg1"/>
          </a:solidFill>
          <a:ln w="57150">
            <a:solidFill>
              <a:srgbClr val="FBCD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7" name="CaixaDeTexto 106"/>
          <p:cNvSpPr txBox="1"/>
          <p:nvPr/>
        </p:nvSpPr>
        <p:spPr>
          <a:xfrm>
            <a:off x="8504484" y="3805806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15%</a:t>
            </a:r>
          </a:p>
        </p:txBody>
      </p:sp>
      <p:sp>
        <p:nvSpPr>
          <p:cNvPr id="108" name="CaixaDeTexto 107"/>
          <p:cNvSpPr txBox="1"/>
          <p:nvPr/>
        </p:nvSpPr>
        <p:spPr>
          <a:xfrm>
            <a:off x="7087618" y="4136887"/>
            <a:ext cx="1391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centro-oeste</a:t>
            </a:r>
          </a:p>
        </p:txBody>
      </p:sp>
      <p:pic>
        <p:nvPicPr>
          <p:cNvPr id="109" name="Imagem 108"/>
          <p:cNvPicPr>
            <a:picLocks noChangeAspect="1"/>
          </p:cNvPicPr>
          <p:nvPr/>
        </p:nvPicPr>
        <p:blipFill>
          <a:blip r:embed="rId8">
            <a:grayscl/>
          </a:blip>
          <a:stretch>
            <a:fillRect/>
          </a:stretch>
        </p:blipFill>
        <p:spPr>
          <a:xfrm>
            <a:off x="9551370" y="3893357"/>
            <a:ext cx="646371" cy="874502"/>
          </a:xfrm>
          <a:prstGeom prst="rect">
            <a:avLst/>
          </a:prstGeom>
        </p:spPr>
      </p:pic>
      <p:sp>
        <p:nvSpPr>
          <p:cNvPr id="110" name="Elipse 109"/>
          <p:cNvSpPr/>
          <p:nvPr/>
        </p:nvSpPr>
        <p:spPr>
          <a:xfrm>
            <a:off x="9607620" y="3957475"/>
            <a:ext cx="512523" cy="512523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91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1" name="CaixaDeTexto 110"/>
          <p:cNvSpPr txBox="1"/>
          <p:nvPr/>
        </p:nvSpPr>
        <p:spPr>
          <a:xfrm>
            <a:off x="9586256" y="4026262"/>
            <a:ext cx="550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25</a:t>
            </a:r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%</a:t>
            </a:r>
            <a:endParaRPr lang="pt-BR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2" name="CaixaDeTexto 111"/>
          <p:cNvSpPr txBox="1"/>
          <p:nvPr/>
        </p:nvSpPr>
        <p:spPr>
          <a:xfrm>
            <a:off x="10422087" y="4219908"/>
            <a:ext cx="919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sudeste</a:t>
            </a:r>
          </a:p>
        </p:txBody>
      </p:sp>
      <p:pic>
        <p:nvPicPr>
          <p:cNvPr id="113" name="Imagem 112"/>
          <p:cNvPicPr>
            <a:picLocks noChangeAspect="1"/>
          </p:cNvPicPr>
          <p:nvPr/>
        </p:nvPicPr>
        <p:blipFill>
          <a:blip r:embed="rId8">
            <a:grayscl/>
          </a:blip>
          <a:stretch>
            <a:fillRect/>
          </a:stretch>
        </p:blipFill>
        <p:spPr>
          <a:xfrm>
            <a:off x="8767741" y="4916193"/>
            <a:ext cx="646371" cy="874502"/>
          </a:xfrm>
          <a:prstGeom prst="rect">
            <a:avLst/>
          </a:prstGeom>
        </p:spPr>
      </p:pic>
      <p:sp>
        <p:nvSpPr>
          <p:cNvPr id="114" name="Elipse 113"/>
          <p:cNvSpPr/>
          <p:nvPr/>
        </p:nvSpPr>
        <p:spPr>
          <a:xfrm>
            <a:off x="8830364" y="4980311"/>
            <a:ext cx="512523" cy="512523"/>
          </a:xfrm>
          <a:prstGeom prst="ellipse">
            <a:avLst/>
          </a:prstGeom>
          <a:solidFill>
            <a:schemeClr val="bg1"/>
          </a:solidFill>
          <a:ln w="57150">
            <a:solidFill>
              <a:srgbClr val="62D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5" name="CaixaDeTexto 114"/>
          <p:cNvSpPr txBox="1"/>
          <p:nvPr/>
        </p:nvSpPr>
        <p:spPr>
          <a:xfrm>
            <a:off x="8797416" y="5054190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18%</a:t>
            </a:r>
          </a:p>
        </p:txBody>
      </p:sp>
      <p:sp>
        <p:nvSpPr>
          <p:cNvPr id="116" name="CaixaDeTexto 115"/>
          <p:cNvSpPr txBox="1"/>
          <p:nvPr/>
        </p:nvSpPr>
        <p:spPr>
          <a:xfrm>
            <a:off x="9544961" y="5319122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sul</a:t>
            </a:r>
          </a:p>
        </p:txBody>
      </p:sp>
      <p:graphicFrame>
        <p:nvGraphicFramePr>
          <p:cNvPr id="117" name="Tabela 1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4724"/>
              </p:ext>
            </p:extLst>
          </p:nvPr>
        </p:nvGraphicFramePr>
        <p:xfrm>
          <a:off x="3082325" y="2019619"/>
          <a:ext cx="1080000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0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1663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</a:rPr>
                        <a:t>AC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C0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663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</a:rPr>
                        <a:t>AL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A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63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</a:rPr>
                        <a:t>AM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C0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63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</a:rPr>
                        <a:t>AP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C0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63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</a:rPr>
                        <a:t>BA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A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195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663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</a:rPr>
                        <a:t>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A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663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</a:rPr>
                        <a:t>DF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D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182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663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</a:rPr>
                        <a:t>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1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663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</a:rPr>
                        <a:t>GO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D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135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663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</a:rPr>
                        <a:t>MA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A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1663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</a:rPr>
                        <a:t>MG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1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1663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</a:rPr>
                        <a:t>MS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D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1663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</a:rPr>
                        <a:t>MT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D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1663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</a:rPr>
                        <a:t>PA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C0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156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118" name="Tabela 1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91319"/>
              </p:ext>
            </p:extLst>
          </p:nvPr>
        </p:nvGraphicFramePr>
        <p:xfrm>
          <a:off x="4444698" y="2019619"/>
          <a:ext cx="1080000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0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1663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</a:rPr>
                        <a:t>PB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A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663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</a:rPr>
                        <a:t>PE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A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171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63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</a:rPr>
                        <a:t>PI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A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63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</a:rPr>
                        <a:t>PR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D9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149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63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</a:rPr>
                        <a:t>RJ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1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663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</a:rPr>
                        <a:t>RN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A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126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663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</a:rPr>
                        <a:t>RO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C0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663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</a:rPr>
                        <a:t>RR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C0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663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</a:rPr>
                        <a:t>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D9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189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663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</a:rPr>
                        <a:t>SC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D9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1663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</a:rPr>
                        <a:t>SE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A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1663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</a:rPr>
                        <a:t>SP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1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235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1663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</a:rPr>
                        <a:t>TO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4A5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C0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69" name="TextBox 60"/>
          <p:cNvSpPr txBox="1"/>
          <p:nvPr/>
        </p:nvSpPr>
        <p:spPr>
          <a:xfrm>
            <a:off x="3025668" y="1500387"/>
            <a:ext cx="1722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>
                <a:solidFill>
                  <a:schemeClr val="bg1">
                    <a:lumMod val="95000"/>
                  </a:schemeClr>
                </a:solidFill>
                <a:latin typeface="Myriad Pro" panose="020B0503030403020204" pitchFamily="34" charset="0"/>
              </a:rPr>
              <a:t>por estado</a:t>
            </a:r>
          </a:p>
        </p:txBody>
      </p:sp>
      <p:grpSp>
        <p:nvGrpSpPr>
          <p:cNvPr id="270" name="Group 93"/>
          <p:cNvGrpSpPr/>
          <p:nvPr/>
        </p:nvGrpSpPr>
        <p:grpSpPr>
          <a:xfrm>
            <a:off x="-127016" y="435230"/>
            <a:ext cx="4700631" cy="827542"/>
            <a:chOff x="507999" y="2368550"/>
            <a:chExt cx="2406501" cy="400050"/>
          </a:xfrm>
        </p:grpSpPr>
        <p:pic>
          <p:nvPicPr>
            <p:cNvPr id="271" name="verde"/>
            <p:cNvPicPr>
              <a:picLocks/>
            </p:cNvPicPr>
            <p:nvPr>
              <p:custDataLst>
                <p:tags r:id="rId3"/>
              </p:custDataLst>
            </p:nvPr>
          </p:nvPicPr>
          <p:blipFill>
            <a:blip r:embed="rId9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7999" y="2368550"/>
              <a:ext cx="2406501" cy="400050"/>
            </a:xfrm>
            <a:prstGeom prst="rect">
              <a:avLst/>
            </a:prstGeom>
          </p:spPr>
        </p:pic>
        <p:sp>
          <p:nvSpPr>
            <p:cNvPr id="272" name="TextBox 57"/>
            <p:cNvSpPr txBox="1"/>
            <p:nvPr/>
          </p:nvSpPr>
          <p:spPr>
            <a:xfrm>
              <a:off x="803627" y="2399298"/>
              <a:ext cx="1906410" cy="282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b="1" i="1" dirty="0">
                  <a:solidFill>
                    <a:schemeClr val="bg1"/>
                  </a:solidFill>
                  <a:latin typeface="Myriad Pro" panose="020B0503030403020204" pitchFamily="34" charset="0"/>
                </a:rPr>
                <a:t>segmentação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9141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8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8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8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8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8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8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8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8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8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8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8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8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8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8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8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8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8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8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8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8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8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8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8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8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8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8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8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8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8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8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8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8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8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8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8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8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8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8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8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8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87" grpId="0" animBg="1"/>
      <p:bldP spid="99" grpId="0"/>
      <p:bldP spid="100" grpId="0"/>
      <p:bldP spid="102" grpId="0" animBg="1"/>
      <p:bldP spid="103" grpId="0"/>
      <p:bldP spid="104" grpId="0"/>
      <p:bldP spid="106" grpId="0" animBg="1"/>
      <p:bldP spid="107" grpId="0"/>
      <p:bldP spid="108" grpId="0"/>
      <p:bldP spid="110" grpId="0" animBg="1"/>
      <p:bldP spid="111" grpId="0"/>
      <p:bldP spid="112" grpId="0"/>
      <p:bldP spid="114" grpId="0" animBg="1"/>
      <p:bldP spid="115" grpId="0"/>
      <p:bldP spid="116" grpId="0"/>
      <p:bldP spid="26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aixaDeTexto 42"/>
          <p:cNvSpPr txBox="1"/>
          <p:nvPr/>
        </p:nvSpPr>
        <p:spPr>
          <a:xfrm>
            <a:off x="418111" y="6483132"/>
            <a:ext cx="108136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chemeClr val="accent2"/>
                </a:solidFill>
              </a:rPr>
              <a:t>P46.</a:t>
            </a:r>
            <a:r>
              <a:rPr lang="pt-BR" sz="1100" dirty="0">
                <a:solidFill>
                  <a:schemeClr val="bg1"/>
                </a:solidFill>
              </a:rPr>
              <a:t> De 0 a 10 qual a probabilidade de recomendar o EMPRETEC para outras pessoas, sendo que 0 significa “não recomendaria de forma alguma” e 10 “com certeza recomendaria”: </a:t>
            </a:r>
          </a:p>
        </p:txBody>
      </p:sp>
      <p:grpSp>
        <p:nvGrpSpPr>
          <p:cNvPr id="45" name="+ informações"/>
          <p:cNvGrpSpPr/>
          <p:nvPr/>
        </p:nvGrpSpPr>
        <p:grpSpPr>
          <a:xfrm>
            <a:off x="3085843" y="5849888"/>
            <a:ext cx="1402473" cy="320024"/>
            <a:chOff x="7300120" y="5125288"/>
            <a:chExt cx="1748287" cy="398933"/>
          </a:xfrm>
        </p:grpSpPr>
        <p:sp>
          <p:nvSpPr>
            <p:cNvPr id="46" name="Forma livre 52"/>
            <p:cNvSpPr/>
            <p:nvPr/>
          </p:nvSpPr>
          <p:spPr>
            <a:xfrm>
              <a:off x="7529599" y="5255921"/>
              <a:ext cx="1340560" cy="203648"/>
            </a:xfrm>
            <a:custGeom>
              <a:avLst/>
              <a:gdLst>
                <a:gd name="connsiteX0" fmla="*/ 0 w 1340560"/>
                <a:gd name="connsiteY0" fmla="*/ 0 h 203648"/>
                <a:gd name="connsiteX1" fmla="*/ 1238736 w 1340560"/>
                <a:gd name="connsiteY1" fmla="*/ 0 h 203648"/>
                <a:gd name="connsiteX2" fmla="*/ 1340560 w 1340560"/>
                <a:gd name="connsiteY2" fmla="*/ 101824 h 203648"/>
                <a:gd name="connsiteX3" fmla="*/ 1340559 w 1340560"/>
                <a:gd name="connsiteY3" fmla="*/ 101824 h 203648"/>
                <a:gd name="connsiteX4" fmla="*/ 1238735 w 1340560"/>
                <a:gd name="connsiteY4" fmla="*/ 203648 h 203648"/>
                <a:gd name="connsiteX5" fmla="*/ 1958 w 1340560"/>
                <a:gd name="connsiteY5" fmla="*/ 203647 h 203648"/>
                <a:gd name="connsiteX6" fmla="*/ 28837 w 1340560"/>
                <a:gd name="connsiteY6" fmla="*/ 163780 h 203648"/>
                <a:gd name="connsiteX7" fmla="*/ 41052 w 1340560"/>
                <a:gd name="connsiteY7" fmla="*/ 103276 h 203648"/>
                <a:gd name="connsiteX8" fmla="*/ 28837 w 1340560"/>
                <a:gd name="connsiteY8" fmla="*/ 42772 h 20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0560" h="203648">
                  <a:moveTo>
                    <a:pt x="0" y="0"/>
                  </a:moveTo>
                  <a:lnTo>
                    <a:pt x="1238736" y="0"/>
                  </a:lnTo>
                  <a:cubicBezTo>
                    <a:pt x="1294972" y="0"/>
                    <a:pt x="1340560" y="45588"/>
                    <a:pt x="1340560" y="101824"/>
                  </a:cubicBezTo>
                  <a:lnTo>
                    <a:pt x="1340559" y="101824"/>
                  </a:lnTo>
                  <a:cubicBezTo>
                    <a:pt x="1340559" y="158060"/>
                    <a:pt x="1294971" y="203648"/>
                    <a:pt x="1238735" y="203648"/>
                  </a:cubicBezTo>
                  <a:lnTo>
                    <a:pt x="1958" y="203647"/>
                  </a:lnTo>
                  <a:lnTo>
                    <a:pt x="28837" y="163780"/>
                  </a:lnTo>
                  <a:cubicBezTo>
                    <a:pt x="36703" y="145184"/>
                    <a:pt x="41052" y="124738"/>
                    <a:pt x="41052" y="103276"/>
                  </a:cubicBezTo>
                  <a:cubicBezTo>
                    <a:pt x="41052" y="81815"/>
                    <a:pt x="36703" y="61369"/>
                    <a:pt x="28837" y="42772"/>
                  </a:cubicBezTo>
                  <a:close/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 u="sng"/>
            </a:p>
          </p:txBody>
        </p:sp>
        <p:sp>
          <p:nvSpPr>
            <p:cNvPr id="47" name="CaixaDeTexto 5"/>
            <p:cNvSpPr txBox="1"/>
            <p:nvPr/>
          </p:nvSpPr>
          <p:spPr>
            <a:xfrm>
              <a:off x="7543455" y="5125288"/>
              <a:ext cx="1504952" cy="398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2060"/>
                </a:buClr>
                <a:buSzPct val="120000"/>
              </a:pPr>
              <a:r>
                <a:rPr lang="pt-BR" sz="1100" b="1" dirty="0">
                  <a:solidFill>
                    <a:srgbClr val="1B75BB"/>
                  </a:solidFill>
                  <a:ea typeface="Verdana" pitchFamily="34" charset="0"/>
                  <a:cs typeface="Arial" charset="0"/>
                </a:rPr>
                <a:t>+ informações</a:t>
              </a:r>
            </a:p>
          </p:txBody>
        </p:sp>
        <p:grpSp>
          <p:nvGrpSpPr>
            <p:cNvPr id="48" name="Group 4"/>
            <p:cNvGrpSpPr>
              <a:grpSpLocks noChangeAspect="1"/>
            </p:cNvGrpSpPr>
            <p:nvPr/>
          </p:nvGrpSpPr>
          <p:grpSpPr bwMode="auto">
            <a:xfrm>
              <a:off x="7300120" y="5219409"/>
              <a:ext cx="276672" cy="276672"/>
              <a:chOff x="4549" y="2890"/>
              <a:chExt cx="599" cy="599"/>
            </a:xfrm>
            <a:solidFill>
              <a:schemeClr val="accent2"/>
            </a:solidFill>
          </p:grpSpPr>
          <p:sp>
            <p:nvSpPr>
              <p:cNvPr id="49" name="Freeform 5"/>
              <p:cNvSpPr>
                <a:spLocks noEditPoints="1"/>
              </p:cNvSpPr>
              <p:nvPr/>
            </p:nvSpPr>
            <p:spPr bwMode="auto">
              <a:xfrm>
                <a:off x="4549" y="2890"/>
                <a:ext cx="599" cy="599"/>
              </a:xfrm>
              <a:custGeom>
                <a:avLst/>
                <a:gdLst>
                  <a:gd name="T0" fmla="*/ 1398 w 1638"/>
                  <a:gd name="T1" fmla="*/ 240 h 1638"/>
                  <a:gd name="T2" fmla="*/ 819 w 1638"/>
                  <a:gd name="T3" fmla="*/ 0 h 1638"/>
                  <a:gd name="T4" fmla="*/ 240 w 1638"/>
                  <a:gd name="T5" fmla="*/ 240 h 1638"/>
                  <a:gd name="T6" fmla="*/ 0 w 1638"/>
                  <a:gd name="T7" fmla="*/ 819 h 1638"/>
                  <a:gd name="T8" fmla="*/ 240 w 1638"/>
                  <a:gd name="T9" fmla="*/ 1398 h 1638"/>
                  <a:gd name="T10" fmla="*/ 819 w 1638"/>
                  <a:gd name="T11" fmla="*/ 1638 h 1638"/>
                  <a:gd name="T12" fmla="*/ 1398 w 1638"/>
                  <a:gd name="T13" fmla="*/ 1398 h 1638"/>
                  <a:gd name="T14" fmla="*/ 1638 w 1638"/>
                  <a:gd name="T15" fmla="*/ 819 h 1638"/>
                  <a:gd name="T16" fmla="*/ 1398 w 1638"/>
                  <a:gd name="T17" fmla="*/ 240 h 1638"/>
                  <a:gd name="T18" fmla="*/ 819 w 1638"/>
                  <a:gd name="T19" fmla="*/ 1574 h 1638"/>
                  <a:gd name="T20" fmla="*/ 64 w 1638"/>
                  <a:gd name="T21" fmla="*/ 819 h 1638"/>
                  <a:gd name="T22" fmla="*/ 819 w 1638"/>
                  <a:gd name="T23" fmla="*/ 64 h 1638"/>
                  <a:gd name="T24" fmla="*/ 1574 w 1638"/>
                  <a:gd name="T25" fmla="*/ 819 h 1638"/>
                  <a:gd name="T26" fmla="*/ 819 w 1638"/>
                  <a:gd name="T27" fmla="*/ 1574 h 1638"/>
                  <a:gd name="T28" fmla="*/ 819 w 1638"/>
                  <a:gd name="T29" fmla="*/ 1574 h 1638"/>
                  <a:gd name="T30" fmla="*/ 819 w 1638"/>
                  <a:gd name="T31" fmla="*/ 1574 h 1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38" h="1638">
                    <a:moveTo>
                      <a:pt x="1398" y="240"/>
                    </a:moveTo>
                    <a:cubicBezTo>
                      <a:pt x="1244" y="85"/>
                      <a:pt x="1038" y="0"/>
                      <a:pt x="819" y="0"/>
                    </a:cubicBezTo>
                    <a:cubicBezTo>
                      <a:pt x="600" y="0"/>
                      <a:pt x="395" y="85"/>
                      <a:pt x="240" y="240"/>
                    </a:cubicBezTo>
                    <a:cubicBezTo>
                      <a:pt x="85" y="395"/>
                      <a:pt x="0" y="600"/>
                      <a:pt x="0" y="819"/>
                    </a:cubicBezTo>
                    <a:cubicBezTo>
                      <a:pt x="0" y="1038"/>
                      <a:pt x="85" y="1244"/>
                      <a:pt x="240" y="1398"/>
                    </a:cubicBezTo>
                    <a:cubicBezTo>
                      <a:pt x="395" y="1553"/>
                      <a:pt x="600" y="1638"/>
                      <a:pt x="819" y="1638"/>
                    </a:cubicBezTo>
                    <a:cubicBezTo>
                      <a:pt x="1038" y="1638"/>
                      <a:pt x="1244" y="1553"/>
                      <a:pt x="1398" y="1398"/>
                    </a:cubicBezTo>
                    <a:cubicBezTo>
                      <a:pt x="1553" y="1244"/>
                      <a:pt x="1638" y="1038"/>
                      <a:pt x="1638" y="819"/>
                    </a:cubicBezTo>
                    <a:cubicBezTo>
                      <a:pt x="1638" y="600"/>
                      <a:pt x="1553" y="395"/>
                      <a:pt x="1398" y="240"/>
                    </a:cubicBezTo>
                    <a:close/>
                    <a:moveTo>
                      <a:pt x="819" y="1574"/>
                    </a:moveTo>
                    <a:cubicBezTo>
                      <a:pt x="403" y="1574"/>
                      <a:pt x="64" y="1236"/>
                      <a:pt x="64" y="819"/>
                    </a:cubicBezTo>
                    <a:cubicBezTo>
                      <a:pt x="64" y="403"/>
                      <a:pt x="403" y="64"/>
                      <a:pt x="819" y="64"/>
                    </a:cubicBezTo>
                    <a:cubicBezTo>
                      <a:pt x="1236" y="64"/>
                      <a:pt x="1574" y="403"/>
                      <a:pt x="1574" y="819"/>
                    </a:cubicBezTo>
                    <a:cubicBezTo>
                      <a:pt x="1574" y="1236"/>
                      <a:pt x="1236" y="1574"/>
                      <a:pt x="819" y="1574"/>
                    </a:cubicBezTo>
                    <a:close/>
                    <a:moveTo>
                      <a:pt x="819" y="1574"/>
                    </a:moveTo>
                    <a:cubicBezTo>
                      <a:pt x="819" y="1574"/>
                      <a:pt x="819" y="1574"/>
                      <a:pt x="819" y="15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 u="sng"/>
              </a:p>
            </p:txBody>
          </p:sp>
          <p:sp>
            <p:nvSpPr>
              <p:cNvPr id="50" name="Freeform 6"/>
              <p:cNvSpPr>
                <a:spLocks noEditPoints="1"/>
              </p:cNvSpPr>
              <p:nvPr/>
            </p:nvSpPr>
            <p:spPr bwMode="auto">
              <a:xfrm>
                <a:off x="4808" y="3083"/>
                <a:ext cx="81" cy="331"/>
              </a:xfrm>
              <a:custGeom>
                <a:avLst/>
                <a:gdLst>
                  <a:gd name="T0" fmla="*/ 110 w 221"/>
                  <a:gd name="T1" fmla="*/ 0 h 905"/>
                  <a:gd name="T2" fmla="*/ 0 w 221"/>
                  <a:gd name="T3" fmla="*/ 110 h 905"/>
                  <a:gd name="T4" fmla="*/ 0 w 221"/>
                  <a:gd name="T5" fmla="*/ 794 h 905"/>
                  <a:gd name="T6" fmla="*/ 110 w 221"/>
                  <a:gd name="T7" fmla="*/ 905 h 905"/>
                  <a:gd name="T8" fmla="*/ 221 w 221"/>
                  <a:gd name="T9" fmla="*/ 794 h 905"/>
                  <a:gd name="T10" fmla="*/ 221 w 221"/>
                  <a:gd name="T11" fmla="*/ 110 h 905"/>
                  <a:gd name="T12" fmla="*/ 110 w 221"/>
                  <a:gd name="T13" fmla="*/ 0 h 905"/>
                  <a:gd name="T14" fmla="*/ 157 w 221"/>
                  <a:gd name="T15" fmla="*/ 794 h 905"/>
                  <a:gd name="T16" fmla="*/ 110 w 221"/>
                  <a:gd name="T17" fmla="*/ 841 h 905"/>
                  <a:gd name="T18" fmla="*/ 64 w 221"/>
                  <a:gd name="T19" fmla="*/ 794 h 905"/>
                  <a:gd name="T20" fmla="*/ 64 w 221"/>
                  <a:gd name="T21" fmla="*/ 110 h 905"/>
                  <a:gd name="T22" fmla="*/ 110 w 221"/>
                  <a:gd name="T23" fmla="*/ 64 h 905"/>
                  <a:gd name="T24" fmla="*/ 157 w 221"/>
                  <a:gd name="T25" fmla="*/ 110 h 905"/>
                  <a:gd name="T26" fmla="*/ 157 w 221"/>
                  <a:gd name="T27" fmla="*/ 794 h 905"/>
                  <a:gd name="T28" fmla="*/ 157 w 221"/>
                  <a:gd name="T29" fmla="*/ 794 h 905"/>
                  <a:gd name="T30" fmla="*/ 157 w 221"/>
                  <a:gd name="T31" fmla="*/ 794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905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794"/>
                      <a:pt x="0" y="794"/>
                      <a:pt x="0" y="794"/>
                    </a:cubicBezTo>
                    <a:cubicBezTo>
                      <a:pt x="0" y="855"/>
                      <a:pt x="49" y="905"/>
                      <a:pt x="110" y="905"/>
                    </a:cubicBezTo>
                    <a:cubicBezTo>
                      <a:pt x="171" y="905"/>
                      <a:pt x="221" y="855"/>
                      <a:pt x="221" y="794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794"/>
                    </a:moveTo>
                    <a:cubicBezTo>
                      <a:pt x="157" y="820"/>
                      <a:pt x="136" y="841"/>
                      <a:pt x="110" y="841"/>
                    </a:cubicBezTo>
                    <a:cubicBezTo>
                      <a:pt x="85" y="841"/>
                      <a:pt x="64" y="820"/>
                      <a:pt x="64" y="794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4"/>
                      <a:pt x="85" y="64"/>
                      <a:pt x="110" y="64"/>
                    </a:cubicBezTo>
                    <a:cubicBezTo>
                      <a:pt x="136" y="64"/>
                      <a:pt x="157" y="84"/>
                      <a:pt x="157" y="110"/>
                    </a:cubicBezTo>
                    <a:lnTo>
                      <a:pt x="157" y="794"/>
                    </a:lnTo>
                    <a:close/>
                    <a:moveTo>
                      <a:pt x="157" y="794"/>
                    </a:moveTo>
                    <a:cubicBezTo>
                      <a:pt x="157" y="794"/>
                      <a:pt x="157" y="794"/>
                      <a:pt x="157" y="79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 u="sng"/>
              </a:p>
            </p:txBody>
          </p:sp>
          <p:sp>
            <p:nvSpPr>
              <p:cNvPr id="53" name="Freeform 7"/>
              <p:cNvSpPr>
                <a:spLocks noEditPoints="1"/>
              </p:cNvSpPr>
              <p:nvPr/>
            </p:nvSpPr>
            <p:spPr bwMode="auto">
              <a:xfrm>
                <a:off x="4808" y="2965"/>
                <a:ext cx="81" cy="96"/>
              </a:xfrm>
              <a:custGeom>
                <a:avLst/>
                <a:gdLst>
                  <a:gd name="T0" fmla="*/ 110 w 221"/>
                  <a:gd name="T1" fmla="*/ 0 h 263"/>
                  <a:gd name="T2" fmla="*/ 0 w 221"/>
                  <a:gd name="T3" fmla="*/ 110 h 263"/>
                  <a:gd name="T4" fmla="*/ 0 w 221"/>
                  <a:gd name="T5" fmla="*/ 153 h 263"/>
                  <a:gd name="T6" fmla="*/ 110 w 221"/>
                  <a:gd name="T7" fmla="*/ 263 h 263"/>
                  <a:gd name="T8" fmla="*/ 221 w 221"/>
                  <a:gd name="T9" fmla="*/ 153 h 263"/>
                  <a:gd name="T10" fmla="*/ 221 w 221"/>
                  <a:gd name="T11" fmla="*/ 110 h 263"/>
                  <a:gd name="T12" fmla="*/ 110 w 221"/>
                  <a:gd name="T13" fmla="*/ 0 h 263"/>
                  <a:gd name="T14" fmla="*/ 157 w 221"/>
                  <a:gd name="T15" fmla="*/ 153 h 263"/>
                  <a:gd name="T16" fmla="*/ 110 w 221"/>
                  <a:gd name="T17" fmla="*/ 199 h 263"/>
                  <a:gd name="T18" fmla="*/ 64 w 221"/>
                  <a:gd name="T19" fmla="*/ 153 h 263"/>
                  <a:gd name="T20" fmla="*/ 64 w 221"/>
                  <a:gd name="T21" fmla="*/ 110 h 263"/>
                  <a:gd name="T22" fmla="*/ 110 w 221"/>
                  <a:gd name="T23" fmla="*/ 64 h 263"/>
                  <a:gd name="T24" fmla="*/ 157 w 221"/>
                  <a:gd name="T25" fmla="*/ 110 h 263"/>
                  <a:gd name="T26" fmla="*/ 157 w 221"/>
                  <a:gd name="T27" fmla="*/ 153 h 263"/>
                  <a:gd name="T28" fmla="*/ 157 w 221"/>
                  <a:gd name="T29" fmla="*/ 153 h 263"/>
                  <a:gd name="T30" fmla="*/ 157 w 221"/>
                  <a:gd name="T31" fmla="*/ 15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263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214"/>
                      <a:pt x="49" y="263"/>
                      <a:pt x="110" y="263"/>
                    </a:cubicBezTo>
                    <a:cubicBezTo>
                      <a:pt x="171" y="263"/>
                      <a:pt x="221" y="214"/>
                      <a:pt x="221" y="153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153"/>
                    </a:moveTo>
                    <a:cubicBezTo>
                      <a:pt x="157" y="179"/>
                      <a:pt x="136" y="199"/>
                      <a:pt x="110" y="199"/>
                    </a:cubicBezTo>
                    <a:cubicBezTo>
                      <a:pt x="85" y="199"/>
                      <a:pt x="64" y="179"/>
                      <a:pt x="64" y="153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5"/>
                      <a:pt x="85" y="64"/>
                      <a:pt x="110" y="64"/>
                    </a:cubicBezTo>
                    <a:cubicBezTo>
                      <a:pt x="136" y="64"/>
                      <a:pt x="157" y="85"/>
                      <a:pt x="157" y="110"/>
                    </a:cubicBezTo>
                    <a:lnTo>
                      <a:pt x="157" y="153"/>
                    </a:lnTo>
                    <a:close/>
                    <a:moveTo>
                      <a:pt x="157" y="153"/>
                    </a:moveTo>
                    <a:cubicBezTo>
                      <a:pt x="157" y="153"/>
                      <a:pt x="157" y="153"/>
                      <a:pt x="157" y="1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 u="sng"/>
              </a:p>
            </p:txBody>
          </p:sp>
          <p:sp>
            <p:nvSpPr>
              <p:cNvPr id="72" name="Freeform 8"/>
              <p:cNvSpPr>
                <a:spLocks noEditPoints="1"/>
              </p:cNvSpPr>
              <p:nvPr/>
            </p:nvSpPr>
            <p:spPr bwMode="auto">
              <a:xfrm>
                <a:off x="4681" y="2942"/>
                <a:ext cx="116" cy="70"/>
              </a:xfrm>
              <a:custGeom>
                <a:avLst/>
                <a:gdLst>
                  <a:gd name="T0" fmla="*/ 271 w 315"/>
                  <a:gd name="T1" fmla="*/ 5 h 193"/>
                  <a:gd name="T2" fmla="*/ 16 w 315"/>
                  <a:gd name="T3" fmla="*/ 136 h 193"/>
                  <a:gd name="T4" fmla="*/ 11 w 315"/>
                  <a:gd name="T5" fmla="*/ 181 h 193"/>
                  <a:gd name="T6" fmla="*/ 36 w 315"/>
                  <a:gd name="T7" fmla="*/ 193 h 193"/>
                  <a:gd name="T8" fmla="*/ 56 w 315"/>
                  <a:gd name="T9" fmla="*/ 186 h 193"/>
                  <a:gd name="T10" fmla="*/ 288 w 315"/>
                  <a:gd name="T11" fmla="*/ 66 h 193"/>
                  <a:gd name="T12" fmla="*/ 310 w 315"/>
                  <a:gd name="T13" fmla="*/ 27 h 193"/>
                  <a:gd name="T14" fmla="*/ 271 w 315"/>
                  <a:gd name="T15" fmla="*/ 5 h 193"/>
                  <a:gd name="T16" fmla="*/ 271 w 315"/>
                  <a:gd name="T17" fmla="*/ 5 h 193"/>
                  <a:gd name="T18" fmla="*/ 271 w 315"/>
                  <a:gd name="T19" fmla="*/ 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5" h="193">
                    <a:moveTo>
                      <a:pt x="271" y="5"/>
                    </a:moveTo>
                    <a:cubicBezTo>
                      <a:pt x="177" y="30"/>
                      <a:pt x="91" y="75"/>
                      <a:pt x="16" y="136"/>
                    </a:cubicBezTo>
                    <a:cubicBezTo>
                      <a:pt x="2" y="147"/>
                      <a:pt x="0" y="168"/>
                      <a:pt x="11" y="181"/>
                    </a:cubicBezTo>
                    <a:cubicBezTo>
                      <a:pt x="17" y="189"/>
                      <a:pt x="27" y="193"/>
                      <a:pt x="36" y="193"/>
                    </a:cubicBezTo>
                    <a:cubicBezTo>
                      <a:pt x="43" y="193"/>
                      <a:pt x="50" y="191"/>
                      <a:pt x="56" y="186"/>
                    </a:cubicBezTo>
                    <a:cubicBezTo>
                      <a:pt x="125" y="130"/>
                      <a:pt x="203" y="90"/>
                      <a:pt x="288" y="66"/>
                    </a:cubicBezTo>
                    <a:cubicBezTo>
                      <a:pt x="305" y="62"/>
                      <a:pt x="315" y="44"/>
                      <a:pt x="310" y="27"/>
                    </a:cubicBezTo>
                    <a:cubicBezTo>
                      <a:pt x="305" y="10"/>
                      <a:pt x="288" y="0"/>
                      <a:pt x="271" y="5"/>
                    </a:cubicBezTo>
                    <a:close/>
                    <a:moveTo>
                      <a:pt x="271" y="5"/>
                    </a:moveTo>
                    <a:cubicBezTo>
                      <a:pt x="271" y="5"/>
                      <a:pt x="271" y="5"/>
                      <a:pt x="271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 u="sng"/>
              </a:p>
            </p:txBody>
          </p:sp>
          <p:sp>
            <p:nvSpPr>
              <p:cNvPr id="73" name="Freeform 9"/>
              <p:cNvSpPr>
                <a:spLocks noEditPoints="1"/>
              </p:cNvSpPr>
              <p:nvPr/>
            </p:nvSpPr>
            <p:spPr bwMode="auto">
              <a:xfrm>
                <a:off x="4593" y="3039"/>
                <a:ext cx="174" cy="386"/>
              </a:xfrm>
              <a:custGeom>
                <a:avLst/>
                <a:gdLst>
                  <a:gd name="T0" fmla="*/ 453 w 476"/>
                  <a:gd name="T1" fmla="*/ 996 h 1057"/>
                  <a:gd name="T2" fmla="*/ 64 w 476"/>
                  <a:gd name="T3" fmla="*/ 411 h 1057"/>
                  <a:gd name="T4" fmla="*/ 173 w 476"/>
                  <a:gd name="T5" fmla="*/ 55 h 1057"/>
                  <a:gd name="T6" fmla="*/ 165 w 476"/>
                  <a:gd name="T7" fmla="*/ 10 h 1057"/>
                  <a:gd name="T8" fmla="*/ 120 w 476"/>
                  <a:gd name="T9" fmla="*/ 19 h 1057"/>
                  <a:gd name="T10" fmla="*/ 0 w 476"/>
                  <a:gd name="T11" fmla="*/ 411 h 1057"/>
                  <a:gd name="T12" fmla="*/ 428 w 476"/>
                  <a:gd name="T13" fmla="*/ 1055 h 1057"/>
                  <a:gd name="T14" fmla="*/ 440 w 476"/>
                  <a:gd name="T15" fmla="*/ 1057 h 1057"/>
                  <a:gd name="T16" fmla="*/ 470 w 476"/>
                  <a:gd name="T17" fmla="*/ 1038 h 1057"/>
                  <a:gd name="T18" fmla="*/ 453 w 476"/>
                  <a:gd name="T19" fmla="*/ 996 h 1057"/>
                  <a:gd name="T20" fmla="*/ 453 w 476"/>
                  <a:gd name="T21" fmla="*/ 996 h 1057"/>
                  <a:gd name="T22" fmla="*/ 453 w 476"/>
                  <a:gd name="T23" fmla="*/ 996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6" h="1057">
                    <a:moveTo>
                      <a:pt x="453" y="996"/>
                    </a:moveTo>
                    <a:cubicBezTo>
                      <a:pt x="216" y="897"/>
                      <a:pt x="64" y="667"/>
                      <a:pt x="64" y="411"/>
                    </a:cubicBezTo>
                    <a:cubicBezTo>
                      <a:pt x="64" y="283"/>
                      <a:pt x="102" y="160"/>
                      <a:pt x="173" y="55"/>
                    </a:cubicBezTo>
                    <a:cubicBezTo>
                      <a:pt x="183" y="40"/>
                      <a:pt x="179" y="20"/>
                      <a:pt x="165" y="10"/>
                    </a:cubicBezTo>
                    <a:cubicBezTo>
                      <a:pt x="150" y="0"/>
                      <a:pt x="130" y="4"/>
                      <a:pt x="120" y="19"/>
                    </a:cubicBezTo>
                    <a:cubicBezTo>
                      <a:pt x="41" y="135"/>
                      <a:pt x="0" y="270"/>
                      <a:pt x="0" y="411"/>
                    </a:cubicBezTo>
                    <a:cubicBezTo>
                      <a:pt x="0" y="693"/>
                      <a:pt x="168" y="946"/>
                      <a:pt x="428" y="1055"/>
                    </a:cubicBezTo>
                    <a:cubicBezTo>
                      <a:pt x="432" y="1057"/>
                      <a:pt x="436" y="1057"/>
                      <a:pt x="440" y="1057"/>
                    </a:cubicBezTo>
                    <a:cubicBezTo>
                      <a:pt x="453" y="1057"/>
                      <a:pt x="465" y="1050"/>
                      <a:pt x="470" y="1038"/>
                    </a:cubicBezTo>
                    <a:cubicBezTo>
                      <a:pt x="476" y="1021"/>
                      <a:pt x="469" y="1003"/>
                      <a:pt x="453" y="996"/>
                    </a:cubicBezTo>
                    <a:close/>
                    <a:moveTo>
                      <a:pt x="453" y="996"/>
                    </a:moveTo>
                    <a:cubicBezTo>
                      <a:pt x="453" y="996"/>
                      <a:pt x="453" y="996"/>
                      <a:pt x="453" y="9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 u="sng"/>
              </a:p>
            </p:txBody>
          </p:sp>
        </p:grpSp>
      </p:grpSp>
      <p:graphicFrame>
        <p:nvGraphicFramePr>
          <p:cNvPr id="78" name="Gráfico 77"/>
          <p:cNvGraphicFramePr/>
          <p:nvPr>
            <p:extLst>
              <p:ext uri="{D42A27DB-BD31-4B8C-83A1-F6EECF244321}">
                <p14:modId xmlns:p14="http://schemas.microsoft.com/office/powerpoint/2010/main" val="3993071174"/>
              </p:ext>
            </p:extLst>
          </p:nvPr>
        </p:nvGraphicFramePr>
        <p:xfrm>
          <a:off x="7963454" y="1551551"/>
          <a:ext cx="3216367" cy="4331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9" name="Tabela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562945"/>
              </p:ext>
            </p:extLst>
          </p:nvPr>
        </p:nvGraphicFramePr>
        <p:xfrm>
          <a:off x="11189817" y="1672410"/>
          <a:ext cx="419353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3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buNone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0" name="Forma livre 61"/>
          <p:cNvSpPr/>
          <p:nvPr/>
        </p:nvSpPr>
        <p:spPr>
          <a:xfrm flipH="1">
            <a:off x="7894999" y="1649449"/>
            <a:ext cx="319572" cy="722276"/>
          </a:xfrm>
          <a:custGeom>
            <a:avLst/>
            <a:gdLst>
              <a:gd name="connsiteX0" fmla="*/ 0 w 200025"/>
              <a:gd name="connsiteY0" fmla="*/ 0 h 723900"/>
              <a:gd name="connsiteX1" fmla="*/ 200025 w 200025"/>
              <a:gd name="connsiteY1" fmla="*/ 0 h 723900"/>
              <a:gd name="connsiteX2" fmla="*/ 200025 w 200025"/>
              <a:gd name="connsiteY2" fmla="*/ 723900 h 723900"/>
              <a:gd name="connsiteX3" fmla="*/ 9525 w 200025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025" h="723900">
                <a:moveTo>
                  <a:pt x="0" y="0"/>
                </a:moveTo>
                <a:lnTo>
                  <a:pt x="200025" y="0"/>
                </a:lnTo>
                <a:lnTo>
                  <a:pt x="200025" y="723900"/>
                </a:lnTo>
                <a:lnTo>
                  <a:pt x="9525" y="723900"/>
                </a:lnTo>
              </a:path>
            </a:pathLst>
          </a:custGeom>
          <a:noFill/>
          <a:ln w="28575"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81" name="Forma livre 63"/>
          <p:cNvSpPr/>
          <p:nvPr/>
        </p:nvSpPr>
        <p:spPr>
          <a:xfrm flipH="1">
            <a:off x="7894999" y="3156243"/>
            <a:ext cx="319572" cy="2543149"/>
          </a:xfrm>
          <a:custGeom>
            <a:avLst/>
            <a:gdLst>
              <a:gd name="connsiteX0" fmla="*/ 0 w 200025"/>
              <a:gd name="connsiteY0" fmla="*/ 0 h 723900"/>
              <a:gd name="connsiteX1" fmla="*/ 200025 w 200025"/>
              <a:gd name="connsiteY1" fmla="*/ 0 h 723900"/>
              <a:gd name="connsiteX2" fmla="*/ 200025 w 200025"/>
              <a:gd name="connsiteY2" fmla="*/ 723900 h 723900"/>
              <a:gd name="connsiteX3" fmla="*/ 9525 w 200025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025" h="723900">
                <a:moveTo>
                  <a:pt x="0" y="0"/>
                </a:moveTo>
                <a:lnTo>
                  <a:pt x="200025" y="0"/>
                </a:lnTo>
                <a:lnTo>
                  <a:pt x="200025" y="723900"/>
                </a:lnTo>
                <a:lnTo>
                  <a:pt x="9525" y="723900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82" name="Retângulo 81"/>
          <p:cNvSpPr/>
          <p:nvPr/>
        </p:nvSpPr>
        <p:spPr>
          <a:xfrm>
            <a:off x="6531947" y="1751014"/>
            <a:ext cx="12508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pt-BR" sz="3600" b="1" dirty="0">
                <a:solidFill>
                  <a:srgbClr val="00CC99"/>
                </a:solidFill>
              </a:rPr>
              <a:t>90%</a:t>
            </a:r>
            <a:endParaRPr lang="pt-BR" sz="3600" b="1" i="1" dirty="0">
              <a:solidFill>
                <a:srgbClr val="00CC99"/>
              </a:solidFill>
            </a:endParaRPr>
          </a:p>
        </p:txBody>
      </p:sp>
      <p:sp>
        <p:nvSpPr>
          <p:cNvPr id="83" name="Retângulo 82"/>
          <p:cNvSpPr/>
          <p:nvPr/>
        </p:nvSpPr>
        <p:spPr>
          <a:xfrm>
            <a:off x="6531947" y="5102886"/>
            <a:ext cx="12508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pt-BR" sz="3600" b="1" dirty="0">
                <a:solidFill>
                  <a:srgbClr val="FF0000"/>
                </a:solidFill>
              </a:rPr>
              <a:t>3%</a:t>
            </a:r>
            <a:endParaRPr lang="pt-BR" sz="3600" b="1" i="1" dirty="0">
              <a:solidFill>
                <a:srgbClr val="FF0000"/>
              </a:solidFill>
            </a:endParaRPr>
          </a:p>
        </p:txBody>
      </p:sp>
      <p:sp>
        <p:nvSpPr>
          <p:cNvPr id="84" name="Retângulo 83"/>
          <p:cNvSpPr/>
          <p:nvPr/>
        </p:nvSpPr>
        <p:spPr>
          <a:xfrm>
            <a:off x="9540240" y="1039436"/>
            <a:ext cx="18688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pt-BR" sz="1400" b="1" dirty="0">
                <a:solidFill>
                  <a:srgbClr val="00CC99"/>
                </a:solidFill>
              </a:rPr>
              <a:t>com certeza recomendaria</a:t>
            </a:r>
            <a:endParaRPr lang="pt-BR" sz="1400" b="1" i="1" dirty="0">
              <a:solidFill>
                <a:srgbClr val="00CC99"/>
              </a:solidFill>
            </a:endParaRPr>
          </a:p>
        </p:txBody>
      </p:sp>
      <p:sp>
        <p:nvSpPr>
          <p:cNvPr id="85" name="Retângulo 84"/>
          <p:cNvSpPr/>
          <p:nvPr/>
        </p:nvSpPr>
        <p:spPr>
          <a:xfrm>
            <a:off x="9677803" y="5812552"/>
            <a:ext cx="17312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pt-BR" sz="1400" b="1" dirty="0">
                <a:solidFill>
                  <a:srgbClr val="FF0000"/>
                </a:solidFill>
              </a:rPr>
              <a:t>não recomendaria de forma alguma</a:t>
            </a:r>
          </a:p>
        </p:txBody>
      </p:sp>
      <p:sp>
        <p:nvSpPr>
          <p:cNvPr id="102" name="Retângulo 101"/>
          <p:cNvSpPr/>
          <p:nvPr/>
        </p:nvSpPr>
        <p:spPr>
          <a:xfrm>
            <a:off x="3430076" y="3110618"/>
            <a:ext cx="14345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89%</a:t>
            </a:r>
            <a:r>
              <a:rPr lang="pt-BR" b="1" dirty="0">
                <a:solidFill>
                  <a:srgbClr val="00CC99"/>
                </a:solidFill>
              </a:rPr>
              <a:t> </a:t>
            </a:r>
            <a:r>
              <a:rPr lang="pt-BR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|</a:t>
            </a:r>
            <a:r>
              <a:rPr lang="pt-BR" b="1" dirty="0">
                <a:solidFill>
                  <a:srgbClr val="00CC99"/>
                </a:solidFill>
              </a:rPr>
              <a:t> </a:t>
            </a:r>
            <a:r>
              <a:rPr lang="pt-BR" b="1" dirty="0">
                <a:solidFill>
                  <a:schemeClr val="accent4">
                    <a:lumMod val="75000"/>
                  </a:schemeClr>
                </a:solidFill>
              </a:rPr>
              <a:t>2014</a:t>
            </a:r>
          </a:p>
        </p:txBody>
      </p:sp>
      <p:sp>
        <p:nvSpPr>
          <p:cNvPr id="103" name="Retângulo 102"/>
          <p:cNvSpPr/>
          <p:nvPr/>
        </p:nvSpPr>
        <p:spPr>
          <a:xfrm>
            <a:off x="4815771" y="3113841"/>
            <a:ext cx="14345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88%</a:t>
            </a:r>
            <a:r>
              <a:rPr lang="pt-BR" b="1" dirty="0">
                <a:solidFill>
                  <a:srgbClr val="00CC99"/>
                </a:solidFill>
              </a:rPr>
              <a:t> </a:t>
            </a:r>
            <a:r>
              <a:rPr lang="pt-BR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|</a:t>
            </a:r>
            <a:r>
              <a:rPr lang="pt-BR" b="1" dirty="0">
                <a:solidFill>
                  <a:srgbClr val="00CC99"/>
                </a:solidFill>
              </a:rPr>
              <a:t> </a:t>
            </a:r>
            <a:r>
              <a:rPr lang="pt-BR" b="1" dirty="0">
                <a:solidFill>
                  <a:schemeClr val="accent4">
                    <a:lumMod val="75000"/>
                  </a:schemeClr>
                </a:solidFill>
              </a:rPr>
              <a:t>2015</a:t>
            </a:r>
            <a:endParaRPr lang="pt-BR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4" name="Retângulo 103"/>
          <p:cNvSpPr/>
          <p:nvPr/>
        </p:nvSpPr>
        <p:spPr>
          <a:xfrm>
            <a:off x="3277637" y="1381372"/>
            <a:ext cx="21527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8000" b="1" dirty="0">
                <a:solidFill>
                  <a:srgbClr val="00CC99"/>
                </a:solidFill>
              </a:rPr>
              <a:t>87</a:t>
            </a:r>
            <a:r>
              <a:rPr lang="pt-BR" sz="4400" b="1" dirty="0">
                <a:solidFill>
                  <a:srgbClr val="00CC99"/>
                </a:solidFill>
              </a:rPr>
              <a:t>%</a:t>
            </a:r>
            <a:endParaRPr lang="pt-BR" sz="8000" b="1" i="1" dirty="0">
              <a:solidFill>
                <a:srgbClr val="00CC99"/>
              </a:solidFill>
            </a:endParaRPr>
          </a:p>
        </p:txBody>
      </p:sp>
      <p:sp>
        <p:nvSpPr>
          <p:cNvPr id="105" name="Elipse 104"/>
          <p:cNvSpPr/>
          <p:nvPr/>
        </p:nvSpPr>
        <p:spPr>
          <a:xfrm>
            <a:off x="3537196" y="1285903"/>
            <a:ext cx="1619205" cy="1619205"/>
          </a:xfrm>
          <a:prstGeom prst="ellipse">
            <a:avLst/>
          </a:prstGeom>
          <a:noFill/>
          <a:ln w="57150"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106" name="Espaço Reservado para Conteúdo 3"/>
          <p:cNvSpPr txBox="1">
            <a:spLocks/>
          </p:cNvSpPr>
          <p:nvPr/>
        </p:nvSpPr>
        <p:spPr>
          <a:xfrm>
            <a:off x="705829" y="3584881"/>
            <a:ext cx="5662733" cy="10399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1800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o índice de recomendação alcançou 87 pontos, com apenas 3% dos entrevistados sendo considerados detratores </a:t>
            </a:r>
            <a:r>
              <a:rPr lang="pt-BR" sz="1200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(P46)</a:t>
            </a:r>
            <a:endParaRPr lang="pt-BR" sz="1200" strike="sngStrike" dirty="0"/>
          </a:p>
        </p:txBody>
      </p:sp>
      <p:sp>
        <p:nvSpPr>
          <p:cNvPr id="107" name="Retângulo 106"/>
          <p:cNvSpPr/>
          <p:nvPr/>
        </p:nvSpPr>
        <p:spPr>
          <a:xfrm>
            <a:off x="6437764" y="4828222"/>
            <a:ext cx="13450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pt-BR" sz="2000" b="1" dirty="0">
                <a:solidFill>
                  <a:srgbClr val="FF0000"/>
                </a:solidFill>
              </a:rPr>
              <a:t>detratores</a:t>
            </a:r>
            <a:endParaRPr lang="pt-BR" sz="2000" b="1" i="1" dirty="0">
              <a:solidFill>
                <a:srgbClr val="FF0000"/>
              </a:solidFill>
            </a:endParaRPr>
          </a:p>
        </p:txBody>
      </p:sp>
      <p:sp>
        <p:nvSpPr>
          <p:cNvPr id="108" name="Retângulo 107"/>
          <p:cNvSpPr/>
          <p:nvPr/>
        </p:nvSpPr>
        <p:spPr>
          <a:xfrm>
            <a:off x="6295300" y="1469688"/>
            <a:ext cx="14875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pt-BR" sz="2000" b="1" dirty="0">
                <a:solidFill>
                  <a:srgbClr val="00CC99"/>
                </a:solidFill>
              </a:rPr>
              <a:t>promotores</a:t>
            </a:r>
            <a:endParaRPr lang="pt-BR" sz="2000" b="1" i="1" dirty="0">
              <a:solidFill>
                <a:srgbClr val="00CC99"/>
              </a:solidFill>
            </a:endParaRPr>
          </a:p>
        </p:txBody>
      </p:sp>
      <p:grpSp>
        <p:nvGrpSpPr>
          <p:cNvPr id="109" name="Grupo 113"/>
          <p:cNvGrpSpPr/>
          <p:nvPr/>
        </p:nvGrpSpPr>
        <p:grpSpPr>
          <a:xfrm>
            <a:off x="1710620" y="1181775"/>
            <a:ext cx="1524786" cy="1563121"/>
            <a:chOff x="-2474914" y="787400"/>
            <a:chExt cx="1957388" cy="2006600"/>
          </a:xfrm>
          <a:solidFill>
            <a:schemeClr val="accent1">
              <a:lumMod val="75000"/>
            </a:schemeClr>
          </a:solidFill>
        </p:grpSpPr>
        <p:sp>
          <p:nvSpPr>
            <p:cNvPr id="110" name="Freeform 5"/>
            <p:cNvSpPr>
              <a:spLocks noEditPoints="1"/>
            </p:cNvSpPr>
            <p:nvPr/>
          </p:nvSpPr>
          <p:spPr bwMode="auto">
            <a:xfrm>
              <a:off x="-2474914" y="787400"/>
              <a:ext cx="1957388" cy="2006600"/>
            </a:xfrm>
            <a:custGeom>
              <a:avLst/>
              <a:gdLst>
                <a:gd name="T0" fmla="*/ 498 w 519"/>
                <a:gd name="T1" fmla="*/ 206 h 532"/>
                <a:gd name="T2" fmla="*/ 409 w 519"/>
                <a:gd name="T3" fmla="*/ 65 h 532"/>
                <a:gd name="T4" fmla="*/ 14 w 519"/>
                <a:gd name="T5" fmla="*/ 200 h 532"/>
                <a:gd name="T6" fmla="*/ 31 w 519"/>
                <a:gd name="T7" fmla="*/ 374 h 532"/>
                <a:gd name="T8" fmla="*/ 115 w 519"/>
                <a:gd name="T9" fmla="*/ 490 h 532"/>
                <a:gd name="T10" fmla="*/ 364 w 519"/>
                <a:gd name="T11" fmla="*/ 515 h 532"/>
                <a:gd name="T12" fmla="*/ 463 w 519"/>
                <a:gd name="T13" fmla="*/ 456 h 532"/>
                <a:gd name="T14" fmla="*/ 515 w 519"/>
                <a:gd name="T15" fmla="*/ 291 h 532"/>
                <a:gd name="T16" fmla="*/ 31 w 519"/>
                <a:gd name="T17" fmla="*/ 369 h 532"/>
                <a:gd name="T18" fmla="*/ 33 w 519"/>
                <a:gd name="T19" fmla="*/ 372 h 532"/>
                <a:gd name="T20" fmla="*/ 135 w 519"/>
                <a:gd name="T21" fmla="*/ 493 h 532"/>
                <a:gd name="T22" fmla="*/ 36 w 519"/>
                <a:gd name="T23" fmla="*/ 371 h 532"/>
                <a:gd name="T24" fmla="*/ 23 w 519"/>
                <a:gd name="T25" fmla="*/ 328 h 532"/>
                <a:gd name="T26" fmla="*/ 63 w 519"/>
                <a:gd name="T27" fmla="*/ 391 h 532"/>
                <a:gd name="T28" fmla="*/ 192 w 519"/>
                <a:gd name="T29" fmla="*/ 505 h 532"/>
                <a:gd name="T30" fmla="*/ 263 w 519"/>
                <a:gd name="T31" fmla="*/ 519 h 532"/>
                <a:gd name="T32" fmla="*/ 38 w 519"/>
                <a:gd name="T33" fmla="*/ 249 h 532"/>
                <a:gd name="T34" fmla="*/ 390 w 519"/>
                <a:gd name="T35" fmla="*/ 116 h 532"/>
                <a:gd name="T36" fmla="*/ 442 w 519"/>
                <a:gd name="T37" fmla="*/ 431 h 532"/>
                <a:gd name="T38" fmla="*/ 238 w 519"/>
                <a:gd name="T39" fmla="*/ 493 h 532"/>
                <a:gd name="T40" fmla="*/ 35 w 519"/>
                <a:gd name="T41" fmla="*/ 313 h 532"/>
                <a:gd name="T42" fmla="*/ 49 w 519"/>
                <a:gd name="T43" fmla="*/ 361 h 532"/>
                <a:gd name="T44" fmla="*/ 38 w 519"/>
                <a:gd name="T45" fmla="*/ 249 h 532"/>
                <a:gd name="T46" fmla="*/ 160 w 519"/>
                <a:gd name="T47" fmla="*/ 477 h 532"/>
                <a:gd name="T48" fmla="*/ 386 w 519"/>
                <a:gd name="T49" fmla="*/ 482 h 532"/>
                <a:gd name="T50" fmla="*/ 496 w 519"/>
                <a:gd name="T51" fmla="*/ 292 h 532"/>
                <a:gd name="T52" fmla="*/ 383 w 519"/>
                <a:gd name="T53" fmla="*/ 488 h 532"/>
                <a:gd name="T54" fmla="*/ 448 w 519"/>
                <a:gd name="T55" fmla="*/ 463 h 532"/>
                <a:gd name="T56" fmla="*/ 487 w 519"/>
                <a:gd name="T57" fmla="*/ 401 h 532"/>
                <a:gd name="T58" fmla="*/ 494 w 519"/>
                <a:gd name="T59" fmla="*/ 387 h 532"/>
                <a:gd name="T60" fmla="*/ 499 w 519"/>
                <a:gd name="T61" fmla="*/ 272 h 532"/>
                <a:gd name="T62" fmla="*/ 484 w 519"/>
                <a:gd name="T63" fmla="*/ 229 h 532"/>
                <a:gd name="T64" fmla="*/ 479 w 519"/>
                <a:gd name="T65" fmla="*/ 207 h 532"/>
                <a:gd name="T66" fmla="*/ 471 w 519"/>
                <a:gd name="T67" fmla="*/ 185 h 532"/>
                <a:gd name="T68" fmla="*/ 434 w 519"/>
                <a:gd name="T69" fmla="*/ 111 h 532"/>
                <a:gd name="T70" fmla="*/ 270 w 519"/>
                <a:gd name="T71" fmla="*/ 40 h 532"/>
                <a:gd name="T72" fmla="*/ 161 w 519"/>
                <a:gd name="T73" fmla="*/ 56 h 532"/>
                <a:gd name="T74" fmla="*/ 378 w 519"/>
                <a:gd name="T75" fmla="*/ 80 h 532"/>
                <a:gd name="T76" fmla="*/ 432 w 519"/>
                <a:gd name="T77" fmla="*/ 124 h 532"/>
                <a:gd name="T78" fmla="*/ 430 w 519"/>
                <a:gd name="T79" fmla="*/ 138 h 532"/>
                <a:gd name="T80" fmla="*/ 83 w 519"/>
                <a:gd name="T81" fmla="*/ 133 h 532"/>
                <a:gd name="T82" fmla="*/ 17 w 519"/>
                <a:gd name="T83" fmla="*/ 316 h 532"/>
                <a:gd name="T84" fmla="*/ 53 w 519"/>
                <a:gd name="T85" fmla="*/ 126 h 532"/>
                <a:gd name="T86" fmla="*/ 154 w 519"/>
                <a:gd name="T87" fmla="*/ 44 h 532"/>
                <a:gd name="T88" fmla="*/ 450 w 519"/>
                <a:gd name="T89" fmla="*/ 120 h 532"/>
                <a:gd name="T90" fmla="*/ 494 w 519"/>
                <a:gd name="T91" fmla="*/ 387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19" h="532">
                  <a:moveTo>
                    <a:pt x="515" y="291"/>
                  </a:moveTo>
                  <a:cubicBezTo>
                    <a:pt x="512" y="263"/>
                    <a:pt x="504" y="234"/>
                    <a:pt x="498" y="206"/>
                  </a:cubicBezTo>
                  <a:cubicBezTo>
                    <a:pt x="491" y="178"/>
                    <a:pt x="482" y="151"/>
                    <a:pt x="466" y="127"/>
                  </a:cubicBezTo>
                  <a:cubicBezTo>
                    <a:pt x="451" y="103"/>
                    <a:pt x="431" y="82"/>
                    <a:pt x="409" y="65"/>
                  </a:cubicBezTo>
                  <a:cubicBezTo>
                    <a:pt x="326" y="0"/>
                    <a:pt x="213" y="8"/>
                    <a:pt x="120" y="48"/>
                  </a:cubicBezTo>
                  <a:cubicBezTo>
                    <a:pt x="61" y="73"/>
                    <a:pt x="28" y="141"/>
                    <a:pt x="14" y="200"/>
                  </a:cubicBezTo>
                  <a:cubicBezTo>
                    <a:pt x="2" y="248"/>
                    <a:pt x="0" y="305"/>
                    <a:pt x="21" y="351"/>
                  </a:cubicBezTo>
                  <a:cubicBezTo>
                    <a:pt x="23" y="359"/>
                    <a:pt x="27" y="367"/>
                    <a:pt x="31" y="374"/>
                  </a:cubicBezTo>
                  <a:cubicBezTo>
                    <a:pt x="31" y="375"/>
                    <a:pt x="31" y="376"/>
                    <a:pt x="32" y="377"/>
                  </a:cubicBezTo>
                  <a:cubicBezTo>
                    <a:pt x="58" y="415"/>
                    <a:pt x="77" y="460"/>
                    <a:pt x="115" y="490"/>
                  </a:cubicBezTo>
                  <a:cubicBezTo>
                    <a:pt x="161" y="527"/>
                    <a:pt x="221" y="532"/>
                    <a:pt x="278" y="525"/>
                  </a:cubicBezTo>
                  <a:cubicBezTo>
                    <a:pt x="307" y="521"/>
                    <a:pt x="336" y="519"/>
                    <a:pt x="364" y="515"/>
                  </a:cubicBezTo>
                  <a:cubicBezTo>
                    <a:pt x="384" y="512"/>
                    <a:pt x="403" y="507"/>
                    <a:pt x="420" y="497"/>
                  </a:cubicBezTo>
                  <a:cubicBezTo>
                    <a:pt x="438" y="488"/>
                    <a:pt x="451" y="472"/>
                    <a:pt x="463" y="456"/>
                  </a:cubicBezTo>
                  <a:cubicBezTo>
                    <a:pt x="480" y="432"/>
                    <a:pt x="494" y="406"/>
                    <a:pt x="504" y="378"/>
                  </a:cubicBezTo>
                  <a:cubicBezTo>
                    <a:pt x="514" y="350"/>
                    <a:pt x="519" y="320"/>
                    <a:pt x="515" y="291"/>
                  </a:cubicBezTo>
                  <a:close/>
                  <a:moveTo>
                    <a:pt x="33" y="372"/>
                  </a:moveTo>
                  <a:cubicBezTo>
                    <a:pt x="32" y="371"/>
                    <a:pt x="32" y="370"/>
                    <a:pt x="31" y="369"/>
                  </a:cubicBezTo>
                  <a:cubicBezTo>
                    <a:pt x="32" y="370"/>
                    <a:pt x="32" y="371"/>
                    <a:pt x="33" y="371"/>
                  </a:cubicBezTo>
                  <a:cubicBezTo>
                    <a:pt x="33" y="372"/>
                    <a:pt x="33" y="372"/>
                    <a:pt x="33" y="372"/>
                  </a:cubicBezTo>
                  <a:close/>
                  <a:moveTo>
                    <a:pt x="231" y="520"/>
                  </a:moveTo>
                  <a:cubicBezTo>
                    <a:pt x="197" y="520"/>
                    <a:pt x="164" y="510"/>
                    <a:pt x="135" y="493"/>
                  </a:cubicBezTo>
                  <a:cubicBezTo>
                    <a:pt x="89" y="466"/>
                    <a:pt x="68" y="415"/>
                    <a:pt x="39" y="373"/>
                  </a:cubicBezTo>
                  <a:cubicBezTo>
                    <a:pt x="38" y="372"/>
                    <a:pt x="37" y="371"/>
                    <a:pt x="36" y="371"/>
                  </a:cubicBezTo>
                  <a:cubicBezTo>
                    <a:pt x="31" y="362"/>
                    <a:pt x="27" y="352"/>
                    <a:pt x="24" y="342"/>
                  </a:cubicBezTo>
                  <a:cubicBezTo>
                    <a:pt x="23" y="338"/>
                    <a:pt x="23" y="333"/>
                    <a:pt x="23" y="328"/>
                  </a:cubicBezTo>
                  <a:cubicBezTo>
                    <a:pt x="31" y="336"/>
                    <a:pt x="36" y="348"/>
                    <a:pt x="42" y="357"/>
                  </a:cubicBezTo>
                  <a:cubicBezTo>
                    <a:pt x="48" y="369"/>
                    <a:pt x="54" y="381"/>
                    <a:pt x="63" y="391"/>
                  </a:cubicBezTo>
                  <a:cubicBezTo>
                    <a:pt x="84" y="417"/>
                    <a:pt x="107" y="442"/>
                    <a:pt x="132" y="464"/>
                  </a:cubicBezTo>
                  <a:cubicBezTo>
                    <a:pt x="150" y="481"/>
                    <a:pt x="170" y="495"/>
                    <a:pt x="192" y="505"/>
                  </a:cubicBezTo>
                  <a:cubicBezTo>
                    <a:pt x="214" y="515"/>
                    <a:pt x="237" y="518"/>
                    <a:pt x="260" y="519"/>
                  </a:cubicBezTo>
                  <a:cubicBezTo>
                    <a:pt x="261" y="519"/>
                    <a:pt x="262" y="519"/>
                    <a:pt x="263" y="519"/>
                  </a:cubicBezTo>
                  <a:cubicBezTo>
                    <a:pt x="252" y="520"/>
                    <a:pt x="242" y="520"/>
                    <a:pt x="231" y="520"/>
                  </a:cubicBezTo>
                  <a:close/>
                  <a:moveTo>
                    <a:pt x="38" y="249"/>
                  </a:moveTo>
                  <a:cubicBezTo>
                    <a:pt x="51" y="205"/>
                    <a:pt x="69" y="156"/>
                    <a:pt x="104" y="124"/>
                  </a:cubicBezTo>
                  <a:cubicBezTo>
                    <a:pt x="180" y="53"/>
                    <a:pt x="308" y="59"/>
                    <a:pt x="390" y="116"/>
                  </a:cubicBezTo>
                  <a:cubicBezTo>
                    <a:pt x="468" y="172"/>
                    <a:pt x="504" y="275"/>
                    <a:pt x="477" y="367"/>
                  </a:cubicBezTo>
                  <a:cubicBezTo>
                    <a:pt x="470" y="390"/>
                    <a:pt x="459" y="413"/>
                    <a:pt x="442" y="431"/>
                  </a:cubicBezTo>
                  <a:cubicBezTo>
                    <a:pt x="426" y="449"/>
                    <a:pt x="405" y="462"/>
                    <a:pt x="383" y="472"/>
                  </a:cubicBezTo>
                  <a:cubicBezTo>
                    <a:pt x="339" y="492"/>
                    <a:pt x="286" y="501"/>
                    <a:pt x="238" y="493"/>
                  </a:cubicBezTo>
                  <a:cubicBezTo>
                    <a:pt x="143" y="477"/>
                    <a:pt x="66" y="403"/>
                    <a:pt x="45" y="310"/>
                  </a:cubicBezTo>
                  <a:cubicBezTo>
                    <a:pt x="44" y="304"/>
                    <a:pt x="33" y="307"/>
                    <a:pt x="35" y="313"/>
                  </a:cubicBezTo>
                  <a:cubicBezTo>
                    <a:pt x="40" y="335"/>
                    <a:pt x="47" y="355"/>
                    <a:pt x="57" y="374"/>
                  </a:cubicBezTo>
                  <a:cubicBezTo>
                    <a:pt x="54" y="369"/>
                    <a:pt x="52" y="365"/>
                    <a:pt x="49" y="361"/>
                  </a:cubicBezTo>
                  <a:cubicBezTo>
                    <a:pt x="42" y="349"/>
                    <a:pt x="34" y="337"/>
                    <a:pt x="23" y="328"/>
                  </a:cubicBezTo>
                  <a:cubicBezTo>
                    <a:pt x="23" y="301"/>
                    <a:pt x="30" y="273"/>
                    <a:pt x="38" y="249"/>
                  </a:cubicBezTo>
                  <a:close/>
                  <a:moveTo>
                    <a:pt x="224" y="507"/>
                  </a:moveTo>
                  <a:cubicBezTo>
                    <a:pt x="200" y="503"/>
                    <a:pt x="179" y="492"/>
                    <a:pt x="160" y="477"/>
                  </a:cubicBezTo>
                  <a:cubicBezTo>
                    <a:pt x="186" y="492"/>
                    <a:pt x="215" y="501"/>
                    <a:pt x="246" y="505"/>
                  </a:cubicBezTo>
                  <a:cubicBezTo>
                    <a:pt x="293" y="511"/>
                    <a:pt x="343" y="501"/>
                    <a:pt x="386" y="482"/>
                  </a:cubicBezTo>
                  <a:cubicBezTo>
                    <a:pt x="429" y="463"/>
                    <a:pt x="462" y="432"/>
                    <a:pt x="480" y="388"/>
                  </a:cubicBezTo>
                  <a:cubicBezTo>
                    <a:pt x="493" y="357"/>
                    <a:pt x="498" y="325"/>
                    <a:pt x="496" y="292"/>
                  </a:cubicBezTo>
                  <a:cubicBezTo>
                    <a:pt x="500" y="326"/>
                    <a:pt x="499" y="360"/>
                    <a:pt x="485" y="392"/>
                  </a:cubicBezTo>
                  <a:cubicBezTo>
                    <a:pt x="466" y="436"/>
                    <a:pt x="427" y="468"/>
                    <a:pt x="383" y="488"/>
                  </a:cubicBezTo>
                  <a:cubicBezTo>
                    <a:pt x="335" y="510"/>
                    <a:pt x="276" y="518"/>
                    <a:pt x="224" y="507"/>
                  </a:cubicBezTo>
                  <a:close/>
                  <a:moveTo>
                    <a:pt x="448" y="463"/>
                  </a:moveTo>
                  <a:cubicBezTo>
                    <a:pt x="420" y="499"/>
                    <a:pt x="379" y="508"/>
                    <a:pt x="335" y="511"/>
                  </a:cubicBezTo>
                  <a:cubicBezTo>
                    <a:pt x="399" y="496"/>
                    <a:pt x="459" y="460"/>
                    <a:pt x="487" y="401"/>
                  </a:cubicBezTo>
                  <a:cubicBezTo>
                    <a:pt x="477" y="424"/>
                    <a:pt x="463" y="445"/>
                    <a:pt x="448" y="463"/>
                  </a:cubicBezTo>
                  <a:close/>
                  <a:moveTo>
                    <a:pt x="494" y="387"/>
                  </a:moveTo>
                  <a:cubicBezTo>
                    <a:pt x="503" y="363"/>
                    <a:pt x="505" y="338"/>
                    <a:pt x="504" y="313"/>
                  </a:cubicBezTo>
                  <a:cubicBezTo>
                    <a:pt x="503" y="299"/>
                    <a:pt x="501" y="285"/>
                    <a:pt x="499" y="272"/>
                  </a:cubicBezTo>
                  <a:cubicBezTo>
                    <a:pt x="497" y="257"/>
                    <a:pt x="495" y="241"/>
                    <a:pt x="486" y="229"/>
                  </a:cubicBezTo>
                  <a:cubicBezTo>
                    <a:pt x="486" y="228"/>
                    <a:pt x="485" y="228"/>
                    <a:pt x="484" y="229"/>
                  </a:cubicBezTo>
                  <a:cubicBezTo>
                    <a:pt x="481" y="220"/>
                    <a:pt x="478" y="211"/>
                    <a:pt x="474" y="203"/>
                  </a:cubicBezTo>
                  <a:cubicBezTo>
                    <a:pt x="475" y="204"/>
                    <a:pt x="477" y="206"/>
                    <a:pt x="479" y="207"/>
                  </a:cubicBezTo>
                  <a:cubicBezTo>
                    <a:pt x="481" y="208"/>
                    <a:pt x="483" y="207"/>
                    <a:pt x="482" y="205"/>
                  </a:cubicBezTo>
                  <a:cubicBezTo>
                    <a:pt x="480" y="198"/>
                    <a:pt x="475" y="192"/>
                    <a:pt x="471" y="185"/>
                  </a:cubicBezTo>
                  <a:cubicBezTo>
                    <a:pt x="466" y="177"/>
                    <a:pt x="462" y="168"/>
                    <a:pt x="457" y="159"/>
                  </a:cubicBezTo>
                  <a:cubicBezTo>
                    <a:pt x="450" y="142"/>
                    <a:pt x="442" y="127"/>
                    <a:pt x="434" y="111"/>
                  </a:cubicBezTo>
                  <a:cubicBezTo>
                    <a:pt x="421" y="88"/>
                    <a:pt x="404" y="80"/>
                    <a:pt x="380" y="73"/>
                  </a:cubicBezTo>
                  <a:cubicBezTo>
                    <a:pt x="343" y="61"/>
                    <a:pt x="309" y="45"/>
                    <a:pt x="270" y="40"/>
                  </a:cubicBezTo>
                  <a:cubicBezTo>
                    <a:pt x="233" y="34"/>
                    <a:pt x="195" y="40"/>
                    <a:pt x="161" y="55"/>
                  </a:cubicBezTo>
                  <a:cubicBezTo>
                    <a:pt x="161" y="55"/>
                    <a:pt x="161" y="56"/>
                    <a:pt x="161" y="56"/>
                  </a:cubicBezTo>
                  <a:cubicBezTo>
                    <a:pt x="198" y="42"/>
                    <a:pt x="237" y="40"/>
                    <a:pt x="276" y="47"/>
                  </a:cubicBezTo>
                  <a:cubicBezTo>
                    <a:pt x="312" y="53"/>
                    <a:pt x="344" y="68"/>
                    <a:pt x="378" y="80"/>
                  </a:cubicBezTo>
                  <a:cubicBezTo>
                    <a:pt x="388" y="83"/>
                    <a:pt x="398" y="85"/>
                    <a:pt x="407" y="91"/>
                  </a:cubicBezTo>
                  <a:cubicBezTo>
                    <a:pt x="419" y="98"/>
                    <a:pt x="425" y="112"/>
                    <a:pt x="432" y="124"/>
                  </a:cubicBezTo>
                  <a:cubicBezTo>
                    <a:pt x="440" y="137"/>
                    <a:pt x="446" y="152"/>
                    <a:pt x="453" y="167"/>
                  </a:cubicBezTo>
                  <a:cubicBezTo>
                    <a:pt x="446" y="157"/>
                    <a:pt x="438" y="147"/>
                    <a:pt x="430" y="138"/>
                  </a:cubicBezTo>
                  <a:cubicBezTo>
                    <a:pt x="362" y="67"/>
                    <a:pt x="254" y="45"/>
                    <a:pt x="163" y="78"/>
                  </a:cubicBezTo>
                  <a:cubicBezTo>
                    <a:pt x="132" y="89"/>
                    <a:pt x="105" y="108"/>
                    <a:pt x="83" y="133"/>
                  </a:cubicBezTo>
                  <a:cubicBezTo>
                    <a:pt x="64" y="156"/>
                    <a:pt x="53" y="186"/>
                    <a:pt x="42" y="214"/>
                  </a:cubicBezTo>
                  <a:cubicBezTo>
                    <a:pt x="31" y="242"/>
                    <a:pt x="18" y="281"/>
                    <a:pt x="17" y="316"/>
                  </a:cubicBezTo>
                  <a:cubicBezTo>
                    <a:pt x="14" y="297"/>
                    <a:pt x="13" y="277"/>
                    <a:pt x="14" y="258"/>
                  </a:cubicBezTo>
                  <a:cubicBezTo>
                    <a:pt x="17" y="212"/>
                    <a:pt x="30" y="166"/>
                    <a:pt x="53" y="126"/>
                  </a:cubicBezTo>
                  <a:cubicBezTo>
                    <a:pt x="63" y="107"/>
                    <a:pt x="76" y="90"/>
                    <a:pt x="93" y="76"/>
                  </a:cubicBezTo>
                  <a:cubicBezTo>
                    <a:pt x="110" y="60"/>
                    <a:pt x="132" y="52"/>
                    <a:pt x="154" y="44"/>
                  </a:cubicBezTo>
                  <a:cubicBezTo>
                    <a:pt x="205" y="27"/>
                    <a:pt x="259" y="20"/>
                    <a:pt x="312" y="30"/>
                  </a:cubicBezTo>
                  <a:cubicBezTo>
                    <a:pt x="369" y="41"/>
                    <a:pt x="416" y="75"/>
                    <a:pt x="450" y="120"/>
                  </a:cubicBezTo>
                  <a:cubicBezTo>
                    <a:pt x="486" y="168"/>
                    <a:pt x="496" y="231"/>
                    <a:pt x="507" y="288"/>
                  </a:cubicBezTo>
                  <a:cubicBezTo>
                    <a:pt x="513" y="320"/>
                    <a:pt x="507" y="355"/>
                    <a:pt x="494" y="3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u="sng"/>
            </a:p>
          </p:txBody>
        </p:sp>
        <p:sp>
          <p:nvSpPr>
            <p:cNvPr id="111" name="Freeform 10"/>
            <p:cNvSpPr>
              <a:spLocks/>
            </p:cNvSpPr>
            <p:nvPr/>
          </p:nvSpPr>
          <p:spPr bwMode="auto">
            <a:xfrm>
              <a:off x="-2403476" y="1609725"/>
              <a:ext cx="19050" cy="188913"/>
            </a:xfrm>
            <a:custGeom>
              <a:avLst/>
              <a:gdLst>
                <a:gd name="T0" fmla="*/ 1 w 5"/>
                <a:gd name="T1" fmla="*/ 50 h 50"/>
                <a:gd name="T2" fmla="*/ 5 w 5"/>
                <a:gd name="T3" fmla="*/ 0 h 50"/>
                <a:gd name="T4" fmla="*/ 1 w 5"/>
                <a:gd name="T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0">
                  <a:moveTo>
                    <a:pt x="1" y="50"/>
                  </a:moveTo>
                  <a:cubicBezTo>
                    <a:pt x="1" y="33"/>
                    <a:pt x="2" y="16"/>
                    <a:pt x="5" y="0"/>
                  </a:cubicBezTo>
                  <a:cubicBezTo>
                    <a:pt x="1" y="16"/>
                    <a:pt x="0" y="33"/>
                    <a:pt x="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u="sng"/>
            </a:p>
          </p:txBody>
        </p:sp>
        <p:sp>
          <p:nvSpPr>
            <p:cNvPr id="112" name="Freeform 11"/>
            <p:cNvSpPr>
              <a:spLocks/>
            </p:cNvSpPr>
            <p:nvPr/>
          </p:nvSpPr>
          <p:spPr bwMode="auto">
            <a:xfrm>
              <a:off x="-2400301" y="1798638"/>
              <a:ext cx="4763" cy="17463"/>
            </a:xfrm>
            <a:custGeom>
              <a:avLst/>
              <a:gdLst>
                <a:gd name="T0" fmla="*/ 1 w 1"/>
                <a:gd name="T1" fmla="*/ 5 h 5"/>
                <a:gd name="T2" fmla="*/ 0 w 1"/>
                <a:gd name="T3" fmla="*/ 0 h 5"/>
                <a:gd name="T4" fmla="*/ 1 w 1"/>
                <a:gd name="T5" fmla="*/ 5 h 5"/>
                <a:gd name="T6" fmla="*/ 1 w 1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5">
                  <a:moveTo>
                    <a:pt x="1" y="5"/>
                  </a:moveTo>
                  <a:cubicBezTo>
                    <a:pt x="1" y="3"/>
                    <a:pt x="0" y="2"/>
                    <a:pt x="0" y="0"/>
                  </a:cubicBezTo>
                  <a:cubicBezTo>
                    <a:pt x="0" y="2"/>
                    <a:pt x="0" y="3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u="sng"/>
            </a:p>
          </p:txBody>
        </p:sp>
        <p:sp>
          <p:nvSpPr>
            <p:cNvPr id="113" name="Freeform 12"/>
            <p:cNvSpPr>
              <a:spLocks/>
            </p:cNvSpPr>
            <p:nvPr/>
          </p:nvSpPr>
          <p:spPr bwMode="auto">
            <a:xfrm>
              <a:off x="-2384426" y="960438"/>
              <a:ext cx="1255713" cy="649288"/>
            </a:xfrm>
            <a:custGeom>
              <a:avLst/>
              <a:gdLst>
                <a:gd name="T0" fmla="*/ 26 w 333"/>
                <a:gd name="T1" fmla="*/ 92 h 172"/>
                <a:gd name="T2" fmla="*/ 26 w 333"/>
                <a:gd name="T3" fmla="*/ 92 h 172"/>
                <a:gd name="T4" fmla="*/ 108 w 333"/>
                <a:gd name="T5" fmla="*/ 33 h 172"/>
                <a:gd name="T6" fmla="*/ 59 w 333"/>
                <a:gd name="T7" fmla="*/ 68 h 172"/>
                <a:gd name="T8" fmla="*/ 0 w 333"/>
                <a:gd name="T9" fmla="*/ 172 h 172"/>
                <a:gd name="T10" fmla="*/ 62 w 333"/>
                <a:gd name="T11" fmla="*/ 70 h 172"/>
                <a:gd name="T12" fmla="*/ 136 w 333"/>
                <a:gd name="T13" fmla="*/ 27 h 172"/>
                <a:gd name="T14" fmla="*/ 176 w 333"/>
                <a:gd name="T15" fmla="*/ 16 h 172"/>
                <a:gd name="T16" fmla="*/ 204 w 333"/>
                <a:gd name="T17" fmla="*/ 13 h 172"/>
                <a:gd name="T18" fmla="*/ 248 w 333"/>
                <a:gd name="T19" fmla="*/ 15 h 172"/>
                <a:gd name="T20" fmla="*/ 330 w 333"/>
                <a:gd name="T21" fmla="*/ 35 h 172"/>
                <a:gd name="T22" fmla="*/ 331 w 333"/>
                <a:gd name="T23" fmla="*/ 32 h 172"/>
                <a:gd name="T24" fmla="*/ 170 w 333"/>
                <a:gd name="T25" fmla="*/ 8 h 172"/>
                <a:gd name="T26" fmla="*/ 91 w 333"/>
                <a:gd name="T27" fmla="*/ 34 h 172"/>
                <a:gd name="T28" fmla="*/ 26 w 333"/>
                <a:gd name="T29" fmla="*/ 9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3" h="172">
                  <a:moveTo>
                    <a:pt x="26" y="92"/>
                  </a:moveTo>
                  <a:cubicBezTo>
                    <a:pt x="26" y="92"/>
                    <a:pt x="26" y="92"/>
                    <a:pt x="26" y="92"/>
                  </a:cubicBezTo>
                  <a:cubicBezTo>
                    <a:pt x="48" y="66"/>
                    <a:pt x="76" y="47"/>
                    <a:pt x="108" y="33"/>
                  </a:cubicBezTo>
                  <a:cubicBezTo>
                    <a:pt x="90" y="43"/>
                    <a:pt x="74" y="55"/>
                    <a:pt x="59" y="68"/>
                  </a:cubicBezTo>
                  <a:cubicBezTo>
                    <a:pt x="28" y="97"/>
                    <a:pt x="8" y="133"/>
                    <a:pt x="0" y="172"/>
                  </a:cubicBezTo>
                  <a:cubicBezTo>
                    <a:pt x="9" y="133"/>
                    <a:pt x="32" y="97"/>
                    <a:pt x="62" y="70"/>
                  </a:cubicBezTo>
                  <a:cubicBezTo>
                    <a:pt x="83" y="51"/>
                    <a:pt x="109" y="37"/>
                    <a:pt x="136" y="27"/>
                  </a:cubicBezTo>
                  <a:cubicBezTo>
                    <a:pt x="149" y="22"/>
                    <a:pt x="162" y="18"/>
                    <a:pt x="176" y="16"/>
                  </a:cubicBezTo>
                  <a:cubicBezTo>
                    <a:pt x="185" y="14"/>
                    <a:pt x="194" y="13"/>
                    <a:pt x="204" y="13"/>
                  </a:cubicBezTo>
                  <a:cubicBezTo>
                    <a:pt x="219" y="12"/>
                    <a:pt x="233" y="13"/>
                    <a:pt x="248" y="15"/>
                  </a:cubicBezTo>
                  <a:cubicBezTo>
                    <a:pt x="276" y="18"/>
                    <a:pt x="303" y="27"/>
                    <a:pt x="330" y="35"/>
                  </a:cubicBezTo>
                  <a:cubicBezTo>
                    <a:pt x="332" y="36"/>
                    <a:pt x="333" y="33"/>
                    <a:pt x="331" y="32"/>
                  </a:cubicBezTo>
                  <a:cubicBezTo>
                    <a:pt x="284" y="6"/>
                    <a:pt x="223" y="0"/>
                    <a:pt x="170" y="8"/>
                  </a:cubicBezTo>
                  <a:cubicBezTo>
                    <a:pt x="143" y="12"/>
                    <a:pt x="116" y="21"/>
                    <a:pt x="91" y="34"/>
                  </a:cubicBezTo>
                  <a:cubicBezTo>
                    <a:pt x="65" y="48"/>
                    <a:pt x="44" y="69"/>
                    <a:pt x="26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u="sng"/>
            </a:p>
          </p:txBody>
        </p:sp>
        <p:sp>
          <p:nvSpPr>
            <p:cNvPr id="114" name="Freeform 14"/>
            <p:cNvSpPr>
              <a:spLocks/>
            </p:cNvSpPr>
            <p:nvPr/>
          </p:nvSpPr>
          <p:spPr bwMode="auto">
            <a:xfrm>
              <a:off x="-2195514" y="1876425"/>
              <a:ext cx="3175" cy="476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u="sng"/>
            </a:p>
          </p:txBody>
        </p:sp>
        <p:sp>
          <p:nvSpPr>
            <p:cNvPr id="115" name="Freeform 15"/>
            <p:cNvSpPr>
              <a:spLocks/>
            </p:cNvSpPr>
            <p:nvPr/>
          </p:nvSpPr>
          <p:spPr bwMode="auto">
            <a:xfrm>
              <a:off x="-2195514" y="1870075"/>
              <a:ext cx="0" cy="6350"/>
            </a:xfrm>
            <a:custGeom>
              <a:avLst/>
              <a:gdLst>
                <a:gd name="T0" fmla="*/ 1 h 2"/>
                <a:gd name="T1" fmla="*/ 2 h 2"/>
                <a:gd name="T2" fmla="*/ 1 h 2"/>
                <a:gd name="T3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u="sng"/>
            </a:p>
          </p:txBody>
        </p:sp>
        <p:grpSp>
          <p:nvGrpSpPr>
            <p:cNvPr id="116" name="Group 18"/>
            <p:cNvGrpSpPr>
              <a:grpSpLocks noChangeAspect="1"/>
            </p:cNvGrpSpPr>
            <p:nvPr/>
          </p:nvGrpSpPr>
          <p:grpSpPr bwMode="auto">
            <a:xfrm rot="16200000">
              <a:off x="-2042064" y="1409922"/>
              <a:ext cx="1020763" cy="918720"/>
              <a:chOff x="-1265" y="808"/>
              <a:chExt cx="643" cy="806"/>
            </a:xfrm>
            <a:grpFill/>
          </p:grpSpPr>
          <p:sp>
            <p:nvSpPr>
              <p:cNvPr id="117" name="Freeform 19"/>
              <p:cNvSpPr>
                <a:spLocks/>
              </p:cNvSpPr>
              <p:nvPr/>
            </p:nvSpPr>
            <p:spPr bwMode="auto">
              <a:xfrm>
                <a:off x="-970" y="889"/>
                <a:ext cx="56" cy="140"/>
              </a:xfrm>
              <a:custGeom>
                <a:avLst/>
                <a:gdLst>
                  <a:gd name="T0" fmla="*/ 43 w 45"/>
                  <a:gd name="T1" fmla="*/ 1 h 71"/>
                  <a:gd name="T2" fmla="*/ 11 w 45"/>
                  <a:gd name="T3" fmla="*/ 70 h 71"/>
                  <a:gd name="T4" fmla="*/ 14 w 45"/>
                  <a:gd name="T5" fmla="*/ 69 h 71"/>
                  <a:gd name="T6" fmla="*/ 20 w 45"/>
                  <a:gd name="T7" fmla="*/ 31 h 71"/>
                  <a:gd name="T8" fmla="*/ 44 w 45"/>
                  <a:gd name="T9" fmla="*/ 2 h 71"/>
                  <a:gd name="T10" fmla="*/ 43 w 45"/>
                  <a:gd name="T11" fmla="*/ 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71">
                    <a:moveTo>
                      <a:pt x="43" y="1"/>
                    </a:moveTo>
                    <a:cubicBezTo>
                      <a:pt x="23" y="15"/>
                      <a:pt x="0" y="44"/>
                      <a:pt x="11" y="70"/>
                    </a:cubicBezTo>
                    <a:cubicBezTo>
                      <a:pt x="12" y="71"/>
                      <a:pt x="15" y="71"/>
                      <a:pt x="14" y="69"/>
                    </a:cubicBezTo>
                    <a:cubicBezTo>
                      <a:pt x="14" y="55"/>
                      <a:pt x="14" y="44"/>
                      <a:pt x="20" y="31"/>
                    </a:cubicBezTo>
                    <a:cubicBezTo>
                      <a:pt x="26" y="20"/>
                      <a:pt x="35" y="10"/>
                      <a:pt x="44" y="2"/>
                    </a:cubicBezTo>
                    <a:cubicBezTo>
                      <a:pt x="45" y="2"/>
                      <a:pt x="44" y="0"/>
                      <a:pt x="4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u="sng"/>
              </a:p>
            </p:txBody>
          </p:sp>
          <p:sp>
            <p:nvSpPr>
              <p:cNvPr id="118" name="Freeform 20"/>
              <p:cNvSpPr>
                <a:spLocks noEditPoints="1"/>
              </p:cNvSpPr>
              <p:nvPr/>
            </p:nvSpPr>
            <p:spPr bwMode="auto">
              <a:xfrm>
                <a:off x="-1265" y="808"/>
                <a:ext cx="643" cy="806"/>
              </a:xfrm>
              <a:custGeom>
                <a:avLst/>
                <a:gdLst>
                  <a:gd name="T0" fmla="*/ 382 w 522"/>
                  <a:gd name="T1" fmla="*/ 161 h 409"/>
                  <a:gd name="T2" fmla="*/ 372 w 522"/>
                  <a:gd name="T3" fmla="*/ 141 h 409"/>
                  <a:gd name="T4" fmla="*/ 333 w 522"/>
                  <a:gd name="T5" fmla="*/ 7 h 409"/>
                  <a:gd name="T6" fmla="*/ 264 w 522"/>
                  <a:gd name="T7" fmla="*/ 20 h 409"/>
                  <a:gd name="T8" fmla="*/ 2 w 522"/>
                  <a:gd name="T9" fmla="*/ 329 h 409"/>
                  <a:gd name="T10" fmla="*/ 162 w 522"/>
                  <a:gd name="T11" fmla="*/ 282 h 409"/>
                  <a:gd name="T12" fmla="*/ 324 w 522"/>
                  <a:gd name="T13" fmla="*/ 179 h 409"/>
                  <a:gd name="T14" fmla="*/ 337 w 522"/>
                  <a:gd name="T15" fmla="*/ 312 h 409"/>
                  <a:gd name="T16" fmla="*/ 356 w 522"/>
                  <a:gd name="T17" fmla="*/ 373 h 409"/>
                  <a:gd name="T18" fmla="*/ 499 w 522"/>
                  <a:gd name="T19" fmla="*/ 366 h 409"/>
                  <a:gd name="T20" fmla="*/ 369 w 522"/>
                  <a:gd name="T21" fmla="*/ 235 h 409"/>
                  <a:gd name="T22" fmla="*/ 239 w 522"/>
                  <a:gd name="T23" fmla="*/ 78 h 409"/>
                  <a:gd name="T24" fmla="*/ 240 w 522"/>
                  <a:gd name="T25" fmla="*/ 124 h 409"/>
                  <a:gd name="T26" fmla="*/ 140 w 522"/>
                  <a:gd name="T27" fmla="*/ 253 h 409"/>
                  <a:gd name="T28" fmla="*/ 128 w 522"/>
                  <a:gd name="T29" fmla="*/ 373 h 409"/>
                  <a:gd name="T30" fmla="*/ 122 w 522"/>
                  <a:gd name="T31" fmla="*/ 356 h 409"/>
                  <a:gd name="T32" fmla="*/ 138 w 522"/>
                  <a:gd name="T33" fmla="*/ 320 h 409"/>
                  <a:gd name="T34" fmla="*/ 84 w 522"/>
                  <a:gd name="T35" fmla="*/ 388 h 409"/>
                  <a:gd name="T36" fmla="*/ 122 w 522"/>
                  <a:gd name="T37" fmla="*/ 303 h 409"/>
                  <a:gd name="T38" fmla="*/ 44 w 522"/>
                  <a:gd name="T39" fmla="*/ 374 h 409"/>
                  <a:gd name="T40" fmla="*/ 91 w 522"/>
                  <a:gd name="T41" fmla="*/ 287 h 409"/>
                  <a:gd name="T42" fmla="*/ 48 w 522"/>
                  <a:gd name="T43" fmla="*/ 298 h 409"/>
                  <a:gd name="T44" fmla="*/ 18 w 522"/>
                  <a:gd name="T45" fmla="*/ 341 h 409"/>
                  <a:gd name="T46" fmla="*/ 15 w 522"/>
                  <a:gd name="T47" fmla="*/ 333 h 409"/>
                  <a:gd name="T48" fmla="*/ 151 w 522"/>
                  <a:gd name="T49" fmla="*/ 290 h 409"/>
                  <a:gd name="T50" fmla="*/ 181 w 522"/>
                  <a:gd name="T51" fmla="*/ 249 h 409"/>
                  <a:gd name="T52" fmla="*/ 147 w 522"/>
                  <a:gd name="T53" fmla="*/ 243 h 409"/>
                  <a:gd name="T54" fmla="*/ 183 w 522"/>
                  <a:gd name="T55" fmla="*/ 240 h 409"/>
                  <a:gd name="T56" fmla="*/ 202 w 522"/>
                  <a:gd name="T57" fmla="*/ 210 h 409"/>
                  <a:gd name="T58" fmla="*/ 235 w 522"/>
                  <a:gd name="T59" fmla="*/ 142 h 409"/>
                  <a:gd name="T60" fmla="*/ 272 w 522"/>
                  <a:gd name="T61" fmla="*/ 165 h 409"/>
                  <a:gd name="T62" fmla="*/ 246 w 522"/>
                  <a:gd name="T63" fmla="*/ 138 h 409"/>
                  <a:gd name="T64" fmla="*/ 268 w 522"/>
                  <a:gd name="T65" fmla="*/ 153 h 409"/>
                  <a:gd name="T66" fmla="*/ 331 w 522"/>
                  <a:gd name="T67" fmla="*/ 156 h 409"/>
                  <a:gd name="T68" fmla="*/ 301 w 522"/>
                  <a:gd name="T69" fmla="*/ 158 h 409"/>
                  <a:gd name="T70" fmla="*/ 270 w 522"/>
                  <a:gd name="T71" fmla="*/ 145 h 409"/>
                  <a:gd name="T72" fmla="*/ 263 w 522"/>
                  <a:gd name="T73" fmla="*/ 137 h 409"/>
                  <a:gd name="T74" fmla="*/ 347 w 522"/>
                  <a:gd name="T75" fmla="*/ 150 h 409"/>
                  <a:gd name="T76" fmla="*/ 373 w 522"/>
                  <a:gd name="T77" fmla="*/ 167 h 409"/>
                  <a:gd name="T78" fmla="*/ 374 w 522"/>
                  <a:gd name="T79" fmla="*/ 172 h 409"/>
                  <a:gd name="T80" fmla="*/ 361 w 522"/>
                  <a:gd name="T81" fmla="*/ 151 h 409"/>
                  <a:gd name="T82" fmla="*/ 381 w 522"/>
                  <a:gd name="T83" fmla="*/ 343 h 409"/>
                  <a:gd name="T84" fmla="*/ 470 w 522"/>
                  <a:gd name="T85" fmla="*/ 379 h 409"/>
                  <a:gd name="T86" fmla="*/ 465 w 522"/>
                  <a:gd name="T87" fmla="*/ 358 h 409"/>
                  <a:gd name="T88" fmla="*/ 400 w 522"/>
                  <a:gd name="T89" fmla="*/ 386 h 409"/>
                  <a:gd name="T90" fmla="*/ 443 w 522"/>
                  <a:gd name="T91" fmla="*/ 292 h 409"/>
                  <a:gd name="T92" fmla="*/ 389 w 522"/>
                  <a:gd name="T93" fmla="*/ 337 h 409"/>
                  <a:gd name="T94" fmla="*/ 404 w 522"/>
                  <a:gd name="T95" fmla="*/ 309 h 409"/>
                  <a:gd name="T96" fmla="*/ 361 w 522"/>
                  <a:gd name="T97" fmla="*/ 327 h 409"/>
                  <a:gd name="T98" fmla="*/ 364 w 522"/>
                  <a:gd name="T99" fmla="*/ 306 h 409"/>
                  <a:gd name="T100" fmla="*/ 412 w 522"/>
                  <a:gd name="T101" fmla="*/ 269 h 409"/>
                  <a:gd name="T102" fmla="*/ 470 w 522"/>
                  <a:gd name="T103" fmla="*/ 379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22" h="409">
                    <a:moveTo>
                      <a:pt x="502" y="273"/>
                    </a:moveTo>
                    <a:cubicBezTo>
                      <a:pt x="483" y="247"/>
                      <a:pt x="446" y="245"/>
                      <a:pt x="415" y="252"/>
                    </a:cubicBezTo>
                    <a:cubicBezTo>
                      <a:pt x="400" y="225"/>
                      <a:pt x="388" y="194"/>
                      <a:pt x="379" y="164"/>
                    </a:cubicBezTo>
                    <a:cubicBezTo>
                      <a:pt x="380" y="163"/>
                      <a:pt x="381" y="162"/>
                      <a:pt x="382" y="161"/>
                    </a:cubicBezTo>
                    <a:cubicBezTo>
                      <a:pt x="383" y="159"/>
                      <a:pt x="381" y="157"/>
                      <a:pt x="379" y="159"/>
                    </a:cubicBezTo>
                    <a:cubicBezTo>
                      <a:pt x="379" y="159"/>
                      <a:pt x="379" y="159"/>
                      <a:pt x="378" y="160"/>
                    </a:cubicBezTo>
                    <a:cubicBezTo>
                      <a:pt x="377" y="154"/>
                      <a:pt x="375" y="149"/>
                      <a:pt x="373" y="143"/>
                    </a:cubicBezTo>
                    <a:cubicBezTo>
                      <a:pt x="373" y="142"/>
                      <a:pt x="373" y="141"/>
                      <a:pt x="372" y="141"/>
                    </a:cubicBezTo>
                    <a:cubicBezTo>
                      <a:pt x="379" y="134"/>
                      <a:pt x="383" y="125"/>
                      <a:pt x="387" y="116"/>
                    </a:cubicBezTo>
                    <a:cubicBezTo>
                      <a:pt x="390" y="110"/>
                      <a:pt x="393" y="105"/>
                      <a:pt x="396" y="99"/>
                    </a:cubicBezTo>
                    <a:cubicBezTo>
                      <a:pt x="397" y="96"/>
                      <a:pt x="393" y="93"/>
                      <a:pt x="391" y="96"/>
                    </a:cubicBezTo>
                    <a:cubicBezTo>
                      <a:pt x="394" y="58"/>
                      <a:pt x="374" y="18"/>
                      <a:pt x="333" y="7"/>
                    </a:cubicBezTo>
                    <a:cubicBezTo>
                      <a:pt x="307" y="0"/>
                      <a:pt x="284" y="6"/>
                      <a:pt x="266" y="18"/>
                    </a:cubicBezTo>
                    <a:cubicBezTo>
                      <a:pt x="268" y="16"/>
                      <a:pt x="269" y="14"/>
                      <a:pt x="271" y="12"/>
                    </a:cubicBezTo>
                    <a:cubicBezTo>
                      <a:pt x="271" y="12"/>
                      <a:pt x="271" y="12"/>
                      <a:pt x="271" y="12"/>
                    </a:cubicBezTo>
                    <a:cubicBezTo>
                      <a:pt x="268" y="15"/>
                      <a:pt x="266" y="17"/>
                      <a:pt x="264" y="20"/>
                    </a:cubicBezTo>
                    <a:cubicBezTo>
                      <a:pt x="232" y="45"/>
                      <a:pt x="216" y="92"/>
                      <a:pt x="231" y="132"/>
                    </a:cubicBezTo>
                    <a:cubicBezTo>
                      <a:pt x="194" y="168"/>
                      <a:pt x="158" y="203"/>
                      <a:pt x="129" y="245"/>
                    </a:cubicBezTo>
                    <a:cubicBezTo>
                      <a:pt x="94" y="225"/>
                      <a:pt x="49" y="236"/>
                      <a:pt x="23" y="266"/>
                    </a:cubicBezTo>
                    <a:cubicBezTo>
                      <a:pt x="8" y="283"/>
                      <a:pt x="0" y="306"/>
                      <a:pt x="2" y="329"/>
                    </a:cubicBezTo>
                    <a:cubicBezTo>
                      <a:pt x="3" y="352"/>
                      <a:pt x="16" y="370"/>
                      <a:pt x="34" y="384"/>
                    </a:cubicBezTo>
                    <a:cubicBezTo>
                      <a:pt x="44" y="390"/>
                      <a:pt x="56" y="395"/>
                      <a:pt x="68" y="398"/>
                    </a:cubicBezTo>
                    <a:cubicBezTo>
                      <a:pt x="106" y="409"/>
                      <a:pt x="148" y="391"/>
                      <a:pt x="163" y="353"/>
                    </a:cubicBezTo>
                    <a:cubicBezTo>
                      <a:pt x="172" y="330"/>
                      <a:pt x="172" y="304"/>
                      <a:pt x="162" y="282"/>
                    </a:cubicBezTo>
                    <a:cubicBezTo>
                      <a:pt x="169" y="276"/>
                      <a:pt x="175" y="269"/>
                      <a:pt x="181" y="263"/>
                    </a:cubicBezTo>
                    <a:cubicBezTo>
                      <a:pt x="191" y="251"/>
                      <a:pt x="201" y="239"/>
                      <a:pt x="212" y="227"/>
                    </a:cubicBezTo>
                    <a:cubicBezTo>
                      <a:pt x="228" y="208"/>
                      <a:pt x="244" y="189"/>
                      <a:pt x="263" y="173"/>
                    </a:cubicBezTo>
                    <a:cubicBezTo>
                      <a:pt x="281" y="184"/>
                      <a:pt x="303" y="188"/>
                      <a:pt x="324" y="179"/>
                    </a:cubicBezTo>
                    <a:cubicBezTo>
                      <a:pt x="329" y="177"/>
                      <a:pt x="333" y="174"/>
                      <a:pt x="338" y="171"/>
                    </a:cubicBezTo>
                    <a:cubicBezTo>
                      <a:pt x="342" y="205"/>
                      <a:pt x="356" y="239"/>
                      <a:pt x="370" y="270"/>
                    </a:cubicBezTo>
                    <a:cubicBezTo>
                      <a:pt x="358" y="277"/>
                      <a:pt x="349" y="286"/>
                      <a:pt x="342" y="298"/>
                    </a:cubicBezTo>
                    <a:cubicBezTo>
                      <a:pt x="339" y="302"/>
                      <a:pt x="338" y="307"/>
                      <a:pt x="337" y="312"/>
                    </a:cubicBezTo>
                    <a:cubicBezTo>
                      <a:pt x="330" y="323"/>
                      <a:pt x="330" y="337"/>
                      <a:pt x="339" y="351"/>
                    </a:cubicBezTo>
                    <a:cubicBezTo>
                      <a:pt x="342" y="356"/>
                      <a:pt x="347" y="362"/>
                      <a:pt x="353" y="367"/>
                    </a:cubicBezTo>
                    <a:cubicBezTo>
                      <a:pt x="353" y="368"/>
                      <a:pt x="353" y="368"/>
                      <a:pt x="353" y="368"/>
                    </a:cubicBezTo>
                    <a:cubicBezTo>
                      <a:pt x="354" y="370"/>
                      <a:pt x="355" y="372"/>
                      <a:pt x="356" y="373"/>
                    </a:cubicBezTo>
                    <a:cubicBezTo>
                      <a:pt x="356" y="374"/>
                      <a:pt x="358" y="374"/>
                      <a:pt x="358" y="374"/>
                    </a:cubicBezTo>
                    <a:cubicBezTo>
                      <a:pt x="360" y="375"/>
                      <a:pt x="361" y="376"/>
                      <a:pt x="363" y="378"/>
                    </a:cubicBezTo>
                    <a:cubicBezTo>
                      <a:pt x="378" y="396"/>
                      <a:pt x="402" y="406"/>
                      <a:pt x="426" y="407"/>
                    </a:cubicBezTo>
                    <a:cubicBezTo>
                      <a:pt x="456" y="408"/>
                      <a:pt x="484" y="392"/>
                      <a:pt x="499" y="366"/>
                    </a:cubicBezTo>
                    <a:cubicBezTo>
                      <a:pt x="515" y="340"/>
                      <a:pt x="522" y="299"/>
                      <a:pt x="502" y="273"/>
                    </a:cubicBezTo>
                    <a:close/>
                    <a:moveTo>
                      <a:pt x="387" y="261"/>
                    </a:moveTo>
                    <a:cubicBezTo>
                      <a:pt x="385" y="262"/>
                      <a:pt x="383" y="263"/>
                      <a:pt x="380" y="264"/>
                    </a:cubicBezTo>
                    <a:cubicBezTo>
                      <a:pt x="376" y="255"/>
                      <a:pt x="373" y="245"/>
                      <a:pt x="369" y="235"/>
                    </a:cubicBezTo>
                    <a:cubicBezTo>
                      <a:pt x="371" y="223"/>
                      <a:pt x="374" y="210"/>
                      <a:pt x="383" y="203"/>
                    </a:cubicBezTo>
                    <a:cubicBezTo>
                      <a:pt x="389" y="221"/>
                      <a:pt x="395" y="238"/>
                      <a:pt x="404" y="255"/>
                    </a:cubicBezTo>
                    <a:cubicBezTo>
                      <a:pt x="398" y="257"/>
                      <a:pt x="392" y="259"/>
                      <a:pt x="387" y="261"/>
                    </a:cubicBezTo>
                    <a:close/>
                    <a:moveTo>
                      <a:pt x="239" y="78"/>
                    </a:moveTo>
                    <a:cubicBezTo>
                      <a:pt x="240" y="73"/>
                      <a:pt x="242" y="68"/>
                      <a:pt x="244" y="63"/>
                    </a:cubicBezTo>
                    <a:cubicBezTo>
                      <a:pt x="240" y="81"/>
                      <a:pt x="241" y="99"/>
                      <a:pt x="246" y="117"/>
                    </a:cubicBezTo>
                    <a:cubicBezTo>
                      <a:pt x="246" y="117"/>
                      <a:pt x="246" y="118"/>
                      <a:pt x="246" y="118"/>
                    </a:cubicBezTo>
                    <a:cubicBezTo>
                      <a:pt x="244" y="120"/>
                      <a:pt x="242" y="122"/>
                      <a:pt x="240" y="124"/>
                    </a:cubicBezTo>
                    <a:cubicBezTo>
                      <a:pt x="235" y="109"/>
                      <a:pt x="236" y="93"/>
                      <a:pt x="239" y="78"/>
                    </a:cubicBezTo>
                    <a:close/>
                    <a:moveTo>
                      <a:pt x="146" y="244"/>
                    </a:moveTo>
                    <a:cubicBezTo>
                      <a:pt x="147" y="250"/>
                      <a:pt x="147" y="255"/>
                      <a:pt x="147" y="260"/>
                    </a:cubicBezTo>
                    <a:cubicBezTo>
                      <a:pt x="145" y="257"/>
                      <a:pt x="143" y="255"/>
                      <a:pt x="140" y="253"/>
                    </a:cubicBezTo>
                    <a:cubicBezTo>
                      <a:pt x="142" y="250"/>
                      <a:pt x="144" y="247"/>
                      <a:pt x="146" y="244"/>
                    </a:cubicBezTo>
                    <a:close/>
                    <a:moveTo>
                      <a:pt x="143" y="364"/>
                    </a:moveTo>
                    <a:cubicBezTo>
                      <a:pt x="142" y="362"/>
                      <a:pt x="139" y="362"/>
                      <a:pt x="138" y="363"/>
                    </a:cubicBezTo>
                    <a:cubicBezTo>
                      <a:pt x="135" y="367"/>
                      <a:pt x="131" y="370"/>
                      <a:pt x="128" y="373"/>
                    </a:cubicBezTo>
                    <a:cubicBezTo>
                      <a:pt x="126" y="367"/>
                      <a:pt x="125" y="362"/>
                      <a:pt x="127" y="357"/>
                    </a:cubicBezTo>
                    <a:cubicBezTo>
                      <a:pt x="130" y="349"/>
                      <a:pt x="140" y="344"/>
                      <a:pt x="147" y="341"/>
                    </a:cubicBezTo>
                    <a:cubicBezTo>
                      <a:pt x="149" y="341"/>
                      <a:pt x="148" y="337"/>
                      <a:pt x="146" y="338"/>
                    </a:cubicBezTo>
                    <a:cubicBezTo>
                      <a:pt x="136" y="341"/>
                      <a:pt x="127" y="346"/>
                      <a:pt x="122" y="356"/>
                    </a:cubicBezTo>
                    <a:cubicBezTo>
                      <a:pt x="119" y="363"/>
                      <a:pt x="121" y="370"/>
                      <a:pt x="124" y="375"/>
                    </a:cubicBezTo>
                    <a:cubicBezTo>
                      <a:pt x="116" y="381"/>
                      <a:pt x="108" y="385"/>
                      <a:pt x="98" y="387"/>
                    </a:cubicBezTo>
                    <a:cubicBezTo>
                      <a:pt x="92" y="374"/>
                      <a:pt x="94" y="364"/>
                      <a:pt x="102" y="352"/>
                    </a:cubicBezTo>
                    <a:cubicBezTo>
                      <a:pt x="110" y="338"/>
                      <a:pt x="124" y="327"/>
                      <a:pt x="138" y="320"/>
                    </a:cubicBezTo>
                    <a:cubicBezTo>
                      <a:pt x="138" y="320"/>
                      <a:pt x="138" y="320"/>
                      <a:pt x="138" y="320"/>
                    </a:cubicBezTo>
                    <a:cubicBezTo>
                      <a:pt x="120" y="326"/>
                      <a:pt x="105" y="338"/>
                      <a:pt x="95" y="354"/>
                    </a:cubicBezTo>
                    <a:cubicBezTo>
                      <a:pt x="88" y="363"/>
                      <a:pt x="85" y="378"/>
                      <a:pt x="92" y="388"/>
                    </a:cubicBezTo>
                    <a:cubicBezTo>
                      <a:pt x="89" y="388"/>
                      <a:pt x="87" y="388"/>
                      <a:pt x="84" y="388"/>
                    </a:cubicBezTo>
                    <a:cubicBezTo>
                      <a:pt x="76" y="388"/>
                      <a:pt x="69" y="386"/>
                      <a:pt x="62" y="383"/>
                    </a:cubicBezTo>
                    <a:cubicBezTo>
                      <a:pt x="57" y="377"/>
                      <a:pt x="54" y="371"/>
                      <a:pt x="56" y="363"/>
                    </a:cubicBezTo>
                    <a:cubicBezTo>
                      <a:pt x="58" y="353"/>
                      <a:pt x="66" y="345"/>
                      <a:pt x="72" y="338"/>
                    </a:cubicBezTo>
                    <a:cubicBezTo>
                      <a:pt x="87" y="324"/>
                      <a:pt x="104" y="313"/>
                      <a:pt x="122" y="303"/>
                    </a:cubicBezTo>
                    <a:cubicBezTo>
                      <a:pt x="123" y="303"/>
                      <a:pt x="122" y="302"/>
                      <a:pt x="121" y="302"/>
                    </a:cubicBezTo>
                    <a:cubicBezTo>
                      <a:pt x="99" y="312"/>
                      <a:pt x="76" y="325"/>
                      <a:pt x="60" y="343"/>
                    </a:cubicBezTo>
                    <a:cubicBezTo>
                      <a:pt x="51" y="354"/>
                      <a:pt x="47" y="367"/>
                      <a:pt x="51" y="378"/>
                    </a:cubicBezTo>
                    <a:cubicBezTo>
                      <a:pt x="49" y="377"/>
                      <a:pt x="46" y="376"/>
                      <a:pt x="44" y="374"/>
                    </a:cubicBezTo>
                    <a:cubicBezTo>
                      <a:pt x="40" y="371"/>
                      <a:pt x="37" y="367"/>
                      <a:pt x="34" y="362"/>
                    </a:cubicBezTo>
                    <a:cubicBezTo>
                      <a:pt x="35" y="352"/>
                      <a:pt x="41" y="343"/>
                      <a:pt x="45" y="335"/>
                    </a:cubicBezTo>
                    <a:cubicBezTo>
                      <a:pt x="56" y="317"/>
                      <a:pt x="73" y="299"/>
                      <a:pt x="92" y="288"/>
                    </a:cubicBezTo>
                    <a:cubicBezTo>
                      <a:pt x="92" y="288"/>
                      <a:pt x="92" y="287"/>
                      <a:pt x="91" y="287"/>
                    </a:cubicBezTo>
                    <a:cubicBezTo>
                      <a:pt x="68" y="298"/>
                      <a:pt x="48" y="320"/>
                      <a:pt x="35" y="342"/>
                    </a:cubicBezTo>
                    <a:cubicBezTo>
                      <a:pt x="33" y="346"/>
                      <a:pt x="32" y="349"/>
                      <a:pt x="31" y="353"/>
                    </a:cubicBezTo>
                    <a:cubicBezTo>
                      <a:pt x="30" y="353"/>
                      <a:pt x="30" y="353"/>
                      <a:pt x="30" y="352"/>
                    </a:cubicBezTo>
                    <a:cubicBezTo>
                      <a:pt x="24" y="333"/>
                      <a:pt x="35" y="312"/>
                      <a:pt x="48" y="298"/>
                    </a:cubicBezTo>
                    <a:cubicBezTo>
                      <a:pt x="48" y="297"/>
                      <a:pt x="48" y="297"/>
                      <a:pt x="47" y="297"/>
                    </a:cubicBezTo>
                    <a:cubicBezTo>
                      <a:pt x="32" y="311"/>
                      <a:pt x="20" y="331"/>
                      <a:pt x="22" y="353"/>
                    </a:cubicBezTo>
                    <a:cubicBezTo>
                      <a:pt x="20" y="349"/>
                      <a:pt x="19" y="346"/>
                      <a:pt x="17" y="342"/>
                    </a:cubicBezTo>
                    <a:cubicBezTo>
                      <a:pt x="18" y="342"/>
                      <a:pt x="18" y="342"/>
                      <a:pt x="18" y="341"/>
                    </a:cubicBezTo>
                    <a:cubicBezTo>
                      <a:pt x="22" y="322"/>
                      <a:pt x="28" y="306"/>
                      <a:pt x="41" y="291"/>
                    </a:cubicBezTo>
                    <a:cubicBezTo>
                      <a:pt x="55" y="276"/>
                      <a:pt x="72" y="267"/>
                      <a:pt x="91" y="261"/>
                    </a:cubicBezTo>
                    <a:cubicBezTo>
                      <a:pt x="92" y="261"/>
                      <a:pt x="92" y="260"/>
                      <a:pt x="91" y="260"/>
                    </a:cubicBezTo>
                    <a:cubicBezTo>
                      <a:pt x="55" y="269"/>
                      <a:pt x="19" y="294"/>
                      <a:pt x="15" y="333"/>
                    </a:cubicBezTo>
                    <a:cubicBezTo>
                      <a:pt x="9" y="298"/>
                      <a:pt x="38" y="261"/>
                      <a:pt x="72" y="251"/>
                    </a:cubicBezTo>
                    <a:cubicBezTo>
                      <a:pt x="104" y="241"/>
                      <a:pt x="132" y="257"/>
                      <a:pt x="147" y="283"/>
                    </a:cubicBezTo>
                    <a:cubicBezTo>
                      <a:pt x="147" y="283"/>
                      <a:pt x="147" y="283"/>
                      <a:pt x="147" y="283"/>
                    </a:cubicBezTo>
                    <a:cubicBezTo>
                      <a:pt x="144" y="286"/>
                      <a:pt x="147" y="291"/>
                      <a:pt x="151" y="290"/>
                    </a:cubicBezTo>
                    <a:cubicBezTo>
                      <a:pt x="155" y="299"/>
                      <a:pt x="157" y="309"/>
                      <a:pt x="157" y="320"/>
                    </a:cubicBezTo>
                    <a:cubicBezTo>
                      <a:pt x="157" y="337"/>
                      <a:pt x="152" y="352"/>
                      <a:pt x="143" y="364"/>
                    </a:cubicBezTo>
                    <a:close/>
                    <a:moveTo>
                      <a:pt x="212" y="214"/>
                    </a:moveTo>
                    <a:cubicBezTo>
                      <a:pt x="202" y="225"/>
                      <a:pt x="192" y="238"/>
                      <a:pt x="181" y="249"/>
                    </a:cubicBezTo>
                    <a:cubicBezTo>
                      <a:pt x="173" y="258"/>
                      <a:pt x="165" y="265"/>
                      <a:pt x="157" y="273"/>
                    </a:cubicBezTo>
                    <a:cubicBezTo>
                      <a:pt x="155" y="269"/>
                      <a:pt x="153" y="266"/>
                      <a:pt x="150" y="263"/>
                    </a:cubicBezTo>
                    <a:cubicBezTo>
                      <a:pt x="152" y="257"/>
                      <a:pt x="149" y="249"/>
                      <a:pt x="148" y="244"/>
                    </a:cubicBezTo>
                    <a:cubicBezTo>
                      <a:pt x="148" y="243"/>
                      <a:pt x="148" y="243"/>
                      <a:pt x="147" y="243"/>
                    </a:cubicBezTo>
                    <a:cubicBezTo>
                      <a:pt x="160" y="226"/>
                      <a:pt x="173" y="210"/>
                      <a:pt x="186" y="194"/>
                    </a:cubicBezTo>
                    <a:cubicBezTo>
                      <a:pt x="185" y="200"/>
                      <a:pt x="185" y="206"/>
                      <a:pt x="184" y="212"/>
                    </a:cubicBezTo>
                    <a:cubicBezTo>
                      <a:pt x="184" y="221"/>
                      <a:pt x="181" y="230"/>
                      <a:pt x="181" y="239"/>
                    </a:cubicBezTo>
                    <a:cubicBezTo>
                      <a:pt x="181" y="240"/>
                      <a:pt x="183" y="241"/>
                      <a:pt x="183" y="240"/>
                    </a:cubicBezTo>
                    <a:cubicBezTo>
                      <a:pt x="190" y="227"/>
                      <a:pt x="191" y="206"/>
                      <a:pt x="188" y="192"/>
                    </a:cubicBezTo>
                    <a:cubicBezTo>
                      <a:pt x="188" y="192"/>
                      <a:pt x="188" y="192"/>
                      <a:pt x="188" y="192"/>
                    </a:cubicBezTo>
                    <a:cubicBezTo>
                      <a:pt x="192" y="187"/>
                      <a:pt x="197" y="181"/>
                      <a:pt x="201" y="176"/>
                    </a:cubicBezTo>
                    <a:cubicBezTo>
                      <a:pt x="204" y="188"/>
                      <a:pt x="203" y="198"/>
                      <a:pt x="202" y="210"/>
                    </a:cubicBezTo>
                    <a:cubicBezTo>
                      <a:pt x="202" y="212"/>
                      <a:pt x="204" y="212"/>
                      <a:pt x="205" y="211"/>
                    </a:cubicBezTo>
                    <a:cubicBezTo>
                      <a:pt x="209" y="199"/>
                      <a:pt x="207" y="186"/>
                      <a:pt x="203" y="174"/>
                    </a:cubicBezTo>
                    <a:cubicBezTo>
                      <a:pt x="213" y="162"/>
                      <a:pt x="223" y="150"/>
                      <a:pt x="233" y="138"/>
                    </a:cubicBezTo>
                    <a:cubicBezTo>
                      <a:pt x="234" y="140"/>
                      <a:pt x="234" y="141"/>
                      <a:pt x="235" y="142"/>
                    </a:cubicBezTo>
                    <a:cubicBezTo>
                      <a:pt x="240" y="153"/>
                      <a:pt x="249" y="163"/>
                      <a:pt x="259" y="170"/>
                    </a:cubicBezTo>
                    <a:cubicBezTo>
                      <a:pt x="241" y="181"/>
                      <a:pt x="226" y="198"/>
                      <a:pt x="212" y="214"/>
                    </a:cubicBezTo>
                    <a:close/>
                    <a:moveTo>
                      <a:pt x="301" y="173"/>
                    </a:moveTo>
                    <a:cubicBezTo>
                      <a:pt x="291" y="174"/>
                      <a:pt x="281" y="171"/>
                      <a:pt x="272" y="165"/>
                    </a:cubicBezTo>
                    <a:cubicBezTo>
                      <a:pt x="274" y="164"/>
                      <a:pt x="276" y="162"/>
                      <a:pt x="278" y="161"/>
                    </a:cubicBezTo>
                    <a:cubicBezTo>
                      <a:pt x="278" y="161"/>
                      <a:pt x="278" y="161"/>
                      <a:pt x="278" y="161"/>
                    </a:cubicBezTo>
                    <a:cubicBezTo>
                      <a:pt x="275" y="162"/>
                      <a:pt x="272" y="163"/>
                      <a:pt x="270" y="164"/>
                    </a:cubicBezTo>
                    <a:cubicBezTo>
                      <a:pt x="260" y="157"/>
                      <a:pt x="251" y="148"/>
                      <a:pt x="246" y="138"/>
                    </a:cubicBezTo>
                    <a:cubicBezTo>
                      <a:pt x="244" y="135"/>
                      <a:pt x="243" y="132"/>
                      <a:pt x="241" y="129"/>
                    </a:cubicBezTo>
                    <a:cubicBezTo>
                      <a:pt x="243" y="126"/>
                      <a:pt x="245" y="124"/>
                      <a:pt x="247" y="122"/>
                    </a:cubicBezTo>
                    <a:cubicBezTo>
                      <a:pt x="251" y="134"/>
                      <a:pt x="258" y="143"/>
                      <a:pt x="267" y="151"/>
                    </a:cubicBezTo>
                    <a:cubicBezTo>
                      <a:pt x="267" y="151"/>
                      <a:pt x="268" y="152"/>
                      <a:pt x="268" y="153"/>
                    </a:cubicBezTo>
                    <a:cubicBezTo>
                      <a:pt x="269" y="154"/>
                      <a:pt x="270" y="154"/>
                      <a:pt x="271" y="153"/>
                    </a:cubicBezTo>
                    <a:cubicBezTo>
                      <a:pt x="286" y="165"/>
                      <a:pt x="307" y="168"/>
                      <a:pt x="328" y="165"/>
                    </a:cubicBezTo>
                    <a:cubicBezTo>
                      <a:pt x="320" y="169"/>
                      <a:pt x="311" y="173"/>
                      <a:pt x="301" y="173"/>
                    </a:cubicBezTo>
                    <a:close/>
                    <a:moveTo>
                      <a:pt x="331" y="156"/>
                    </a:moveTo>
                    <a:cubicBezTo>
                      <a:pt x="329" y="134"/>
                      <a:pt x="337" y="114"/>
                      <a:pt x="358" y="104"/>
                    </a:cubicBezTo>
                    <a:cubicBezTo>
                      <a:pt x="360" y="103"/>
                      <a:pt x="359" y="101"/>
                      <a:pt x="357" y="101"/>
                    </a:cubicBezTo>
                    <a:cubicBezTo>
                      <a:pt x="337" y="107"/>
                      <a:pt x="313" y="136"/>
                      <a:pt x="328" y="157"/>
                    </a:cubicBezTo>
                    <a:cubicBezTo>
                      <a:pt x="319" y="159"/>
                      <a:pt x="310" y="160"/>
                      <a:pt x="301" y="158"/>
                    </a:cubicBezTo>
                    <a:cubicBezTo>
                      <a:pt x="292" y="129"/>
                      <a:pt x="306" y="95"/>
                      <a:pt x="335" y="84"/>
                    </a:cubicBezTo>
                    <a:cubicBezTo>
                      <a:pt x="337" y="84"/>
                      <a:pt x="336" y="81"/>
                      <a:pt x="335" y="82"/>
                    </a:cubicBezTo>
                    <a:cubicBezTo>
                      <a:pt x="307" y="91"/>
                      <a:pt x="282" y="129"/>
                      <a:pt x="295" y="157"/>
                    </a:cubicBezTo>
                    <a:cubicBezTo>
                      <a:pt x="286" y="155"/>
                      <a:pt x="278" y="151"/>
                      <a:pt x="270" y="145"/>
                    </a:cubicBezTo>
                    <a:cubicBezTo>
                      <a:pt x="268" y="128"/>
                      <a:pt x="267" y="113"/>
                      <a:pt x="276" y="97"/>
                    </a:cubicBezTo>
                    <a:cubicBezTo>
                      <a:pt x="284" y="82"/>
                      <a:pt x="300" y="69"/>
                      <a:pt x="315" y="58"/>
                    </a:cubicBezTo>
                    <a:cubicBezTo>
                      <a:pt x="315" y="57"/>
                      <a:pt x="315" y="56"/>
                      <a:pt x="314" y="57"/>
                    </a:cubicBezTo>
                    <a:cubicBezTo>
                      <a:pt x="285" y="74"/>
                      <a:pt x="256" y="103"/>
                      <a:pt x="263" y="137"/>
                    </a:cubicBezTo>
                    <a:cubicBezTo>
                      <a:pt x="244" y="114"/>
                      <a:pt x="241" y="81"/>
                      <a:pt x="250" y="52"/>
                    </a:cubicBezTo>
                    <a:cubicBezTo>
                      <a:pt x="267" y="24"/>
                      <a:pt x="299" y="9"/>
                      <a:pt x="332" y="18"/>
                    </a:cubicBezTo>
                    <a:cubicBezTo>
                      <a:pt x="372" y="28"/>
                      <a:pt x="390" y="73"/>
                      <a:pt x="380" y="110"/>
                    </a:cubicBezTo>
                    <a:cubicBezTo>
                      <a:pt x="370" y="123"/>
                      <a:pt x="359" y="138"/>
                      <a:pt x="347" y="150"/>
                    </a:cubicBezTo>
                    <a:cubicBezTo>
                      <a:pt x="342" y="153"/>
                      <a:pt x="337" y="155"/>
                      <a:pt x="331" y="156"/>
                    </a:cubicBezTo>
                    <a:close/>
                    <a:moveTo>
                      <a:pt x="361" y="151"/>
                    </a:moveTo>
                    <a:cubicBezTo>
                      <a:pt x="364" y="149"/>
                      <a:pt x="366" y="147"/>
                      <a:pt x="368" y="145"/>
                    </a:cubicBezTo>
                    <a:cubicBezTo>
                      <a:pt x="370" y="152"/>
                      <a:pt x="371" y="159"/>
                      <a:pt x="373" y="167"/>
                    </a:cubicBezTo>
                    <a:cubicBezTo>
                      <a:pt x="365" y="178"/>
                      <a:pt x="359" y="191"/>
                      <a:pt x="361" y="203"/>
                    </a:cubicBezTo>
                    <a:cubicBezTo>
                      <a:pt x="361" y="205"/>
                      <a:pt x="364" y="205"/>
                      <a:pt x="364" y="203"/>
                    </a:cubicBezTo>
                    <a:cubicBezTo>
                      <a:pt x="366" y="197"/>
                      <a:pt x="367" y="191"/>
                      <a:pt x="369" y="184"/>
                    </a:cubicBezTo>
                    <a:cubicBezTo>
                      <a:pt x="370" y="180"/>
                      <a:pt x="372" y="176"/>
                      <a:pt x="374" y="172"/>
                    </a:cubicBezTo>
                    <a:cubicBezTo>
                      <a:pt x="377" y="182"/>
                      <a:pt x="379" y="192"/>
                      <a:pt x="382" y="202"/>
                    </a:cubicBezTo>
                    <a:cubicBezTo>
                      <a:pt x="374" y="207"/>
                      <a:pt x="369" y="218"/>
                      <a:pt x="366" y="228"/>
                    </a:cubicBezTo>
                    <a:cubicBezTo>
                      <a:pt x="359" y="208"/>
                      <a:pt x="352" y="187"/>
                      <a:pt x="343" y="168"/>
                    </a:cubicBezTo>
                    <a:cubicBezTo>
                      <a:pt x="349" y="163"/>
                      <a:pt x="355" y="157"/>
                      <a:pt x="361" y="151"/>
                    </a:cubicBezTo>
                    <a:close/>
                    <a:moveTo>
                      <a:pt x="377" y="367"/>
                    </a:moveTo>
                    <a:cubicBezTo>
                      <a:pt x="377" y="357"/>
                      <a:pt x="376" y="347"/>
                      <a:pt x="381" y="337"/>
                    </a:cubicBezTo>
                    <a:cubicBezTo>
                      <a:pt x="385" y="328"/>
                      <a:pt x="393" y="319"/>
                      <a:pt x="401" y="313"/>
                    </a:cubicBezTo>
                    <a:cubicBezTo>
                      <a:pt x="393" y="322"/>
                      <a:pt x="386" y="332"/>
                      <a:pt x="381" y="343"/>
                    </a:cubicBezTo>
                    <a:cubicBezTo>
                      <a:pt x="377" y="351"/>
                      <a:pt x="377" y="361"/>
                      <a:pt x="379" y="370"/>
                    </a:cubicBezTo>
                    <a:cubicBezTo>
                      <a:pt x="378" y="370"/>
                      <a:pt x="377" y="369"/>
                      <a:pt x="376" y="369"/>
                    </a:cubicBezTo>
                    <a:cubicBezTo>
                      <a:pt x="377" y="369"/>
                      <a:pt x="378" y="368"/>
                      <a:pt x="377" y="367"/>
                    </a:cubicBezTo>
                    <a:close/>
                    <a:moveTo>
                      <a:pt x="470" y="379"/>
                    </a:moveTo>
                    <a:cubicBezTo>
                      <a:pt x="470" y="373"/>
                      <a:pt x="468" y="368"/>
                      <a:pt x="469" y="362"/>
                    </a:cubicBezTo>
                    <a:cubicBezTo>
                      <a:pt x="471" y="354"/>
                      <a:pt x="478" y="348"/>
                      <a:pt x="485" y="344"/>
                    </a:cubicBezTo>
                    <a:cubicBezTo>
                      <a:pt x="485" y="344"/>
                      <a:pt x="485" y="343"/>
                      <a:pt x="484" y="343"/>
                    </a:cubicBezTo>
                    <a:cubicBezTo>
                      <a:pt x="476" y="346"/>
                      <a:pt x="469" y="350"/>
                      <a:pt x="465" y="358"/>
                    </a:cubicBezTo>
                    <a:cubicBezTo>
                      <a:pt x="462" y="365"/>
                      <a:pt x="461" y="376"/>
                      <a:pt x="466" y="381"/>
                    </a:cubicBezTo>
                    <a:cubicBezTo>
                      <a:pt x="459" y="386"/>
                      <a:pt x="451" y="390"/>
                      <a:pt x="442" y="392"/>
                    </a:cubicBezTo>
                    <a:cubicBezTo>
                      <a:pt x="427" y="396"/>
                      <a:pt x="410" y="394"/>
                      <a:pt x="396" y="388"/>
                    </a:cubicBezTo>
                    <a:cubicBezTo>
                      <a:pt x="397" y="387"/>
                      <a:pt x="399" y="387"/>
                      <a:pt x="400" y="386"/>
                    </a:cubicBezTo>
                    <a:cubicBezTo>
                      <a:pt x="402" y="385"/>
                      <a:pt x="402" y="384"/>
                      <a:pt x="402" y="383"/>
                    </a:cubicBezTo>
                    <a:cubicBezTo>
                      <a:pt x="402" y="383"/>
                      <a:pt x="402" y="382"/>
                      <a:pt x="401" y="382"/>
                    </a:cubicBezTo>
                    <a:cubicBezTo>
                      <a:pt x="385" y="346"/>
                      <a:pt x="408" y="307"/>
                      <a:pt x="443" y="292"/>
                    </a:cubicBezTo>
                    <a:cubicBezTo>
                      <a:pt x="443" y="292"/>
                      <a:pt x="443" y="292"/>
                      <a:pt x="443" y="292"/>
                    </a:cubicBezTo>
                    <a:cubicBezTo>
                      <a:pt x="409" y="302"/>
                      <a:pt x="378" y="341"/>
                      <a:pt x="392" y="376"/>
                    </a:cubicBezTo>
                    <a:cubicBezTo>
                      <a:pt x="390" y="375"/>
                      <a:pt x="389" y="375"/>
                      <a:pt x="388" y="374"/>
                    </a:cubicBezTo>
                    <a:cubicBezTo>
                      <a:pt x="386" y="370"/>
                      <a:pt x="385" y="366"/>
                      <a:pt x="384" y="362"/>
                    </a:cubicBezTo>
                    <a:cubicBezTo>
                      <a:pt x="383" y="353"/>
                      <a:pt x="386" y="345"/>
                      <a:pt x="389" y="337"/>
                    </a:cubicBezTo>
                    <a:cubicBezTo>
                      <a:pt x="395" y="323"/>
                      <a:pt x="406" y="311"/>
                      <a:pt x="414" y="298"/>
                    </a:cubicBezTo>
                    <a:cubicBezTo>
                      <a:pt x="415" y="298"/>
                      <a:pt x="414" y="297"/>
                      <a:pt x="413" y="298"/>
                    </a:cubicBezTo>
                    <a:cubicBezTo>
                      <a:pt x="410" y="301"/>
                      <a:pt x="407" y="305"/>
                      <a:pt x="404" y="309"/>
                    </a:cubicBezTo>
                    <a:cubicBezTo>
                      <a:pt x="404" y="309"/>
                      <a:pt x="404" y="309"/>
                      <a:pt x="404" y="309"/>
                    </a:cubicBezTo>
                    <a:cubicBezTo>
                      <a:pt x="384" y="319"/>
                      <a:pt x="361" y="344"/>
                      <a:pt x="374" y="367"/>
                    </a:cubicBezTo>
                    <a:cubicBezTo>
                      <a:pt x="373" y="367"/>
                      <a:pt x="373" y="367"/>
                      <a:pt x="372" y="366"/>
                    </a:cubicBezTo>
                    <a:cubicBezTo>
                      <a:pt x="365" y="356"/>
                      <a:pt x="362" y="342"/>
                      <a:pt x="361" y="330"/>
                    </a:cubicBezTo>
                    <a:cubicBezTo>
                      <a:pt x="361" y="329"/>
                      <a:pt x="361" y="328"/>
                      <a:pt x="361" y="327"/>
                    </a:cubicBezTo>
                    <a:cubicBezTo>
                      <a:pt x="373" y="299"/>
                      <a:pt x="403" y="281"/>
                      <a:pt x="435" y="280"/>
                    </a:cubicBezTo>
                    <a:cubicBezTo>
                      <a:pt x="436" y="280"/>
                      <a:pt x="436" y="279"/>
                      <a:pt x="436" y="279"/>
                    </a:cubicBezTo>
                    <a:cubicBezTo>
                      <a:pt x="410" y="274"/>
                      <a:pt x="380" y="288"/>
                      <a:pt x="363" y="309"/>
                    </a:cubicBezTo>
                    <a:cubicBezTo>
                      <a:pt x="363" y="308"/>
                      <a:pt x="363" y="307"/>
                      <a:pt x="364" y="306"/>
                    </a:cubicBezTo>
                    <a:cubicBezTo>
                      <a:pt x="365" y="304"/>
                      <a:pt x="364" y="302"/>
                      <a:pt x="363" y="300"/>
                    </a:cubicBezTo>
                    <a:cubicBezTo>
                      <a:pt x="363" y="298"/>
                      <a:pt x="364" y="296"/>
                      <a:pt x="364" y="294"/>
                    </a:cubicBezTo>
                    <a:cubicBezTo>
                      <a:pt x="368" y="291"/>
                      <a:pt x="372" y="288"/>
                      <a:pt x="376" y="285"/>
                    </a:cubicBezTo>
                    <a:cubicBezTo>
                      <a:pt x="387" y="278"/>
                      <a:pt x="399" y="273"/>
                      <a:pt x="412" y="269"/>
                    </a:cubicBezTo>
                    <a:cubicBezTo>
                      <a:pt x="415" y="271"/>
                      <a:pt x="418" y="270"/>
                      <a:pt x="420" y="267"/>
                    </a:cubicBezTo>
                    <a:cubicBezTo>
                      <a:pt x="432" y="265"/>
                      <a:pt x="445" y="264"/>
                      <a:pt x="456" y="266"/>
                    </a:cubicBezTo>
                    <a:cubicBezTo>
                      <a:pt x="486" y="269"/>
                      <a:pt x="501" y="290"/>
                      <a:pt x="499" y="320"/>
                    </a:cubicBezTo>
                    <a:cubicBezTo>
                      <a:pt x="497" y="343"/>
                      <a:pt x="487" y="365"/>
                      <a:pt x="470" y="3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u="sng"/>
              </a:p>
            </p:txBody>
          </p:sp>
          <p:sp>
            <p:nvSpPr>
              <p:cNvPr id="119" name="Freeform 21"/>
              <p:cNvSpPr>
                <a:spLocks/>
              </p:cNvSpPr>
              <p:nvPr/>
            </p:nvSpPr>
            <p:spPr bwMode="auto">
              <a:xfrm>
                <a:off x="-743" y="1445"/>
                <a:ext cx="53" cy="130"/>
              </a:xfrm>
              <a:custGeom>
                <a:avLst/>
                <a:gdLst>
                  <a:gd name="T0" fmla="*/ 41 w 43"/>
                  <a:gd name="T1" fmla="*/ 1 h 66"/>
                  <a:gd name="T2" fmla="*/ 6 w 43"/>
                  <a:gd name="T3" fmla="*/ 30 h 66"/>
                  <a:gd name="T4" fmla="*/ 14 w 43"/>
                  <a:gd name="T5" fmla="*/ 66 h 66"/>
                  <a:gd name="T6" fmla="*/ 17 w 43"/>
                  <a:gd name="T7" fmla="*/ 63 h 66"/>
                  <a:gd name="T8" fmla="*/ 9 w 43"/>
                  <a:gd name="T9" fmla="*/ 46 h 66"/>
                  <a:gd name="T10" fmla="*/ 13 w 43"/>
                  <a:gd name="T11" fmla="*/ 28 h 66"/>
                  <a:gd name="T12" fmla="*/ 42 w 43"/>
                  <a:gd name="T13" fmla="*/ 3 h 66"/>
                  <a:gd name="T14" fmla="*/ 41 w 43"/>
                  <a:gd name="T15" fmla="*/ 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66">
                    <a:moveTo>
                      <a:pt x="41" y="1"/>
                    </a:moveTo>
                    <a:cubicBezTo>
                      <a:pt x="26" y="6"/>
                      <a:pt x="13" y="16"/>
                      <a:pt x="6" y="30"/>
                    </a:cubicBezTo>
                    <a:cubicBezTo>
                      <a:pt x="0" y="42"/>
                      <a:pt x="1" y="60"/>
                      <a:pt x="14" y="66"/>
                    </a:cubicBezTo>
                    <a:cubicBezTo>
                      <a:pt x="16" y="66"/>
                      <a:pt x="18" y="65"/>
                      <a:pt x="17" y="63"/>
                    </a:cubicBezTo>
                    <a:cubicBezTo>
                      <a:pt x="14" y="57"/>
                      <a:pt x="10" y="53"/>
                      <a:pt x="9" y="46"/>
                    </a:cubicBezTo>
                    <a:cubicBezTo>
                      <a:pt x="8" y="40"/>
                      <a:pt x="10" y="34"/>
                      <a:pt x="13" y="28"/>
                    </a:cubicBezTo>
                    <a:cubicBezTo>
                      <a:pt x="19" y="17"/>
                      <a:pt x="30" y="8"/>
                      <a:pt x="42" y="3"/>
                    </a:cubicBezTo>
                    <a:cubicBezTo>
                      <a:pt x="43" y="2"/>
                      <a:pt x="42" y="0"/>
                      <a:pt x="4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u="sng"/>
              </a:p>
            </p:txBody>
          </p:sp>
          <p:sp>
            <p:nvSpPr>
              <p:cNvPr id="120" name="Freeform 22"/>
              <p:cNvSpPr>
                <a:spLocks/>
              </p:cNvSpPr>
              <p:nvPr/>
            </p:nvSpPr>
            <p:spPr bwMode="auto">
              <a:xfrm>
                <a:off x="-795" y="1259"/>
                <a:ext cx="11" cy="58"/>
              </a:xfrm>
              <a:custGeom>
                <a:avLst/>
                <a:gdLst>
                  <a:gd name="T0" fmla="*/ 9 w 9"/>
                  <a:gd name="T1" fmla="*/ 2 h 29"/>
                  <a:gd name="T2" fmla="*/ 7 w 9"/>
                  <a:gd name="T3" fmla="*/ 1 h 29"/>
                  <a:gd name="T4" fmla="*/ 3 w 9"/>
                  <a:gd name="T5" fmla="*/ 15 h 29"/>
                  <a:gd name="T6" fmla="*/ 0 w 9"/>
                  <a:gd name="T7" fmla="*/ 27 h 29"/>
                  <a:gd name="T8" fmla="*/ 3 w 9"/>
                  <a:gd name="T9" fmla="*/ 28 h 29"/>
                  <a:gd name="T10" fmla="*/ 6 w 9"/>
                  <a:gd name="T11" fmla="*/ 16 h 29"/>
                  <a:gd name="T12" fmla="*/ 9 w 9"/>
                  <a:gd name="T13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9">
                    <a:moveTo>
                      <a:pt x="9" y="2"/>
                    </a:moveTo>
                    <a:cubicBezTo>
                      <a:pt x="9" y="1"/>
                      <a:pt x="7" y="0"/>
                      <a:pt x="7" y="1"/>
                    </a:cubicBezTo>
                    <a:cubicBezTo>
                      <a:pt x="5" y="6"/>
                      <a:pt x="4" y="10"/>
                      <a:pt x="3" y="15"/>
                    </a:cubicBezTo>
                    <a:cubicBezTo>
                      <a:pt x="1" y="19"/>
                      <a:pt x="0" y="23"/>
                      <a:pt x="0" y="27"/>
                    </a:cubicBezTo>
                    <a:cubicBezTo>
                      <a:pt x="0" y="29"/>
                      <a:pt x="2" y="29"/>
                      <a:pt x="3" y="28"/>
                    </a:cubicBezTo>
                    <a:cubicBezTo>
                      <a:pt x="5" y="24"/>
                      <a:pt x="5" y="20"/>
                      <a:pt x="6" y="16"/>
                    </a:cubicBezTo>
                    <a:cubicBezTo>
                      <a:pt x="7" y="11"/>
                      <a:pt x="8" y="6"/>
                      <a:pt x="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u="sng"/>
              </a:p>
            </p:txBody>
          </p:sp>
          <p:sp>
            <p:nvSpPr>
              <p:cNvPr id="121" name="Freeform 23"/>
              <p:cNvSpPr>
                <a:spLocks/>
              </p:cNvSpPr>
              <p:nvPr/>
            </p:nvSpPr>
            <p:spPr bwMode="auto">
              <a:xfrm>
                <a:off x="-986" y="1088"/>
                <a:ext cx="10" cy="85"/>
              </a:xfrm>
              <a:custGeom>
                <a:avLst/>
                <a:gdLst>
                  <a:gd name="T0" fmla="*/ 8 w 8"/>
                  <a:gd name="T1" fmla="*/ 1 h 43"/>
                  <a:gd name="T2" fmla="*/ 6 w 8"/>
                  <a:gd name="T3" fmla="*/ 1 h 43"/>
                  <a:gd name="T4" fmla="*/ 2 w 8"/>
                  <a:gd name="T5" fmla="*/ 42 h 43"/>
                  <a:gd name="T6" fmla="*/ 5 w 8"/>
                  <a:gd name="T7" fmla="*/ 42 h 43"/>
                  <a:gd name="T8" fmla="*/ 6 w 8"/>
                  <a:gd name="T9" fmla="*/ 25 h 43"/>
                  <a:gd name="T10" fmla="*/ 8 w 8"/>
                  <a:gd name="T11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43">
                    <a:moveTo>
                      <a:pt x="8" y="1"/>
                    </a:moveTo>
                    <a:cubicBezTo>
                      <a:pt x="8" y="0"/>
                      <a:pt x="7" y="0"/>
                      <a:pt x="6" y="1"/>
                    </a:cubicBezTo>
                    <a:cubicBezTo>
                      <a:pt x="3" y="13"/>
                      <a:pt x="0" y="29"/>
                      <a:pt x="2" y="42"/>
                    </a:cubicBezTo>
                    <a:cubicBezTo>
                      <a:pt x="3" y="43"/>
                      <a:pt x="5" y="43"/>
                      <a:pt x="5" y="42"/>
                    </a:cubicBezTo>
                    <a:cubicBezTo>
                      <a:pt x="6" y="36"/>
                      <a:pt x="6" y="31"/>
                      <a:pt x="6" y="25"/>
                    </a:cubicBezTo>
                    <a:cubicBezTo>
                      <a:pt x="6" y="17"/>
                      <a:pt x="6" y="9"/>
                      <a:pt x="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u="sng"/>
              </a:p>
            </p:txBody>
          </p:sp>
          <p:sp>
            <p:nvSpPr>
              <p:cNvPr id="122" name="Freeform 24"/>
              <p:cNvSpPr>
                <a:spLocks/>
              </p:cNvSpPr>
              <p:nvPr/>
            </p:nvSpPr>
            <p:spPr bwMode="auto">
              <a:xfrm>
                <a:off x="-1067" y="1242"/>
                <a:ext cx="10" cy="86"/>
              </a:xfrm>
              <a:custGeom>
                <a:avLst/>
                <a:gdLst>
                  <a:gd name="T0" fmla="*/ 4 w 8"/>
                  <a:gd name="T1" fmla="*/ 2 h 44"/>
                  <a:gd name="T2" fmla="*/ 3 w 8"/>
                  <a:gd name="T3" fmla="*/ 20 h 44"/>
                  <a:gd name="T4" fmla="*/ 0 w 8"/>
                  <a:gd name="T5" fmla="*/ 42 h 44"/>
                  <a:gd name="T6" fmla="*/ 3 w 8"/>
                  <a:gd name="T7" fmla="*/ 42 h 44"/>
                  <a:gd name="T8" fmla="*/ 6 w 8"/>
                  <a:gd name="T9" fmla="*/ 1 h 44"/>
                  <a:gd name="T10" fmla="*/ 4 w 8"/>
                  <a:gd name="T11" fmla="*/ 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44">
                    <a:moveTo>
                      <a:pt x="4" y="2"/>
                    </a:moveTo>
                    <a:cubicBezTo>
                      <a:pt x="4" y="8"/>
                      <a:pt x="4" y="14"/>
                      <a:pt x="3" y="20"/>
                    </a:cubicBezTo>
                    <a:cubicBezTo>
                      <a:pt x="3" y="28"/>
                      <a:pt x="1" y="35"/>
                      <a:pt x="0" y="42"/>
                    </a:cubicBezTo>
                    <a:cubicBezTo>
                      <a:pt x="0" y="43"/>
                      <a:pt x="3" y="44"/>
                      <a:pt x="3" y="42"/>
                    </a:cubicBezTo>
                    <a:cubicBezTo>
                      <a:pt x="8" y="30"/>
                      <a:pt x="7" y="14"/>
                      <a:pt x="6" y="1"/>
                    </a:cubicBezTo>
                    <a:cubicBezTo>
                      <a:pt x="6" y="0"/>
                      <a:pt x="4" y="0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u="sng"/>
              </a:p>
            </p:txBody>
          </p:sp>
        </p:grpSp>
      </p:grpSp>
      <p:graphicFrame>
        <p:nvGraphicFramePr>
          <p:cNvPr id="123" name="Tabela 1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319395"/>
              </p:ext>
            </p:extLst>
          </p:nvPr>
        </p:nvGraphicFramePr>
        <p:xfrm>
          <a:off x="1348559" y="5863101"/>
          <a:ext cx="1511300" cy="344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5650">
                  <a:extLst>
                    <a:ext uri="{9D8B030D-6E8A-4147-A177-3AD203B41FA5}">
                      <a16:colId xmlns="" xmlns:a16="http://schemas.microsoft.com/office/drawing/2014/main" val="459488471"/>
                    </a:ext>
                  </a:extLst>
                </a:gridCol>
                <a:gridCol w="755650">
                  <a:extLst>
                    <a:ext uri="{9D8B030D-6E8A-4147-A177-3AD203B41FA5}">
                      <a16:colId xmlns="" xmlns:a16="http://schemas.microsoft.com/office/drawing/2014/main" val="1847061966"/>
                    </a:ext>
                  </a:extLst>
                </a:gridCol>
              </a:tblGrid>
              <a:tr h="34480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pt-BR" sz="1100" b="1" u="none" strike="noStrike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3.051</a:t>
                      </a:r>
                      <a:endParaRPr lang="pt-B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03124855"/>
                  </a:ext>
                </a:extLst>
              </a:tr>
            </a:tbl>
          </a:graphicData>
        </a:graphic>
      </p:graphicFrame>
      <p:sp>
        <p:nvSpPr>
          <p:cNvPr id="61" name="Forma livre 39"/>
          <p:cNvSpPr/>
          <p:nvPr/>
        </p:nvSpPr>
        <p:spPr>
          <a:xfrm>
            <a:off x="-417212" y="161424"/>
            <a:ext cx="1214245" cy="172857"/>
          </a:xfrm>
          <a:custGeom>
            <a:avLst/>
            <a:gdLst>
              <a:gd name="connsiteX0" fmla="*/ 0 w 4785186"/>
              <a:gd name="connsiteY0" fmla="*/ 0 h 853819"/>
              <a:gd name="connsiteX1" fmla="*/ 4785186 w 4785186"/>
              <a:gd name="connsiteY1" fmla="*/ 0 h 853819"/>
              <a:gd name="connsiteX2" fmla="*/ 4310842 w 4785186"/>
              <a:gd name="connsiteY2" fmla="*/ 853819 h 853819"/>
              <a:gd name="connsiteX3" fmla="*/ 0 w 4785186"/>
              <a:gd name="connsiteY3" fmla="*/ 853819 h 85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5186" h="853819">
                <a:moveTo>
                  <a:pt x="0" y="0"/>
                </a:moveTo>
                <a:lnTo>
                  <a:pt x="4785186" y="0"/>
                </a:lnTo>
                <a:lnTo>
                  <a:pt x="4310842" y="853819"/>
                </a:lnTo>
                <a:lnTo>
                  <a:pt x="0" y="853819"/>
                </a:lnTo>
                <a:close/>
              </a:path>
            </a:pathLst>
          </a:custGeom>
          <a:solidFill>
            <a:srgbClr val="42C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2" name="CaixaDeTexto 61"/>
          <p:cNvSpPr txBox="1"/>
          <p:nvPr/>
        </p:nvSpPr>
        <p:spPr>
          <a:xfrm>
            <a:off x="758933" y="161424"/>
            <a:ext cx="4921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3600" b="0" i="1" dirty="0">
                <a:solidFill>
                  <a:srgbClr val="4A5463"/>
                </a:solidFill>
                <a:effectLst/>
                <a:latin typeface="+mn-lt"/>
              </a:rPr>
              <a:t>índice de recomendação</a:t>
            </a:r>
          </a:p>
        </p:txBody>
      </p:sp>
      <p:sp>
        <p:nvSpPr>
          <p:cNvPr id="63" name="Espaço Reservado para Conteúdo 3"/>
          <p:cNvSpPr txBox="1">
            <a:spLocks/>
          </p:cNvSpPr>
          <p:nvPr/>
        </p:nvSpPr>
        <p:spPr>
          <a:xfrm>
            <a:off x="695833" y="4571519"/>
            <a:ext cx="5662733" cy="10399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1800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ainda que o índice de recomendação seja elevado, não deixa de inspirar cuidados a queda observada desde 2014</a:t>
            </a:r>
            <a:endParaRPr lang="pt-BR" sz="1200" strike="sngStrike" dirty="0"/>
          </a:p>
        </p:txBody>
      </p:sp>
      <p:grpSp>
        <p:nvGrpSpPr>
          <p:cNvPr id="64" name="historico"/>
          <p:cNvGrpSpPr/>
          <p:nvPr/>
        </p:nvGrpSpPr>
        <p:grpSpPr>
          <a:xfrm>
            <a:off x="4620615" y="5735257"/>
            <a:ext cx="1596572" cy="624115"/>
            <a:chOff x="7794171" y="5558971"/>
            <a:chExt cx="1596572" cy="624115"/>
          </a:xfrm>
        </p:grpSpPr>
        <p:grpSp>
          <p:nvGrpSpPr>
            <p:cNvPr id="65" name="historico"/>
            <p:cNvGrpSpPr/>
            <p:nvPr/>
          </p:nvGrpSpPr>
          <p:grpSpPr>
            <a:xfrm>
              <a:off x="7913674" y="5674171"/>
              <a:ext cx="1346440" cy="450171"/>
              <a:chOff x="9469590" y="1309591"/>
              <a:chExt cx="1346440" cy="450171"/>
            </a:xfrm>
          </p:grpSpPr>
          <p:grpSp>
            <p:nvGrpSpPr>
              <p:cNvPr id="67" name="Group 4"/>
              <p:cNvGrpSpPr>
                <a:grpSpLocks noChangeAspect="1"/>
              </p:cNvGrpSpPr>
              <p:nvPr/>
            </p:nvGrpSpPr>
            <p:grpSpPr bwMode="auto">
              <a:xfrm>
                <a:off x="9469590" y="1309591"/>
                <a:ext cx="463483" cy="450171"/>
                <a:chOff x="5704" y="821"/>
                <a:chExt cx="383" cy="372"/>
              </a:xfrm>
              <a:solidFill>
                <a:srgbClr val="00A79B"/>
              </a:solidFill>
            </p:grpSpPr>
            <p:sp>
              <p:nvSpPr>
                <p:cNvPr id="69" name="Freeform 5"/>
                <p:cNvSpPr>
                  <a:spLocks noEditPoints="1"/>
                </p:cNvSpPr>
                <p:nvPr/>
              </p:nvSpPr>
              <p:spPr bwMode="auto">
                <a:xfrm>
                  <a:off x="5743" y="936"/>
                  <a:ext cx="63" cy="63"/>
                </a:xfrm>
                <a:custGeom>
                  <a:avLst/>
                  <a:gdLst>
                    <a:gd name="T0" fmla="*/ 306 w 338"/>
                    <a:gd name="T1" fmla="*/ 0 h 337"/>
                    <a:gd name="T2" fmla="*/ 32 w 338"/>
                    <a:gd name="T3" fmla="*/ 0 h 337"/>
                    <a:gd name="T4" fmla="*/ 0 w 338"/>
                    <a:gd name="T5" fmla="*/ 32 h 337"/>
                    <a:gd name="T6" fmla="*/ 0 w 338"/>
                    <a:gd name="T7" fmla="*/ 305 h 337"/>
                    <a:gd name="T8" fmla="*/ 32 w 338"/>
                    <a:gd name="T9" fmla="*/ 337 h 337"/>
                    <a:gd name="T10" fmla="*/ 306 w 338"/>
                    <a:gd name="T11" fmla="*/ 337 h 337"/>
                    <a:gd name="T12" fmla="*/ 338 w 338"/>
                    <a:gd name="T13" fmla="*/ 305 h 337"/>
                    <a:gd name="T14" fmla="*/ 338 w 338"/>
                    <a:gd name="T15" fmla="*/ 32 h 337"/>
                    <a:gd name="T16" fmla="*/ 306 w 338"/>
                    <a:gd name="T17" fmla="*/ 0 h 337"/>
                    <a:gd name="T18" fmla="*/ 274 w 338"/>
                    <a:gd name="T19" fmla="*/ 273 h 337"/>
                    <a:gd name="T20" fmla="*/ 64 w 338"/>
                    <a:gd name="T21" fmla="*/ 273 h 337"/>
                    <a:gd name="T22" fmla="*/ 64 w 338"/>
                    <a:gd name="T23" fmla="*/ 64 h 337"/>
                    <a:gd name="T24" fmla="*/ 274 w 338"/>
                    <a:gd name="T25" fmla="*/ 64 h 337"/>
                    <a:gd name="T26" fmla="*/ 274 w 338"/>
                    <a:gd name="T27" fmla="*/ 273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8" h="337">
                      <a:moveTo>
                        <a:pt x="306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5" y="0"/>
                        <a:pt x="0" y="14"/>
                        <a:pt x="0" y="32"/>
                      </a:cubicBezTo>
                      <a:cubicBezTo>
                        <a:pt x="0" y="305"/>
                        <a:pt x="0" y="305"/>
                        <a:pt x="0" y="305"/>
                      </a:cubicBezTo>
                      <a:cubicBezTo>
                        <a:pt x="0" y="323"/>
                        <a:pt x="15" y="337"/>
                        <a:pt x="32" y="337"/>
                      </a:cubicBezTo>
                      <a:cubicBezTo>
                        <a:pt x="306" y="337"/>
                        <a:pt x="306" y="337"/>
                        <a:pt x="306" y="337"/>
                      </a:cubicBezTo>
                      <a:cubicBezTo>
                        <a:pt x="324" y="337"/>
                        <a:pt x="338" y="323"/>
                        <a:pt x="338" y="305"/>
                      </a:cubicBezTo>
                      <a:cubicBezTo>
                        <a:pt x="338" y="32"/>
                        <a:pt x="338" y="32"/>
                        <a:pt x="338" y="32"/>
                      </a:cubicBezTo>
                      <a:cubicBezTo>
                        <a:pt x="338" y="14"/>
                        <a:pt x="324" y="0"/>
                        <a:pt x="306" y="0"/>
                      </a:cubicBezTo>
                      <a:close/>
                      <a:moveTo>
                        <a:pt x="274" y="273"/>
                      </a:moveTo>
                      <a:cubicBezTo>
                        <a:pt x="64" y="273"/>
                        <a:pt x="64" y="273"/>
                        <a:pt x="64" y="273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4" y="64"/>
                        <a:pt x="274" y="64"/>
                        <a:pt x="274" y="64"/>
                      </a:cubicBezTo>
                      <a:lnTo>
                        <a:pt x="274" y="27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70" name="Freeform 6"/>
                <p:cNvSpPr>
                  <a:spLocks noEditPoints="1"/>
                </p:cNvSpPr>
                <p:nvPr/>
              </p:nvSpPr>
              <p:spPr bwMode="auto">
                <a:xfrm>
                  <a:off x="5819" y="936"/>
                  <a:ext cx="63" cy="63"/>
                </a:xfrm>
                <a:custGeom>
                  <a:avLst/>
                  <a:gdLst>
                    <a:gd name="T0" fmla="*/ 305 w 337"/>
                    <a:gd name="T1" fmla="*/ 0 h 337"/>
                    <a:gd name="T2" fmla="*/ 32 w 337"/>
                    <a:gd name="T3" fmla="*/ 0 h 337"/>
                    <a:gd name="T4" fmla="*/ 0 w 337"/>
                    <a:gd name="T5" fmla="*/ 32 h 337"/>
                    <a:gd name="T6" fmla="*/ 0 w 337"/>
                    <a:gd name="T7" fmla="*/ 305 h 337"/>
                    <a:gd name="T8" fmla="*/ 32 w 337"/>
                    <a:gd name="T9" fmla="*/ 337 h 337"/>
                    <a:gd name="T10" fmla="*/ 305 w 337"/>
                    <a:gd name="T11" fmla="*/ 337 h 337"/>
                    <a:gd name="T12" fmla="*/ 337 w 337"/>
                    <a:gd name="T13" fmla="*/ 305 h 337"/>
                    <a:gd name="T14" fmla="*/ 337 w 337"/>
                    <a:gd name="T15" fmla="*/ 32 h 337"/>
                    <a:gd name="T16" fmla="*/ 305 w 337"/>
                    <a:gd name="T17" fmla="*/ 0 h 337"/>
                    <a:gd name="T18" fmla="*/ 273 w 337"/>
                    <a:gd name="T19" fmla="*/ 273 h 337"/>
                    <a:gd name="T20" fmla="*/ 64 w 337"/>
                    <a:gd name="T21" fmla="*/ 273 h 337"/>
                    <a:gd name="T22" fmla="*/ 64 w 337"/>
                    <a:gd name="T23" fmla="*/ 64 h 337"/>
                    <a:gd name="T24" fmla="*/ 273 w 337"/>
                    <a:gd name="T25" fmla="*/ 64 h 337"/>
                    <a:gd name="T26" fmla="*/ 273 w 337"/>
                    <a:gd name="T27" fmla="*/ 273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7" h="337">
                      <a:moveTo>
                        <a:pt x="305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4" y="0"/>
                        <a:pt x="0" y="14"/>
                        <a:pt x="0" y="32"/>
                      </a:cubicBezTo>
                      <a:cubicBezTo>
                        <a:pt x="0" y="305"/>
                        <a:pt x="0" y="305"/>
                        <a:pt x="0" y="305"/>
                      </a:cubicBezTo>
                      <a:cubicBezTo>
                        <a:pt x="0" y="323"/>
                        <a:pt x="14" y="337"/>
                        <a:pt x="32" y="337"/>
                      </a:cubicBezTo>
                      <a:cubicBezTo>
                        <a:pt x="305" y="337"/>
                        <a:pt x="305" y="337"/>
                        <a:pt x="305" y="337"/>
                      </a:cubicBezTo>
                      <a:cubicBezTo>
                        <a:pt x="323" y="337"/>
                        <a:pt x="337" y="323"/>
                        <a:pt x="337" y="305"/>
                      </a:cubicBezTo>
                      <a:cubicBezTo>
                        <a:pt x="337" y="32"/>
                        <a:pt x="337" y="32"/>
                        <a:pt x="337" y="32"/>
                      </a:cubicBezTo>
                      <a:cubicBezTo>
                        <a:pt x="337" y="14"/>
                        <a:pt x="323" y="0"/>
                        <a:pt x="305" y="0"/>
                      </a:cubicBezTo>
                      <a:close/>
                      <a:moveTo>
                        <a:pt x="273" y="273"/>
                      </a:moveTo>
                      <a:cubicBezTo>
                        <a:pt x="64" y="273"/>
                        <a:pt x="64" y="273"/>
                        <a:pt x="64" y="273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3" y="64"/>
                        <a:pt x="273" y="64"/>
                        <a:pt x="273" y="64"/>
                      </a:cubicBezTo>
                      <a:cubicBezTo>
                        <a:pt x="273" y="273"/>
                        <a:pt x="273" y="273"/>
                        <a:pt x="273" y="2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71" name="Freeform 7"/>
                <p:cNvSpPr>
                  <a:spLocks noEditPoints="1"/>
                </p:cNvSpPr>
                <p:nvPr/>
              </p:nvSpPr>
              <p:spPr bwMode="auto">
                <a:xfrm>
                  <a:off x="5743" y="1013"/>
                  <a:ext cx="63" cy="63"/>
                </a:xfrm>
                <a:custGeom>
                  <a:avLst/>
                  <a:gdLst>
                    <a:gd name="T0" fmla="*/ 306 w 338"/>
                    <a:gd name="T1" fmla="*/ 0 h 338"/>
                    <a:gd name="T2" fmla="*/ 32 w 338"/>
                    <a:gd name="T3" fmla="*/ 0 h 338"/>
                    <a:gd name="T4" fmla="*/ 0 w 338"/>
                    <a:gd name="T5" fmla="*/ 32 h 338"/>
                    <a:gd name="T6" fmla="*/ 0 w 338"/>
                    <a:gd name="T7" fmla="*/ 306 h 338"/>
                    <a:gd name="T8" fmla="*/ 32 w 338"/>
                    <a:gd name="T9" fmla="*/ 338 h 338"/>
                    <a:gd name="T10" fmla="*/ 306 w 338"/>
                    <a:gd name="T11" fmla="*/ 338 h 338"/>
                    <a:gd name="T12" fmla="*/ 338 w 338"/>
                    <a:gd name="T13" fmla="*/ 306 h 338"/>
                    <a:gd name="T14" fmla="*/ 338 w 338"/>
                    <a:gd name="T15" fmla="*/ 32 h 338"/>
                    <a:gd name="T16" fmla="*/ 306 w 338"/>
                    <a:gd name="T17" fmla="*/ 0 h 338"/>
                    <a:gd name="T18" fmla="*/ 274 w 338"/>
                    <a:gd name="T19" fmla="*/ 274 h 338"/>
                    <a:gd name="T20" fmla="*/ 64 w 338"/>
                    <a:gd name="T21" fmla="*/ 274 h 338"/>
                    <a:gd name="T22" fmla="*/ 64 w 338"/>
                    <a:gd name="T23" fmla="*/ 64 h 338"/>
                    <a:gd name="T24" fmla="*/ 274 w 338"/>
                    <a:gd name="T25" fmla="*/ 64 h 338"/>
                    <a:gd name="T26" fmla="*/ 274 w 338"/>
                    <a:gd name="T27" fmla="*/ 274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8" h="338">
                      <a:moveTo>
                        <a:pt x="306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5" y="0"/>
                        <a:pt x="0" y="14"/>
                        <a:pt x="0" y="32"/>
                      </a:cubicBezTo>
                      <a:cubicBezTo>
                        <a:pt x="0" y="306"/>
                        <a:pt x="0" y="306"/>
                        <a:pt x="0" y="306"/>
                      </a:cubicBezTo>
                      <a:cubicBezTo>
                        <a:pt x="0" y="323"/>
                        <a:pt x="15" y="338"/>
                        <a:pt x="32" y="338"/>
                      </a:cubicBezTo>
                      <a:cubicBezTo>
                        <a:pt x="306" y="338"/>
                        <a:pt x="306" y="338"/>
                        <a:pt x="306" y="338"/>
                      </a:cubicBezTo>
                      <a:cubicBezTo>
                        <a:pt x="324" y="338"/>
                        <a:pt x="338" y="323"/>
                        <a:pt x="338" y="306"/>
                      </a:cubicBezTo>
                      <a:cubicBezTo>
                        <a:pt x="338" y="32"/>
                        <a:pt x="338" y="32"/>
                        <a:pt x="338" y="32"/>
                      </a:cubicBezTo>
                      <a:cubicBezTo>
                        <a:pt x="338" y="14"/>
                        <a:pt x="324" y="0"/>
                        <a:pt x="306" y="0"/>
                      </a:cubicBezTo>
                      <a:close/>
                      <a:moveTo>
                        <a:pt x="274" y="274"/>
                      </a:moveTo>
                      <a:cubicBezTo>
                        <a:pt x="64" y="274"/>
                        <a:pt x="64" y="274"/>
                        <a:pt x="64" y="274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274" y="64"/>
                        <a:pt x="274" y="64"/>
                        <a:pt x="274" y="64"/>
                      </a:cubicBezTo>
                      <a:lnTo>
                        <a:pt x="274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74" name="Freeform 8"/>
                <p:cNvSpPr>
                  <a:spLocks noEditPoints="1"/>
                </p:cNvSpPr>
                <p:nvPr/>
              </p:nvSpPr>
              <p:spPr bwMode="auto">
                <a:xfrm>
                  <a:off x="5704" y="821"/>
                  <a:ext cx="383" cy="372"/>
                </a:xfrm>
                <a:custGeom>
                  <a:avLst/>
                  <a:gdLst>
                    <a:gd name="T0" fmla="*/ 1569 w 2048"/>
                    <a:gd name="T1" fmla="*/ 237 h 1990"/>
                    <a:gd name="T2" fmla="*/ 1398 w 2048"/>
                    <a:gd name="T3" fmla="*/ 205 h 1990"/>
                    <a:gd name="T4" fmla="*/ 1366 w 2048"/>
                    <a:gd name="T5" fmla="*/ 0 h 1990"/>
                    <a:gd name="T6" fmla="*/ 1197 w 2048"/>
                    <a:gd name="T7" fmla="*/ 32 h 1990"/>
                    <a:gd name="T8" fmla="*/ 885 w 2048"/>
                    <a:gd name="T9" fmla="*/ 205 h 1990"/>
                    <a:gd name="T10" fmla="*/ 853 w 2048"/>
                    <a:gd name="T11" fmla="*/ 0 h 1990"/>
                    <a:gd name="T12" fmla="*/ 684 w 2048"/>
                    <a:gd name="T13" fmla="*/ 32 h 1990"/>
                    <a:gd name="T14" fmla="*/ 372 w 2048"/>
                    <a:gd name="T15" fmla="*/ 205 h 1990"/>
                    <a:gd name="T16" fmla="*/ 340 w 2048"/>
                    <a:gd name="T17" fmla="*/ 0 h 1990"/>
                    <a:gd name="T18" fmla="*/ 171 w 2048"/>
                    <a:gd name="T19" fmla="*/ 32 h 1990"/>
                    <a:gd name="T20" fmla="*/ 32 w 2048"/>
                    <a:gd name="T21" fmla="*/ 205 h 1990"/>
                    <a:gd name="T22" fmla="*/ 0 w 2048"/>
                    <a:gd name="T23" fmla="*/ 1468 h 1990"/>
                    <a:gd name="T24" fmla="*/ 896 w 2048"/>
                    <a:gd name="T25" fmla="*/ 1501 h 1990"/>
                    <a:gd name="T26" fmla="*/ 1469 w 2048"/>
                    <a:gd name="T27" fmla="*/ 1990 h 1990"/>
                    <a:gd name="T28" fmla="*/ 1569 w 2048"/>
                    <a:gd name="T29" fmla="*/ 840 h 1990"/>
                    <a:gd name="T30" fmla="*/ 1261 w 2048"/>
                    <a:gd name="T31" fmla="*/ 64 h 1990"/>
                    <a:gd name="T32" fmla="*/ 1334 w 2048"/>
                    <a:gd name="T33" fmla="*/ 237 h 1990"/>
                    <a:gd name="T34" fmla="*/ 1261 w 2048"/>
                    <a:gd name="T35" fmla="*/ 410 h 1990"/>
                    <a:gd name="T36" fmla="*/ 748 w 2048"/>
                    <a:gd name="T37" fmla="*/ 237 h 1990"/>
                    <a:gd name="T38" fmla="*/ 821 w 2048"/>
                    <a:gd name="T39" fmla="*/ 64 h 1990"/>
                    <a:gd name="T40" fmla="*/ 821 w 2048"/>
                    <a:gd name="T41" fmla="*/ 410 h 1990"/>
                    <a:gd name="T42" fmla="*/ 748 w 2048"/>
                    <a:gd name="T43" fmla="*/ 237 h 1990"/>
                    <a:gd name="T44" fmla="*/ 235 w 2048"/>
                    <a:gd name="T45" fmla="*/ 64 h 1990"/>
                    <a:gd name="T46" fmla="*/ 308 w 2048"/>
                    <a:gd name="T47" fmla="*/ 237 h 1990"/>
                    <a:gd name="T48" fmla="*/ 235 w 2048"/>
                    <a:gd name="T49" fmla="*/ 410 h 1990"/>
                    <a:gd name="T50" fmla="*/ 921 w 2048"/>
                    <a:gd name="T51" fmla="*/ 1026 h 1990"/>
                    <a:gd name="T52" fmla="*/ 616 w 2048"/>
                    <a:gd name="T53" fmla="*/ 1058 h 1990"/>
                    <a:gd name="T54" fmla="*/ 648 w 2048"/>
                    <a:gd name="T55" fmla="*/ 1364 h 1990"/>
                    <a:gd name="T56" fmla="*/ 889 w 2048"/>
                    <a:gd name="T57" fmla="*/ 1411 h 1990"/>
                    <a:gd name="T58" fmla="*/ 64 w 2048"/>
                    <a:gd name="T59" fmla="*/ 1436 h 1990"/>
                    <a:gd name="T60" fmla="*/ 171 w 2048"/>
                    <a:gd name="T61" fmla="*/ 269 h 1990"/>
                    <a:gd name="T62" fmla="*/ 203 w 2048"/>
                    <a:gd name="T63" fmla="*/ 474 h 1990"/>
                    <a:gd name="T64" fmla="*/ 372 w 2048"/>
                    <a:gd name="T65" fmla="*/ 442 h 1990"/>
                    <a:gd name="T66" fmla="*/ 684 w 2048"/>
                    <a:gd name="T67" fmla="*/ 269 h 1990"/>
                    <a:gd name="T68" fmla="*/ 716 w 2048"/>
                    <a:gd name="T69" fmla="*/ 474 h 1990"/>
                    <a:gd name="T70" fmla="*/ 885 w 2048"/>
                    <a:gd name="T71" fmla="*/ 442 h 1990"/>
                    <a:gd name="T72" fmla="*/ 1197 w 2048"/>
                    <a:gd name="T73" fmla="*/ 269 h 1990"/>
                    <a:gd name="T74" fmla="*/ 1229 w 2048"/>
                    <a:gd name="T75" fmla="*/ 474 h 1990"/>
                    <a:gd name="T76" fmla="*/ 1398 w 2048"/>
                    <a:gd name="T77" fmla="*/ 442 h 1990"/>
                    <a:gd name="T78" fmla="*/ 1505 w 2048"/>
                    <a:gd name="T79" fmla="*/ 269 h 1990"/>
                    <a:gd name="T80" fmla="*/ 1469 w 2048"/>
                    <a:gd name="T81" fmla="*/ 831 h 1990"/>
                    <a:gd name="T82" fmla="*/ 1364 w 2048"/>
                    <a:gd name="T83" fmla="*/ 648 h 1990"/>
                    <a:gd name="T84" fmla="*/ 1058 w 2048"/>
                    <a:gd name="T85" fmla="*/ 616 h 1990"/>
                    <a:gd name="T86" fmla="*/ 1026 w 2048"/>
                    <a:gd name="T87" fmla="*/ 921 h 1990"/>
                    <a:gd name="T88" fmla="*/ 1113 w 2048"/>
                    <a:gd name="T89" fmla="*/ 953 h 1990"/>
                    <a:gd name="T90" fmla="*/ 953 w 2048"/>
                    <a:gd name="T91" fmla="*/ 1146 h 1990"/>
                    <a:gd name="T92" fmla="*/ 921 w 2048"/>
                    <a:gd name="T93" fmla="*/ 1026 h 1990"/>
                    <a:gd name="T94" fmla="*/ 889 w 2048"/>
                    <a:gd name="T95" fmla="*/ 1300 h 1990"/>
                    <a:gd name="T96" fmla="*/ 680 w 2048"/>
                    <a:gd name="T97" fmla="*/ 1090 h 1990"/>
                    <a:gd name="T98" fmla="*/ 1300 w 2048"/>
                    <a:gd name="T99" fmla="*/ 680 h 1990"/>
                    <a:gd name="T100" fmla="*/ 1217 w 2048"/>
                    <a:gd name="T101" fmla="*/ 889 h 1990"/>
                    <a:gd name="T102" fmla="*/ 1090 w 2048"/>
                    <a:gd name="T103" fmla="*/ 680 h 1990"/>
                    <a:gd name="T104" fmla="*/ 1469 w 2048"/>
                    <a:gd name="T105" fmla="*/ 1926 h 1990"/>
                    <a:gd name="T106" fmla="*/ 956 w 2048"/>
                    <a:gd name="T107" fmla="*/ 1465 h 1990"/>
                    <a:gd name="T108" fmla="*/ 1238 w 2048"/>
                    <a:gd name="T109" fmla="*/ 950 h 1990"/>
                    <a:gd name="T110" fmla="*/ 1340 w 2048"/>
                    <a:gd name="T111" fmla="*/ 912 h 1990"/>
                    <a:gd name="T112" fmla="*/ 1469 w 2048"/>
                    <a:gd name="T113" fmla="*/ 896 h 1990"/>
                    <a:gd name="T114" fmla="*/ 1533 w 2048"/>
                    <a:gd name="T115" fmla="*/ 900 h 1990"/>
                    <a:gd name="T116" fmla="*/ 1469 w 2048"/>
                    <a:gd name="T117" fmla="*/ 1926 h 19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048" h="1990">
                      <a:moveTo>
                        <a:pt x="1569" y="840"/>
                      </a:moveTo>
                      <a:cubicBezTo>
                        <a:pt x="1569" y="237"/>
                        <a:pt x="1569" y="237"/>
                        <a:pt x="1569" y="237"/>
                      </a:cubicBezTo>
                      <a:cubicBezTo>
                        <a:pt x="1569" y="219"/>
                        <a:pt x="1555" y="205"/>
                        <a:pt x="1537" y="205"/>
                      </a:cubicBezTo>
                      <a:cubicBezTo>
                        <a:pt x="1398" y="205"/>
                        <a:pt x="1398" y="205"/>
                        <a:pt x="1398" y="205"/>
                      </a:cubicBezTo>
                      <a:cubicBezTo>
                        <a:pt x="1398" y="32"/>
                        <a:pt x="1398" y="32"/>
                        <a:pt x="1398" y="32"/>
                      </a:cubicBezTo>
                      <a:cubicBezTo>
                        <a:pt x="1398" y="14"/>
                        <a:pt x="1384" y="0"/>
                        <a:pt x="1366" y="0"/>
                      </a:cubicBezTo>
                      <a:cubicBezTo>
                        <a:pt x="1229" y="0"/>
                        <a:pt x="1229" y="0"/>
                        <a:pt x="1229" y="0"/>
                      </a:cubicBezTo>
                      <a:cubicBezTo>
                        <a:pt x="1212" y="0"/>
                        <a:pt x="1197" y="14"/>
                        <a:pt x="1197" y="32"/>
                      </a:cubicBezTo>
                      <a:cubicBezTo>
                        <a:pt x="1197" y="205"/>
                        <a:pt x="1197" y="205"/>
                        <a:pt x="1197" y="205"/>
                      </a:cubicBezTo>
                      <a:cubicBezTo>
                        <a:pt x="885" y="205"/>
                        <a:pt x="885" y="205"/>
                        <a:pt x="885" y="205"/>
                      </a:cubicBezTo>
                      <a:cubicBezTo>
                        <a:pt x="885" y="32"/>
                        <a:pt x="885" y="32"/>
                        <a:pt x="885" y="32"/>
                      </a:cubicBezTo>
                      <a:cubicBezTo>
                        <a:pt x="885" y="14"/>
                        <a:pt x="871" y="0"/>
                        <a:pt x="853" y="0"/>
                      </a:cubicBezTo>
                      <a:cubicBezTo>
                        <a:pt x="716" y="0"/>
                        <a:pt x="716" y="0"/>
                        <a:pt x="716" y="0"/>
                      </a:cubicBezTo>
                      <a:cubicBezTo>
                        <a:pt x="698" y="0"/>
                        <a:pt x="684" y="14"/>
                        <a:pt x="684" y="32"/>
                      </a:cubicBezTo>
                      <a:cubicBezTo>
                        <a:pt x="684" y="205"/>
                        <a:pt x="684" y="205"/>
                        <a:pt x="684" y="205"/>
                      </a:cubicBezTo>
                      <a:cubicBezTo>
                        <a:pt x="372" y="205"/>
                        <a:pt x="372" y="205"/>
                        <a:pt x="372" y="205"/>
                      </a:cubicBezTo>
                      <a:cubicBezTo>
                        <a:pt x="372" y="32"/>
                        <a:pt x="372" y="32"/>
                        <a:pt x="372" y="32"/>
                      </a:cubicBezTo>
                      <a:cubicBezTo>
                        <a:pt x="372" y="14"/>
                        <a:pt x="358" y="0"/>
                        <a:pt x="340" y="0"/>
                      </a:cubicBezTo>
                      <a:cubicBezTo>
                        <a:pt x="203" y="0"/>
                        <a:pt x="203" y="0"/>
                        <a:pt x="203" y="0"/>
                      </a:cubicBezTo>
                      <a:cubicBezTo>
                        <a:pt x="185" y="0"/>
                        <a:pt x="171" y="14"/>
                        <a:pt x="171" y="32"/>
                      </a:cubicBezTo>
                      <a:cubicBezTo>
                        <a:pt x="171" y="205"/>
                        <a:pt x="171" y="205"/>
                        <a:pt x="171" y="205"/>
                      </a:cubicBezTo>
                      <a:cubicBezTo>
                        <a:pt x="32" y="205"/>
                        <a:pt x="32" y="205"/>
                        <a:pt x="32" y="205"/>
                      </a:cubicBezTo>
                      <a:cubicBezTo>
                        <a:pt x="14" y="205"/>
                        <a:pt x="0" y="219"/>
                        <a:pt x="0" y="237"/>
                      </a:cubicBezTo>
                      <a:cubicBezTo>
                        <a:pt x="0" y="1468"/>
                        <a:pt x="0" y="1468"/>
                        <a:pt x="0" y="1468"/>
                      </a:cubicBezTo>
                      <a:cubicBezTo>
                        <a:pt x="0" y="1486"/>
                        <a:pt x="14" y="1501"/>
                        <a:pt x="32" y="1501"/>
                      </a:cubicBezTo>
                      <a:cubicBezTo>
                        <a:pt x="896" y="1501"/>
                        <a:pt x="896" y="1501"/>
                        <a:pt x="896" y="1501"/>
                      </a:cubicBezTo>
                      <a:cubicBezTo>
                        <a:pt x="917" y="1631"/>
                        <a:pt x="981" y="1751"/>
                        <a:pt x="1080" y="1840"/>
                      </a:cubicBezTo>
                      <a:cubicBezTo>
                        <a:pt x="1186" y="1937"/>
                        <a:pt x="1325" y="1990"/>
                        <a:pt x="1469" y="1990"/>
                      </a:cubicBezTo>
                      <a:cubicBezTo>
                        <a:pt x="1788" y="1990"/>
                        <a:pt x="2048" y="1730"/>
                        <a:pt x="2048" y="1411"/>
                      </a:cubicBezTo>
                      <a:cubicBezTo>
                        <a:pt x="2048" y="1129"/>
                        <a:pt x="1844" y="888"/>
                        <a:pt x="1569" y="840"/>
                      </a:cubicBezTo>
                      <a:close/>
                      <a:moveTo>
                        <a:pt x="1261" y="237"/>
                      </a:moveTo>
                      <a:cubicBezTo>
                        <a:pt x="1261" y="64"/>
                        <a:pt x="1261" y="64"/>
                        <a:pt x="1261" y="64"/>
                      </a:cubicBezTo>
                      <a:cubicBezTo>
                        <a:pt x="1334" y="64"/>
                        <a:pt x="1334" y="64"/>
                        <a:pt x="1334" y="64"/>
                      </a:cubicBezTo>
                      <a:cubicBezTo>
                        <a:pt x="1334" y="237"/>
                        <a:pt x="1334" y="237"/>
                        <a:pt x="1334" y="237"/>
                      </a:cubicBezTo>
                      <a:cubicBezTo>
                        <a:pt x="1334" y="410"/>
                        <a:pt x="1334" y="410"/>
                        <a:pt x="1334" y="410"/>
                      </a:cubicBezTo>
                      <a:cubicBezTo>
                        <a:pt x="1261" y="410"/>
                        <a:pt x="1261" y="410"/>
                        <a:pt x="1261" y="410"/>
                      </a:cubicBezTo>
                      <a:lnTo>
                        <a:pt x="1261" y="237"/>
                      </a:lnTo>
                      <a:close/>
                      <a:moveTo>
                        <a:pt x="748" y="237"/>
                      </a:moveTo>
                      <a:cubicBezTo>
                        <a:pt x="748" y="64"/>
                        <a:pt x="748" y="64"/>
                        <a:pt x="748" y="64"/>
                      </a:cubicBezTo>
                      <a:cubicBezTo>
                        <a:pt x="821" y="64"/>
                        <a:pt x="821" y="64"/>
                        <a:pt x="821" y="64"/>
                      </a:cubicBezTo>
                      <a:cubicBezTo>
                        <a:pt x="821" y="237"/>
                        <a:pt x="821" y="237"/>
                        <a:pt x="821" y="237"/>
                      </a:cubicBezTo>
                      <a:cubicBezTo>
                        <a:pt x="821" y="410"/>
                        <a:pt x="821" y="410"/>
                        <a:pt x="821" y="410"/>
                      </a:cubicBezTo>
                      <a:cubicBezTo>
                        <a:pt x="748" y="410"/>
                        <a:pt x="748" y="410"/>
                        <a:pt x="748" y="410"/>
                      </a:cubicBezTo>
                      <a:lnTo>
                        <a:pt x="748" y="237"/>
                      </a:lnTo>
                      <a:close/>
                      <a:moveTo>
                        <a:pt x="235" y="237"/>
                      </a:moveTo>
                      <a:cubicBezTo>
                        <a:pt x="235" y="64"/>
                        <a:pt x="235" y="64"/>
                        <a:pt x="235" y="64"/>
                      </a:cubicBezTo>
                      <a:cubicBezTo>
                        <a:pt x="308" y="64"/>
                        <a:pt x="308" y="64"/>
                        <a:pt x="308" y="64"/>
                      </a:cubicBezTo>
                      <a:cubicBezTo>
                        <a:pt x="308" y="237"/>
                        <a:pt x="308" y="237"/>
                        <a:pt x="308" y="237"/>
                      </a:cubicBezTo>
                      <a:cubicBezTo>
                        <a:pt x="308" y="410"/>
                        <a:pt x="308" y="410"/>
                        <a:pt x="308" y="410"/>
                      </a:cubicBezTo>
                      <a:cubicBezTo>
                        <a:pt x="235" y="410"/>
                        <a:pt x="235" y="410"/>
                        <a:pt x="235" y="410"/>
                      </a:cubicBezTo>
                      <a:lnTo>
                        <a:pt x="235" y="237"/>
                      </a:lnTo>
                      <a:close/>
                      <a:moveTo>
                        <a:pt x="921" y="1026"/>
                      </a:moveTo>
                      <a:cubicBezTo>
                        <a:pt x="648" y="1026"/>
                        <a:pt x="648" y="1026"/>
                        <a:pt x="648" y="1026"/>
                      </a:cubicBezTo>
                      <a:cubicBezTo>
                        <a:pt x="630" y="1026"/>
                        <a:pt x="616" y="1040"/>
                        <a:pt x="616" y="1058"/>
                      </a:cubicBezTo>
                      <a:cubicBezTo>
                        <a:pt x="616" y="1332"/>
                        <a:pt x="616" y="1332"/>
                        <a:pt x="616" y="1332"/>
                      </a:cubicBezTo>
                      <a:cubicBezTo>
                        <a:pt x="616" y="1349"/>
                        <a:pt x="630" y="1364"/>
                        <a:pt x="648" y="1364"/>
                      </a:cubicBezTo>
                      <a:cubicBezTo>
                        <a:pt x="891" y="1364"/>
                        <a:pt x="891" y="1364"/>
                        <a:pt x="891" y="1364"/>
                      </a:cubicBezTo>
                      <a:cubicBezTo>
                        <a:pt x="890" y="1379"/>
                        <a:pt x="889" y="1395"/>
                        <a:pt x="889" y="1411"/>
                      </a:cubicBezTo>
                      <a:cubicBezTo>
                        <a:pt x="889" y="1419"/>
                        <a:pt x="890" y="1428"/>
                        <a:pt x="890" y="1436"/>
                      </a:cubicBezTo>
                      <a:cubicBezTo>
                        <a:pt x="64" y="1436"/>
                        <a:pt x="64" y="1436"/>
                        <a:pt x="64" y="1436"/>
                      </a:cubicBezTo>
                      <a:cubicBezTo>
                        <a:pt x="64" y="269"/>
                        <a:pt x="64" y="269"/>
                        <a:pt x="64" y="269"/>
                      </a:cubicBezTo>
                      <a:cubicBezTo>
                        <a:pt x="171" y="269"/>
                        <a:pt x="171" y="269"/>
                        <a:pt x="171" y="269"/>
                      </a:cubicBezTo>
                      <a:cubicBezTo>
                        <a:pt x="171" y="442"/>
                        <a:pt x="171" y="442"/>
                        <a:pt x="171" y="442"/>
                      </a:cubicBezTo>
                      <a:cubicBezTo>
                        <a:pt x="171" y="460"/>
                        <a:pt x="185" y="474"/>
                        <a:pt x="203" y="474"/>
                      </a:cubicBezTo>
                      <a:cubicBezTo>
                        <a:pt x="340" y="474"/>
                        <a:pt x="340" y="474"/>
                        <a:pt x="340" y="474"/>
                      </a:cubicBezTo>
                      <a:cubicBezTo>
                        <a:pt x="358" y="474"/>
                        <a:pt x="372" y="460"/>
                        <a:pt x="372" y="442"/>
                      </a:cubicBezTo>
                      <a:cubicBezTo>
                        <a:pt x="372" y="269"/>
                        <a:pt x="372" y="269"/>
                        <a:pt x="372" y="269"/>
                      </a:cubicBezTo>
                      <a:cubicBezTo>
                        <a:pt x="684" y="269"/>
                        <a:pt x="684" y="269"/>
                        <a:pt x="684" y="269"/>
                      </a:cubicBezTo>
                      <a:cubicBezTo>
                        <a:pt x="684" y="442"/>
                        <a:pt x="684" y="442"/>
                        <a:pt x="684" y="442"/>
                      </a:cubicBezTo>
                      <a:cubicBezTo>
                        <a:pt x="684" y="460"/>
                        <a:pt x="698" y="474"/>
                        <a:pt x="716" y="474"/>
                      </a:cubicBezTo>
                      <a:cubicBezTo>
                        <a:pt x="853" y="474"/>
                        <a:pt x="853" y="474"/>
                        <a:pt x="853" y="474"/>
                      </a:cubicBezTo>
                      <a:cubicBezTo>
                        <a:pt x="871" y="474"/>
                        <a:pt x="885" y="460"/>
                        <a:pt x="885" y="442"/>
                      </a:cubicBezTo>
                      <a:cubicBezTo>
                        <a:pt x="885" y="269"/>
                        <a:pt x="885" y="269"/>
                        <a:pt x="885" y="269"/>
                      </a:cubicBezTo>
                      <a:cubicBezTo>
                        <a:pt x="1197" y="269"/>
                        <a:pt x="1197" y="269"/>
                        <a:pt x="1197" y="269"/>
                      </a:cubicBezTo>
                      <a:cubicBezTo>
                        <a:pt x="1197" y="442"/>
                        <a:pt x="1197" y="442"/>
                        <a:pt x="1197" y="442"/>
                      </a:cubicBezTo>
                      <a:cubicBezTo>
                        <a:pt x="1197" y="460"/>
                        <a:pt x="1212" y="474"/>
                        <a:pt x="1229" y="474"/>
                      </a:cubicBezTo>
                      <a:cubicBezTo>
                        <a:pt x="1366" y="474"/>
                        <a:pt x="1366" y="474"/>
                        <a:pt x="1366" y="474"/>
                      </a:cubicBezTo>
                      <a:cubicBezTo>
                        <a:pt x="1384" y="474"/>
                        <a:pt x="1398" y="460"/>
                        <a:pt x="1398" y="442"/>
                      </a:cubicBezTo>
                      <a:cubicBezTo>
                        <a:pt x="1398" y="269"/>
                        <a:pt x="1398" y="269"/>
                        <a:pt x="1398" y="269"/>
                      </a:cubicBezTo>
                      <a:cubicBezTo>
                        <a:pt x="1505" y="269"/>
                        <a:pt x="1505" y="269"/>
                        <a:pt x="1505" y="269"/>
                      </a:cubicBezTo>
                      <a:cubicBezTo>
                        <a:pt x="1505" y="833"/>
                        <a:pt x="1505" y="833"/>
                        <a:pt x="1505" y="833"/>
                      </a:cubicBezTo>
                      <a:cubicBezTo>
                        <a:pt x="1493" y="832"/>
                        <a:pt x="1481" y="831"/>
                        <a:pt x="1469" y="831"/>
                      </a:cubicBezTo>
                      <a:cubicBezTo>
                        <a:pt x="1433" y="831"/>
                        <a:pt x="1398" y="835"/>
                        <a:pt x="1364" y="841"/>
                      </a:cubicBezTo>
                      <a:cubicBezTo>
                        <a:pt x="1364" y="648"/>
                        <a:pt x="1364" y="648"/>
                        <a:pt x="1364" y="648"/>
                      </a:cubicBezTo>
                      <a:cubicBezTo>
                        <a:pt x="1364" y="630"/>
                        <a:pt x="1350" y="616"/>
                        <a:pt x="1332" y="616"/>
                      </a:cubicBezTo>
                      <a:cubicBezTo>
                        <a:pt x="1058" y="616"/>
                        <a:pt x="1058" y="616"/>
                        <a:pt x="1058" y="616"/>
                      </a:cubicBezTo>
                      <a:cubicBezTo>
                        <a:pt x="1040" y="616"/>
                        <a:pt x="1026" y="630"/>
                        <a:pt x="1026" y="648"/>
                      </a:cubicBezTo>
                      <a:cubicBezTo>
                        <a:pt x="1026" y="921"/>
                        <a:pt x="1026" y="921"/>
                        <a:pt x="1026" y="921"/>
                      </a:cubicBezTo>
                      <a:cubicBezTo>
                        <a:pt x="1026" y="939"/>
                        <a:pt x="1040" y="953"/>
                        <a:pt x="1058" y="953"/>
                      </a:cubicBezTo>
                      <a:cubicBezTo>
                        <a:pt x="1113" y="953"/>
                        <a:pt x="1113" y="953"/>
                        <a:pt x="1113" y="953"/>
                      </a:cubicBezTo>
                      <a:cubicBezTo>
                        <a:pt x="1060" y="995"/>
                        <a:pt x="1014" y="1045"/>
                        <a:pt x="978" y="1102"/>
                      </a:cubicBezTo>
                      <a:cubicBezTo>
                        <a:pt x="969" y="1116"/>
                        <a:pt x="961" y="1131"/>
                        <a:pt x="953" y="1146"/>
                      </a:cubicBezTo>
                      <a:cubicBezTo>
                        <a:pt x="953" y="1058"/>
                        <a:pt x="953" y="1058"/>
                        <a:pt x="953" y="1058"/>
                      </a:cubicBezTo>
                      <a:cubicBezTo>
                        <a:pt x="953" y="1040"/>
                        <a:pt x="939" y="1026"/>
                        <a:pt x="921" y="1026"/>
                      </a:cubicBezTo>
                      <a:close/>
                      <a:moveTo>
                        <a:pt x="889" y="1090"/>
                      </a:moveTo>
                      <a:cubicBezTo>
                        <a:pt x="889" y="1300"/>
                        <a:pt x="889" y="1300"/>
                        <a:pt x="889" y="1300"/>
                      </a:cubicBezTo>
                      <a:cubicBezTo>
                        <a:pt x="680" y="1300"/>
                        <a:pt x="680" y="1300"/>
                        <a:pt x="680" y="1300"/>
                      </a:cubicBezTo>
                      <a:cubicBezTo>
                        <a:pt x="680" y="1090"/>
                        <a:pt x="680" y="1090"/>
                        <a:pt x="680" y="1090"/>
                      </a:cubicBezTo>
                      <a:lnTo>
                        <a:pt x="889" y="1090"/>
                      </a:lnTo>
                      <a:close/>
                      <a:moveTo>
                        <a:pt x="1300" y="680"/>
                      </a:moveTo>
                      <a:cubicBezTo>
                        <a:pt x="1300" y="857"/>
                        <a:pt x="1300" y="857"/>
                        <a:pt x="1300" y="857"/>
                      </a:cubicBezTo>
                      <a:cubicBezTo>
                        <a:pt x="1271" y="865"/>
                        <a:pt x="1244" y="876"/>
                        <a:pt x="1217" y="889"/>
                      </a:cubicBezTo>
                      <a:cubicBezTo>
                        <a:pt x="1090" y="889"/>
                        <a:pt x="1090" y="889"/>
                        <a:pt x="1090" y="889"/>
                      </a:cubicBezTo>
                      <a:cubicBezTo>
                        <a:pt x="1090" y="680"/>
                        <a:pt x="1090" y="680"/>
                        <a:pt x="1090" y="680"/>
                      </a:cubicBezTo>
                      <a:lnTo>
                        <a:pt x="1300" y="680"/>
                      </a:lnTo>
                      <a:close/>
                      <a:moveTo>
                        <a:pt x="1469" y="1926"/>
                      </a:moveTo>
                      <a:cubicBezTo>
                        <a:pt x="1204" y="1926"/>
                        <a:pt x="984" y="1728"/>
                        <a:pt x="956" y="1465"/>
                      </a:cubicBezTo>
                      <a:cubicBezTo>
                        <a:pt x="956" y="1465"/>
                        <a:pt x="956" y="1465"/>
                        <a:pt x="956" y="1465"/>
                      </a:cubicBezTo>
                      <a:cubicBezTo>
                        <a:pt x="954" y="1447"/>
                        <a:pt x="953" y="1429"/>
                        <a:pt x="953" y="1411"/>
                      </a:cubicBezTo>
                      <a:cubicBezTo>
                        <a:pt x="953" y="1215"/>
                        <a:pt x="1063" y="1038"/>
                        <a:pt x="1238" y="950"/>
                      </a:cubicBezTo>
                      <a:cubicBezTo>
                        <a:pt x="1238" y="950"/>
                        <a:pt x="1238" y="950"/>
                        <a:pt x="1238" y="950"/>
                      </a:cubicBezTo>
                      <a:cubicBezTo>
                        <a:pt x="1271" y="934"/>
                        <a:pt x="1305" y="921"/>
                        <a:pt x="1340" y="912"/>
                      </a:cubicBezTo>
                      <a:cubicBezTo>
                        <a:pt x="1340" y="912"/>
                        <a:pt x="1340" y="912"/>
                        <a:pt x="1340" y="912"/>
                      </a:cubicBezTo>
                      <a:cubicBezTo>
                        <a:pt x="1382" y="901"/>
                        <a:pt x="1425" y="896"/>
                        <a:pt x="1469" y="896"/>
                      </a:cubicBezTo>
                      <a:cubicBezTo>
                        <a:pt x="1490" y="896"/>
                        <a:pt x="1512" y="897"/>
                        <a:pt x="1533" y="900"/>
                      </a:cubicBezTo>
                      <a:cubicBezTo>
                        <a:pt x="1533" y="900"/>
                        <a:pt x="1533" y="900"/>
                        <a:pt x="1533" y="900"/>
                      </a:cubicBezTo>
                      <a:cubicBezTo>
                        <a:pt x="1790" y="932"/>
                        <a:pt x="1984" y="1151"/>
                        <a:pt x="1984" y="1411"/>
                      </a:cubicBezTo>
                      <a:cubicBezTo>
                        <a:pt x="1984" y="1695"/>
                        <a:pt x="1753" y="1926"/>
                        <a:pt x="1469" y="19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75" name="Freeform 9"/>
                <p:cNvSpPr>
                  <a:spLocks/>
                </p:cNvSpPr>
                <p:nvPr/>
              </p:nvSpPr>
              <p:spPr bwMode="auto">
                <a:xfrm>
                  <a:off x="6049" y="1050"/>
                  <a:ext cx="18" cy="41"/>
                </a:xfrm>
                <a:custGeom>
                  <a:avLst/>
                  <a:gdLst>
                    <a:gd name="T0" fmla="*/ 67 w 94"/>
                    <a:gd name="T1" fmla="*/ 25 h 216"/>
                    <a:gd name="T2" fmla="*/ 26 w 94"/>
                    <a:gd name="T3" fmla="*/ 6 h 216"/>
                    <a:gd name="T4" fmla="*/ 6 w 94"/>
                    <a:gd name="T5" fmla="*/ 47 h 216"/>
                    <a:gd name="T6" fmla="*/ 30 w 94"/>
                    <a:gd name="T7" fmla="*/ 184 h 216"/>
                    <a:gd name="T8" fmla="*/ 62 w 94"/>
                    <a:gd name="T9" fmla="*/ 216 h 216"/>
                    <a:gd name="T10" fmla="*/ 94 w 94"/>
                    <a:gd name="T11" fmla="*/ 184 h 216"/>
                    <a:gd name="T12" fmla="*/ 67 w 94"/>
                    <a:gd name="T13" fmla="*/ 25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4" h="216">
                      <a:moveTo>
                        <a:pt x="67" y="25"/>
                      </a:moveTo>
                      <a:cubicBezTo>
                        <a:pt x="61" y="9"/>
                        <a:pt x="42" y="0"/>
                        <a:pt x="26" y="6"/>
                      </a:cubicBezTo>
                      <a:cubicBezTo>
                        <a:pt x="9" y="12"/>
                        <a:pt x="0" y="30"/>
                        <a:pt x="6" y="47"/>
                      </a:cubicBezTo>
                      <a:cubicBezTo>
                        <a:pt x="22" y="91"/>
                        <a:pt x="30" y="137"/>
                        <a:pt x="30" y="184"/>
                      </a:cubicBezTo>
                      <a:cubicBezTo>
                        <a:pt x="30" y="202"/>
                        <a:pt x="44" y="216"/>
                        <a:pt x="62" y="216"/>
                      </a:cubicBezTo>
                      <a:cubicBezTo>
                        <a:pt x="80" y="216"/>
                        <a:pt x="94" y="202"/>
                        <a:pt x="94" y="184"/>
                      </a:cubicBezTo>
                      <a:cubicBezTo>
                        <a:pt x="94" y="130"/>
                        <a:pt x="85" y="76"/>
                        <a:pt x="67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76" name="Freeform 10"/>
                <p:cNvSpPr>
                  <a:spLocks/>
                </p:cNvSpPr>
                <p:nvPr/>
              </p:nvSpPr>
              <p:spPr bwMode="auto">
                <a:xfrm>
                  <a:off x="5994" y="999"/>
                  <a:ext cx="59" cy="45"/>
                </a:xfrm>
                <a:custGeom>
                  <a:avLst/>
                  <a:gdLst>
                    <a:gd name="T0" fmla="*/ 304 w 314"/>
                    <a:gd name="T1" fmla="*/ 191 h 242"/>
                    <a:gd name="T2" fmla="*/ 44 w 314"/>
                    <a:gd name="T3" fmla="*/ 5 h 242"/>
                    <a:gd name="T4" fmla="*/ 4 w 314"/>
                    <a:gd name="T5" fmla="*/ 27 h 242"/>
                    <a:gd name="T6" fmla="*/ 27 w 314"/>
                    <a:gd name="T7" fmla="*/ 67 h 242"/>
                    <a:gd name="T8" fmla="*/ 252 w 314"/>
                    <a:gd name="T9" fmla="*/ 228 h 242"/>
                    <a:gd name="T10" fmla="*/ 278 w 314"/>
                    <a:gd name="T11" fmla="*/ 242 h 242"/>
                    <a:gd name="T12" fmla="*/ 296 w 314"/>
                    <a:gd name="T13" fmla="*/ 236 h 242"/>
                    <a:gd name="T14" fmla="*/ 304 w 314"/>
                    <a:gd name="T15" fmla="*/ 191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4" h="242">
                      <a:moveTo>
                        <a:pt x="304" y="191"/>
                      </a:moveTo>
                      <a:cubicBezTo>
                        <a:pt x="242" y="101"/>
                        <a:pt x="149" y="35"/>
                        <a:pt x="44" y="5"/>
                      </a:cubicBezTo>
                      <a:cubicBezTo>
                        <a:pt x="27" y="0"/>
                        <a:pt x="9" y="10"/>
                        <a:pt x="4" y="27"/>
                      </a:cubicBezTo>
                      <a:cubicBezTo>
                        <a:pt x="0" y="44"/>
                        <a:pt x="10" y="62"/>
                        <a:pt x="27" y="67"/>
                      </a:cubicBezTo>
                      <a:cubicBezTo>
                        <a:pt x="117" y="93"/>
                        <a:pt x="197" y="150"/>
                        <a:pt x="252" y="228"/>
                      </a:cubicBezTo>
                      <a:cubicBezTo>
                        <a:pt x="258" y="237"/>
                        <a:pt x="268" y="242"/>
                        <a:pt x="278" y="242"/>
                      </a:cubicBezTo>
                      <a:cubicBezTo>
                        <a:pt x="284" y="242"/>
                        <a:pt x="291" y="240"/>
                        <a:pt x="296" y="236"/>
                      </a:cubicBezTo>
                      <a:cubicBezTo>
                        <a:pt x="311" y="226"/>
                        <a:pt x="314" y="206"/>
                        <a:pt x="304" y="1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77" name="Freeform 11"/>
                <p:cNvSpPr>
                  <a:spLocks noEditPoints="1"/>
                </p:cNvSpPr>
                <p:nvPr/>
              </p:nvSpPr>
              <p:spPr bwMode="auto">
                <a:xfrm>
                  <a:off x="5911" y="1017"/>
                  <a:ext cx="136" cy="136"/>
                </a:xfrm>
                <a:custGeom>
                  <a:avLst/>
                  <a:gdLst>
                    <a:gd name="T0" fmla="*/ 364 w 727"/>
                    <a:gd name="T1" fmla="*/ 0 h 727"/>
                    <a:gd name="T2" fmla="*/ 0 w 727"/>
                    <a:gd name="T3" fmla="*/ 364 h 727"/>
                    <a:gd name="T4" fmla="*/ 364 w 727"/>
                    <a:gd name="T5" fmla="*/ 727 h 727"/>
                    <a:gd name="T6" fmla="*/ 727 w 727"/>
                    <a:gd name="T7" fmla="*/ 364 h 727"/>
                    <a:gd name="T8" fmla="*/ 364 w 727"/>
                    <a:gd name="T9" fmla="*/ 0 h 727"/>
                    <a:gd name="T10" fmla="*/ 364 w 727"/>
                    <a:gd name="T11" fmla="*/ 663 h 727"/>
                    <a:gd name="T12" fmla="*/ 64 w 727"/>
                    <a:gd name="T13" fmla="*/ 364 h 727"/>
                    <a:gd name="T14" fmla="*/ 364 w 727"/>
                    <a:gd name="T15" fmla="*/ 65 h 727"/>
                    <a:gd name="T16" fmla="*/ 663 w 727"/>
                    <a:gd name="T17" fmla="*/ 364 h 727"/>
                    <a:gd name="T18" fmla="*/ 364 w 727"/>
                    <a:gd name="T19" fmla="*/ 663 h 7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27" h="727">
                      <a:moveTo>
                        <a:pt x="364" y="0"/>
                      </a:moveTo>
                      <a:cubicBezTo>
                        <a:pt x="163" y="0"/>
                        <a:pt x="0" y="163"/>
                        <a:pt x="0" y="364"/>
                      </a:cubicBezTo>
                      <a:cubicBezTo>
                        <a:pt x="0" y="564"/>
                        <a:pt x="163" y="727"/>
                        <a:pt x="364" y="727"/>
                      </a:cubicBezTo>
                      <a:cubicBezTo>
                        <a:pt x="564" y="727"/>
                        <a:pt x="727" y="564"/>
                        <a:pt x="727" y="364"/>
                      </a:cubicBezTo>
                      <a:cubicBezTo>
                        <a:pt x="727" y="163"/>
                        <a:pt x="564" y="0"/>
                        <a:pt x="364" y="0"/>
                      </a:cubicBezTo>
                      <a:close/>
                      <a:moveTo>
                        <a:pt x="364" y="663"/>
                      </a:moveTo>
                      <a:cubicBezTo>
                        <a:pt x="199" y="663"/>
                        <a:pt x="64" y="529"/>
                        <a:pt x="64" y="364"/>
                      </a:cubicBezTo>
                      <a:cubicBezTo>
                        <a:pt x="64" y="199"/>
                        <a:pt x="199" y="65"/>
                        <a:pt x="364" y="65"/>
                      </a:cubicBezTo>
                      <a:cubicBezTo>
                        <a:pt x="529" y="65"/>
                        <a:pt x="663" y="199"/>
                        <a:pt x="663" y="364"/>
                      </a:cubicBezTo>
                      <a:cubicBezTo>
                        <a:pt x="663" y="529"/>
                        <a:pt x="529" y="663"/>
                        <a:pt x="364" y="6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24" name="Freeform 12"/>
                <p:cNvSpPr>
                  <a:spLocks/>
                </p:cNvSpPr>
                <p:nvPr/>
              </p:nvSpPr>
              <p:spPr bwMode="auto">
                <a:xfrm>
                  <a:off x="5973" y="1048"/>
                  <a:ext cx="47" cy="47"/>
                </a:xfrm>
                <a:custGeom>
                  <a:avLst/>
                  <a:gdLst>
                    <a:gd name="T0" fmla="*/ 220 w 252"/>
                    <a:gd name="T1" fmla="*/ 188 h 252"/>
                    <a:gd name="T2" fmla="*/ 64 w 252"/>
                    <a:gd name="T3" fmla="*/ 188 h 252"/>
                    <a:gd name="T4" fmla="*/ 64 w 252"/>
                    <a:gd name="T5" fmla="*/ 32 h 252"/>
                    <a:gd name="T6" fmla="*/ 32 w 252"/>
                    <a:gd name="T7" fmla="*/ 0 h 252"/>
                    <a:gd name="T8" fmla="*/ 0 w 252"/>
                    <a:gd name="T9" fmla="*/ 32 h 252"/>
                    <a:gd name="T10" fmla="*/ 0 w 252"/>
                    <a:gd name="T11" fmla="*/ 220 h 252"/>
                    <a:gd name="T12" fmla="*/ 32 w 252"/>
                    <a:gd name="T13" fmla="*/ 252 h 252"/>
                    <a:gd name="T14" fmla="*/ 220 w 252"/>
                    <a:gd name="T15" fmla="*/ 252 h 252"/>
                    <a:gd name="T16" fmla="*/ 252 w 252"/>
                    <a:gd name="T17" fmla="*/ 220 h 252"/>
                    <a:gd name="T18" fmla="*/ 220 w 252"/>
                    <a:gd name="T19" fmla="*/ 188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2" h="252">
                      <a:moveTo>
                        <a:pt x="220" y="188"/>
                      </a:moveTo>
                      <a:cubicBezTo>
                        <a:pt x="64" y="188"/>
                        <a:pt x="64" y="188"/>
                        <a:pt x="64" y="188"/>
                      </a:cubicBezTo>
                      <a:cubicBezTo>
                        <a:pt x="64" y="32"/>
                        <a:pt x="64" y="32"/>
                        <a:pt x="64" y="32"/>
                      </a:cubicBezTo>
                      <a:cubicBezTo>
                        <a:pt x="64" y="14"/>
                        <a:pt x="49" y="0"/>
                        <a:pt x="32" y="0"/>
                      </a:cubicBezTo>
                      <a:cubicBezTo>
                        <a:pt x="14" y="0"/>
                        <a:pt x="0" y="14"/>
                        <a:pt x="0" y="32"/>
                      </a:cubicBezTo>
                      <a:cubicBezTo>
                        <a:pt x="0" y="220"/>
                        <a:pt x="0" y="220"/>
                        <a:pt x="0" y="220"/>
                      </a:cubicBezTo>
                      <a:cubicBezTo>
                        <a:pt x="0" y="238"/>
                        <a:pt x="14" y="252"/>
                        <a:pt x="32" y="252"/>
                      </a:cubicBezTo>
                      <a:cubicBezTo>
                        <a:pt x="220" y="252"/>
                        <a:pt x="220" y="252"/>
                        <a:pt x="220" y="252"/>
                      </a:cubicBezTo>
                      <a:cubicBezTo>
                        <a:pt x="237" y="252"/>
                        <a:pt x="252" y="238"/>
                        <a:pt x="252" y="220"/>
                      </a:cubicBezTo>
                      <a:cubicBezTo>
                        <a:pt x="252" y="203"/>
                        <a:pt x="238" y="188"/>
                        <a:pt x="220" y="1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  <p:sp>
            <p:nvSpPr>
              <p:cNvPr id="68" name="CaixaDeTexto 67"/>
              <p:cNvSpPr txBox="1"/>
              <p:nvPr/>
            </p:nvSpPr>
            <p:spPr>
              <a:xfrm>
                <a:off x="9934912" y="1361753"/>
                <a:ext cx="8811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pt-BR"/>
                </a:defPPr>
                <a:lvl1pPr algn="r">
                  <a:defRPr sz="5400" b="1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</a:defRPr>
                </a:lvl1pPr>
                <a:lvl2pPr lvl="1" algn="r">
                  <a:defRPr sz="3600">
                    <a:solidFill>
                      <a:schemeClr val="bg1"/>
                    </a:solidFill>
                  </a:defRPr>
                </a:lvl2pPr>
              </a:lstStyle>
              <a:p>
                <a:pPr algn="l"/>
                <a:r>
                  <a:rPr lang="pt-BR" sz="1400" i="1" dirty="0">
                    <a:solidFill>
                      <a:srgbClr val="4A5463"/>
                    </a:solidFill>
                    <a:effectLst/>
                    <a:latin typeface="+mn-lt"/>
                  </a:rPr>
                  <a:t>histórico</a:t>
                </a:r>
              </a:p>
            </p:txBody>
          </p:sp>
        </p:grpSp>
        <p:sp>
          <p:nvSpPr>
            <p:cNvPr id="66" name="Retângulo 65"/>
            <p:cNvSpPr/>
            <p:nvPr/>
          </p:nvSpPr>
          <p:spPr>
            <a:xfrm>
              <a:off x="7794171" y="5558971"/>
              <a:ext cx="1596572" cy="62411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61920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8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8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8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8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8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8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8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8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8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8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8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8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8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8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1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Graphic spid="78" grpId="0">
        <p:bldAsOne/>
      </p:bldGraphic>
      <p:bldP spid="80" grpId="0" animBg="1"/>
      <p:bldP spid="81" grpId="0" animBg="1"/>
      <p:bldP spid="82" grpId="0"/>
      <p:bldP spid="83" grpId="0"/>
      <p:bldP spid="84" grpId="0"/>
      <p:bldP spid="85" grpId="0"/>
      <p:bldP spid="102" grpId="0"/>
      <p:bldP spid="102" grpId="1"/>
      <p:bldP spid="103" grpId="0"/>
      <p:bldP spid="103" grpId="1"/>
      <p:bldP spid="104" grpId="0"/>
      <p:bldP spid="105" grpId="0" animBg="1"/>
      <p:bldP spid="106" grpId="0"/>
      <p:bldP spid="107" grpId="0"/>
      <p:bldP spid="108" grpId="0"/>
      <p:bldP spid="6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838200" y="148552"/>
            <a:ext cx="10515600" cy="7899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índice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7054" y1="54911" x2="58482" y2="56250"/>
                        <a14:foregroundMark x1="37054" y1="45536" x2="72321" y2="43750"/>
                        <a14:foregroundMark x1="36607" y1="20536" x2="54464" y2="20536"/>
                        <a14:foregroundMark x1="11607" y1="58036" x2="20536" y2="46429"/>
                        <a14:foregroundMark x1="10714" y1="22321" x2="19196" y2="13393"/>
                        <a14:foregroundMark x1="12054" y1="91518" x2="21429" y2="79911"/>
                        <a14:foregroundMark x1="45089" y1="77679" x2="58036" y2="78571"/>
                        <a14:foregroundMark x1="42857" y1="90625" x2="56250" y2="901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658" y="347724"/>
            <a:ext cx="475382" cy="475382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7025">
            <a:off x="9624642" y="-16229"/>
            <a:ext cx="2737313" cy="1521610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675" y="480456"/>
            <a:ext cx="1545339" cy="432817"/>
          </a:xfrm>
          <a:prstGeom prst="rect">
            <a:avLst/>
          </a:prstGeom>
        </p:spPr>
      </p:pic>
      <p:grpSp>
        <p:nvGrpSpPr>
          <p:cNvPr id="20" name="Group 93"/>
          <p:cNvGrpSpPr/>
          <p:nvPr/>
        </p:nvGrpSpPr>
        <p:grpSpPr>
          <a:xfrm>
            <a:off x="1" y="1446841"/>
            <a:ext cx="3241569" cy="523220"/>
            <a:chOff x="246114" y="840660"/>
            <a:chExt cx="1644484" cy="1701674"/>
          </a:xfrm>
        </p:grpSpPr>
        <p:pic>
          <p:nvPicPr>
            <p:cNvPr id="21" name="verde"/>
            <p:cNvPicPr>
              <a:picLocks/>
            </p:cNvPicPr>
            <p:nvPr>
              <p:custDataLst>
                <p:tags r:id="rId2"/>
              </p:custDataLst>
            </p:nvPr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6114" y="2368550"/>
              <a:ext cx="1488298" cy="173781"/>
            </a:xfrm>
            <a:prstGeom prst="rect">
              <a:avLst/>
            </a:prstGeom>
          </p:spPr>
        </p:pic>
        <p:sp>
          <p:nvSpPr>
            <p:cNvPr id="22" name="TextBox 57"/>
            <p:cNvSpPr txBox="1"/>
            <p:nvPr/>
          </p:nvSpPr>
          <p:spPr>
            <a:xfrm>
              <a:off x="664175" y="840660"/>
              <a:ext cx="1226423" cy="170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b="1" i="1" dirty="0">
                  <a:solidFill>
                    <a:schemeClr val="bg1"/>
                  </a:solidFill>
                  <a:latin typeface="Myriad Pro" panose="020B0503030403020204" pitchFamily="34" charset="0"/>
                </a:rPr>
                <a:t>metodologia</a:t>
              </a:r>
            </a:p>
          </p:txBody>
        </p:sp>
      </p:grpSp>
      <p:sp>
        <p:nvSpPr>
          <p:cNvPr id="60" name="Forma livre 59"/>
          <p:cNvSpPr/>
          <p:nvPr/>
        </p:nvSpPr>
        <p:spPr>
          <a:xfrm>
            <a:off x="1317744" y="3575722"/>
            <a:ext cx="414988" cy="237612"/>
          </a:xfrm>
          <a:custGeom>
            <a:avLst/>
            <a:gdLst>
              <a:gd name="connsiteX0" fmla="*/ 0 w 4785186"/>
              <a:gd name="connsiteY0" fmla="*/ 0 h 853819"/>
              <a:gd name="connsiteX1" fmla="*/ 4785186 w 4785186"/>
              <a:gd name="connsiteY1" fmla="*/ 0 h 853819"/>
              <a:gd name="connsiteX2" fmla="*/ 4310842 w 4785186"/>
              <a:gd name="connsiteY2" fmla="*/ 853819 h 853819"/>
              <a:gd name="connsiteX3" fmla="*/ 0 w 4785186"/>
              <a:gd name="connsiteY3" fmla="*/ 853819 h 85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5186" h="853819">
                <a:moveTo>
                  <a:pt x="0" y="0"/>
                </a:moveTo>
                <a:lnTo>
                  <a:pt x="4785186" y="0"/>
                </a:lnTo>
                <a:lnTo>
                  <a:pt x="4310842" y="853819"/>
                </a:lnTo>
                <a:lnTo>
                  <a:pt x="0" y="853819"/>
                </a:lnTo>
                <a:close/>
              </a:path>
            </a:pathLst>
          </a:custGeom>
          <a:solidFill>
            <a:srgbClr val="EAB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1" name="Forma livre 60"/>
          <p:cNvSpPr/>
          <p:nvPr/>
        </p:nvSpPr>
        <p:spPr>
          <a:xfrm>
            <a:off x="1339498" y="4168464"/>
            <a:ext cx="414988" cy="237612"/>
          </a:xfrm>
          <a:custGeom>
            <a:avLst/>
            <a:gdLst>
              <a:gd name="connsiteX0" fmla="*/ 0 w 4785186"/>
              <a:gd name="connsiteY0" fmla="*/ 0 h 853819"/>
              <a:gd name="connsiteX1" fmla="*/ 4785186 w 4785186"/>
              <a:gd name="connsiteY1" fmla="*/ 0 h 853819"/>
              <a:gd name="connsiteX2" fmla="*/ 4310842 w 4785186"/>
              <a:gd name="connsiteY2" fmla="*/ 853819 h 853819"/>
              <a:gd name="connsiteX3" fmla="*/ 0 w 4785186"/>
              <a:gd name="connsiteY3" fmla="*/ 853819 h 85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5186" h="853819">
                <a:moveTo>
                  <a:pt x="0" y="0"/>
                </a:moveTo>
                <a:lnTo>
                  <a:pt x="4785186" y="0"/>
                </a:lnTo>
                <a:lnTo>
                  <a:pt x="4310842" y="853819"/>
                </a:lnTo>
                <a:lnTo>
                  <a:pt x="0" y="853819"/>
                </a:lnTo>
                <a:close/>
              </a:path>
            </a:pathLst>
          </a:custGeom>
          <a:solidFill>
            <a:srgbClr val="FF91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6" name="verde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733088" y="6367640"/>
            <a:ext cx="7513896" cy="92537"/>
          </a:xfrm>
          <a:prstGeom prst="rect">
            <a:avLst/>
          </a:prstGeom>
        </p:spPr>
      </p:pic>
      <p:sp>
        <p:nvSpPr>
          <p:cNvPr id="67" name="TextBox 57"/>
          <p:cNvSpPr txBox="1"/>
          <p:nvPr/>
        </p:nvSpPr>
        <p:spPr>
          <a:xfrm>
            <a:off x="5028579" y="3033720"/>
            <a:ext cx="29046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i="1" dirty="0">
                <a:solidFill>
                  <a:schemeClr val="bg1"/>
                </a:solidFill>
                <a:latin typeface="Myriad Pro" panose="020B0503030403020204" pitchFamily="34" charset="0"/>
              </a:rPr>
              <a:t>para não esquecer </a:t>
            </a:r>
          </a:p>
        </p:txBody>
      </p:sp>
      <p:sp>
        <p:nvSpPr>
          <p:cNvPr id="26" name="Forma livre 25"/>
          <p:cNvSpPr/>
          <p:nvPr/>
        </p:nvSpPr>
        <p:spPr>
          <a:xfrm>
            <a:off x="1317744" y="2365074"/>
            <a:ext cx="414988" cy="237612"/>
          </a:xfrm>
          <a:custGeom>
            <a:avLst/>
            <a:gdLst>
              <a:gd name="connsiteX0" fmla="*/ 0 w 4785186"/>
              <a:gd name="connsiteY0" fmla="*/ 0 h 853819"/>
              <a:gd name="connsiteX1" fmla="*/ 4785186 w 4785186"/>
              <a:gd name="connsiteY1" fmla="*/ 0 h 853819"/>
              <a:gd name="connsiteX2" fmla="*/ 4310842 w 4785186"/>
              <a:gd name="connsiteY2" fmla="*/ 853819 h 853819"/>
              <a:gd name="connsiteX3" fmla="*/ 0 w 4785186"/>
              <a:gd name="connsiteY3" fmla="*/ 853819 h 85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5186" h="853819">
                <a:moveTo>
                  <a:pt x="0" y="0"/>
                </a:moveTo>
                <a:lnTo>
                  <a:pt x="4785186" y="0"/>
                </a:lnTo>
                <a:lnTo>
                  <a:pt x="4310842" y="853819"/>
                </a:lnTo>
                <a:lnTo>
                  <a:pt x="0" y="853819"/>
                </a:lnTo>
                <a:close/>
              </a:path>
            </a:pathLst>
          </a:custGeom>
          <a:solidFill>
            <a:srgbClr val="BCA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TextBox 63"/>
          <p:cNvSpPr txBox="1"/>
          <p:nvPr/>
        </p:nvSpPr>
        <p:spPr>
          <a:xfrm>
            <a:off x="1732732" y="2247610"/>
            <a:ext cx="1552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>
                <a:solidFill>
                  <a:schemeClr val="bg1"/>
                </a:solidFill>
                <a:latin typeface="Myriad Pro" panose="020B0503030403020204" pitchFamily="34" charset="0"/>
              </a:rPr>
              <a:t>bloco A</a:t>
            </a:r>
          </a:p>
        </p:txBody>
      </p:sp>
      <p:sp>
        <p:nvSpPr>
          <p:cNvPr id="36" name="Forma livre 35"/>
          <p:cNvSpPr/>
          <p:nvPr/>
        </p:nvSpPr>
        <p:spPr>
          <a:xfrm>
            <a:off x="1317744" y="2961089"/>
            <a:ext cx="414988" cy="237612"/>
          </a:xfrm>
          <a:custGeom>
            <a:avLst/>
            <a:gdLst>
              <a:gd name="connsiteX0" fmla="*/ 0 w 4785186"/>
              <a:gd name="connsiteY0" fmla="*/ 0 h 853819"/>
              <a:gd name="connsiteX1" fmla="*/ 4785186 w 4785186"/>
              <a:gd name="connsiteY1" fmla="*/ 0 h 853819"/>
              <a:gd name="connsiteX2" fmla="*/ 4310842 w 4785186"/>
              <a:gd name="connsiteY2" fmla="*/ 853819 h 853819"/>
              <a:gd name="connsiteX3" fmla="*/ 0 w 4785186"/>
              <a:gd name="connsiteY3" fmla="*/ 853819 h 85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5186" h="853819">
                <a:moveTo>
                  <a:pt x="0" y="0"/>
                </a:moveTo>
                <a:lnTo>
                  <a:pt x="4785186" y="0"/>
                </a:lnTo>
                <a:lnTo>
                  <a:pt x="4310842" y="853819"/>
                </a:lnTo>
                <a:lnTo>
                  <a:pt x="0" y="853819"/>
                </a:lnTo>
                <a:close/>
              </a:path>
            </a:pathLst>
          </a:custGeom>
          <a:solidFill>
            <a:srgbClr val="62D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TextBox 63"/>
          <p:cNvSpPr txBox="1"/>
          <p:nvPr/>
        </p:nvSpPr>
        <p:spPr>
          <a:xfrm>
            <a:off x="1732732" y="2817537"/>
            <a:ext cx="1295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>
                <a:solidFill>
                  <a:schemeClr val="bg1"/>
                </a:solidFill>
                <a:latin typeface="Myriad Pro" panose="020B0503030403020204" pitchFamily="34" charset="0"/>
              </a:rPr>
              <a:t>bloco B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0" y="2341151"/>
            <a:ext cx="1317744" cy="27067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TextBox 63"/>
          <p:cNvSpPr txBox="1"/>
          <p:nvPr/>
        </p:nvSpPr>
        <p:spPr>
          <a:xfrm>
            <a:off x="1732732" y="3444235"/>
            <a:ext cx="1508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>
                <a:solidFill>
                  <a:schemeClr val="bg1"/>
                </a:solidFill>
                <a:latin typeface="Myriad Pro" panose="020B0503030403020204" pitchFamily="34" charset="0"/>
              </a:rPr>
              <a:t>bloco C</a:t>
            </a:r>
          </a:p>
        </p:txBody>
      </p:sp>
      <p:sp>
        <p:nvSpPr>
          <p:cNvPr id="37" name="TextBox 63"/>
          <p:cNvSpPr txBox="1"/>
          <p:nvPr/>
        </p:nvSpPr>
        <p:spPr>
          <a:xfrm>
            <a:off x="1732731" y="4049992"/>
            <a:ext cx="1621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>
                <a:solidFill>
                  <a:schemeClr val="bg1"/>
                </a:solidFill>
                <a:latin typeface="Myriad Pro" panose="020B0503030403020204" pitchFamily="34" charset="0"/>
              </a:rPr>
              <a:t>bloco D</a:t>
            </a:r>
          </a:p>
        </p:txBody>
      </p:sp>
      <p:sp>
        <p:nvSpPr>
          <p:cNvPr id="34" name="Forma livre 33"/>
          <p:cNvSpPr/>
          <p:nvPr/>
        </p:nvSpPr>
        <p:spPr>
          <a:xfrm>
            <a:off x="1339498" y="4761206"/>
            <a:ext cx="414988" cy="237612"/>
          </a:xfrm>
          <a:custGeom>
            <a:avLst/>
            <a:gdLst>
              <a:gd name="connsiteX0" fmla="*/ 0 w 4785186"/>
              <a:gd name="connsiteY0" fmla="*/ 0 h 853819"/>
              <a:gd name="connsiteX1" fmla="*/ 4785186 w 4785186"/>
              <a:gd name="connsiteY1" fmla="*/ 0 h 853819"/>
              <a:gd name="connsiteX2" fmla="*/ 4310842 w 4785186"/>
              <a:gd name="connsiteY2" fmla="*/ 853819 h 853819"/>
              <a:gd name="connsiteX3" fmla="*/ 0 w 4785186"/>
              <a:gd name="connsiteY3" fmla="*/ 853819 h 85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5186" h="853819">
                <a:moveTo>
                  <a:pt x="0" y="0"/>
                </a:moveTo>
                <a:lnTo>
                  <a:pt x="4785186" y="0"/>
                </a:lnTo>
                <a:lnTo>
                  <a:pt x="4310842" y="853819"/>
                </a:lnTo>
                <a:lnTo>
                  <a:pt x="0" y="853819"/>
                </a:lnTo>
                <a:close/>
              </a:path>
            </a:pathLst>
          </a:custGeom>
          <a:solidFill>
            <a:srgbClr val="42C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TextBox 63"/>
          <p:cNvSpPr txBox="1"/>
          <p:nvPr/>
        </p:nvSpPr>
        <p:spPr>
          <a:xfrm>
            <a:off x="1732732" y="4668640"/>
            <a:ext cx="1295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>
                <a:solidFill>
                  <a:schemeClr val="bg1"/>
                </a:solidFill>
                <a:latin typeface="Myriad Pro" panose="020B0503030403020204" pitchFamily="34" charset="0"/>
              </a:rPr>
              <a:t>bloco E</a:t>
            </a:r>
          </a:p>
        </p:txBody>
      </p:sp>
    </p:spTree>
    <p:extLst>
      <p:ext uri="{BB962C8B-B14F-4D97-AF65-F5344CB8AC3E}">
        <p14:creationId xmlns:p14="http://schemas.microsoft.com/office/powerpoint/2010/main" val="381516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5"/>
          <p:cNvSpPr txBox="1"/>
          <p:nvPr/>
        </p:nvSpPr>
        <p:spPr>
          <a:xfrm>
            <a:off x="301841" y="1235814"/>
            <a:ext cx="110638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ea typeface="Verdana" pitchFamily="34" charset="0"/>
                <a:cs typeface="Arial" charset="0"/>
              </a:rPr>
              <a:t>os resultados gerais da avaliação do </a:t>
            </a:r>
            <a:r>
              <a:rPr lang="pt-BR" dirty="0" err="1">
                <a:solidFill>
                  <a:schemeClr val="bg1"/>
                </a:solidFill>
                <a:ea typeface="Verdana" pitchFamily="34" charset="0"/>
                <a:cs typeface="Arial" charset="0"/>
              </a:rPr>
              <a:t>Empretec</a:t>
            </a:r>
            <a:r>
              <a:rPr lang="pt-BR" dirty="0">
                <a:solidFill>
                  <a:schemeClr val="bg1"/>
                </a:solidFill>
                <a:ea typeface="Verdana" pitchFamily="34" charset="0"/>
                <a:cs typeface="Arial" charset="0"/>
              </a:rPr>
              <a:t> em 2016 são bem positivos e continuam ainda bastante elevados, sendo que à 1ª vista não haveria necessidade de nenhuma modificação</a:t>
            </a:r>
            <a:endParaRPr lang="en-US" dirty="0">
              <a:solidFill>
                <a:schemeClr val="bg1"/>
              </a:solidFill>
              <a:ea typeface="Verdana" pitchFamily="34" charset="0"/>
              <a:cs typeface="Arial" charset="0"/>
            </a:endParaRP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ea typeface="Verdana" pitchFamily="34" charset="0"/>
                <a:cs typeface="Arial" charset="0"/>
              </a:rPr>
              <a:t>contudo, existem determinados indicadores que mereceriam um acompanhamento ou eventualmente ajustes, antes que possam se tornar em algo mais crítico e de difícil reversão</a:t>
            </a:r>
            <a:endParaRPr lang="en-US" dirty="0">
              <a:solidFill>
                <a:schemeClr val="bg1"/>
              </a:solidFill>
              <a:ea typeface="Verdana" pitchFamily="34" charset="0"/>
              <a:cs typeface="Arial" charset="0"/>
            </a:endParaRP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ea typeface="Verdana" pitchFamily="34" charset="0"/>
                <a:cs typeface="Arial" charset="0"/>
              </a:rPr>
              <a:t>mas, a bem da verdade, vários deles ainda não passariam de apenas </a:t>
            </a:r>
            <a:r>
              <a:rPr lang="pt-BR" dirty="0" err="1">
                <a:solidFill>
                  <a:schemeClr val="bg1"/>
                </a:solidFill>
                <a:ea typeface="Verdana" pitchFamily="34" charset="0"/>
                <a:cs typeface="Arial" charset="0"/>
              </a:rPr>
              <a:t>micro-tendências</a:t>
            </a:r>
            <a:r>
              <a:rPr lang="pt-BR" dirty="0">
                <a:solidFill>
                  <a:schemeClr val="bg1"/>
                </a:solidFill>
                <a:ea typeface="Verdana" pitchFamily="34" charset="0"/>
                <a:cs typeface="Arial" charset="0"/>
              </a:rPr>
              <a:t> e inclusive alguns inferiores à margem de erro, mas que suscitam cuidados em função de se repetirem em diferentes pontos importantes avaliados na pesquisa</a:t>
            </a:r>
            <a:endParaRPr lang="en-US" dirty="0">
              <a:solidFill>
                <a:schemeClr val="bg1"/>
              </a:solidFill>
              <a:ea typeface="Verdana" pitchFamily="34" charset="0"/>
              <a:cs typeface="Arial" charset="0"/>
            </a:endParaRP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ea typeface="Verdana" pitchFamily="34" charset="0"/>
                <a:cs typeface="Arial" charset="0"/>
              </a:rPr>
              <a:t>um caso típico é a queda sistemática nos diferentes percentuais de que o </a:t>
            </a:r>
            <a:r>
              <a:rPr lang="pt-BR" dirty="0" err="1">
                <a:solidFill>
                  <a:schemeClr val="bg1"/>
                </a:solidFill>
                <a:ea typeface="Verdana" pitchFamily="34" charset="0"/>
                <a:cs typeface="Arial" charset="0"/>
              </a:rPr>
              <a:t>Empretec</a:t>
            </a:r>
            <a:r>
              <a:rPr lang="pt-BR" dirty="0">
                <a:solidFill>
                  <a:schemeClr val="bg1"/>
                </a:solidFill>
                <a:ea typeface="Verdana" pitchFamily="34" charset="0"/>
                <a:cs typeface="Arial" charset="0"/>
              </a:rPr>
              <a:t> ‘contribuiu muito’ para a visão como empresário, ao longo das últimas 3 edições da pesquisa</a:t>
            </a:r>
            <a:endParaRPr lang="en-US" dirty="0">
              <a:solidFill>
                <a:schemeClr val="bg1"/>
              </a:solidFill>
              <a:ea typeface="Verdana" pitchFamily="34" charset="0"/>
              <a:cs typeface="Arial" charset="0"/>
            </a:endParaRP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ea typeface="Verdana" pitchFamily="34" charset="0"/>
                <a:cs typeface="Arial" charset="0"/>
              </a:rPr>
              <a:t>da mesma forma com relação ao índice de recomendação do Empretec que também sistematicamente apresenta uma diminuição, ano a ano, mesmo que ainda bastante </a:t>
            </a:r>
            <a:r>
              <a:rPr lang="pt-BR" dirty="0" smtClean="0">
                <a:solidFill>
                  <a:schemeClr val="bg1"/>
                </a:solidFill>
                <a:ea typeface="Verdana" pitchFamily="34" charset="0"/>
                <a:cs typeface="Arial" charset="0"/>
              </a:rPr>
              <a:t>reduzida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ea typeface="Verdana" pitchFamily="34" charset="0"/>
                <a:cs typeface="Arial" charset="0"/>
              </a:rPr>
              <a:t>ou mesmo com relação ao percentual de ‘conversão’ para empresários, que apesar de repetir o resultado de 2015 permanece inferior ao percentual de 2014</a:t>
            </a:r>
            <a:endParaRPr lang="en-US" dirty="0">
              <a:solidFill>
                <a:schemeClr val="bg1"/>
              </a:solidFill>
              <a:ea typeface="Verdana" pitchFamily="34" charset="0"/>
              <a:cs typeface="Arial" charset="0"/>
            </a:endParaRPr>
          </a:p>
          <a:p>
            <a:pPr lvl="0">
              <a:lnSpc>
                <a:spcPct val="150000"/>
              </a:lnSpc>
            </a:pPr>
            <a:endParaRPr lang="en-US" dirty="0">
              <a:solidFill>
                <a:schemeClr val="bg1"/>
              </a:solidFill>
              <a:ea typeface="Verdana" pitchFamily="34" charset="0"/>
              <a:cs typeface="Arial" charset="0"/>
            </a:endParaRPr>
          </a:p>
        </p:txBody>
      </p:sp>
      <p:sp>
        <p:nvSpPr>
          <p:cNvPr id="9" name="Forma livre 39"/>
          <p:cNvSpPr/>
          <p:nvPr/>
        </p:nvSpPr>
        <p:spPr>
          <a:xfrm>
            <a:off x="-417212" y="161424"/>
            <a:ext cx="1214245" cy="172857"/>
          </a:xfrm>
          <a:custGeom>
            <a:avLst/>
            <a:gdLst>
              <a:gd name="connsiteX0" fmla="*/ 0 w 4785186"/>
              <a:gd name="connsiteY0" fmla="*/ 0 h 853819"/>
              <a:gd name="connsiteX1" fmla="*/ 4785186 w 4785186"/>
              <a:gd name="connsiteY1" fmla="*/ 0 h 853819"/>
              <a:gd name="connsiteX2" fmla="*/ 4310842 w 4785186"/>
              <a:gd name="connsiteY2" fmla="*/ 853819 h 853819"/>
              <a:gd name="connsiteX3" fmla="*/ 0 w 4785186"/>
              <a:gd name="connsiteY3" fmla="*/ 853819 h 85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5186" h="853819">
                <a:moveTo>
                  <a:pt x="0" y="0"/>
                </a:moveTo>
                <a:lnTo>
                  <a:pt x="4785186" y="0"/>
                </a:lnTo>
                <a:lnTo>
                  <a:pt x="4310842" y="853819"/>
                </a:lnTo>
                <a:lnTo>
                  <a:pt x="0" y="8538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758933" y="161424"/>
            <a:ext cx="4921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3600" b="0" i="1" dirty="0">
                <a:solidFill>
                  <a:schemeClr val="bg1"/>
                </a:solidFill>
                <a:effectLst/>
                <a:latin typeface="+mn-lt"/>
              </a:rPr>
              <a:t>para não esquecer</a:t>
            </a:r>
          </a:p>
        </p:txBody>
      </p:sp>
    </p:spTree>
    <p:extLst>
      <p:ext uri="{BB962C8B-B14F-4D97-AF65-F5344CB8AC3E}">
        <p14:creationId xmlns:p14="http://schemas.microsoft.com/office/powerpoint/2010/main" val="126820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5"/>
          <p:cNvSpPr txBox="1"/>
          <p:nvPr/>
        </p:nvSpPr>
        <p:spPr>
          <a:xfrm>
            <a:off x="213064" y="1031627"/>
            <a:ext cx="1162974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bg1"/>
                </a:solidFill>
                <a:ea typeface="Verdana" pitchFamily="34" charset="0"/>
                <a:cs typeface="Arial" charset="0"/>
              </a:rPr>
              <a:t>e</a:t>
            </a:r>
            <a:r>
              <a:rPr lang="pt-BR" dirty="0">
                <a:solidFill>
                  <a:schemeClr val="bg1"/>
                </a:solidFill>
                <a:ea typeface="Verdana" pitchFamily="34" charset="0"/>
                <a:cs typeface="Arial" charset="0"/>
              </a:rPr>
              <a:t>, não menos importante, o indicador de colocação em prática dos conhecimentos do Empretec que também aponta essa mesma diminuição de 2015 para 2016</a:t>
            </a:r>
            <a:endParaRPr lang="en-US" dirty="0">
              <a:solidFill>
                <a:schemeClr val="bg1"/>
              </a:solidFill>
              <a:ea typeface="Verdana" pitchFamily="34" charset="0"/>
              <a:cs typeface="Arial" charset="0"/>
            </a:endParaRP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ea typeface="Verdana" pitchFamily="34" charset="0"/>
                <a:cs typeface="Arial" charset="0"/>
              </a:rPr>
              <a:t>idem com relação à percepção da influência do </a:t>
            </a:r>
            <a:r>
              <a:rPr lang="pt-BR" dirty="0" err="1">
                <a:solidFill>
                  <a:schemeClr val="bg1"/>
                </a:solidFill>
                <a:ea typeface="Verdana" pitchFamily="34" charset="0"/>
                <a:cs typeface="Arial" charset="0"/>
              </a:rPr>
              <a:t>Empretec</a:t>
            </a:r>
            <a:r>
              <a:rPr lang="pt-BR" dirty="0">
                <a:solidFill>
                  <a:schemeClr val="bg1"/>
                </a:solidFill>
                <a:ea typeface="Verdana" pitchFamily="34" charset="0"/>
                <a:cs typeface="Arial" charset="0"/>
              </a:rPr>
              <a:t> na empregabilidade dos que ainda não empreendem, indicador que tem se reduzido em 2% a cada ano de realização da pesquisa</a:t>
            </a:r>
            <a:endParaRPr lang="en-US" dirty="0">
              <a:solidFill>
                <a:schemeClr val="bg1"/>
              </a:solidFill>
              <a:ea typeface="Verdana" pitchFamily="34" charset="0"/>
              <a:cs typeface="Arial" charset="0"/>
            </a:endParaRP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ea typeface="Verdana" pitchFamily="34" charset="0"/>
                <a:cs typeface="Arial" charset="0"/>
              </a:rPr>
              <a:t>ou ainda o percentual de empresas com aumento no volume de vendas que tem se reduzido 2,5% ao ano, ainda que possa ser influência de uma conjuntura externa</a:t>
            </a:r>
            <a:endParaRPr lang="en-US" dirty="0">
              <a:solidFill>
                <a:schemeClr val="bg1"/>
              </a:solidFill>
              <a:ea typeface="Verdana" pitchFamily="34" charset="0"/>
              <a:cs typeface="Arial" charset="0"/>
            </a:endParaRP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ea typeface="Verdana" pitchFamily="34" charset="0"/>
                <a:cs typeface="Arial" charset="0"/>
              </a:rPr>
              <a:t>idem no que se refere às empresas com aumento no lucro mensal que, apesar do mesmo resultado de 2015, diminuíram 8% frente a </a:t>
            </a:r>
            <a:r>
              <a:rPr lang="pt-BR" dirty="0" smtClean="0">
                <a:solidFill>
                  <a:schemeClr val="bg1"/>
                </a:solidFill>
                <a:ea typeface="Verdana" pitchFamily="34" charset="0"/>
                <a:cs typeface="Arial" charset="0"/>
              </a:rPr>
              <a:t>2014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ea typeface="Verdana" pitchFamily="34" charset="0"/>
                <a:cs typeface="Arial" charset="0"/>
              </a:rPr>
              <a:t>o fato da divulgação do Empretec vir se dando cada vez mais pelo boca a boca e não propriamente através do Sebrae sugere uma certa separação dos demais serviços e produtos da instituição</a:t>
            </a:r>
            <a:endParaRPr lang="en-US" dirty="0">
              <a:solidFill>
                <a:schemeClr val="bg1"/>
              </a:solidFill>
              <a:ea typeface="Verdana" pitchFamily="34" charset="0"/>
              <a:cs typeface="Arial" charset="0"/>
            </a:endParaRP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ea typeface="Verdana" pitchFamily="34" charset="0"/>
                <a:cs typeface="Arial" charset="0"/>
              </a:rPr>
              <a:t>acentuado pelo percentual ainda reduzido de participantes que já haviam cursado algo antes, como daqueles que retornam após a experiência do Empretec, tendo em vista as elevadas avaliações</a:t>
            </a:r>
            <a:endParaRPr lang="en-US" dirty="0">
              <a:solidFill>
                <a:schemeClr val="bg1"/>
              </a:solidFill>
              <a:ea typeface="Verdana" pitchFamily="34" charset="0"/>
              <a:cs typeface="Arial" charset="0"/>
            </a:endParaRP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ea typeface="Verdana" pitchFamily="34" charset="0"/>
              <a:cs typeface="Arial" charset="0"/>
            </a:endParaRPr>
          </a:p>
          <a:p>
            <a:pPr marL="342900" lvl="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  <a:ea typeface="Verdana" pitchFamily="34" charset="0"/>
              <a:cs typeface="Arial" charset="0"/>
            </a:endParaRPr>
          </a:p>
        </p:txBody>
      </p:sp>
      <p:sp>
        <p:nvSpPr>
          <p:cNvPr id="9" name="Forma livre 39"/>
          <p:cNvSpPr/>
          <p:nvPr/>
        </p:nvSpPr>
        <p:spPr>
          <a:xfrm>
            <a:off x="-417212" y="161424"/>
            <a:ext cx="1214245" cy="172857"/>
          </a:xfrm>
          <a:custGeom>
            <a:avLst/>
            <a:gdLst>
              <a:gd name="connsiteX0" fmla="*/ 0 w 4785186"/>
              <a:gd name="connsiteY0" fmla="*/ 0 h 853819"/>
              <a:gd name="connsiteX1" fmla="*/ 4785186 w 4785186"/>
              <a:gd name="connsiteY1" fmla="*/ 0 h 853819"/>
              <a:gd name="connsiteX2" fmla="*/ 4310842 w 4785186"/>
              <a:gd name="connsiteY2" fmla="*/ 853819 h 853819"/>
              <a:gd name="connsiteX3" fmla="*/ 0 w 4785186"/>
              <a:gd name="connsiteY3" fmla="*/ 853819 h 85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5186" h="853819">
                <a:moveTo>
                  <a:pt x="0" y="0"/>
                </a:moveTo>
                <a:lnTo>
                  <a:pt x="4785186" y="0"/>
                </a:lnTo>
                <a:lnTo>
                  <a:pt x="4310842" y="853819"/>
                </a:lnTo>
                <a:lnTo>
                  <a:pt x="0" y="8538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758933" y="161424"/>
            <a:ext cx="4921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3600" b="0" i="1" dirty="0">
                <a:solidFill>
                  <a:schemeClr val="bg1"/>
                </a:solidFill>
                <a:effectLst/>
                <a:latin typeface="+mn-lt"/>
              </a:rPr>
              <a:t>para não esquecer</a:t>
            </a:r>
          </a:p>
        </p:txBody>
      </p:sp>
    </p:spTree>
    <p:extLst>
      <p:ext uri="{BB962C8B-B14F-4D97-AF65-F5344CB8AC3E}">
        <p14:creationId xmlns:p14="http://schemas.microsoft.com/office/powerpoint/2010/main" val="144498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8"/>
            <a:ext cx="1645920" cy="1163460"/>
          </a:xfrm>
          <a:prstGeom prst="rect">
            <a:avLst/>
          </a:prstGeom>
        </p:spPr>
      </p:pic>
      <p:sp>
        <p:nvSpPr>
          <p:cNvPr id="11" name="CaixaDeTexto 17"/>
          <p:cNvSpPr txBox="1"/>
          <p:nvPr/>
        </p:nvSpPr>
        <p:spPr>
          <a:xfrm>
            <a:off x="9000660" y="6318914"/>
            <a:ext cx="66436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www.checonpesquisa.com.br</a:t>
            </a:r>
            <a:br>
              <a:rPr lang="pt-BR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checonpesquisa@checonpesquisa.com.br</a:t>
            </a:r>
          </a:p>
        </p:txBody>
      </p:sp>
      <p:sp>
        <p:nvSpPr>
          <p:cNvPr id="12" name="CaixaDeTexto 17"/>
          <p:cNvSpPr txBox="1"/>
          <p:nvPr/>
        </p:nvSpPr>
        <p:spPr>
          <a:xfrm>
            <a:off x="8980926" y="5809760"/>
            <a:ext cx="2844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(61) 2107.0800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7025">
            <a:off x="9801058" y="-212150"/>
            <a:ext cx="2448069" cy="1360826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819" y="251856"/>
            <a:ext cx="1545339" cy="432817"/>
          </a:xfrm>
          <a:prstGeom prst="rect">
            <a:avLst/>
          </a:prstGeom>
        </p:spPr>
      </p:pic>
      <p:sp>
        <p:nvSpPr>
          <p:cNvPr id="10" name="CaixaDeTexto 17"/>
          <p:cNvSpPr txBox="1"/>
          <p:nvPr/>
        </p:nvSpPr>
        <p:spPr>
          <a:xfrm>
            <a:off x="271932" y="2758498"/>
            <a:ext cx="66436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SEBRAE NACIONAL</a:t>
            </a:r>
          </a:p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UNIDADE DE GESTÃO ESTRATÉGICA – UGE</a:t>
            </a:r>
          </a:p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Dênis Pedro Nunes</a:t>
            </a:r>
          </a:p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Coordenação da pesquisa </a:t>
            </a:r>
          </a:p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61-3348-7180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49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838200" y="148552"/>
            <a:ext cx="10515600" cy="7899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índice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7054" y1="54911" x2="58482" y2="56250"/>
                        <a14:foregroundMark x1="37054" y1="45536" x2="72321" y2="43750"/>
                        <a14:foregroundMark x1="36607" y1="20536" x2="54464" y2="20536"/>
                        <a14:foregroundMark x1="11607" y1="58036" x2="20536" y2="46429"/>
                        <a14:foregroundMark x1="10714" y1="22321" x2="19196" y2="13393"/>
                        <a14:foregroundMark x1="12054" y1="91518" x2="21429" y2="79911"/>
                        <a14:foregroundMark x1="45089" y1="77679" x2="58036" y2="78571"/>
                        <a14:foregroundMark x1="42857" y1="90625" x2="56250" y2="901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658" y="347724"/>
            <a:ext cx="475382" cy="475382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7025">
            <a:off x="9624642" y="-16229"/>
            <a:ext cx="2737313" cy="1521610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675" y="480456"/>
            <a:ext cx="1545339" cy="432817"/>
          </a:xfrm>
          <a:prstGeom prst="rect">
            <a:avLst/>
          </a:prstGeom>
        </p:spPr>
      </p:pic>
      <p:grpSp>
        <p:nvGrpSpPr>
          <p:cNvPr id="20" name="Group 93"/>
          <p:cNvGrpSpPr/>
          <p:nvPr/>
        </p:nvGrpSpPr>
        <p:grpSpPr>
          <a:xfrm>
            <a:off x="1" y="1446841"/>
            <a:ext cx="3215567" cy="523220"/>
            <a:chOff x="246114" y="840660"/>
            <a:chExt cx="1631293" cy="1701674"/>
          </a:xfrm>
        </p:grpSpPr>
        <p:pic>
          <p:nvPicPr>
            <p:cNvPr id="21" name="verde"/>
            <p:cNvPicPr>
              <a:picLocks/>
            </p:cNvPicPr>
            <p:nvPr>
              <p:custDataLst>
                <p:tags r:id="rId2"/>
              </p:custDataLst>
            </p:nvPr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6114" y="2368550"/>
              <a:ext cx="1488298" cy="173781"/>
            </a:xfrm>
            <a:prstGeom prst="rect">
              <a:avLst/>
            </a:prstGeom>
          </p:spPr>
        </p:pic>
        <p:sp>
          <p:nvSpPr>
            <p:cNvPr id="22" name="TextBox 57"/>
            <p:cNvSpPr txBox="1"/>
            <p:nvPr/>
          </p:nvSpPr>
          <p:spPr>
            <a:xfrm>
              <a:off x="664175" y="840660"/>
              <a:ext cx="1213232" cy="170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b="1" i="1" dirty="0">
                  <a:solidFill>
                    <a:schemeClr val="bg1"/>
                  </a:solidFill>
                  <a:latin typeface="Myriad Pro" panose="020B0503030403020204" pitchFamily="34" charset="0"/>
                </a:rPr>
                <a:t>metodologia</a:t>
              </a:r>
            </a:p>
          </p:txBody>
        </p:sp>
      </p:grpSp>
      <p:sp>
        <p:nvSpPr>
          <p:cNvPr id="25" name="TextBox 63"/>
          <p:cNvSpPr txBox="1"/>
          <p:nvPr/>
        </p:nvSpPr>
        <p:spPr>
          <a:xfrm>
            <a:off x="4020667" y="2174526"/>
            <a:ext cx="25606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i="1" dirty="0">
                <a:solidFill>
                  <a:schemeClr val="bg1"/>
                </a:solidFill>
                <a:latin typeface="Myriad Pro" panose="020B0503030403020204" pitchFamily="34" charset="0"/>
              </a:rPr>
              <a:t>bloco A</a:t>
            </a:r>
          </a:p>
        </p:txBody>
      </p:sp>
      <p:sp>
        <p:nvSpPr>
          <p:cNvPr id="33" name="TextBox 63"/>
          <p:cNvSpPr txBox="1"/>
          <p:nvPr/>
        </p:nvSpPr>
        <p:spPr>
          <a:xfrm>
            <a:off x="1732732" y="2794039"/>
            <a:ext cx="1295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>
                <a:solidFill>
                  <a:schemeClr val="bg1"/>
                </a:solidFill>
                <a:latin typeface="Myriad Pro" panose="020B0503030403020204" pitchFamily="34" charset="0"/>
              </a:rPr>
              <a:t>bloco B</a:t>
            </a:r>
          </a:p>
        </p:txBody>
      </p:sp>
      <p:sp>
        <p:nvSpPr>
          <p:cNvPr id="52" name="Forma livre 51"/>
          <p:cNvSpPr/>
          <p:nvPr/>
        </p:nvSpPr>
        <p:spPr>
          <a:xfrm>
            <a:off x="1317744" y="2958437"/>
            <a:ext cx="414988" cy="237612"/>
          </a:xfrm>
          <a:custGeom>
            <a:avLst/>
            <a:gdLst>
              <a:gd name="connsiteX0" fmla="*/ 0 w 4785186"/>
              <a:gd name="connsiteY0" fmla="*/ 0 h 853819"/>
              <a:gd name="connsiteX1" fmla="*/ 4785186 w 4785186"/>
              <a:gd name="connsiteY1" fmla="*/ 0 h 853819"/>
              <a:gd name="connsiteX2" fmla="*/ 4310842 w 4785186"/>
              <a:gd name="connsiteY2" fmla="*/ 853819 h 853819"/>
              <a:gd name="connsiteX3" fmla="*/ 0 w 4785186"/>
              <a:gd name="connsiteY3" fmla="*/ 853819 h 85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5186" h="853819">
                <a:moveTo>
                  <a:pt x="0" y="0"/>
                </a:moveTo>
                <a:lnTo>
                  <a:pt x="4785186" y="0"/>
                </a:lnTo>
                <a:lnTo>
                  <a:pt x="4310842" y="853819"/>
                </a:lnTo>
                <a:lnTo>
                  <a:pt x="0" y="853819"/>
                </a:lnTo>
                <a:close/>
              </a:path>
            </a:pathLst>
          </a:custGeom>
          <a:solidFill>
            <a:srgbClr val="62D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TextBox 63"/>
          <p:cNvSpPr txBox="1"/>
          <p:nvPr/>
        </p:nvSpPr>
        <p:spPr>
          <a:xfrm>
            <a:off x="1732732" y="3413552"/>
            <a:ext cx="1416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>
                <a:solidFill>
                  <a:schemeClr val="bg1"/>
                </a:solidFill>
                <a:latin typeface="Myriad Pro" panose="020B0503030403020204" pitchFamily="34" charset="0"/>
              </a:rPr>
              <a:t>bloco C</a:t>
            </a:r>
          </a:p>
        </p:txBody>
      </p:sp>
      <p:sp>
        <p:nvSpPr>
          <p:cNvPr id="55" name="Forma livre 54"/>
          <p:cNvSpPr/>
          <p:nvPr/>
        </p:nvSpPr>
        <p:spPr>
          <a:xfrm>
            <a:off x="1317744" y="3575723"/>
            <a:ext cx="414988" cy="237612"/>
          </a:xfrm>
          <a:custGeom>
            <a:avLst/>
            <a:gdLst>
              <a:gd name="connsiteX0" fmla="*/ 0 w 4785186"/>
              <a:gd name="connsiteY0" fmla="*/ 0 h 853819"/>
              <a:gd name="connsiteX1" fmla="*/ 4785186 w 4785186"/>
              <a:gd name="connsiteY1" fmla="*/ 0 h 853819"/>
              <a:gd name="connsiteX2" fmla="*/ 4310842 w 4785186"/>
              <a:gd name="connsiteY2" fmla="*/ 853819 h 853819"/>
              <a:gd name="connsiteX3" fmla="*/ 0 w 4785186"/>
              <a:gd name="connsiteY3" fmla="*/ 853819 h 85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5186" h="853819">
                <a:moveTo>
                  <a:pt x="0" y="0"/>
                </a:moveTo>
                <a:lnTo>
                  <a:pt x="4785186" y="0"/>
                </a:lnTo>
                <a:lnTo>
                  <a:pt x="4310842" y="853819"/>
                </a:lnTo>
                <a:lnTo>
                  <a:pt x="0" y="853819"/>
                </a:lnTo>
                <a:close/>
              </a:path>
            </a:pathLst>
          </a:custGeom>
          <a:solidFill>
            <a:srgbClr val="EAB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TextBox 63"/>
          <p:cNvSpPr txBox="1"/>
          <p:nvPr/>
        </p:nvSpPr>
        <p:spPr>
          <a:xfrm>
            <a:off x="1732732" y="4033065"/>
            <a:ext cx="1416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>
                <a:solidFill>
                  <a:schemeClr val="bg1"/>
                </a:solidFill>
                <a:latin typeface="Myriad Pro" panose="020B0503030403020204" pitchFamily="34" charset="0"/>
              </a:rPr>
              <a:t>bloco D</a:t>
            </a:r>
          </a:p>
        </p:txBody>
      </p:sp>
      <p:sp>
        <p:nvSpPr>
          <p:cNvPr id="58" name="TextBox 63"/>
          <p:cNvSpPr txBox="1"/>
          <p:nvPr/>
        </p:nvSpPr>
        <p:spPr>
          <a:xfrm>
            <a:off x="1732732" y="4652577"/>
            <a:ext cx="1295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>
                <a:solidFill>
                  <a:schemeClr val="bg1"/>
                </a:solidFill>
                <a:latin typeface="Myriad Pro" panose="020B0503030403020204" pitchFamily="34" charset="0"/>
              </a:rPr>
              <a:t>bloco E</a:t>
            </a:r>
          </a:p>
        </p:txBody>
      </p:sp>
      <p:sp>
        <p:nvSpPr>
          <p:cNvPr id="60" name="Forma livre 59"/>
          <p:cNvSpPr/>
          <p:nvPr/>
        </p:nvSpPr>
        <p:spPr>
          <a:xfrm>
            <a:off x="1317744" y="4193009"/>
            <a:ext cx="414988" cy="237612"/>
          </a:xfrm>
          <a:custGeom>
            <a:avLst/>
            <a:gdLst>
              <a:gd name="connsiteX0" fmla="*/ 0 w 4785186"/>
              <a:gd name="connsiteY0" fmla="*/ 0 h 853819"/>
              <a:gd name="connsiteX1" fmla="*/ 4785186 w 4785186"/>
              <a:gd name="connsiteY1" fmla="*/ 0 h 853819"/>
              <a:gd name="connsiteX2" fmla="*/ 4310842 w 4785186"/>
              <a:gd name="connsiteY2" fmla="*/ 853819 h 853819"/>
              <a:gd name="connsiteX3" fmla="*/ 0 w 4785186"/>
              <a:gd name="connsiteY3" fmla="*/ 853819 h 85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5186" h="853819">
                <a:moveTo>
                  <a:pt x="0" y="0"/>
                </a:moveTo>
                <a:lnTo>
                  <a:pt x="4785186" y="0"/>
                </a:lnTo>
                <a:lnTo>
                  <a:pt x="4310842" y="853819"/>
                </a:lnTo>
                <a:lnTo>
                  <a:pt x="0" y="853819"/>
                </a:lnTo>
                <a:close/>
              </a:path>
            </a:pathLst>
          </a:custGeom>
          <a:solidFill>
            <a:srgbClr val="FF91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1" name="Forma livre 60"/>
          <p:cNvSpPr/>
          <p:nvPr/>
        </p:nvSpPr>
        <p:spPr>
          <a:xfrm>
            <a:off x="1317744" y="4810293"/>
            <a:ext cx="414988" cy="237612"/>
          </a:xfrm>
          <a:custGeom>
            <a:avLst/>
            <a:gdLst>
              <a:gd name="connsiteX0" fmla="*/ 0 w 4785186"/>
              <a:gd name="connsiteY0" fmla="*/ 0 h 853819"/>
              <a:gd name="connsiteX1" fmla="*/ 4785186 w 4785186"/>
              <a:gd name="connsiteY1" fmla="*/ 0 h 853819"/>
              <a:gd name="connsiteX2" fmla="*/ 4310842 w 4785186"/>
              <a:gd name="connsiteY2" fmla="*/ 853819 h 853819"/>
              <a:gd name="connsiteX3" fmla="*/ 0 w 4785186"/>
              <a:gd name="connsiteY3" fmla="*/ 853819 h 85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5186" h="853819">
                <a:moveTo>
                  <a:pt x="0" y="0"/>
                </a:moveTo>
                <a:lnTo>
                  <a:pt x="4785186" y="0"/>
                </a:lnTo>
                <a:lnTo>
                  <a:pt x="4310842" y="853819"/>
                </a:lnTo>
                <a:lnTo>
                  <a:pt x="0" y="853819"/>
                </a:lnTo>
                <a:close/>
              </a:path>
            </a:pathLst>
          </a:custGeom>
          <a:solidFill>
            <a:srgbClr val="42C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5" name="Group 93"/>
          <p:cNvGrpSpPr/>
          <p:nvPr/>
        </p:nvGrpSpPr>
        <p:grpSpPr>
          <a:xfrm>
            <a:off x="-733086" y="5418525"/>
            <a:ext cx="3696961" cy="994834"/>
            <a:chOff x="577275" y="990806"/>
            <a:chExt cx="1875509" cy="3235507"/>
          </a:xfrm>
        </p:grpSpPr>
        <p:pic>
          <p:nvPicPr>
            <p:cNvPr id="66" name="verde"/>
            <p:cNvPicPr>
              <a:picLocks/>
            </p:cNvPicPr>
            <p:nvPr>
              <p:custDataLst>
                <p:tags r:id="rId1"/>
              </p:custDataLst>
            </p:nvPr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577275" y="4077621"/>
              <a:ext cx="1875509" cy="148692"/>
            </a:xfrm>
            <a:prstGeom prst="rect">
              <a:avLst/>
            </a:prstGeom>
          </p:spPr>
        </p:pic>
        <p:sp>
          <p:nvSpPr>
            <p:cNvPr id="67" name="TextBox 57"/>
            <p:cNvSpPr txBox="1"/>
            <p:nvPr/>
          </p:nvSpPr>
          <p:spPr>
            <a:xfrm>
              <a:off x="963924" y="990806"/>
              <a:ext cx="1473552" cy="3103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2800" b="1" i="1" dirty="0">
                  <a:solidFill>
                    <a:schemeClr val="bg1"/>
                  </a:solidFill>
                  <a:latin typeface="Myriad Pro" panose="020B0503030403020204" pitchFamily="34" charset="0"/>
                </a:rPr>
                <a:t>para não esquecer</a:t>
              </a:r>
            </a:p>
          </p:txBody>
        </p:sp>
      </p:grpSp>
      <p:sp>
        <p:nvSpPr>
          <p:cNvPr id="28" name="TextBox 57"/>
          <p:cNvSpPr txBox="1"/>
          <p:nvPr/>
        </p:nvSpPr>
        <p:spPr>
          <a:xfrm>
            <a:off x="4020668" y="2795939"/>
            <a:ext cx="3349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i="1" dirty="0">
                <a:solidFill>
                  <a:schemeClr val="bg1"/>
                </a:solidFill>
                <a:latin typeface="Myriad Pro" panose="020B0503030403020204" pitchFamily="34" charset="0"/>
              </a:rPr>
              <a:t>questões gerais</a:t>
            </a:r>
          </a:p>
        </p:txBody>
      </p:sp>
      <p:sp>
        <p:nvSpPr>
          <p:cNvPr id="32" name="Forma livre 31"/>
          <p:cNvSpPr/>
          <p:nvPr/>
        </p:nvSpPr>
        <p:spPr>
          <a:xfrm>
            <a:off x="663061" y="2368110"/>
            <a:ext cx="3215338" cy="243962"/>
          </a:xfrm>
          <a:custGeom>
            <a:avLst/>
            <a:gdLst>
              <a:gd name="connsiteX0" fmla="*/ 0 w 4785186"/>
              <a:gd name="connsiteY0" fmla="*/ 0 h 853819"/>
              <a:gd name="connsiteX1" fmla="*/ 4785186 w 4785186"/>
              <a:gd name="connsiteY1" fmla="*/ 0 h 853819"/>
              <a:gd name="connsiteX2" fmla="*/ 4310842 w 4785186"/>
              <a:gd name="connsiteY2" fmla="*/ 853819 h 853819"/>
              <a:gd name="connsiteX3" fmla="*/ 0 w 4785186"/>
              <a:gd name="connsiteY3" fmla="*/ 853819 h 853819"/>
              <a:gd name="connsiteX0" fmla="*/ 0 w 36856084"/>
              <a:gd name="connsiteY0" fmla="*/ 0 h 853819"/>
              <a:gd name="connsiteX1" fmla="*/ 36856084 w 36856084"/>
              <a:gd name="connsiteY1" fmla="*/ 0 h 853819"/>
              <a:gd name="connsiteX2" fmla="*/ 36381740 w 36856084"/>
              <a:gd name="connsiteY2" fmla="*/ 853819 h 853819"/>
              <a:gd name="connsiteX3" fmla="*/ 32070898 w 36856084"/>
              <a:gd name="connsiteY3" fmla="*/ 853819 h 853819"/>
              <a:gd name="connsiteX4" fmla="*/ 0 w 36856084"/>
              <a:gd name="connsiteY4" fmla="*/ 0 h 853819"/>
              <a:gd name="connsiteX0" fmla="*/ 0 w 36929305"/>
              <a:gd name="connsiteY0" fmla="*/ 0 h 876637"/>
              <a:gd name="connsiteX1" fmla="*/ 36929305 w 36929305"/>
              <a:gd name="connsiteY1" fmla="*/ 22818 h 876637"/>
              <a:gd name="connsiteX2" fmla="*/ 36454961 w 36929305"/>
              <a:gd name="connsiteY2" fmla="*/ 876637 h 876637"/>
              <a:gd name="connsiteX3" fmla="*/ 32144119 w 36929305"/>
              <a:gd name="connsiteY3" fmla="*/ 876637 h 876637"/>
              <a:gd name="connsiteX4" fmla="*/ 0 w 36929305"/>
              <a:gd name="connsiteY4" fmla="*/ 0 h 876637"/>
              <a:gd name="connsiteX0" fmla="*/ 0 w 36929305"/>
              <a:gd name="connsiteY0" fmla="*/ 0 h 876637"/>
              <a:gd name="connsiteX1" fmla="*/ 36929305 w 36929305"/>
              <a:gd name="connsiteY1" fmla="*/ 22818 h 876637"/>
              <a:gd name="connsiteX2" fmla="*/ 36454961 w 36929305"/>
              <a:gd name="connsiteY2" fmla="*/ 876637 h 876637"/>
              <a:gd name="connsiteX3" fmla="*/ 1025097 w 36929305"/>
              <a:gd name="connsiteY3" fmla="*/ 831002 h 876637"/>
              <a:gd name="connsiteX4" fmla="*/ 0 w 36929305"/>
              <a:gd name="connsiteY4" fmla="*/ 0 h 876637"/>
              <a:gd name="connsiteX0" fmla="*/ 0 w 36929305"/>
              <a:gd name="connsiteY0" fmla="*/ 0 h 876637"/>
              <a:gd name="connsiteX1" fmla="*/ 36929305 w 36929305"/>
              <a:gd name="connsiteY1" fmla="*/ 22818 h 876637"/>
              <a:gd name="connsiteX2" fmla="*/ 36454961 w 36929305"/>
              <a:gd name="connsiteY2" fmla="*/ 876637 h 876637"/>
              <a:gd name="connsiteX3" fmla="*/ 146442 w 36929305"/>
              <a:gd name="connsiteY3" fmla="*/ 785366 h 876637"/>
              <a:gd name="connsiteX4" fmla="*/ 0 w 36929305"/>
              <a:gd name="connsiteY4" fmla="*/ 0 h 876637"/>
              <a:gd name="connsiteX0" fmla="*/ 0 w 36929305"/>
              <a:gd name="connsiteY0" fmla="*/ 0 h 899455"/>
              <a:gd name="connsiteX1" fmla="*/ 36929305 w 36929305"/>
              <a:gd name="connsiteY1" fmla="*/ 45636 h 899455"/>
              <a:gd name="connsiteX2" fmla="*/ 36454961 w 36929305"/>
              <a:gd name="connsiteY2" fmla="*/ 899455 h 899455"/>
              <a:gd name="connsiteX3" fmla="*/ 146442 w 36929305"/>
              <a:gd name="connsiteY3" fmla="*/ 808184 h 899455"/>
              <a:gd name="connsiteX4" fmla="*/ 0 w 36929305"/>
              <a:gd name="connsiteY4" fmla="*/ 0 h 899455"/>
              <a:gd name="connsiteX0" fmla="*/ 0 w 36929305"/>
              <a:gd name="connsiteY0" fmla="*/ 0 h 899455"/>
              <a:gd name="connsiteX1" fmla="*/ 36929305 w 36929305"/>
              <a:gd name="connsiteY1" fmla="*/ 45636 h 899455"/>
              <a:gd name="connsiteX2" fmla="*/ 36454961 w 36929305"/>
              <a:gd name="connsiteY2" fmla="*/ 899455 h 899455"/>
              <a:gd name="connsiteX3" fmla="*/ 73221 w 36929305"/>
              <a:gd name="connsiteY3" fmla="*/ 853820 h 899455"/>
              <a:gd name="connsiteX4" fmla="*/ 0 w 36929305"/>
              <a:gd name="connsiteY4" fmla="*/ 0 h 899455"/>
              <a:gd name="connsiteX0" fmla="*/ 146442 w 37075747"/>
              <a:gd name="connsiteY0" fmla="*/ 0 h 899455"/>
              <a:gd name="connsiteX1" fmla="*/ 37075747 w 37075747"/>
              <a:gd name="connsiteY1" fmla="*/ 45636 h 899455"/>
              <a:gd name="connsiteX2" fmla="*/ 36601403 w 37075747"/>
              <a:gd name="connsiteY2" fmla="*/ 899455 h 899455"/>
              <a:gd name="connsiteX3" fmla="*/ 0 w 37075747"/>
              <a:gd name="connsiteY3" fmla="*/ 899455 h 899455"/>
              <a:gd name="connsiteX4" fmla="*/ 146442 w 37075747"/>
              <a:gd name="connsiteY4" fmla="*/ 0 h 899455"/>
              <a:gd name="connsiteX0" fmla="*/ 146442 w 37075747"/>
              <a:gd name="connsiteY0" fmla="*/ 0 h 876637"/>
              <a:gd name="connsiteX1" fmla="*/ 37075747 w 37075747"/>
              <a:gd name="connsiteY1" fmla="*/ 22818 h 876637"/>
              <a:gd name="connsiteX2" fmla="*/ 36601403 w 37075747"/>
              <a:gd name="connsiteY2" fmla="*/ 876637 h 876637"/>
              <a:gd name="connsiteX3" fmla="*/ 0 w 37075747"/>
              <a:gd name="connsiteY3" fmla="*/ 876637 h 876637"/>
              <a:gd name="connsiteX4" fmla="*/ 146442 w 37075747"/>
              <a:gd name="connsiteY4" fmla="*/ 0 h 876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75747" h="876637">
                <a:moveTo>
                  <a:pt x="146442" y="0"/>
                </a:moveTo>
                <a:lnTo>
                  <a:pt x="37075747" y="22818"/>
                </a:lnTo>
                <a:lnTo>
                  <a:pt x="36601403" y="876637"/>
                </a:lnTo>
                <a:lnTo>
                  <a:pt x="0" y="876637"/>
                </a:lnTo>
                <a:cubicBezTo>
                  <a:pt x="0" y="592031"/>
                  <a:pt x="146442" y="284606"/>
                  <a:pt x="146442" y="0"/>
                </a:cubicBezTo>
                <a:close/>
              </a:path>
            </a:pathLst>
          </a:custGeom>
          <a:solidFill>
            <a:srgbClr val="BCA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30"/>
          <p:cNvSpPr/>
          <p:nvPr/>
        </p:nvSpPr>
        <p:spPr>
          <a:xfrm>
            <a:off x="0" y="2341151"/>
            <a:ext cx="1317744" cy="27067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826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5"/>
          <p:cNvSpPr txBox="1"/>
          <p:nvPr/>
        </p:nvSpPr>
        <p:spPr>
          <a:xfrm>
            <a:off x="8207932" y="1460616"/>
            <a:ext cx="37962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parcela expressiva dos participantes do </a:t>
            </a:r>
            <a:r>
              <a:rPr lang="pt-BR" dirty="0" err="1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Empretec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 (2 em cada 5 entrevistados) ainda 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não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 era formada por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empreendedores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 por ocasião do seminário </a:t>
            </a:r>
            <a:r>
              <a:rPr lang="pt-BR" sz="1200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(P1) </a:t>
            </a:r>
          </a:p>
        </p:txBody>
      </p:sp>
      <p:sp>
        <p:nvSpPr>
          <p:cNvPr id="109" name="CaixaDeTexto 108"/>
          <p:cNvSpPr txBox="1"/>
          <p:nvPr/>
        </p:nvSpPr>
        <p:spPr>
          <a:xfrm>
            <a:off x="595450" y="6465547"/>
            <a:ext cx="53554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rgbClr val="FF91B0"/>
                </a:solidFill>
              </a:rPr>
              <a:t>P1</a:t>
            </a:r>
            <a:r>
              <a:rPr lang="pt-BR" sz="1100" dirty="0">
                <a:solidFill>
                  <a:srgbClr val="FF91B0"/>
                </a:solidFill>
              </a:rPr>
              <a:t>. </a:t>
            </a:r>
            <a:r>
              <a:rPr lang="pt-BR" sz="1100" dirty="0">
                <a:solidFill>
                  <a:schemeClr val="bg1"/>
                </a:solidFill>
              </a:rPr>
              <a:t>Qual era sua principal ocupação quando participou do EMPRETEC? </a:t>
            </a:r>
            <a:r>
              <a:rPr lang="pt-BR" sz="1100" dirty="0">
                <a:solidFill>
                  <a:srgbClr val="62D9D5"/>
                </a:solidFill>
              </a:rPr>
              <a:t>(ESTIMULAR-RU)</a:t>
            </a:r>
          </a:p>
        </p:txBody>
      </p:sp>
      <p:sp>
        <p:nvSpPr>
          <p:cNvPr id="28" name="CaixaDeTexto 19"/>
          <p:cNvSpPr txBox="1"/>
          <p:nvPr/>
        </p:nvSpPr>
        <p:spPr>
          <a:xfrm>
            <a:off x="557804" y="351551"/>
            <a:ext cx="7292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3600" b="0" i="1" dirty="0">
                <a:solidFill>
                  <a:srgbClr val="002060"/>
                </a:solidFill>
                <a:effectLst/>
                <a:latin typeface="+mn-lt"/>
              </a:rPr>
              <a:t>ocupação antes do </a:t>
            </a:r>
            <a:r>
              <a:rPr lang="pt-BR" sz="3600" b="0" i="1" dirty="0" err="1">
                <a:solidFill>
                  <a:srgbClr val="002060"/>
                </a:solidFill>
                <a:effectLst/>
                <a:latin typeface="+mn-lt"/>
              </a:rPr>
              <a:t>Empretec</a:t>
            </a:r>
            <a:endParaRPr lang="pt-BR" sz="3600" b="0" i="1" dirty="0">
              <a:solidFill>
                <a:srgbClr val="002060"/>
              </a:solidFill>
              <a:effectLst/>
              <a:latin typeface="+mn-lt"/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889468104"/>
              </p:ext>
            </p:extLst>
          </p:nvPr>
        </p:nvGraphicFramePr>
        <p:xfrm>
          <a:off x="595450" y="2523565"/>
          <a:ext cx="3076243" cy="2935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103512"/>
              </p:ext>
            </p:extLst>
          </p:nvPr>
        </p:nvGraphicFramePr>
        <p:xfrm>
          <a:off x="3762941" y="2422346"/>
          <a:ext cx="2706866" cy="322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61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24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60800"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empresário</a:t>
                      </a:r>
                    </a:p>
                  </a:txBody>
                  <a:tcPr marL="9525" marR="720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E8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0800"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empregado</a:t>
                      </a:r>
                    </a:p>
                  </a:txBody>
                  <a:tcPr marL="9525" marR="720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79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0800"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autônomo</a:t>
                      </a:r>
                    </a:p>
                  </a:txBody>
                  <a:tcPr marL="9525" marR="720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396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0800"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desempregado</a:t>
                      </a:r>
                    </a:p>
                  </a:txBody>
                  <a:tcPr marL="9525" marR="720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94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0800"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servidor público</a:t>
                      </a:r>
                    </a:p>
                  </a:txBody>
                  <a:tcPr marL="9525" marR="720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425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0800"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estudante</a:t>
                      </a:r>
                    </a:p>
                  </a:txBody>
                  <a:tcPr marL="9525" marR="720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60800"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aposentado</a:t>
                      </a:r>
                    </a:p>
                  </a:txBody>
                  <a:tcPr marL="9525" marR="720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5" name="Tabela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445630"/>
              </p:ext>
            </p:extLst>
          </p:nvPr>
        </p:nvGraphicFramePr>
        <p:xfrm>
          <a:off x="6614876" y="1976510"/>
          <a:ext cx="1069698" cy="3687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8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48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6219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2015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2014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08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59%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08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08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08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08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608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608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" name="Forma livre 11"/>
          <p:cNvSpPr/>
          <p:nvPr/>
        </p:nvSpPr>
        <p:spPr>
          <a:xfrm>
            <a:off x="-167954" y="161424"/>
            <a:ext cx="968768" cy="172857"/>
          </a:xfrm>
          <a:custGeom>
            <a:avLst/>
            <a:gdLst>
              <a:gd name="connsiteX0" fmla="*/ 0 w 4785186"/>
              <a:gd name="connsiteY0" fmla="*/ 0 h 853819"/>
              <a:gd name="connsiteX1" fmla="*/ 4785186 w 4785186"/>
              <a:gd name="connsiteY1" fmla="*/ 0 h 853819"/>
              <a:gd name="connsiteX2" fmla="*/ 4310842 w 4785186"/>
              <a:gd name="connsiteY2" fmla="*/ 853819 h 853819"/>
              <a:gd name="connsiteX3" fmla="*/ 0 w 4785186"/>
              <a:gd name="connsiteY3" fmla="*/ 853819 h 85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5186" h="853819">
                <a:moveTo>
                  <a:pt x="0" y="0"/>
                </a:moveTo>
                <a:lnTo>
                  <a:pt x="4785186" y="0"/>
                </a:lnTo>
                <a:lnTo>
                  <a:pt x="4310842" y="853819"/>
                </a:lnTo>
                <a:lnTo>
                  <a:pt x="0" y="853819"/>
                </a:lnTo>
                <a:close/>
              </a:path>
            </a:pathLst>
          </a:custGeom>
          <a:solidFill>
            <a:srgbClr val="BCA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5657565" y="5823811"/>
            <a:ext cx="7184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900" dirty="0"/>
              <a:t>base: 3.050</a:t>
            </a:r>
          </a:p>
        </p:txBody>
      </p:sp>
      <p:sp>
        <p:nvSpPr>
          <p:cNvPr id="16" name="CaixaDeTexto 5"/>
          <p:cNvSpPr txBox="1"/>
          <p:nvPr/>
        </p:nvSpPr>
        <p:spPr>
          <a:xfrm>
            <a:off x="8207932" y="3220240"/>
            <a:ext cx="3628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o perfil dos participantes do </a:t>
            </a:r>
            <a:r>
              <a:rPr lang="pt-BR" dirty="0" err="1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Empretec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 foi similar ao apurado nas pesquisas de satisfação dos anos anteriores</a:t>
            </a:r>
          </a:p>
        </p:txBody>
      </p:sp>
      <p:sp>
        <p:nvSpPr>
          <p:cNvPr id="17" name="CaixaDeTexto 5"/>
          <p:cNvSpPr txBox="1"/>
          <p:nvPr/>
        </p:nvSpPr>
        <p:spPr>
          <a:xfrm>
            <a:off x="8207932" y="4629190"/>
            <a:ext cx="3628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apenas com a quantidade de desempregados que buscaram o </a:t>
            </a:r>
            <a:r>
              <a:rPr lang="pt-BR" dirty="0" err="1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Empretec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 aumentando  significativamente em 2016</a:t>
            </a:r>
          </a:p>
        </p:txBody>
      </p:sp>
      <p:grpSp>
        <p:nvGrpSpPr>
          <p:cNvPr id="14" name="+ informações"/>
          <p:cNvGrpSpPr/>
          <p:nvPr/>
        </p:nvGrpSpPr>
        <p:grpSpPr>
          <a:xfrm>
            <a:off x="483815" y="5784243"/>
            <a:ext cx="1402473" cy="346249"/>
            <a:chOff x="7300120" y="5125288"/>
            <a:chExt cx="1748287" cy="431624"/>
          </a:xfrm>
        </p:grpSpPr>
        <p:sp>
          <p:nvSpPr>
            <p:cNvPr id="15" name="Forma livre 52"/>
            <p:cNvSpPr/>
            <p:nvPr/>
          </p:nvSpPr>
          <p:spPr>
            <a:xfrm>
              <a:off x="7529599" y="5255921"/>
              <a:ext cx="1340560" cy="203648"/>
            </a:xfrm>
            <a:custGeom>
              <a:avLst/>
              <a:gdLst>
                <a:gd name="connsiteX0" fmla="*/ 0 w 1340560"/>
                <a:gd name="connsiteY0" fmla="*/ 0 h 203648"/>
                <a:gd name="connsiteX1" fmla="*/ 1238736 w 1340560"/>
                <a:gd name="connsiteY1" fmla="*/ 0 h 203648"/>
                <a:gd name="connsiteX2" fmla="*/ 1340560 w 1340560"/>
                <a:gd name="connsiteY2" fmla="*/ 101824 h 203648"/>
                <a:gd name="connsiteX3" fmla="*/ 1340559 w 1340560"/>
                <a:gd name="connsiteY3" fmla="*/ 101824 h 203648"/>
                <a:gd name="connsiteX4" fmla="*/ 1238735 w 1340560"/>
                <a:gd name="connsiteY4" fmla="*/ 203648 h 203648"/>
                <a:gd name="connsiteX5" fmla="*/ 1958 w 1340560"/>
                <a:gd name="connsiteY5" fmla="*/ 203647 h 203648"/>
                <a:gd name="connsiteX6" fmla="*/ 28837 w 1340560"/>
                <a:gd name="connsiteY6" fmla="*/ 163780 h 203648"/>
                <a:gd name="connsiteX7" fmla="*/ 41052 w 1340560"/>
                <a:gd name="connsiteY7" fmla="*/ 103276 h 203648"/>
                <a:gd name="connsiteX8" fmla="*/ 28837 w 1340560"/>
                <a:gd name="connsiteY8" fmla="*/ 42772 h 20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0560" h="203648">
                  <a:moveTo>
                    <a:pt x="0" y="0"/>
                  </a:moveTo>
                  <a:lnTo>
                    <a:pt x="1238736" y="0"/>
                  </a:lnTo>
                  <a:cubicBezTo>
                    <a:pt x="1294972" y="0"/>
                    <a:pt x="1340560" y="45588"/>
                    <a:pt x="1340560" y="101824"/>
                  </a:cubicBezTo>
                  <a:lnTo>
                    <a:pt x="1340559" y="101824"/>
                  </a:lnTo>
                  <a:cubicBezTo>
                    <a:pt x="1340559" y="158060"/>
                    <a:pt x="1294971" y="203648"/>
                    <a:pt x="1238735" y="203648"/>
                  </a:cubicBezTo>
                  <a:lnTo>
                    <a:pt x="1958" y="203647"/>
                  </a:lnTo>
                  <a:lnTo>
                    <a:pt x="28837" y="163780"/>
                  </a:lnTo>
                  <a:cubicBezTo>
                    <a:pt x="36703" y="145184"/>
                    <a:pt x="41052" y="124738"/>
                    <a:pt x="41052" y="103276"/>
                  </a:cubicBezTo>
                  <a:cubicBezTo>
                    <a:pt x="41052" y="81815"/>
                    <a:pt x="36703" y="61369"/>
                    <a:pt x="28837" y="42772"/>
                  </a:cubicBezTo>
                  <a:close/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8" name="CaixaDeTexto 5"/>
            <p:cNvSpPr txBox="1"/>
            <p:nvPr/>
          </p:nvSpPr>
          <p:spPr>
            <a:xfrm>
              <a:off x="7543455" y="5125288"/>
              <a:ext cx="1504952" cy="43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2060"/>
                </a:buClr>
                <a:buSzPct val="120000"/>
              </a:pPr>
              <a:r>
                <a:rPr lang="pt-BR" sz="1100" b="1" dirty="0">
                  <a:solidFill>
                    <a:srgbClr val="1B75BB"/>
                  </a:solidFill>
                  <a:ea typeface="Verdana" pitchFamily="34" charset="0"/>
                  <a:cs typeface="Arial" charset="0"/>
                </a:rPr>
                <a:t>+ informações</a:t>
              </a:r>
            </a:p>
          </p:txBody>
        </p:sp>
        <p:grpSp>
          <p:nvGrpSpPr>
            <p:cNvPr id="19" name="Group 4"/>
            <p:cNvGrpSpPr>
              <a:grpSpLocks noChangeAspect="1"/>
            </p:cNvGrpSpPr>
            <p:nvPr/>
          </p:nvGrpSpPr>
          <p:grpSpPr bwMode="auto">
            <a:xfrm>
              <a:off x="7300120" y="5219409"/>
              <a:ext cx="276672" cy="276672"/>
              <a:chOff x="4549" y="2890"/>
              <a:chExt cx="599" cy="599"/>
            </a:xfrm>
            <a:solidFill>
              <a:schemeClr val="accent2"/>
            </a:solidFill>
          </p:grpSpPr>
          <p:sp>
            <p:nvSpPr>
              <p:cNvPr id="20" name="Freeform 5"/>
              <p:cNvSpPr>
                <a:spLocks noEditPoints="1"/>
              </p:cNvSpPr>
              <p:nvPr/>
            </p:nvSpPr>
            <p:spPr bwMode="auto">
              <a:xfrm>
                <a:off x="4549" y="2890"/>
                <a:ext cx="599" cy="599"/>
              </a:xfrm>
              <a:custGeom>
                <a:avLst/>
                <a:gdLst>
                  <a:gd name="T0" fmla="*/ 1398 w 1638"/>
                  <a:gd name="T1" fmla="*/ 240 h 1638"/>
                  <a:gd name="T2" fmla="*/ 819 w 1638"/>
                  <a:gd name="T3" fmla="*/ 0 h 1638"/>
                  <a:gd name="T4" fmla="*/ 240 w 1638"/>
                  <a:gd name="T5" fmla="*/ 240 h 1638"/>
                  <a:gd name="T6" fmla="*/ 0 w 1638"/>
                  <a:gd name="T7" fmla="*/ 819 h 1638"/>
                  <a:gd name="T8" fmla="*/ 240 w 1638"/>
                  <a:gd name="T9" fmla="*/ 1398 h 1638"/>
                  <a:gd name="T10" fmla="*/ 819 w 1638"/>
                  <a:gd name="T11" fmla="*/ 1638 h 1638"/>
                  <a:gd name="T12" fmla="*/ 1398 w 1638"/>
                  <a:gd name="T13" fmla="*/ 1398 h 1638"/>
                  <a:gd name="T14" fmla="*/ 1638 w 1638"/>
                  <a:gd name="T15" fmla="*/ 819 h 1638"/>
                  <a:gd name="T16" fmla="*/ 1398 w 1638"/>
                  <a:gd name="T17" fmla="*/ 240 h 1638"/>
                  <a:gd name="T18" fmla="*/ 819 w 1638"/>
                  <a:gd name="T19" fmla="*/ 1574 h 1638"/>
                  <a:gd name="T20" fmla="*/ 64 w 1638"/>
                  <a:gd name="T21" fmla="*/ 819 h 1638"/>
                  <a:gd name="T22" fmla="*/ 819 w 1638"/>
                  <a:gd name="T23" fmla="*/ 64 h 1638"/>
                  <a:gd name="T24" fmla="*/ 1574 w 1638"/>
                  <a:gd name="T25" fmla="*/ 819 h 1638"/>
                  <a:gd name="T26" fmla="*/ 819 w 1638"/>
                  <a:gd name="T27" fmla="*/ 1574 h 1638"/>
                  <a:gd name="T28" fmla="*/ 819 w 1638"/>
                  <a:gd name="T29" fmla="*/ 1574 h 1638"/>
                  <a:gd name="T30" fmla="*/ 819 w 1638"/>
                  <a:gd name="T31" fmla="*/ 1574 h 1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38" h="1638">
                    <a:moveTo>
                      <a:pt x="1398" y="240"/>
                    </a:moveTo>
                    <a:cubicBezTo>
                      <a:pt x="1244" y="85"/>
                      <a:pt x="1038" y="0"/>
                      <a:pt x="819" y="0"/>
                    </a:cubicBezTo>
                    <a:cubicBezTo>
                      <a:pt x="600" y="0"/>
                      <a:pt x="395" y="85"/>
                      <a:pt x="240" y="240"/>
                    </a:cubicBezTo>
                    <a:cubicBezTo>
                      <a:pt x="85" y="395"/>
                      <a:pt x="0" y="600"/>
                      <a:pt x="0" y="819"/>
                    </a:cubicBezTo>
                    <a:cubicBezTo>
                      <a:pt x="0" y="1038"/>
                      <a:pt x="85" y="1244"/>
                      <a:pt x="240" y="1398"/>
                    </a:cubicBezTo>
                    <a:cubicBezTo>
                      <a:pt x="395" y="1553"/>
                      <a:pt x="600" y="1638"/>
                      <a:pt x="819" y="1638"/>
                    </a:cubicBezTo>
                    <a:cubicBezTo>
                      <a:pt x="1038" y="1638"/>
                      <a:pt x="1244" y="1553"/>
                      <a:pt x="1398" y="1398"/>
                    </a:cubicBezTo>
                    <a:cubicBezTo>
                      <a:pt x="1553" y="1244"/>
                      <a:pt x="1638" y="1038"/>
                      <a:pt x="1638" y="819"/>
                    </a:cubicBezTo>
                    <a:cubicBezTo>
                      <a:pt x="1638" y="600"/>
                      <a:pt x="1553" y="395"/>
                      <a:pt x="1398" y="240"/>
                    </a:cubicBezTo>
                    <a:close/>
                    <a:moveTo>
                      <a:pt x="819" y="1574"/>
                    </a:moveTo>
                    <a:cubicBezTo>
                      <a:pt x="403" y="1574"/>
                      <a:pt x="64" y="1236"/>
                      <a:pt x="64" y="819"/>
                    </a:cubicBezTo>
                    <a:cubicBezTo>
                      <a:pt x="64" y="403"/>
                      <a:pt x="403" y="64"/>
                      <a:pt x="819" y="64"/>
                    </a:cubicBezTo>
                    <a:cubicBezTo>
                      <a:pt x="1236" y="64"/>
                      <a:pt x="1574" y="403"/>
                      <a:pt x="1574" y="819"/>
                    </a:cubicBezTo>
                    <a:cubicBezTo>
                      <a:pt x="1574" y="1236"/>
                      <a:pt x="1236" y="1574"/>
                      <a:pt x="819" y="1574"/>
                    </a:cubicBezTo>
                    <a:close/>
                    <a:moveTo>
                      <a:pt x="819" y="1574"/>
                    </a:moveTo>
                    <a:cubicBezTo>
                      <a:pt x="819" y="1574"/>
                      <a:pt x="819" y="1574"/>
                      <a:pt x="819" y="15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21" name="Freeform 6"/>
              <p:cNvSpPr>
                <a:spLocks noEditPoints="1"/>
              </p:cNvSpPr>
              <p:nvPr/>
            </p:nvSpPr>
            <p:spPr bwMode="auto">
              <a:xfrm>
                <a:off x="4808" y="3083"/>
                <a:ext cx="81" cy="331"/>
              </a:xfrm>
              <a:custGeom>
                <a:avLst/>
                <a:gdLst>
                  <a:gd name="T0" fmla="*/ 110 w 221"/>
                  <a:gd name="T1" fmla="*/ 0 h 905"/>
                  <a:gd name="T2" fmla="*/ 0 w 221"/>
                  <a:gd name="T3" fmla="*/ 110 h 905"/>
                  <a:gd name="T4" fmla="*/ 0 w 221"/>
                  <a:gd name="T5" fmla="*/ 794 h 905"/>
                  <a:gd name="T6" fmla="*/ 110 w 221"/>
                  <a:gd name="T7" fmla="*/ 905 h 905"/>
                  <a:gd name="T8" fmla="*/ 221 w 221"/>
                  <a:gd name="T9" fmla="*/ 794 h 905"/>
                  <a:gd name="T10" fmla="*/ 221 w 221"/>
                  <a:gd name="T11" fmla="*/ 110 h 905"/>
                  <a:gd name="T12" fmla="*/ 110 w 221"/>
                  <a:gd name="T13" fmla="*/ 0 h 905"/>
                  <a:gd name="T14" fmla="*/ 157 w 221"/>
                  <a:gd name="T15" fmla="*/ 794 h 905"/>
                  <a:gd name="T16" fmla="*/ 110 w 221"/>
                  <a:gd name="T17" fmla="*/ 841 h 905"/>
                  <a:gd name="T18" fmla="*/ 64 w 221"/>
                  <a:gd name="T19" fmla="*/ 794 h 905"/>
                  <a:gd name="T20" fmla="*/ 64 w 221"/>
                  <a:gd name="T21" fmla="*/ 110 h 905"/>
                  <a:gd name="T22" fmla="*/ 110 w 221"/>
                  <a:gd name="T23" fmla="*/ 64 h 905"/>
                  <a:gd name="T24" fmla="*/ 157 w 221"/>
                  <a:gd name="T25" fmla="*/ 110 h 905"/>
                  <a:gd name="T26" fmla="*/ 157 w 221"/>
                  <a:gd name="T27" fmla="*/ 794 h 905"/>
                  <a:gd name="T28" fmla="*/ 157 w 221"/>
                  <a:gd name="T29" fmla="*/ 794 h 905"/>
                  <a:gd name="T30" fmla="*/ 157 w 221"/>
                  <a:gd name="T31" fmla="*/ 794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905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794"/>
                      <a:pt x="0" y="794"/>
                      <a:pt x="0" y="794"/>
                    </a:cubicBezTo>
                    <a:cubicBezTo>
                      <a:pt x="0" y="855"/>
                      <a:pt x="49" y="905"/>
                      <a:pt x="110" y="905"/>
                    </a:cubicBezTo>
                    <a:cubicBezTo>
                      <a:pt x="171" y="905"/>
                      <a:pt x="221" y="855"/>
                      <a:pt x="221" y="794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794"/>
                    </a:moveTo>
                    <a:cubicBezTo>
                      <a:pt x="157" y="820"/>
                      <a:pt x="136" y="841"/>
                      <a:pt x="110" y="841"/>
                    </a:cubicBezTo>
                    <a:cubicBezTo>
                      <a:pt x="85" y="841"/>
                      <a:pt x="64" y="820"/>
                      <a:pt x="64" y="794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4"/>
                      <a:pt x="85" y="64"/>
                      <a:pt x="110" y="64"/>
                    </a:cubicBezTo>
                    <a:cubicBezTo>
                      <a:pt x="136" y="64"/>
                      <a:pt x="157" y="84"/>
                      <a:pt x="157" y="110"/>
                    </a:cubicBezTo>
                    <a:lnTo>
                      <a:pt x="157" y="794"/>
                    </a:lnTo>
                    <a:close/>
                    <a:moveTo>
                      <a:pt x="157" y="794"/>
                    </a:moveTo>
                    <a:cubicBezTo>
                      <a:pt x="157" y="794"/>
                      <a:pt x="157" y="794"/>
                      <a:pt x="157" y="79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22" name="Freeform 7"/>
              <p:cNvSpPr>
                <a:spLocks noEditPoints="1"/>
              </p:cNvSpPr>
              <p:nvPr/>
            </p:nvSpPr>
            <p:spPr bwMode="auto">
              <a:xfrm>
                <a:off x="4808" y="2965"/>
                <a:ext cx="81" cy="96"/>
              </a:xfrm>
              <a:custGeom>
                <a:avLst/>
                <a:gdLst>
                  <a:gd name="T0" fmla="*/ 110 w 221"/>
                  <a:gd name="T1" fmla="*/ 0 h 263"/>
                  <a:gd name="T2" fmla="*/ 0 w 221"/>
                  <a:gd name="T3" fmla="*/ 110 h 263"/>
                  <a:gd name="T4" fmla="*/ 0 w 221"/>
                  <a:gd name="T5" fmla="*/ 153 h 263"/>
                  <a:gd name="T6" fmla="*/ 110 w 221"/>
                  <a:gd name="T7" fmla="*/ 263 h 263"/>
                  <a:gd name="T8" fmla="*/ 221 w 221"/>
                  <a:gd name="T9" fmla="*/ 153 h 263"/>
                  <a:gd name="T10" fmla="*/ 221 w 221"/>
                  <a:gd name="T11" fmla="*/ 110 h 263"/>
                  <a:gd name="T12" fmla="*/ 110 w 221"/>
                  <a:gd name="T13" fmla="*/ 0 h 263"/>
                  <a:gd name="T14" fmla="*/ 157 w 221"/>
                  <a:gd name="T15" fmla="*/ 153 h 263"/>
                  <a:gd name="T16" fmla="*/ 110 w 221"/>
                  <a:gd name="T17" fmla="*/ 199 h 263"/>
                  <a:gd name="T18" fmla="*/ 64 w 221"/>
                  <a:gd name="T19" fmla="*/ 153 h 263"/>
                  <a:gd name="T20" fmla="*/ 64 w 221"/>
                  <a:gd name="T21" fmla="*/ 110 h 263"/>
                  <a:gd name="T22" fmla="*/ 110 w 221"/>
                  <a:gd name="T23" fmla="*/ 64 h 263"/>
                  <a:gd name="T24" fmla="*/ 157 w 221"/>
                  <a:gd name="T25" fmla="*/ 110 h 263"/>
                  <a:gd name="T26" fmla="*/ 157 w 221"/>
                  <a:gd name="T27" fmla="*/ 153 h 263"/>
                  <a:gd name="T28" fmla="*/ 157 w 221"/>
                  <a:gd name="T29" fmla="*/ 153 h 263"/>
                  <a:gd name="T30" fmla="*/ 157 w 221"/>
                  <a:gd name="T31" fmla="*/ 15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263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214"/>
                      <a:pt x="49" y="263"/>
                      <a:pt x="110" y="263"/>
                    </a:cubicBezTo>
                    <a:cubicBezTo>
                      <a:pt x="171" y="263"/>
                      <a:pt x="221" y="214"/>
                      <a:pt x="221" y="153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153"/>
                    </a:moveTo>
                    <a:cubicBezTo>
                      <a:pt x="157" y="179"/>
                      <a:pt x="136" y="199"/>
                      <a:pt x="110" y="199"/>
                    </a:cubicBezTo>
                    <a:cubicBezTo>
                      <a:pt x="85" y="199"/>
                      <a:pt x="64" y="179"/>
                      <a:pt x="64" y="153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5"/>
                      <a:pt x="85" y="64"/>
                      <a:pt x="110" y="64"/>
                    </a:cubicBezTo>
                    <a:cubicBezTo>
                      <a:pt x="136" y="64"/>
                      <a:pt x="157" y="85"/>
                      <a:pt x="157" y="110"/>
                    </a:cubicBezTo>
                    <a:lnTo>
                      <a:pt x="157" y="153"/>
                    </a:lnTo>
                    <a:close/>
                    <a:moveTo>
                      <a:pt x="157" y="153"/>
                    </a:moveTo>
                    <a:cubicBezTo>
                      <a:pt x="157" y="153"/>
                      <a:pt x="157" y="153"/>
                      <a:pt x="157" y="1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23" name="Freeform 8"/>
              <p:cNvSpPr>
                <a:spLocks noEditPoints="1"/>
              </p:cNvSpPr>
              <p:nvPr/>
            </p:nvSpPr>
            <p:spPr bwMode="auto">
              <a:xfrm>
                <a:off x="4681" y="2942"/>
                <a:ext cx="116" cy="70"/>
              </a:xfrm>
              <a:custGeom>
                <a:avLst/>
                <a:gdLst>
                  <a:gd name="T0" fmla="*/ 271 w 315"/>
                  <a:gd name="T1" fmla="*/ 5 h 193"/>
                  <a:gd name="T2" fmla="*/ 16 w 315"/>
                  <a:gd name="T3" fmla="*/ 136 h 193"/>
                  <a:gd name="T4" fmla="*/ 11 w 315"/>
                  <a:gd name="T5" fmla="*/ 181 h 193"/>
                  <a:gd name="T6" fmla="*/ 36 w 315"/>
                  <a:gd name="T7" fmla="*/ 193 h 193"/>
                  <a:gd name="T8" fmla="*/ 56 w 315"/>
                  <a:gd name="T9" fmla="*/ 186 h 193"/>
                  <a:gd name="T10" fmla="*/ 288 w 315"/>
                  <a:gd name="T11" fmla="*/ 66 h 193"/>
                  <a:gd name="T12" fmla="*/ 310 w 315"/>
                  <a:gd name="T13" fmla="*/ 27 h 193"/>
                  <a:gd name="T14" fmla="*/ 271 w 315"/>
                  <a:gd name="T15" fmla="*/ 5 h 193"/>
                  <a:gd name="T16" fmla="*/ 271 w 315"/>
                  <a:gd name="T17" fmla="*/ 5 h 193"/>
                  <a:gd name="T18" fmla="*/ 271 w 315"/>
                  <a:gd name="T19" fmla="*/ 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5" h="193">
                    <a:moveTo>
                      <a:pt x="271" y="5"/>
                    </a:moveTo>
                    <a:cubicBezTo>
                      <a:pt x="177" y="30"/>
                      <a:pt x="91" y="75"/>
                      <a:pt x="16" y="136"/>
                    </a:cubicBezTo>
                    <a:cubicBezTo>
                      <a:pt x="2" y="147"/>
                      <a:pt x="0" y="168"/>
                      <a:pt x="11" y="181"/>
                    </a:cubicBezTo>
                    <a:cubicBezTo>
                      <a:pt x="17" y="189"/>
                      <a:pt x="27" y="193"/>
                      <a:pt x="36" y="193"/>
                    </a:cubicBezTo>
                    <a:cubicBezTo>
                      <a:pt x="43" y="193"/>
                      <a:pt x="50" y="191"/>
                      <a:pt x="56" y="186"/>
                    </a:cubicBezTo>
                    <a:cubicBezTo>
                      <a:pt x="125" y="130"/>
                      <a:pt x="203" y="90"/>
                      <a:pt x="288" y="66"/>
                    </a:cubicBezTo>
                    <a:cubicBezTo>
                      <a:pt x="305" y="62"/>
                      <a:pt x="315" y="44"/>
                      <a:pt x="310" y="27"/>
                    </a:cubicBezTo>
                    <a:cubicBezTo>
                      <a:pt x="305" y="10"/>
                      <a:pt x="288" y="0"/>
                      <a:pt x="271" y="5"/>
                    </a:cubicBezTo>
                    <a:close/>
                    <a:moveTo>
                      <a:pt x="271" y="5"/>
                    </a:moveTo>
                    <a:cubicBezTo>
                      <a:pt x="271" y="5"/>
                      <a:pt x="271" y="5"/>
                      <a:pt x="271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24" name="Freeform 9"/>
              <p:cNvSpPr>
                <a:spLocks noEditPoints="1"/>
              </p:cNvSpPr>
              <p:nvPr/>
            </p:nvSpPr>
            <p:spPr bwMode="auto">
              <a:xfrm>
                <a:off x="4593" y="3039"/>
                <a:ext cx="174" cy="386"/>
              </a:xfrm>
              <a:custGeom>
                <a:avLst/>
                <a:gdLst>
                  <a:gd name="T0" fmla="*/ 453 w 476"/>
                  <a:gd name="T1" fmla="*/ 996 h 1057"/>
                  <a:gd name="T2" fmla="*/ 64 w 476"/>
                  <a:gd name="T3" fmla="*/ 411 h 1057"/>
                  <a:gd name="T4" fmla="*/ 173 w 476"/>
                  <a:gd name="T5" fmla="*/ 55 h 1057"/>
                  <a:gd name="T6" fmla="*/ 165 w 476"/>
                  <a:gd name="T7" fmla="*/ 10 h 1057"/>
                  <a:gd name="T8" fmla="*/ 120 w 476"/>
                  <a:gd name="T9" fmla="*/ 19 h 1057"/>
                  <a:gd name="T10" fmla="*/ 0 w 476"/>
                  <a:gd name="T11" fmla="*/ 411 h 1057"/>
                  <a:gd name="T12" fmla="*/ 428 w 476"/>
                  <a:gd name="T13" fmla="*/ 1055 h 1057"/>
                  <a:gd name="T14" fmla="*/ 440 w 476"/>
                  <a:gd name="T15" fmla="*/ 1057 h 1057"/>
                  <a:gd name="T16" fmla="*/ 470 w 476"/>
                  <a:gd name="T17" fmla="*/ 1038 h 1057"/>
                  <a:gd name="T18" fmla="*/ 453 w 476"/>
                  <a:gd name="T19" fmla="*/ 996 h 1057"/>
                  <a:gd name="T20" fmla="*/ 453 w 476"/>
                  <a:gd name="T21" fmla="*/ 996 h 1057"/>
                  <a:gd name="T22" fmla="*/ 453 w 476"/>
                  <a:gd name="T23" fmla="*/ 996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6" h="1057">
                    <a:moveTo>
                      <a:pt x="453" y="996"/>
                    </a:moveTo>
                    <a:cubicBezTo>
                      <a:pt x="216" y="897"/>
                      <a:pt x="64" y="667"/>
                      <a:pt x="64" y="411"/>
                    </a:cubicBezTo>
                    <a:cubicBezTo>
                      <a:pt x="64" y="283"/>
                      <a:pt x="102" y="160"/>
                      <a:pt x="173" y="55"/>
                    </a:cubicBezTo>
                    <a:cubicBezTo>
                      <a:pt x="183" y="40"/>
                      <a:pt x="179" y="20"/>
                      <a:pt x="165" y="10"/>
                    </a:cubicBezTo>
                    <a:cubicBezTo>
                      <a:pt x="150" y="0"/>
                      <a:pt x="130" y="4"/>
                      <a:pt x="120" y="19"/>
                    </a:cubicBezTo>
                    <a:cubicBezTo>
                      <a:pt x="41" y="135"/>
                      <a:pt x="0" y="270"/>
                      <a:pt x="0" y="411"/>
                    </a:cubicBezTo>
                    <a:cubicBezTo>
                      <a:pt x="0" y="693"/>
                      <a:pt x="168" y="946"/>
                      <a:pt x="428" y="1055"/>
                    </a:cubicBezTo>
                    <a:cubicBezTo>
                      <a:pt x="432" y="1057"/>
                      <a:pt x="436" y="1057"/>
                      <a:pt x="440" y="1057"/>
                    </a:cubicBezTo>
                    <a:cubicBezTo>
                      <a:pt x="453" y="1057"/>
                      <a:pt x="465" y="1050"/>
                      <a:pt x="470" y="1038"/>
                    </a:cubicBezTo>
                    <a:cubicBezTo>
                      <a:pt x="476" y="1021"/>
                      <a:pt x="469" y="1003"/>
                      <a:pt x="453" y="996"/>
                    </a:cubicBezTo>
                    <a:close/>
                    <a:moveTo>
                      <a:pt x="453" y="996"/>
                    </a:moveTo>
                    <a:cubicBezTo>
                      <a:pt x="453" y="996"/>
                      <a:pt x="453" y="996"/>
                      <a:pt x="453" y="9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  <p:grpSp>
        <p:nvGrpSpPr>
          <p:cNvPr id="43" name="historico"/>
          <p:cNvGrpSpPr/>
          <p:nvPr/>
        </p:nvGrpSpPr>
        <p:grpSpPr>
          <a:xfrm>
            <a:off x="2416501" y="1458364"/>
            <a:ext cx="1346440" cy="450171"/>
            <a:chOff x="9469590" y="1309591"/>
            <a:chExt cx="1346440" cy="450171"/>
          </a:xfrm>
        </p:grpSpPr>
        <p:grpSp>
          <p:nvGrpSpPr>
            <p:cNvPr id="44" name="Group 4"/>
            <p:cNvGrpSpPr>
              <a:grpSpLocks noChangeAspect="1"/>
            </p:cNvGrpSpPr>
            <p:nvPr/>
          </p:nvGrpSpPr>
          <p:grpSpPr bwMode="auto">
            <a:xfrm>
              <a:off x="9469590" y="1309591"/>
              <a:ext cx="463483" cy="450171"/>
              <a:chOff x="5704" y="821"/>
              <a:chExt cx="383" cy="372"/>
            </a:xfrm>
            <a:solidFill>
              <a:srgbClr val="00A79B"/>
            </a:solidFill>
          </p:grpSpPr>
          <p:sp>
            <p:nvSpPr>
              <p:cNvPr id="46" name="Freeform 5"/>
              <p:cNvSpPr>
                <a:spLocks noEditPoints="1"/>
              </p:cNvSpPr>
              <p:nvPr/>
            </p:nvSpPr>
            <p:spPr bwMode="auto">
              <a:xfrm>
                <a:off x="5743" y="936"/>
                <a:ext cx="63" cy="63"/>
              </a:xfrm>
              <a:custGeom>
                <a:avLst/>
                <a:gdLst>
                  <a:gd name="T0" fmla="*/ 306 w 338"/>
                  <a:gd name="T1" fmla="*/ 0 h 337"/>
                  <a:gd name="T2" fmla="*/ 32 w 338"/>
                  <a:gd name="T3" fmla="*/ 0 h 337"/>
                  <a:gd name="T4" fmla="*/ 0 w 338"/>
                  <a:gd name="T5" fmla="*/ 32 h 337"/>
                  <a:gd name="T6" fmla="*/ 0 w 338"/>
                  <a:gd name="T7" fmla="*/ 305 h 337"/>
                  <a:gd name="T8" fmla="*/ 32 w 338"/>
                  <a:gd name="T9" fmla="*/ 337 h 337"/>
                  <a:gd name="T10" fmla="*/ 306 w 338"/>
                  <a:gd name="T11" fmla="*/ 337 h 337"/>
                  <a:gd name="T12" fmla="*/ 338 w 338"/>
                  <a:gd name="T13" fmla="*/ 305 h 337"/>
                  <a:gd name="T14" fmla="*/ 338 w 338"/>
                  <a:gd name="T15" fmla="*/ 32 h 337"/>
                  <a:gd name="T16" fmla="*/ 306 w 338"/>
                  <a:gd name="T17" fmla="*/ 0 h 337"/>
                  <a:gd name="T18" fmla="*/ 274 w 338"/>
                  <a:gd name="T19" fmla="*/ 273 h 337"/>
                  <a:gd name="T20" fmla="*/ 64 w 338"/>
                  <a:gd name="T21" fmla="*/ 273 h 337"/>
                  <a:gd name="T22" fmla="*/ 64 w 338"/>
                  <a:gd name="T23" fmla="*/ 64 h 337"/>
                  <a:gd name="T24" fmla="*/ 274 w 338"/>
                  <a:gd name="T25" fmla="*/ 64 h 337"/>
                  <a:gd name="T26" fmla="*/ 274 w 338"/>
                  <a:gd name="T27" fmla="*/ 273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38" h="337">
                    <a:moveTo>
                      <a:pt x="306" y="0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15" y="0"/>
                      <a:pt x="0" y="14"/>
                      <a:pt x="0" y="32"/>
                    </a:cubicBezTo>
                    <a:cubicBezTo>
                      <a:pt x="0" y="305"/>
                      <a:pt x="0" y="305"/>
                      <a:pt x="0" y="305"/>
                    </a:cubicBezTo>
                    <a:cubicBezTo>
                      <a:pt x="0" y="323"/>
                      <a:pt x="15" y="337"/>
                      <a:pt x="32" y="337"/>
                    </a:cubicBezTo>
                    <a:cubicBezTo>
                      <a:pt x="306" y="337"/>
                      <a:pt x="306" y="337"/>
                      <a:pt x="306" y="337"/>
                    </a:cubicBezTo>
                    <a:cubicBezTo>
                      <a:pt x="324" y="337"/>
                      <a:pt x="338" y="323"/>
                      <a:pt x="338" y="305"/>
                    </a:cubicBezTo>
                    <a:cubicBezTo>
                      <a:pt x="338" y="32"/>
                      <a:pt x="338" y="32"/>
                      <a:pt x="338" y="32"/>
                    </a:cubicBezTo>
                    <a:cubicBezTo>
                      <a:pt x="338" y="14"/>
                      <a:pt x="324" y="0"/>
                      <a:pt x="306" y="0"/>
                    </a:cubicBezTo>
                    <a:close/>
                    <a:moveTo>
                      <a:pt x="274" y="273"/>
                    </a:moveTo>
                    <a:cubicBezTo>
                      <a:pt x="64" y="273"/>
                      <a:pt x="64" y="273"/>
                      <a:pt x="64" y="273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274" y="64"/>
                      <a:pt x="274" y="64"/>
                      <a:pt x="274" y="64"/>
                    </a:cubicBezTo>
                    <a:lnTo>
                      <a:pt x="274" y="2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7" name="Freeform 6"/>
              <p:cNvSpPr>
                <a:spLocks noEditPoints="1"/>
              </p:cNvSpPr>
              <p:nvPr/>
            </p:nvSpPr>
            <p:spPr bwMode="auto">
              <a:xfrm>
                <a:off x="5819" y="936"/>
                <a:ext cx="63" cy="63"/>
              </a:xfrm>
              <a:custGeom>
                <a:avLst/>
                <a:gdLst>
                  <a:gd name="T0" fmla="*/ 305 w 337"/>
                  <a:gd name="T1" fmla="*/ 0 h 337"/>
                  <a:gd name="T2" fmla="*/ 32 w 337"/>
                  <a:gd name="T3" fmla="*/ 0 h 337"/>
                  <a:gd name="T4" fmla="*/ 0 w 337"/>
                  <a:gd name="T5" fmla="*/ 32 h 337"/>
                  <a:gd name="T6" fmla="*/ 0 w 337"/>
                  <a:gd name="T7" fmla="*/ 305 h 337"/>
                  <a:gd name="T8" fmla="*/ 32 w 337"/>
                  <a:gd name="T9" fmla="*/ 337 h 337"/>
                  <a:gd name="T10" fmla="*/ 305 w 337"/>
                  <a:gd name="T11" fmla="*/ 337 h 337"/>
                  <a:gd name="T12" fmla="*/ 337 w 337"/>
                  <a:gd name="T13" fmla="*/ 305 h 337"/>
                  <a:gd name="T14" fmla="*/ 337 w 337"/>
                  <a:gd name="T15" fmla="*/ 32 h 337"/>
                  <a:gd name="T16" fmla="*/ 305 w 337"/>
                  <a:gd name="T17" fmla="*/ 0 h 337"/>
                  <a:gd name="T18" fmla="*/ 273 w 337"/>
                  <a:gd name="T19" fmla="*/ 273 h 337"/>
                  <a:gd name="T20" fmla="*/ 64 w 337"/>
                  <a:gd name="T21" fmla="*/ 273 h 337"/>
                  <a:gd name="T22" fmla="*/ 64 w 337"/>
                  <a:gd name="T23" fmla="*/ 64 h 337"/>
                  <a:gd name="T24" fmla="*/ 273 w 337"/>
                  <a:gd name="T25" fmla="*/ 64 h 337"/>
                  <a:gd name="T26" fmla="*/ 273 w 337"/>
                  <a:gd name="T27" fmla="*/ 273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37" h="337">
                    <a:moveTo>
                      <a:pt x="305" y="0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14" y="0"/>
                      <a:pt x="0" y="14"/>
                      <a:pt x="0" y="32"/>
                    </a:cubicBezTo>
                    <a:cubicBezTo>
                      <a:pt x="0" y="305"/>
                      <a:pt x="0" y="305"/>
                      <a:pt x="0" y="305"/>
                    </a:cubicBezTo>
                    <a:cubicBezTo>
                      <a:pt x="0" y="323"/>
                      <a:pt x="14" y="337"/>
                      <a:pt x="32" y="337"/>
                    </a:cubicBezTo>
                    <a:cubicBezTo>
                      <a:pt x="305" y="337"/>
                      <a:pt x="305" y="337"/>
                      <a:pt x="305" y="337"/>
                    </a:cubicBezTo>
                    <a:cubicBezTo>
                      <a:pt x="323" y="337"/>
                      <a:pt x="337" y="323"/>
                      <a:pt x="337" y="305"/>
                    </a:cubicBezTo>
                    <a:cubicBezTo>
                      <a:pt x="337" y="32"/>
                      <a:pt x="337" y="32"/>
                      <a:pt x="337" y="32"/>
                    </a:cubicBezTo>
                    <a:cubicBezTo>
                      <a:pt x="337" y="14"/>
                      <a:pt x="323" y="0"/>
                      <a:pt x="305" y="0"/>
                    </a:cubicBezTo>
                    <a:close/>
                    <a:moveTo>
                      <a:pt x="273" y="273"/>
                    </a:moveTo>
                    <a:cubicBezTo>
                      <a:pt x="64" y="273"/>
                      <a:pt x="64" y="273"/>
                      <a:pt x="64" y="273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273" y="64"/>
                      <a:pt x="273" y="64"/>
                      <a:pt x="273" y="64"/>
                    </a:cubicBezTo>
                    <a:cubicBezTo>
                      <a:pt x="273" y="273"/>
                      <a:pt x="273" y="273"/>
                      <a:pt x="273" y="2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8" name="Freeform 7"/>
              <p:cNvSpPr>
                <a:spLocks noEditPoints="1"/>
              </p:cNvSpPr>
              <p:nvPr/>
            </p:nvSpPr>
            <p:spPr bwMode="auto">
              <a:xfrm>
                <a:off x="5743" y="1013"/>
                <a:ext cx="63" cy="63"/>
              </a:xfrm>
              <a:custGeom>
                <a:avLst/>
                <a:gdLst>
                  <a:gd name="T0" fmla="*/ 306 w 338"/>
                  <a:gd name="T1" fmla="*/ 0 h 338"/>
                  <a:gd name="T2" fmla="*/ 32 w 338"/>
                  <a:gd name="T3" fmla="*/ 0 h 338"/>
                  <a:gd name="T4" fmla="*/ 0 w 338"/>
                  <a:gd name="T5" fmla="*/ 32 h 338"/>
                  <a:gd name="T6" fmla="*/ 0 w 338"/>
                  <a:gd name="T7" fmla="*/ 306 h 338"/>
                  <a:gd name="T8" fmla="*/ 32 w 338"/>
                  <a:gd name="T9" fmla="*/ 338 h 338"/>
                  <a:gd name="T10" fmla="*/ 306 w 338"/>
                  <a:gd name="T11" fmla="*/ 338 h 338"/>
                  <a:gd name="T12" fmla="*/ 338 w 338"/>
                  <a:gd name="T13" fmla="*/ 306 h 338"/>
                  <a:gd name="T14" fmla="*/ 338 w 338"/>
                  <a:gd name="T15" fmla="*/ 32 h 338"/>
                  <a:gd name="T16" fmla="*/ 306 w 338"/>
                  <a:gd name="T17" fmla="*/ 0 h 338"/>
                  <a:gd name="T18" fmla="*/ 274 w 338"/>
                  <a:gd name="T19" fmla="*/ 274 h 338"/>
                  <a:gd name="T20" fmla="*/ 64 w 338"/>
                  <a:gd name="T21" fmla="*/ 274 h 338"/>
                  <a:gd name="T22" fmla="*/ 64 w 338"/>
                  <a:gd name="T23" fmla="*/ 64 h 338"/>
                  <a:gd name="T24" fmla="*/ 274 w 338"/>
                  <a:gd name="T25" fmla="*/ 64 h 338"/>
                  <a:gd name="T26" fmla="*/ 274 w 338"/>
                  <a:gd name="T27" fmla="*/ 274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38" h="338">
                    <a:moveTo>
                      <a:pt x="306" y="0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15" y="0"/>
                      <a:pt x="0" y="14"/>
                      <a:pt x="0" y="32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23"/>
                      <a:pt x="15" y="338"/>
                      <a:pt x="32" y="338"/>
                    </a:cubicBezTo>
                    <a:cubicBezTo>
                      <a:pt x="306" y="338"/>
                      <a:pt x="306" y="338"/>
                      <a:pt x="306" y="338"/>
                    </a:cubicBezTo>
                    <a:cubicBezTo>
                      <a:pt x="324" y="338"/>
                      <a:pt x="338" y="323"/>
                      <a:pt x="338" y="306"/>
                    </a:cubicBezTo>
                    <a:cubicBezTo>
                      <a:pt x="338" y="32"/>
                      <a:pt x="338" y="32"/>
                      <a:pt x="338" y="32"/>
                    </a:cubicBezTo>
                    <a:cubicBezTo>
                      <a:pt x="338" y="14"/>
                      <a:pt x="324" y="0"/>
                      <a:pt x="306" y="0"/>
                    </a:cubicBezTo>
                    <a:close/>
                    <a:moveTo>
                      <a:pt x="274" y="274"/>
                    </a:moveTo>
                    <a:cubicBezTo>
                      <a:pt x="64" y="274"/>
                      <a:pt x="64" y="274"/>
                      <a:pt x="64" y="274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274" y="64"/>
                      <a:pt x="274" y="64"/>
                      <a:pt x="274" y="64"/>
                    </a:cubicBezTo>
                    <a:lnTo>
                      <a:pt x="274" y="2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9" name="Freeform 8"/>
              <p:cNvSpPr>
                <a:spLocks noEditPoints="1"/>
              </p:cNvSpPr>
              <p:nvPr/>
            </p:nvSpPr>
            <p:spPr bwMode="auto">
              <a:xfrm>
                <a:off x="5704" y="821"/>
                <a:ext cx="383" cy="372"/>
              </a:xfrm>
              <a:custGeom>
                <a:avLst/>
                <a:gdLst>
                  <a:gd name="T0" fmla="*/ 1569 w 2048"/>
                  <a:gd name="T1" fmla="*/ 237 h 1990"/>
                  <a:gd name="T2" fmla="*/ 1398 w 2048"/>
                  <a:gd name="T3" fmla="*/ 205 h 1990"/>
                  <a:gd name="T4" fmla="*/ 1366 w 2048"/>
                  <a:gd name="T5" fmla="*/ 0 h 1990"/>
                  <a:gd name="T6" fmla="*/ 1197 w 2048"/>
                  <a:gd name="T7" fmla="*/ 32 h 1990"/>
                  <a:gd name="T8" fmla="*/ 885 w 2048"/>
                  <a:gd name="T9" fmla="*/ 205 h 1990"/>
                  <a:gd name="T10" fmla="*/ 853 w 2048"/>
                  <a:gd name="T11" fmla="*/ 0 h 1990"/>
                  <a:gd name="T12" fmla="*/ 684 w 2048"/>
                  <a:gd name="T13" fmla="*/ 32 h 1990"/>
                  <a:gd name="T14" fmla="*/ 372 w 2048"/>
                  <a:gd name="T15" fmla="*/ 205 h 1990"/>
                  <a:gd name="T16" fmla="*/ 340 w 2048"/>
                  <a:gd name="T17" fmla="*/ 0 h 1990"/>
                  <a:gd name="T18" fmla="*/ 171 w 2048"/>
                  <a:gd name="T19" fmla="*/ 32 h 1990"/>
                  <a:gd name="T20" fmla="*/ 32 w 2048"/>
                  <a:gd name="T21" fmla="*/ 205 h 1990"/>
                  <a:gd name="T22" fmla="*/ 0 w 2048"/>
                  <a:gd name="T23" fmla="*/ 1468 h 1990"/>
                  <a:gd name="T24" fmla="*/ 896 w 2048"/>
                  <a:gd name="T25" fmla="*/ 1501 h 1990"/>
                  <a:gd name="T26" fmla="*/ 1469 w 2048"/>
                  <a:gd name="T27" fmla="*/ 1990 h 1990"/>
                  <a:gd name="T28" fmla="*/ 1569 w 2048"/>
                  <a:gd name="T29" fmla="*/ 840 h 1990"/>
                  <a:gd name="T30" fmla="*/ 1261 w 2048"/>
                  <a:gd name="T31" fmla="*/ 64 h 1990"/>
                  <a:gd name="T32" fmla="*/ 1334 w 2048"/>
                  <a:gd name="T33" fmla="*/ 237 h 1990"/>
                  <a:gd name="T34" fmla="*/ 1261 w 2048"/>
                  <a:gd name="T35" fmla="*/ 410 h 1990"/>
                  <a:gd name="T36" fmla="*/ 748 w 2048"/>
                  <a:gd name="T37" fmla="*/ 237 h 1990"/>
                  <a:gd name="T38" fmla="*/ 821 w 2048"/>
                  <a:gd name="T39" fmla="*/ 64 h 1990"/>
                  <a:gd name="T40" fmla="*/ 821 w 2048"/>
                  <a:gd name="T41" fmla="*/ 410 h 1990"/>
                  <a:gd name="T42" fmla="*/ 748 w 2048"/>
                  <a:gd name="T43" fmla="*/ 237 h 1990"/>
                  <a:gd name="T44" fmla="*/ 235 w 2048"/>
                  <a:gd name="T45" fmla="*/ 64 h 1990"/>
                  <a:gd name="T46" fmla="*/ 308 w 2048"/>
                  <a:gd name="T47" fmla="*/ 237 h 1990"/>
                  <a:gd name="T48" fmla="*/ 235 w 2048"/>
                  <a:gd name="T49" fmla="*/ 410 h 1990"/>
                  <a:gd name="T50" fmla="*/ 921 w 2048"/>
                  <a:gd name="T51" fmla="*/ 1026 h 1990"/>
                  <a:gd name="T52" fmla="*/ 616 w 2048"/>
                  <a:gd name="T53" fmla="*/ 1058 h 1990"/>
                  <a:gd name="T54" fmla="*/ 648 w 2048"/>
                  <a:gd name="T55" fmla="*/ 1364 h 1990"/>
                  <a:gd name="T56" fmla="*/ 889 w 2048"/>
                  <a:gd name="T57" fmla="*/ 1411 h 1990"/>
                  <a:gd name="T58" fmla="*/ 64 w 2048"/>
                  <a:gd name="T59" fmla="*/ 1436 h 1990"/>
                  <a:gd name="T60" fmla="*/ 171 w 2048"/>
                  <a:gd name="T61" fmla="*/ 269 h 1990"/>
                  <a:gd name="T62" fmla="*/ 203 w 2048"/>
                  <a:gd name="T63" fmla="*/ 474 h 1990"/>
                  <a:gd name="T64" fmla="*/ 372 w 2048"/>
                  <a:gd name="T65" fmla="*/ 442 h 1990"/>
                  <a:gd name="T66" fmla="*/ 684 w 2048"/>
                  <a:gd name="T67" fmla="*/ 269 h 1990"/>
                  <a:gd name="T68" fmla="*/ 716 w 2048"/>
                  <a:gd name="T69" fmla="*/ 474 h 1990"/>
                  <a:gd name="T70" fmla="*/ 885 w 2048"/>
                  <a:gd name="T71" fmla="*/ 442 h 1990"/>
                  <a:gd name="T72" fmla="*/ 1197 w 2048"/>
                  <a:gd name="T73" fmla="*/ 269 h 1990"/>
                  <a:gd name="T74" fmla="*/ 1229 w 2048"/>
                  <a:gd name="T75" fmla="*/ 474 h 1990"/>
                  <a:gd name="T76" fmla="*/ 1398 w 2048"/>
                  <a:gd name="T77" fmla="*/ 442 h 1990"/>
                  <a:gd name="T78" fmla="*/ 1505 w 2048"/>
                  <a:gd name="T79" fmla="*/ 269 h 1990"/>
                  <a:gd name="T80" fmla="*/ 1469 w 2048"/>
                  <a:gd name="T81" fmla="*/ 831 h 1990"/>
                  <a:gd name="T82" fmla="*/ 1364 w 2048"/>
                  <a:gd name="T83" fmla="*/ 648 h 1990"/>
                  <a:gd name="T84" fmla="*/ 1058 w 2048"/>
                  <a:gd name="T85" fmla="*/ 616 h 1990"/>
                  <a:gd name="T86" fmla="*/ 1026 w 2048"/>
                  <a:gd name="T87" fmla="*/ 921 h 1990"/>
                  <a:gd name="T88" fmla="*/ 1113 w 2048"/>
                  <a:gd name="T89" fmla="*/ 953 h 1990"/>
                  <a:gd name="T90" fmla="*/ 953 w 2048"/>
                  <a:gd name="T91" fmla="*/ 1146 h 1990"/>
                  <a:gd name="T92" fmla="*/ 921 w 2048"/>
                  <a:gd name="T93" fmla="*/ 1026 h 1990"/>
                  <a:gd name="T94" fmla="*/ 889 w 2048"/>
                  <a:gd name="T95" fmla="*/ 1300 h 1990"/>
                  <a:gd name="T96" fmla="*/ 680 w 2048"/>
                  <a:gd name="T97" fmla="*/ 1090 h 1990"/>
                  <a:gd name="T98" fmla="*/ 1300 w 2048"/>
                  <a:gd name="T99" fmla="*/ 680 h 1990"/>
                  <a:gd name="T100" fmla="*/ 1217 w 2048"/>
                  <a:gd name="T101" fmla="*/ 889 h 1990"/>
                  <a:gd name="T102" fmla="*/ 1090 w 2048"/>
                  <a:gd name="T103" fmla="*/ 680 h 1990"/>
                  <a:gd name="T104" fmla="*/ 1469 w 2048"/>
                  <a:gd name="T105" fmla="*/ 1926 h 1990"/>
                  <a:gd name="T106" fmla="*/ 956 w 2048"/>
                  <a:gd name="T107" fmla="*/ 1465 h 1990"/>
                  <a:gd name="T108" fmla="*/ 1238 w 2048"/>
                  <a:gd name="T109" fmla="*/ 950 h 1990"/>
                  <a:gd name="T110" fmla="*/ 1340 w 2048"/>
                  <a:gd name="T111" fmla="*/ 912 h 1990"/>
                  <a:gd name="T112" fmla="*/ 1469 w 2048"/>
                  <a:gd name="T113" fmla="*/ 896 h 1990"/>
                  <a:gd name="T114" fmla="*/ 1533 w 2048"/>
                  <a:gd name="T115" fmla="*/ 900 h 1990"/>
                  <a:gd name="T116" fmla="*/ 1469 w 2048"/>
                  <a:gd name="T117" fmla="*/ 1926 h 19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048" h="1990">
                    <a:moveTo>
                      <a:pt x="1569" y="840"/>
                    </a:moveTo>
                    <a:cubicBezTo>
                      <a:pt x="1569" y="237"/>
                      <a:pt x="1569" y="237"/>
                      <a:pt x="1569" y="237"/>
                    </a:cubicBezTo>
                    <a:cubicBezTo>
                      <a:pt x="1569" y="219"/>
                      <a:pt x="1555" y="205"/>
                      <a:pt x="1537" y="205"/>
                    </a:cubicBezTo>
                    <a:cubicBezTo>
                      <a:pt x="1398" y="205"/>
                      <a:pt x="1398" y="205"/>
                      <a:pt x="1398" y="205"/>
                    </a:cubicBezTo>
                    <a:cubicBezTo>
                      <a:pt x="1398" y="32"/>
                      <a:pt x="1398" y="32"/>
                      <a:pt x="1398" y="32"/>
                    </a:cubicBezTo>
                    <a:cubicBezTo>
                      <a:pt x="1398" y="14"/>
                      <a:pt x="1384" y="0"/>
                      <a:pt x="1366" y="0"/>
                    </a:cubicBezTo>
                    <a:cubicBezTo>
                      <a:pt x="1229" y="0"/>
                      <a:pt x="1229" y="0"/>
                      <a:pt x="1229" y="0"/>
                    </a:cubicBezTo>
                    <a:cubicBezTo>
                      <a:pt x="1212" y="0"/>
                      <a:pt x="1197" y="14"/>
                      <a:pt x="1197" y="32"/>
                    </a:cubicBezTo>
                    <a:cubicBezTo>
                      <a:pt x="1197" y="205"/>
                      <a:pt x="1197" y="205"/>
                      <a:pt x="1197" y="205"/>
                    </a:cubicBezTo>
                    <a:cubicBezTo>
                      <a:pt x="885" y="205"/>
                      <a:pt x="885" y="205"/>
                      <a:pt x="885" y="205"/>
                    </a:cubicBezTo>
                    <a:cubicBezTo>
                      <a:pt x="885" y="32"/>
                      <a:pt x="885" y="32"/>
                      <a:pt x="885" y="32"/>
                    </a:cubicBezTo>
                    <a:cubicBezTo>
                      <a:pt x="885" y="14"/>
                      <a:pt x="871" y="0"/>
                      <a:pt x="853" y="0"/>
                    </a:cubicBezTo>
                    <a:cubicBezTo>
                      <a:pt x="716" y="0"/>
                      <a:pt x="716" y="0"/>
                      <a:pt x="716" y="0"/>
                    </a:cubicBezTo>
                    <a:cubicBezTo>
                      <a:pt x="698" y="0"/>
                      <a:pt x="684" y="14"/>
                      <a:pt x="684" y="32"/>
                    </a:cubicBezTo>
                    <a:cubicBezTo>
                      <a:pt x="684" y="205"/>
                      <a:pt x="684" y="205"/>
                      <a:pt x="684" y="205"/>
                    </a:cubicBezTo>
                    <a:cubicBezTo>
                      <a:pt x="372" y="205"/>
                      <a:pt x="372" y="205"/>
                      <a:pt x="372" y="205"/>
                    </a:cubicBezTo>
                    <a:cubicBezTo>
                      <a:pt x="372" y="32"/>
                      <a:pt x="372" y="32"/>
                      <a:pt x="372" y="32"/>
                    </a:cubicBezTo>
                    <a:cubicBezTo>
                      <a:pt x="372" y="14"/>
                      <a:pt x="358" y="0"/>
                      <a:pt x="340" y="0"/>
                    </a:cubicBezTo>
                    <a:cubicBezTo>
                      <a:pt x="203" y="0"/>
                      <a:pt x="203" y="0"/>
                      <a:pt x="203" y="0"/>
                    </a:cubicBezTo>
                    <a:cubicBezTo>
                      <a:pt x="185" y="0"/>
                      <a:pt x="171" y="14"/>
                      <a:pt x="171" y="32"/>
                    </a:cubicBezTo>
                    <a:cubicBezTo>
                      <a:pt x="171" y="205"/>
                      <a:pt x="171" y="205"/>
                      <a:pt x="171" y="205"/>
                    </a:cubicBezTo>
                    <a:cubicBezTo>
                      <a:pt x="32" y="205"/>
                      <a:pt x="32" y="205"/>
                      <a:pt x="32" y="205"/>
                    </a:cubicBezTo>
                    <a:cubicBezTo>
                      <a:pt x="14" y="205"/>
                      <a:pt x="0" y="219"/>
                      <a:pt x="0" y="237"/>
                    </a:cubicBezTo>
                    <a:cubicBezTo>
                      <a:pt x="0" y="1468"/>
                      <a:pt x="0" y="1468"/>
                      <a:pt x="0" y="1468"/>
                    </a:cubicBezTo>
                    <a:cubicBezTo>
                      <a:pt x="0" y="1486"/>
                      <a:pt x="14" y="1501"/>
                      <a:pt x="32" y="1501"/>
                    </a:cubicBezTo>
                    <a:cubicBezTo>
                      <a:pt x="896" y="1501"/>
                      <a:pt x="896" y="1501"/>
                      <a:pt x="896" y="1501"/>
                    </a:cubicBezTo>
                    <a:cubicBezTo>
                      <a:pt x="917" y="1631"/>
                      <a:pt x="981" y="1751"/>
                      <a:pt x="1080" y="1840"/>
                    </a:cubicBezTo>
                    <a:cubicBezTo>
                      <a:pt x="1186" y="1937"/>
                      <a:pt x="1325" y="1990"/>
                      <a:pt x="1469" y="1990"/>
                    </a:cubicBezTo>
                    <a:cubicBezTo>
                      <a:pt x="1788" y="1990"/>
                      <a:pt x="2048" y="1730"/>
                      <a:pt x="2048" y="1411"/>
                    </a:cubicBezTo>
                    <a:cubicBezTo>
                      <a:pt x="2048" y="1129"/>
                      <a:pt x="1844" y="888"/>
                      <a:pt x="1569" y="840"/>
                    </a:cubicBezTo>
                    <a:close/>
                    <a:moveTo>
                      <a:pt x="1261" y="237"/>
                    </a:moveTo>
                    <a:cubicBezTo>
                      <a:pt x="1261" y="64"/>
                      <a:pt x="1261" y="64"/>
                      <a:pt x="1261" y="64"/>
                    </a:cubicBezTo>
                    <a:cubicBezTo>
                      <a:pt x="1334" y="64"/>
                      <a:pt x="1334" y="64"/>
                      <a:pt x="1334" y="64"/>
                    </a:cubicBezTo>
                    <a:cubicBezTo>
                      <a:pt x="1334" y="237"/>
                      <a:pt x="1334" y="237"/>
                      <a:pt x="1334" y="237"/>
                    </a:cubicBezTo>
                    <a:cubicBezTo>
                      <a:pt x="1334" y="410"/>
                      <a:pt x="1334" y="410"/>
                      <a:pt x="1334" y="410"/>
                    </a:cubicBezTo>
                    <a:cubicBezTo>
                      <a:pt x="1261" y="410"/>
                      <a:pt x="1261" y="410"/>
                      <a:pt x="1261" y="410"/>
                    </a:cubicBezTo>
                    <a:lnTo>
                      <a:pt x="1261" y="237"/>
                    </a:lnTo>
                    <a:close/>
                    <a:moveTo>
                      <a:pt x="748" y="237"/>
                    </a:moveTo>
                    <a:cubicBezTo>
                      <a:pt x="748" y="64"/>
                      <a:pt x="748" y="64"/>
                      <a:pt x="748" y="64"/>
                    </a:cubicBezTo>
                    <a:cubicBezTo>
                      <a:pt x="821" y="64"/>
                      <a:pt x="821" y="64"/>
                      <a:pt x="821" y="64"/>
                    </a:cubicBezTo>
                    <a:cubicBezTo>
                      <a:pt x="821" y="237"/>
                      <a:pt x="821" y="237"/>
                      <a:pt x="821" y="237"/>
                    </a:cubicBezTo>
                    <a:cubicBezTo>
                      <a:pt x="821" y="410"/>
                      <a:pt x="821" y="410"/>
                      <a:pt x="821" y="410"/>
                    </a:cubicBezTo>
                    <a:cubicBezTo>
                      <a:pt x="748" y="410"/>
                      <a:pt x="748" y="410"/>
                      <a:pt x="748" y="410"/>
                    </a:cubicBezTo>
                    <a:lnTo>
                      <a:pt x="748" y="237"/>
                    </a:lnTo>
                    <a:close/>
                    <a:moveTo>
                      <a:pt x="235" y="237"/>
                    </a:moveTo>
                    <a:cubicBezTo>
                      <a:pt x="235" y="64"/>
                      <a:pt x="235" y="64"/>
                      <a:pt x="235" y="64"/>
                    </a:cubicBezTo>
                    <a:cubicBezTo>
                      <a:pt x="308" y="64"/>
                      <a:pt x="308" y="64"/>
                      <a:pt x="308" y="64"/>
                    </a:cubicBezTo>
                    <a:cubicBezTo>
                      <a:pt x="308" y="237"/>
                      <a:pt x="308" y="237"/>
                      <a:pt x="308" y="237"/>
                    </a:cubicBezTo>
                    <a:cubicBezTo>
                      <a:pt x="308" y="410"/>
                      <a:pt x="308" y="410"/>
                      <a:pt x="308" y="410"/>
                    </a:cubicBezTo>
                    <a:cubicBezTo>
                      <a:pt x="235" y="410"/>
                      <a:pt x="235" y="410"/>
                      <a:pt x="235" y="410"/>
                    </a:cubicBezTo>
                    <a:lnTo>
                      <a:pt x="235" y="237"/>
                    </a:lnTo>
                    <a:close/>
                    <a:moveTo>
                      <a:pt x="921" y="1026"/>
                    </a:moveTo>
                    <a:cubicBezTo>
                      <a:pt x="648" y="1026"/>
                      <a:pt x="648" y="1026"/>
                      <a:pt x="648" y="1026"/>
                    </a:cubicBezTo>
                    <a:cubicBezTo>
                      <a:pt x="630" y="1026"/>
                      <a:pt x="616" y="1040"/>
                      <a:pt x="616" y="1058"/>
                    </a:cubicBezTo>
                    <a:cubicBezTo>
                      <a:pt x="616" y="1332"/>
                      <a:pt x="616" y="1332"/>
                      <a:pt x="616" y="1332"/>
                    </a:cubicBezTo>
                    <a:cubicBezTo>
                      <a:pt x="616" y="1349"/>
                      <a:pt x="630" y="1364"/>
                      <a:pt x="648" y="1364"/>
                    </a:cubicBezTo>
                    <a:cubicBezTo>
                      <a:pt x="891" y="1364"/>
                      <a:pt x="891" y="1364"/>
                      <a:pt x="891" y="1364"/>
                    </a:cubicBezTo>
                    <a:cubicBezTo>
                      <a:pt x="890" y="1379"/>
                      <a:pt x="889" y="1395"/>
                      <a:pt x="889" y="1411"/>
                    </a:cubicBezTo>
                    <a:cubicBezTo>
                      <a:pt x="889" y="1419"/>
                      <a:pt x="890" y="1428"/>
                      <a:pt x="890" y="1436"/>
                    </a:cubicBezTo>
                    <a:cubicBezTo>
                      <a:pt x="64" y="1436"/>
                      <a:pt x="64" y="1436"/>
                      <a:pt x="64" y="1436"/>
                    </a:cubicBezTo>
                    <a:cubicBezTo>
                      <a:pt x="64" y="269"/>
                      <a:pt x="64" y="269"/>
                      <a:pt x="64" y="269"/>
                    </a:cubicBezTo>
                    <a:cubicBezTo>
                      <a:pt x="171" y="269"/>
                      <a:pt x="171" y="269"/>
                      <a:pt x="171" y="269"/>
                    </a:cubicBezTo>
                    <a:cubicBezTo>
                      <a:pt x="171" y="442"/>
                      <a:pt x="171" y="442"/>
                      <a:pt x="171" y="442"/>
                    </a:cubicBezTo>
                    <a:cubicBezTo>
                      <a:pt x="171" y="460"/>
                      <a:pt x="185" y="474"/>
                      <a:pt x="203" y="474"/>
                    </a:cubicBezTo>
                    <a:cubicBezTo>
                      <a:pt x="340" y="474"/>
                      <a:pt x="340" y="474"/>
                      <a:pt x="340" y="474"/>
                    </a:cubicBezTo>
                    <a:cubicBezTo>
                      <a:pt x="358" y="474"/>
                      <a:pt x="372" y="460"/>
                      <a:pt x="372" y="442"/>
                    </a:cubicBezTo>
                    <a:cubicBezTo>
                      <a:pt x="372" y="269"/>
                      <a:pt x="372" y="269"/>
                      <a:pt x="372" y="269"/>
                    </a:cubicBezTo>
                    <a:cubicBezTo>
                      <a:pt x="684" y="269"/>
                      <a:pt x="684" y="269"/>
                      <a:pt x="684" y="269"/>
                    </a:cubicBezTo>
                    <a:cubicBezTo>
                      <a:pt x="684" y="442"/>
                      <a:pt x="684" y="442"/>
                      <a:pt x="684" y="442"/>
                    </a:cubicBezTo>
                    <a:cubicBezTo>
                      <a:pt x="684" y="460"/>
                      <a:pt x="698" y="474"/>
                      <a:pt x="716" y="474"/>
                    </a:cubicBezTo>
                    <a:cubicBezTo>
                      <a:pt x="853" y="474"/>
                      <a:pt x="853" y="474"/>
                      <a:pt x="853" y="474"/>
                    </a:cubicBezTo>
                    <a:cubicBezTo>
                      <a:pt x="871" y="474"/>
                      <a:pt x="885" y="460"/>
                      <a:pt x="885" y="442"/>
                    </a:cubicBezTo>
                    <a:cubicBezTo>
                      <a:pt x="885" y="269"/>
                      <a:pt x="885" y="269"/>
                      <a:pt x="885" y="269"/>
                    </a:cubicBezTo>
                    <a:cubicBezTo>
                      <a:pt x="1197" y="269"/>
                      <a:pt x="1197" y="269"/>
                      <a:pt x="1197" y="269"/>
                    </a:cubicBezTo>
                    <a:cubicBezTo>
                      <a:pt x="1197" y="442"/>
                      <a:pt x="1197" y="442"/>
                      <a:pt x="1197" y="442"/>
                    </a:cubicBezTo>
                    <a:cubicBezTo>
                      <a:pt x="1197" y="460"/>
                      <a:pt x="1212" y="474"/>
                      <a:pt x="1229" y="474"/>
                    </a:cubicBezTo>
                    <a:cubicBezTo>
                      <a:pt x="1366" y="474"/>
                      <a:pt x="1366" y="474"/>
                      <a:pt x="1366" y="474"/>
                    </a:cubicBezTo>
                    <a:cubicBezTo>
                      <a:pt x="1384" y="474"/>
                      <a:pt x="1398" y="460"/>
                      <a:pt x="1398" y="442"/>
                    </a:cubicBezTo>
                    <a:cubicBezTo>
                      <a:pt x="1398" y="269"/>
                      <a:pt x="1398" y="269"/>
                      <a:pt x="1398" y="269"/>
                    </a:cubicBezTo>
                    <a:cubicBezTo>
                      <a:pt x="1505" y="269"/>
                      <a:pt x="1505" y="269"/>
                      <a:pt x="1505" y="269"/>
                    </a:cubicBezTo>
                    <a:cubicBezTo>
                      <a:pt x="1505" y="833"/>
                      <a:pt x="1505" y="833"/>
                      <a:pt x="1505" y="833"/>
                    </a:cubicBezTo>
                    <a:cubicBezTo>
                      <a:pt x="1493" y="832"/>
                      <a:pt x="1481" y="831"/>
                      <a:pt x="1469" y="831"/>
                    </a:cubicBezTo>
                    <a:cubicBezTo>
                      <a:pt x="1433" y="831"/>
                      <a:pt x="1398" y="835"/>
                      <a:pt x="1364" y="841"/>
                    </a:cubicBezTo>
                    <a:cubicBezTo>
                      <a:pt x="1364" y="648"/>
                      <a:pt x="1364" y="648"/>
                      <a:pt x="1364" y="648"/>
                    </a:cubicBezTo>
                    <a:cubicBezTo>
                      <a:pt x="1364" y="630"/>
                      <a:pt x="1350" y="616"/>
                      <a:pt x="1332" y="616"/>
                    </a:cubicBezTo>
                    <a:cubicBezTo>
                      <a:pt x="1058" y="616"/>
                      <a:pt x="1058" y="616"/>
                      <a:pt x="1058" y="616"/>
                    </a:cubicBezTo>
                    <a:cubicBezTo>
                      <a:pt x="1040" y="616"/>
                      <a:pt x="1026" y="630"/>
                      <a:pt x="1026" y="648"/>
                    </a:cubicBezTo>
                    <a:cubicBezTo>
                      <a:pt x="1026" y="921"/>
                      <a:pt x="1026" y="921"/>
                      <a:pt x="1026" y="921"/>
                    </a:cubicBezTo>
                    <a:cubicBezTo>
                      <a:pt x="1026" y="939"/>
                      <a:pt x="1040" y="953"/>
                      <a:pt x="1058" y="953"/>
                    </a:cubicBezTo>
                    <a:cubicBezTo>
                      <a:pt x="1113" y="953"/>
                      <a:pt x="1113" y="953"/>
                      <a:pt x="1113" y="953"/>
                    </a:cubicBezTo>
                    <a:cubicBezTo>
                      <a:pt x="1060" y="995"/>
                      <a:pt x="1014" y="1045"/>
                      <a:pt x="978" y="1102"/>
                    </a:cubicBezTo>
                    <a:cubicBezTo>
                      <a:pt x="969" y="1116"/>
                      <a:pt x="961" y="1131"/>
                      <a:pt x="953" y="1146"/>
                    </a:cubicBezTo>
                    <a:cubicBezTo>
                      <a:pt x="953" y="1058"/>
                      <a:pt x="953" y="1058"/>
                      <a:pt x="953" y="1058"/>
                    </a:cubicBezTo>
                    <a:cubicBezTo>
                      <a:pt x="953" y="1040"/>
                      <a:pt x="939" y="1026"/>
                      <a:pt x="921" y="1026"/>
                    </a:cubicBezTo>
                    <a:close/>
                    <a:moveTo>
                      <a:pt x="889" y="1090"/>
                    </a:moveTo>
                    <a:cubicBezTo>
                      <a:pt x="889" y="1300"/>
                      <a:pt x="889" y="1300"/>
                      <a:pt x="889" y="1300"/>
                    </a:cubicBezTo>
                    <a:cubicBezTo>
                      <a:pt x="680" y="1300"/>
                      <a:pt x="680" y="1300"/>
                      <a:pt x="680" y="1300"/>
                    </a:cubicBezTo>
                    <a:cubicBezTo>
                      <a:pt x="680" y="1090"/>
                      <a:pt x="680" y="1090"/>
                      <a:pt x="680" y="1090"/>
                    </a:cubicBezTo>
                    <a:lnTo>
                      <a:pt x="889" y="1090"/>
                    </a:lnTo>
                    <a:close/>
                    <a:moveTo>
                      <a:pt x="1300" y="680"/>
                    </a:moveTo>
                    <a:cubicBezTo>
                      <a:pt x="1300" y="857"/>
                      <a:pt x="1300" y="857"/>
                      <a:pt x="1300" y="857"/>
                    </a:cubicBezTo>
                    <a:cubicBezTo>
                      <a:pt x="1271" y="865"/>
                      <a:pt x="1244" y="876"/>
                      <a:pt x="1217" y="889"/>
                    </a:cubicBezTo>
                    <a:cubicBezTo>
                      <a:pt x="1090" y="889"/>
                      <a:pt x="1090" y="889"/>
                      <a:pt x="1090" y="889"/>
                    </a:cubicBezTo>
                    <a:cubicBezTo>
                      <a:pt x="1090" y="680"/>
                      <a:pt x="1090" y="680"/>
                      <a:pt x="1090" y="680"/>
                    </a:cubicBezTo>
                    <a:lnTo>
                      <a:pt x="1300" y="680"/>
                    </a:lnTo>
                    <a:close/>
                    <a:moveTo>
                      <a:pt x="1469" y="1926"/>
                    </a:moveTo>
                    <a:cubicBezTo>
                      <a:pt x="1204" y="1926"/>
                      <a:pt x="984" y="1728"/>
                      <a:pt x="956" y="1465"/>
                    </a:cubicBezTo>
                    <a:cubicBezTo>
                      <a:pt x="956" y="1465"/>
                      <a:pt x="956" y="1465"/>
                      <a:pt x="956" y="1465"/>
                    </a:cubicBezTo>
                    <a:cubicBezTo>
                      <a:pt x="954" y="1447"/>
                      <a:pt x="953" y="1429"/>
                      <a:pt x="953" y="1411"/>
                    </a:cubicBezTo>
                    <a:cubicBezTo>
                      <a:pt x="953" y="1215"/>
                      <a:pt x="1063" y="1038"/>
                      <a:pt x="1238" y="950"/>
                    </a:cubicBezTo>
                    <a:cubicBezTo>
                      <a:pt x="1238" y="950"/>
                      <a:pt x="1238" y="950"/>
                      <a:pt x="1238" y="950"/>
                    </a:cubicBezTo>
                    <a:cubicBezTo>
                      <a:pt x="1271" y="934"/>
                      <a:pt x="1305" y="921"/>
                      <a:pt x="1340" y="912"/>
                    </a:cubicBezTo>
                    <a:cubicBezTo>
                      <a:pt x="1340" y="912"/>
                      <a:pt x="1340" y="912"/>
                      <a:pt x="1340" y="912"/>
                    </a:cubicBezTo>
                    <a:cubicBezTo>
                      <a:pt x="1382" y="901"/>
                      <a:pt x="1425" y="896"/>
                      <a:pt x="1469" y="896"/>
                    </a:cubicBezTo>
                    <a:cubicBezTo>
                      <a:pt x="1490" y="896"/>
                      <a:pt x="1512" y="897"/>
                      <a:pt x="1533" y="900"/>
                    </a:cubicBezTo>
                    <a:cubicBezTo>
                      <a:pt x="1533" y="900"/>
                      <a:pt x="1533" y="900"/>
                      <a:pt x="1533" y="900"/>
                    </a:cubicBezTo>
                    <a:cubicBezTo>
                      <a:pt x="1790" y="932"/>
                      <a:pt x="1984" y="1151"/>
                      <a:pt x="1984" y="1411"/>
                    </a:cubicBezTo>
                    <a:cubicBezTo>
                      <a:pt x="1984" y="1695"/>
                      <a:pt x="1753" y="1926"/>
                      <a:pt x="1469" y="19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0" name="Freeform 9"/>
              <p:cNvSpPr>
                <a:spLocks/>
              </p:cNvSpPr>
              <p:nvPr/>
            </p:nvSpPr>
            <p:spPr bwMode="auto">
              <a:xfrm>
                <a:off x="6049" y="1050"/>
                <a:ext cx="18" cy="41"/>
              </a:xfrm>
              <a:custGeom>
                <a:avLst/>
                <a:gdLst>
                  <a:gd name="T0" fmla="*/ 67 w 94"/>
                  <a:gd name="T1" fmla="*/ 25 h 216"/>
                  <a:gd name="T2" fmla="*/ 26 w 94"/>
                  <a:gd name="T3" fmla="*/ 6 h 216"/>
                  <a:gd name="T4" fmla="*/ 6 w 94"/>
                  <a:gd name="T5" fmla="*/ 47 h 216"/>
                  <a:gd name="T6" fmla="*/ 30 w 94"/>
                  <a:gd name="T7" fmla="*/ 184 h 216"/>
                  <a:gd name="T8" fmla="*/ 62 w 94"/>
                  <a:gd name="T9" fmla="*/ 216 h 216"/>
                  <a:gd name="T10" fmla="*/ 94 w 94"/>
                  <a:gd name="T11" fmla="*/ 184 h 216"/>
                  <a:gd name="T12" fmla="*/ 67 w 94"/>
                  <a:gd name="T13" fmla="*/ 25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16">
                    <a:moveTo>
                      <a:pt x="67" y="25"/>
                    </a:moveTo>
                    <a:cubicBezTo>
                      <a:pt x="61" y="9"/>
                      <a:pt x="42" y="0"/>
                      <a:pt x="26" y="6"/>
                    </a:cubicBezTo>
                    <a:cubicBezTo>
                      <a:pt x="9" y="12"/>
                      <a:pt x="0" y="30"/>
                      <a:pt x="6" y="47"/>
                    </a:cubicBezTo>
                    <a:cubicBezTo>
                      <a:pt x="22" y="91"/>
                      <a:pt x="30" y="137"/>
                      <a:pt x="30" y="184"/>
                    </a:cubicBezTo>
                    <a:cubicBezTo>
                      <a:pt x="30" y="202"/>
                      <a:pt x="44" y="216"/>
                      <a:pt x="62" y="216"/>
                    </a:cubicBezTo>
                    <a:cubicBezTo>
                      <a:pt x="80" y="216"/>
                      <a:pt x="94" y="202"/>
                      <a:pt x="94" y="184"/>
                    </a:cubicBezTo>
                    <a:cubicBezTo>
                      <a:pt x="94" y="130"/>
                      <a:pt x="85" y="76"/>
                      <a:pt x="67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1" name="Freeform 10"/>
              <p:cNvSpPr>
                <a:spLocks/>
              </p:cNvSpPr>
              <p:nvPr/>
            </p:nvSpPr>
            <p:spPr bwMode="auto">
              <a:xfrm>
                <a:off x="5994" y="999"/>
                <a:ext cx="59" cy="45"/>
              </a:xfrm>
              <a:custGeom>
                <a:avLst/>
                <a:gdLst>
                  <a:gd name="T0" fmla="*/ 304 w 314"/>
                  <a:gd name="T1" fmla="*/ 191 h 242"/>
                  <a:gd name="T2" fmla="*/ 44 w 314"/>
                  <a:gd name="T3" fmla="*/ 5 h 242"/>
                  <a:gd name="T4" fmla="*/ 4 w 314"/>
                  <a:gd name="T5" fmla="*/ 27 h 242"/>
                  <a:gd name="T6" fmla="*/ 27 w 314"/>
                  <a:gd name="T7" fmla="*/ 67 h 242"/>
                  <a:gd name="T8" fmla="*/ 252 w 314"/>
                  <a:gd name="T9" fmla="*/ 228 h 242"/>
                  <a:gd name="T10" fmla="*/ 278 w 314"/>
                  <a:gd name="T11" fmla="*/ 242 h 242"/>
                  <a:gd name="T12" fmla="*/ 296 w 314"/>
                  <a:gd name="T13" fmla="*/ 236 h 242"/>
                  <a:gd name="T14" fmla="*/ 304 w 314"/>
                  <a:gd name="T15" fmla="*/ 191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4" h="242">
                    <a:moveTo>
                      <a:pt x="304" y="191"/>
                    </a:moveTo>
                    <a:cubicBezTo>
                      <a:pt x="242" y="101"/>
                      <a:pt x="149" y="35"/>
                      <a:pt x="44" y="5"/>
                    </a:cubicBezTo>
                    <a:cubicBezTo>
                      <a:pt x="27" y="0"/>
                      <a:pt x="9" y="10"/>
                      <a:pt x="4" y="27"/>
                    </a:cubicBezTo>
                    <a:cubicBezTo>
                      <a:pt x="0" y="44"/>
                      <a:pt x="10" y="62"/>
                      <a:pt x="27" y="67"/>
                    </a:cubicBezTo>
                    <a:cubicBezTo>
                      <a:pt x="117" y="93"/>
                      <a:pt x="197" y="150"/>
                      <a:pt x="252" y="228"/>
                    </a:cubicBezTo>
                    <a:cubicBezTo>
                      <a:pt x="258" y="237"/>
                      <a:pt x="268" y="242"/>
                      <a:pt x="278" y="242"/>
                    </a:cubicBezTo>
                    <a:cubicBezTo>
                      <a:pt x="284" y="242"/>
                      <a:pt x="291" y="240"/>
                      <a:pt x="296" y="236"/>
                    </a:cubicBezTo>
                    <a:cubicBezTo>
                      <a:pt x="311" y="226"/>
                      <a:pt x="314" y="206"/>
                      <a:pt x="304" y="1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2" name="Freeform 11"/>
              <p:cNvSpPr>
                <a:spLocks noEditPoints="1"/>
              </p:cNvSpPr>
              <p:nvPr/>
            </p:nvSpPr>
            <p:spPr bwMode="auto">
              <a:xfrm>
                <a:off x="5911" y="1017"/>
                <a:ext cx="136" cy="136"/>
              </a:xfrm>
              <a:custGeom>
                <a:avLst/>
                <a:gdLst>
                  <a:gd name="T0" fmla="*/ 364 w 727"/>
                  <a:gd name="T1" fmla="*/ 0 h 727"/>
                  <a:gd name="T2" fmla="*/ 0 w 727"/>
                  <a:gd name="T3" fmla="*/ 364 h 727"/>
                  <a:gd name="T4" fmla="*/ 364 w 727"/>
                  <a:gd name="T5" fmla="*/ 727 h 727"/>
                  <a:gd name="T6" fmla="*/ 727 w 727"/>
                  <a:gd name="T7" fmla="*/ 364 h 727"/>
                  <a:gd name="T8" fmla="*/ 364 w 727"/>
                  <a:gd name="T9" fmla="*/ 0 h 727"/>
                  <a:gd name="T10" fmla="*/ 364 w 727"/>
                  <a:gd name="T11" fmla="*/ 663 h 727"/>
                  <a:gd name="T12" fmla="*/ 64 w 727"/>
                  <a:gd name="T13" fmla="*/ 364 h 727"/>
                  <a:gd name="T14" fmla="*/ 364 w 727"/>
                  <a:gd name="T15" fmla="*/ 65 h 727"/>
                  <a:gd name="T16" fmla="*/ 663 w 727"/>
                  <a:gd name="T17" fmla="*/ 364 h 727"/>
                  <a:gd name="T18" fmla="*/ 364 w 727"/>
                  <a:gd name="T19" fmla="*/ 663 h 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27" h="727">
                    <a:moveTo>
                      <a:pt x="364" y="0"/>
                    </a:moveTo>
                    <a:cubicBezTo>
                      <a:pt x="163" y="0"/>
                      <a:pt x="0" y="163"/>
                      <a:pt x="0" y="364"/>
                    </a:cubicBezTo>
                    <a:cubicBezTo>
                      <a:pt x="0" y="564"/>
                      <a:pt x="163" y="727"/>
                      <a:pt x="364" y="727"/>
                    </a:cubicBezTo>
                    <a:cubicBezTo>
                      <a:pt x="564" y="727"/>
                      <a:pt x="727" y="564"/>
                      <a:pt x="727" y="364"/>
                    </a:cubicBezTo>
                    <a:cubicBezTo>
                      <a:pt x="727" y="163"/>
                      <a:pt x="564" y="0"/>
                      <a:pt x="364" y="0"/>
                    </a:cubicBezTo>
                    <a:close/>
                    <a:moveTo>
                      <a:pt x="364" y="663"/>
                    </a:moveTo>
                    <a:cubicBezTo>
                      <a:pt x="199" y="663"/>
                      <a:pt x="64" y="529"/>
                      <a:pt x="64" y="364"/>
                    </a:cubicBezTo>
                    <a:cubicBezTo>
                      <a:pt x="64" y="199"/>
                      <a:pt x="199" y="65"/>
                      <a:pt x="364" y="65"/>
                    </a:cubicBezTo>
                    <a:cubicBezTo>
                      <a:pt x="529" y="65"/>
                      <a:pt x="663" y="199"/>
                      <a:pt x="663" y="364"/>
                    </a:cubicBezTo>
                    <a:cubicBezTo>
                      <a:pt x="663" y="529"/>
                      <a:pt x="529" y="663"/>
                      <a:pt x="364" y="6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3" name="Freeform 12"/>
              <p:cNvSpPr>
                <a:spLocks/>
              </p:cNvSpPr>
              <p:nvPr/>
            </p:nvSpPr>
            <p:spPr bwMode="auto">
              <a:xfrm>
                <a:off x="5973" y="1048"/>
                <a:ext cx="47" cy="47"/>
              </a:xfrm>
              <a:custGeom>
                <a:avLst/>
                <a:gdLst>
                  <a:gd name="T0" fmla="*/ 220 w 252"/>
                  <a:gd name="T1" fmla="*/ 188 h 252"/>
                  <a:gd name="T2" fmla="*/ 64 w 252"/>
                  <a:gd name="T3" fmla="*/ 188 h 252"/>
                  <a:gd name="T4" fmla="*/ 64 w 252"/>
                  <a:gd name="T5" fmla="*/ 32 h 252"/>
                  <a:gd name="T6" fmla="*/ 32 w 252"/>
                  <a:gd name="T7" fmla="*/ 0 h 252"/>
                  <a:gd name="T8" fmla="*/ 0 w 252"/>
                  <a:gd name="T9" fmla="*/ 32 h 252"/>
                  <a:gd name="T10" fmla="*/ 0 w 252"/>
                  <a:gd name="T11" fmla="*/ 220 h 252"/>
                  <a:gd name="T12" fmla="*/ 32 w 252"/>
                  <a:gd name="T13" fmla="*/ 252 h 252"/>
                  <a:gd name="T14" fmla="*/ 220 w 252"/>
                  <a:gd name="T15" fmla="*/ 252 h 252"/>
                  <a:gd name="T16" fmla="*/ 252 w 252"/>
                  <a:gd name="T17" fmla="*/ 220 h 252"/>
                  <a:gd name="T18" fmla="*/ 220 w 252"/>
                  <a:gd name="T19" fmla="*/ 188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2" h="252">
                    <a:moveTo>
                      <a:pt x="220" y="188"/>
                    </a:moveTo>
                    <a:cubicBezTo>
                      <a:pt x="64" y="188"/>
                      <a:pt x="64" y="188"/>
                      <a:pt x="64" y="188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14"/>
                      <a:pt x="49" y="0"/>
                      <a:pt x="32" y="0"/>
                    </a:cubicBezTo>
                    <a:cubicBezTo>
                      <a:pt x="14" y="0"/>
                      <a:pt x="0" y="14"/>
                      <a:pt x="0" y="32"/>
                    </a:cubicBezTo>
                    <a:cubicBezTo>
                      <a:pt x="0" y="220"/>
                      <a:pt x="0" y="220"/>
                      <a:pt x="0" y="220"/>
                    </a:cubicBezTo>
                    <a:cubicBezTo>
                      <a:pt x="0" y="238"/>
                      <a:pt x="14" y="252"/>
                      <a:pt x="32" y="252"/>
                    </a:cubicBezTo>
                    <a:cubicBezTo>
                      <a:pt x="220" y="252"/>
                      <a:pt x="220" y="252"/>
                      <a:pt x="220" y="252"/>
                    </a:cubicBezTo>
                    <a:cubicBezTo>
                      <a:pt x="237" y="252"/>
                      <a:pt x="252" y="238"/>
                      <a:pt x="252" y="220"/>
                    </a:cubicBezTo>
                    <a:cubicBezTo>
                      <a:pt x="252" y="203"/>
                      <a:pt x="238" y="188"/>
                      <a:pt x="220" y="1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45" name="CaixaDeTexto 19"/>
            <p:cNvSpPr txBox="1"/>
            <p:nvPr/>
          </p:nvSpPr>
          <p:spPr>
            <a:xfrm>
              <a:off x="9934912" y="1361753"/>
              <a:ext cx="8811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algn="r">
                <a:defRPr sz="5400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defRPr>
              </a:lvl1pPr>
              <a:lvl2pPr lvl="1" algn="r">
                <a:defRPr sz="3600">
                  <a:solidFill>
                    <a:schemeClr val="bg1"/>
                  </a:solidFill>
                </a:defRPr>
              </a:lvl2pPr>
            </a:lstStyle>
            <a:p>
              <a:pPr algn="l"/>
              <a:r>
                <a:rPr lang="pt-BR" sz="1400" i="1" dirty="0">
                  <a:solidFill>
                    <a:srgbClr val="4A5463"/>
                  </a:solidFill>
                  <a:effectLst/>
                  <a:latin typeface="+mn-lt"/>
                </a:rPr>
                <a:t>histórico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54282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1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mph" presetSubtype="0" decel="8400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350" fill="hold"/>
                                        <p:tgtEl>
                                          <p:spTgt spid="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00"/>
                            </p:stCondLst>
                            <p:childTnLst>
                              <p:par>
                                <p:cTn id="1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9" grpId="1">
        <p:bldAsOne/>
      </p:bldGraphic>
      <p:bldGraphic spid="9" grpId="2">
        <p:bldAsOne/>
      </p:bldGraphic>
      <p:bldP spid="13" grpId="0"/>
      <p:bldP spid="13" grpId="1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aixaDeTexto 19"/>
          <p:cNvSpPr txBox="1"/>
          <p:nvPr/>
        </p:nvSpPr>
        <p:spPr>
          <a:xfrm>
            <a:off x="758934" y="369047"/>
            <a:ext cx="7292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3600" b="0" i="1" dirty="0">
                <a:solidFill>
                  <a:srgbClr val="002060"/>
                </a:solidFill>
                <a:effectLst/>
                <a:latin typeface="+mn-lt"/>
              </a:rPr>
              <a:t>ocupação depois do </a:t>
            </a:r>
            <a:r>
              <a:rPr lang="pt-BR" sz="3600" b="0" i="1" dirty="0" err="1">
                <a:solidFill>
                  <a:srgbClr val="002060"/>
                </a:solidFill>
                <a:effectLst/>
                <a:latin typeface="+mn-lt"/>
              </a:rPr>
              <a:t>Empretec</a:t>
            </a:r>
            <a:endParaRPr lang="pt-BR" sz="3600" b="0" i="1" dirty="0">
              <a:solidFill>
                <a:srgbClr val="002060"/>
              </a:solidFill>
              <a:effectLst/>
              <a:latin typeface="+mn-lt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222430"/>
              </p:ext>
            </p:extLst>
          </p:nvPr>
        </p:nvGraphicFramePr>
        <p:xfrm>
          <a:off x="3762941" y="2422346"/>
          <a:ext cx="2706866" cy="322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61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24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60800"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empresário</a:t>
                      </a:r>
                    </a:p>
                  </a:txBody>
                  <a:tcPr marL="9525" marR="720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E8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0800"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empregado</a:t>
                      </a:r>
                    </a:p>
                  </a:txBody>
                  <a:tcPr marL="9525" marR="720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79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0800"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autônomo</a:t>
                      </a:r>
                    </a:p>
                  </a:txBody>
                  <a:tcPr marL="9525" marR="720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396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0800"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desempregado</a:t>
                      </a:r>
                    </a:p>
                  </a:txBody>
                  <a:tcPr marL="9525" marR="720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94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0800"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servidor público</a:t>
                      </a:r>
                    </a:p>
                  </a:txBody>
                  <a:tcPr marL="9525" marR="720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425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0800"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estudante</a:t>
                      </a:r>
                    </a:p>
                  </a:txBody>
                  <a:tcPr marL="9525" marR="720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60800"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aposentado</a:t>
                      </a:r>
                    </a:p>
                  </a:txBody>
                  <a:tcPr marL="9525" marR="720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3616881880"/>
              </p:ext>
            </p:extLst>
          </p:nvPr>
        </p:nvGraphicFramePr>
        <p:xfrm>
          <a:off x="595449" y="2523565"/>
          <a:ext cx="3076243" cy="2935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141680"/>
              </p:ext>
            </p:extLst>
          </p:nvPr>
        </p:nvGraphicFramePr>
        <p:xfrm>
          <a:off x="7340600" y="2422346"/>
          <a:ext cx="669570" cy="322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2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608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E8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08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79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08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396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08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94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08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425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08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608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2091930272"/>
              </p:ext>
            </p:extLst>
          </p:nvPr>
        </p:nvGraphicFramePr>
        <p:xfrm>
          <a:off x="406340" y="2351526"/>
          <a:ext cx="3454460" cy="3296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tângulo 3"/>
          <p:cNvSpPr/>
          <p:nvPr/>
        </p:nvSpPr>
        <p:spPr>
          <a:xfrm>
            <a:off x="6257926" y="2343110"/>
            <a:ext cx="211882" cy="3304836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9"/>
          <p:cNvSpPr txBox="1"/>
          <p:nvPr/>
        </p:nvSpPr>
        <p:spPr>
          <a:xfrm>
            <a:off x="4417498" y="1841395"/>
            <a:ext cx="2158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r>
              <a:rPr lang="pt-BR" sz="2400" i="1" dirty="0">
                <a:solidFill>
                  <a:srgbClr val="002060"/>
                </a:solidFill>
                <a:effectLst/>
                <a:latin typeface="+mn-lt"/>
              </a:rPr>
              <a:t>antes</a:t>
            </a:r>
          </a:p>
        </p:txBody>
      </p:sp>
      <p:sp>
        <p:nvSpPr>
          <p:cNvPr id="17" name="CaixaDeTexto 19"/>
          <p:cNvSpPr txBox="1"/>
          <p:nvPr/>
        </p:nvSpPr>
        <p:spPr>
          <a:xfrm>
            <a:off x="7229896" y="1841395"/>
            <a:ext cx="2158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sz="2400" i="1" dirty="0">
                <a:solidFill>
                  <a:srgbClr val="002060"/>
                </a:solidFill>
                <a:effectLst/>
                <a:latin typeface="+mn-lt"/>
              </a:rPr>
              <a:t>depois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6363867" y="6465547"/>
            <a:ext cx="50280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rgbClr val="FF91B0"/>
                </a:solidFill>
              </a:rPr>
              <a:t>P2</a:t>
            </a:r>
            <a:r>
              <a:rPr lang="pt-BR" sz="1100" dirty="0">
                <a:solidFill>
                  <a:srgbClr val="FF91B0"/>
                </a:solidFill>
              </a:rPr>
              <a:t>. </a:t>
            </a:r>
            <a:r>
              <a:rPr lang="pt-BR" sz="1100" dirty="0">
                <a:solidFill>
                  <a:schemeClr val="bg1"/>
                </a:solidFill>
              </a:rPr>
              <a:t>Qual é a sua principal ocupação atualmente? </a:t>
            </a:r>
            <a:r>
              <a:rPr lang="pt-BR" sz="1100" dirty="0">
                <a:solidFill>
                  <a:srgbClr val="62D9D5"/>
                </a:solidFill>
              </a:rPr>
              <a:t>(ESTIMULAR-RU)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595450" y="6465547"/>
            <a:ext cx="53554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100" b="1" dirty="0">
                <a:solidFill>
                  <a:srgbClr val="FF91B0"/>
                </a:solidFill>
              </a:rPr>
              <a:t>P1</a:t>
            </a:r>
            <a:r>
              <a:rPr lang="pt-BR" sz="1100" dirty="0">
                <a:solidFill>
                  <a:srgbClr val="FF91B0"/>
                </a:solidFill>
              </a:rPr>
              <a:t>. </a:t>
            </a:r>
            <a:r>
              <a:rPr lang="pt-BR" sz="1100" dirty="0">
                <a:solidFill>
                  <a:schemeClr val="bg1"/>
                </a:solidFill>
              </a:rPr>
              <a:t>Qual era sua principal ocupação quando participou do EMPRETEC? </a:t>
            </a:r>
            <a:r>
              <a:rPr lang="pt-BR" sz="1100" dirty="0">
                <a:solidFill>
                  <a:srgbClr val="62D9D5"/>
                </a:solidFill>
              </a:rPr>
              <a:t>(ESTIMULAR-RU)</a:t>
            </a:r>
          </a:p>
        </p:txBody>
      </p:sp>
      <p:sp>
        <p:nvSpPr>
          <p:cNvPr id="22" name="Forma livre 21"/>
          <p:cNvSpPr/>
          <p:nvPr/>
        </p:nvSpPr>
        <p:spPr>
          <a:xfrm>
            <a:off x="-167954" y="161424"/>
            <a:ext cx="968768" cy="172857"/>
          </a:xfrm>
          <a:custGeom>
            <a:avLst/>
            <a:gdLst>
              <a:gd name="connsiteX0" fmla="*/ 0 w 4785186"/>
              <a:gd name="connsiteY0" fmla="*/ 0 h 853819"/>
              <a:gd name="connsiteX1" fmla="*/ 4785186 w 4785186"/>
              <a:gd name="connsiteY1" fmla="*/ 0 h 853819"/>
              <a:gd name="connsiteX2" fmla="*/ 4310842 w 4785186"/>
              <a:gd name="connsiteY2" fmla="*/ 853819 h 853819"/>
              <a:gd name="connsiteX3" fmla="*/ 0 w 4785186"/>
              <a:gd name="connsiteY3" fmla="*/ 853819 h 85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5186" h="853819">
                <a:moveTo>
                  <a:pt x="0" y="0"/>
                </a:moveTo>
                <a:lnTo>
                  <a:pt x="4785186" y="0"/>
                </a:lnTo>
                <a:lnTo>
                  <a:pt x="4310842" y="853819"/>
                </a:lnTo>
                <a:lnTo>
                  <a:pt x="0" y="853819"/>
                </a:lnTo>
                <a:close/>
              </a:path>
            </a:pathLst>
          </a:custGeom>
          <a:solidFill>
            <a:srgbClr val="BCA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/>
          <p:cNvSpPr txBox="1"/>
          <p:nvPr/>
        </p:nvSpPr>
        <p:spPr>
          <a:xfrm>
            <a:off x="5657565" y="5823811"/>
            <a:ext cx="7184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900" dirty="0"/>
              <a:t>base: 3.050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7010092" y="5823810"/>
            <a:ext cx="7184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900" dirty="0"/>
              <a:t>base: 3.052</a:t>
            </a:r>
          </a:p>
        </p:txBody>
      </p:sp>
      <p:sp>
        <p:nvSpPr>
          <p:cNvPr id="21" name="CaixaDeTexto 5"/>
          <p:cNvSpPr txBox="1"/>
          <p:nvPr/>
        </p:nvSpPr>
        <p:spPr>
          <a:xfrm>
            <a:off x="8469625" y="2303060"/>
            <a:ext cx="33430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de acordo com os próprios entrevistados, existiu um aumento de 14% de empresários entre o ‘antes’ e o ‘depois’ da participação no </a:t>
            </a:r>
            <a:r>
              <a:rPr lang="pt-BR" dirty="0" err="1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Empretec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 </a:t>
            </a:r>
            <a:r>
              <a:rPr lang="pt-BR" sz="1200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(P1)</a:t>
            </a:r>
          </a:p>
        </p:txBody>
      </p:sp>
      <p:sp>
        <p:nvSpPr>
          <p:cNvPr id="26" name="CaixaDeTexto 5"/>
          <p:cNvSpPr txBox="1"/>
          <p:nvPr/>
        </p:nvSpPr>
        <p:spPr>
          <a:xfrm>
            <a:off x="8469625" y="4184900"/>
            <a:ext cx="33430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charset="0"/>
              </a:rPr>
              <a:t>tal variação (14%) foi a mesma apurada em 2015, sendo ambas um pouco inferiores ao resultado de 2014 (15%)</a:t>
            </a:r>
            <a:endParaRPr lang="pt-BR" sz="1200" dirty="0">
              <a:solidFill>
                <a:schemeClr val="tx2">
                  <a:lumMod val="75000"/>
                </a:schemeClr>
              </a:solidFill>
              <a:ea typeface="Verdana" pitchFamily="34" charset="0"/>
              <a:cs typeface="Arial" charset="0"/>
            </a:endParaRPr>
          </a:p>
        </p:txBody>
      </p:sp>
      <p:grpSp>
        <p:nvGrpSpPr>
          <p:cNvPr id="42" name="+ informações"/>
          <p:cNvGrpSpPr/>
          <p:nvPr/>
        </p:nvGrpSpPr>
        <p:grpSpPr>
          <a:xfrm>
            <a:off x="483815" y="5784243"/>
            <a:ext cx="1402473" cy="346249"/>
            <a:chOff x="7300120" y="5125288"/>
            <a:chExt cx="1748287" cy="431624"/>
          </a:xfrm>
        </p:grpSpPr>
        <p:sp>
          <p:nvSpPr>
            <p:cNvPr id="43" name="Forma livre 52"/>
            <p:cNvSpPr/>
            <p:nvPr/>
          </p:nvSpPr>
          <p:spPr>
            <a:xfrm>
              <a:off x="7529599" y="5255921"/>
              <a:ext cx="1340560" cy="203648"/>
            </a:xfrm>
            <a:custGeom>
              <a:avLst/>
              <a:gdLst>
                <a:gd name="connsiteX0" fmla="*/ 0 w 1340560"/>
                <a:gd name="connsiteY0" fmla="*/ 0 h 203648"/>
                <a:gd name="connsiteX1" fmla="*/ 1238736 w 1340560"/>
                <a:gd name="connsiteY1" fmla="*/ 0 h 203648"/>
                <a:gd name="connsiteX2" fmla="*/ 1340560 w 1340560"/>
                <a:gd name="connsiteY2" fmla="*/ 101824 h 203648"/>
                <a:gd name="connsiteX3" fmla="*/ 1340559 w 1340560"/>
                <a:gd name="connsiteY3" fmla="*/ 101824 h 203648"/>
                <a:gd name="connsiteX4" fmla="*/ 1238735 w 1340560"/>
                <a:gd name="connsiteY4" fmla="*/ 203648 h 203648"/>
                <a:gd name="connsiteX5" fmla="*/ 1958 w 1340560"/>
                <a:gd name="connsiteY5" fmla="*/ 203647 h 203648"/>
                <a:gd name="connsiteX6" fmla="*/ 28837 w 1340560"/>
                <a:gd name="connsiteY6" fmla="*/ 163780 h 203648"/>
                <a:gd name="connsiteX7" fmla="*/ 41052 w 1340560"/>
                <a:gd name="connsiteY7" fmla="*/ 103276 h 203648"/>
                <a:gd name="connsiteX8" fmla="*/ 28837 w 1340560"/>
                <a:gd name="connsiteY8" fmla="*/ 42772 h 20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0560" h="203648">
                  <a:moveTo>
                    <a:pt x="0" y="0"/>
                  </a:moveTo>
                  <a:lnTo>
                    <a:pt x="1238736" y="0"/>
                  </a:lnTo>
                  <a:cubicBezTo>
                    <a:pt x="1294972" y="0"/>
                    <a:pt x="1340560" y="45588"/>
                    <a:pt x="1340560" y="101824"/>
                  </a:cubicBezTo>
                  <a:lnTo>
                    <a:pt x="1340559" y="101824"/>
                  </a:lnTo>
                  <a:cubicBezTo>
                    <a:pt x="1340559" y="158060"/>
                    <a:pt x="1294971" y="203648"/>
                    <a:pt x="1238735" y="203648"/>
                  </a:cubicBezTo>
                  <a:lnTo>
                    <a:pt x="1958" y="203647"/>
                  </a:lnTo>
                  <a:lnTo>
                    <a:pt x="28837" y="163780"/>
                  </a:lnTo>
                  <a:cubicBezTo>
                    <a:pt x="36703" y="145184"/>
                    <a:pt x="41052" y="124738"/>
                    <a:pt x="41052" y="103276"/>
                  </a:cubicBezTo>
                  <a:cubicBezTo>
                    <a:pt x="41052" y="81815"/>
                    <a:pt x="36703" y="61369"/>
                    <a:pt x="28837" y="42772"/>
                  </a:cubicBezTo>
                  <a:close/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44" name="CaixaDeTexto 5"/>
            <p:cNvSpPr txBox="1"/>
            <p:nvPr/>
          </p:nvSpPr>
          <p:spPr>
            <a:xfrm>
              <a:off x="7543455" y="5125288"/>
              <a:ext cx="1504952" cy="43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2060"/>
                </a:buClr>
                <a:buSzPct val="120000"/>
              </a:pPr>
              <a:r>
                <a:rPr lang="pt-BR" sz="1100" b="1" dirty="0">
                  <a:solidFill>
                    <a:srgbClr val="1B75BB"/>
                  </a:solidFill>
                  <a:ea typeface="Verdana" pitchFamily="34" charset="0"/>
                  <a:cs typeface="Arial" charset="0"/>
                </a:rPr>
                <a:t>+ informações</a:t>
              </a:r>
            </a:p>
          </p:txBody>
        </p:sp>
        <p:grpSp>
          <p:nvGrpSpPr>
            <p:cNvPr id="45" name="Group 4"/>
            <p:cNvGrpSpPr>
              <a:grpSpLocks noChangeAspect="1"/>
            </p:cNvGrpSpPr>
            <p:nvPr/>
          </p:nvGrpSpPr>
          <p:grpSpPr bwMode="auto">
            <a:xfrm>
              <a:off x="7300120" y="5219409"/>
              <a:ext cx="276672" cy="276672"/>
              <a:chOff x="4549" y="2890"/>
              <a:chExt cx="599" cy="599"/>
            </a:xfrm>
            <a:solidFill>
              <a:schemeClr val="accent2"/>
            </a:solidFill>
          </p:grpSpPr>
          <p:sp>
            <p:nvSpPr>
              <p:cNvPr id="46" name="Freeform 5"/>
              <p:cNvSpPr>
                <a:spLocks noEditPoints="1"/>
              </p:cNvSpPr>
              <p:nvPr/>
            </p:nvSpPr>
            <p:spPr bwMode="auto">
              <a:xfrm>
                <a:off x="4549" y="2890"/>
                <a:ext cx="599" cy="599"/>
              </a:xfrm>
              <a:custGeom>
                <a:avLst/>
                <a:gdLst>
                  <a:gd name="T0" fmla="*/ 1398 w 1638"/>
                  <a:gd name="T1" fmla="*/ 240 h 1638"/>
                  <a:gd name="T2" fmla="*/ 819 w 1638"/>
                  <a:gd name="T3" fmla="*/ 0 h 1638"/>
                  <a:gd name="T4" fmla="*/ 240 w 1638"/>
                  <a:gd name="T5" fmla="*/ 240 h 1638"/>
                  <a:gd name="T6" fmla="*/ 0 w 1638"/>
                  <a:gd name="T7" fmla="*/ 819 h 1638"/>
                  <a:gd name="T8" fmla="*/ 240 w 1638"/>
                  <a:gd name="T9" fmla="*/ 1398 h 1638"/>
                  <a:gd name="T10" fmla="*/ 819 w 1638"/>
                  <a:gd name="T11" fmla="*/ 1638 h 1638"/>
                  <a:gd name="T12" fmla="*/ 1398 w 1638"/>
                  <a:gd name="T13" fmla="*/ 1398 h 1638"/>
                  <a:gd name="T14" fmla="*/ 1638 w 1638"/>
                  <a:gd name="T15" fmla="*/ 819 h 1638"/>
                  <a:gd name="T16" fmla="*/ 1398 w 1638"/>
                  <a:gd name="T17" fmla="*/ 240 h 1638"/>
                  <a:gd name="T18" fmla="*/ 819 w 1638"/>
                  <a:gd name="T19" fmla="*/ 1574 h 1638"/>
                  <a:gd name="T20" fmla="*/ 64 w 1638"/>
                  <a:gd name="T21" fmla="*/ 819 h 1638"/>
                  <a:gd name="T22" fmla="*/ 819 w 1638"/>
                  <a:gd name="T23" fmla="*/ 64 h 1638"/>
                  <a:gd name="T24" fmla="*/ 1574 w 1638"/>
                  <a:gd name="T25" fmla="*/ 819 h 1638"/>
                  <a:gd name="T26" fmla="*/ 819 w 1638"/>
                  <a:gd name="T27" fmla="*/ 1574 h 1638"/>
                  <a:gd name="T28" fmla="*/ 819 w 1638"/>
                  <a:gd name="T29" fmla="*/ 1574 h 1638"/>
                  <a:gd name="T30" fmla="*/ 819 w 1638"/>
                  <a:gd name="T31" fmla="*/ 1574 h 1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38" h="1638">
                    <a:moveTo>
                      <a:pt x="1398" y="240"/>
                    </a:moveTo>
                    <a:cubicBezTo>
                      <a:pt x="1244" y="85"/>
                      <a:pt x="1038" y="0"/>
                      <a:pt x="819" y="0"/>
                    </a:cubicBezTo>
                    <a:cubicBezTo>
                      <a:pt x="600" y="0"/>
                      <a:pt x="395" y="85"/>
                      <a:pt x="240" y="240"/>
                    </a:cubicBezTo>
                    <a:cubicBezTo>
                      <a:pt x="85" y="395"/>
                      <a:pt x="0" y="600"/>
                      <a:pt x="0" y="819"/>
                    </a:cubicBezTo>
                    <a:cubicBezTo>
                      <a:pt x="0" y="1038"/>
                      <a:pt x="85" y="1244"/>
                      <a:pt x="240" y="1398"/>
                    </a:cubicBezTo>
                    <a:cubicBezTo>
                      <a:pt x="395" y="1553"/>
                      <a:pt x="600" y="1638"/>
                      <a:pt x="819" y="1638"/>
                    </a:cubicBezTo>
                    <a:cubicBezTo>
                      <a:pt x="1038" y="1638"/>
                      <a:pt x="1244" y="1553"/>
                      <a:pt x="1398" y="1398"/>
                    </a:cubicBezTo>
                    <a:cubicBezTo>
                      <a:pt x="1553" y="1244"/>
                      <a:pt x="1638" y="1038"/>
                      <a:pt x="1638" y="819"/>
                    </a:cubicBezTo>
                    <a:cubicBezTo>
                      <a:pt x="1638" y="600"/>
                      <a:pt x="1553" y="395"/>
                      <a:pt x="1398" y="240"/>
                    </a:cubicBezTo>
                    <a:close/>
                    <a:moveTo>
                      <a:pt x="819" y="1574"/>
                    </a:moveTo>
                    <a:cubicBezTo>
                      <a:pt x="403" y="1574"/>
                      <a:pt x="64" y="1236"/>
                      <a:pt x="64" y="819"/>
                    </a:cubicBezTo>
                    <a:cubicBezTo>
                      <a:pt x="64" y="403"/>
                      <a:pt x="403" y="64"/>
                      <a:pt x="819" y="64"/>
                    </a:cubicBezTo>
                    <a:cubicBezTo>
                      <a:pt x="1236" y="64"/>
                      <a:pt x="1574" y="403"/>
                      <a:pt x="1574" y="819"/>
                    </a:cubicBezTo>
                    <a:cubicBezTo>
                      <a:pt x="1574" y="1236"/>
                      <a:pt x="1236" y="1574"/>
                      <a:pt x="819" y="1574"/>
                    </a:cubicBezTo>
                    <a:close/>
                    <a:moveTo>
                      <a:pt x="819" y="1574"/>
                    </a:moveTo>
                    <a:cubicBezTo>
                      <a:pt x="819" y="1574"/>
                      <a:pt x="819" y="1574"/>
                      <a:pt x="819" y="15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7" name="Freeform 6"/>
              <p:cNvSpPr>
                <a:spLocks noEditPoints="1"/>
              </p:cNvSpPr>
              <p:nvPr/>
            </p:nvSpPr>
            <p:spPr bwMode="auto">
              <a:xfrm>
                <a:off x="4808" y="3083"/>
                <a:ext cx="81" cy="331"/>
              </a:xfrm>
              <a:custGeom>
                <a:avLst/>
                <a:gdLst>
                  <a:gd name="T0" fmla="*/ 110 w 221"/>
                  <a:gd name="T1" fmla="*/ 0 h 905"/>
                  <a:gd name="T2" fmla="*/ 0 w 221"/>
                  <a:gd name="T3" fmla="*/ 110 h 905"/>
                  <a:gd name="T4" fmla="*/ 0 w 221"/>
                  <a:gd name="T5" fmla="*/ 794 h 905"/>
                  <a:gd name="T6" fmla="*/ 110 w 221"/>
                  <a:gd name="T7" fmla="*/ 905 h 905"/>
                  <a:gd name="T8" fmla="*/ 221 w 221"/>
                  <a:gd name="T9" fmla="*/ 794 h 905"/>
                  <a:gd name="T10" fmla="*/ 221 w 221"/>
                  <a:gd name="T11" fmla="*/ 110 h 905"/>
                  <a:gd name="T12" fmla="*/ 110 w 221"/>
                  <a:gd name="T13" fmla="*/ 0 h 905"/>
                  <a:gd name="T14" fmla="*/ 157 w 221"/>
                  <a:gd name="T15" fmla="*/ 794 h 905"/>
                  <a:gd name="T16" fmla="*/ 110 w 221"/>
                  <a:gd name="T17" fmla="*/ 841 h 905"/>
                  <a:gd name="T18" fmla="*/ 64 w 221"/>
                  <a:gd name="T19" fmla="*/ 794 h 905"/>
                  <a:gd name="T20" fmla="*/ 64 w 221"/>
                  <a:gd name="T21" fmla="*/ 110 h 905"/>
                  <a:gd name="T22" fmla="*/ 110 w 221"/>
                  <a:gd name="T23" fmla="*/ 64 h 905"/>
                  <a:gd name="T24" fmla="*/ 157 w 221"/>
                  <a:gd name="T25" fmla="*/ 110 h 905"/>
                  <a:gd name="T26" fmla="*/ 157 w 221"/>
                  <a:gd name="T27" fmla="*/ 794 h 905"/>
                  <a:gd name="T28" fmla="*/ 157 w 221"/>
                  <a:gd name="T29" fmla="*/ 794 h 905"/>
                  <a:gd name="T30" fmla="*/ 157 w 221"/>
                  <a:gd name="T31" fmla="*/ 794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905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794"/>
                      <a:pt x="0" y="794"/>
                      <a:pt x="0" y="794"/>
                    </a:cubicBezTo>
                    <a:cubicBezTo>
                      <a:pt x="0" y="855"/>
                      <a:pt x="49" y="905"/>
                      <a:pt x="110" y="905"/>
                    </a:cubicBezTo>
                    <a:cubicBezTo>
                      <a:pt x="171" y="905"/>
                      <a:pt x="221" y="855"/>
                      <a:pt x="221" y="794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794"/>
                    </a:moveTo>
                    <a:cubicBezTo>
                      <a:pt x="157" y="820"/>
                      <a:pt x="136" y="841"/>
                      <a:pt x="110" y="841"/>
                    </a:cubicBezTo>
                    <a:cubicBezTo>
                      <a:pt x="85" y="841"/>
                      <a:pt x="64" y="820"/>
                      <a:pt x="64" y="794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4"/>
                      <a:pt x="85" y="64"/>
                      <a:pt x="110" y="64"/>
                    </a:cubicBezTo>
                    <a:cubicBezTo>
                      <a:pt x="136" y="64"/>
                      <a:pt x="157" y="84"/>
                      <a:pt x="157" y="110"/>
                    </a:cubicBezTo>
                    <a:lnTo>
                      <a:pt x="157" y="794"/>
                    </a:lnTo>
                    <a:close/>
                    <a:moveTo>
                      <a:pt x="157" y="794"/>
                    </a:moveTo>
                    <a:cubicBezTo>
                      <a:pt x="157" y="794"/>
                      <a:pt x="157" y="794"/>
                      <a:pt x="157" y="79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8" name="Freeform 7"/>
              <p:cNvSpPr>
                <a:spLocks noEditPoints="1"/>
              </p:cNvSpPr>
              <p:nvPr/>
            </p:nvSpPr>
            <p:spPr bwMode="auto">
              <a:xfrm>
                <a:off x="4808" y="2965"/>
                <a:ext cx="81" cy="96"/>
              </a:xfrm>
              <a:custGeom>
                <a:avLst/>
                <a:gdLst>
                  <a:gd name="T0" fmla="*/ 110 w 221"/>
                  <a:gd name="T1" fmla="*/ 0 h 263"/>
                  <a:gd name="T2" fmla="*/ 0 w 221"/>
                  <a:gd name="T3" fmla="*/ 110 h 263"/>
                  <a:gd name="T4" fmla="*/ 0 w 221"/>
                  <a:gd name="T5" fmla="*/ 153 h 263"/>
                  <a:gd name="T6" fmla="*/ 110 w 221"/>
                  <a:gd name="T7" fmla="*/ 263 h 263"/>
                  <a:gd name="T8" fmla="*/ 221 w 221"/>
                  <a:gd name="T9" fmla="*/ 153 h 263"/>
                  <a:gd name="T10" fmla="*/ 221 w 221"/>
                  <a:gd name="T11" fmla="*/ 110 h 263"/>
                  <a:gd name="T12" fmla="*/ 110 w 221"/>
                  <a:gd name="T13" fmla="*/ 0 h 263"/>
                  <a:gd name="T14" fmla="*/ 157 w 221"/>
                  <a:gd name="T15" fmla="*/ 153 h 263"/>
                  <a:gd name="T16" fmla="*/ 110 w 221"/>
                  <a:gd name="T17" fmla="*/ 199 h 263"/>
                  <a:gd name="T18" fmla="*/ 64 w 221"/>
                  <a:gd name="T19" fmla="*/ 153 h 263"/>
                  <a:gd name="T20" fmla="*/ 64 w 221"/>
                  <a:gd name="T21" fmla="*/ 110 h 263"/>
                  <a:gd name="T22" fmla="*/ 110 w 221"/>
                  <a:gd name="T23" fmla="*/ 64 h 263"/>
                  <a:gd name="T24" fmla="*/ 157 w 221"/>
                  <a:gd name="T25" fmla="*/ 110 h 263"/>
                  <a:gd name="T26" fmla="*/ 157 w 221"/>
                  <a:gd name="T27" fmla="*/ 153 h 263"/>
                  <a:gd name="T28" fmla="*/ 157 w 221"/>
                  <a:gd name="T29" fmla="*/ 153 h 263"/>
                  <a:gd name="T30" fmla="*/ 157 w 221"/>
                  <a:gd name="T31" fmla="*/ 15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263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214"/>
                      <a:pt x="49" y="263"/>
                      <a:pt x="110" y="263"/>
                    </a:cubicBezTo>
                    <a:cubicBezTo>
                      <a:pt x="171" y="263"/>
                      <a:pt x="221" y="214"/>
                      <a:pt x="221" y="153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153"/>
                    </a:moveTo>
                    <a:cubicBezTo>
                      <a:pt x="157" y="179"/>
                      <a:pt x="136" y="199"/>
                      <a:pt x="110" y="199"/>
                    </a:cubicBezTo>
                    <a:cubicBezTo>
                      <a:pt x="85" y="199"/>
                      <a:pt x="64" y="179"/>
                      <a:pt x="64" y="153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5"/>
                      <a:pt x="85" y="64"/>
                      <a:pt x="110" y="64"/>
                    </a:cubicBezTo>
                    <a:cubicBezTo>
                      <a:pt x="136" y="64"/>
                      <a:pt x="157" y="85"/>
                      <a:pt x="157" y="110"/>
                    </a:cubicBezTo>
                    <a:lnTo>
                      <a:pt x="157" y="153"/>
                    </a:lnTo>
                    <a:close/>
                    <a:moveTo>
                      <a:pt x="157" y="153"/>
                    </a:moveTo>
                    <a:cubicBezTo>
                      <a:pt x="157" y="153"/>
                      <a:pt x="157" y="153"/>
                      <a:pt x="157" y="1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49" name="Freeform 8"/>
              <p:cNvSpPr>
                <a:spLocks noEditPoints="1"/>
              </p:cNvSpPr>
              <p:nvPr/>
            </p:nvSpPr>
            <p:spPr bwMode="auto">
              <a:xfrm>
                <a:off x="4681" y="2942"/>
                <a:ext cx="116" cy="70"/>
              </a:xfrm>
              <a:custGeom>
                <a:avLst/>
                <a:gdLst>
                  <a:gd name="T0" fmla="*/ 271 w 315"/>
                  <a:gd name="T1" fmla="*/ 5 h 193"/>
                  <a:gd name="T2" fmla="*/ 16 w 315"/>
                  <a:gd name="T3" fmla="*/ 136 h 193"/>
                  <a:gd name="T4" fmla="*/ 11 w 315"/>
                  <a:gd name="T5" fmla="*/ 181 h 193"/>
                  <a:gd name="T6" fmla="*/ 36 w 315"/>
                  <a:gd name="T7" fmla="*/ 193 h 193"/>
                  <a:gd name="T8" fmla="*/ 56 w 315"/>
                  <a:gd name="T9" fmla="*/ 186 h 193"/>
                  <a:gd name="T10" fmla="*/ 288 w 315"/>
                  <a:gd name="T11" fmla="*/ 66 h 193"/>
                  <a:gd name="T12" fmla="*/ 310 w 315"/>
                  <a:gd name="T13" fmla="*/ 27 h 193"/>
                  <a:gd name="T14" fmla="*/ 271 w 315"/>
                  <a:gd name="T15" fmla="*/ 5 h 193"/>
                  <a:gd name="T16" fmla="*/ 271 w 315"/>
                  <a:gd name="T17" fmla="*/ 5 h 193"/>
                  <a:gd name="T18" fmla="*/ 271 w 315"/>
                  <a:gd name="T19" fmla="*/ 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5" h="193">
                    <a:moveTo>
                      <a:pt x="271" y="5"/>
                    </a:moveTo>
                    <a:cubicBezTo>
                      <a:pt x="177" y="30"/>
                      <a:pt x="91" y="75"/>
                      <a:pt x="16" y="136"/>
                    </a:cubicBezTo>
                    <a:cubicBezTo>
                      <a:pt x="2" y="147"/>
                      <a:pt x="0" y="168"/>
                      <a:pt x="11" y="181"/>
                    </a:cubicBezTo>
                    <a:cubicBezTo>
                      <a:pt x="17" y="189"/>
                      <a:pt x="27" y="193"/>
                      <a:pt x="36" y="193"/>
                    </a:cubicBezTo>
                    <a:cubicBezTo>
                      <a:pt x="43" y="193"/>
                      <a:pt x="50" y="191"/>
                      <a:pt x="56" y="186"/>
                    </a:cubicBezTo>
                    <a:cubicBezTo>
                      <a:pt x="125" y="130"/>
                      <a:pt x="203" y="90"/>
                      <a:pt x="288" y="66"/>
                    </a:cubicBezTo>
                    <a:cubicBezTo>
                      <a:pt x="305" y="62"/>
                      <a:pt x="315" y="44"/>
                      <a:pt x="310" y="27"/>
                    </a:cubicBezTo>
                    <a:cubicBezTo>
                      <a:pt x="305" y="10"/>
                      <a:pt x="288" y="0"/>
                      <a:pt x="271" y="5"/>
                    </a:cubicBezTo>
                    <a:close/>
                    <a:moveTo>
                      <a:pt x="271" y="5"/>
                    </a:moveTo>
                    <a:cubicBezTo>
                      <a:pt x="271" y="5"/>
                      <a:pt x="271" y="5"/>
                      <a:pt x="271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50" name="Freeform 9"/>
              <p:cNvSpPr>
                <a:spLocks noEditPoints="1"/>
              </p:cNvSpPr>
              <p:nvPr/>
            </p:nvSpPr>
            <p:spPr bwMode="auto">
              <a:xfrm>
                <a:off x="4593" y="3039"/>
                <a:ext cx="174" cy="386"/>
              </a:xfrm>
              <a:custGeom>
                <a:avLst/>
                <a:gdLst>
                  <a:gd name="T0" fmla="*/ 453 w 476"/>
                  <a:gd name="T1" fmla="*/ 996 h 1057"/>
                  <a:gd name="T2" fmla="*/ 64 w 476"/>
                  <a:gd name="T3" fmla="*/ 411 h 1057"/>
                  <a:gd name="T4" fmla="*/ 173 w 476"/>
                  <a:gd name="T5" fmla="*/ 55 h 1057"/>
                  <a:gd name="T6" fmla="*/ 165 w 476"/>
                  <a:gd name="T7" fmla="*/ 10 h 1057"/>
                  <a:gd name="T8" fmla="*/ 120 w 476"/>
                  <a:gd name="T9" fmla="*/ 19 h 1057"/>
                  <a:gd name="T10" fmla="*/ 0 w 476"/>
                  <a:gd name="T11" fmla="*/ 411 h 1057"/>
                  <a:gd name="T12" fmla="*/ 428 w 476"/>
                  <a:gd name="T13" fmla="*/ 1055 h 1057"/>
                  <a:gd name="T14" fmla="*/ 440 w 476"/>
                  <a:gd name="T15" fmla="*/ 1057 h 1057"/>
                  <a:gd name="T16" fmla="*/ 470 w 476"/>
                  <a:gd name="T17" fmla="*/ 1038 h 1057"/>
                  <a:gd name="T18" fmla="*/ 453 w 476"/>
                  <a:gd name="T19" fmla="*/ 996 h 1057"/>
                  <a:gd name="T20" fmla="*/ 453 w 476"/>
                  <a:gd name="T21" fmla="*/ 996 h 1057"/>
                  <a:gd name="T22" fmla="*/ 453 w 476"/>
                  <a:gd name="T23" fmla="*/ 996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6" h="1057">
                    <a:moveTo>
                      <a:pt x="453" y="996"/>
                    </a:moveTo>
                    <a:cubicBezTo>
                      <a:pt x="216" y="897"/>
                      <a:pt x="64" y="667"/>
                      <a:pt x="64" y="411"/>
                    </a:cubicBezTo>
                    <a:cubicBezTo>
                      <a:pt x="64" y="283"/>
                      <a:pt x="102" y="160"/>
                      <a:pt x="173" y="55"/>
                    </a:cubicBezTo>
                    <a:cubicBezTo>
                      <a:pt x="183" y="40"/>
                      <a:pt x="179" y="20"/>
                      <a:pt x="165" y="10"/>
                    </a:cubicBezTo>
                    <a:cubicBezTo>
                      <a:pt x="150" y="0"/>
                      <a:pt x="130" y="4"/>
                      <a:pt x="120" y="19"/>
                    </a:cubicBezTo>
                    <a:cubicBezTo>
                      <a:pt x="41" y="135"/>
                      <a:pt x="0" y="270"/>
                      <a:pt x="0" y="411"/>
                    </a:cubicBezTo>
                    <a:cubicBezTo>
                      <a:pt x="0" y="693"/>
                      <a:pt x="168" y="946"/>
                      <a:pt x="428" y="1055"/>
                    </a:cubicBezTo>
                    <a:cubicBezTo>
                      <a:pt x="432" y="1057"/>
                      <a:pt x="436" y="1057"/>
                      <a:pt x="440" y="1057"/>
                    </a:cubicBezTo>
                    <a:cubicBezTo>
                      <a:pt x="453" y="1057"/>
                      <a:pt x="465" y="1050"/>
                      <a:pt x="470" y="1038"/>
                    </a:cubicBezTo>
                    <a:cubicBezTo>
                      <a:pt x="476" y="1021"/>
                      <a:pt x="469" y="1003"/>
                      <a:pt x="453" y="996"/>
                    </a:cubicBezTo>
                    <a:close/>
                    <a:moveTo>
                      <a:pt x="453" y="996"/>
                    </a:moveTo>
                    <a:cubicBezTo>
                      <a:pt x="453" y="996"/>
                      <a:pt x="453" y="996"/>
                      <a:pt x="453" y="9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6736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"/>
                                      </p:to>
                                    </p:set>
                                    <p:animEffect filter="image" prLst="opacity: 0.3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mp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" dur="1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Graphic spid="14" grpId="0">
        <p:bldAsOne/>
      </p:bldGraphic>
      <p:bldGraphic spid="14" grpId="1">
        <p:bldAsOne/>
      </p:bldGraphic>
      <p:bldP spid="17" grpId="0"/>
      <p:bldP spid="24" grpId="0"/>
      <p:bldP spid="24" grpId="1"/>
      <p:bldP spid="25" grpId="0"/>
      <p:bldP spid="25" grpId="1"/>
      <p:bldP spid="21" grpId="0"/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..\CAMPEOES DA VIDA\TELAS\TELA03A_VERDE.PNG"/>
  <p:tag name="PXPSD_PNGPATH" val="..\CAMPEOES DA VIDA\TELAS\"/>
  <p:tag name="PXPSD_PNGFILENAME" val="TELA03A_VERDE.PNG"/>
  <p:tag name="PXPSD_LAYERNAME" val="verde"/>
  <p:tag name="PXPSD_PSDPATH" val="\\SERVIDOR\Clientes\Clientes Ativos\SMARTalk\Template - Como criar uma apresentação de mídia kit para seu blog\Telas\"/>
  <p:tag name="PXPSD_PSDFILENAME" val="tela03A.psd"/>
  <p:tag name="PXPSD_PSDSOURCE" val="\\SERVIDOR\Clientes\Clientes Ativos\SMARTalk\Template - Como criar uma apresentação de mídia kit para seu blog\Telas\tela03A.psd"/>
  <p:tag name=" PXPSD_PSDSOURCELAYER" val="1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..\CAMPEOES DA VIDA\TELAS\TELA03A_VERDE.PNG"/>
  <p:tag name="PXPSD_PNGPATH" val="..\CAMPEOES DA VIDA\TELAS\"/>
  <p:tag name="PXPSD_PNGFILENAME" val="TELA03A_VERDE.PNG"/>
  <p:tag name="PXPSD_LAYERNAME" val="verde"/>
  <p:tag name="PXPSD_PSDPATH" val="\\SERVIDOR\Clientes\Clientes Ativos\SMARTalk\Template - Como criar uma apresentação de mídia kit para seu blog\Telas\"/>
  <p:tag name="PXPSD_PSDFILENAME" val="tela03A.psd"/>
  <p:tag name="PXPSD_PSDSOURCE" val="\\SERVIDOR\Clientes\Clientes Ativos\SMARTalk\Template - Como criar uma apresentação de mídia kit para seu blog\Telas\tela03A.psd"/>
  <p:tag name=" PXPSD_PSDSOURCELAYER" val="1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..\CAMPEOES DA VIDA\TELAS\TELA03A_VERDE.PNG"/>
  <p:tag name="PXPSD_PNGPATH" val="..\CAMPEOES DA VIDA\TELAS\"/>
  <p:tag name="PXPSD_PNGFILENAME" val="TELA03A_VERDE.PNG"/>
  <p:tag name="PXPSD_LAYERNAME" val="verde"/>
  <p:tag name="PXPSD_PSDPATH" val="\\SERVIDOR\Clientes\Clientes Ativos\SMARTalk\Template - Como criar uma apresentação de mídia kit para seu blog\Telas\"/>
  <p:tag name="PXPSD_PSDFILENAME" val="tela03A.psd"/>
  <p:tag name="PXPSD_PSDSOURCE" val="\\SERVIDOR\Clientes\Clientes Ativos\SMARTalk\Template - Como criar uma apresentação de mídia kit para seu blog\Telas\tela03A.psd"/>
  <p:tag name=" PXPSD_PSDSOURCELAYER" val="1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..\CAMPEOES DA VIDA\TELAS\TELA03A_VERDE.PNG"/>
  <p:tag name="PXPSD_PNGPATH" val="..\CAMPEOES DA VIDA\TELAS\"/>
  <p:tag name="PXPSD_PNGFILENAME" val="TELA03A_VERDE.PNG"/>
  <p:tag name="PXPSD_LAYERNAME" val="verde"/>
  <p:tag name="PXPSD_PSDPATH" val="\\SERVIDOR\Clientes\Clientes Ativos\SMARTalk\Template - Como criar uma apresentação de mídia kit para seu blog\Telas\"/>
  <p:tag name="PXPSD_PSDFILENAME" val="tela03A.psd"/>
  <p:tag name="PXPSD_PSDSOURCE" val="\\SERVIDOR\Clientes\Clientes Ativos\SMARTalk\Template - Como criar uma apresentação de mídia kit para seu blog\Telas\tela03A.psd"/>
  <p:tag name=" PXPSD_PSDSOURCELAYER" val="1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..\CAMPEOES DA VIDA\TELAS\TELA03A_VERDE.PNG"/>
  <p:tag name="PXPSD_PNGPATH" val="..\CAMPEOES DA VIDA\TELAS\"/>
  <p:tag name="PXPSD_PNGFILENAME" val="TELA03A_VERDE.PNG"/>
  <p:tag name="PXPSD_LAYERNAME" val="verde"/>
  <p:tag name="PXPSD_PSDPATH" val="\\SERVIDOR\Clientes\Clientes Ativos\SMARTalk\Template - Como criar uma apresentação de mídia kit para seu blog\Telas\"/>
  <p:tag name="PXPSD_PSDFILENAME" val="tela03A.psd"/>
  <p:tag name="PXPSD_PSDSOURCE" val="\\SERVIDOR\Clientes\Clientes Ativos\SMARTalk\Template - Como criar uma apresentação de mídia kit para seu blog\Telas\tela03A.psd"/>
  <p:tag name=" PXPSD_PSDSOURCELAYER" val="1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..\CAMPEOES DA VIDA\TELAS\TELA03A_VERDE.PNG"/>
  <p:tag name="PXPSD_PNGPATH" val="..\CAMPEOES DA VIDA\TELAS\"/>
  <p:tag name="PXPSD_PNGFILENAME" val="TELA03A_VERDE.PNG"/>
  <p:tag name="PXPSD_LAYERNAME" val="verde"/>
  <p:tag name="PXPSD_PSDPATH" val="\\SERVIDOR\Clientes\Clientes Ativos\SMARTalk\Template - Como criar uma apresentação de mídia kit para seu blog\Telas\"/>
  <p:tag name="PXPSD_PSDFILENAME" val="tela03A.psd"/>
  <p:tag name="PXPSD_PSDSOURCE" val="\\SERVIDOR\Clientes\Clientes Ativos\SMARTalk\Template - Como criar uma apresentação de mídia kit para seu blog\Telas\tela03A.psd"/>
  <p:tag name=" PXPSD_PSDSOURCELAYER" val="1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..\CAMPEOES DA VIDA\TELAS\TELA03A_VERDE.PNG"/>
  <p:tag name="PXPSD_PNGPATH" val="..\CAMPEOES DA VIDA\TELAS\"/>
  <p:tag name="PXPSD_PNGFILENAME" val="TELA03A_VERDE.PNG"/>
  <p:tag name="PXPSD_LAYERNAME" val="verde"/>
  <p:tag name="PXPSD_PSDPATH" val="\\SERVIDOR\Clientes\Clientes Ativos\SMARTalk\Template - Como criar uma apresentação de mídia kit para seu blog\Telas\"/>
  <p:tag name="PXPSD_PSDFILENAME" val="tela03A.psd"/>
  <p:tag name="PXPSD_PSDSOURCE" val="\\SERVIDOR\Clientes\Clientes Ativos\SMARTalk\Template - Como criar uma apresentação de mídia kit para seu blog\Telas\tela03A.psd"/>
  <p:tag name=" PXPSD_PSDSOURCELAYER" val="1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..\CAMPEOES DA VIDA\TELAS\TELA03A_VERDE.PNG"/>
  <p:tag name="PXPSD_PNGPATH" val="..\CAMPEOES DA VIDA\TELAS\"/>
  <p:tag name="PXPSD_PNGFILENAME" val="TELA03A_VERDE.PNG"/>
  <p:tag name="PXPSD_LAYERNAME" val="verde"/>
  <p:tag name="PXPSD_PSDPATH" val="\\SERVIDOR\Clientes\Clientes Ativos\SMARTalk\Template - Como criar uma apresentação de mídia kit para seu blog\Telas\"/>
  <p:tag name="PXPSD_PSDFILENAME" val="tela03A.psd"/>
  <p:tag name="PXPSD_PSDSOURCE" val="\\SERVIDOR\Clientes\Clientes Ativos\SMARTalk\Template - Como criar uma apresentação de mídia kit para seu blog\Telas\tela03A.psd"/>
  <p:tag name=" PXPSD_PSDSOURCELAYER" val="1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..\CAMPEOES DA VIDA\TELAS\TELA03A_VERDE.PNG"/>
  <p:tag name="PXPSD_PNGPATH" val="..\CAMPEOES DA VIDA\TELAS\"/>
  <p:tag name="PXPSD_PNGFILENAME" val="TELA03A_VERDE.PNG"/>
  <p:tag name="PXPSD_LAYERNAME" val="verde"/>
  <p:tag name="PXPSD_PSDPATH" val="\\SERVIDOR\Clientes\Clientes Ativos\SMARTalk\Template - Como criar uma apresentação de mídia kit para seu blog\Telas\"/>
  <p:tag name="PXPSD_PSDFILENAME" val="tela03A.psd"/>
  <p:tag name="PXPSD_PSDSOURCE" val="\\SERVIDOR\Clientes\Clientes Ativos\SMARTalk\Template - Como criar uma apresentação de mídia kit para seu blog\Telas\tela03A.psd"/>
  <p:tag name=" PXPSD_PSDSOURCELAYER" val="1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..\CAMPEOES DA VIDA\TELAS\TELA03A_VERDE.PNG"/>
  <p:tag name="PXPSD_PNGPATH" val="..\CAMPEOES DA VIDA\TELAS\"/>
  <p:tag name="PXPSD_PNGFILENAME" val="TELA03A_VERDE.PNG"/>
  <p:tag name="PXPSD_LAYERNAME" val="verde"/>
  <p:tag name="PXPSD_PSDPATH" val="\\SERVIDOR\Clientes\Clientes Ativos\SMARTalk\Template - Como criar uma apresentação de mídia kit para seu blog\Telas\"/>
  <p:tag name="PXPSD_PSDFILENAME" val="tela03A.psd"/>
  <p:tag name="PXPSD_PSDSOURCE" val="\\SERVIDOR\Clientes\Clientes Ativos\SMARTalk\Template - Como criar uma apresentação de mídia kit para seu blog\Telas\tela03A.psd"/>
  <p:tag name=" PXPSD_PSDSOURCELAYER" val="1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..\CAMPEOES DA VIDA\TELAS\TELA03A_VERDE.PNG"/>
  <p:tag name="PXPSD_PNGPATH" val="..\CAMPEOES DA VIDA\TELAS\"/>
  <p:tag name="PXPSD_PNGFILENAME" val="TELA03A_VERDE.PNG"/>
  <p:tag name="PXPSD_LAYERNAME" val="verde"/>
  <p:tag name="PXPSD_PSDPATH" val="\\SERVIDOR\Clientes\Clientes Ativos\SMARTalk\Template - Como criar uma apresentação de mídia kit para seu blog\Telas\"/>
  <p:tag name="PXPSD_PSDFILENAME" val="tela03A.psd"/>
  <p:tag name="PXPSD_PSDSOURCE" val="\\SERVIDOR\Clientes\Clientes Ativos\SMARTalk\Template - Como criar uma apresentação de mídia kit para seu blog\Telas\tela03A.psd"/>
  <p:tag name=" PXPSD_PSDSOURCELAYER" val="1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..\CAMPEOES DA VIDA\TELAS\TELA03A_VERDE.PNG"/>
  <p:tag name="PXPSD_PNGPATH" val="..\CAMPEOES DA VIDA\TELAS\"/>
  <p:tag name="PXPSD_PNGFILENAME" val="TELA03A_VERDE.PNG"/>
  <p:tag name="PXPSD_LAYERNAME" val="verde"/>
  <p:tag name="PXPSD_PSDPATH" val="\\SERVIDOR\Clientes\Clientes Ativos\SMARTalk\Template - Como criar uma apresentação de mídia kit para seu blog\Telas\"/>
  <p:tag name="PXPSD_PSDFILENAME" val="tela03A.psd"/>
  <p:tag name="PXPSD_PSDSOURCE" val="\\SERVIDOR\Clientes\Clientes Ativos\SMARTalk\Template - Como criar uma apresentação de mídia kit para seu blog\Telas\tela03A.psd"/>
  <p:tag name=" PXPSD_PSDSOURCELAYER" val="1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..\CAMPEOES DA VIDA\TELAS\TELA03A_VERDE.PNG"/>
  <p:tag name="PXPSD_PNGPATH" val="..\CAMPEOES DA VIDA\TELAS\"/>
  <p:tag name="PXPSD_PNGFILENAME" val="TELA03A_VERDE.PNG"/>
  <p:tag name="PXPSD_LAYERNAME" val="verde"/>
  <p:tag name="PXPSD_PSDPATH" val="\\SERVIDOR\Clientes\Clientes Ativos\SMARTalk\Template - Como criar uma apresentação de mídia kit para seu blog\Telas\"/>
  <p:tag name="PXPSD_PSDFILENAME" val="tela03A.psd"/>
  <p:tag name="PXPSD_PSDSOURCE" val="\\SERVIDOR\Clientes\Clientes Ativos\SMARTalk\Template - Como criar uma apresentação de mídia kit para seu blog\Telas\tela03A.psd"/>
  <p:tag name=" PXPSD_PSDSOURCELAYER" val="1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..\CAMPEOES DA VIDA\TELAS\TELA03A_SOMBRA.PNG"/>
  <p:tag name="PXPSD_PNGPATH" val="..\CAMPEOES DA VIDA\TELAS\"/>
  <p:tag name="PXPSD_PNGFILENAME" val="TELA03A_SOMBRA.PNG"/>
  <p:tag name="PXPSD_LAYERNAME" val="sombra"/>
  <p:tag name="PXPSD_PSDPATH" val="\\SERVIDOR\Clientes\Clientes Ativos\SMARTalk\Template - Como criar uma apresentação de mídia kit para seu blog\Telas\"/>
  <p:tag name="PXPSD_PSDFILENAME" val="tela03A.psd"/>
  <p:tag name="PXPSD_PSDSOURCE" val="\\SERVIDOR\Clientes\Clientes Ativos\SMARTalk\Template - Como criar uma apresentação de mídia kit para seu blog\Telas\tela03A.psd"/>
  <p:tag name=" PXPSD_PSDSOURCELAYER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..\CAMPEOES DA VIDA\TELAS\TELA03A_SOMBRA.PNG"/>
  <p:tag name="PXPSD_PNGPATH" val="..\CAMPEOES DA VIDA\TELAS\"/>
  <p:tag name="PXPSD_PNGFILENAME" val="TELA03A_SOMBRA.PNG"/>
  <p:tag name="PXPSD_LAYERNAME" val="sombra"/>
  <p:tag name="PXPSD_PSDPATH" val="\\SERVIDOR\Clientes\Clientes Ativos\SMARTalk\Template - Como criar uma apresentação de mídia kit para seu blog\Telas\"/>
  <p:tag name="PXPSD_PSDFILENAME" val="tela03A.psd"/>
  <p:tag name="PXPSD_PSDSOURCE" val="\\SERVIDOR\Clientes\Clientes Ativos\SMARTalk\Template - Como criar uma apresentação de mídia kit para seu blog\Telas\tela03A.psd"/>
  <p:tag name=" PXPSD_PSDSOURCELAYER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SD_BGPICTUREPATH" val="BACKGROUND"/>
  <p:tag name="PXPSD_BGPSDSOURCE" val="\\SERVIDOR\Clientes\Clientes Ativos\SMARTalk\Template - Como criar uma apresentação de mídia kit para seu blog\Telas\tela03A.psd"/>
  <p:tag name="PXPSD_BGPSDSOURCELAYER" val="Backgroun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..\CAMPEOES DA VIDA\TELAS\TELA03A_SOMBRA.PNG"/>
  <p:tag name="PXPSD_PNGPATH" val="..\CAMPEOES DA VIDA\TELAS\"/>
  <p:tag name="PXPSD_PNGFILENAME" val="TELA03A_SOMBRA.PNG"/>
  <p:tag name="PXPSD_LAYERNAME" val="sombra"/>
  <p:tag name="PXPSD_PSDPATH" val="\\SERVIDOR\Clientes\Clientes Ativos\SMARTalk\Template - Como criar uma apresentação de mídia kit para seu blog\Telas\"/>
  <p:tag name="PXPSD_PSDFILENAME" val="tela03A.psd"/>
  <p:tag name="PXPSD_PSDSOURCE" val="\\SERVIDOR\Clientes\Clientes Ativos\SMARTalk\Template - Como criar uma apresentação de mídia kit para seu blog\Telas\tela03A.psd"/>
  <p:tag name=" PXPSD_PSDSOURCELAYER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..\CAMPEOES DA VIDA\TELAS\TELA03A_VERDE.PNG"/>
  <p:tag name="PXPSD_PNGPATH" val="..\CAMPEOES DA VIDA\TELAS\"/>
  <p:tag name="PXPSD_PNGFILENAME" val="TELA03A_VERDE.PNG"/>
  <p:tag name="PXPSD_LAYERNAME" val="verde"/>
  <p:tag name="PXPSD_PSDPATH" val="\\SERVIDOR\Clientes\Clientes Ativos\SMARTalk\Template - Como criar uma apresentação de mídia kit para seu blog\Telas\"/>
  <p:tag name="PXPSD_PSDFILENAME" val="tela03A.psd"/>
  <p:tag name="PXPSD_PSDSOURCE" val="\\SERVIDOR\Clientes\Clientes Ativos\SMARTalk\Template - Como criar uma apresentação de mídia kit para seu blog\Telas\tela03A.psd"/>
  <p:tag name=" PXPSD_PSDSOURCELAYER" val="1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..\CAMPEOES DA VIDA\TELAS\TELA03A_VERDE.PNG"/>
  <p:tag name="PXPSD_PNGPATH" val="..\CAMPEOES DA VIDA\TELAS\"/>
  <p:tag name="PXPSD_PNGFILENAME" val="TELA03A_VERDE.PNG"/>
  <p:tag name="PXPSD_LAYERNAME" val="verde"/>
  <p:tag name="PXPSD_PSDPATH" val="\\SERVIDOR\Clientes\Clientes Ativos\SMARTalk\Template - Como criar uma apresentação de mídia kit para seu blog\Telas\"/>
  <p:tag name="PXPSD_PSDFILENAME" val="tela03A.psd"/>
  <p:tag name="PXPSD_PSDSOURCE" val="\\SERVIDOR\Clientes\Clientes Ativos\SMARTalk\Template - Como criar uma apresentação de mídia kit para seu blog\Telas\tela03A.psd"/>
  <p:tag name=" PXPSD_PSDSOURCELAYER" val="1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..\CAMPEOES DA VIDA\TELAS\TELA03A_VERDE.PNG"/>
  <p:tag name="PXPSD_PNGPATH" val="..\CAMPEOES DA VIDA\TELAS\"/>
  <p:tag name="PXPSD_PNGFILENAME" val="TELA03A_VERDE.PNG"/>
  <p:tag name="PXPSD_LAYERNAME" val="verde"/>
  <p:tag name="PXPSD_PSDPATH" val="\\SERVIDOR\Clientes\Clientes Ativos\SMARTalk\Template - Como criar uma apresentação de mídia kit para seu blog\Telas\"/>
  <p:tag name="PXPSD_PSDFILENAME" val="tela03A.psd"/>
  <p:tag name="PXPSD_PSDSOURCE" val="\\SERVIDOR\Clientes\Clientes Ativos\SMARTalk\Template - Como criar uma apresentação de mídia kit para seu blog\Telas\tela03A.psd"/>
  <p:tag name=" PXPSD_PSDSOURCELAYER" val="19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8556</TotalTime>
  <Words>7474</Words>
  <Application>Microsoft Office PowerPoint</Application>
  <PresentationFormat>Widescreen</PresentationFormat>
  <Paragraphs>2549</Paragraphs>
  <Slides>64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64</vt:i4>
      </vt:variant>
    </vt:vector>
  </HeadingPairs>
  <TitlesOfParts>
    <vt:vector size="74" baseType="lpstr">
      <vt:lpstr>Arial</vt:lpstr>
      <vt:lpstr>Arial Narrow</vt:lpstr>
      <vt:lpstr>Calibri</vt:lpstr>
      <vt:lpstr>Courier New</vt:lpstr>
      <vt:lpstr>Myriad Pro</vt:lpstr>
      <vt:lpstr>Times New Roman</vt:lpstr>
      <vt:lpstr>Verdana</vt:lpstr>
      <vt:lpstr>Wingdings</vt:lpstr>
      <vt:lpstr>Tema do Office</vt:lpstr>
      <vt:lpstr>3_Tema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 Checchia</dc:creator>
  <cp:lastModifiedBy>Denis Pedro Nunes</cp:lastModifiedBy>
  <cp:revision>1114</cp:revision>
  <dcterms:created xsi:type="dcterms:W3CDTF">2015-05-14T12:11:29Z</dcterms:created>
  <dcterms:modified xsi:type="dcterms:W3CDTF">2017-03-14T13:37:11Z</dcterms:modified>
</cp:coreProperties>
</file>